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6" r:id="rId3"/>
    <p:sldId id="257" r:id="rId4"/>
    <p:sldId id="258" r:id="rId5"/>
    <p:sldId id="457" r:id="rId6"/>
    <p:sldId id="446" r:id="rId7"/>
    <p:sldId id="454" r:id="rId8"/>
    <p:sldId id="452" r:id="rId9"/>
    <p:sldId id="455" r:id="rId10"/>
    <p:sldId id="453" r:id="rId11"/>
    <p:sldId id="463" r:id="rId12"/>
    <p:sldId id="440" r:id="rId13"/>
    <p:sldId id="341" r:id="rId14"/>
    <p:sldId id="415" r:id="rId15"/>
    <p:sldId id="345" r:id="rId16"/>
    <p:sldId id="346" r:id="rId17"/>
    <p:sldId id="351" r:id="rId18"/>
    <p:sldId id="350" r:id="rId19"/>
    <p:sldId id="347" r:id="rId20"/>
    <p:sldId id="348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349" r:id="rId38"/>
    <p:sldId id="414" r:id="rId39"/>
    <p:sldId id="464" r:id="rId40"/>
    <p:sldId id="267" r:id="rId41"/>
    <p:sldId id="268" r:id="rId42"/>
    <p:sldId id="448" r:id="rId43"/>
    <p:sldId id="449" r:id="rId44"/>
    <p:sldId id="450" r:id="rId45"/>
    <p:sldId id="451" r:id="rId46"/>
    <p:sldId id="261" r:id="rId47"/>
    <p:sldId id="263" r:id="rId48"/>
    <p:sldId id="262" r:id="rId49"/>
    <p:sldId id="264" r:id="rId50"/>
    <p:sldId id="435" r:id="rId51"/>
    <p:sldId id="265" r:id="rId52"/>
    <p:sldId id="269" r:id="rId53"/>
    <p:sldId id="266" r:id="rId54"/>
    <p:sldId id="352" r:id="rId55"/>
    <p:sldId id="353" r:id="rId56"/>
    <p:sldId id="458" r:id="rId57"/>
    <p:sldId id="271" r:id="rId58"/>
    <p:sldId id="272" r:id="rId59"/>
    <p:sldId id="273" r:id="rId60"/>
    <p:sldId id="274" r:id="rId61"/>
    <p:sldId id="276" r:id="rId62"/>
    <p:sldId id="277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285" r:id="rId71"/>
    <p:sldId id="286" r:id="rId72"/>
    <p:sldId id="287" r:id="rId73"/>
    <p:sldId id="310" r:id="rId74"/>
    <p:sldId id="441" r:id="rId75"/>
    <p:sldId id="442" r:id="rId76"/>
    <p:sldId id="443" r:id="rId77"/>
    <p:sldId id="444" r:id="rId78"/>
    <p:sldId id="445" r:id="rId79"/>
    <p:sldId id="311" r:id="rId80"/>
    <p:sldId id="312" r:id="rId81"/>
    <p:sldId id="330" r:id="rId82"/>
    <p:sldId id="331" r:id="rId83"/>
    <p:sldId id="334" r:id="rId84"/>
    <p:sldId id="335" r:id="rId85"/>
    <p:sldId id="336" r:id="rId86"/>
    <p:sldId id="337" r:id="rId87"/>
    <p:sldId id="338" r:id="rId88"/>
    <p:sldId id="355" r:id="rId89"/>
    <p:sldId id="270" r:id="rId90"/>
    <p:sldId id="340" r:id="rId91"/>
    <p:sldId id="342" r:id="rId92"/>
    <p:sldId id="343" r:id="rId93"/>
    <p:sldId id="344" r:id="rId94"/>
    <p:sldId id="432" r:id="rId95"/>
    <p:sldId id="433" r:id="rId96"/>
    <p:sldId id="436" r:id="rId97"/>
    <p:sldId id="437" r:id="rId98"/>
    <p:sldId id="438" r:id="rId99"/>
    <p:sldId id="439" r:id="rId100"/>
    <p:sldId id="356" r:id="rId101"/>
    <p:sldId id="357" r:id="rId102"/>
    <p:sldId id="358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59" r:id="rId157"/>
    <p:sldId id="413" r:id="rId158"/>
    <p:sldId id="460" r:id="rId159"/>
    <p:sldId id="461" r:id="rId160"/>
    <p:sldId id="462" r:id="rId16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rkasKaroly\Desktop\Vezir\vezir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[vezir1.xlsx]Munka1!$A$10</c:f>
              <c:strCache>
                <c:ptCount val="1"/>
                <c:pt idx="0">
                  <c:v>Adósság Billió</c:v>
                </c:pt>
              </c:strCache>
            </c:strRef>
          </c:tx>
          <c:val>
            <c:numRef>
              <c:f>[vezir1.xlsx]Munka1!$B$10:$K$10</c:f>
              <c:numCache>
                <c:formatCode>_-* #,##0.0\ _F_t_-;\-* #,##0.0\ _F_t_-;_-* "-"??\ _F_t_-;_-@_-</c:formatCode>
                <c:ptCount val="10"/>
                <c:pt idx="0">
                  <c:v>8.4892534049999995</c:v>
                </c:pt>
                <c:pt idx="1">
                  <c:v>9.6129109239999995</c:v>
                </c:pt>
                <c:pt idx="2">
                  <c:v>9.3738206720000008</c:v>
                </c:pt>
                <c:pt idx="3">
                  <c:v>11.679717480000001</c:v>
                </c:pt>
                <c:pt idx="4">
                  <c:v>15.054592308000053</c:v>
                </c:pt>
                <c:pt idx="5">
                  <c:v>17.796331799999987</c:v>
                </c:pt>
                <c:pt idx="6">
                  <c:v>22.899483775</c:v>
                </c:pt>
                <c:pt idx="7">
                  <c:v>26.131765296000111</c:v>
                </c:pt>
                <c:pt idx="8">
                  <c:v>31.061284865999987</c:v>
                </c:pt>
                <c:pt idx="9">
                  <c:v>38.039317420000003</c:v>
                </c:pt>
              </c:numCache>
            </c:numRef>
          </c:val>
        </c:ser>
        <c:marker val="1"/>
        <c:axId val="48309760"/>
        <c:axId val="48459776"/>
      </c:lineChart>
      <c:catAx>
        <c:axId val="48309760"/>
        <c:scaling>
          <c:orientation val="minMax"/>
        </c:scaling>
        <c:axPos val="b"/>
        <c:tickLblPos val="nextTo"/>
        <c:crossAx val="48459776"/>
        <c:crosses val="autoZero"/>
        <c:auto val="1"/>
        <c:lblAlgn val="ctr"/>
        <c:lblOffset val="100"/>
      </c:catAx>
      <c:valAx>
        <c:axId val="48459776"/>
        <c:scaling>
          <c:orientation val="minMax"/>
        </c:scaling>
        <c:axPos val="l"/>
        <c:majorGridlines/>
        <c:numFmt formatCode="_-* #,##0.0\ _F_t_-;\-* #,##0.0\ _F_t_-;_-* &quot;-&quot;??\ _F_t_-;_-@_-" sourceLinked="1"/>
        <c:tickLblPos val="nextTo"/>
        <c:crossAx val="4830976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C1F8-F02B-4939-B9B0-6B74D2367408}" type="datetimeFigureOut">
              <a:rPr lang="hu-HU" smtClean="0"/>
              <a:pPr/>
              <a:t>2012.02.19.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../../WINDOWS/Desktop/JIO8/olvas.com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slide" Target="slide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arkasKaroly\Desktop\Archiv\Bemutat&#243;k\Sz&#243;rakoztat&#243;\angyalok.pp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farkas.karoly@nik.uni-obuda.h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ik.uni.obuda.hu/Farka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M%C3%B3zes" TargetMode="External"/><Relationship Id="rId3" Type="http://schemas.openxmlformats.org/officeDocument/2006/relationships/hyperlink" Target="http://hu.wikipedia.org/wiki/Sixtus-k%C3%A1polna" TargetMode="External"/><Relationship Id="rId7" Type="http://schemas.openxmlformats.org/officeDocument/2006/relationships/hyperlink" Target="http://hu.wikipedia.org/wiki/1512" TargetMode="External"/><Relationship Id="rId2" Type="http://schemas.openxmlformats.org/officeDocument/2006/relationships/hyperlink" Target="http://hu.wikipedia.org/wiki/Michelangelo_Buonarrot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1508" TargetMode="External"/><Relationship Id="rId5" Type="http://schemas.openxmlformats.org/officeDocument/2006/relationships/hyperlink" Target="http://hu.wikipedia.org/wiki/Renesz%C3%A1nsz" TargetMode="External"/><Relationship Id="rId4" Type="http://schemas.openxmlformats.org/officeDocument/2006/relationships/hyperlink" Target="http://hu.wikipedia.org/wiki/Fresk%C3%B3" TargetMode="External"/><Relationship Id="rId9" Type="http://schemas.openxmlformats.org/officeDocument/2006/relationships/hyperlink" Target="http://hu.wikipedia.org/wiki/M%C3%A1rv%C3%A1ny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ivany@divany.NEMSPA_M.hu?subject=http://divany.hu/poronty/2011/04/08/a_szuleszno-hiany_tobb_mint_egymillio_eletbe_kerul/&amp;cc=cikkszerzonek@mail.index.NEMSPA_M.hu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Szakdolgozat módszertan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SOTE 2012</a:t>
            </a:r>
          </a:p>
          <a:p>
            <a:r>
              <a:rPr lang="hu-HU" dirty="0" smtClean="0"/>
              <a:t>Szülész szak</a:t>
            </a:r>
          </a:p>
          <a:p>
            <a:r>
              <a:rPr lang="hu-HU" dirty="0" smtClean="0"/>
              <a:t>részidős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119675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Miért szülész nő ?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22768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A nők erősebbek!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Kölcsey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„Sok olvasás …”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Gyorsolvasás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aganyosced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4663"/>
            <a:ext cx="7543800" cy="596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/>
              <a:t>http://jio.fw.hu</a:t>
            </a:r>
            <a:br>
              <a:rPr lang="hu-HU"/>
            </a:br>
            <a:r>
              <a:rPr lang="hu-HU" sz="5400"/>
              <a:t>http://mwlogo.fw.hu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/>
              <a:t>http://gyorsolvasas.fw.hu</a:t>
            </a:r>
            <a:endParaRPr lang="hu-HU"/>
          </a:p>
        </p:txBody>
      </p:sp>
      <p:sp>
        <p:nvSpPr>
          <p:cNvPr id="116740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01000" y="457200"/>
            <a:ext cx="762000" cy="685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jio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906713" y="990600"/>
          <a:ext cx="3330575" cy="4876800"/>
        </p:xfrm>
        <a:graphic>
          <a:graphicData uri="http://schemas.openxmlformats.org/presentationml/2006/ole">
            <p:oleObj spid="_x0000_s98306" name="Photo Editor Photo" r:id="rId3" imgW="1971950" imgH="28864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„ azoknak az írásbeli formáknak a megértése és használata, amelyekre az egyénnek a társadalmi életben szüksége van, vagy amelyet az egyén értékesnek tart.” (Elley. 1990.)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algn="just"/>
            <a:r>
              <a:rPr lang="hu-HU" sz="2800"/>
              <a:t>írott szövegek - </a:t>
            </a:r>
            <a:r>
              <a:rPr lang="hu-HU" sz="3200">
                <a:solidFill>
                  <a:srgbClr val="669900"/>
                </a:solidFill>
              </a:rPr>
              <a:t>és jelképek, ábrák, képek, képsorok</a:t>
            </a:r>
            <a:r>
              <a:rPr lang="hu-HU" sz="2800"/>
              <a:t> - megértésének, használatának és értékelésének képessége, annak érdekében, hogy az egyén képes legyen céljai elérésére, tudásának fejlesztésére, és a társadalmi életben való részvételre. (PISA 2001)</a:t>
            </a: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apan_n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609600"/>
            <a:ext cx="5810250" cy="805815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67600" y="12192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/>
              <a:t>Székely Bertalan: Japán nő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57200" y="228600"/>
          <a:ext cx="8382000" cy="6286500"/>
        </p:xfrm>
        <a:graphic>
          <a:graphicData uri="http://schemas.openxmlformats.org/presentationml/2006/ole">
            <p:oleObj spid="_x0000_s9933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antor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4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erhesusz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412777"/>
            <a:ext cx="6480722" cy="40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Mennyire tudunk olvasni?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14400" y="1828800"/>
          <a:ext cx="7391400" cy="4848225"/>
        </p:xfrm>
        <a:graphic>
          <a:graphicData uri="http://schemas.openxmlformats.org/presentationml/2006/ole">
            <p:oleObj spid="_x0000_s100354" name="Munkalap" r:id="rId3" imgW="3948840" imgH="2597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 2.</a:t>
            </a:r>
          </a:p>
        </p:txBody>
      </p:sp>
      <p:graphicFrame>
        <p:nvGraphicFramePr>
          <p:cNvPr id="160768" name="Object 1024"/>
          <p:cNvGraphicFramePr>
            <a:graphicFrameLocks noChangeAspect="1"/>
          </p:cNvGraphicFramePr>
          <p:nvPr/>
        </p:nvGraphicFramePr>
        <p:xfrm>
          <a:off x="0" y="1776413"/>
          <a:ext cx="9144000" cy="5081587"/>
        </p:xfrm>
        <a:graphic>
          <a:graphicData uri="http://schemas.openxmlformats.org/presentationml/2006/ole">
            <p:oleObj spid="_x0000_s101378" name="Munkalap" r:id="rId3" imgW="4660560" imgH="2597760" progId="Excel.Sheet.8">
              <p:embed/>
            </p:oleObj>
          </a:graphicData>
        </a:graphic>
      </p:graphicFrame>
      <p:sp>
        <p:nvSpPr>
          <p:cNvPr id="41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381000"/>
            <a:ext cx="5334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Def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hu-HU"/>
              <a:t>Összehasonlító vizsgálatok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>
            <a:normAutofit lnSpcReduction="10000"/>
          </a:bodyPr>
          <a:lstStyle/>
          <a:p>
            <a:r>
              <a:rPr lang="hu-HU"/>
              <a:t>IEA 1970/71 „A magyar gyerekek nem tudnak olvasni.”</a:t>
            </a:r>
          </a:p>
          <a:p>
            <a:r>
              <a:rPr lang="hu-HU"/>
              <a:t>OECD 1998. 18/22. hely. Hazai átlag nem éri el a hármast.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2000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23/32</a:t>
            </a:r>
            <a:r>
              <a:rPr lang="hu-HU"/>
              <a:t>, a listán minden tényező tekintetében az utolsó csoportba tartozik.</a:t>
            </a:r>
            <a:br>
              <a:rPr lang="hu-HU"/>
            </a:br>
            <a:r>
              <a:rPr lang="hu-HU"/>
              <a:t>5% ötös, 23% egyes!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2003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25/40 </a:t>
            </a:r>
            <a:r>
              <a:rPr lang="hu-HU" sz="2000">
                <a:solidFill>
                  <a:srgbClr val="669900"/>
                </a:solidFill>
              </a:rPr>
              <a:t>(</a:t>
            </a:r>
            <a:r>
              <a:rPr lang="hu-HU" sz="2000"/>
              <a:t>0,72..0,62)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2-01-ta-Tobbek-Gyorsjelentes-01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7175"/>
            <a:ext cx="4572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MTA 2000/1985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Olvasó elit 18% </a:t>
            </a:r>
            <a:r>
              <a:rPr lang="hu-HU">
                <a:sym typeface="Wingdings" pitchFamily="2" charset="2"/>
              </a:rPr>
              <a:t> 9%</a:t>
            </a:r>
          </a:p>
          <a:p>
            <a:r>
              <a:rPr lang="hu-HU">
                <a:sym typeface="Wingdings" pitchFamily="2" charset="2"/>
              </a:rPr>
              <a:t>Évente egy könyv 64%  49%</a:t>
            </a:r>
          </a:p>
          <a:p>
            <a:r>
              <a:rPr lang="hu-HU">
                <a:sym typeface="Wingdings" pitchFamily="2" charset="2"/>
              </a:rPr>
              <a:t>Havonta egy könyv 19%  12%</a:t>
            </a:r>
          </a:p>
          <a:p>
            <a:r>
              <a:rPr lang="hu-HU">
                <a:sym typeface="Wingdings" pitchFamily="2" charset="2"/>
              </a:rPr>
              <a:t>Az egymást követ</a:t>
            </a:r>
            <a:r>
              <a:rPr lang="hu-HU"/>
              <a:t>ő</a:t>
            </a:r>
            <a:r>
              <a:rPr lang="hu-HU">
                <a:sym typeface="Wingdings" pitchFamily="2" charset="2"/>
              </a:rPr>
              <a:t> korosztályok egyre kevesebbet olvasnak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informatika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alfabetikus képességeknek új funkciót biztosít.</a:t>
            </a:r>
          </a:p>
          <a:p>
            <a:r>
              <a:rPr lang="hu-HU"/>
              <a:t>A digitális médiák léte alkalmat ad arra, hogy megkerüljük az ábécét, mint a történetek és információk egyedüli forrását.</a:t>
            </a:r>
          </a:p>
          <a:p>
            <a:r>
              <a:rPr lang="hu-HU"/>
              <a:t>Az olvasás nem öncél, hanem megismerési eszköz.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algn="just"/>
            <a:r>
              <a:rPr lang="hu-HU" b="1"/>
              <a:t>az információ felvétel hatékonyabb,</a:t>
            </a:r>
          </a:p>
          <a:p>
            <a:pPr algn="just"/>
            <a:r>
              <a:rPr lang="hu-HU" b="1"/>
              <a:t>elsősorban jobb megértést eredményező,</a:t>
            </a:r>
          </a:p>
          <a:p>
            <a:pPr algn="just"/>
            <a:r>
              <a:rPr lang="hu-HU" b="1"/>
              <a:t>az  olvasás sebességét valamint a figyelem-összpontosítás mértékét és formáját az olvasmányhoz, és az olvasás céljához igazító,</a:t>
            </a:r>
          </a:p>
          <a:p>
            <a:pPr algn="just"/>
            <a:r>
              <a:rPr lang="hu-HU" b="1"/>
              <a:t>a hagyományosnál rendszerint gyorsabb,</a:t>
            </a:r>
          </a:p>
          <a:p>
            <a:pPr algn="just"/>
            <a:r>
              <a:rPr lang="hu-HU" b="1">
                <a:solidFill>
                  <a:srgbClr val="CC0066"/>
                </a:solidFill>
              </a:rPr>
              <a:t>különféle olvasási technikák kombinációja,</a:t>
            </a:r>
            <a:endParaRPr lang="hu-HU" b="1"/>
          </a:p>
          <a:p>
            <a:pPr algn="just"/>
            <a:r>
              <a:rPr lang="hu-HU" b="1"/>
              <a:t>általában többszöri olvasás.</a:t>
            </a:r>
          </a:p>
        </p:txBody>
      </p:sp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960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Pog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különféle olvasási módok egyike. Figyelmes, hatékony, </a:t>
            </a:r>
            <a:br>
              <a:rPr lang="hu-HU"/>
            </a:br>
            <a:r>
              <a:rPr lang="hu-HU"/>
              <a:t>sok szempontból hagyományos olvasás,</a:t>
            </a:r>
            <a:br>
              <a:rPr lang="hu-HU"/>
            </a:br>
            <a:r>
              <a:rPr lang="hu-HU"/>
              <a:t>amely során az olvasási sebesség nagyobb 250 szó/perc értéknél,</a:t>
            </a:r>
            <a:br>
              <a:rPr lang="hu-HU"/>
            </a:br>
            <a:r>
              <a:rPr lang="hu-HU"/>
              <a:t>és nem haladja meg a a belső beszéd 600 szó/perc értéket,</a:t>
            </a:r>
            <a:br>
              <a:rPr lang="hu-HU"/>
            </a:br>
            <a:r>
              <a:rPr lang="hu-HU"/>
              <a:t>a megértés pedig átlag feletti.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olvasás öröm</a:t>
            </a:r>
          </a:p>
          <a:p>
            <a:r>
              <a:rPr lang="hu-HU" dirty="0"/>
              <a:t>Felkészülni</a:t>
            </a:r>
          </a:p>
          <a:p>
            <a:r>
              <a:rPr lang="hu-HU" dirty="0"/>
              <a:t>Előzetes áttekintés, Pólya</a:t>
            </a:r>
          </a:p>
          <a:p>
            <a:r>
              <a:rPr lang="hu-HU" dirty="0"/>
              <a:t>Cél meghatározása, </a:t>
            </a:r>
            <a:r>
              <a:rPr lang="hu-HU" dirty="0" err="1"/>
              <a:t>Bertalanffy</a:t>
            </a:r>
            <a:endParaRPr lang="hu-HU" dirty="0"/>
          </a:p>
          <a:p>
            <a:r>
              <a:rPr lang="hu-HU" dirty="0"/>
              <a:t>Megfelelő sebesség, Szentgyörgyi</a:t>
            </a:r>
          </a:p>
          <a:p>
            <a:r>
              <a:rPr lang="hu-HU" dirty="0"/>
              <a:t>Többször, a megfelelő technikával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u="sng" dirty="0" smtClean="0"/>
              <a:t>szakdolgozat</a:t>
            </a:r>
            <a:r>
              <a:rPr lang="hu-HU" sz="3600" dirty="0" smtClean="0"/>
              <a:t> olyan önálló szakmai munkán alapuló </a:t>
            </a:r>
            <a:r>
              <a:rPr lang="hu-HU" sz="7200" dirty="0" smtClean="0"/>
              <a:t>tanulmány</a:t>
            </a:r>
            <a:r>
              <a:rPr lang="hu-HU" sz="3600" dirty="0" smtClean="0"/>
              <a:t>, amelynek témáját a hallgató az érvényes szakdolgozati témajegyzékből a Karon oktatott egészségtudományok területéről választja ki és a témavezető (konzulens) irányításával készíti el. </a:t>
            </a:r>
          </a:p>
          <a:p>
            <a:endParaRPr lang="hu-HU" sz="3600" dirty="0" smtClean="0"/>
          </a:p>
          <a:p>
            <a:r>
              <a:rPr lang="hu-HU" sz="3200" dirty="0" smtClean="0"/>
              <a:t>Értekezés, fogalmazvány, dolgozat, tehát írott mű, amely napjainkban nem </a:t>
            </a:r>
            <a:r>
              <a:rPr lang="hu-HU" sz="3200" dirty="0" err="1" smtClean="0"/>
              <a:t>kaligrafikus</a:t>
            </a:r>
            <a:r>
              <a:rPr lang="hu-HU" sz="3200" dirty="0" smtClean="0"/>
              <a:t>  (</a:t>
            </a:r>
            <a:r>
              <a:rPr lang="hu-HU" sz="3200" dirty="0" err="1" smtClean="0"/>
              <a:t>kallosza</a:t>
            </a:r>
            <a:r>
              <a:rPr lang="hu-HU" sz="3200" dirty="0" smtClean="0"/>
              <a:t>) és nem csak alfanumerikus jelekből áll.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Láss, ne csak nézz!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95450" y="123825"/>
          <a:ext cx="5753100" cy="6610350"/>
        </p:xfrm>
        <a:graphic>
          <a:graphicData uri="http://schemas.openxmlformats.org/presentationml/2006/ole">
            <p:oleObj spid="_x0000_s102402" name="Image" r:id="rId3" imgW="7675256" imgH="8818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lusion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1165225"/>
            <a:ext cx="38306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lusio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88" y="817563"/>
            <a:ext cx="5280025" cy="522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llusion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7838"/>
            <a:ext cx="6172200" cy="597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ion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llusion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-847725"/>
            <a:ext cx="8782050" cy="855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620688"/>
            <a:ext cx="7056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/>
              <a:t>Episztemológia</a:t>
            </a:r>
            <a:r>
              <a:rPr lang="hu-HU" sz="4000" dirty="0" smtClean="0"/>
              <a:t> a tudásnak (megismerésnek) a tudománya</a:t>
            </a:r>
          </a:p>
          <a:p>
            <a:endParaRPr lang="hu-HU" sz="4000" dirty="0" smtClean="0"/>
          </a:p>
          <a:p>
            <a:r>
              <a:rPr lang="hu-HU" sz="4000" dirty="0" smtClean="0"/>
              <a:t>Ennek egyik ága a </a:t>
            </a:r>
            <a:r>
              <a:rPr lang="hu-HU" sz="5400" dirty="0" smtClean="0">
                <a:solidFill>
                  <a:srgbClr val="00B050"/>
                </a:solidFill>
              </a:rPr>
              <a:t>módszertan</a:t>
            </a:r>
            <a:r>
              <a:rPr lang="hu-HU" sz="4000" dirty="0" smtClean="0"/>
              <a:t> (a metodológia) a „kiderítés tudománya”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lus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1913"/>
            <a:ext cx="8305800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iss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68363"/>
            <a:ext cx="8458200" cy="507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iskőszegi Duna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63" y="180975"/>
            <a:ext cx="9382126" cy="649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/>
              <a:t>Indulj ki az egészből!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754563" cy="6400800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172200" y="1219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Szinnyei-Merse Pál: A pacsirta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acsir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537075" cy="6248400"/>
          </a:xfrm>
          <a:prstGeom prst="rect">
            <a:avLst/>
          </a:prstGeom>
          <a:noFill/>
        </p:spPr>
      </p:pic>
      <p:pic>
        <p:nvPicPr>
          <p:cNvPr id="119811" name="Picture 3" descr="Pacsi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641600" cy="3556000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019800" y="2362200"/>
            <a:ext cx="381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41600" cy="3556000"/>
          </a:xfrm>
          <a:prstGeom prst="rect">
            <a:avLst/>
          </a:prstGeom>
          <a:noFill/>
        </p:spPr>
      </p:pic>
      <p:pic>
        <p:nvPicPr>
          <p:cNvPr id="120835" name="Picture 3" descr="pacsir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304800"/>
            <a:ext cx="4551363" cy="6248400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362200" y="5181600"/>
            <a:ext cx="609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megértés iterálás!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785813"/>
            <a:ext cx="732313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Gyorsan olvass!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Episztemológia</a:t>
            </a:r>
            <a:r>
              <a:rPr lang="hu-HU" dirty="0" smtClean="0"/>
              <a:t>: gondolkodás a tudásról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Tudok gyógyítani?</a:t>
            </a:r>
          </a:p>
          <a:p>
            <a:r>
              <a:rPr lang="hu-HU" dirty="0" smtClean="0"/>
              <a:t>Hogyan tudok rajzolni egy vonalat, egy kört, egy szinuszgörbét?</a:t>
            </a:r>
          </a:p>
          <a:p>
            <a:r>
              <a:rPr lang="hu-HU" dirty="0" smtClean="0"/>
              <a:t>Logo</a:t>
            </a:r>
          </a:p>
          <a:p>
            <a:r>
              <a:rPr lang="hu-HU" dirty="0" smtClean="0"/>
              <a:t>http://mwlogo.freeweb.hu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838200"/>
          </a:xfrm>
        </p:spPr>
        <p:txBody>
          <a:bodyPr/>
          <a:lstStyle/>
          <a:p>
            <a:r>
              <a:rPr lang="hu-HU" sz="2000">
                <a:solidFill>
                  <a:srgbClr val="669900"/>
                </a:solidFill>
              </a:rPr>
              <a:t>Dr. Dezső Zsigmondné:</a:t>
            </a: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hu-HU" sz="2400"/>
              <a:t>Agyunk kénytelen egyenként egymáshoz kapcsolni az egyes </a:t>
            </a:r>
            <a:br>
              <a:rPr lang="hu-HU" sz="2400"/>
            </a:br>
            <a:r>
              <a:rPr lang="hu-HU" sz="2400"/>
              <a:t>                                                                         </a:t>
            </a:r>
            <a:br>
              <a:rPr lang="hu-HU" sz="2400"/>
            </a:br>
            <a:r>
              <a:rPr lang="hu-HU" sz="2400"/>
              <a:t/>
            </a:r>
            <a:br>
              <a:rPr lang="hu-HU" sz="2400"/>
            </a:br>
            <a:r>
              <a:rPr lang="hu-HU" sz="2400"/>
              <a:t> szavakat, ami nehezebb és fárasztóbb munka számára, mintha</a:t>
            </a:r>
            <a:br>
              <a:rPr lang="hu-HU" sz="2400"/>
            </a:br>
            <a:r>
              <a:rPr lang="hu-HU" sz="2400"/>
              <a:t>                                                                        </a:t>
            </a:r>
            <a:br>
              <a:rPr lang="hu-HU" sz="2400"/>
            </a:br>
            <a:endParaRPr lang="hu-HU" sz="2400"/>
          </a:p>
          <a:p>
            <a:r>
              <a:rPr lang="hu-HU" sz="2400"/>
              <a:t>összefüggő szócsoportokból</a:t>
            </a:r>
            <a:br>
              <a:rPr lang="hu-HU" sz="2400"/>
            </a:br>
            <a:r>
              <a:rPr lang="hu-HU" sz="2400"/>
              <a:t>           --------------</a:t>
            </a:r>
            <a:br>
              <a:rPr lang="hu-HU" sz="2400"/>
            </a:br>
            <a:r>
              <a:rPr lang="hu-HU" sz="2400"/>
              <a:t>				értelmes gondolategységekből</a:t>
            </a:r>
            <a:br>
              <a:rPr lang="hu-HU" sz="2400"/>
            </a:br>
            <a:r>
              <a:rPr lang="hu-HU" sz="2400"/>
              <a:t>					     ---------------</a:t>
            </a:r>
            <a:br>
              <a:rPr lang="hu-HU" sz="2400"/>
            </a:br>
            <a:r>
              <a:rPr lang="hu-HU" sz="2400"/>
              <a:t>egyszerre ragadná meg</a:t>
            </a:r>
            <a:br>
              <a:rPr lang="hu-HU" sz="2400"/>
            </a:br>
            <a:r>
              <a:rPr lang="hu-HU" sz="2400"/>
              <a:t>	  ---------------</a:t>
            </a:r>
            <a:br>
              <a:rPr lang="hu-HU" sz="2400"/>
            </a:br>
            <a:r>
              <a:rPr lang="hu-HU" sz="2400"/>
              <a:t>				ezek teljes értelmét.</a:t>
            </a:r>
            <a:br>
              <a:rPr lang="hu-HU" sz="2400"/>
            </a:br>
            <a:r>
              <a:rPr lang="hu-HU" sz="2400"/>
              <a:t>					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Olvass, tanulj sokat!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haiku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>
              <a:buFontTx/>
              <a:buNone/>
            </a:pPr>
            <a:r>
              <a:rPr lang="hu-HU"/>
              <a:t>						ki</a:t>
            </a:r>
          </a:p>
          <a:p>
            <a:pPr lvl="3">
              <a:buFontTx/>
              <a:buNone/>
            </a:pPr>
            <a:r>
              <a:rPr lang="hu-HU"/>
              <a:t>				jo		hi</a:t>
            </a:r>
          </a:p>
          <a:p>
            <a:pPr lvl="3">
              <a:buFontTx/>
              <a:buNone/>
            </a:pPr>
            <a:r>
              <a:rPr lang="hu-HU"/>
              <a:t>		ju		ki		mi</a:t>
            </a:r>
          </a:p>
          <a:p>
            <a:pPr lvl="3">
              <a:buFontTx/>
              <a:buNone/>
            </a:pPr>
            <a:r>
              <a:rPr lang="hu-HU"/>
              <a:t>		ki		mo		ta</a:t>
            </a:r>
          </a:p>
          <a:p>
            <a:pPr lvl="3">
              <a:buFontTx/>
              <a:buNone/>
            </a:pPr>
            <a:r>
              <a:rPr lang="hu-HU"/>
              <a:t>		ma		no		ke</a:t>
            </a:r>
          </a:p>
          <a:p>
            <a:pPr lvl="3">
              <a:buFontTx/>
              <a:buNone/>
            </a:pPr>
            <a:r>
              <a:rPr lang="hu-HU"/>
              <a:t>		ro		mi</a:t>
            </a:r>
          </a:p>
          <a:p>
            <a:pPr lvl="3">
              <a:buFontTx/>
              <a:buNone/>
            </a:pPr>
            <a:r>
              <a:rPr lang="hu-HU"/>
              <a:t>		ge		se</a:t>
            </a:r>
          </a:p>
          <a:p>
            <a:pPr lvl="3">
              <a:buFontTx/>
              <a:buNone/>
            </a:pPr>
            <a:r>
              <a:rPr lang="hu-HU"/>
              <a:t>				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Használd a net-et!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2400" y="171450"/>
          <a:ext cx="8763000" cy="6686550"/>
        </p:xfrm>
        <a:graphic>
          <a:graphicData uri="http://schemas.openxmlformats.org/presentationml/2006/ole">
            <p:oleObj spid="_x0000_s103426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Az Amazon márkanevet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 felnőtt lakosság 55%-a ismerte 2000-ben.</a:t>
            </a:r>
          </a:p>
          <a:p>
            <a:r>
              <a:rPr lang="hu-HU" sz="2800"/>
              <a:t>A </a:t>
            </a:r>
            <a:r>
              <a:rPr lang="hu-HU" sz="2800" i="1"/>
              <a:t>Supersize me</a:t>
            </a:r>
            <a:r>
              <a:rPr lang="hu-HU" sz="2800"/>
              <a:t> című filmben egyetlen riportalany sem tudta megmondani mi a kalória.</a:t>
            </a:r>
          </a:p>
          <a:p>
            <a:r>
              <a:rPr lang="hu-HU" sz="2800"/>
              <a:t>Az USA lakóinak többsége úgy tudja hazájuk lakósainak száma meghaladja a milliárdot, hisz az UFO-kban, az asztrológiában, a telekinetikában, és a vámpírokban.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 is a célunk? Elősegíteni a szakdolgozat készítését.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Hogyan kezdjünk hozzá?</a:t>
            </a:r>
          </a:p>
          <a:p>
            <a:r>
              <a:rPr lang="hu-HU" dirty="0" smtClean="0"/>
              <a:t>Gyűjtsük össze ötleteinket!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Értelmezz diagrammokat!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Egy kép felér ezer szóval,</a:t>
            </a:r>
            <a:br>
              <a:rPr lang="hu-HU"/>
            </a:br>
            <a:r>
              <a:rPr lang="hu-HU"/>
              <a:t>egy képlet felér ezer képpel.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>
                <a:solidFill>
                  <a:srgbClr val="000000"/>
                </a:solidFill>
                <a:latin typeface="Arial" charset="0"/>
              </a:rPr>
              <a:t>Születések száma</a:t>
            </a:r>
            <a:br>
              <a:rPr lang="hu-HU" sz="2400">
                <a:solidFill>
                  <a:srgbClr val="000000"/>
                </a:solidFill>
                <a:latin typeface="Arial" charset="0"/>
              </a:rPr>
            </a:br>
            <a:r>
              <a:rPr lang="hu-HU" sz="2400">
                <a:solidFill>
                  <a:srgbClr val="000000"/>
                </a:solidFill>
                <a:latin typeface="Arial" charset="0"/>
              </a:rPr>
              <a:t>Kb. a 30-as évek elejétől állt rá Magyarország arra a pályára, amin jelenleg is van. Azóta nem produktív.</a:t>
            </a:r>
            <a:r>
              <a:rPr lang="hu-HU">
                <a:solidFill>
                  <a:srgbClr val="000000"/>
                </a:solidFill>
                <a:latin typeface="Arial" charset="0"/>
              </a:rPr>
              <a:t/>
            </a:r>
            <a:br>
              <a:rPr lang="hu-HU">
                <a:solidFill>
                  <a:srgbClr val="000000"/>
                </a:solidFill>
                <a:latin typeface="Arial" charset="0"/>
              </a:rPr>
            </a:br>
            <a:endParaRPr lang="hu-HU"/>
          </a:p>
        </p:txBody>
      </p:sp>
      <p:pic>
        <p:nvPicPr>
          <p:cNvPr id="65539" name="Picture 3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22425"/>
            <a:ext cx="5410200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1187624" y="2276872"/>
            <a:ext cx="66052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„Magyarországon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minden harmadik babát elvetetik,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és minden ötödik pár meddő” </a:t>
            </a: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riter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81125"/>
            <a:ext cx="6019800" cy="4044950"/>
          </a:xfrm>
          <a:prstGeom prst="rect">
            <a:avLst/>
          </a:prstGeom>
          <a:noFill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/>
              <a:t>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2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835696" y="1412776"/>
            <a:ext cx="547260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1679" y="1639342"/>
            <a:ext cx="91406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„Azért mert szerettek jöttem e világra</a:t>
            </a:r>
            <a:b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 lettem új fény, csillag, szülők boldogsága.</a:t>
            </a:r>
            <a:b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Szeressetek mindig igaz szeretettel</a:t>
            </a:r>
            <a:b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 kincsetek vagyok, pici kincs, de Ember!”</a:t>
            </a: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Brain</a:t>
            </a:r>
            <a:r>
              <a:rPr lang="hu-HU" dirty="0" smtClean="0"/>
              <a:t> </a:t>
            </a:r>
            <a:r>
              <a:rPr lang="hu-HU" dirty="0" err="1" smtClean="0"/>
              <a:t>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641541"/>
            <a:ext cx="4176464" cy="35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Tovább vagy Következő 1">
            <a:hlinkClick r:id="rId2" action="ppaction://program" highlightClick="1"/>
          </p:cNvPr>
          <p:cNvSpPr/>
          <p:nvPr/>
        </p:nvSpPr>
        <p:spPr>
          <a:xfrm>
            <a:off x="5004048" y="400506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704975"/>
            <a:ext cx="4619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Brainstorming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Mivel segíthetjük elő szakdolgozatunk megírást?</a:t>
            </a:r>
          </a:p>
          <a:p>
            <a:r>
              <a:rPr lang="hu-HU" dirty="0" smtClean="0"/>
              <a:t>Dolgozunk rajta</a:t>
            </a:r>
          </a:p>
          <a:p>
            <a:r>
              <a:rPr lang="hu-HU" dirty="0" smtClean="0"/>
              <a:t>Vásárolunk egyet</a:t>
            </a:r>
          </a:p>
          <a:p>
            <a:r>
              <a:rPr lang="hu-HU" dirty="0" smtClean="0"/>
              <a:t>Kedvenc témánkat dolgozzuk fel</a:t>
            </a:r>
          </a:p>
          <a:p>
            <a:r>
              <a:rPr lang="hu-HU" dirty="0" smtClean="0"/>
              <a:t>Megfelelő konzulenst keresünk</a:t>
            </a:r>
          </a:p>
          <a:p>
            <a:r>
              <a:rPr lang="hu-HU" dirty="0" smtClean="0"/>
              <a:t>Tanulmányozunk hasonlókat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Kreativitás pszichológiája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Előkészítési fázis</a:t>
            </a:r>
          </a:p>
          <a:p>
            <a:r>
              <a:rPr lang="hu-HU" dirty="0" smtClean="0"/>
              <a:t>2. Lappangási fázis</a:t>
            </a:r>
          </a:p>
          <a:p>
            <a:r>
              <a:rPr lang="hu-HU" dirty="0" smtClean="0"/>
              <a:t>3. Belátási fázis, megvilágosodás</a:t>
            </a:r>
          </a:p>
          <a:p>
            <a:r>
              <a:rPr lang="hu-HU" dirty="0" smtClean="0"/>
              <a:t>4. Igazolási fázis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382103"/>
            <a:ext cx="6624738" cy="49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Lappangási fázis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egyén számára nyugtalan és frusztrációkkal terhes időszak, … kisebbrendűségi érzések…</a:t>
            </a:r>
            <a:r>
              <a:rPr lang="hu-HU" sz="4800" dirty="0" smtClean="0">
                <a:solidFill>
                  <a:srgbClr val="FF0000"/>
                </a:solidFill>
              </a:rPr>
              <a:t>frusztrációs toleranciára van szükség.</a:t>
            </a:r>
          </a:p>
          <a:p>
            <a:r>
              <a:rPr lang="hu-HU" dirty="0" smtClean="0"/>
              <a:t>A tehetség …</a:t>
            </a:r>
          </a:p>
          <a:p>
            <a:r>
              <a:rPr lang="hu-HU" dirty="0" smtClean="0"/>
              <a:t>Először üljünk le!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721600" cy="4343400"/>
          </a:xfrm>
        </p:spPr>
        <p:txBody>
          <a:bodyPr/>
          <a:lstStyle/>
          <a:p>
            <a:pPr eaLnBrk="1" hangingPunct="1"/>
            <a:r>
              <a:rPr lang="hu-HU" dirty="0" smtClean="0"/>
              <a:t>Az alábbi történet a koppenhágai egyetemen történt fizika vizsgán: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tanár kérdése ez volt: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0"/>
            <a:ext cx="6400800" cy="152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Legyünk kreatívak!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95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Hogyan mérhető meg egy felhőkarcoló magassága, egy barométer segítségével?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6400800" cy="17526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95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hallgató válasza:</a:t>
            </a:r>
            <a:br>
              <a:rPr lang="hu-HU" smtClean="0"/>
            </a:br>
            <a:r>
              <a:rPr lang="hu-HU" smtClean="0"/>
              <a:t>Rákötöd a barométert egy hosszú zsinórra, és így lelógatod a földig. </a:t>
            </a:r>
            <a:br>
              <a:rPr lang="hu-HU" smtClean="0"/>
            </a:br>
            <a:r>
              <a:rPr lang="hu-HU" smtClean="0"/>
              <a:t>A zsinór hosszának és a barométer magasságának összege megegyezik a felhőkarcoló magasságával.</a:t>
            </a:r>
            <a:br>
              <a:rPr lang="hu-HU" smtClean="0"/>
            </a:br>
            <a:endParaRPr lang="hu-H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-1447800"/>
            <a:ext cx="6400800" cy="17526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21600" cy="5638800"/>
          </a:xfrm>
        </p:spPr>
        <p:txBody>
          <a:bodyPr/>
          <a:lstStyle/>
          <a:p>
            <a:pPr eaLnBrk="1" hangingPunct="1"/>
            <a:r>
              <a:rPr lang="hu-HU" smtClean="0"/>
              <a:t>Ez az eredeti válasz a vizsgáztatót meglehetősen feldühítette, és a vizsgát  sikertelennek minősítette.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diák azonban nem hagyta magát, mivel szerinte válasza teljesen helyes volt. Panasszal fordult az egyetem vezetőségéhez.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315200"/>
            <a:ext cx="7721600" cy="1143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smtClean="0"/>
              <a:t>Az egyetem rektora bizottságot nevezett ki, amelynek feladata volt megállapítani, hogy a diák elegendő mennyiségű fizikai ismerettel rendelkezik-e.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286500"/>
            <a:ext cx="7721600" cy="11430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3716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smtClean="0"/>
              <a:t>A bizottság részéről ugyanaz volt a kérdés.</a:t>
            </a:r>
            <a:br>
              <a:rPr lang="hu-HU" sz="4400" smtClean="0"/>
            </a:br>
            <a:r>
              <a:rPr lang="hu-HU" sz="4400" smtClean="0"/>
              <a:t>A diák percekig nem válaszolt, majd hosszasabb nógatásra elmondta, nagyon sok válasz jut eszébe.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762000" y="0"/>
            <a:ext cx="77216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764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400" smtClean="0"/>
              <a:t>Újabb biztatásra sorolni kezdte:</a:t>
            </a:r>
            <a:br>
              <a:rPr lang="hu-HU" sz="4400" smtClean="0"/>
            </a:br>
            <a:r>
              <a:rPr lang="hu-HU" sz="4400" smtClean="0"/>
              <a:t>Amennyiben süt a Nap, megmérem a barométer magasságát, az árnyékát és a felhőkarcoló árnyékát...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7818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000" smtClean="0"/>
              <a:t>A barométert ledobom a felhőkarcoló tetejéről és mérem a földre érés idejét...</a:t>
            </a:r>
            <a:br>
              <a:rPr lang="hu-HU" sz="4000" smtClean="0"/>
            </a:br>
            <a:r>
              <a:rPr lang="hu-HU" sz="4000" smtClean="0"/>
              <a:t>Ez a módszer azonban nem túl szerencsés a barométer szempontjából.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Bemutatkozásképpen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Ady Endre</a:t>
            </a:r>
          </a:p>
          <a:p>
            <a:pPr eaLnBrk="1" hangingPunct="1"/>
            <a:r>
              <a:rPr lang="hu-HU" dirty="0" err="1" smtClean="0"/>
              <a:t>Apáczay</a:t>
            </a:r>
            <a:r>
              <a:rPr lang="hu-HU" dirty="0" smtClean="0"/>
              <a:t> Csere János</a:t>
            </a:r>
          </a:p>
          <a:p>
            <a:pPr eaLnBrk="1" hangingPunct="1"/>
            <a:r>
              <a:rPr lang="hu-HU" dirty="0" smtClean="0"/>
              <a:t>Kölcsey Ferenc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267200"/>
            <a:ext cx="7721600" cy="11430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sz="4000" smtClean="0"/>
              <a:t>A Barométert ingaként használva, a felhőkarcoló tetején, és a földön mért lengésidő különbségéből, a ... képlet alapján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495800"/>
            <a:ext cx="7721600" cy="11430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mtClean="0"/>
              <a:t>Amennyiben van a felhőkarcolón tűzlétra, megszámolom a létrafokokat, ezt szorzom a létrafok-barométer magasság aránnyal.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038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De, ha Önök az unalmas bevált módszerre kíváncsiak: a nyomáskülönbségből a ... képlet alapján ...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"/>
            <a:ext cx="6400800" cy="17526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912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2954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8600" y="2743200"/>
            <a:ext cx="838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400">
                <a:solidFill>
                  <a:schemeClr val="tx2"/>
                </a:solidFill>
              </a:rPr>
              <a:t>Itt az egyetemen mindig arra buzdítanak bennünket, hogy eredeti, új módszereket találjunk ki,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ezért a legjobb módszer kétségtelenül az, ha a hónunk alá csapjuk a barométert,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240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bekopogunk a portáshoz, és azt mondjuk: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Ha megmondod, milyen magas ez az épület, neked adom ezt a szép, új barométert.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Induljunk el!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Írjuk fel szakdolgozatunk címét!</a:t>
            </a:r>
            <a:endParaRPr lang="hu-H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Keressünk képet, címképet, jelképet a szakdolgozatunkhoz!  </a:t>
            </a:r>
            <a:r>
              <a:rPr lang="hu-HU" dirty="0" smtClean="0">
                <a:solidFill>
                  <a:srgbClr val="FFC000"/>
                </a:solidFill>
              </a:rPr>
              <a:t>(jó képek </a:t>
            </a:r>
            <a:r>
              <a:rPr lang="hu-HU" dirty="0" err="1" smtClean="0">
                <a:solidFill>
                  <a:srgbClr val="FFC000"/>
                </a:solidFill>
              </a:rPr>
              <a:t>sote.docx</a:t>
            </a:r>
            <a:r>
              <a:rPr lang="hu-HU" dirty="0" smtClean="0">
                <a:solidFill>
                  <a:srgbClr val="FFC000"/>
                </a:solidFill>
              </a:rPr>
              <a:t>)</a:t>
            </a:r>
          </a:p>
          <a:p>
            <a:r>
              <a:rPr lang="hu-HU" dirty="0" smtClean="0"/>
              <a:t>Készítsük el az első vázlatát! </a:t>
            </a:r>
            <a:r>
              <a:rPr lang="hu-HU" dirty="0" smtClean="0">
                <a:solidFill>
                  <a:srgbClr val="FFC000"/>
                </a:solidFill>
              </a:rPr>
              <a:t>(Száraz szem jó </a:t>
            </a:r>
            <a:r>
              <a:rPr lang="hu-HU" dirty="0" err="1" smtClean="0">
                <a:solidFill>
                  <a:srgbClr val="FFC000"/>
                </a:solidFill>
              </a:rPr>
              <a:t>vázlat.docx</a:t>
            </a:r>
            <a:r>
              <a:rPr lang="hu-HU" dirty="0" smtClean="0">
                <a:solidFill>
                  <a:srgbClr val="FFC000"/>
                </a:solidFill>
              </a:rPr>
              <a:t>)</a:t>
            </a:r>
          </a:p>
          <a:p>
            <a:r>
              <a:rPr lang="hu-HU" dirty="0" smtClean="0"/>
              <a:t>Készítsünk munkatervet! </a:t>
            </a:r>
            <a:r>
              <a:rPr lang="hu-HU" dirty="0" smtClean="0">
                <a:solidFill>
                  <a:srgbClr val="FFC000"/>
                </a:solidFill>
              </a:rPr>
              <a:t>(Szakdolgozat beadandó jeles)</a:t>
            </a:r>
          </a:p>
          <a:p>
            <a:r>
              <a:rPr lang="hu-HU" dirty="0" smtClean="0"/>
              <a:t>Készítsük el a kutatási terv első változatát!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smtClean="0"/>
              <a:t>.</a:t>
            </a:r>
            <a:r>
              <a:rPr lang="hu-HU" dirty="0" smtClean="0">
                <a:solidFill>
                  <a:srgbClr val="FFC000"/>
                </a:solidFill>
              </a:rPr>
              <a:t>(Jó példa …)</a:t>
            </a:r>
            <a:endParaRPr lang="hu-HU" dirty="0" smtClean="0"/>
          </a:p>
          <a:p>
            <a:r>
              <a:rPr lang="hu-HU" dirty="0" smtClean="0"/>
              <a:t>Oldjuk meg a tankönyv néhány feladatát. </a:t>
            </a:r>
            <a:r>
              <a:rPr lang="hu-HU" dirty="0" smtClean="0">
                <a:solidFill>
                  <a:srgbClr val="FFC000"/>
                </a:solidFill>
              </a:rPr>
              <a:t>(http://erveles.komm.bme.hu/2010/11/16/ervelesi-hibak-nagy-mennyisegben-amellett-hogy-vegetarianusok-legyunk/)</a:t>
            </a:r>
          </a:p>
          <a:p>
            <a:r>
              <a:rPr lang="hu-HU" dirty="0" smtClean="0"/>
              <a:t>Készítsük el a félévi házi feladatot!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2012 részidős beadandó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képzelt szakdolgozat címe, jelképe, kulcsszavai,</a:t>
            </a:r>
          </a:p>
          <a:p>
            <a:r>
              <a:rPr lang="hu-HU" dirty="0" smtClean="0"/>
              <a:t>4 oldal terjedelmű szakmai esszé, valamelyik tézisünk bizonyítása,</a:t>
            </a:r>
          </a:p>
          <a:p>
            <a:r>
              <a:rPr lang="hu-HU" dirty="0" smtClean="0"/>
              <a:t>A legfontosabb hivatkozások jegyzéke,</a:t>
            </a:r>
          </a:p>
          <a:p>
            <a:r>
              <a:rPr lang="hu-HU" dirty="0" smtClean="0"/>
              <a:t>Küldendő elektronikus formában </a:t>
            </a:r>
            <a:r>
              <a:rPr lang="hu-HU" dirty="0" err="1" smtClean="0">
                <a:hlinkClick r:id="rId2"/>
              </a:rPr>
              <a:t>farkas.karoly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nik.uni-obuda.hu</a:t>
            </a:r>
            <a:r>
              <a:rPr lang="hu-HU" dirty="0" smtClean="0"/>
              <a:t>  címre, a második foglalkozásig.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farkas.karoly@nik.uni-obuda.hu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hlinkClick r:id="rId2"/>
              </a:rPr>
              <a:t>http://nik.uni.obuda.hu/Farkas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Egy kép felér (tíz)ezer szóval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Amit hallottam, elfelejtem,</a:t>
            </a:r>
            <a:br>
              <a:rPr lang="hu-HU" smtClean="0"/>
            </a:br>
            <a:r>
              <a:rPr lang="hu-HU" smtClean="0"/>
              <a:t>amit láttam,arra emlékszem.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9GcTQ9Z3Y-t6yfgWRcrcwvRrJpPwInrBI_8W8oHPSTLFELwUL5M6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54125"/>
            <a:ext cx="80645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0382"/>
            <a:ext cx="8496944" cy="44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16430"/>
            <a:ext cx="7776864" cy="58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268761"/>
            <a:ext cx="8927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hlinkClick r:id="rId2" tooltip="Michelangelo Buonarroti"/>
              </a:rPr>
              <a:t>Michelangelo </a:t>
            </a:r>
            <a:r>
              <a:rPr lang="hu-HU" i="1" dirty="0" err="1" smtClean="0">
                <a:hlinkClick r:id="rId2" tooltip="Michelangelo Buonarroti"/>
              </a:rPr>
              <a:t>Buonarroti</a:t>
            </a:r>
            <a:r>
              <a:rPr lang="hu-HU" dirty="0" smtClean="0"/>
              <a:t> A Vatikánban található </a:t>
            </a:r>
            <a:r>
              <a:rPr lang="hu-HU" b="1" dirty="0" err="1" smtClean="0">
                <a:hlinkClick r:id="rId3" tooltip="Sixtus-kápolna"/>
              </a:rPr>
              <a:t>Sixtus-kápolna</a:t>
            </a:r>
            <a:r>
              <a:rPr lang="hu-HU" b="1" dirty="0" smtClean="0"/>
              <a:t> mennyezetfreskója</a:t>
            </a:r>
            <a:r>
              <a:rPr lang="hu-HU" dirty="0" smtClean="0"/>
              <a:t> </a:t>
            </a:r>
            <a:r>
              <a:rPr lang="hu-HU" dirty="0" smtClean="0">
                <a:hlinkClick r:id="rId2" tooltip="Michelangelo Buonarroti"/>
              </a:rPr>
              <a:t>Michelangelo</a:t>
            </a:r>
            <a:r>
              <a:rPr lang="hu-HU" dirty="0" smtClean="0"/>
              <a:t> egyik műve, a világ egyik legismertebb alkotása és a 540 m² területével legnagyobb egybefüggő </a:t>
            </a:r>
            <a:r>
              <a:rPr lang="hu-HU" dirty="0" smtClean="0">
                <a:hlinkClick r:id="rId4" tooltip="Freskó"/>
              </a:rPr>
              <a:t>freskója</a:t>
            </a:r>
            <a:r>
              <a:rPr lang="hu-HU" dirty="0" smtClean="0"/>
              <a:t>. Egyedülálló tablója az Ószövetség szereplőinek és eseményeinek. Az itáliai </a:t>
            </a:r>
            <a:r>
              <a:rPr lang="hu-HU" dirty="0" smtClean="0">
                <a:hlinkClick r:id="rId5" tooltip="Reneszánsz"/>
              </a:rPr>
              <a:t>reneszánsz</a:t>
            </a:r>
            <a:r>
              <a:rPr lang="hu-HU" dirty="0" smtClean="0"/>
              <a:t> korában, </a:t>
            </a:r>
            <a:r>
              <a:rPr lang="hu-HU" dirty="0" smtClean="0">
                <a:hlinkClick r:id="rId6" tooltip="1508"/>
              </a:rPr>
              <a:t>1508</a:t>
            </a:r>
            <a:r>
              <a:rPr lang="hu-HU" dirty="0" smtClean="0"/>
              <a:t> és </a:t>
            </a:r>
            <a:r>
              <a:rPr lang="hu-HU" dirty="0" smtClean="0">
                <a:hlinkClick r:id="rId7" tooltip="1512"/>
              </a:rPr>
              <a:t>1512</a:t>
            </a:r>
            <a:r>
              <a:rPr lang="hu-HU" dirty="0" smtClean="0"/>
              <a:t> között keletkezett alkotás számtalan elemből áll. Kilenc központi festményen örökíti meg </a:t>
            </a:r>
            <a:r>
              <a:rPr lang="hu-HU" dirty="0" smtClean="0">
                <a:hlinkClick r:id="rId8" tooltip="Mózes"/>
              </a:rPr>
              <a:t>Mózes</a:t>
            </a:r>
            <a:r>
              <a:rPr lang="hu-HU" dirty="0" smtClean="0"/>
              <a:t> első könyvének jeleneteit, köztük található a freskó legismertebb részlete, az </a:t>
            </a:r>
            <a:r>
              <a:rPr lang="hu-HU" i="1" dirty="0" smtClean="0"/>
              <a:t>Ádám teremtése</a:t>
            </a:r>
            <a:r>
              <a:rPr lang="hu-HU" dirty="0" smtClean="0"/>
              <a:t>, amelyet számtalanszor feldolgoztak a populáris kultúrában. Ezenkívül hét ószövetségi próféta, öt szibilla arcképe, bibliai jelenetek, Krisztus őseinek felsorolása, mellékalakok és a maga korában újszerű látszólagos </a:t>
            </a:r>
            <a:r>
              <a:rPr lang="hu-HU" dirty="0" smtClean="0">
                <a:hlinkClick r:id="rId9" tooltip="Márvány"/>
              </a:rPr>
              <a:t>márványdíszítés</a:t>
            </a:r>
            <a:r>
              <a:rPr lang="hu-HU" dirty="0" smtClean="0"/>
              <a:t> teszik teljessé ezt a művet.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     A TEREMTÉS KÖNYVE szerint ISTEN a hatodik napon, megteremtette a szárazföldi állatokat, de még ugyanaz nap az ember teremtése is megtörténik. „Megteremtette tehát Isten az embert a maga képére: Isten képére teremtette őt." ( I. </a:t>
            </a:r>
            <a:r>
              <a:rPr lang="hu-HU" dirty="0" err="1" smtClean="0"/>
              <a:t>Móz</a:t>
            </a:r>
            <a:r>
              <a:rPr lang="hu-HU" dirty="0" smtClean="0"/>
              <a:t>. 1,27.)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dirty="0" smtClean="0"/>
              <a:t>Tankönyv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Earl</a:t>
            </a:r>
            <a:r>
              <a:rPr lang="hu-HU" dirty="0" smtClean="0"/>
              <a:t> </a:t>
            </a:r>
            <a:r>
              <a:rPr lang="hu-HU" dirty="0" err="1"/>
              <a:t>B</a:t>
            </a:r>
            <a:r>
              <a:rPr lang="hu-HU" dirty="0" err="1" smtClean="0"/>
              <a:t>abbie</a:t>
            </a:r>
            <a:r>
              <a:rPr lang="hu-HU" dirty="0" smtClean="0"/>
              <a:t>:  A társadalomtudományi kutatás gyakorlata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9564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1400"/>
            <a:ext cx="4608512" cy="59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„Georg von </a:t>
            </a:r>
            <a:r>
              <a:rPr lang="hu-HU" sz="3200" dirty="0" err="1" smtClean="0"/>
              <a:t>Bekesynek</a:t>
            </a:r>
            <a:r>
              <a:rPr lang="hu-HU" sz="3200" dirty="0" smtClean="0"/>
              <a:t> és … ajánlom”</a:t>
            </a:r>
            <a:endParaRPr lang="hu-HU" sz="3200" dirty="0"/>
          </a:p>
          <a:p>
            <a:r>
              <a:rPr lang="hu-HU" sz="3200" dirty="0" smtClean="0"/>
              <a:t>„Ahogy Békésy professzor a tudományt látta, az –  </a:t>
            </a:r>
            <a:r>
              <a:rPr lang="hu-HU" sz="2000" dirty="0" smtClean="0"/>
              <a:t>rövid ismeretségünk dacára </a:t>
            </a:r>
            <a:r>
              <a:rPr lang="hu-HU" sz="3200" dirty="0" smtClean="0"/>
              <a:t>– nagy hatással volt saját kutatásaimra, valamint e könyvnek úgy tartalmára, mint szellemiségére. Ő a „minta” tudós, aki arra használja a tudományát, hogy javítsa az élet minőségét a földön, és hozzájáruljon mások életének boldogabbá tételéhez.”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0822"/>
            <a:ext cx="4608512" cy="61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win-Babies-babies-10866467-323-49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76" y="116632"/>
            <a:ext cx="4032448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Mai anyag 1,2,4 fejezetek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 smtClean="0"/>
              <a:t>Az emberi megismerés és a tudomány</a:t>
            </a:r>
          </a:p>
          <a:p>
            <a:pPr marL="514350" indent="-514350">
              <a:buAutoNum type="arabicPeriod"/>
            </a:pPr>
            <a:r>
              <a:rPr lang="hu-HU" dirty="0" smtClean="0"/>
              <a:t>Elmélet és kutatás</a:t>
            </a:r>
          </a:p>
          <a:p>
            <a:pPr marL="514350" indent="-514350"/>
            <a:r>
              <a:rPr lang="hu-HU" dirty="0" smtClean="0"/>
              <a:t>4. A kutatási terv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Századunk nagy problémái közül sok a technológiai fejlődés következményeképpen állt elő. Jó példa erre a nukleáris háború fenyegetése… a megoldást is a technológiától várjuk.</a:t>
            </a:r>
            <a:endParaRPr lang="hu-HU" sz="3200" dirty="0"/>
          </a:p>
          <a:p>
            <a:r>
              <a:rPr lang="hu-HU" sz="3200" dirty="0" smtClean="0"/>
              <a:t>… a technológia önmagában nem képes megvédeni bennünket. Nem tudja működőképessé tenni a világot. Erre csak mi magunk lehetünk képesek.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rika_gy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46163"/>
            <a:ext cx="7058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35150" y="61658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</a:rPr>
              <a:t>A gyermekhalálozás leggyakoribb oka az éhezés.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836712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Évente mintegy 15 millió ember hal éhen. Ez percenként 28 ember, ebből 21 gyerek.</a:t>
            </a:r>
          </a:p>
          <a:p>
            <a:endParaRPr lang="hu-HU" sz="3200" dirty="0"/>
          </a:p>
          <a:p>
            <a:r>
              <a:rPr lang="hu-HU" sz="3200" dirty="0" smtClean="0"/>
              <a:t>… ma a Földön bőven elegendő élelmet termelnek az összes ember táplálására, méghozzá anélkül, hogy ehhez nekünk , akik megfelelően táplálkozunk, áldozatot kellene hoznunk.</a:t>
            </a:r>
          </a:p>
          <a:p>
            <a:r>
              <a:rPr lang="hu-HU" sz="3200" dirty="0" smtClean="0"/>
              <a:t>…</a:t>
            </a:r>
            <a:endParaRPr lang="hu-HU" sz="3200" dirty="0"/>
          </a:p>
          <a:p>
            <a:r>
              <a:rPr lang="hu-HU" sz="3200" dirty="0" smtClean="0"/>
              <a:t>A válasz megint a társadalom szervezésében és működésében rejlik.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És hosszabb távon?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Lem</a:t>
            </a:r>
            <a:r>
              <a:rPr lang="hu-HU" dirty="0" smtClean="0"/>
              <a:t>: Sex </a:t>
            </a:r>
            <a:r>
              <a:rPr lang="hu-HU" dirty="0" err="1" smtClean="0"/>
              <a:t>wars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Már most késő?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Madách: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win babie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89654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zegények ará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981075"/>
            <a:ext cx="4632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Statisztikai adatok hazánkról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Különféle megjelenítési módok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Vonaldiagram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Idősor</a:t>
            </a:r>
          </a:p>
          <a:p>
            <a:r>
              <a:rPr lang="hu-HU" smtClean="0"/>
              <a:t>Több függvény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476672"/>
            <a:ext cx="712879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Amit találtam a neten:</a:t>
            </a:r>
          </a:p>
          <a:p>
            <a:r>
              <a:rPr lang="hu-HU" sz="2800" dirty="0" smtClean="0"/>
              <a:t>A szülésznő egészségügyi intézmények szülészeti és nőgyógyászati osztályain gondozza és ápolja a terheseket, a szülő nőket, a gyermekágyasokat, az újszülötteket és a nőbetegeket, segít a szülés levezetésében.</a:t>
            </a:r>
          </a:p>
          <a:p>
            <a:r>
              <a:rPr lang="hu-HU" sz="2800" dirty="0" smtClean="0"/>
              <a:t>Munkája gyakran érzelmi megterheléssel jár.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Mit tapasztaltam én:</a:t>
            </a:r>
          </a:p>
          <a:p>
            <a:r>
              <a:rPr lang="hu-HU" sz="2800" dirty="0" smtClean="0"/>
              <a:t>Ott lehettem. Segítettem. (?) Újból hívtak.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Ami a véleményem: Tézis</a:t>
            </a:r>
          </a:p>
          <a:p>
            <a:r>
              <a:rPr lang="hu-HU" sz="2800" dirty="0" smtClean="0"/>
              <a:t>A szülész a legmagasztosabb hivatások egyike. 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Miért állítom ezt: Bizonyítás</a:t>
            </a:r>
          </a:p>
          <a:p>
            <a:r>
              <a:rPr lang="hu-HU" sz="2800" dirty="0" smtClean="0"/>
              <a:t>Az élet szentség.</a:t>
            </a:r>
          </a:p>
          <a:p>
            <a:r>
              <a:rPr lang="hu-HU" sz="2800" dirty="0" smtClean="0"/>
              <a:t>A nő nem csak szép, de erős is.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ázasságkötésvál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09638"/>
            <a:ext cx="5616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eruházásédg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12763"/>
            <a:ext cx="64801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álkere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36575"/>
            <a:ext cx="59055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álkeresetfogyaszt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73138"/>
            <a:ext cx="55451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Oszlopdiagram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Idősorok</a:t>
            </a:r>
          </a:p>
          <a:p>
            <a:r>
              <a:rPr lang="hu-HU" smtClean="0"/>
              <a:t>Viszonyszámok</a:t>
            </a:r>
          </a:p>
          <a:p>
            <a:pPr lvl="1"/>
            <a:r>
              <a:rPr lang="hu-HU" smtClean="0"/>
              <a:t>Részek egymáshoz</a:t>
            </a:r>
          </a:p>
          <a:p>
            <a:pPr lvl="1"/>
            <a:r>
              <a:rPr lang="hu-HU" smtClean="0"/>
              <a:t>Rész az egészhez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vvásárló közpon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04925"/>
            <a:ext cx="525621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álkeresetfogyaszt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73138"/>
            <a:ext cx="55451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árválto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04888"/>
            <a:ext cx="56165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ásárlóer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260350"/>
            <a:ext cx="5626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inimálbé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476250"/>
            <a:ext cx="55594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764704"/>
            <a:ext cx="73448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b="1" dirty="0" smtClean="0"/>
              <a:t>A szülésznő-hiány évente több mint egymillió életbe kerül</a:t>
            </a:r>
          </a:p>
          <a:p>
            <a:r>
              <a:rPr lang="hu-HU" b="1" dirty="0" smtClean="0"/>
              <a:t>2011.04.08. 14:10 - </a:t>
            </a:r>
            <a:r>
              <a:rPr lang="hu-HU" b="1" dirty="0" err="1" smtClean="0">
                <a:hlinkClick r:id="rId2"/>
              </a:rPr>
              <a:t>dívány.hu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 </a:t>
            </a:r>
          </a:p>
          <a:p>
            <a:r>
              <a:rPr lang="hu-HU" sz="2800" dirty="0" smtClean="0"/>
              <a:t>Rengeteg anya és gyermeke hal meg a világon szakképzett segítség nélküli szülések miatt. Pedig csak kevés és könnyen elsajátítható ismeret kellene ahhoz, hogy ez az arány látványosan javuljon.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04863"/>
            <a:ext cx="56880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ohány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620713"/>
            <a:ext cx="5391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praforgóterm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3438"/>
            <a:ext cx="53276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Informálódás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„Az emberek azt látják és hallják, amit látni és hallani szeretnek!”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Igaz-e az információ?</a:t>
            </a:r>
            <a:endParaRPr lang="hu-HU" dirty="0"/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16" y="404665"/>
            <a:ext cx="8903568" cy="60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i="1" dirty="0" smtClean="0"/>
              <a:t>„Hogy valaki a vélt dolgokról igazi ismeretekkel rendelkezik-e, arról értelme és saját műve alapján győződhetik meg.”</a:t>
            </a:r>
            <a:endParaRPr lang="hu-HU" sz="5400" dirty="0" smtClean="0"/>
          </a:p>
          <a:p>
            <a:r>
              <a:rPr lang="hu-HU" sz="5400" b="1" dirty="0" smtClean="0"/>
              <a:t> </a:t>
            </a:r>
            <a:endParaRPr lang="hu-HU" sz="5400" dirty="0" smtClean="0"/>
          </a:p>
          <a:p>
            <a:r>
              <a:rPr lang="hu-HU" sz="5400" dirty="0" smtClean="0"/>
              <a:t>/Leonardo da Vinci/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69269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Értelem? </a:t>
            </a:r>
          </a:p>
          <a:p>
            <a:r>
              <a:rPr lang="hu-HU" sz="6600" dirty="0" smtClean="0"/>
              <a:t>Mennyire tudunk figyelni?</a:t>
            </a:r>
            <a:endParaRPr lang="hu-HU" sz="66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84325" y="566738"/>
          <a:ext cx="5973763" cy="5726112"/>
        </p:xfrm>
        <a:graphic>
          <a:graphicData uri="http://schemas.openxmlformats.org/presentationml/2006/ole">
            <p:oleObj spid="_x0000_s6146" name="Dokumentum" r:id="rId3" imgW="5972760" imgH="5724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3608" y="836712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Én még 2006-ban jelentkeztem a </a:t>
            </a:r>
            <a:r>
              <a:rPr lang="hu-HU" dirty="0" err="1" smtClean="0"/>
              <a:t>se-etk-ra</a:t>
            </a:r>
            <a:r>
              <a:rPr lang="hu-HU" dirty="0" smtClean="0"/>
              <a:t>,nem tudtam igazán választani: védőnő/szülésznő legyek-e? Végül </a:t>
            </a:r>
            <a:r>
              <a:rPr lang="hu-HU" dirty="0" err="1" smtClean="0"/>
              <a:t>e.ü-i</a:t>
            </a:r>
            <a:r>
              <a:rPr lang="hu-HU" dirty="0" smtClean="0"/>
              <a:t> gondozás prevenció szakon kezdtem (mondván ,legyek védőnő) Aztán 1. év végén </a:t>
            </a:r>
            <a:r>
              <a:rPr lang="hu-HU" dirty="0" err="1" smtClean="0"/>
              <a:t>szakirányválasztás</a:t>
            </a:r>
            <a:r>
              <a:rPr lang="hu-HU" dirty="0" smtClean="0"/>
              <a:t>, de addigra körvonalazódott bennem,inkább szülésznőnek mennék. A védőnői adminisztrációs rengeteggel szemben izgalmasabbnak tűnt a szülésznői hivatás és </a:t>
            </a:r>
            <a:r>
              <a:rPr lang="hu-HU" dirty="0" err="1" smtClean="0"/>
              <a:t>kihívásai.Így</a:t>
            </a:r>
            <a:r>
              <a:rPr lang="hu-HU" dirty="0" smtClean="0"/>
              <a:t> előbb szakot váltottam(ápolásra) majd szakirányt választottam(csupán 2-3 papírral kellett többet kitöltenem) Fel is vettek. Majd kiderült,hogy előbb lehetek jelen egy igazi szülésen, mint azt gondoltam volna, ugyanis várandós lettem:)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Innentől egy kis saját történet: az őszi félévemet nem tudtam végigcsinálni,mert közben a pocakomban növekvő csöppség úgy gondolta,ő előbb lenne kíváncsi rá,mi is van idekinn. Hála Istennek szigorú ágynyugalommal +gyógyszerekkel kihúztuk a 38.hétig és minden simán is ment. Egészen 2 hetes koráig, mikor is Annának leállt a légzése(mint utóbb kiderült,hirtelen bölcsőhalálra veszélyeztetett) pár befújás után visszatért a légzése, majd még kétszer ijesztett ránk. Kivizsgálások, gyógyszerek, átvirrasztott éjszakák és már-már életszentségre emelő ima mennyiség :) , de úgy fest túl vagyunk a nehezén. Anna ma már életvidám, huncutkodó, barátságos 5-hónapos kis babuci.</a:t>
            </a:r>
            <a:endParaRPr lang="hu-H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32025" y="1579563"/>
          <a:ext cx="4679950" cy="3698875"/>
        </p:xfrm>
        <a:graphic>
          <a:graphicData uri="http://schemas.openxmlformats.org/presentationml/2006/ole">
            <p:oleObj spid="_x0000_s7170" name="Dokumentum" r:id="rId3" imgW="4680000" imgH="3698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Információ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669900"/>
                </a:solidFill>
              </a:rPr>
              <a:t>felvilágosítás, tájékoztatás; hír, értesülés.</a:t>
            </a:r>
            <a:r>
              <a:rPr lang="en-GB" smtClean="0"/>
              <a:t> </a:t>
            </a:r>
            <a:r>
              <a:rPr lang="en-GB" sz="2000" smtClean="0"/>
              <a:t>Bővebb információkat a szomszéd ablaknál kap.</a:t>
            </a:r>
            <a:r>
              <a:rPr lang="en-GB" smtClean="0"/>
              <a:t> - A KIBERNETIKA nyelvén az információ a számítógépekbe betáplált adat, közlés, utasítás; ezek rendszerezésével és gépi jelekké való átalakításával az információelmélet foglalkozik. </a:t>
            </a:r>
            <a:r>
              <a:rPr lang="en-GB" sz="2000" smtClean="0"/>
              <a:t>Latin eredetű szavak; a tudományos használatot kivéve, magyar megfelelőkkel bízvást helyettesíthetők.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Jel</a:t>
            </a:r>
          </a:p>
          <a:p>
            <a:pPr eaLnBrk="1" hangingPunct="1"/>
            <a:r>
              <a:rPr lang="hu-HU" smtClean="0"/>
              <a:t>Hír</a:t>
            </a:r>
          </a:p>
          <a:p>
            <a:pPr eaLnBrk="1" hangingPunct="1"/>
            <a:r>
              <a:rPr lang="hu-HU" smtClean="0"/>
              <a:t>Adat</a:t>
            </a:r>
          </a:p>
          <a:p>
            <a:pPr eaLnBrk="1" hangingPunct="1"/>
            <a:r>
              <a:rPr lang="hu-HU" smtClean="0"/>
              <a:t>Értesülés</a:t>
            </a:r>
          </a:p>
          <a:p>
            <a:pPr eaLnBrk="1" hangingPunct="1"/>
            <a:r>
              <a:rPr lang="hu-HU" smtClean="0"/>
              <a:t>Közlés</a:t>
            </a:r>
          </a:p>
          <a:p>
            <a:pPr eaLnBrk="1" hangingPunct="1"/>
            <a:r>
              <a:rPr lang="hu-HU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Egy képlet felér tízezer képpel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E=mc</a:t>
            </a:r>
            <a:r>
              <a:rPr lang="hu-HU" baseline="30000" smtClean="0"/>
              <a:t>2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2667000"/>
            <a:ext cx="5503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hu-HU" sz="9600">
                <a:latin typeface="Tahoma" pitchFamily="34" charset="0"/>
              </a:rPr>
              <a:t> I = - ld p</a:t>
            </a:r>
            <a:endParaRPr kumimoji="1" lang="hu-HU" sz="9600" baseline="-25000">
              <a:latin typeface="Tahoma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19800" y="533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Shannon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6858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spcBef>
                <a:spcPct val="50000"/>
              </a:spcBef>
            </a:pPr>
            <a:r>
              <a:rPr lang="hu-HU" sz="3200"/>
              <a:t>a   á   b   c   cs   d   e   é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f   g   gy   h   i    j   k   l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ly   m  n   o   ö   p   q   r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s   sz   t   ty   u   v   z   zs</a:t>
            </a:r>
            <a:r>
              <a:rPr lang="hu-HU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543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/>
              <a:t>1 leütés 8 bit = 1 Bájt</a:t>
            </a:r>
          </a:p>
          <a:p>
            <a:pPr algn="ctr" eaLnBrk="0" hangingPunct="0">
              <a:spcBef>
                <a:spcPct val="50000"/>
              </a:spcBef>
            </a:pPr>
            <a:endParaRPr lang="hu-HU" sz="2800"/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kB = 1024 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MB = 1024 Kbájt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GB = 1024 Mbájt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TB = 1024 Gbájt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PB = 1024 Tbájt</a:t>
            </a:r>
            <a:endParaRPr lang="hu-HU"/>
          </a:p>
          <a:p>
            <a:pPr eaLnBrk="0" hangingPunct="0"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Szövegdoboz 2"/>
          <p:cNvSpPr txBox="1">
            <a:spLocks noChangeArrowheads="1"/>
          </p:cNvSpPr>
          <p:nvPr/>
        </p:nvSpPr>
        <p:spPr bwMode="auto">
          <a:xfrm>
            <a:off x="2339975" y="5084763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Minden főre 4 millió forint</a:t>
            </a:r>
          </a:p>
        </p:txBody>
      </p:sp>
      <p:sp>
        <p:nvSpPr>
          <p:cNvPr id="92164" name="Szövegdoboz 3"/>
          <p:cNvSpPr txBox="1">
            <a:spLocks noChangeArrowheads="1"/>
          </p:cNvSpPr>
          <p:nvPr/>
        </p:nvSpPr>
        <p:spPr bwMode="auto">
          <a:xfrm>
            <a:off x="3348038" y="1125538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2009 vége Magyarország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62880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Vissza </a:t>
            </a:r>
          </a:p>
          <a:p>
            <a:r>
              <a:rPr lang="hu-HU" sz="5400" dirty="0" smtClean="0"/>
              <a:t>a tankönyvünkhöz!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764704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társadalomtudósok által vizsgált dolgok közül igen sokhoz … az emberekben mély érzelmek és szilárd meggyőződések fűződnek. … Nagyon gyakran csak eredeti előítéletünket igazoljuk. </a:t>
            </a:r>
          </a:p>
          <a:p>
            <a:r>
              <a:rPr lang="hu-HU" sz="3200" dirty="0" smtClean="0"/>
              <a:t>A kutatásmódszertan különleges értéke abban rejlik, hogy … szigorú logikával és nagyfokú következetességgel közelíthetünk. Segít, hogy felülemelkedjünk saját személyes nézőpontunkon, és hogy meglássuk a szokásos látókörünkön túl elterülő világot.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692696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</a:p>
          <a:p>
            <a:endParaRPr lang="hu-HU" dirty="0" smtClean="0"/>
          </a:p>
          <a:p>
            <a:r>
              <a:rPr lang="hu-HU" dirty="0" smtClean="0"/>
              <a:t>Természetesen a kismama hastánc óra nem olyan, mint egy sima táncóra. Itt nem használunk olyan erőteljes, intenzív mozdulatokat, melyek megerőltetőek. </a:t>
            </a:r>
            <a:br>
              <a:rPr lang="hu-HU" dirty="0" smtClean="0"/>
            </a:br>
            <a:r>
              <a:rPr lang="hu-HU" dirty="0" smtClean="0"/>
              <a:t>Az orientális tánc felébreszti a nőkben az ősi energiákat, a nőiességet. Segíti elfogadni a másállapottal járó testi (teltebb mellek,, gömbölyödő has) és pszichés változásokat. A tánc eleve azt az agyféltekét mozgatja, ami a nem tudatos dolgokért felelős és éppen ez a félteke lesz majd fontos a vajúdásnál is. Az együtt táncolás és zenehallgatás hatására endorfin (boldogsághormon) termelődik; a női energiák erősítik az önbizalmat és a közösségi érzést.</a:t>
            </a:r>
          </a:p>
          <a:p>
            <a:endParaRPr lang="hu-HU" dirty="0" smtClean="0"/>
          </a:p>
          <a:p>
            <a:r>
              <a:rPr lang="hu-HU" dirty="0" smtClean="0"/>
              <a:t>http://www.babamappa.hu/2011/02/18/a-noi-energiak-erositoje-interju-rakoczi-anna-hastancoktatoval-es-szulesznovel/</a:t>
            </a:r>
            <a:endParaRPr lang="hu-HU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emberi megismerés és a tudomány:</a:t>
            </a:r>
          </a:p>
          <a:p>
            <a:r>
              <a:rPr lang="hu-HU" sz="3200" dirty="0" smtClean="0"/>
              <a:t>	Tapasztalati és konszenzuális valóság</a:t>
            </a:r>
          </a:p>
          <a:p>
            <a:r>
              <a:rPr lang="hu-HU" sz="3200" dirty="0" smtClean="0"/>
              <a:t>	A természetes emberi kíváncsiság, (mint Éváé) hasonlóság, okság valószínűség felismerése, társadalmi örökség</a:t>
            </a:r>
          </a:p>
          <a:p>
            <a:r>
              <a:rPr lang="hu-HU" sz="3200" dirty="0" smtClean="0"/>
              <a:t>	Ránk hagyományozott tudás</a:t>
            </a:r>
          </a:p>
          <a:p>
            <a:r>
              <a:rPr lang="hu-HU" sz="3200" dirty="0" smtClean="0"/>
              <a:t>tekintély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Hibák a hétköznapi megismerésben: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Pontatlan megfigyelés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Túláltalánosítás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Szelektív észlelés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Hozzáköltések - iteráció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Illogikus okoskodás – a kivétel amely erősíti a szabályt, valószínűség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Elfogultság 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A megismerés idő előtti lezárása – pár választás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Misztifikáció  - okkult tudományok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(Jó példa)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48680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Tévedések elkerülésére:</a:t>
            </a:r>
          </a:p>
          <a:p>
            <a:r>
              <a:rPr lang="hu-HU" sz="3200" dirty="0" smtClean="0"/>
              <a:t>Tudatos elhatározás, hogy megfigyelünk, </a:t>
            </a:r>
          </a:p>
          <a:p>
            <a:r>
              <a:rPr lang="hu-HU" sz="3200" dirty="0" smtClean="0"/>
              <a:t>Gondosabb megismerés</a:t>
            </a:r>
          </a:p>
          <a:p>
            <a:r>
              <a:rPr lang="hu-HU" sz="1400" dirty="0" smtClean="0"/>
              <a:t>Egy mérés …</a:t>
            </a:r>
          </a:p>
          <a:p>
            <a:r>
              <a:rPr lang="hu-HU" sz="3200" dirty="0" smtClean="0"/>
              <a:t>Kontrollálás</a:t>
            </a:r>
          </a:p>
          <a:p>
            <a:endParaRPr lang="hu-HU" sz="3200" dirty="0" smtClean="0"/>
          </a:p>
          <a:p>
            <a:r>
              <a:rPr lang="hu-HU" sz="2000" dirty="0" smtClean="0"/>
              <a:t>	első tervezőmérnöki munkám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76470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orvos célja a beteg meggyógyítása.</a:t>
            </a:r>
          </a:p>
          <a:p>
            <a:r>
              <a:rPr lang="hu-HU" sz="3200" dirty="0" smtClean="0"/>
              <a:t>A kutatóorvos célja a betegség megismerése.</a:t>
            </a:r>
          </a:p>
          <a:p>
            <a:endParaRPr lang="hu-HU" sz="3200" dirty="0" smtClean="0"/>
          </a:p>
          <a:p>
            <a:r>
              <a:rPr lang="hu-HU" sz="3200" dirty="0" smtClean="0"/>
              <a:t>Az első </a:t>
            </a:r>
            <a:r>
              <a:rPr lang="hu-HU" sz="3200" dirty="0" err="1" smtClean="0"/>
              <a:t>attributummal</a:t>
            </a:r>
            <a:r>
              <a:rPr lang="hu-HU" sz="3200" dirty="0" smtClean="0"/>
              <a:t> a második változóval foglalkozik.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Változó</a:t>
            </a:r>
            <a:r>
              <a:rPr lang="hu-HU" sz="3200" dirty="0" smtClean="0"/>
              <a:t> 	Nem 		</a:t>
            </a:r>
            <a:r>
              <a:rPr lang="hu-HU" sz="3200" dirty="0" err="1" smtClean="0">
                <a:solidFill>
                  <a:srgbClr val="00B050"/>
                </a:solidFill>
              </a:rPr>
              <a:t>attributum</a:t>
            </a:r>
            <a:r>
              <a:rPr lang="hu-HU" sz="3200" dirty="0" smtClean="0"/>
              <a:t> férfi</a:t>
            </a:r>
          </a:p>
          <a:p>
            <a:r>
              <a:rPr lang="hu-HU" sz="3200" dirty="0" smtClean="0"/>
              <a:t>		x				0</a:t>
            </a:r>
          </a:p>
          <a:p>
            <a:r>
              <a:rPr lang="hu-HU" sz="3200" dirty="0" smtClean="0"/>
              <a:t>		foglalkozás			mentő tiszt</a:t>
            </a:r>
          </a:p>
          <a:p>
            <a:endParaRPr lang="hu-HU" sz="3200" dirty="0" smtClean="0"/>
          </a:p>
          <a:p>
            <a:r>
              <a:rPr lang="hu-HU" sz="3200" dirty="0" smtClean="0"/>
              <a:t>A kutatás kezdeti stádiumának a változók kijelölése lehet a célja.</a:t>
            </a:r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836712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tudomány hagyományos modellje: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Elmélet</a:t>
            </a:r>
            <a:r>
              <a:rPr lang="hu-HU" sz="3200" dirty="0" smtClean="0"/>
              <a:t>, hipotézis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, a mérés, azonosítás, a bizonyítás munkaterve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Megfigyelés</a:t>
            </a:r>
            <a:r>
              <a:rPr lang="hu-HU" sz="3200" dirty="0" smtClean="0"/>
              <a:t>, az ellenőrzés, a mérés, az igazolás. Ez lehet:</a:t>
            </a:r>
          </a:p>
          <a:p>
            <a:r>
              <a:rPr lang="hu-HU" sz="3200" dirty="0" smtClean="0"/>
              <a:t>	kísérlet</a:t>
            </a:r>
          </a:p>
          <a:p>
            <a:r>
              <a:rPr lang="hu-HU" sz="3200" dirty="0" smtClean="0"/>
              <a:t>	interjú</a:t>
            </a:r>
          </a:p>
          <a:p>
            <a:r>
              <a:rPr lang="hu-HU" sz="3200" dirty="0" smtClean="0"/>
              <a:t>	kérdőív</a:t>
            </a:r>
          </a:p>
          <a:p>
            <a:r>
              <a:rPr lang="hu-HU" sz="3200" dirty="0" smtClean="0"/>
              <a:t>De </a:t>
            </a:r>
            <a:r>
              <a:rPr lang="hu-HU" sz="3200" dirty="0" err="1" smtClean="0"/>
              <a:t>capo</a:t>
            </a:r>
            <a:r>
              <a:rPr lang="hu-HU" sz="3200" dirty="0" smtClean="0"/>
              <a:t> </a:t>
            </a:r>
            <a:r>
              <a:rPr lang="hu-HU" sz="3200" dirty="0" err="1" smtClean="0"/>
              <a:t>al</a:t>
            </a:r>
            <a:r>
              <a:rPr lang="hu-HU" sz="3200" dirty="0" smtClean="0"/>
              <a:t> </a:t>
            </a:r>
            <a:r>
              <a:rPr lang="hu-HU" sz="3200" dirty="0" err="1" smtClean="0"/>
              <a:t>fine</a:t>
            </a:r>
            <a:endParaRPr lang="hu-HU" sz="3200" dirty="0" smtClean="0"/>
          </a:p>
          <a:p>
            <a:r>
              <a:rPr lang="hu-HU" sz="3200" dirty="0" smtClean="0"/>
              <a:t>Iteráció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764704"/>
            <a:ext cx="66247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Deduktív </a:t>
            </a:r>
          </a:p>
          <a:p>
            <a:r>
              <a:rPr lang="hu-HU" sz="2800" dirty="0" smtClean="0"/>
              <a:t>Minden ember halandó; </a:t>
            </a:r>
            <a:r>
              <a:rPr lang="hu-HU" sz="2800" dirty="0" err="1" smtClean="0"/>
              <a:t>Szókrátesz</a:t>
            </a:r>
            <a:r>
              <a:rPr lang="hu-HU" sz="2800" dirty="0" smtClean="0"/>
              <a:t> ember …</a:t>
            </a:r>
          </a:p>
          <a:p>
            <a:r>
              <a:rPr lang="hu-HU" sz="2800" dirty="0" smtClean="0"/>
              <a:t>Tehát Pólya: Indulj ki az egészből</a:t>
            </a:r>
          </a:p>
          <a:p>
            <a:endParaRPr lang="hu-HU" sz="2800" dirty="0" smtClean="0"/>
          </a:p>
          <a:p>
            <a:r>
              <a:rPr lang="hu-HU" sz="2800" dirty="0" smtClean="0"/>
              <a:t>Induktív</a:t>
            </a:r>
          </a:p>
          <a:p>
            <a:r>
              <a:rPr lang="hu-HU" sz="2800" dirty="0" smtClean="0"/>
              <a:t>A konkrét megfigyelésektől az általános elmélethez. </a:t>
            </a:r>
          </a:p>
          <a:p>
            <a:r>
              <a:rPr lang="hu-HU" sz="2800" dirty="0" smtClean="0"/>
              <a:t>A megismerés természetes módja?</a:t>
            </a:r>
          </a:p>
          <a:p>
            <a:endParaRPr lang="hu-HU" sz="2800" dirty="0" smtClean="0"/>
          </a:p>
          <a:p>
            <a:r>
              <a:rPr lang="hu-HU" sz="2800" dirty="0" err="1" smtClean="0"/>
              <a:t>Hf</a:t>
            </a:r>
            <a:r>
              <a:rPr lang="hu-HU" sz="2800" dirty="0" smtClean="0"/>
              <a:t>. Gondolja át, szakdolgozatában melyik logika lesz a döntő?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kutatás terve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764704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rendszerjellemzés első lépése: mi a funkciója, célja</a:t>
            </a:r>
          </a:p>
          <a:p>
            <a:r>
              <a:rPr lang="hu-HU" sz="2800" dirty="0" smtClean="0"/>
              <a:t>Világegyetem, ember</a:t>
            </a:r>
          </a:p>
          <a:p>
            <a:endParaRPr lang="hu-HU" sz="2800" dirty="0" smtClean="0"/>
          </a:p>
          <a:p>
            <a:r>
              <a:rPr lang="hu-HU" sz="2800" dirty="0" smtClean="0"/>
              <a:t>Kutatási célok: </a:t>
            </a:r>
          </a:p>
          <a:p>
            <a:r>
              <a:rPr lang="hu-HU" sz="2800" dirty="0" smtClean="0"/>
              <a:t>	felderítés</a:t>
            </a:r>
          </a:p>
          <a:p>
            <a:r>
              <a:rPr lang="hu-HU" sz="2800" dirty="0" smtClean="0"/>
              <a:t>	leírás</a:t>
            </a:r>
          </a:p>
          <a:p>
            <a:r>
              <a:rPr lang="hu-HU" sz="2800" dirty="0" smtClean="0"/>
              <a:t>	magyarázat</a:t>
            </a:r>
          </a:p>
          <a:p>
            <a:endParaRPr lang="hu-HU" sz="2800" dirty="0" smtClean="0"/>
          </a:p>
          <a:p>
            <a:r>
              <a:rPr lang="hu-HU" sz="2800" dirty="0" smtClean="0"/>
              <a:t>Elemzési egységek</a:t>
            </a:r>
          </a:p>
          <a:p>
            <a:r>
              <a:rPr lang="hu-HU" sz="2800" dirty="0" smtClean="0"/>
              <a:t>	amelyeket megfigyelünk, atomok, rendszerelemek</a:t>
            </a:r>
          </a:p>
          <a:p>
            <a:r>
              <a:rPr lang="hu-HU" sz="2800" dirty="0" smtClean="0"/>
              <a:t>		</a:t>
            </a:r>
            <a:r>
              <a:rPr lang="hu-HU" sz="2800" dirty="0" err="1" smtClean="0"/>
              <a:t>társtudkut</a:t>
            </a:r>
            <a:r>
              <a:rPr lang="hu-HU" sz="2800" dirty="0" smtClean="0"/>
              <a:t> esetén: egyén, csoport, szervezet, társ. produktumok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Az idődimenzió</a:t>
            </a:r>
          </a:p>
          <a:p>
            <a:r>
              <a:rPr lang="hu-HU" sz="4000" dirty="0" smtClean="0"/>
              <a:t>Keresztmetszeti vizsgálat</a:t>
            </a:r>
          </a:p>
          <a:p>
            <a:r>
              <a:rPr lang="hu-HU" sz="4000" dirty="0" smtClean="0"/>
              <a:t>Longitudinális vizsgálat</a:t>
            </a:r>
          </a:p>
          <a:p>
            <a:r>
              <a:rPr lang="hu-HU" sz="4000" dirty="0" smtClean="0"/>
              <a:t>	trend</a:t>
            </a:r>
          </a:p>
          <a:p>
            <a:r>
              <a:rPr lang="hu-HU" sz="4000" dirty="0" smtClean="0"/>
              <a:t>	</a:t>
            </a:r>
            <a:r>
              <a:rPr lang="hu-HU" sz="4000" dirty="0" err="1" smtClean="0"/>
              <a:t>kohorsz</a:t>
            </a:r>
            <a:r>
              <a:rPr lang="hu-HU" sz="4000" dirty="0" smtClean="0"/>
              <a:t> (általában életkor szerinti csoport)  alakulás</a:t>
            </a:r>
          </a:p>
          <a:p>
            <a:r>
              <a:rPr lang="hu-HU" sz="4000" dirty="0" smtClean="0"/>
              <a:t>	panelvizsgálat – ugyanazon emberek többször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4664"/>
            <a:ext cx="78488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Hogyan tervezzük meg a kutatást?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Cél</a:t>
            </a:r>
            <a:r>
              <a:rPr lang="hu-HU" sz="3200" dirty="0" smtClean="0"/>
              <a:t> meghatározás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Szakirodalmi</a:t>
            </a:r>
            <a:r>
              <a:rPr lang="hu-HU" sz="3200" dirty="0" smtClean="0"/>
              <a:t> áttekintés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Konceptualizálás</a:t>
            </a:r>
            <a:r>
              <a:rPr lang="hu-HU" sz="3200" dirty="0" smtClean="0"/>
              <a:t>, fogalmak definiálása Voltaire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Módszer</a:t>
            </a:r>
            <a:r>
              <a:rPr lang="hu-HU" sz="3200" dirty="0" smtClean="0"/>
              <a:t> megválasztása kísérlet, adatbányászat, kérdőív, összehasonlító vizsgálat, stb.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 kérdőív kérdéseinek meghatározása, változók kiválasztása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Populáció</a:t>
            </a:r>
            <a:r>
              <a:rPr lang="hu-HU" sz="3200" dirty="0" smtClean="0"/>
              <a:t>, minta kiválasztása</a:t>
            </a:r>
          </a:p>
          <a:p>
            <a:r>
              <a:rPr lang="hu-HU" sz="3200" dirty="0" smtClean="0"/>
              <a:t>Megfigyelés, adatfeldolgozás, elemzés, hasznosítás, ellenőrzés terve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2009</Words>
  <Application>Microsoft Office PowerPoint</Application>
  <PresentationFormat>Diavetítés a képernyőre (4:3 oldalarány)</PresentationFormat>
  <Paragraphs>320</Paragraphs>
  <Slides>160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160</vt:i4>
      </vt:variant>
    </vt:vector>
  </HeadingPairs>
  <TitlesOfParts>
    <vt:vector size="166" baseType="lpstr">
      <vt:lpstr>Office-téma</vt:lpstr>
      <vt:lpstr>Dokumentum</vt:lpstr>
      <vt:lpstr>Photo Editor Photo</vt:lpstr>
      <vt:lpstr>Slide</vt:lpstr>
      <vt:lpstr>Munkalap</vt:lpstr>
      <vt:lpstr>Image</vt:lpstr>
      <vt:lpstr>Szakdolgozat módszertan</vt:lpstr>
      <vt:lpstr>2. dia</vt:lpstr>
      <vt:lpstr>Bemutatkozásképpen</vt:lpstr>
      <vt:lpstr>farkas.karoly@nik.uni-obuda.hu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Episztemológia: gondolkodás a tudásról</vt:lpstr>
      <vt:lpstr>Mi is a célunk? Elősegíteni a szakdolgozat készítését.</vt:lpstr>
      <vt:lpstr>Brain Storming</vt:lpstr>
      <vt:lpstr>17. dia</vt:lpstr>
      <vt:lpstr>Brainstorming</vt:lpstr>
      <vt:lpstr>Kreativitás pszichológiája</vt:lpstr>
      <vt:lpstr>Lappangási fázis</vt:lpstr>
      <vt:lpstr>Az alábbi történet a koppenhágai egyetemen történt fizika vizsgán:  A tanár kérdése ez volt:</vt:lpstr>
      <vt:lpstr>Hogyan mérhető meg egy felhőkarcoló magassága, egy barométer segítségével?</vt:lpstr>
      <vt:lpstr>A hallgató válasza: Rákötöd a barométert egy hosszú zsinórra, és így lelógatod a földig.  A zsinór hosszának és a barométer magasságának összege megegyezik a felhőkarcoló magasságával. </vt:lpstr>
      <vt:lpstr>Ez az eredeti válasz a vizsgáztatót meglehetősen feldühítette, és a vizsgát  sikertelennek minősítette.</vt:lpstr>
      <vt:lpstr>A diák azonban nem hagyta magát, mivel szerinte válasza teljesen helyes volt. Panasszal fordult az egyetem vezetőségéhez.</vt:lpstr>
      <vt:lpstr>26. dia</vt:lpstr>
      <vt:lpstr>27. dia</vt:lpstr>
      <vt:lpstr>28. dia</vt:lpstr>
      <vt:lpstr>29. dia</vt:lpstr>
      <vt:lpstr>30. dia</vt:lpstr>
      <vt:lpstr>31. dia</vt:lpstr>
      <vt:lpstr>De, ha Önök az unalmas bevált módszerre kíváncsiak: a nyomáskülönbségből a ... képlet alapján ...</vt:lpstr>
      <vt:lpstr>33. dia</vt:lpstr>
      <vt:lpstr>ezért a legjobb módszer kétségtelenül az, ha a hónunk alá csapjuk a barométert,</vt:lpstr>
      <vt:lpstr>bekopogunk a portáshoz, és azt mondjuk:</vt:lpstr>
      <vt:lpstr>Ha megmondod, milyen magas ez az épület, neked adom ezt a szép, új barométert.</vt:lpstr>
      <vt:lpstr>Induljunk el!</vt:lpstr>
      <vt:lpstr>38. dia</vt:lpstr>
      <vt:lpstr>2012 részidős beadandó</vt:lpstr>
      <vt:lpstr>Egy kép felér (tíz)ezer szóval</vt:lpstr>
      <vt:lpstr>41. dia</vt:lpstr>
      <vt:lpstr>42. dia</vt:lpstr>
      <vt:lpstr>43. dia</vt:lpstr>
      <vt:lpstr>44. dia</vt:lpstr>
      <vt:lpstr>      A TEREMTÉS KÖNYVE szerint ISTEN a hatodik napon, megteremtette a szárazföldi állatokat, de még ugyanaz nap az ember teremtése is megtörténik. „Megteremtette tehát Isten az embert a maga képére: Isten képére teremtette őt." ( I. Móz. 1,27.) </vt:lpstr>
      <vt:lpstr>Tankönyv</vt:lpstr>
      <vt:lpstr>47. dia</vt:lpstr>
      <vt:lpstr>48. dia</vt:lpstr>
      <vt:lpstr>49. dia</vt:lpstr>
      <vt:lpstr>Mai anyag 1,2,4 fejezetek</vt:lpstr>
      <vt:lpstr>51. dia</vt:lpstr>
      <vt:lpstr>52. dia</vt:lpstr>
      <vt:lpstr>53. dia</vt:lpstr>
      <vt:lpstr>És hosszabb távon?</vt:lpstr>
      <vt:lpstr>Már most késő?</vt:lpstr>
      <vt:lpstr>56. dia</vt:lpstr>
      <vt:lpstr>57. dia</vt:lpstr>
      <vt:lpstr>Statisztikai adatok hazánkról</vt:lpstr>
      <vt:lpstr>Vonaldiagram</vt:lpstr>
      <vt:lpstr>60. dia</vt:lpstr>
      <vt:lpstr>61. dia</vt:lpstr>
      <vt:lpstr>62. dia</vt:lpstr>
      <vt:lpstr>63. dia</vt:lpstr>
      <vt:lpstr>Oszlopdiagram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Informálódás</vt:lpstr>
      <vt:lpstr>Igaz-e az információ?</vt:lpstr>
      <vt:lpstr>75. dia</vt:lpstr>
      <vt:lpstr>76. dia</vt:lpstr>
      <vt:lpstr>77. dia</vt:lpstr>
      <vt:lpstr>78. dia</vt:lpstr>
      <vt:lpstr>79. dia</vt:lpstr>
      <vt:lpstr>80. dia</vt:lpstr>
      <vt:lpstr>Információ</vt:lpstr>
      <vt:lpstr>Információ</vt:lpstr>
      <vt:lpstr>Egy képlet felér tízezer képpel</vt:lpstr>
      <vt:lpstr>84. dia</vt:lpstr>
      <vt:lpstr>85. dia</vt:lpstr>
      <vt:lpstr>86. dia</vt:lpstr>
      <vt:lpstr>87. dia</vt:lpstr>
      <vt:lpstr>88. dia</vt:lpstr>
      <vt:lpstr>89. dia</vt:lpstr>
      <vt:lpstr>90. dia</vt:lpstr>
      <vt:lpstr>91. dia</vt:lpstr>
      <vt:lpstr>92. dia</vt:lpstr>
      <vt:lpstr>93. dia</vt:lpstr>
      <vt:lpstr>94. dia</vt:lpstr>
      <vt:lpstr>95. dia</vt:lpstr>
      <vt:lpstr>A kutatás terve</vt:lpstr>
      <vt:lpstr>97. dia</vt:lpstr>
      <vt:lpstr>98. dia</vt:lpstr>
      <vt:lpstr>99. dia</vt:lpstr>
      <vt:lpstr>Kölcsey</vt:lpstr>
      <vt:lpstr>Gyorsolvasás</vt:lpstr>
      <vt:lpstr>102. dia</vt:lpstr>
      <vt:lpstr>http://jio.fw.hu http://mwlogo.fw.hu</vt:lpstr>
      <vt:lpstr>104. dia</vt:lpstr>
      <vt:lpstr>Olvasás</vt:lpstr>
      <vt:lpstr>Olvasás</vt:lpstr>
      <vt:lpstr>107. dia</vt:lpstr>
      <vt:lpstr>108. dia</vt:lpstr>
      <vt:lpstr>109. dia</vt:lpstr>
      <vt:lpstr>Mennyire tudunk olvasni?</vt:lpstr>
      <vt:lpstr>Olvasási sebességek</vt:lpstr>
      <vt:lpstr>Olvasási sebességek 2.</vt:lpstr>
      <vt:lpstr>Összehasonlító vizsgálatok</vt:lpstr>
      <vt:lpstr>114. dia</vt:lpstr>
      <vt:lpstr>MTA 2000/1985</vt:lpstr>
      <vt:lpstr>Az informatika</vt:lpstr>
      <vt:lpstr>A gyorsolvasás</vt:lpstr>
      <vt:lpstr>A gyorsolvasás</vt:lpstr>
      <vt:lpstr>Hogyan</vt:lpstr>
      <vt:lpstr>Láss, ne csak nézz!</vt:lpstr>
      <vt:lpstr>121. dia</vt:lpstr>
      <vt:lpstr>122. dia</vt:lpstr>
      <vt:lpstr>123. dia</vt:lpstr>
      <vt:lpstr>124. dia</vt:lpstr>
      <vt:lpstr>125. dia</vt:lpstr>
      <vt:lpstr>126. dia</vt:lpstr>
      <vt:lpstr>127. dia</vt:lpstr>
      <vt:lpstr>128. dia</vt:lpstr>
      <vt:lpstr>129. dia</vt:lpstr>
      <vt:lpstr>130. dia</vt:lpstr>
      <vt:lpstr>131. dia</vt:lpstr>
      <vt:lpstr>132. dia</vt:lpstr>
      <vt:lpstr>Indulj ki az egészből!</vt:lpstr>
      <vt:lpstr>134. dia</vt:lpstr>
      <vt:lpstr>135. dia</vt:lpstr>
      <vt:lpstr>136. dia</vt:lpstr>
      <vt:lpstr>A megértés iterálás!</vt:lpstr>
      <vt:lpstr>138. dia</vt:lpstr>
      <vt:lpstr>Gyorsan olvass!</vt:lpstr>
      <vt:lpstr>Dr. Dezső Zsigmondné:</vt:lpstr>
      <vt:lpstr>Olvass, tanulj sokat!</vt:lpstr>
      <vt:lpstr>haiku</vt:lpstr>
      <vt:lpstr>Használd a net-et!</vt:lpstr>
      <vt:lpstr>144. dia</vt:lpstr>
      <vt:lpstr>145. dia</vt:lpstr>
      <vt:lpstr>146. dia</vt:lpstr>
      <vt:lpstr>147. dia</vt:lpstr>
      <vt:lpstr>148. dia</vt:lpstr>
      <vt:lpstr>Az Amazon márkanevet</vt:lpstr>
      <vt:lpstr>Értelmezz diagrammokat!</vt:lpstr>
      <vt:lpstr>151. dia</vt:lpstr>
      <vt:lpstr>152. dia</vt:lpstr>
      <vt:lpstr>153. dia</vt:lpstr>
      <vt:lpstr>154. dia</vt:lpstr>
      <vt:lpstr>Születések száma Kb. a 30-as évek elejétől állt rá Magyarország arra a pályára, amin jelenleg is van. Azóta nem produktív. </vt:lpstr>
      <vt:lpstr>156. dia</vt:lpstr>
      <vt:lpstr>157. dia</vt:lpstr>
      <vt:lpstr>158. dia</vt:lpstr>
      <vt:lpstr>159. dia</vt:lpstr>
      <vt:lpstr>160.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módszertan</dc:title>
  <dc:creator>FarkasKaroly</dc:creator>
  <cp:lastModifiedBy>FarkasKaroly</cp:lastModifiedBy>
  <cp:revision>63</cp:revision>
  <dcterms:created xsi:type="dcterms:W3CDTF">2011-02-14T13:08:25Z</dcterms:created>
  <dcterms:modified xsi:type="dcterms:W3CDTF">2012-02-19T10:26:26Z</dcterms:modified>
</cp:coreProperties>
</file>