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9" r:id="rId4"/>
    <p:sldId id="290" r:id="rId5"/>
    <p:sldId id="261" r:id="rId6"/>
    <p:sldId id="262" r:id="rId7"/>
    <p:sldId id="264" r:id="rId8"/>
    <p:sldId id="260" r:id="rId9"/>
    <p:sldId id="275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E1F1-341D-429F-AD84-4B07B1D8BFF1}" type="datetimeFigureOut">
              <a:rPr lang="hu-HU" smtClean="0"/>
              <a:pPr/>
              <a:t>2011.03.24.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8DD4-7AFD-49AA-9793-ADF51D979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E1F1-341D-429F-AD84-4B07B1D8BFF1}" type="datetimeFigureOut">
              <a:rPr lang="hu-HU" smtClean="0"/>
              <a:pPr/>
              <a:t>2011.03.24.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8DD4-7AFD-49AA-9793-ADF51D979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E1F1-341D-429F-AD84-4B07B1D8BFF1}" type="datetimeFigureOut">
              <a:rPr lang="hu-HU" smtClean="0"/>
              <a:pPr/>
              <a:t>2011.03.24.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8DD4-7AFD-49AA-9793-ADF51D979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E1F1-341D-429F-AD84-4B07B1D8BFF1}" type="datetimeFigureOut">
              <a:rPr lang="hu-HU" smtClean="0"/>
              <a:pPr/>
              <a:t>2011.03.24.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8DD4-7AFD-49AA-9793-ADF51D979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E1F1-341D-429F-AD84-4B07B1D8BFF1}" type="datetimeFigureOut">
              <a:rPr lang="hu-HU" smtClean="0"/>
              <a:pPr/>
              <a:t>2011.03.24.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8DD4-7AFD-49AA-9793-ADF51D979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E1F1-341D-429F-AD84-4B07B1D8BFF1}" type="datetimeFigureOut">
              <a:rPr lang="hu-HU" smtClean="0"/>
              <a:pPr/>
              <a:t>2011.03.24.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8DD4-7AFD-49AA-9793-ADF51D979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E1F1-341D-429F-AD84-4B07B1D8BFF1}" type="datetimeFigureOut">
              <a:rPr lang="hu-HU" smtClean="0"/>
              <a:pPr/>
              <a:t>2011.03.24.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8DD4-7AFD-49AA-9793-ADF51D979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E1F1-341D-429F-AD84-4B07B1D8BFF1}" type="datetimeFigureOut">
              <a:rPr lang="hu-HU" smtClean="0"/>
              <a:pPr/>
              <a:t>2011.03.24.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8DD4-7AFD-49AA-9793-ADF51D979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E1F1-341D-429F-AD84-4B07B1D8BFF1}" type="datetimeFigureOut">
              <a:rPr lang="hu-HU" smtClean="0"/>
              <a:pPr/>
              <a:t>2011.03.24.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8DD4-7AFD-49AA-9793-ADF51D979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E1F1-341D-429F-AD84-4B07B1D8BFF1}" type="datetimeFigureOut">
              <a:rPr lang="hu-HU" smtClean="0"/>
              <a:pPr/>
              <a:t>2011.03.24.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8DD4-7AFD-49AA-9793-ADF51D979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E1F1-341D-429F-AD84-4B07B1D8BFF1}" type="datetimeFigureOut">
              <a:rPr lang="hu-HU" smtClean="0"/>
              <a:pPr/>
              <a:t>2011.03.24.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8DD4-7AFD-49AA-9793-ADF51D979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DE1F1-341D-429F-AD84-4B07B1D8BFF1}" type="datetimeFigureOut">
              <a:rPr lang="hu-HU" smtClean="0"/>
              <a:pPr/>
              <a:t>2011.03.24.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88DD4-7AFD-49AA-9793-ADF51D97964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SOTE II.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Mért hazai olvasási sebességértékek szó/perc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000"/>
              <a:t>275		Takács Menyhért, 1959, Magyar Könyvszemle</a:t>
            </a:r>
            <a:r>
              <a:rPr lang="hu-HU"/>
              <a:t> </a:t>
            </a:r>
          </a:p>
          <a:p>
            <a:pPr>
              <a:lnSpc>
                <a:spcPct val="90000"/>
              </a:lnSpc>
            </a:pPr>
            <a:r>
              <a:rPr lang="hu-HU" sz="2000"/>
              <a:t>90-250	Dezső Zsigmondné, 1967, Gyorsolvasás, KGMTI</a:t>
            </a:r>
          </a:p>
          <a:p>
            <a:pPr>
              <a:lnSpc>
                <a:spcPct val="90000"/>
              </a:lnSpc>
            </a:pPr>
            <a:r>
              <a:rPr lang="hu-HU" sz="2000"/>
              <a:t>200		Halász László, 1969, Élet és Tudomány</a:t>
            </a:r>
          </a:p>
          <a:p>
            <a:pPr>
              <a:lnSpc>
                <a:spcPct val="90000"/>
              </a:lnSpc>
            </a:pPr>
            <a:r>
              <a:rPr lang="hu-HU" sz="2000"/>
              <a:t>232		Makrai J., 1971, Bevezetés a gyorsolvasásba, ÉGSZI</a:t>
            </a:r>
          </a:p>
          <a:p>
            <a:pPr>
              <a:lnSpc>
                <a:spcPct val="90000"/>
              </a:lnSpc>
            </a:pPr>
            <a:r>
              <a:rPr lang="hu-HU" sz="2000"/>
              <a:t>150-180	Katona Zoltán, 1974, A gyorsolvasás, BME MTKI</a:t>
            </a:r>
          </a:p>
          <a:p>
            <a:pPr>
              <a:lnSpc>
                <a:spcPct val="90000"/>
              </a:lnSpc>
            </a:pPr>
            <a:r>
              <a:rPr lang="hu-HU" sz="2000"/>
              <a:t>150-250	Szabó Ferenc, 1993, Gyorsolvasás– Hatékony olvasás</a:t>
            </a:r>
          </a:p>
          <a:p>
            <a:pPr>
              <a:lnSpc>
                <a:spcPct val="90000"/>
              </a:lnSpc>
            </a:pPr>
            <a:r>
              <a:rPr lang="hu-HU" sz="2000"/>
              <a:t>150-170	Farkas Károly, 1981-1994 (benne GAMF is)</a:t>
            </a:r>
          </a:p>
          <a:p>
            <a:pPr>
              <a:lnSpc>
                <a:spcPct val="90000"/>
              </a:lnSpc>
            </a:pPr>
            <a:r>
              <a:rPr lang="hu-HU" sz="2000"/>
              <a:t>206		Farkas – Borsos, 2005, GAMF hallgatók, kb. 20 fő</a:t>
            </a:r>
          </a:p>
          <a:p>
            <a:pPr>
              <a:lnSpc>
                <a:spcPct val="90000"/>
              </a:lnSpc>
            </a:pPr>
            <a:r>
              <a:rPr lang="hu-HU" sz="2000"/>
              <a:t>192		Farkas – Versegi, 2005, GAMF Szakkollégium, 20 fő</a:t>
            </a:r>
          </a:p>
          <a:p>
            <a:pPr>
              <a:lnSpc>
                <a:spcPct val="90000"/>
              </a:lnSpc>
            </a:pPr>
            <a:r>
              <a:rPr lang="hu-HU" sz="2000"/>
              <a:t>163		Farkas – Gurkáné - Kiss – Lakatosné - Pap-Szigeti, 		2006, GAMF hallgatók, 269 fő</a:t>
            </a:r>
          </a:p>
          <a:p>
            <a:pPr>
              <a:lnSpc>
                <a:spcPct val="90000"/>
              </a:lnSpc>
            </a:pPr>
            <a:endParaRPr lang="hu-HU" sz="200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72000" y="6092825"/>
            <a:ext cx="388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Farkas mérések azonos teszttel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79" name="Group 71"/>
          <p:cNvGraphicFramePr>
            <a:graphicFrameLocks noGrp="1"/>
          </p:cNvGraphicFramePr>
          <p:nvPr/>
        </p:nvGraphicFramePr>
        <p:xfrm>
          <a:off x="395288" y="1268413"/>
          <a:ext cx="8424862" cy="2800668"/>
        </p:xfrm>
        <a:graphic>
          <a:graphicData uri="http://schemas.openxmlformats.org/drawingml/2006/table">
            <a:tbl>
              <a:tblPr/>
              <a:tblGrid>
                <a:gridCol w="1511300"/>
                <a:gridCol w="1150937"/>
                <a:gridCol w="1152525"/>
                <a:gridCol w="1152525"/>
                <a:gridCol w="1152525"/>
                <a:gridCol w="1152525"/>
                <a:gridCol w="1152525"/>
              </a:tblGrid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 </a:t>
                      </a: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a2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a3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g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m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269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223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Mean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187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143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191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175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Std. Deviation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66,8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82,5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72,6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41,7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120,5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58,6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76" name="Rectangle 68"/>
          <p:cNvSpPr>
            <a:spLocks noChangeArrowheads="1"/>
          </p:cNvSpPr>
          <p:nvPr/>
        </p:nvSpPr>
        <p:spPr bwMode="auto">
          <a:xfrm>
            <a:off x="1979613" y="4791075"/>
            <a:ext cx="6264275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hu-HU" sz="1200">
              <a:cs typeface="Times New Roman" pitchFamily="18" charset="0"/>
            </a:endParaRPr>
          </a:p>
          <a:p>
            <a:pPr eaLnBrk="0" hangingPunct="0"/>
            <a:r>
              <a:rPr lang="hu-HU" sz="1200">
                <a:cs typeface="Times New Roman" pitchFamily="18" charset="0"/>
              </a:rPr>
              <a:t> </a:t>
            </a:r>
            <a:r>
              <a:rPr lang="hu-HU" sz="1400">
                <a:cs typeface="Times New Roman" pitchFamily="18" charset="0"/>
              </a:rPr>
              <a:t>Az a1, a2, a3 általános, egyre hosszabb szöveg,</a:t>
            </a:r>
            <a:endParaRPr lang="hu-HU" sz="1400"/>
          </a:p>
          <a:p>
            <a:pPr eaLnBrk="0" hangingPunct="0"/>
            <a:r>
              <a:rPr lang="hu-HU" sz="1400">
                <a:cs typeface="Times New Roman" pitchFamily="18" charset="0"/>
              </a:rPr>
              <a:t> a g gazdasági, az i informatikai, a</a:t>
            </a:r>
            <a:r>
              <a:rPr lang="hu-HU" sz="1400"/>
              <a:t>z </a:t>
            </a:r>
            <a:r>
              <a:rPr lang="hu-HU" sz="1400">
                <a:cs typeface="Times New Roman" pitchFamily="18" charset="0"/>
              </a:rPr>
              <a:t>m menedzser jellegű szakszöveg</a:t>
            </a:r>
            <a:r>
              <a:rPr lang="hu-HU" sz="1400"/>
              <a:t>.</a:t>
            </a:r>
          </a:p>
          <a:p>
            <a:pPr eaLnBrk="0" hangingPunct="0"/>
            <a:r>
              <a:rPr lang="hu-HU" sz="1400">
                <a:cs typeface="Times New Roman" pitchFamily="18" charset="0"/>
              </a:rPr>
              <a:t> </a:t>
            </a:r>
            <a:r>
              <a:rPr lang="hu-HU" sz="1400"/>
              <a:t>S</a:t>
            </a:r>
            <a:r>
              <a:rPr lang="hu-HU" sz="1400">
                <a:cs typeface="Times New Roman" pitchFamily="18" charset="0"/>
              </a:rPr>
              <a:t>tatisztikai feldolgozás</a:t>
            </a:r>
            <a:r>
              <a:rPr lang="hu-HU" sz="1400"/>
              <a:t>:</a:t>
            </a:r>
            <a:r>
              <a:rPr lang="hu-HU" sz="1400">
                <a:cs typeface="Times New Roman" pitchFamily="18" charset="0"/>
              </a:rPr>
              <a:t> Pap-Szigeti Róbert</a:t>
            </a:r>
            <a:r>
              <a:rPr lang="hu-HU" sz="1400"/>
              <a:t>.</a:t>
            </a:r>
            <a:r>
              <a:rPr lang="hu-HU" sz="1200">
                <a:cs typeface="Times New Roman" pitchFamily="18" charset="0"/>
              </a:rPr>
              <a:t> </a:t>
            </a:r>
            <a:endParaRPr lang="hu-HU"/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755650" y="765175"/>
            <a:ext cx="77771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500"/>
              <a:t>Olvasási sebesség szó/perc. GAMF hallgatók, 2006.</a:t>
            </a:r>
            <a:r>
              <a:rPr lang="hu-HU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30175"/>
            <a:ext cx="7848600" cy="525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971550" y="5661025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400"/>
              <a:t>GAMF hallgatók teljesítmény megoszlása, 2006</a:t>
            </a:r>
            <a:r>
              <a:rPr lang="hu-HU"/>
              <a:t>.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55650" y="260350"/>
            <a:ext cx="3384550" cy="45720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A megértés mértéke %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948488" y="6524625"/>
            <a:ext cx="19446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200"/>
              <a:t>[Farkas – Pap-Szigeti]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27088" y="452438"/>
            <a:ext cx="7027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hu-HU" sz="2400"/>
              <a:t>O</a:t>
            </a:r>
            <a:r>
              <a:rPr lang="hu-HU" sz="2400">
                <a:ea typeface="SimSun" pitchFamily="2" charset="-122"/>
              </a:rPr>
              <a:t>lvasás teszt </a:t>
            </a:r>
            <a:r>
              <a:rPr lang="hu-HU" sz="2400"/>
              <a:t>megértés </a:t>
            </a:r>
            <a:r>
              <a:rPr lang="hu-HU" sz="2400">
                <a:ea typeface="SimSun" pitchFamily="2" charset="-122"/>
              </a:rPr>
              <a:t>eredményei</a:t>
            </a:r>
            <a:r>
              <a:rPr lang="hu-HU" sz="2400"/>
              <a:t>, GAMF, 2006.</a:t>
            </a:r>
          </a:p>
        </p:txBody>
      </p:sp>
      <p:graphicFrame>
        <p:nvGraphicFramePr>
          <p:cNvPr id="16633" name="Group 249"/>
          <p:cNvGraphicFramePr>
            <a:graphicFrameLocks noGrp="1"/>
          </p:cNvGraphicFramePr>
          <p:nvPr/>
        </p:nvGraphicFramePr>
        <p:xfrm>
          <a:off x="611188" y="1196975"/>
          <a:ext cx="7921625" cy="4495800"/>
        </p:xfrm>
        <a:graphic>
          <a:graphicData uri="http://schemas.openxmlformats.org/drawingml/2006/table">
            <a:tbl>
              <a:tblPr/>
              <a:tblGrid>
                <a:gridCol w="1473200"/>
                <a:gridCol w="1074737"/>
                <a:gridCol w="1074738"/>
                <a:gridCol w="1074737"/>
                <a:gridCol w="1074738"/>
                <a:gridCol w="1074737"/>
                <a:gridCol w="1074738"/>
              </a:tblGrid>
              <a:tr h="119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általános szövegek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szakmai szöveg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olvasás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19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papíron*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gépen*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papíron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gépen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papíron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gépen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átlag (%p)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59,7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78,7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81,4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61,6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szórás (%p)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25,1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27,5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14,1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14,7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(p)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0,649  (0,421)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0,367  (0,545)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0,575  (0,449)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(p)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-0,835  (0,404)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-0,324  (0,746)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-1,920  (0,056)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634" name="Rectangle 250"/>
          <p:cNvSpPr>
            <a:spLocks noChangeArrowheads="1"/>
          </p:cNvSpPr>
          <p:nvPr/>
        </p:nvSpPr>
        <p:spPr bwMode="auto">
          <a:xfrm>
            <a:off x="827088" y="5999163"/>
            <a:ext cx="2136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hu-HU" sz="1200">
                <a:cs typeface="Times New Roman" pitchFamily="18" charset="0"/>
              </a:rPr>
              <a:t>* papíron 193 fő, gépen 73 fő</a:t>
            </a:r>
            <a:endParaRPr lang="hu-HU" sz="1200"/>
          </a:p>
        </p:txBody>
      </p:sp>
      <p:sp>
        <p:nvSpPr>
          <p:cNvPr id="16883" name="Text Box 499"/>
          <p:cNvSpPr txBox="1">
            <a:spLocks noChangeArrowheads="1"/>
          </p:cNvSpPr>
          <p:nvPr/>
        </p:nvSpPr>
        <p:spPr bwMode="auto">
          <a:xfrm>
            <a:off x="6659563" y="6308725"/>
            <a:ext cx="22336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200"/>
              <a:t>[Farkas – Pap-Szigeti]</a:t>
            </a:r>
          </a:p>
          <a:p>
            <a:pPr>
              <a:spcBef>
                <a:spcPct val="50000"/>
              </a:spcBef>
            </a:pPr>
            <a:endParaRPr lang="hu-HU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hu-HU"/>
              <a:t>http://jio.fw.hu</a:t>
            </a:r>
            <a:br>
              <a:rPr lang="hu-HU"/>
            </a:br>
            <a:endParaRPr lang="hu-H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997200"/>
            <a:ext cx="6400800" cy="1752600"/>
          </a:xfrm>
        </p:spPr>
        <p:txBody>
          <a:bodyPr/>
          <a:lstStyle/>
          <a:p>
            <a:r>
              <a:rPr lang="hu-HU" sz="4000"/>
              <a:t>http://mwlogo.fw.hu</a:t>
            </a:r>
          </a:p>
          <a:p>
            <a:r>
              <a:rPr lang="hu-HU" sz="4400"/>
              <a:t>http://gyorsolvasas.fw.hu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906713" y="990600"/>
          <a:ext cx="3330575" cy="4876800"/>
        </p:xfrm>
        <a:graphic>
          <a:graphicData uri="http://schemas.openxmlformats.org/presentationml/2006/ole">
            <p:oleObj spid="_x0000_s18434" name="Photo Editor Photo" r:id="rId3" imgW="1971950" imgH="288647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gyorsolvasástá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490663"/>
            <a:ext cx="7632700" cy="3876675"/>
          </a:xfrm>
          <a:prstGeom prst="rect">
            <a:avLst/>
          </a:prstGeom>
          <a:noFill/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555875" y="5805488"/>
            <a:ext cx="446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u-HU" sz="2400">
                <a:latin typeface="Times New Roman" pitchFamily="18" charset="0"/>
              </a:rPr>
              <a:t>Nézd különböző távolságokból!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Tankönyvünkből fejezetek:</a:t>
            </a:r>
            <a:br>
              <a:rPr lang="hu-HU" dirty="0" smtClean="0"/>
            </a:br>
            <a:r>
              <a:rPr lang="hu-HU" dirty="0" smtClean="0"/>
              <a:t> 1. óra 1 2 4</a:t>
            </a:r>
            <a:br>
              <a:rPr lang="hu-HU" dirty="0" smtClean="0"/>
            </a:br>
            <a:r>
              <a:rPr lang="hu-HU" dirty="0" smtClean="0"/>
              <a:t>2. óra 5 7 </a:t>
            </a:r>
            <a:br>
              <a:rPr lang="hu-HU" dirty="0" smtClean="0"/>
            </a:br>
            <a:r>
              <a:rPr lang="hu-HU" dirty="0" smtClean="0"/>
              <a:t>önálló feldolgozásra 8 9 10 11 12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51377" y="1996229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0" dirty="0" err="1" smtClean="0"/>
              <a:t>Konceptualizálás</a:t>
            </a:r>
            <a:r>
              <a:rPr lang="hu-HU" sz="8000" dirty="0" smtClean="0"/>
              <a:t> és mérés</a:t>
            </a:r>
            <a:endParaRPr lang="hu-H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548680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dirty="0" smtClean="0"/>
              <a:t>Mit is szeretnénk vizsgálni –</a:t>
            </a:r>
            <a:r>
              <a:rPr lang="hu-HU" sz="4800" dirty="0" err="1" smtClean="0"/>
              <a:t>tól</a:t>
            </a:r>
            <a:r>
              <a:rPr lang="hu-HU" sz="4800" dirty="0" smtClean="0"/>
              <a:t> eljutni addig, hogy azt felismerjük és megmérjük.</a:t>
            </a:r>
            <a:endParaRPr lang="hu-H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Keressünk képet, címképet, jelképet a szakdolgozatunkhoz!</a:t>
            </a:r>
          </a:p>
          <a:p>
            <a:r>
              <a:rPr lang="hu-HU" dirty="0" smtClean="0"/>
              <a:t>Készítsük el az első vázlatát!</a:t>
            </a:r>
          </a:p>
          <a:p>
            <a:r>
              <a:rPr lang="hu-HU" dirty="0" smtClean="0"/>
              <a:t>Készítsünk munkatervet!</a:t>
            </a:r>
          </a:p>
          <a:p>
            <a:r>
              <a:rPr lang="hu-HU" dirty="0" smtClean="0"/>
              <a:t>Készítsük el a kutatási terv első változatát!</a:t>
            </a:r>
          </a:p>
          <a:p>
            <a:r>
              <a:rPr lang="hu-HU" dirty="0" smtClean="0"/>
              <a:t>Oldjuk meg a tankönyv valamelyik feladatát, </a:t>
            </a:r>
            <a:r>
              <a:rPr lang="hu-HU" dirty="0" err="1" smtClean="0"/>
              <a:t>max</a:t>
            </a:r>
            <a:r>
              <a:rPr lang="hu-HU" dirty="0" smtClean="0"/>
              <a:t>. egy oldalnyi terjedelemben.</a:t>
            </a:r>
          </a:p>
          <a:p>
            <a:r>
              <a:rPr lang="hu-HU" dirty="0" smtClean="0"/>
              <a:t>Ezeket küldjük </a:t>
            </a:r>
            <a:r>
              <a:rPr lang="hu-HU" dirty="0" err="1" smtClean="0"/>
              <a:t>emailben</a:t>
            </a:r>
            <a:r>
              <a:rPr lang="hu-HU" dirty="0" smtClean="0"/>
              <a:t> az oktatónak!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620688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smtClean="0"/>
              <a:t>Ami mérhető mérd meg, ami nem , tedd mérhetővé!</a:t>
            </a:r>
            <a:endParaRPr lang="hu-H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043608" y="1196752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Vonalhúzás teszt.</a:t>
            </a:r>
          </a:p>
          <a:p>
            <a:r>
              <a:rPr lang="hu-HU" sz="3200" dirty="0" smtClean="0"/>
              <a:t>IQ tesztek</a:t>
            </a:r>
          </a:p>
          <a:p>
            <a:r>
              <a:rPr lang="hu-HU" sz="3200" dirty="0" smtClean="0"/>
              <a:t>Villantási gyakorlat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323528" y="1124744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0" dirty="0" err="1" smtClean="0"/>
              <a:t>Babbie</a:t>
            </a:r>
            <a:r>
              <a:rPr lang="hu-HU" sz="8000" dirty="0" smtClean="0"/>
              <a:t>: „Mérni tudunk bármit, ami létezik.”</a:t>
            </a:r>
            <a:endParaRPr lang="hu-HU" sz="8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948264" y="55172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Létezik a rossz?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54868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Képzet és fogalom</a:t>
            </a:r>
          </a:p>
          <a:p>
            <a:r>
              <a:rPr lang="hu-HU" dirty="0" smtClean="0"/>
              <a:t>Lélektől – lélekig</a:t>
            </a:r>
          </a:p>
          <a:p>
            <a:r>
              <a:rPr lang="hu-HU" dirty="0" smtClean="0"/>
              <a:t>Hasonlóság</a:t>
            </a:r>
          </a:p>
          <a:p>
            <a:r>
              <a:rPr lang="hu-HU" dirty="0" smtClean="0"/>
              <a:t>Kommunikáció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827584" y="2852936"/>
            <a:ext cx="587336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err="1" smtClean="0"/>
              <a:t>Konceptualizálás</a:t>
            </a:r>
            <a:r>
              <a:rPr lang="hu-HU" sz="4000" dirty="0" smtClean="0"/>
              <a:t>: Az a folyamat, amelynek során meghatározzuk, </a:t>
            </a:r>
            <a:r>
              <a:rPr lang="hu-HU" sz="4000" dirty="0" smtClean="0">
                <a:solidFill>
                  <a:schemeClr val="accent2"/>
                </a:solidFill>
              </a:rPr>
              <a:t>hogy az egyes kifejezéseken mit fogunk érteni.</a:t>
            </a:r>
            <a:endParaRPr lang="hu-HU" sz="4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620688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/>
              <a:t>Indikátorok:</a:t>
            </a:r>
          </a:p>
          <a:p>
            <a:r>
              <a:rPr lang="hu-HU" sz="4000" dirty="0" smtClean="0"/>
              <a:t>A fogalom jellemzésére kiválasztott tulajdonságok</a:t>
            </a:r>
            <a:r>
              <a:rPr lang="hu-HU" dirty="0" smtClean="0"/>
              <a:t>.</a:t>
            </a:r>
          </a:p>
          <a:p>
            <a:r>
              <a:rPr lang="hu-HU" sz="3600" dirty="0" smtClean="0"/>
              <a:t>Az indikátorok dimenziókba csoportosíthatók</a:t>
            </a:r>
            <a:endParaRPr lang="hu-H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043608" y="620688"/>
            <a:ext cx="72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Mérés:</a:t>
            </a:r>
          </a:p>
          <a:p>
            <a:r>
              <a:rPr lang="hu-HU" dirty="0" smtClean="0"/>
              <a:t>Pontosság:  súlyom 100 alatt</a:t>
            </a:r>
          </a:p>
          <a:p>
            <a:r>
              <a:rPr lang="hu-HU" dirty="0" smtClean="0"/>
              <a:t>Hitelesség:  csak becsülöm</a:t>
            </a:r>
          </a:p>
          <a:p>
            <a:r>
              <a:rPr lang="hu-HU" dirty="0" smtClean="0"/>
              <a:t>Megbízhatóság, ismételt méréskor ugyanazt kapjuk? Műszerhibák!</a:t>
            </a:r>
          </a:p>
          <a:p>
            <a:r>
              <a:rPr lang="hu-HU" dirty="0" smtClean="0"/>
              <a:t>Érvényesség. Van súlya a szavaknak? Mit jelent az én 4.2-es átlagom?</a:t>
            </a:r>
          </a:p>
          <a:p>
            <a:endParaRPr lang="hu-HU" dirty="0" smtClean="0"/>
          </a:p>
          <a:p>
            <a:r>
              <a:rPr lang="hu-HU" dirty="0" smtClean="0"/>
              <a:t>Céltáblán megbízható, de nem érvényes ha szélén csoportosulnak a jelek.</a:t>
            </a:r>
          </a:p>
          <a:p>
            <a:r>
              <a:rPr lang="hu-HU" dirty="0" smtClean="0"/>
              <a:t>Érvényes, de nem megbízható, ha nagy a szórás a központ körül.</a:t>
            </a:r>
          </a:p>
          <a:p>
            <a:r>
              <a:rPr lang="hu-HU" dirty="0" smtClean="0"/>
              <a:t>Érvényes és megbízható: Robin Hood</a:t>
            </a:r>
          </a:p>
          <a:p>
            <a:endParaRPr lang="hu-HU" dirty="0" smtClean="0"/>
          </a:p>
          <a:p>
            <a:r>
              <a:rPr lang="hu-HU" dirty="0" smtClean="0"/>
              <a:t>Skála törvények:</a:t>
            </a:r>
          </a:p>
          <a:p>
            <a:r>
              <a:rPr lang="hu-HU" dirty="0" smtClean="0"/>
              <a:t>Minősítésem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476672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 smtClean="0"/>
              <a:t>Egy példa, vérnyomásom</a:t>
            </a:r>
            <a:endParaRPr lang="hu-HU" sz="6000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20888"/>
            <a:ext cx="4905276" cy="425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51520" y="1340768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0" dirty="0" smtClean="0"/>
              <a:t>Mintavétel</a:t>
            </a:r>
            <a:endParaRPr lang="hu-H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15616" y="908720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 smtClean="0"/>
              <a:t>A véletlen természete</a:t>
            </a:r>
            <a:endParaRPr lang="hu-HU" sz="60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2843808" y="429309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teknőc és a véletlen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7584" y="476672"/>
            <a:ext cx="7848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Mintavétel fajták</a:t>
            </a:r>
          </a:p>
          <a:p>
            <a:r>
              <a:rPr lang="hu-HU" sz="3200" dirty="0" smtClean="0"/>
              <a:t>Kvótás</a:t>
            </a:r>
          </a:p>
          <a:p>
            <a:r>
              <a:rPr lang="hu-HU" sz="3200" dirty="0" smtClean="0"/>
              <a:t>Valószínűségi</a:t>
            </a:r>
          </a:p>
          <a:p>
            <a:r>
              <a:rPr lang="hu-HU" sz="3200" dirty="0" smtClean="0"/>
              <a:t>	egyszerű véletlen</a:t>
            </a:r>
          </a:p>
          <a:p>
            <a:r>
              <a:rPr lang="hu-HU" sz="3200" dirty="0" smtClean="0"/>
              <a:t>	szisztematikus </a:t>
            </a:r>
          </a:p>
          <a:p>
            <a:r>
              <a:rPr lang="hu-HU" sz="3200" dirty="0" smtClean="0"/>
              <a:t>Rétegzett</a:t>
            </a:r>
          </a:p>
          <a:p>
            <a:r>
              <a:rPr lang="hu-HU" sz="3200" dirty="0" smtClean="0"/>
              <a:t>Súlyozott</a:t>
            </a:r>
          </a:p>
          <a:p>
            <a:r>
              <a:rPr lang="hu-HU" sz="3200" dirty="0" smtClean="0"/>
              <a:t>Szakértői</a:t>
            </a:r>
          </a:p>
          <a:p>
            <a:r>
              <a:rPr lang="hu-HU" sz="3200" dirty="0" smtClean="0"/>
              <a:t>Egyszerűen elérhető alanyokra hivatkozott</a:t>
            </a:r>
          </a:p>
          <a:p>
            <a:r>
              <a:rPr lang="hu-HU" sz="3200" dirty="0" smtClean="0"/>
              <a:t>Kevert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Users\FARKAS~1\AppData\Local\Temp\maci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627269"/>
            <a:ext cx="4320480" cy="3603462"/>
          </a:xfrm>
          <a:prstGeom prst="rect">
            <a:avLst/>
          </a:prstGeom>
          <a:noFill/>
        </p:spPr>
      </p:pic>
      <p:sp>
        <p:nvSpPr>
          <p:cNvPr id="3" name="Szövegdoboz 2"/>
          <p:cNvSpPr txBox="1"/>
          <p:nvPr/>
        </p:nvSpPr>
        <p:spPr>
          <a:xfrm>
            <a:off x="1979712" y="5805264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A koponyasérültek ellátása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260648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A minta az alapsokaság részhalmaza, amelyet megfigyelünk</a:t>
            </a:r>
          </a:p>
          <a:p>
            <a:r>
              <a:rPr lang="hu-HU" sz="3600" dirty="0" smtClean="0"/>
              <a:t>A minta minősége a </a:t>
            </a:r>
            <a:r>
              <a:rPr lang="hu-HU" sz="3600" dirty="0" err="1" smtClean="0"/>
              <a:t>reprezentatívitás</a:t>
            </a:r>
            <a:endParaRPr lang="hu-HU" sz="3600" dirty="0" smtClean="0"/>
          </a:p>
          <a:p>
            <a:r>
              <a:rPr lang="hu-HU" sz="3600" dirty="0" smtClean="0"/>
              <a:t>A várható hiba megbecsülhető</a:t>
            </a:r>
          </a:p>
          <a:p>
            <a:r>
              <a:rPr lang="hu-HU" sz="3600" dirty="0" smtClean="0"/>
              <a:t>Egyszerű véletlen – minden </a:t>
            </a:r>
            <a:r>
              <a:rPr lang="hu-HU" sz="3600" dirty="0" err="1" smtClean="0"/>
              <a:t>valószinűség</a:t>
            </a:r>
            <a:r>
              <a:rPr lang="hu-HU" sz="3600" dirty="0" smtClean="0"/>
              <a:t> sorszámú</a:t>
            </a:r>
          </a:p>
          <a:p>
            <a:r>
              <a:rPr lang="hu-HU" sz="3600" dirty="0" smtClean="0"/>
              <a:t>Szisztematikus a mintavételi keret minden </a:t>
            </a:r>
            <a:r>
              <a:rPr lang="hu-HU" sz="3600" dirty="0" err="1" smtClean="0"/>
              <a:t>k-dik</a:t>
            </a:r>
            <a:r>
              <a:rPr lang="hu-HU" sz="3600" dirty="0" smtClean="0"/>
              <a:t> tagja</a:t>
            </a:r>
          </a:p>
          <a:p>
            <a:r>
              <a:rPr lang="hu-HU" sz="3600" dirty="0" smtClean="0"/>
              <a:t>Rétegek viszonylag homogén csoportok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99592" y="548680"/>
            <a:ext cx="7560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eloszlás</a:t>
            </a:r>
          </a:p>
          <a:p>
            <a:endParaRPr lang="hu-HU" dirty="0" smtClean="0"/>
          </a:p>
          <a:p>
            <a:r>
              <a:rPr lang="hu-HU" dirty="0" smtClean="0"/>
              <a:t>Gyakoriság fogalma</a:t>
            </a:r>
          </a:p>
          <a:p>
            <a:endParaRPr lang="hu-HU" dirty="0" smtClean="0"/>
          </a:p>
          <a:p>
            <a:r>
              <a:rPr lang="hu-HU" dirty="0" smtClean="0"/>
              <a:t>Eloszlás  - normál eloszlás</a:t>
            </a:r>
          </a:p>
          <a:p>
            <a:endParaRPr lang="hu-HU" dirty="0" smtClean="0"/>
          </a:p>
          <a:p>
            <a:r>
              <a:rPr lang="hu-HU" dirty="0" smtClean="0"/>
              <a:t>Magasság szerinti felmérés</a:t>
            </a:r>
            <a:endParaRPr lang="hu-HU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780928"/>
            <a:ext cx="44577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87624" y="836712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„Ne gondold, mintha a tanulás csak bizonyos </a:t>
            </a:r>
            <a:r>
              <a:rPr lang="hu-HU" sz="3600" dirty="0" err="1" smtClean="0"/>
              <a:t>időkhez</a:t>
            </a:r>
            <a:r>
              <a:rPr lang="hu-HU" sz="3600" dirty="0" smtClean="0"/>
              <a:t>, az ifjúság éveihez köttetnék.  …”</a:t>
            </a:r>
            <a:endParaRPr lang="hu-H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043608" y="333137"/>
            <a:ext cx="72008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smtClean="0"/>
              <a:t>Pozitívizmus</a:t>
            </a:r>
          </a:p>
          <a:p>
            <a:endParaRPr lang="hu-HU" sz="2800" dirty="0" smtClean="0"/>
          </a:p>
          <a:p>
            <a:r>
              <a:rPr lang="hu-HU" sz="2800" i="1" dirty="0" smtClean="0"/>
              <a:t>Tulajdonképpen boldog is lehetnék;</a:t>
            </a:r>
            <a:endParaRPr lang="hu-HU" sz="2800" dirty="0" smtClean="0"/>
          </a:p>
          <a:p>
            <a:r>
              <a:rPr lang="hu-HU" sz="2800" i="1" dirty="0" smtClean="0"/>
              <a:t>Az ég kék, a nap ragyog.</a:t>
            </a:r>
            <a:endParaRPr lang="hu-HU" sz="2800" dirty="0" smtClean="0"/>
          </a:p>
          <a:p>
            <a:r>
              <a:rPr lang="hu-HU" sz="2800" i="1" dirty="0" smtClean="0"/>
              <a:t>A fán idén is cseresznye érik,</a:t>
            </a:r>
            <a:endParaRPr lang="hu-HU" sz="2800" dirty="0" smtClean="0"/>
          </a:p>
          <a:p>
            <a:r>
              <a:rPr lang="hu-HU" sz="2800" i="1" dirty="0" smtClean="0"/>
              <a:t>A fenyő hegyén rigó csacsog</a:t>
            </a:r>
            <a:r>
              <a:rPr lang="hu-HU" sz="2800" i="1" dirty="0" smtClean="0"/>
              <a:t>.</a:t>
            </a:r>
          </a:p>
          <a:p>
            <a:endParaRPr lang="hu-HU" sz="2800" i="1" dirty="0" smtClean="0"/>
          </a:p>
          <a:p>
            <a:r>
              <a:rPr lang="hu-HU" sz="2800" i="1" dirty="0" smtClean="0"/>
              <a:t>…</a:t>
            </a:r>
          </a:p>
          <a:p>
            <a:endParaRPr lang="hu-HU" sz="2800" dirty="0" smtClean="0"/>
          </a:p>
          <a:p>
            <a:r>
              <a:rPr lang="hu-HU" sz="2800" i="1" dirty="0" smtClean="0"/>
              <a:t>Tulajdonképpen boldog is lehetnék;</a:t>
            </a:r>
            <a:endParaRPr lang="hu-HU" sz="2800" dirty="0" smtClean="0"/>
          </a:p>
          <a:p>
            <a:r>
              <a:rPr lang="hu-HU" sz="2800" i="1" dirty="0" smtClean="0"/>
              <a:t>Vagy az vagyok, csak nem tudom?</a:t>
            </a:r>
            <a:endParaRPr lang="hu-HU" sz="2800" dirty="0" smtClean="0"/>
          </a:p>
          <a:p>
            <a:r>
              <a:rPr lang="hu-HU" sz="2800" i="1" dirty="0" smtClean="0"/>
              <a:t>Lehet boldog az elégedetlenség?</a:t>
            </a:r>
            <a:endParaRPr lang="hu-HU" sz="2800" dirty="0" smtClean="0"/>
          </a:p>
          <a:p>
            <a:r>
              <a:rPr lang="hu-HU" sz="2800" i="1" dirty="0" smtClean="0"/>
              <a:t>Oh, áldott optimizmusom</a:t>
            </a:r>
            <a:r>
              <a:rPr lang="hu-HU" sz="2800" i="1" dirty="0" smtClean="0"/>
              <a:t>…</a:t>
            </a:r>
          </a:p>
          <a:p>
            <a:endParaRPr lang="hu-HU" dirty="0" smtClean="0"/>
          </a:p>
          <a:p>
            <a:r>
              <a:rPr lang="hu-HU" i="1" dirty="0" smtClean="0"/>
              <a:t>(B </a:t>
            </a:r>
            <a:r>
              <a:rPr lang="hu-HU" i="1" dirty="0" err="1" smtClean="0"/>
              <a:t>Huszta</a:t>
            </a:r>
            <a:r>
              <a:rPr lang="hu-HU" i="1" dirty="0" smtClean="0"/>
              <a:t> Irén)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19" cy="5801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r>
              <a:rPr lang="hu-HU" sz="2400" dirty="0" err="1" smtClean="0"/>
              <a:t>GAMF-GYORSOLVASÁS-Felmérés</a:t>
            </a:r>
            <a:endParaRPr lang="hu-HU" sz="2400" dirty="0" smtClean="0"/>
          </a:p>
          <a:p>
            <a:r>
              <a:rPr lang="hu-HU" sz="2400" dirty="0" smtClean="0"/>
              <a:t>Munkaterv 1</a:t>
            </a:r>
          </a:p>
          <a:p>
            <a:r>
              <a:rPr lang="hu-HU" sz="2400" dirty="0" smtClean="0"/>
              <a:t>A GAMF hallgatói olvasási sebességeinek tudományos igényű felmérésére.</a:t>
            </a:r>
          </a:p>
          <a:p>
            <a:r>
              <a:rPr lang="hu-HU" sz="2400" dirty="0" smtClean="0"/>
              <a:t>Célok:</a:t>
            </a:r>
          </a:p>
          <a:p>
            <a:r>
              <a:rPr lang="hu-HU" sz="2400" dirty="0" smtClean="0"/>
              <a:t>Hallgatóink olvasási képességének pontos megmérése.</a:t>
            </a:r>
          </a:p>
          <a:p>
            <a:r>
              <a:rPr lang="hu-HU" sz="2400" dirty="0" smtClean="0"/>
              <a:t>Diagramokat kívánunk kapni hallgatóink </a:t>
            </a:r>
          </a:p>
          <a:p>
            <a:r>
              <a:rPr lang="hu-HU" sz="2400" dirty="0" smtClean="0"/>
              <a:t>- olvasási sebességének megoszlásáról,</a:t>
            </a:r>
          </a:p>
          <a:p>
            <a:r>
              <a:rPr lang="hu-HU" sz="2400" dirty="0" smtClean="0"/>
              <a:t>- a sebesség és a megértés fokának összefüggéséről,</a:t>
            </a:r>
          </a:p>
          <a:p>
            <a:r>
              <a:rPr lang="hu-HU" sz="2400" dirty="0" smtClean="0"/>
              <a:t>- néhány nehézségi fokozatba sorolt általános és szakszövegek elolvasásához  szükséges időintervallumok viszonyairól,</a:t>
            </a:r>
          </a:p>
          <a:p>
            <a:r>
              <a:rPr lang="hu-HU" sz="2400" dirty="0" smtClean="0"/>
              <a:t>- az olvasási képesség alakulásáról, a tanulmányokban való előrehaladás  függvényében.</a:t>
            </a:r>
          </a:p>
          <a:p>
            <a:r>
              <a:rPr lang="hu-HU" sz="2400" dirty="0" smtClean="0"/>
              <a:t>Tézisek megerősítése.</a:t>
            </a:r>
          </a:p>
          <a:p>
            <a:r>
              <a:rPr lang="hu-HU" sz="2400" dirty="0" smtClean="0"/>
              <a:t>Néhány hipotézis megvizsgálása.</a:t>
            </a:r>
          </a:p>
          <a:p>
            <a:r>
              <a:rPr lang="hu-HU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Tézisek:</a:t>
            </a:r>
            <a:br>
              <a:rPr lang="hu-HU" dirty="0" smtClean="0"/>
            </a:br>
            <a:r>
              <a:rPr lang="hu-HU" dirty="0" smtClean="0"/>
              <a:t>Az olvasás sebessége csak gyengén korrelál a tanulás sebességével.</a:t>
            </a:r>
            <a:br>
              <a:rPr lang="hu-HU" dirty="0" smtClean="0"/>
            </a:br>
            <a:r>
              <a:rPr lang="hu-HU" dirty="0" smtClean="0"/>
              <a:t>Az olvasás sebessége 18 év felett nem függvénye az életkornak.</a:t>
            </a:r>
            <a:br>
              <a:rPr lang="hu-HU" dirty="0" smtClean="0"/>
            </a:br>
            <a:r>
              <a:rPr lang="hu-HU" dirty="0" smtClean="0"/>
              <a:t>Hazánkban az olvasási képesség mértéke nem éri el a kívánt szintet.</a:t>
            </a:r>
            <a:br>
              <a:rPr lang="hu-HU" dirty="0" smtClean="0"/>
            </a:br>
            <a:r>
              <a:rPr lang="hu-HU" dirty="0" smtClean="0"/>
              <a:t>Az olvasási képesség mérőszámainak jelentős a szórása.</a:t>
            </a:r>
            <a:br>
              <a:rPr lang="hu-HU" dirty="0" smtClean="0"/>
            </a:br>
            <a:r>
              <a:rPr lang="hu-HU" dirty="0" smtClean="0"/>
              <a:t> </a:t>
            </a:r>
            <a:br>
              <a:rPr lang="hu-HU" dirty="0" smtClean="0"/>
            </a:br>
            <a:r>
              <a:rPr lang="hu-HU" dirty="0" smtClean="0"/>
              <a:t> 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178698"/>
          </a:xfrm>
        </p:spPr>
        <p:txBody>
          <a:bodyPr>
            <a:normAutofit/>
          </a:bodyPr>
          <a:lstStyle/>
          <a:p>
            <a:pPr algn="l"/>
            <a:r>
              <a:rPr lang="hu-HU" sz="3200" dirty="0" smtClean="0"/>
              <a:t>Hipotézisek:</a:t>
            </a:r>
            <a:br>
              <a:rPr lang="hu-HU" sz="3200" dirty="0" smtClean="0"/>
            </a:br>
            <a:r>
              <a:rPr lang="hu-HU" sz="3200" dirty="0" smtClean="0"/>
              <a:t>A képernyőről és a nyomtatott dokumentumból való olvasás sebessége között nincs szignifikáns különbség.</a:t>
            </a:r>
            <a:br>
              <a:rPr lang="hu-HU" sz="3200" dirty="0" smtClean="0"/>
            </a:br>
            <a:r>
              <a:rPr lang="hu-HU" sz="3200" dirty="0" smtClean="0"/>
              <a:t>A műszaki tanulmányok csökkentően hatnak az olvasás sebességére.</a:t>
            </a:r>
            <a:br>
              <a:rPr lang="hu-HU" sz="3200" dirty="0" smtClean="0"/>
            </a:br>
            <a:r>
              <a:rPr lang="hu-HU" sz="3200" dirty="0" smtClean="0"/>
              <a:t>A </a:t>
            </a:r>
            <a:r>
              <a:rPr lang="hu-HU" sz="3200" dirty="0" err="1" smtClean="0"/>
              <a:t>GAMF-on</a:t>
            </a:r>
            <a:r>
              <a:rPr lang="hu-HU" sz="3200" dirty="0" smtClean="0"/>
              <a:t> is található olyan hallgató, aki nem tanult meg olvasni.</a:t>
            </a:r>
            <a:br>
              <a:rPr lang="hu-HU" sz="3200" dirty="0" smtClean="0"/>
            </a:br>
            <a:r>
              <a:rPr lang="hu-HU" sz="3200" dirty="0" smtClean="0"/>
              <a:t>A vizsgálat eredményeit nem befolyásolja, hogy nyomtatott tesztlapokat vagy számítógépes teszteket alkalmazunk, de jelentősen, hogy önállóan vagy mélyinterjú-szerűen történik-e a mérés. </a:t>
            </a:r>
            <a:br>
              <a:rPr lang="hu-HU" sz="3200" dirty="0" smtClean="0"/>
            </a:b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377591"/>
            <a:ext cx="9144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kutatás ütemezése:</a:t>
            </a:r>
            <a:endParaRPr kumimoji="0" 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Előkészítés, munkaterv véglegesítés, </a:t>
            </a:r>
            <a:r>
              <a:rPr kumimoji="0" lang="hu-H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tesztbatéria</a:t>
            </a:r>
            <a:r>
              <a:rPr kumimoji="0" lang="hu-H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megválasztása 2006 jan. végéig</a:t>
            </a:r>
            <a:endParaRPr kumimoji="0" 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Felmérések 2006. február</a:t>
            </a:r>
            <a:endParaRPr kumimoji="0" 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Kiértékelés 2006. március-április</a:t>
            </a:r>
            <a:endParaRPr kumimoji="0" 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Jelentés készítése 2006. május végéig</a:t>
            </a:r>
            <a:endParaRPr kumimoji="0" 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547260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650</Words>
  <Application>Microsoft Office PowerPoint</Application>
  <PresentationFormat>Diavetítés a képernyőre (4:3 oldalarány)</PresentationFormat>
  <Paragraphs>187</Paragraphs>
  <Slides>32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4" baseType="lpstr">
      <vt:lpstr>Office-téma</vt:lpstr>
      <vt:lpstr>Photo Editor Photo</vt:lpstr>
      <vt:lpstr>SOTE II.</vt:lpstr>
      <vt:lpstr>Házi feladat</vt:lpstr>
      <vt:lpstr>3. dia</vt:lpstr>
      <vt:lpstr>4. dia</vt:lpstr>
      <vt:lpstr>5. dia</vt:lpstr>
      <vt:lpstr>   Tézisek: Az olvasás sebessége csak gyengén korrelál a tanulás sebességével. Az olvasás sebessége 18 év felett nem függvénye az életkornak. Hazánkban az olvasási képesség mértéke nem éri el a kívánt szintet. Az olvasási képesség mérőszámainak jelentős a szórása.     </vt:lpstr>
      <vt:lpstr>Hipotézisek: A képernyőről és a nyomtatott dokumentumból való olvasás sebessége között nincs szignifikáns különbség. A műszaki tanulmányok csökkentően hatnak az olvasás sebességére. A GAMF-on is található olyan hallgató, aki nem tanult meg olvasni. A vizsgálat eredményeit nem befolyásolja, hogy nyomtatott tesztlapokat vagy számítógépes teszteket alkalmazunk, de jelentősen, hogy önállóan vagy mélyinterjú-szerűen történik-e a mérés.  </vt:lpstr>
      <vt:lpstr>8. dia</vt:lpstr>
      <vt:lpstr>9. dia</vt:lpstr>
      <vt:lpstr>Mért hazai olvasási sebességértékek szó/perc</vt:lpstr>
      <vt:lpstr>11. dia</vt:lpstr>
      <vt:lpstr>12. dia</vt:lpstr>
      <vt:lpstr>13. dia</vt:lpstr>
      <vt:lpstr>http://jio.fw.hu </vt:lpstr>
      <vt:lpstr>15. dia</vt:lpstr>
      <vt:lpstr>16. dia</vt:lpstr>
      <vt:lpstr> Tankönyvünkből fejezetek:  1. óra 1 2 4 2. óra 5 7  önálló feldolgozásra 8 9 10 11 12</vt:lpstr>
      <vt:lpstr>18. dia</vt:lpstr>
      <vt:lpstr>19. dia</vt:lpstr>
      <vt:lpstr>20. dia</vt:lpstr>
      <vt:lpstr>21. dia</vt:lpstr>
      <vt:lpstr>22. dia</vt:lpstr>
      <vt:lpstr>23. dia</vt:lpstr>
      <vt:lpstr>24. dia</vt:lpstr>
      <vt:lpstr>25. dia</vt:lpstr>
      <vt:lpstr>26. dia</vt:lpstr>
      <vt:lpstr>27. dia</vt:lpstr>
      <vt:lpstr>28. dia</vt:lpstr>
      <vt:lpstr>29. dia</vt:lpstr>
      <vt:lpstr>30. dia</vt:lpstr>
      <vt:lpstr>31. dia</vt:lpstr>
      <vt:lpstr>32.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SOTE II.</dc:title>
  <dc:creator>FarkasKaroly</dc:creator>
  <cp:lastModifiedBy>FarkasKaroly</cp:lastModifiedBy>
  <cp:revision>23</cp:revision>
  <dcterms:created xsi:type="dcterms:W3CDTF">2011-03-10T17:46:26Z</dcterms:created>
  <dcterms:modified xsi:type="dcterms:W3CDTF">2011-03-24T10:09:13Z</dcterms:modified>
</cp:coreProperties>
</file>