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9" r:id="rId3"/>
    <p:sldId id="262" r:id="rId4"/>
    <p:sldId id="263" r:id="rId5"/>
    <p:sldId id="266" r:id="rId6"/>
    <p:sldId id="267" r:id="rId7"/>
    <p:sldId id="268" r:id="rId8"/>
    <p:sldId id="289" r:id="rId9"/>
    <p:sldId id="280" r:id="rId10"/>
    <p:sldId id="281" r:id="rId11"/>
    <p:sldId id="290" r:id="rId12"/>
    <p:sldId id="282" r:id="rId13"/>
    <p:sldId id="283" r:id="rId14"/>
    <p:sldId id="291" r:id="rId15"/>
    <p:sldId id="272" r:id="rId16"/>
    <p:sldId id="274" r:id="rId17"/>
    <p:sldId id="275" r:id="rId18"/>
    <p:sldId id="257" r:id="rId19"/>
    <p:sldId id="271" r:id="rId20"/>
    <p:sldId id="270" r:id="rId21"/>
    <p:sldId id="258" r:id="rId22"/>
    <p:sldId id="259" r:id="rId23"/>
    <p:sldId id="260" r:id="rId24"/>
    <p:sldId id="261" r:id="rId25"/>
    <p:sldId id="292" r:id="rId26"/>
    <p:sldId id="269" r:id="rId27"/>
    <p:sldId id="276" r:id="rId28"/>
    <p:sldId id="293" r:id="rId29"/>
    <p:sldId id="288" r:id="rId30"/>
    <p:sldId id="284" r:id="rId31"/>
    <p:sldId id="285" r:id="rId32"/>
    <p:sldId id="286" r:id="rId33"/>
    <p:sldId id="294" r:id="rId34"/>
    <p:sldId id="278" r:id="rId35"/>
    <p:sldId id="277" r:id="rId36"/>
    <p:sldId id="287" r:id="rId37"/>
  </p:sldIdLst>
  <p:sldSz cx="9144000" cy="6858000" type="screen4x3"/>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685800" y="2130425"/>
            <a:ext cx="7772400" cy="1470025"/>
          </a:xfrm>
        </p:spPr>
        <p:txBody>
          <a:bodyPr/>
          <a:lstStyle/>
          <a:p>
            <a:r>
              <a:rPr lang="hu-HU" smtClean="0"/>
              <a:t>Mintacím szerkesztése</a:t>
            </a:r>
            <a:endParaRPr lang="hu-HU"/>
          </a:p>
        </p:txBody>
      </p:sp>
      <p:sp>
        <p:nvSpPr>
          <p:cNvPr id="3" name="Alcím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smtClean="0"/>
              <a:t>Alcím mintájának szerkesztése</a:t>
            </a:r>
            <a:endParaRPr lang="hu-HU"/>
          </a:p>
        </p:txBody>
      </p:sp>
      <p:sp>
        <p:nvSpPr>
          <p:cNvPr id="4" name="Dátum helye 3"/>
          <p:cNvSpPr>
            <a:spLocks noGrp="1"/>
          </p:cNvSpPr>
          <p:nvPr>
            <p:ph type="dt" sz="half" idx="10"/>
          </p:nvPr>
        </p:nvSpPr>
        <p:spPr/>
        <p:txBody>
          <a:bodyPr/>
          <a:lstStyle/>
          <a:p>
            <a:fld id="{2C7A279A-E659-4363-ABC0-E8B57CA24986}" type="datetimeFigureOut">
              <a:rPr lang="hu-HU" smtClean="0"/>
              <a:pPr/>
              <a:t>2011.12.06.</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C0CC3C1A-C64C-4EFA-89E1-E016C8584B3A}" type="slidenum">
              <a:rPr lang="hu-HU" smtClean="0"/>
              <a:pPr/>
              <a:t>‹#›</a:t>
            </a:fld>
            <a:endParaRPr lang="hu-H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2C7A279A-E659-4363-ABC0-E8B57CA24986}" type="datetimeFigureOut">
              <a:rPr lang="hu-HU" smtClean="0"/>
              <a:pPr/>
              <a:t>2011.12.06.</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C0CC3C1A-C64C-4EFA-89E1-E016C8584B3A}" type="slidenum">
              <a:rPr lang="hu-HU" smtClean="0"/>
              <a:pPr/>
              <a:t>‹#›</a:t>
            </a:fld>
            <a:endParaRPr lang="hu-H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274638"/>
            <a:ext cx="2057400" cy="5851525"/>
          </a:xfrm>
        </p:spPr>
        <p:txBody>
          <a:bodyPr vert="eaVert"/>
          <a:lstStyle/>
          <a:p>
            <a:r>
              <a:rPr lang="hu-HU" smtClean="0"/>
              <a:t>Mintacím szerkesztése</a:t>
            </a:r>
            <a:endParaRPr lang="hu-HU"/>
          </a:p>
        </p:txBody>
      </p:sp>
      <p:sp>
        <p:nvSpPr>
          <p:cNvPr id="3" name="Függőleges szöveg helye 2"/>
          <p:cNvSpPr>
            <a:spLocks noGrp="1"/>
          </p:cNvSpPr>
          <p:nvPr>
            <p:ph type="body" orient="vert" idx="1"/>
          </p:nvPr>
        </p:nvSpPr>
        <p:spPr>
          <a:xfrm>
            <a:off x="457200" y="274638"/>
            <a:ext cx="6019800" cy="5851525"/>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2C7A279A-E659-4363-ABC0-E8B57CA24986}" type="datetimeFigureOut">
              <a:rPr lang="hu-HU" smtClean="0"/>
              <a:pPr/>
              <a:t>2011.12.06.</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C0CC3C1A-C64C-4EFA-89E1-E016C8584B3A}" type="slidenum">
              <a:rPr lang="hu-HU" smtClean="0"/>
              <a:pPr/>
              <a:t>‹#›</a:t>
            </a:fld>
            <a:endParaRPr lang="hu-H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2C7A279A-E659-4363-ABC0-E8B57CA24986}" type="datetimeFigureOut">
              <a:rPr lang="hu-HU" smtClean="0"/>
              <a:pPr/>
              <a:t>2011.12.06.</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C0CC3C1A-C64C-4EFA-89E1-E016C8584B3A}" type="slidenum">
              <a:rPr lang="hu-HU" smtClean="0"/>
              <a:pPr/>
              <a:t>‹#›</a:t>
            </a:fld>
            <a:endParaRPr lang="hu-H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22313" y="4406900"/>
            <a:ext cx="7772400" cy="1362075"/>
          </a:xfrm>
        </p:spPr>
        <p:txBody>
          <a:bodyPr anchor="t"/>
          <a:lstStyle>
            <a:lvl1pPr algn="l">
              <a:defRPr sz="4000" b="1" cap="all"/>
            </a:lvl1pPr>
          </a:lstStyle>
          <a:p>
            <a:r>
              <a:rPr lang="hu-HU" smtClean="0"/>
              <a:t>Mintacím szerkesztése</a:t>
            </a:r>
            <a:endParaRPr lang="hu-HU"/>
          </a:p>
        </p:txBody>
      </p:sp>
      <p:sp>
        <p:nvSpPr>
          <p:cNvPr id="3" name="Szöveg hely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
        <p:nvSpPr>
          <p:cNvPr id="4" name="Dátum helye 3"/>
          <p:cNvSpPr>
            <a:spLocks noGrp="1"/>
          </p:cNvSpPr>
          <p:nvPr>
            <p:ph type="dt" sz="half" idx="10"/>
          </p:nvPr>
        </p:nvSpPr>
        <p:spPr/>
        <p:txBody>
          <a:bodyPr/>
          <a:lstStyle/>
          <a:p>
            <a:fld id="{2C7A279A-E659-4363-ABC0-E8B57CA24986}" type="datetimeFigureOut">
              <a:rPr lang="hu-HU" smtClean="0"/>
              <a:pPr/>
              <a:t>2011.12.06.</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C0CC3C1A-C64C-4EFA-89E1-E016C8584B3A}" type="slidenum">
              <a:rPr lang="hu-HU" smtClean="0"/>
              <a:pPr/>
              <a:t>‹#›</a:t>
            </a:fld>
            <a:endParaRPr lang="hu-H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Dátum helye 4"/>
          <p:cNvSpPr>
            <a:spLocks noGrp="1"/>
          </p:cNvSpPr>
          <p:nvPr>
            <p:ph type="dt" sz="half" idx="10"/>
          </p:nvPr>
        </p:nvSpPr>
        <p:spPr/>
        <p:txBody>
          <a:bodyPr/>
          <a:lstStyle/>
          <a:p>
            <a:fld id="{2C7A279A-E659-4363-ABC0-E8B57CA24986}" type="datetimeFigureOut">
              <a:rPr lang="hu-HU" smtClean="0"/>
              <a:pPr/>
              <a:t>2011.12.06.</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C0CC3C1A-C64C-4EFA-89E1-E016C8584B3A}" type="slidenum">
              <a:rPr lang="hu-HU" smtClean="0"/>
              <a:pPr/>
              <a:t>‹#›</a:t>
            </a:fld>
            <a:endParaRPr lang="hu-H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lvl1pPr>
              <a:defRPr/>
            </a:lvl1pPr>
          </a:lstStyle>
          <a:p>
            <a:r>
              <a:rPr lang="hu-HU" smtClean="0"/>
              <a:t>Mintacím szerkesztése</a:t>
            </a:r>
            <a:endParaRPr lang="hu-HU"/>
          </a:p>
        </p:txBody>
      </p:sp>
      <p:sp>
        <p:nvSpPr>
          <p:cNvPr id="3" name="Szöveg hely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7" name="Dátum helye 6"/>
          <p:cNvSpPr>
            <a:spLocks noGrp="1"/>
          </p:cNvSpPr>
          <p:nvPr>
            <p:ph type="dt" sz="half" idx="10"/>
          </p:nvPr>
        </p:nvSpPr>
        <p:spPr/>
        <p:txBody>
          <a:bodyPr/>
          <a:lstStyle/>
          <a:p>
            <a:fld id="{2C7A279A-E659-4363-ABC0-E8B57CA24986}" type="datetimeFigureOut">
              <a:rPr lang="hu-HU" smtClean="0"/>
              <a:pPr/>
              <a:t>2011.12.06.</a:t>
            </a:fld>
            <a:endParaRPr lang="hu-HU"/>
          </a:p>
        </p:txBody>
      </p:sp>
      <p:sp>
        <p:nvSpPr>
          <p:cNvPr id="8" name="Élőláb helye 7"/>
          <p:cNvSpPr>
            <a:spLocks noGrp="1"/>
          </p:cNvSpPr>
          <p:nvPr>
            <p:ph type="ftr" sz="quarter" idx="11"/>
          </p:nvPr>
        </p:nvSpPr>
        <p:spPr/>
        <p:txBody>
          <a:bodyPr/>
          <a:lstStyle/>
          <a:p>
            <a:endParaRPr lang="hu-HU"/>
          </a:p>
        </p:txBody>
      </p:sp>
      <p:sp>
        <p:nvSpPr>
          <p:cNvPr id="9" name="Dia számának helye 8"/>
          <p:cNvSpPr>
            <a:spLocks noGrp="1"/>
          </p:cNvSpPr>
          <p:nvPr>
            <p:ph type="sldNum" sz="quarter" idx="12"/>
          </p:nvPr>
        </p:nvSpPr>
        <p:spPr/>
        <p:txBody>
          <a:bodyPr/>
          <a:lstStyle/>
          <a:p>
            <a:fld id="{C0CC3C1A-C64C-4EFA-89E1-E016C8584B3A}" type="slidenum">
              <a:rPr lang="hu-HU" smtClean="0"/>
              <a:pPr/>
              <a:t>‹#›</a:t>
            </a:fld>
            <a:endParaRPr lang="hu-H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Dátum helye 2"/>
          <p:cNvSpPr>
            <a:spLocks noGrp="1"/>
          </p:cNvSpPr>
          <p:nvPr>
            <p:ph type="dt" sz="half" idx="10"/>
          </p:nvPr>
        </p:nvSpPr>
        <p:spPr/>
        <p:txBody>
          <a:bodyPr/>
          <a:lstStyle/>
          <a:p>
            <a:fld id="{2C7A279A-E659-4363-ABC0-E8B57CA24986}" type="datetimeFigureOut">
              <a:rPr lang="hu-HU" smtClean="0"/>
              <a:pPr/>
              <a:t>2011.12.06.</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C0CC3C1A-C64C-4EFA-89E1-E016C8584B3A}" type="slidenum">
              <a:rPr lang="hu-HU" smtClean="0"/>
              <a:pPr/>
              <a:t>‹#›</a:t>
            </a:fld>
            <a:endParaRPr lang="hu-H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p>
            <a:fld id="{2C7A279A-E659-4363-ABC0-E8B57CA24986}" type="datetimeFigureOut">
              <a:rPr lang="hu-HU" smtClean="0"/>
              <a:pPr/>
              <a:t>2011.12.06.</a:t>
            </a:fld>
            <a:endParaRPr lang="hu-HU"/>
          </a:p>
        </p:txBody>
      </p:sp>
      <p:sp>
        <p:nvSpPr>
          <p:cNvPr id="3" name="Élőláb helye 2"/>
          <p:cNvSpPr>
            <a:spLocks noGrp="1"/>
          </p:cNvSpPr>
          <p:nvPr>
            <p:ph type="ftr" sz="quarter" idx="11"/>
          </p:nvPr>
        </p:nvSpPr>
        <p:spPr/>
        <p:txBody>
          <a:bodyPr/>
          <a:lstStyle/>
          <a:p>
            <a:endParaRPr lang="hu-HU"/>
          </a:p>
        </p:txBody>
      </p:sp>
      <p:sp>
        <p:nvSpPr>
          <p:cNvPr id="4" name="Dia számának helye 3"/>
          <p:cNvSpPr>
            <a:spLocks noGrp="1"/>
          </p:cNvSpPr>
          <p:nvPr>
            <p:ph type="sldNum" sz="quarter" idx="12"/>
          </p:nvPr>
        </p:nvSpPr>
        <p:spPr/>
        <p:txBody>
          <a:bodyPr/>
          <a:lstStyle/>
          <a:p>
            <a:fld id="{C0CC3C1A-C64C-4EFA-89E1-E016C8584B3A}" type="slidenum">
              <a:rPr lang="hu-HU" smtClean="0"/>
              <a:pPr/>
              <a:t>‹#›</a:t>
            </a:fld>
            <a:endParaRPr lang="hu-H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57200" y="273050"/>
            <a:ext cx="3008313" cy="1162050"/>
          </a:xfrm>
        </p:spPr>
        <p:txBody>
          <a:bodyPr anchor="b"/>
          <a:lstStyle>
            <a:lvl1pPr algn="l">
              <a:defRPr sz="2000" b="1"/>
            </a:lvl1pPr>
          </a:lstStyle>
          <a:p>
            <a:r>
              <a:rPr lang="hu-HU" smtClean="0"/>
              <a:t>Mintacím szerkesztése</a:t>
            </a:r>
            <a:endParaRPr lang="hu-HU"/>
          </a:p>
        </p:txBody>
      </p:sp>
      <p:sp>
        <p:nvSpPr>
          <p:cNvPr id="3" name="Tartalom hely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p>
            <a:fld id="{2C7A279A-E659-4363-ABC0-E8B57CA24986}" type="datetimeFigureOut">
              <a:rPr lang="hu-HU" smtClean="0"/>
              <a:pPr/>
              <a:t>2011.12.06.</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C0CC3C1A-C64C-4EFA-89E1-E016C8584B3A}" type="slidenum">
              <a:rPr lang="hu-HU" smtClean="0"/>
              <a:pPr/>
              <a:t>‹#›</a:t>
            </a:fld>
            <a:endParaRPr lang="hu-H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4800600"/>
            <a:ext cx="5486400" cy="566738"/>
          </a:xfrm>
        </p:spPr>
        <p:txBody>
          <a:bodyPr anchor="b"/>
          <a:lstStyle>
            <a:lvl1pPr algn="l">
              <a:defRPr sz="2000" b="1"/>
            </a:lvl1pPr>
          </a:lstStyle>
          <a:p>
            <a:r>
              <a:rPr lang="hu-HU" smtClean="0"/>
              <a:t>Mintacím szerkesztése</a:t>
            </a:r>
            <a:endParaRPr lang="hu-HU"/>
          </a:p>
        </p:txBody>
      </p:sp>
      <p:sp>
        <p:nvSpPr>
          <p:cNvPr id="3" name="Kép hely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
        <p:nvSpPr>
          <p:cNvPr id="4" name="Szöveg hely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p>
            <a:fld id="{2C7A279A-E659-4363-ABC0-E8B57CA24986}" type="datetimeFigureOut">
              <a:rPr lang="hu-HU" smtClean="0"/>
              <a:pPr/>
              <a:t>2011.12.06.</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C0CC3C1A-C64C-4EFA-89E1-E016C8584B3A}" type="slidenum">
              <a:rPr lang="hu-HU" smtClean="0"/>
              <a:pPr/>
              <a:t>‹#›</a:t>
            </a:fld>
            <a:endParaRPr lang="hu-H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ím hely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hu-HU" smtClean="0"/>
              <a:t>Mintacím szerkesztése</a:t>
            </a:r>
            <a:endParaRPr lang="hu-HU"/>
          </a:p>
        </p:txBody>
      </p:sp>
      <p:sp>
        <p:nvSpPr>
          <p:cNvPr id="3" name="Szöveg hely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7A279A-E659-4363-ABC0-E8B57CA24986}" type="datetimeFigureOut">
              <a:rPr lang="hu-HU" smtClean="0"/>
              <a:pPr/>
              <a:t>2011.12.06.</a:t>
            </a:fld>
            <a:endParaRPr lang="hu-HU"/>
          </a:p>
        </p:txBody>
      </p:sp>
      <p:sp>
        <p:nvSpPr>
          <p:cNvPr id="5" name="Élőláb hely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u-HU"/>
          </a:p>
        </p:txBody>
      </p:sp>
      <p:sp>
        <p:nvSpPr>
          <p:cNvPr id="6" name="Dia számának hely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CC3C1A-C64C-4EFA-89E1-E016C8584B3A}" type="slidenum">
              <a:rPr lang="hu-HU" smtClean="0"/>
              <a:pPr/>
              <a:t>‹#›</a:t>
            </a:fld>
            <a:endParaRPr lang="hu-H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hyperlink" Target="mailto:bedecs@mail.datanet.hu"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hyperlink" Target="mailto:bedecs@mail.datanet.hu" TargetMode="Externa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www.unnepi-idezetek.hu/szerzo/Babits_Mih%E1ly"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p:txBody>
          <a:bodyPr/>
          <a:lstStyle/>
          <a:p>
            <a:r>
              <a:rPr lang="hu-HU" dirty="0" smtClean="0"/>
              <a:t>SOTE III.</a:t>
            </a:r>
            <a:endParaRPr lang="hu-HU" dirty="0"/>
          </a:p>
        </p:txBody>
      </p:sp>
      <p:sp>
        <p:nvSpPr>
          <p:cNvPr id="3" name="Alcím 2"/>
          <p:cNvSpPr>
            <a:spLocks noGrp="1"/>
          </p:cNvSpPr>
          <p:nvPr>
            <p:ph type="subTitle" idx="1"/>
          </p:nvPr>
        </p:nvSpPr>
        <p:spPr/>
        <p:txBody>
          <a:bodyPr/>
          <a:lstStyle/>
          <a:p>
            <a:r>
              <a:rPr lang="hu-HU" dirty="0" smtClean="0"/>
              <a:t>Szakdolgozat módszertan 2.</a:t>
            </a:r>
          </a:p>
          <a:p>
            <a:r>
              <a:rPr lang="hu-HU" dirty="0" smtClean="0"/>
              <a:t>Második rész.</a:t>
            </a:r>
            <a:endParaRPr lang="hu-H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zövegdoboz 2"/>
          <p:cNvSpPr txBox="1"/>
          <p:nvPr/>
        </p:nvSpPr>
        <p:spPr>
          <a:xfrm>
            <a:off x="971600" y="836712"/>
            <a:ext cx="7560840" cy="6001643"/>
          </a:xfrm>
          <a:prstGeom prst="rect">
            <a:avLst/>
          </a:prstGeom>
          <a:noFill/>
        </p:spPr>
        <p:txBody>
          <a:bodyPr wrap="square" rtlCol="0">
            <a:spAutoFit/>
          </a:bodyPr>
          <a:lstStyle/>
          <a:p>
            <a:r>
              <a:rPr lang="hu-HU" sz="2400" b="1" dirty="0" smtClean="0"/>
              <a:t>Számos vizsgálat szerint öngyilkossági szempontból a legveszélyeztetettebb foglalkozások egyike az orvosoké (ezen belül is különösen a pszichiátereké). Nagy arányban fordulnak elő orvosok között emocionális zavarok, házassági problémák, alkoholizmus, depresszív állapot, helytelen öngyógyszerezés. Különösen aggasztó az orvosnők </a:t>
            </a:r>
            <a:r>
              <a:rPr lang="hu-HU" sz="2400" b="1" dirty="0" err="1" smtClean="0"/>
              <a:t>szuicid</a:t>
            </a:r>
            <a:r>
              <a:rPr lang="hu-HU" sz="2400" b="1" dirty="0" smtClean="0"/>
              <a:t> mortalitása. Egyes szerzők szerint orvosok gyakrabban követnek el öngyilkosságot, és más foglalkozási csoportokkal összevetve fiatalabb korban. Az orvosfeleségek halálozása is igen magas, amit a férj túlterheltségével, a kevés egymással töltött idővel, a házasság megromlásával és depresszív állapottal magyaráznak. A pszichiátria megfogalmazásában: "az orvosfeleségek azok az özvegyek, akiknek férjük van„.</a:t>
            </a:r>
          </a:p>
          <a:p>
            <a:r>
              <a:rPr lang="hu-HU" sz="2400" dirty="0" smtClean="0"/>
              <a:t>http://www.hetek.hu/hatter/200205/ongyilkossag_magyarorszag_az_elbolyban</a:t>
            </a:r>
            <a:endParaRPr lang="hu-HU"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doboz 1"/>
          <p:cNvSpPr txBox="1"/>
          <p:nvPr/>
        </p:nvSpPr>
        <p:spPr>
          <a:xfrm>
            <a:off x="1043608" y="1124744"/>
            <a:ext cx="7344816" cy="3416320"/>
          </a:xfrm>
          <a:prstGeom prst="rect">
            <a:avLst/>
          </a:prstGeom>
          <a:noFill/>
        </p:spPr>
        <p:txBody>
          <a:bodyPr wrap="square" rtlCol="0">
            <a:spAutoFit/>
          </a:bodyPr>
          <a:lstStyle/>
          <a:p>
            <a:r>
              <a:rPr lang="hu-HU" sz="3600" dirty="0" smtClean="0"/>
              <a:t>De, hát nem jogosak a kétkedések, a problémák, a félelmek?</a:t>
            </a:r>
          </a:p>
          <a:p>
            <a:endParaRPr lang="hu-HU" sz="3600" dirty="0" smtClean="0"/>
          </a:p>
          <a:p>
            <a:r>
              <a:rPr lang="hu-HU" sz="3600" dirty="0" smtClean="0"/>
              <a:t>Jogosak! Azonban legyünk bölcsek, vegyünk példát Babitsról, aki megnyugvást talál:</a:t>
            </a:r>
            <a:endParaRPr lang="hu-HU" sz="36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Babits: Esti kérdés</a:t>
            </a:r>
            <a:endParaRPr lang="hu-HU" dirty="0"/>
          </a:p>
        </p:txBody>
      </p:sp>
      <p:sp>
        <p:nvSpPr>
          <p:cNvPr id="3" name="Tartalom helye 2"/>
          <p:cNvSpPr>
            <a:spLocks noGrp="1"/>
          </p:cNvSpPr>
          <p:nvPr>
            <p:ph idx="1"/>
          </p:nvPr>
        </p:nvSpPr>
        <p:spPr/>
        <p:txBody>
          <a:bodyPr/>
          <a:lstStyle/>
          <a:p>
            <a:r>
              <a:rPr lang="hu-HU" dirty="0" smtClean="0"/>
              <a:t>miért a végét nem lelő idő?</a:t>
            </a:r>
            <a:br>
              <a:rPr lang="hu-HU" dirty="0" smtClean="0"/>
            </a:br>
            <a:r>
              <a:rPr lang="hu-HU" dirty="0" smtClean="0"/>
              <a:t>vagy vedd példának a piciny fűszálat:</a:t>
            </a:r>
            <a:br>
              <a:rPr lang="hu-HU" dirty="0" smtClean="0"/>
            </a:br>
            <a:r>
              <a:rPr lang="hu-HU" dirty="0" smtClean="0"/>
              <a:t>miért nő a fű, hogyha majd leszárad?</a:t>
            </a:r>
            <a:br>
              <a:rPr lang="hu-HU" dirty="0" smtClean="0"/>
            </a:br>
            <a:r>
              <a:rPr lang="hu-HU" dirty="0" smtClean="0"/>
              <a:t>miért szárad le, hogyha újra nő?</a:t>
            </a:r>
            <a:endParaRPr lang="hu-H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1979713" y="724005"/>
            <a:ext cx="5184576" cy="5409990"/>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p:txBody>
          <a:bodyPr/>
          <a:lstStyle/>
          <a:p>
            <a:r>
              <a:rPr lang="hu-HU" dirty="0" smtClean="0"/>
              <a:t>A Film zárójelenete</a:t>
            </a:r>
            <a:endParaRPr lang="hu-HU" dirty="0"/>
          </a:p>
        </p:txBody>
      </p:sp>
      <p:sp>
        <p:nvSpPr>
          <p:cNvPr id="3" name="Alcím 2"/>
          <p:cNvSpPr>
            <a:spLocks noGrp="1"/>
          </p:cNvSpPr>
          <p:nvPr>
            <p:ph type="subTitle" idx="1"/>
          </p:nvPr>
        </p:nvSpPr>
        <p:spPr/>
        <p:txBody>
          <a:bodyPr/>
          <a:lstStyle/>
          <a:p>
            <a:endParaRPr lang="hu-HU"/>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274638"/>
            <a:ext cx="8686800" cy="1570186"/>
          </a:xfrm>
        </p:spPr>
        <p:txBody>
          <a:bodyPr>
            <a:normAutofit fontScale="90000"/>
          </a:bodyPr>
          <a:lstStyle/>
          <a:p>
            <a:r>
              <a:rPr lang="hu-HU" dirty="0" smtClean="0"/>
              <a:t/>
            </a:r>
            <a:br>
              <a:rPr lang="hu-HU" dirty="0" smtClean="0"/>
            </a:br>
            <a:r>
              <a:rPr lang="hu-HU" dirty="0" smtClean="0"/>
              <a:t>Richard </a:t>
            </a:r>
            <a:r>
              <a:rPr lang="hu-HU" dirty="0" err="1" smtClean="0"/>
              <a:t>Aczel</a:t>
            </a:r>
            <a:r>
              <a:rPr lang="hu-HU" dirty="0" smtClean="0"/>
              <a:t>: Hogyan írjunk esszét? </a:t>
            </a:r>
            <a:br>
              <a:rPr lang="hu-HU" dirty="0" smtClean="0"/>
            </a:br>
            <a:r>
              <a:rPr lang="hu-HU" dirty="0" smtClean="0"/>
              <a:t>Budapest: Osiris, 2000, 145 oldal, 820 Ft</a:t>
            </a:r>
            <a:br>
              <a:rPr lang="hu-HU" dirty="0" smtClean="0"/>
            </a:br>
            <a:endParaRPr lang="hu-HU" dirty="0"/>
          </a:p>
        </p:txBody>
      </p:sp>
      <p:sp>
        <p:nvSpPr>
          <p:cNvPr id="3" name="Tartalom helye 2"/>
          <p:cNvSpPr>
            <a:spLocks noGrp="1"/>
          </p:cNvSpPr>
          <p:nvPr>
            <p:ph idx="1"/>
          </p:nvPr>
        </p:nvSpPr>
        <p:spPr>
          <a:xfrm>
            <a:off x="457200" y="1600200"/>
            <a:ext cx="8229600" cy="5069160"/>
          </a:xfrm>
        </p:spPr>
        <p:txBody>
          <a:bodyPr>
            <a:normAutofit fontScale="25000" lnSpcReduction="20000"/>
          </a:bodyPr>
          <a:lstStyle/>
          <a:p>
            <a:r>
              <a:rPr lang="hu-HU" dirty="0" smtClean="0"/>
              <a:t/>
            </a:r>
            <a:br>
              <a:rPr lang="hu-HU" dirty="0" smtClean="0"/>
            </a:br>
            <a:r>
              <a:rPr lang="hu-HU" dirty="0" smtClean="0"/>
              <a:t/>
            </a:r>
            <a:br>
              <a:rPr lang="hu-HU" dirty="0" smtClean="0"/>
            </a:br>
            <a:r>
              <a:rPr lang="hu-HU" sz="9600" dirty="0" smtClean="0"/>
              <a:t>Ha valaki feltétlenül könyvből szeretné megtanulni, hogyan kell egy irodalmi műről tudományos esszét írni, és ezt az </a:t>
            </a:r>
            <a:r>
              <a:rPr lang="hu-HU" sz="9600" dirty="0" err="1" smtClean="0"/>
              <a:t>Umberto</a:t>
            </a:r>
            <a:r>
              <a:rPr lang="hu-HU" sz="9600" dirty="0" smtClean="0"/>
              <a:t> </a:t>
            </a:r>
            <a:r>
              <a:rPr lang="hu-HU" sz="9600" dirty="0" err="1" smtClean="0"/>
              <a:t>Eco-féle</a:t>
            </a:r>
            <a:r>
              <a:rPr lang="hu-HU" sz="9600" dirty="0" smtClean="0"/>
              <a:t> Hogyan írjunk szakdolgozat?</a:t>
            </a:r>
            <a:r>
              <a:rPr lang="hu-HU" sz="9600" dirty="0" err="1" smtClean="0"/>
              <a:t>-ból</a:t>
            </a:r>
            <a:r>
              <a:rPr lang="hu-HU" sz="9600" dirty="0" smtClean="0"/>
              <a:t> nem sikerült tökéletesen megtanulnia, akkor már csak egyetlen könyv segíthet, mégpedig Richard </a:t>
            </a:r>
            <a:r>
              <a:rPr lang="hu-HU" sz="9600" dirty="0" err="1" smtClean="0"/>
              <a:t>Aczel</a:t>
            </a:r>
            <a:r>
              <a:rPr lang="hu-HU" sz="9600" dirty="0" smtClean="0"/>
              <a:t>: Hogyan írjunk esszét? című munkája. </a:t>
            </a:r>
            <a:br>
              <a:rPr lang="hu-HU" sz="9600" dirty="0" smtClean="0"/>
            </a:br>
            <a:r>
              <a:rPr lang="hu-HU" sz="9600" dirty="0" smtClean="0"/>
              <a:t> A </a:t>
            </a:r>
            <a:r>
              <a:rPr lang="hu-HU" sz="9600" dirty="0" err="1" smtClean="0"/>
              <a:t>reklámízű</a:t>
            </a:r>
            <a:r>
              <a:rPr lang="hu-HU" sz="9600" dirty="0" smtClean="0"/>
              <a:t> bevezető nem véletlen, hiszen a könyv olvasása során végig az járhat a fejünkben, vajon mikor írják majd meg, a Hogyan írjunk hogyan </a:t>
            </a:r>
            <a:r>
              <a:rPr lang="hu-HU" sz="9600" dirty="0" err="1" smtClean="0"/>
              <a:t>írjunkot</a:t>
            </a:r>
            <a:r>
              <a:rPr lang="hu-HU" sz="9600" dirty="0" smtClean="0"/>
              <a:t>? is. Ugyanis kell ahhoz némi bátorság, hogy valaki megpróbálja szabályokba foglalni, hogyan is tervezhető, illetve valósítható meg egy irodalmi elemzés, hogyan írható meg egy “támadhatatlan” esszé, hiszen legjobb esetben azt foglalhatja össze a szerző, ő hogyan hoz létre egy szöveget, de erről meg maga a könyv, amit olvasunk, úgy is hozzáférhetőbb bizonyítványt állít ki. </a:t>
            </a:r>
            <a:r>
              <a:rPr lang="hu-HU" sz="7400" dirty="0" smtClean="0"/>
              <a:t/>
            </a:r>
            <a:br>
              <a:rPr lang="hu-HU" sz="7400" dirty="0" smtClean="0"/>
            </a:br>
            <a:endParaRPr lang="hu-HU" sz="7400" dirty="0" err="1" smtClean="0">
              <a:hlinkClick r:id="rId2"/>
            </a:endParaRPr>
          </a:p>
          <a:p>
            <a:endParaRPr lang="hu-HU"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endParaRPr lang="hu-HU"/>
          </a:p>
        </p:txBody>
      </p:sp>
      <p:sp>
        <p:nvSpPr>
          <p:cNvPr id="3" name="Szöveg helye 2"/>
          <p:cNvSpPr>
            <a:spLocks noGrp="1"/>
          </p:cNvSpPr>
          <p:nvPr>
            <p:ph type="body" idx="1"/>
          </p:nvPr>
        </p:nvSpPr>
        <p:spPr>
          <a:xfrm>
            <a:off x="722313" y="-315416"/>
            <a:ext cx="7772400" cy="7416824"/>
          </a:xfrm>
        </p:spPr>
        <p:txBody>
          <a:bodyPr>
            <a:normAutofit lnSpcReduction="10000"/>
          </a:bodyPr>
          <a:lstStyle/>
          <a:p>
            <a:r>
              <a:rPr lang="hu-HU" dirty="0" smtClean="0"/>
              <a:t/>
            </a:r>
            <a:br>
              <a:rPr lang="hu-HU" dirty="0" smtClean="0"/>
            </a:br>
            <a:r>
              <a:rPr lang="hu-HU" dirty="0" smtClean="0"/>
              <a:t/>
            </a:r>
            <a:br>
              <a:rPr lang="hu-HU" dirty="0" smtClean="0"/>
            </a:br>
            <a:r>
              <a:rPr lang="hu-HU" sz="2200" dirty="0" smtClean="0"/>
              <a:t>Ugyanakkor nehezen lenne vitatható, hogy efféle gyakorlati útmutatókra nagy szükség van. Az amolyan praktikus kérdéseken túl, hogy készítsünk-e jegyzeteket és cédulákat vagy sem, és az olyan banális megjegyzéseken túl, hogy például “mint tudjuk, az esszének van eleje, közepe és vége”, a könyv egy szöveg megírásának mechanizmusára, a voltaképpeni retorikai-stilisztikai munkára nézve valóban használható és elgondolkoztató javaslatokat szállít. Többszörösen is bizonyítva, hogy ezek legnagyobb része megtanulható és megtanulandó. Leírja például, hogy egy ötletet, hogyan lehet szétbontani, és a megfelelő arányok szerint elosztani a szövegben, úgy, hogy az ezáltal a készülő írás a legproblémásabb pontokon is újszerűen legyen érdekes, de azt is elmondja, milyen fontos lehet a kisebb ötleteket a szöveg megfelelő pontján összegyűjteni. Mindezek mellett ugyancsak a könyv javára szól, hogy sehol sem próbál kizárólagos lenni, vagyis eleve több lehetőséggel vázol föl, és ezek után is gyakran él </a:t>
            </a:r>
            <a:r>
              <a:rPr lang="hu-HU" sz="2200" dirty="0" err="1" smtClean="0"/>
              <a:t>önironikus</a:t>
            </a:r>
            <a:r>
              <a:rPr lang="hu-HU" sz="2200" dirty="0" smtClean="0"/>
              <a:t> fordulatokkal, mint például a 108. oldalon, Orwellt idézve: “Inkább szegje meg bármelyiket a fenti szabályok közül, mintsem valami otromba kijelentést tegyen.” </a:t>
            </a:r>
            <a:r>
              <a:rPr lang="hu-HU" dirty="0" smtClean="0"/>
              <a:t/>
            </a:r>
            <a:br>
              <a:rPr lang="hu-HU" dirty="0" smtClean="0"/>
            </a:br>
            <a:r>
              <a:rPr lang="hu-HU" dirty="0" smtClean="0"/>
              <a:t/>
            </a:r>
            <a:br>
              <a:rPr lang="hu-HU" dirty="0" smtClean="0"/>
            </a:br>
            <a:endParaRPr lang="hu-HU"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églalap 1"/>
          <p:cNvSpPr/>
          <p:nvPr/>
        </p:nvSpPr>
        <p:spPr>
          <a:xfrm>
            <a:off x="179512" y="197346"/>
            <a:ext cx="8568952" cy="6093976"/>
          </a:xfrm>
          <a:prstGeom prst="rect">
            <a:avLst/>
          </a:prstGeom>
        </p:spPr>
        <p:txBody>
          <a:bodyPr wrap="square">
            <a:spAutoFit/>
          </a:bodyPr>
          <a:lstStyle/>
          <a:p>
            <a:r>
              <a:rPr lang="hu-HU" sz="2400" dirty="0" smtClean="0"/>
              <a:t>A könyv mellesleg kiválóan felépített, valóban kézikönyvként használható. Mind a tartalomjegyzék, mind a lapszéli címszavak a gyors és pontos tájékozódást segítik, de a könyv végén lévő terjedelmes bibliográfia, a magyar olvasó számára is hozzáférhető, változatos példatár, illetve a függelékben olvasható komplett novellaelemzés is az esszéírás eljárásainak mielőbbi elsajátításának lehetőségét teremtik meg. Ráadásul </a:t>
            </a:r>
            <a:r>
              <a:rPr lang="hu-HU" sz="2400" dirty="0" err="1" smtClean="0"/>
              <a:t>Szegedy-Maszák</a:t>
            </a:r>
            <a:r>
              <a:rPr lang="hu-HU" sz="2400" dirty="0" smtClean="0"/>
              <a:t> Anna fordítása is dinamikus és meggyőző. Vagyis a bevezető mondat a legkomolyabban veendő: ha valaki szeretné saját esszéíró technikáját kérdésessé tenni, és ezen keresztül javítani, feltétlenül olvassa Richard </a:t>
            </a:r>
            <a:r>
              <a:rPr lang="hu-HU" sz="2400" dirty="0" err="1" smtClean="0"/>
              <a:t>Aczel</a:t>
            </a:r>
            <a:r>
              <a:rPr lang="hu-HU" sz="2400" dirty="0" smtClean="0"/>
              <a:t> könyvét. </a:t>
            </a:r>
            <a:br>
              <a:rPr lang="hu-HU" sz="2400" dirty="0" smtClean="0"/>
            </a:br>
            <a:r>
              <a:rPr lang="hu-HU" sz="2400" dirty="0" smtClean="0"/>
              <a:t/>
            </a:r>
            <a:br>
              <a:rPr lang="hu-HU" sz="2400" dirty="0" smtClean="0"/>
            </a:br>
            <a:r>
              <a:rPr lang="hu-HU" sz="2400" dirty="0" smtClean="0"/>
              <a:t>És, ahogy a könyv ajánlja önmagát, az olvasás után remélhetőleg többé nem is lesz szükség rá. </a:t>
            </a:r>
            <a:r>
              <a:rPr lang="hu-HU" dirty="0" smtClean="0"/>
              <a:t/>
            </a:r>
            <a:br>
              <a:rPr lang="hu-HU" dirty="0" smtClean="0"/>
            </a:br>
            <a:r>
              <a:rPr lang="hu-HU" dirty="0" smtClean="0"/>
              <a:t/>
            </a:r>
            <a:br>
              <a:rPr lang="hu-HU" dirty="0" smtClean="0"/>
            </a:br>
            <a:r>
              <a:rPr lang="hu-HU" dirty="0" smtClean="0"/>
              <a:t>Bedecs László </a:t>
            </a:r>
            <a:br>
              <a:rPr lang="hu-HU" dirty="0" smtClean="0"/>
            </a:br>
            <a:r>
              <a:rPr lang="hu-HU" dirty="0" err="1" smtClean="0">
                <a:hlinkClick r:id="rId2"/>
              </a:rPr>
              <a:t>bedecs</a:t>
            </a:r>
            <a:r>
              <a:rPr lang="hu-HU" dirty="0" smtClean="0">
                <a:hlinkClick r:id="rId2"/>
              </a:rPr>
              <a:t>@</a:t>
            </a:r>
            <a:r>
              <a:rPr lang="hu-HU" dirty="0" err="1" smtClean="0">
                <a:hlinkClick r:id="rId2"/>
              </a:rPr>
              <a:t>mail.datanet.hu</a:t>
            </a:r>
            <a:endParaRPr lang="hu-HU"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Anyaggyűjtés</a:t>
            </a:r>
            <a:endParaRPr lang="hu-HU" dirty="0"/>
          </a:p>
        </p:txBody>
      </p:sp>
      <p:sp>
        <p:nvSpPr>
          <p:cNvPr id="3" name="Tartalom helye 2"/>
          <p:cNvSpPr>
            <a:spLocks noGrp="1"/>
          </p:cNvSpPr>
          <p:nvPr>
            <p:ph idx="1"/>
          </p:nvPr>
        </p:nvSpPr>
        <p:spPr/>
        <p:txBody>
          <a:bodyPr/>
          <a:lstStyle/>
          <a:p>
            <a:r>
              <a:rPr lang="hu-HU" dirty="0" smtClean="0"/>
              <a:t>Témaválasztás</a:t>
            </a:r>
          </a:p>
          <a:p>
            <a:r>
              <a:rPr lang="hu-HU" dirty="0" smtClean="0"/>
              <a:t>Szakirodalom feltárás</a:t>
            </a:r>
          </a:p>
          <a:p>
            <a:r>
              <a:rPr lang="hu-HU" dirty="0" smtClean="0"/>
              <a:t>Napi munka</a:t>
            </a:r>
          </a:p>
          <a:p>
            <a:r>
              <a:rPr lang="hu-HU" smtClean="0">
                <a:solidFill>
                  <a:srgbClr val="FF0000"/>
                </a:solidFill>
              </a:rPr>
              <a:t>Iteráció!</a:t>
            </a:r>
            <a:endParaRPr lang="hu-HU">
              <a:solidFill>
                <a:srgbClr val="FF0000"/>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Forráshelyek</a:t>
            </a:r>
            <a:endParaRPr lang="hu-HU" dirty="0"/>
          </a:p>
        </p:txBody>
      </p:sp>
      <p:sp>
        <p:nvSpPr>
          <p:cNvPr id="3" name="Tartalom helye 2"/>
          <p:cNvSpPr>
            <a:spLocks noGrp="1"/>
          </p:cNvSpPr>
          <p:nvPr>
            <p:ph idx="1"/>
          </p:nvPr>
        </p:nvSpPr>
        <p:spPr/>
        <p:txBody>
          <a:bodyPr>
            <a:normAutofit fontScale="70000" lnSpcReduction="20000"/>
          </a:bodyPr>
          <a:lstStyle/>
          <a:p>
            <a:pPr lvl="1">
              <a:buNone/>
            </a:pPr>
            <a:r>
              <a:rPr lang="hu-HU" dirty="0" smtClean="0"/>
              <a:t>Belső források</a:t>
            </a:r>
          </a:p>
          <a:p>
            <a:pPr lvl="2"/>
            <a:r>
              <a:rPr lang="hu-HU" dirty="0" smtClean="0"/>
              <a:t>saját tapasztalatok</a:t>
            </a:r>
          </a:p>
          <a:p>
            <a:pPr lvl="2"/>
            <a:r>
              <a:rPr lang="hu-HU" dirty="0" smtClean="0"/>
              <a:t>Megfigyelés</a:t>
            </a:r>
          </a:p>
          <a:p>
            <a:pPr lvl="2"/>
            <a:r>
              <a:rPr lang="hu-HU" dirty="0" smtClean="0"/>
              <a:t>Kísérlet</a:t>
            </a:r>
          </a:p>
          <a:p>
            <a:r>
              <a:rPr lang="hu-HU" dirty="0" smtClean="0"/>
              <a:t>Külső források</a:t>
            </a:r>
          </a:p>
          <a:p>
            <a:pPr lvl="1"/>
            <a:r>
              <a:rPr lang="hu-HU" dirty="0" smtClean="0"/>
              <a:t>Írások</a:t>
            </a:r>
          </a:p>
          <a:p>
            <a:pPr lvl="2"/>
            <a:r>
              <a:rPr lang="hu-HU" dirty="0" smtClean="0"/>
              <a:t>Könyv</a:t>
            </a:r>
          </a:p>
          <a:p>
            <a:pPr lvl="2"/>
            <a:r>
              <a:rPr lang="hu-HU" dirty="0" smtClean="0"/>
              <a:t>Folyóirat</a:t>
            </a:r>
          </a:p>
          <a:p>
            <a:pPr lvl="2"/>
            <a:r>
              <a:rPr lang="hu-HU" dirty="0" smtClean="0"/>
              <a:t>Tudományos jelentés</a:t>
            </a:r>
          </a:p>
          <a:p>
            <a:pPr lvl="2"/>
            <a:r>
              <a:rPr lang="hu-HU" dirty="0" smtClean="0"/>
              <a:t>Kézirat</a:t>
            </a:r>
          </a:p>
          <a:p>
            <a:pPr lvl="1"/>
            <a:r>
              <a:rPr lang="hu-HU" dirty="0" smtClean="0"/>
              <a:t>Élőszó</a:t>
            </a:r>
          </a:p>
          <a:p>
            <a:pPr lvl="1"/>
            <a:r>
              <a:rPr lang="hu-HU" dirty="0" smtClean="0"/>
              <a:t>Médium</a:t>
            </a:r>
          </a:p>
          <a:p>
            <a:pPr lvl="2"/>
            <a:r>
              <a:rPr lang="hu-HU" dirty="0" smtClean="0"/>
              <a:t>Kép</a:t>
            </a:r>
          </a:p>
          <a:p>
            <a:pPr lvl="2"/>
            <a:r>
              <a:rPr lang="hu-HU" dirty="0" smtClean="0"/>
              <a:t>Honlap</a:t>
            </a:r>
          </a:p>
          <a:p>
            <a:pPr lvl="2"/>
            <a:r>
              <a:rPr lang="hu-HU" dirty="0" smtClean="0"/>
              <a:t>műsorrészlet</a:t>
            </a:r>
          </a:p>
          <a:p>
            <a:pPr lvl="2">
              <a:buNone/>
            </a:pPr>
            <a:r>
              <a:rPr lang="hu-HU" dirty="0" smtClean="0"/>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2627784" y="823350"/>
            <a:ext cx="3888432" cy="5211300"/>
          </a:xfrm>
          <a:prstGeom prst="rect">
            <a:avLst/>
          </a:prstGeom>
          <a:noFill/>
          <a:ln w="9525">
            <a:no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Anyaggyűjtés</a:t>
            </a:r>
            <a:endParaRPr lang="hu-HU" dirty="0"/>
          </a:p>
        </p:txBody>
      </p:sp>
      <p:sp>
        <p:nvSpPr>
          <p:cNvPr id="3" name="Tartalom helye 2"/>
          <p:cNvSpPr>
            <a:spLocks noGrp="1"/>
          </p:cNvSpPr>
          <p:nvPr>
            <p:ph idx="1"/>
          </p:nvPr>
        </p:nvSpPr>
        <p:spPr/>
        <p:txBody>
          <a:bodyPr/>
          <a:lstStyle/>
          <a:p>
            <a:r>
              <a:rPr lang="hu-HU" i="1" dirty="0" smtClean="0"/>
              <a:t>„Eszmei tisztaság, valódi meggyőződés nélkül nem jöhet létre igazi szónoklat.”</a:t>
            </a:r>
          </a:p>
          <a:p>
            <a:pPr lvl="8"/>
            <a:r>
              <a:rPr lang="hu-HU" dirty="0" smtClean="0"/>
              <a:t>Eötvös </a:t>
            </a:r>
            <a:r>
              <a:rPr lang="hu-HU" dirty="0" smtClean="0"/>
              <a:t>József</a:t>
            </a:r>
          </a:p>
          <a:p>
            <a:pPr lvl="8" algn="just">
              <a:buNone/>
            </a:pPr>
            <a:endParaRPr lang="hu-HU" dirty="0" smtClean="0"/>
          </a:p>
          <a:p>
            <a:pPr lvl="8" algn="just">
              <a:buNone/>
            </a:pPr>
            <a:r>
              <a:rPr lang="hu-HU" sz="4000" dirty="0" smtClean="0">
                <a:solidFill>
                  <a:srgbClr val="FF0000"/>
                </a:solidFill>
              </a:rPr>
              <a:t>A dolgozatnak legyen mondanivalója!</a:t>
            </a:r>
            <a:endParaRPr lang="hu-HU" sz="4000" dirty="0">
              <a:solidFill>
                <a:srgbClr val="FF0000"/>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Az esszé megvalósítása I. vázlat</a:t>
            </a:r>
            <a:endParaRPr lang="hu-HU" dirty="0"/>
          </a:p>
        </p:txBody>
      </p:sp>
      <p:sp>
        <p:nvSpPr>
          <p:cNvPr id="3" name="Tartalom helye 2"/>
          <p:cNvSpPr>
            <a:spLocks noGrp="1"/>
          </p:cNvSpPr>
          <p:nvPr>
            <p:ph idx="1"/>
          </p:nvPr>
        </p:nvSpPr>
        <p:spPr/>
        <p:txBody>
          <a:bodyPr>
            <a:normAutofit fontScale="92500" lnSpcReduction="10000"/>
          </a:bodyPr>
          <a:lstStyle/>
          <a:p>
            <a:r>
              <a:rPr lang="hu-HU" dirty="0" smtClean="0"/>
              <a:t>Ötletvadászat (anyaggyűjtés)</a:t>
            </a:r>
          </a:p>
          <a:p>
            <a:r>
              <a:rPr lang="hu-HU" dirty="0" smtClean="0"/>
              <a:t>A témakör szűkítése (folyamatos)</a:t>
            </a:r>
          </a:p>
          <a:p>
            <a:pPr lvl="1"/>
            <a:r>
              <a:rPr lang="hu-HU" dirty="0" smtClean="0"/>
              <a:t>Releváns</a:t>
            </a:r>
          </a:p>
          <a:p>
            <a:pPr lvl="1"/>
            <a:r>
              <a:rPr lang="hu-HU" dirty="0" smtClean="0"/>
              <a:t>igazolható</a:t>
            </a:r>
          </a:p>
          <a:p>
            <a:r>
              <a:rPr lang="hu-HU" dirty="0" smtClean="0"/>
              <a:t>A főbb gondolatok kifejtése, a vázlat (tézisek)</a:t>
            </a:r>
          </a:p>
          <a:p>
            <a:r>
              <a:rPr lang="hu-HU" dirty="0" smtClean="0"/>
              <a:t>A sorrend </a:t>
            </a:r>
          </a:p>
          <a:p>
            <a:pPr lvl="1"/>
            <a:r>
              <a:rPr lang="hu-HU" dirty="0" err="1" smtClean="0"/>
              <a:t>Kronológikus</a:t>
            </a:r>
            <a:endParaRPr lang="hu-HU" dirty="0" smtClean="0"/>
          </a:p>
          <a:p>
            <a:pPr lvl="1"/>
            <a:r>
              <a:rPr lang="hu-HU" dirty="0" smtClean="0"/>
              <a:t>tematikus</a:t>
            </a:r>
          </a:p>
          <a:p>
            <a:r>
              <a:rPr lang="hu-HU" dirty="0" smtClean="0"/>
              <a:t>A vázlat mérlegelése</a:t>
            </a:r>
            <a:endParaRPr lang="hu-HU"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Az esszé megvalósítása, megírása</a:t>
            </a:r>
            <a:endParaRPr lang="hu-HU" dirty="0"/>
          </a:p>
        </p:txBody>
      </p:sp>
      <p:sp>
        <p:nvSpPr>
          <p:cNvPr id="3" name="Tartalom helye 2"/>
          <p:cNvSpPr>
            <a:spLocks noGrp="1"/>
          </p:cNvSpPr>
          <p:nvPr>
            <p:ph idx="1"/>
          </p:nvPr>
        </p:nvSpPr>
        <p:spPr/>
        <p:txBody>
          <a:bodyPr/>
          <a:lstStyle/>
          <a:p>
            <a:r>
              <a:rPr lang="hu-HU" dirty="0" smtClean="0"/>
              <a:t>Tárgyhoz  tartozás</a:t>
            </a:r>
          </a:p>
          <a:p>
            <a:r>
              <a:rPr lang="hu-HU" dirty="0" smtClean="0"/>
              <a:t>Tézisekre válasz azonnal, egyenesen, kizárólagosan</a:t>
            </a:r>
          </a:p>
          <a:p>
            <a:r>
              <a:rPr lang="hu-HU" dirty="0" smtClean="0"/>
              <a:t>Érvelés</a:t>
            </a:r>
          </a:p>
          <a:p>
            <a:endParaRPr lang="hu-HU"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Érvelés</a:t>
            </a:r>
            <a:endParaRPr lang="hu-HU" dirty="0"/>
          </a:p>
        </p:txBody>
      </p:sp>
      <p:sp>
        <p:nvSpPr>
          <p:cNvPr id="3" name="Tartalom helye 2"/>
          <p:cNvSpPr>
            <a:spLocks noGrp="1"/>
          </p:cNvSpPr>
          <p:nvPr>
            <p:ph idx="1"/>
          </p:nvPr>
        </p:nvSpPr>
        <p:spPr/>
        <p:txBody>
          <a:bodyPr/>
          <a:lstStyle/>
          <a:p>
            <a:r>
              <a:rPr lang="hu-HU" i="1" dirty="0" smtClean="0"/>
              <a:t>Minden állítást meggyőzően  alá kell támasztani!</a:t>
            </a:r>
          </a:p>
          <a:p>
            <a:r>
              <a:rPr lang="hu-HU" b="1" dirty="0" smtClean="0"/>
              <a:t>Bizonyíték</a:t>
            </a:r>
          </a:p>
          <a:p>
            <a:r>
              <a:rPr lang="hu-HU" b="1" dirty="0" smtClean="0"/>
              <a:t>Oksági </a:t>
            </a:r>
            <a:r>
              <a:rPr lang="hu-HU" b="1" dirty="0" smtClean="0"/>
              <a:t>összefüggés</a:t>
            </a:r>
            <a:endParaRPr lang="hu-HU" b="1"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Szerkezet</a:t>
            </a:r>
            <a:endParaRPr lang="hu-HU" dirty="0"/>
          </a:p>
        </p:txBody>
      </p:sp>
      <p:sp>
        <p:nvSpPr>
          <p:cNvPr id="3" name="Tartalom helye 2"/>
          <p:cNvSpPr>
            <a:spLocks noGrp="1"/>
          </p:cNvSpPr>
          <p:nvPr>
            <p:ph idx="1"/>
          </p:nvPr>
        </p:nvSpPr>
        <p:spPr/>
        <p:txBody>
          <a:bodyPr/>
          <a:lstStyle/>
          <a:p>
            <a:r>
              <a:rPr lang="hu-HU" dirty="0" smtClean="0"/>
              <a:t>Bevezetés</a:t>
            </a:r>
          </a:p>
          <a:p>
            <a:r>
              <a:rPr lang="hu-HU" dirty="0" smtClean="0"/>
              <a:t>Tárgyalás</a:t>
            </a:r>
          </a:p>
          <a:p>
            <a:r>
              <a:rPr lang="hu-HU" dirty="0" smtClean="0"/>
              <a:t>Befejezés</a:t>
            </a:r>
            <a:endParaRPr lang="hu-HU"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Bevezetés</a:t>
            </a:r>
            <a:endParaRPr lang="hu-HU" dirty="0"/>
          </a:p>
        </p:txBody>
      </p:sp>
      <p:sp>
        <p:nvSpPr>
          <p:cNvPr id="3" name="Tartalom helye 2"/>
          <p:cNvSpPr>
            <a:spLocks noGrp="1"/>
          </p:cNvSpPr>
          <p:nvPr>
            <p:ph idx="1"/>
          </p:nvPr>
        </p:nvSpPr>
        <p:spPr/>
        <p:txBody>
          <a:bodyPr/>
          <a:lstStyle/>
          <a:p>
            <a:r>
              <a:rPr lang="hu-HU" dirty="0" smtClean="0"/>
              <a:t>Figyelem felkeltése</a:t>
            </a:r>
            <a:br>
              <a:rPr lang="hu-HU" dirty="0" smtClean="0"/>
            </a:br>
            <a:r>
              <a:rPr lang="hu-HU" dirty="0" smtClean="0"/>
              <a:t>Kinek írjuk az esszét</a:t>
            </a:r>
          </a:p>
          <a:p>
            <a:r>
              <a:rPr lang="hu-HU" dirty="0" err="1" smtClean="0"/>
              <a:t>Captatio</a:t>
            </a:r>
            <a:r>
              <a:rPr lang="hu-HU" dirty="0" smtClean="0"/>
              <a:t> </a:t>
            </a:r>
            <a:r>
              <a:rPr lang="hu-HU" dirty="0" err="1" smtClean="0"/>
              <a:t>Benevolentiae</a:t>
            </a:r>
            <a:r>
              <a:rPr lang="hu-HU" dirty="0" smtClean="0"/>
              <a:t/>
            </a:r>
            <a:br>
              <a:rPr lang="hu-HU" dirty="0" smtClean="0"/>
            </a:br>
            <a:r>
              <a:rPr lang="hu-HU" dirty="0" smtClean="0"/>
              <a:t>„Máig </a:t>
            </a:r>
            <a:r>
              <a:rPr lang="hu-HU" dirty="0" smtClean="0"/>
              <a:t>fontos szerepet játszik </a:t>
            </a:r>
            <a:r>
              <a:rPr lang="hu-HU" dirty="0" smtClean="0"/>
              <a:t>az </a:t>
            </a:r>
            <a:r>
              <a:rPr lang="hu-HU" dirty="0" smtClean="0"/>
              <a:t>írásbeli és szóbeli megnyilatkozásokban, a szépirodalomban, s mindenütt, ahol a beszélő, az író megindokolja megszólalását. </a:t>
            </a:r>
            <a:r>
              <a:rPr lang="hu-HU" dirty="0" smtClean="0"/>
              <a:t>„</a:t>
            </a:r>
            <a:r>
              <a:rPr lang="hu-HU" dirty="0" smtClean="0"/>
              <a:t/>
            </a:r>
            <a:br>
              <a:rPr lang="hu-HU" dirty="0" smtClean="0"/>
            </a:br>
            <a:r>
              <a:rPr lang="hu-HU" dirty="0" smtClean="0"/>
              <a:t>(</a:t>
            </a:r>
            <a:r>
              <a:rPr lang="hu-HU" dirty="0" err="1" smtClean="0"/>
              <a:t>Wikipédia</a:t>
            </a:r>
            <a:r>
              <a:rPr lang="hu-HU" dirty="0" smtClean="0"/>
              <a:t>)</a:t>
            </a:r>
            <a:endParaRPr lang="hu-HU"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Bevezetés</a:t>
            </a:r>
            <a:endParaRPr lang="hu-HU" dirty="0"/>
          </a:p>
        </p:txBody>
      </p:sp>
      <p:sp>
        <p:nvSpPr>
          <p:cNvPr id="3" name="Tartalom helye 2"/>
          <p:cNvSpPr>
            <a:spLocks noGrp="1"/>
          </p:cNvSpPr>
          <p:nvPr>
            <p:ph idx="1"/>
          </p:nvPr>
        </p:nvSpPr>
        <p:spPr/>
        <p:txBody>
          <a:bodyPr>
            <a:normAutofit fontScale="85000" lnSpcReduction="20000"/>
          </a:bodyPr>
          <a:lstStyle/>
          <a:p>
            <a:r>
              <a:rPr lang="hu-HU" dirty="0" smtClean="0"/>
              <a:t>ANTONIUS.</a:t>
            </a:r>
          </a:p>
          <a:p>
            <a:r>
              <a:rPr lang="hu-HU" dirty="0" smtClean="0"/>
              <a:t>Barátaim, rómaiak, </a:t>
            </a:r>
            <a:r>
              <a:rPr lang="hu-HU" dirty="0" err="1" smtClean="0"/>
              <a:t>földieim</a:t>
            </a:r>
            <a:r>
              <a:rPr lang="hu-HU" dirty="0" smtClean="0"/>
              <a:t>,</a:t>
            </a:r>
          </a:p>
          <a:p>
            <a:r>
              <a:rPr lang="hu-HU" dirty="0" smtClean="0"/>
              <a:t>Figyeljetek rám.</a:t>
            </a:r>
          </a:p>
          <a:p>
            <a:r>
              <a:rPr lang="hu-HU" dirty="0" smtClean="0"/>
              <a:t>Temetni jöttem Caesart, nem dicsérni.</a:t>
            </a:r>
          </a:p>
          <a:p>
            <a:r>
              <a:rPr lang="hu-HU" dirty="0" smtClean="0"/>
              <a:t>A rossz, mit ember tesz, túl éli őt;</a:t>
            </a:r>
          </a:p>
          <a:p>
            <a:r>
              <a:rPr lang="hu-HU" dirty="0" smtClean="0"/>
              <a:t>A jó gyakorta sírba száll vele.</a:t>
            </a:r>
          </a:p>
          <a:p>
            <a:r>
              <a:rPr lang="hu-HU" dirty="0" smtClean="0"/>
              <a:t>Ez legyen Caesar sorsa is. A nemes</a:t>
            </a:r>
          </a:p>
          <a:p>
            <a:r>
              <a:rPr lang="hu-HU" dirty="0" smtClean="0"/>
              <a:t>Brutus </a:t>
            </a:r>
            <a:r>
              <a:rPr lang="hu-HU" dirty="0" err="1" smtClean="0"/>
              <a:t>mondá</a:t>
            </a:r>
            <a:r>
              <a:rPr lang="hu-HU" dirty="0" smtClean="0"/>
              <a:t>, hogy Caesar nagyra vágyott:</a:t>
            </a:r>
          </a:p>
          <a:p>
            <a:r>
              <a:rPr lang="hu-HU" dirty="0" smtClean="0"/>
              <a:t>Ha ez való, úgy súlyos bűne volt,</a:t>
            </a:r>
          </a:p>
          <a:p>
            <a:r>
              <a:rPr lang="hu-HU" dirty="0" smtClean="0"/>
              <a:t>És Caesar érte súlyosan lakolt meg.</a:t>
            </a:r>
            <a:endParaRPr lang="hu-HU" smtClean="0"/>
          </a:p>
          <a:p>
            <a:endParaRPr lang="hu-HU"/>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Tárgyalás</a:t>
            </a:r>
            <a:endParaRPr lang="hu-HU" dirty="0"/>
          </a:p>
        </p:txBody>
      </p:sp>
      <p:sp>
        <p:nvSpPr>
          <p:cNvPr id="3" name="Tartalom helye 2"/>
          <p:cNvSpPr>
            <a:spLocks noGrp="1"/>
          </p:cNvSpPr>
          <p:nvPr>
            <p:ph idx="1"/>
          </p:nvPr>
        </p:nvSpPr>
        <p:spPr/>
        <p:txBody>
          <a:bodyPr>
            <a:normAutofit lnSpcReduction="10000"/>
          </a:bodyPr>
          <a:lstStyle/>
          <a:p>
            <a:r>
              <a:rPr lang="hu-HU" dirty="0" smtClean="0"/>
              <a:t>Tézisek, </a:t>
            </a:r>
            <a:r>
              <a:rPr lang="hu-HU" dirty="0" smtClean="0"/>
              <a:t>bizonyítások</a:t>
            </a:r>
            <a:br>
              <a:rPr lang="hu-HU" dirty="0" smtClean="0"/>
            </a:br>
            <a:r>
              <a:rPr lang="hu-HU" dirty="0" smtClean="0"/>
              <a:t>Bekezdésekbe foglalva</a:t>
            </a:r>
          </a:p>
          <a:p>
            <a:r>
              <a:rPr lang="hu-HU" dirty="0" smtClean="0"/>
              <a:t>Hipotézis</a:t>
            </a:r>
          </a:p>
          <a:p>
            <a:r>
              <a:rPr lang="hu-HU" dirty="0" smtClean="0"/>
              <a:t>Definíciók</a:t>
            </a:r>
          </a:p>
          <a:p>
            <a:r>
              <a:rPr lang="hu-HU" dirty="0" smtClean="0"/>
              <a:t>Premisszák</a:t>
            </a:r>
          </a:p>
          <a:p>
            <a:r>
              <a:rPr lang="hu-HU" dirty="0" smtClean="0"/>
              <a:t>Érvelés</a:t>
            </a:r>
          </a:p>
          <a:p>
            <a:r>
              <a:rPr lang="hu-HU" dirty="0" smtClean="0"/>
              <a:t>Konklúzió</a:t>
            </a:r>
          </a:p>
          <a:p>
            <a:r>
              <a:rPr lang="hu-HU" dirty="0" smtClean="0"/>
              <a:t>Tézis</a:t>
            </a:r>
            <a:endParaRPr lang="hu-HU"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Befejezés</a:t>
            </a:r>
            <a:endParaRPr lang="hu-HU" dirty="0"/>
          </a:p>
        </p:txBody>
      </p:sp>
      <p:sp>
        <p:nvSpPr>
          <p:cNvPr id="3" name="Tartalom helye 2"/>
          <p:cNvSpPr>
            <a:spLocks noGrp="1"/>
          </p:cNvSpPr>
          <p:nvPr>
            <p:ph idx="1"/>
          </p:nvPr>
        </p:nvSpPr>
        <p:spPr/>
        <p:txBody>
          <a:bodyPr/>
          <a:lstStyle/>
          <a:p>
            <a:r>
              <a:rPr lang="hu-HU" dirty="0" smtClean="0"/>
              <a:t>Ö</a:t>
            </a:r>
            <a:r>
              <a:rPr lang="hu-HU" dirty="0" smtClean="0"/>
              <a:t>sszefoglalás, felmutatás</a:t>
            </a:r>
          </a:p>
          <a:p>
            <a:r>
              <a:rPr lang="hu-HU" dirty="0" smtClean="0"/>
              <a:t>Kitekintés</a:t>
            </a:r>
          </a:p>
          <a:p>
            <a:r>
              <a:rPr lang="hu-HU" dirty="0" smtClean="0"/>
              <a:t>Érzelmi egyensúly, „zenés tapsrend”</a:t>
            </a:r>
          </a:p>
          <a:p>
            <a:endParaRPr lang="hu-HU"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Milyen nyelven</a:t>
            </a:r>
            <a:endParaRPr lang="hu-HU" dirty="0"/>
          </a:p>
        </p:txBody>
      </p:sp>
      <p:sp>
        <p:nvSpPr>
          <p:cNvPr id="3" name="Tartalom helye 2"/>
          <p:cNvSpPr>
            <a:spLocks noGrp="1"/>
          </p:cNvSpPr>
          <p:nvPr>
            <p:ph idx="1"/>
          </p:nvPr>
        </p:nvSpPr>
        <p:spPr/>
        <p:txBody>
          <a:bodyPr/>
          <a:lstStyle/>
          <a:p>
            <a:r>
              <a:rPr lang="hu-HU" dirty="0" smtClean="0"/>
              <a:t>Magyarul</a:t>
            </a:r>
          </a:p>
          <a:p>
            <a:r>
              <a:rPr lang="hu-HU" dirty="0" smtClean="0"/>
              <a:t>Használni a </a:t>
            </a:r>
            <a:r>
              <a:rPr lang="hu-HU" dirty="0" smtClean="0"/>
              <a:t>matematikát, diagram</a:t>
            </a:r>
            <a:endParaRPr lang="hu-HU" dirty="0" smtClean="0"/>
          </a:p>
          <a:p>
            <a:r>
              <a:rPr lang="hu-HU" dirty="0" smtClean="0"/>
              <a:t>Használni a számítógépet (</a:t>
            </a:r>
            <a:r>
              <a:rPr lang="hu-HU" dirty="0" err="1" smtClean="0"/>
              <a:t>hiperszöveg</a:t>
            </a:r>
            <a:r>
              <a:rPr lang="hu-HU" dirty="0" smtClean="0"/>
              <a:t>? ellipszis, jogosultság kezelés, Excel, szállítási feladat</a:t>
            </a:r>
            <a:r>
              <a:rPr lang="hu-HU" dirty="0" smtClean="0"/>
              <a:t>.) Képek. </a:t>
            </a:r>
            <a:endParaRPr lang="hu-H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To be, </a:t>
            </a:r>
            <a:r>
              <a:rPr lang="hu-HU" dirty="0" err="1" smtClean="0"/>
              <a:t>or</a:t>
            </a:r>
            <a:r>
              <a:rPr lang="hu-HU" dirty="0" smtClean="0"/>
              <a:t> </a:t>
            </a:r>
            <a:r>
              <a:rPr lang="hu-HU" dirty="0" err="1" smtClean="0"/>
              <a:t>not</a:t>
            </a:r>
            <a:r>
              <a:rPr lang="hu-HU" dirty="0" smtClean="0"/>
              <a:t> to be:</a:t>
            </a:r>
            <a:endParaRPr lang="hu-HU" dirty="0"/>
          </a:p>
        </p:txBody>
      </p:sp>
      <p:sp>
        <p:nvSpPr>
          <p:cNvPr id="3" name="Tartalom helye 2"/>
          <p:cNvSpPr>
            <a:spLocks noGrp="1"/>
          </p:cNvSpPr>
          <p:nvPr>
            <p:ph idx="1"/>
          </p:nvPr>
        </p:nvSpPr>
        <p:spPr/>
        <p:txBody>
          <a:bodyPr>
            <a:noAutofit/>
          </a:bodyPr>
          <a:lstStyle/>
          <a:p>
            <a:r>
              <a:rPr lang="hu-HU" b="1" dirty="0" err="1" smtClean="0"/>
              <a:t>Polonius</a:t>
            </a:r>
            <a:r>
              <a:rPr lang="hu-HU" b="1" dirty="0" smtClean="0"/>
              <a:t>:</a:t>
            </a:r>
          </a:p>
          <a:p>
            <a:r>
              <a:rPr lang="hu-HU" dirty="0" smtClean="0"/>
              <a:t>Őrült beszéd, őrült beszéd: de van benne rendszer. </a:t>
            </a:r>
            <a:r>
              <a:rPr lang="hu-HU" i="1" dirty="0" smtClean="0"/>
              <a:t>(II. felvonás 2. szín)</a:t>
            </a:r>
            <a:r>
              <a:rPr lang="hu-HU" dirty="0" smtClean="0"/>
              <a:t> </a:t>
            </a:r>
          </a:p>
          <a:p>
            <a:r>
              <a:rPr lang="hu-HU" b="1" dirty="0" smtClean="0"/>
              <a:t>Hamlet:</a:t>
            </a:r>
            <a:endParaRPr lang="hu-HU" dirty="0" smtClean="0"/>
          </a:p>
          <a:p>
            <a:r>
              <a:rPr lang="hu-HU" dirty="0" smtClean="0"/>
              <a:t>Lenni vagy nem lenni: ez itt a kérdés. </a:t>
            </a:r>
          </a:p>
          <a:p>
            <a:r>
              <a:rPr lang="hu-HU" dirty="0" smtClean="0"/>
              <a:t>Akkor </a:t>
            </a:r>
            <a:r>
              <a:rPr lang="hu-HU" dirty="0" err="1" smtClean="0"/>
              <a:t>nemesb-e</a:t>
            </a:r>
            <a:r>
              <a:rPr lang="hu-HU" dirty="0" smtClean="0"/>
              <a:t> a lélek, ha tűri </a:t>
            </a:r>
          </a:p>
          <a:p>
            <a:r>
              <a:rPr lang="hu-HU" dirty="0" smtClean="0"/>
              <a:t>Balsorsa minden nyűgét s nyilait; </a:t>
            </a:r>
          </a:p>
          <a:p>
            <a:r>
              <a:rPr lang="hu-HU" dirty="0" smtClean="0"/>
              <a:t>Vagy ha kiszáll tenger fájdalma ellen, </a:t>
            </a:r>
          </a:p>
          <a:p>
            <a:r>
              <a:rPr lang="hu-HU" dirty="0" smtClean="0"/>
              <a:t>S fegyvert ragadva véget vet neki? </a:t>
            </a:r>
            <a:endParaRPr lang="hu-HU"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Szemléltetés</a:t>
            </a:r>
            <a:endParaRPr lang="hu-HU" dirty="0"/>
          </a:p>
        </p:txBody>
      </p:sp>
      <p:pic>
        <p:nvPicPr>
          <p:cNvPr id="1026" name="Picture 2"/>
          <p:cNvPicPr>
            <a:picLocks noChangeAspect="1" noChangeArrowheads="1"/>
          </p:cNvPicPr>
          <p:nvPr/>
        </p:nvPicPr>
        <p:blipFill>
          <a:blip r:embed="rId2" cstate="print"/>
          <a:srcRect/>
          <a:stretch>
            <a:fillRect/>
          </a:stretch>
        </p:blipFill>
        <p:spPr bwMode="auto">
          <a:xfrm>
            <a:off x="1691681" y="1271541"/>
            <a:ext cx="5760640" cy="4314918"/>
          </a:xfrm>
          <a:prstGeom prst="rect">
            <a:avLst/>
          </a:prstGeom>
          <a:noFill/>
          <a:ln w="9525">
            <a:noFill/>
            <a:miter lim="800000"/>
            <a:headEnd/>
            <a:tailEnd/>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szemléltetés</a:t>
            </a:r>
            <a:endParaRPr lang="hu-HU"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1214320" y="1628801"/>
            <a:ext cx="6715360" cy="4468762"/>
          </a:xfrm>
          <a:prstGeom prst="rect">
            <a:avLst/>
          </a:prstGeom>
          <a:noFill/>
          <a:ln w="9525">
            <a:noFill/>
            <a:miter lim="800000"/>
            <a:headEnd/>
            <a:tailEnd/>
          </a:ln>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Szemléltetés</a:t>
            </a:r>
            <a:endParaRPr lang="hu-HU" dirty="0"/>
          </a:p>
        </p:txBody>
      </p:sp>
      <p:pic>
        <p:nvPicPr>
          <p:cNvPr id="3074" name="Picture 2"/>
          <p:cNvPicPr>
            <a:picLocks noGrp="1" noChangeAspect="1" noChangeArrowheads="1"/>
          </p:cNvPicPr>
          <p:nvPr>
            <p:ph idx="1"/>
          </p:nvPr>
        </p:nvPicPr>
        <p:blipFill>
          <a:blip r:embed="rId2" cstate="print"/>
          <a:srcRect/>
          <a:stretch>
            <a:fillRect/>
          </a:stretch>
        </p:blipFill>
        <p:spPr bwMode="auto">
          <a:xfrm>
            <a:off x="710620" y="1700808"/>
            <a:ext cx="7722760" cy="4324746"/>
          </a:xfrm>
          <a:prstGeom prst="rect">
            <a:avLst/>
          </a:prstGeom>
          <a:noFill/>
          <a:ln w="9525">
            <a:noFill/>
            <a:miter lim="800000"/>
            <a:headEnd/>
            <a:tailEnd/>
          </a:ln>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endParaRPr lang="hu-HU"/>
          </a:p>
        </p:txBody>
      </p:sp>
      <p:sp>
        <p:nvSpPr>
          <p:cNvPr id="3" name="Tartalom helye 2"/>
          <p:cNvSpPr>
            <a:spLocks noGrp="1"/>
          </p:cNvSpPr>
          <p:nvPr>
            <p:ph idx="1"/>
          </p:nvPr>
        </p:nvSpPr>
        <p:spPr/>
        <p:txBody>
          <a:bodyPr/>
          <a:lstStyle/>
          <a:p>
            <a:r>
              <a:rPr lang="hu-HU" dirty="0" smtClean="0"/>
              <a:t>Jó képek gyűjteménye</a:t>
            </a:r>
            <a:endParaRPr lang="hu-HU"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Befejezés</a:t>
            </a:r>
            <a:endParaRPr lang="hu-HU" dirty="0"/>
          </a:p>
        </p:txBody>
      </p:sp>
      <p:sp>
        <p:nvSpPr>
          <p:cNvPr id="3" name="Tartalom helye 2"/>
          <p:cNvSpPr>
            <a:spLocks noGrp="1"/>
          </p:cNvSpPr>
          <p:nvPr>
            <p:ph idx="1"/>
          </p:nvPr>
        </p:nvSpPr>
        <p:spPr/>
        <p:txBody>
          <a:bodyPr/>
          <a:lstStyle/>
          <a:p>
            <a:r>
              <a:rPr lang="hu-HU" dirty="0" smtClean="0"/>
              <a:t>„Becsomagolás” Játékos </a:t>
            </a:r>
            <a:r>
              <a:rPr lang="hu-HU" dirty="0" smtClean="0"/>
              <a:t>zárszó</a:t>
            </a:r>
            <a:endParaRPr lang="hu-HU" dirty="0" smtClean="0"/>
          </a:p>
          <a:p>
            <a:r>
              <a:rPr lang="hu-HU" dirty="0" smtClean="0"/>
              <a:t>Önvizsgálat, magyarázás, további célok. Miért fáj nekem Trianon?</a:t>
            </a:r>
            <a:endParaRPr lang="hu-HU"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A stílus</a:t>
            </a:r>
            <a:endParaRPr lang="hu-HU" dirty="0"/>
          </a:p>
        </p:txBody>
      </p:sp>
      <p:sp>
        <p:nvSpPr>
          <p:cNvPr id="3" name="Tartalom helye 2"/>
          <p:cNvSpPr>
            <a:spLocks noGrp="1"/>
          </p:cNvSpPr>
          <p:nvPr>
            <p:ph idx="1"/>
          </p:nvPr>
        </p:nvSpPr>
        <p:spPr/>
        <p:txBody>
          <a:bodyPr/>
          <a:lstStyle/>
          <a:p>
            <a:r>
              <a:rPr lang="hu-HU" dirty="0" smtClean="0"/>
              <a:t>A stílus maga az ember.</a:t>
            </a:r>
          </a:p>
          <a:p>
            <a:r>
              <a:rPr lang="hu-HU" dirty="0" smtClean="0"/>
              <a:t>„Mindenik embernek a lelkében dal van, </a:t>
            </a:r>
            <a:br>
              <a:rPr lang="hu-HU" dirty="0" smtClean="0"/>
            </a:br>
            <a:r>
              <a:rPr lang="hu-HU" dirty="0" smtClean="0"/>
              <a:t>és a saját lelkét hallja minden dalban. </a:t>
            </a:r>
            <a:br>
              <a:rPr lang="hu-HU" dirty="0" smtClean="0"/>
            </a:br>
            <a:r>
              <a:rPr lang="hu-HU" dirty="0" smtClean="0"/>
              <a:t>És akinek szép a lelkében az ének, </a:t>
            </a:r>
            <a:br>
              <a:rPr lang="hu-HU" dirty="0" smtClean="0"/>
            </a:br>
            <a:r>
              <a:rPr lang="hu-HU" dirty="0" smtClean="0"/>
              <a:t>az hallja a mások énekét is szépnek.” </a:t>
            </a:r>
            <a:r>
              <a:rPr lang="hu-HU" dirty="0" smtClean="0">
                <a:hlinkClick r:id="rId2" tooltip="Babits Mihály idézetek"/>
              </a:rPr>
              <a:t>Babits Mihály</a:t>
            </a:r>
            <a:endParaRPr lang="hu-HU"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a:xfrm>
            <a:off x="685800" y="980729"/>
            <a:ext cx="7772400" cy="1152127"/>
          </a:xfrm>
        </p:spPr>
        <p:txBody>
          <a:bodyPr/>
          <a:lstStyle/>
          <a:p>
            <a:r>
              <a:rPr lang="hu-HU" dirty="0" smtClean="0"/>
              <a:t>Mi lehet akkor a </a:t>
            </a:r>
            <a:r>
              <a:rPr lang="hu-HU" dirty="0" err="1" smtClean="0"/>
              <a:t>hf</a:t>
            </a:r>
            <a:r>
              <a:rPr lang="hu-HU" dirty="0" smtClean="0"/>
              <a:t>. esszében?</a:t>
            </a:r>
            <a:endParaRPr lang="hu-HU" dirty="0"/>
          </a:p>
        </p:txBody>
      </p:sp>
      <p:sp>
        <p:nvSpPr>
          <p:cNvPr id="3" name="Alcím 2"/>
          <p:cNvSpPr>
            <a:spLocks noGrp="1"/>
          </p:cNvSpPr>
          <p:nvPr>
            <p:ph type="subTitle" idx="1"/>
          </p:nvPr>
        </p:nvSpPr>
        <p:spPr>
          <a:xfrm>
            <a:off x="251520" y="2420888"/>
            <a:ext cx="8712968" cy="3384376"/>
          </a:xfrm>
        </p:spPr>
        <p:txBody>
          <a:bodyPr>
            <a:normAutofit lnSpcReduction="10000"/>
          </a:bodyPr>
          <a:lstStyle/>
          <a:p>
            <a:r>
              <a:rPr lang="hu-HU" dirty="0" smtClean="0">
                <a:solidFill>
                  <a:schemeClr val="tx1"/>
                </a:solidFill>
              </a:rPr>
              <a:t>Egy kérdőíves felmérés ismertetése. </a:t>
            </a:r>
            <a:r>
              <a:rPr lang="hu-HU" dirty="0" err="1" smtClean="0">
                <a:solidFill>
                  <a:schemeClr val="tx1"/>
                </a:solidFill>
              </a:rPr>
              <a:t>szoc-kap</a:t>
            </a:r>
            <a:endParaRPr lang="hu-HU" dirty="0" smtClean="0">
              <a:solidFill>
                <a:schemeClr val="tx1"/>
              </a:solidFill>
            </a:endParaRPr>
          </a:p>
          <a:p>
            <a:r>
              <a:rPr lang="hu-HU" dirty="0" smtClean="0">
                <a:solidFill>
                  <a:schemeClr val="tx1"/>
                </a:solidFill>
              </a:rPr>
              <a:t>Egy elvégzett számítás közlése. Szállítási program.</a:t>
            </a:r>
          </a:p>
          <a:p>
            <a:r>
              <a:rPr lang="hu-HU" dirty="0" smtClean="0">
                <a:solidFill>
                  <a:schemeClr val="tx1"/>
                </a:solidFill>
              </a:rPr>
              <a:t>Egy kiáltvány. Megdőlt az életfa. Egy népszavazás hordaléka.</a:t>
            </a:r>
            <a:endParaRPr lang="hu-HU" dirty="0" smtClean="0">
              <a:solidFill>
                <a:schemeClr val="tx1"/>
              </a:solidFill>
            </a:endParaRPr>
          </a:p>
          <a:p>
            <a:r>
              <a:rPr lang="hu-HU" dirty="0" smtClean="0">
                <a:solidFill>
                  <a:schemeClr val="tx1"/>
                </a:solidFill>
              </a:rPr>
              <a:t>Hipotézis igazolása. Honfoglalás? Hazatérés!</a:t>
            </a:r>
          </a:p>
          <a:p>
            <a:r>
              <a:rPr lang="hu-HU" dirty="0" smtClean="0">
                <a:solidFill>
                  <a:schemeClr val="tx1"/>
                </a:solidFill>
              </a:rPr>
              <a:t>Egy kérdés megválaszolása. Angyalok.</a:t>
            </a:r>
          </a:p>
          <a:p>
            <a:endParaRPr lang="hu-HU" dirty="0" smtClean="0">
              <a:solidFill>
                <a:schemeClr val="tx1"/>
              </a:solidFill>
            </a:endParaRPr>
          </a:p>
          <a:p>
            <a:endParaRPr lang="hu-HU" dirty="0" smtClean="0">
              <a:solidFill>
                <a:schemeClr val="tx1"/>
              </a:solidFill>
            </a:endParaRPr>
          </a:p>
          <a:p>
            <a:endParaRPr lang="hu-HU" dirty="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endParaRPr lang="hu-HU"/>
          </a:p>
        </p:txBody>
      </p:sp>
      <p:sp>
        <p:nvSpPr>
          <p:cNvPr id="3" name="Tartalom helye 2"/>
          <p:cNvSpPr>
            <a:spLocks noGrp="1"/>
          </p:cNvSpPr>
          <p:nvPr>
            <p:ph idx="1"/>
          </p:nvPr>
        </p:nvSpPr>
        <p:spPr>
          <a:xfrm>
            <a:off x="467544" y="620688"/>
            <a:ext cx="8229600" cy="5760640"/>
          </a:xfrm>
        </p:spPr>
        <p:txBody>
          <a:bodyPr>
            <a:noAutofit/>
          </a:bodyPr>
          <a:lstStyle/>
          <a:p>
            <a:r>
              <a:rPr lang="hu-HU" dirty="0" smtClean="0"/>
              <a:t>Meghalni – elszunnyadni – semmi több; </a:t>
            </a:r>
          </a:p>
          <a:p>
            <a:r>
              <a:rPr lang="hu-HU" dirty="0" smtClean="0"/>
              <a:t>S egy álom által elvégezni mind </a:t>
            </a:r>
          </a:p>
          <a:p>
            <a:r>
              <a:rPr lang="hu-HU" dirty="0" smtClean="0"/>
              <a:t>A szív keservét, a test eredendő, </a:t>
            </a:r>
          </a:p>
          <a:p>
            <a:r>
              <a:rPr lang="hu-HU" dirty="0" smtClean="0"/>
              <a:t>Természetes rázkódtatásait: </a:t>
            </a:r>
          </a:p>
          <a:p>
            <a:r>
              <a:rPr lang="hu-HU" dirty="0" smtClean="0"/>
              <a:t>Oly cél, minőt óhajthat a kegyes. </a:t>
            </a:r>
          </a:p>
          <a:p>
            <a:r>
              <a:rPr lang="hu-HU" dirty="0" smtClean="0"/>
              <a:t>Meghalni – elszunnyadni – és </a:t>
            </a:r>
            <a:r>
              <a:rPr lang="hu-HU" dirty="0" err="1" smtClean="0"/>
              <a:t>alunni</a:t>
            </a:r>
            <a:r>
              <a:rPr lang="hu-HU" dirty="0" smtClean="0"/>
              <a:t>! </a:t>
            </a:r>
          </a:p>
          <a:p>
            <a:r>
              <a:rPr lang="hu-HU" dirty="0" smtClean="0"/>
              <a:t>Talán álmodni: ez a bökkenő; </a:t>
            </a:r>
          </a:p>
          <a:p>
            <a:r>
              <a:rPr lang="hu-HU" dirty="0" smtClean="0"/>
              <a:t>Mert hogy mi álmok </a:t>
            </a:r>
            <a:r>
              <a:rPr lang="hu-HU" dirty="0" err="1" smtClean="0"/>
              <a:t>jőnek</a:t>
            </a:r>
            <a:r>
              <a:rPr lang="hu-HU" dirty="0" smtClean="0"/>
              <a:t> a halálban, </a:t>
            </a:r>
          </a:p>
          <a:p>
            <a:r>
              <a:rPr lang="hu-HU" dirty="0" smtClean="0"/>
              <a:t>Ha majd leráztuk mind e földi bajt, </a:t>
            </a:r>
          </a:p>
          <a:p>
            <a:r>
              <a:rPr lang="hu-HU" dirty="0" smtClean="0"/>
              <a:t>Ez visszadöbbent. </a:t>
            </a:r>
            <a:endParaRPr lang="hu-H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endParaRPr lang="hu-HU"/>
          </a:p>
        </p:txBody>
      </p:sp>
      <p:sp>
        <p:nvSpPr>
          <p:cNvPr id="3" name="Tartalom helye 2"/>
          <p:cNvSpPr>
            <a:spLocks noGrp="1"/>
          </p:cNvSpPr>
          <p:nvPr>
            <p:ph idx="1"/>
          </p:nvPr>
        </p:nvSpPr>
        <p:spPr>
          <a:xfrm>
            <a:off x="611560" y="260648"/>
            <a:ext cx="8229600" cy="6225555"/>
          </a:xfrm>
        </p:spPr>
        <p:txBody>
          <a:bodyPr>
            <a:noAutofit/>
          </a:bodyPr>
          <a:lstStyle/>
          <a:p>
            <a:r>
              <a:rPr lang="hu-HU" dirty="0" smtClean="0"/>
              <a:t>E meggondolás az, </a:t>
            </a:r>
          </a:p>
          <a:p>
            <a:r>
              <a:rPr lang="hu-HU" dirty="0" smtClean="0"/>
              <a:t>Mi a nyomort oly hosszan élteti: </a:t>
            </a:r>
          </a:p>
          <a:p>
            <a:r>
              <a:rPr lang="hu-HU" dirty="0" smtClean="0"/>
              <a:t>Mert ki viselné a kor gúny-csapásait, </a:t>
            </a:r>
          </a:p>
          <a:p>
            <a:r>
              <a:rPr lang="hu-HU" dirty="0" smtClean="0"/>
              <a:t>Zsarnok bosszúját, gőgös ember dölyfét, </a:t>
            </a:r>
          </a:p>
          <a:p>
            <a:r>
              <a:rPr lang="hu-HU" dirty="0" smtClean="0"/>
              <a:t>Utált szerelme kínját, pör-halasztást, </a:t>
            </a:r>
          </a:p>
          <a:p>
            <a:r>
              <a:rPr lang="hu-HU" dirty="0" smtClean="0"/>
              <a:t>A hivatalnak packázásait,</a:t>
            </a:r>
          </a:p>
          <a:p>
            <a:r>
              <a:rPr lang="hu-HU" dirty="0" smtClean="0"/>
              <a:t> S mind a </a:t>
            </a:r>
            <a:r>
              <a:rPr lang="hu-HU" dirty="0" smtClean="0"/>
              <a:t>rúgást</a:t>
            </a:r>
            <a:r>
              <a:rPr lang="hu-HU" dirty="0" smtClean="0"/>
              <a:t>, mellyel méltatlanok Bántalmazzák a tűrő érdemet: </a:t>
            </a:r>
          </a:p>
          <a:p>
            <a:r>
              <a:rPr lang="hu-HU" dirty="0" smtClean="0"/>
              <a:t>Ha </a:t>
            </a:r>
            <a:r>
              <a:rPr lang="hu-HU" dirty="0" smtClean="0"/>
              <a:t>nyugalomba </a:t>
            </a:r>
            <a:r>
              <a:rPr lang="hu-HU" dirty="0" smtClean="0"/>
              <a:t>küldhetné magát </a:t>
            </a:r>
          </a:p>
          <a:p>
            <a:r>
              <a:rPr lang="hu-HU" dirty="0" smtClean="0"/>
              <a:t>Egy puszta tőrrel? </a:t>
            </a:r>
          </a:p>
          <a:p>
            <a:r>
              <a:rPr lang="hu-HU" dirty="0" smtClean="0"/>
              <a:t>– Ki hordaná e terheket, </a:t>
            </a:r>
            <a:endParaRPr lang="hu-H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endParaRPr lang="hu-HU"/>
          </a:p>
        </p:txBody>
      </p:sp>
      <p:sp>
        <p:nvSpPr>
          <p:cNvPr id="3" name="Tartalom helye 2"/>
          <p:cNvSpPr>
            <a:spLocks noGrp="1"/>
          </p:cNvSpPr>
          <p:nvPr>
            <p:ph idx="1"/>
          </p:nvPr>
        </p:nvSpPr>
        <p:spPr>
          <a:xfrm>
            <a:off x="457200" y="980728"/>
            <a:ext cx="8229600" cy="5145435"/>
          </a:xfrm>
        </p:spPr>
        <p:txBody>
          <a:bodyPr>
            <a:normAutofit/>
          </a:bodyPr>
          <a:lstStyle/>
          <a:p>
            <a:r>
              <a:rPr lang="hu-HU" dirty="0" smtClean="0"/>
              <a:t>Izzadva, nyögve élte fáradalmin, </a:t>
            </a:r>
          </a:p>
          <a:p>
            <a:r>
              <a:rPr lang="hu-HU" dirty="0" smtClean="0"/>
              <a:t>Ha rettegésünk egy halál utáni </a:t>
            </a:r>
          </a:p>
          <a:p>
            <a:r>
              <a:rPr lang="hu-HU" dirty="0" smtClean="0"/>
              <a:t>Valamitől – a nem ismert tartomány, </a:t>
            </a:r>
          </a:p>
          <a:p>
            <a:r>
              <a:rPr lang="hu-HU" dirty="0" smtClean="0"/>
              <a:t>Melyből nem tér meg utazó – le nem </a:t>
            </a:r>
          </a:p>
          <a:p>
            <a:r>
              <a:rPr lang="hu-HU" dirty="0" smtClean="0"/>
              <a:t>Lohasztja kedvünk, inkább tűrni a </a:t>
            </a:r>
          </a:p>
          <a:p>
            <a:r>
              <a:rPr lang="hu-HU" dirty="0" smtClean="0"/>
              <a:t>Jelen gonoszt, mint ismeretlenek </a:t>
            </a:r>
          </a:p>
          <a:p>
            <a:r>
              <a:rPr lang="hu-HU" dirty="0" smtClean="0"/>
              <a:t>Felé sietni? </a:t>
            </a:r>
          </a:p>
          <a:p>
            <a:endParaRPr lang="hu-HU" dirty="0" smtClean="0"/>
          </a:p>
          <a:p>
            <a:endParaRPr lang="hu-H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endParaRPr lang="hu-HU"/>
          </a:p>
        </p:txBody>
      </p:sp>
      <p:sp>
        <p:nvSpPr>
          <p:cNvPr id="3" name="Tartalom helye 2"/>
          <p:cNvSpPr>
            <a:spLocks noGrp="1"/>
          </p:cNvSpPr>
          <p:nvPr>
            <p:ph idx="1"/>
          </p:nvPr>
        </p:nvSpPr>
        <p:spPr/>
        <p:txBody>
          <a:bodyPr>
            <a:normAutofit lnSpcReduction="10000"/>
          </a:bodyPr>
          <a:lstStyle/>
          <a:p>
            <a:r>
              <a:rPr lang="hu-HU" dirty="0" err="1" smtClean="0"/>
              <a:t>Ekkép</a:t>
            </a:r>
            <a:r>
              <a:rPr lang="hu-HU" dirty="0" smtClean="0"/>
              <a:t> az öntudat </a:t>
            </a:r>
          </a:p>
          <a:p>
            <a:r>
              <a:rPr lang="hu-HU" dirty="0" smtClean="0"/>
              <a:t>Belőlünk mind gyávát csinál, </a:t>
            </a:r>
          </a:p>
          <a:p>
            <a:r>
              <a:rPr lang="hu-HU" dirty="0" smtClean="0"/>
              <a:t>S az elszántság természetes színét </a:t>
            </a:r>
          </a:p>
          <a:p>
            <a:r>
              <a:rPr lang="hu-HU" dirty="0" smtClean="0"/>
              <a:t>A gondolat halványra betegíti; </a:t>
            </a:r>
          </a:p>
          <a:p>
            <a:r>
              <a:rPr lang="hu-HU" dirty="0" smtClean="0"/>
              <a:t>Ily kétkedés által sok nagyszerű, </a:t>
            </a:r>
          </a:p>
          <a:p>
            <a:r>
              <a:rPr lang="hu-HU" dirty="0" smtClean="0"/>
              <a:t>Fontos merény kifordul medriből</a:t>
            </a:r>
          </a:p>
          <a:p>
            <a:r>
              <a:rPr lang="hu-HU" dirty="0" smtClean="0"/>
              <a:t>S elveszti „tett” nevét. </a:t>
            </a:r>
          </a:p>
          <a:p>
            <a:r>
              <a:rPr lang="hu-HU" i="1" dirty="0" smtClean="0"/>
              <a:t>(III. felvonás 1. szín)</a:t>
            </a:r>
            <a:endParaRPr lang="hu-HU" dirty="0" smtClean="0"/>
          </a:p>
          <a:p>
            <a:endParaRPr lang="hu-H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Hogyan idézzük a monológot?</a:t>
            </a:r>
            <a:endParaRPr lang="hu-HU" dirty="0"/>
          </a:p>
        </p:txBody>
      </p:sp>
      <p:sp>
        <p:nvSpPr>
          <p:cNvPr id="3" name="Tartalom helye 2"/>
          <p:cNvSpPr>
            <a:spLocks noGrp="1"/>
          </p:cNvSpPr>
          <p:nvPr>
            <p:ph idx="1"/>
          </p:nvPr>
        </p:nvSpPr>
        <p:spPr/>
        <p:txBody>
          <a:bodyPr/>
          <a:lstStyle/>
          <a:p>
            <a:r>
              <a:rPr lang="hu-HU" dirty="0" smtClean="0"/>
              <a:t>Hogyan írjunk esszét? 72. oldal</a:t>
            </a:r>
            <a:endParaRPr lang="hu-H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b="1" dirty="0" smtClean="0"/>
              <a:t/>
            </a:r>
            <a:br>
              <a:rPr lang="hu-HU" b="1" dirty="0" smtClean="0"/>
            </a:br>
            <a:r>
              <a:rPr lang="hu-HU" b="1" dirty="0" smtClean="0"/>
              <a:t/>
            </a:r>
            <a:br>
              <a:rPr lang="hu-HU" b="1" dirty="0" smtClean="0"/>
            </a:br>
            <a:r>
              <a:rPr lang="hu-HU" b="1" dirty="0" smtClean="0"/>
              <a:t/>
            </a:r>
            <a:br>
              <a:rPr lang="hu-HU" b="1" dirty="0" smtClean="0"/>
            </a:br>
            <a:r>
              <a:rPr lang="hu-HU" b="1" dirty="0" smtClean="0"/>
              <a:t/>
            </a:r>
            <a:br>
              <a:rPr lang="hu-HU" b="1" dirty="0" smtClean="0"/>
            </a:br>
            <a:r>
              <a:rPr lang="hu-HU" b="1" dirty="0" smtClean="0"/>
              <a:t/>
            </a:r>
            <a:br>
              <a:rPr lang="hu-HU" b="1" dirty="0" smtClean="0"/>
            </a:br>
            <a:r>
              <a:rPr lang="hu-HU" sz="2800" b="1" dirty="0" smtClean="0"/>
              <a:t>Hamlet által bemutatott kétkedés helyett, számomra egyértelmű az a határozott vélemény, amelyet Euripidész így fogalmazott meg:</a:t>
            </a:r>
            <a:r>
              <a:rPr lang="hu-HU" b="1" dirty="0" smtClean="0"/>
              <a:t/>
            </a:r>
            <a:br>
              <a:rPr lang="hu-HU" b="1" dirty="0" smtClean="0"/>
            </a:br>
            <a:r>
              <a:rPr lang="hu-HU" b="1" dirty="0" smtClean="0"/>
              <a:t/>
            </a:r>
            <a:br>
              <a:rPr lang="hu-HU" b="1" dirty="0" smtClean="0"/>
            </a:br>
            <a:r>
              <a:rPr lang="hu-HU" b="1" dirty="0" smtClean="0"/>
              <a:t>Őrült</a:t>
            </a:r>
            <a:r>
              <a:rPr lang="hu-HU" b="1" dirty="0" smtClean="0"/>
              <a:t>, aki halni vágy, még a rút élet is szebb, mint a szép halál. </a:t>
            </a:r>
            <a:endParaRPr lang="hu-HU" b="1" dirty="0"/>
          </a:p>
        </p:txBody>
      </p:sp>
      <p:sp>
        <p:nvSpPr>
          <p:cNvPr id="3" name="Tartalom helye 2"/>
          <p:cNvSpPr>
            <a:spLocks noGrp="1"/>
          </p:cNvSpPr>
          <p:nvPr>
            <p:ph idx="1"/>
          </p:nvPr>
        </p:nvSpPr>
        <p:spPr>
          <a:xfrm>
            <a:off x="395536" y="4595018"/>
            <a:ext cx="8229600" cy="4525963"/>
          </a:xfrm>
        </p:spPr>
        <p:txBody>
          <a:bodyPr/>
          <a:lstStyle/>
          <a:p>
            <a:r>
              <a:rPr lang="hu-HU" dirty="0" smtClean="0"/>
              <a:t>Amióta statisztikai adataink vannak, Magyarországon az öngyilkosság mindig gyakori volt.</a:t>
            </a:r>
            <a:endParaRPr lang="hu-HU" dirty="0"/>
          </a:p>
        </p:txBody>
      </p:sp>
    </p:spTree>
  </p:cSld>
  <p:clrMapOvr>
    <a:masterClrMapping/>
  </p:clrMapOvr>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1115</TotalTime>
  <Words>871</Words>
  <Application>Microsoft Office PowerPoint</Application>
  <PresentationFormat>Diavetítés a képernyőre (4:3 oldalarány)</PresentationFormat>
  <Paragraphs>159</Paragraphs>
  <Slides>36</Slides>
  <Notes>0</Notes>
  <HiddenSlides>0</HiddenSlides>
  <MMClips>0</MMClips>
  <ScaleCrop>false</ScaleCrop>
  <HeadingPairs>
    <vt:vector size="4" baseType="variant">
      <vt:variant>
        <vt:lpstr>Téma</vt:lpstr>
      </vt:variant>
      <vt:variant>
        <vt:i4>1</vt:i4>
      </vt:variant>
      <vt:variant>
        <vt:lpstr>Diacímek</vt:lpstr>
      </vt:variant>
      <vt:variant>
        <vt:i4>36</vt:i4>
      </vt:variant>
    </vt:vector>
  </HeadingPairs>
  <TitlesOfParts>
    <vt:vector size="37" baseType="lpstr">
      <vt:lpstr>Office-téma</vt:lpstr>
      <vt:lpstr>SOTE III.</vt:lpstr>
      <vt:lpstr>2. dia</vt:lpstr>
      <vt:lpstr>To be, or not to be:</vt:lpstr>
      <vt:lpstr>4. dia</vt:lpstr>
      <vt:lpstr>5. dia</vt:lpstr>
      <vt:lpstr>6. dia</vt:lpstr>
      <vt:lpstr>7. dia</vt:lpstr>
      <vt:lpstr>Hogyan idézzük a monológot?</vt:lpstr>
      <vt:lpstr>     Hamlet által bemutatott kétkedés helyett, számomra egyértelmű az a határozott vélemény, amelyet Euripidész így fogalmazott meg:  Őrült, aki halni vágy, még a rút élet is szebb, mint a szép halál. </vt:lpstr>
      <vt:lpstr>10. dia</vt:lpstr>
      <vt:lpstr>11. dia</vt:lpstr>
      <vt:lpstr>Babits: Esti kérdés</vt:lpstr>
      <vt:lpstr>13. dia</vt:lpstr>
      <vt:lpstr>A Film zárójelenete</vt:lpstr>
      <vt:lpstr> Richard Aczel: Hogyan írjunk esszét?  Budapest: Osiris, 2000, 145 oldal, 820 Ft </vt:lpstr>
      <vt:lpstr>16. dia</vt:lpstr>
      <vt:lpstr>17. dia</vt:lpstr>
      <vt:lpstr>Anyaggyűjtés</vt:lpstr>
      <vt:lpstr>Forráshelyek</vt:lpstr>
      <vt:lpstr>Anyaggyűjtés</vt:lpstr>
      <vt:lpstr>Az esszé megvalósítása I. vázlat</vt:lpstr>
      <vt:lpstr>Az esszé megvalósítása, megírása</vt:lpstr>
      <vt:lpstr>Érvelés</vt:lpstr>
      <vt:lpstr>Szerkezet</vt:lpstr>
      <vt:lpstr>Bevezetés</vt:lpstr>
      <vt:lpstr>Bevezetés</vt:lpstr>
      <vt:lpstr>Tárgyalás</vt:lpstr>
      <vt:lpstr>Befejezés</vt:lpstr>
      <vt:lpstr>Milyen nyelven</vt:lpstr>
      <vt:lpstr>Szemléltetés</vt:lpstr>
      <vt:lpstr>szemléltetés</vt:lpstr>
      <vt:lpstr>Szemléltetés</vt:lpstr>
      <vt:lpstr>33. dia</vt:lpstr>
      <vt:lpstr>Befejezés</vt:lpstr>
      <vt:lpstr>A stílus</vt:lpstr>
      <vt:lpstr>Mi lehet akkor a hf. esszében?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SOTE III.</dc:title>
  <dc:creator>FarkasKaroly</dc:creator>
  <cp:lastModifiedBy>FarkasKaroly</cp:lastModifiedBy>
  <cp:revision>42</cp:revision>
  <dcterms:created xsi:type="dcterms:W3CDTF">2011-09-05T10:27:38Z</dcterms:created>
  <dcterms:modified xsi:type="dcterms:W3CDTF">2011-12-06T09:21:31Z</dcterms:modified>
</cp:coreProperties>
</file>