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3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40" r:id="rId3"/>
    <p:sldId id="341" r:id="rId4"/>
    <p:sldId id="259" r:id="rId5"/>
    <p:sldId id="257" r:id="rId6"/>
    <p:sldId id="258" r:id="rId7"/>
    <p:sldId id="415" r:id="rId8"/>
    <p:sldId id="345" r:id="rId9"/>
    <p:sldId id="346" r:id="rId10"/>
    <p:sldId id="351" r:id="rId11"/>
    <p:sldId id="350" r:id="rId12"/>
    <p:sldId id="347" r:id="rId13"/>
    <p:sldId id="348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26" r:id="rId25"/>
    <p:sldId id="427" r:id="rId26"/>
    <p:sldId id="428" r:id="rId27"/>
    <p:sldId id="429" r:id="rId28"/>
    <p:sldId id="430" r:id="rId29"/>
    <p:sldId id="431" r:id="rId30"/>
    <p:sldId id="349" r:id="rId31"/>
    <p:sldId id="414" r:id="rId32"/>
    <p:sldId id="267" r:id="rId33"/>
    <p:sldId id="268" r:id="rId34"/>
    <p:sldId id="261" r:id="rId35"/>
    <p:sldId id="263" r:id="rId36"/>
    <p:sldId id="262" r:id="rId37"/>
    <p:sldId id="264" r:id="rId38"/>
    <p:sldId id="435" r:id="rId39"/>
    <p:sldId id="265" r:id="rId40"/>
    <p:sldId id="269" r:id="rId41"/>
    <p:sldId id="266" r:id="rId42"/>
    <p:sldId id="352" r:id="rId43"/>
    <p:sldId id="353" r:id="rId44"/>
    <p:sldId id="271" r:id="rId45"/>
    <p:sldId id="272" r:id="rId46"/>
    <p:sldId id="273" r:id="rId47"/>
    <p:sldId id="274" r:id="rId48"/>
    <p:sldId id="276" r:id="rId49"/>
    <p:sldId id="277" r:id="rId50"/>
    <p:sldId id="278" r:id="rId51"/>
    <p:sldId id="279" r:id="rId52"/>
    <p:sldId id="280" r:id="rId53"/>
    <p:sldId id="281" r:id="rId54"/>
    <p:sldId id="282" r:id="rId55"/>
    <p:sldId id="283" r:id="rId56"/>
    <p:sldId id="284" r:id="rId57"/>
    <p:sldId id="285" r:id="rId58"/>
    <p:sldId id="286" r:id="rId59"/>
    <p:sldId id="287" r:id="rId60"/>
    <p:sldId id="354" r:id="rId61"/>
    <p:sldId id="310" r:id="rId62"/>
    <p:sldId id="311" r:id="rId63"/>
    <p:sldId id="312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55" r:id="rId74"/>
    <p:sldId id="270" r:id="rId75"/>
    <p:sldId id="340" r:id="rId76"/>
    <p:sldId id="342" r:id="rId77"/>
    <p:sldId id="343" r:id="rId78"/>
    <p:sldId id="344" r:id="rId79"/>
    <p:sldId id="432" r:id="rId80"/>
    <p:sldId id="433" r:id="rId81"/>
    <p:sldId id="436" r:id="rId82"/>
    <p:sldId id="437" r:id="rId83"/>
    <p:sldId id="438" r:id="rId84"/>
    <p:sldId id="439" r:id="rId85"/>
    <p:sldId id="356" r:id="rId86"/>
    <p:sldId id="357" r:id="rId87"/>
    <p:sldId id="358" r:id="rId88"/>
    <p:sldId id="360" r:id="rId89"/>
    <p:sldId id="361" r:id="rId90"/>
    <p:sldId id="362" r:id="rId91"/>
    <p:sldId id="363" r:id="rId92"/>
    <p:sldId id="364" r:id="rId93"/>
    <p:sldId id="365" r:id="rId94"/>
    <p:sldId id="366" r:id="rId95"/>
    <p:sldId id="367" r:id="rId96"/>
    <p:sldId id="368" r:id="rId97"/>
    <p:sldId id="369" r:id="rId98"/>
    <p:sldId id="370" r:id="rId99"/>
    <p:sldId id="371" r:id="rId100"/>
    <p:sldId id="372" r:id="rId101"/>
    <p:sldId id="373" r:id="rId102"/>
    <p:sldId id="374" r:id="rId103"/>
    <p:sldId id="375" r:id="rId104"/>
    <p:sldId id="376" r:id="rId105"/>
    <p:sldId id="377" r:id="rId106"/>
    <p:sldId id="378" r:id="rId107"/>
    <p:sldId id="379" r:id="rId108"/>
    <p:sldId id="380" r:id="rId109"/>
    <p:sldId id="381" r:id="rId110"/>
    <p:sldId id="382" r:id="rId111"/>
    <p:sldId id="383" r:id="rId112"/>
    <p:sldId id="384" r:id="rId113"/>
    <p:sldId id="385" r:id="rId114"/>
    <p:sldId id="386" r:id="rId115"/>
    <p:sldId id="387" r:id="rId116"/>
    <p:sldId id="388" r:id="rId117"/>
    <p:sldId id="389" r:id="rId118"/>
    <p:sldId id="390" r:id="rId119"/>
    <p:sldId id="391" r:id="rId120"/>
    <p:sldId id="392" r:id="rId121"/>
    <p:sldId id="393" r:id="rId122"/>
    <p:sldId id="394" r:id="rId123"/>
    <p:sldId id="395" r:id="rId124"/>
    <p:sldId id="396" r:id="rId125"/>
    <p:sldId id="397" r:id="rId126"/>
    <p:sldId id="398" r:id="rId127"/>
    <p:sldId id="399" r:id="rId128"/>
    <p:sldId id="400" r:id="rId129"/>
    <p:sldId id="401" r:id="rId130"/>
    <p:sldId id="402" r:id="rId131"/>
    <p:sldId id="403" r:id="rId132"/>
    <p:sldId id="404" r:id="rId133"/>
    <p:sldId id="405" r:id="rId134"/>
    <p:sldId id="406" r:id="rId135"/>
    <p:sldId id="407" r:id="rId136"/>
    <p:sldId id="408" r:id="rId137"/>
    <p:sldId id="409" r:id="rId138"/>
    <p:sldId id="410" r:id="rId139"/>
    <p:sldId id="411" r:id="rId140"/>
    <p:sldId id="412" r:id="rId141"/>
    <p:sldId id="413" r:id="rId14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arkasKaroly\Desktop\Vezir\vezir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lrMapOvr bg1="lt1" tx1="dk1" bg2="lt2" tx2="dk2" accent1="accent1" accent2="accent2" accent3="accent3" accent4="accent4" accent5="accent5" accent6="accent6" hlink="hlink" folHlink="folHlink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[vezir1.xlsx]Munka1!$A$10</c:f>
              <c:strCache>
                <c:ptCount val="1"/>
                <c:pt idx="0">
                  <c:v>Adósság Billió</c:v>
                </c:pt>
              </c:strCache>
            </c:strRef>
          </c:tx>
          <c:val>
            <c:numRef>
              <c:f>[vezir1.xlsx]Munka1!$B$10:$K$10</c:f>
              <c:numCache>
                <c:formatCode>_-* #,##0.0\ _F_t_-;\-* #,##0.0\ _F_t_-;_-* "-"??\ _F_t_-;_-@_-</c:formatCode>
                <c:ptCount val="10"/>
                <c:pt idx="0">
                  <c:v>8.4892534049999995</c:v>
                </c:pt>
                <c:pt idx="1">
                  <c:v>9.6129109239999995</c:v>
                </c:pt>
                <c:pt idx="2">
                  <c:v>9.3738206720000008</c:v>
                </c:pt>
                <c:pt idx="3">
                  <c:v>11.679717480000001</c:v>
                </c:pt>
                <c:pt idx="4">
                  <c:v>15.054592308000029</c:v>
                </c:pt>
                <c:pt idx="5">
                  <c:v>17.796331799999987</c:v>
                </c:pt>
                <c:pt idx="6">
                  <c:v>22.899483775</c:v>
                </c:pt>
                <c:pt idx="7">
                  <c:v>26.131765296000061</c:v>
                </c:pt>
                <c:pt idx="8">
                  <c:v>31.061284865999987</c:v>
                </c:pt>
                <c:pt idx="9">
                  <c:v>38.039317420000003</c:v>
                </c:pt>
              </c:numCache>
            </c:numRef>
          </c:val>
        </c:ser>
        <c:marker val="1"/>
        <c:axId val="63091840"/>
        <c:axId val="63093760"/>
      </c:lineChart>
      <c:catAx>
        <c:axId val="63091840"/>
        <c:scaling>
          <c:orientation val="minMax"/>
        </c:scaling>
        <c:axPos val="b"/>
        <c:tickLblPos val="nextTo"/>
        <c:crossAx val="63093760"/>
        <c:crosses val="autoZero"/>
        <c:auto val="1"/>
        <c:lblAlgn val="ctr"/>
        <c:lblOffset val="100"/>
      </c:catAx>
      <c:valAx>
        <c:axId val="63093760"/>
        <c:scaling>
          <c:orientation val="minMax"/>
        </c:scaling>
        <c:axPos val="l"/>
        <c:majorGridlines/>
        <c:numFmt formatCode="_-* #,##0.0\ _F_t_-;\-* #,##0.0\ _F_t_-;_-* &quot;-&quot;??\ _F_t_-;_-@_-" sourceLinked="1"/>
        <c:tickLblPos val="nextTo"/>
        <c:crossAx val="63091840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2011.02.21.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2011.02.21.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2011.02.21.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2011.02.21.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2011.02.21.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2011.02.21.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2011.02.21.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2011.02.21.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2011.02.21.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2011.02.21.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C1F8-F02B-4939-B9B0-6B74D2367408}" type="datetimeFigureOut">
              <a:rPr lang="hu-HU" smtClean="0"/>
              <a:pPr/>
              <a:t>2011.02.21.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AF7-5843-4520-B47B-F9E20E430B5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7C1F8-F02B-4939-B9B0-6B74D2367408}" type="datetimeFigureOut">
              <a:rPr lang="hu-HU" smtClean="0"/>
              <a:pPr/>
              <a:t>2011.02.21.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92AF7-5843-4520-B47B-F9E20E430B5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nik.uni.obuda.hu/Farkas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-2003_dokumentum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-2003_dokumentum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../../WINDOWS/Desktop/JIO8/olvas.com" TargetMode="Externa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munkalap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munkalap4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slide" Target="slide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Szakdolgozat módszertan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SOTE 2011</a:t>
            </a:r>
          </a:p>
          <a:p>
            <a:r>
              <a:rPr lang="hu-HU" dirty="0" smtClean="0"/>
              <a:t>mentőtisztek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188" y="1704975"/>
            <a:ext cx="46196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MTA 2000/1985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Olvasó elit 18% </a:t>
            </a:r>
            <a:r>
              <a:rPr lang="hu-HU">
                <a:sym typeface="Wingdings" pitchFamily="2" charset="2"/>
              </a:rPr>
              <a:t> 9%</a:t>
            </a:r>
          </a:p>
          <a:p>
            <a:r>
              <a:rPr lang="hu-HU">
                <a:sym typeface="Wingdings" pitchFamily="2" charset="2"/>
              </a:rPr>
              <a:t>Évente egy könyv 64%  49%</a:t>
            </a:r>
          </a:p>
          <a:p>
            <a:r>
              <a:rPr lang="hu-HU">
                <a:sym typeface="Wingdings" pitchFamily="2" charset="2"/>
              </a:rPr>
              <a:t>Havonta egy könyv 19%  12%</a:t>
            </a:r>
          </a:p>
          <a:p>
            <a:r>
              <a:rPr lang="hu-HU">
                <a:sym typeface="Wingdings" pitchFamily="2" charset="2"/>
              </a:rPr>
              <a:t>Az egymást követ</a:t>
            </a:r>
            <a:r>
              <a:rPr lang="hu-HU"/>
              <a:t>ő</a:t>
            </a:r>
            <a:r>
              <a:rPr lang="hu-HU">
                <a:sym typeface="Wingdings" pitchFamily="2" charset="2"/>
              </a:rPr>
              <a:t> korosztályok egyre kevesebbet olvasnak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Az informatika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Az alfabetikus képességeknek új funkciót biztosít.</a:t>
            </a:r>
          </a:p>
          <a:p>
            <a:r>
              <a:rPr lang="hu-HU"/>
              <a:t>A digitális médiák léte alkalmat ad arra, hogy megkerüljük az ábécét, mint a történetek és információk egyedüli forrását.</a:t>
            </a:r>
          </a:p>
          <a:p>
            <a:r>
              <a:rPr lang="hu-HU"/>
              <a:t>Az olvasás nem öncél, hanem megismerési eszköz.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hu-HU"/>
              <a:t>A gyorsolvasás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 algn="just"/>
            <a:r>
              <a:rPr lang="hu-HU" b="1"/>
              <a:t>az információ felvétel hatékonyabb,</a:t>
            </a:r>
          </a:p>
          <a:p>
            <a:pPr algn="just"/>
            <a:r>
              <a:rPr lang="hu-HU" b="1"/>
              <a:t>elsősorban jobb megértést eredményező,</a:t>
            </a:r>
          </a:p>
          <a:p>
            <a:pPr algn="just"/>
            <a:r>
              <a:rPr lang="hu-HU" b="1"/>
              <a:t>az  olvasás sebességét valamint a figyelem-összpontosítás mértékét és formáját az olvasmányhoz, és az olvasás céljához igazító,</a:t>
            </a:r>
          </a:p>
          <a:p>
            <a:pPr algn="just"/>
            <a:r>
              <a:rPr lang="hu-HU" b="1"/>
              <a:t>a hagyományosnál rendszerint gyorsabb,</a:t>
            </a:r>
          </a:p>
          <a:p>
            <a:pPr algn="just"/>
            <a:r>
              <a:rPr lang="hu-HU" b="1">
                <a:solidFill>
                  <a:srgbClr val="CC0066"/>
                </a:solidFill>
              </a:rPr>
              <a:t>különféle olvasási technikák kombinációja,</a:t>
            </a:r>
            <a:endParaRPr lang="hu-HU" b="1"/>
          </a:p>
          <a:p>
            <a:pPr algn="just"/>
            <a:r>
              <a:rPr lang="hu-HU" b="1"/>
              <a:t>általában többszöri olvasás.</a:t>
            </a:r>
          </a:p>
        </p:txBody>
      </p:sp>
      <p:sp>
        <p:nvSpPr>
          <p:cNvPr id="512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609600"/>
            <a:ext cx="1042988" cy="1042988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Pog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gyorsolvasás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 különféle olvasási módok egyike. Figyelmes, hatékony, </a:t>
            </a:r>
            <a:br>
              <a:rPr lang="hu-HU"/>
            </a:br>
            <a:r>
              <a:rPr lang="hu-HU"/>
              <a:t>sok szempontból hagyományos olvasás,</a:t>
            </a:r>
            <a:br>
              <a:rPr lang="hu-HU"/>
            </a:br>
            <a:r>
              <a:rPr lang="hu-HU"/>
              <a:t>amely során az olvasási sebesség nagyobb 250 szó/perc értéknél,</a:t>
            </a:r>
            <a:br>
              <a:rPr lang="hu-HU"/>
            </a:br>
            <a:r>
              <a:rPr lang="hu-HU"/>
              <a:t>és nem haladja meg a a belső beszéd 600 szó/perc értéket,</a:t>
            </a:r>
            <a:br>
              <a:rPr lang="hu-HU"/>
            </a:br>
            <a:r>
              <a:rPr lang="hu-HU"/>
              <a:t>a megértés pedig átlag feletti.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Hogyan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olvasás öröm</a:t>
            </a:r>
          </a:p>
          <a:p>
            <a:r>
              <a:rPr lang="hu-HU" dirty="0"/>
              <a:t>Felkészülni</a:t>
            </a:r>
          </a:p>
          <a:p>
            <a:r>
              <a:rPr lang="hu-HU" dirty="0"/>
              <a:t>Előzetes áttekintés, Pólya</a:t>
            </a:r>
          </a:p>
          <a:p>
            <a:r>
              <a:rPr lang="hu-HU" dirty="0"/>
              <a:t>Cél meghatározása, </a:t>
            </a:r>
            <a:r>
              <a:rPr lang="hu-HU" dirty="0" err="1"/>
              <a:t>Bertalanffy</a:t>
            </a:r>
            <a:endParaRPr lang="hu-HU" dirty="0"/>
          </a:p>
          <a:p>
            <a:r>
              <a:rPr lang="hu-HU" dirty="0"/>
              <a:t>Megfelelő sebesség, Szentgyörgyi</a:t>
            </a:r>
          </a:p>
          <a:p>
            <a:r>
              <a:rPr lang="hu-HU" dirty="0"/>
              <a:t>Többször, a megfelelő technikával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Láss, ne csak nézz!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hu-H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695450" y="123825"/>
          <a:ext cx="5753100" cy="6610350"/>
        </p:xfrm>
        <a:graphic>
          <a:graphicData uri="http://schemas.openxmlformats.org/presentationml/2006/ole">
            <p:oleObj spid="_x0000_s102402" name="Image" r:id="rId3" imgW="7675256" imgH="88189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Brainstorming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Mivel segíthetjük elő szakdolgozatunk megírást?</a:t>
            </a:r>
          </a:p>
          <a:p>
            <a:r>
              <a:rPr lang="hu-HU" dirty="0" smtClean="0"/>
              <a:t>Dolgozunk rajta</a:t>
            </a:r>
          </a:p>
          <a:p>
            <a:r>
              <a:rPr lang="hu-HU" dirty="0" smtClean="0"/>
              <a:t>Vásárolunk egyet</a:t>
            </a:r>
          </a:p>
          <a:p>
            <a:r>
              <a:rPr lang="hu-HU" dirty="0" smtClean="0"/>
              <a:t>Kedvenc témánkat dolgozzuk fel</a:t>
            </a:r>
          </a:p>
          <a:p>
            <a:r>
              <a:rPr lang="hu-HU" dirty="0" smtClean="0"/>
              <a:t>Megfelelő konzulenst keresünk</a:t>
            </a:r>
          </a:p>
          <a:p>
            <a:r>
              <a:rPr lang="hu-HU" dirty="0" smtClean="0"/>
              <a:t>Tanulmányozunk hasonlókat</a:t>
            </a:r>
          </a:p>
          <a:p>
            <a:r>
              <a:rPr lang="hu-HU" dirty="0" smtClean="0"/>
              <a:t>…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llusioné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5888" y="1165225"/>
            <a:ext cx="383063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llusion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1988" y="817563"/>
            <a:ext cx="5280025" cy="522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llusionj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77838"/>
            <a:ext cx="6172200" cy="5973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llusionj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llusionj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-847725"/>
            <a:ext cx="8782050" cy="855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lusa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31913"/>
            <a:ext cx="8305800" cy="4157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kaissa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68363"/>
            <a:ext cx="8458200" cy="5075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Kiskőszegi Duna 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063" y="180975"/>
            <a:ext cx="9382126" cy="649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i="1"/>
              <a:t>Indulj ki az egészből!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Pacsi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4754563" cy="6400800"/>
          </a:xfrm>
          <a:prstGeom prst="rect">
            <a:avLst/>
          </a:prstGeom>
          <a:noFill/>
        </p:spPr>
      </p:pic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6172200" y="12192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Szinnyei-Merse Pál: A pacsirta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Kreativitás pszichológiája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1. Előkészítési fázis</a:t>
            </a:r>
          </a:p>
          <a:p>
            <a:r>
              <a:rPr lang="hu-HU" dirty="0" smtClean="0"/>
              <a:t>2. Lappangási fázis</a:t>
            </a:r>
          </a:p>
          <a:p>
            <a:r>
              <a:rPr lang="hu-HU" dirty="0" smtClean="0"/>
              <a:t>3. Belátási fázis, megvilágosodás</a:t>
            </a:r>
          </a:p>
          <a:p>
            <a:r>
              <a:rPr lang="hu-HU" dirty="0" smtClean="0"/>
              <a:t>4. Igazolási fázis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pacsirt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4537075" cy="6248400"/>
          </a:xfrm>
          <a:prstGeom prst="rect">
            <a:avLst/>
          </a:prstGeom>
          <a:noFill/>
        </p:spPr>
      </p:pic>
      <p:pic>
        <p:nvPicPr>
          <p:cNvPr id="119811" name="Picture 3" descr="Pacsir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28600"/>
            <a:ext cx="2641600" cy="3556000"/>
          </a:xfrm>
          <a:prstGeom prst="rect">
            <a:avLst/>
          </a:prstGeom>
          <a:noFill/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6019800" y="2362200"/>
            <a:ext cx="381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acsi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71800"/>
            <a:ext cx="2641600" cy="3556000"/>
          </a:xfrm>
          <a:prstGeom prst="rect">
            <a:avLst/>
          </a:prstGeom>
          <a:noFill/>
        </p:spPr>
      </p:pic>
      <p:pic>
        <p:nvPicPr>
          <p:cNvPr id="120835" name="Picture 3" descr="pacsirt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8725" y="304800"/>
            <a:ext cx="4551363" cy="6248400"/>
          </a:xfrm>
          <a:prstGeom prst="rect">
            <a:avLst/>
          </a:prstGeom>
          <a:noFill/>
        </p:spPr>
      </p:pic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2362200" y="5181600"/>
            <a:ext cx="609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megértés iterálás!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225" y="785813"/>
            <a:ext cx="7323138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Gyorsan olvass!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95800" cy="838200"/>
          </a:xfrm>
        </p:spPr>
        <p:txBody>
          <a:bodyPr/>
          <a:lstStyle/>
          <a:p>
            <a:r>
              <a:rPr lang="hu-HU" sz="2000">
                <a:solidFill>
                  <a:srgbClr val="669900"/>
                </a:solidFill>
              </a:rPr>
              <a:t>Dr. Dezső Zsigmondné:</a:t>
            </a:r>
            <a:endParaRPr lang="hu-H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715000"/>
          </a:xfrm>
        </p:spPr>
        <p:txBody>
          <a:bodyPr/>
          <a:lstStyle/>
          <a:p>
            <a:r>
              <a:rPr lang="hu-HU" sz="2400"/>
              <a:t>Agyunk kénytelen egyenként egymáshoz kapcsolni az egyes </a:t>
            </a:r>
            <a:br>
              <a:rPr lang="hu-HU" sz="2400"/>
            </a:br>
            <a:r>
              <a:rPr lang="hu-HU" sz="2400"/>
              <a:t>                                                                         </a:t>
            </a:r>
            <a:br>
              <a:rPr lang="hu-HU" sz="2400"/>
            </a:br>
            <a:r>
              <a:rPr lang="hu-HU" sz="2400"/>
              <a:t/>
            </a:r>
            <a:br>
              <a:rPr lang="hu-HU" sz="2400"/>
            </a:br>
            <a:r>
              <a:rPr lang="hu-HU" sz="2400"/>
              <a:t> szavakat, ami nehezebb és fárasztóbb munka számára, mintha</a:t>
            </a:r>
            <a:br>
              <a:rPr lang="hu-HU" sz="2400"/>
            </a:br>
            <a:r>
              <a:rPr lang="hu-HU" sz="2400"/>
              <a:t>                                                                        </a:t>
            </a:r>
            <a:br>
              <a:rPr lang="hu-HU" sz="2400"/>
            </a:br>
            <a:endParaRPr lang="hu-HU" sz="2400"/>
          </a:p>
          <a:p>
            <a:r>
              <a:rPr lang="hu-HU" sz="2400"/>
              <a:t>összefüggő szócsoportokból</a:t>
            </a:r>
            <a:br>
              <a:rPr lang="hu-HU" sz="2400"/>
            </a:br>
            <a:r>
              <a:rPr lang="hu-HU" sz="2400"/>
              <a:t>           --------------</a:t>
            </a:r>
            <a:br>
              <a:rPr lang="hu-HU" sz="2400"/>
            </a:br>
            <a:r>
              <a:rPr lang="hu-HU" sz="2400"/>
              <a:t>				értelmes gondolategységekből</a:t>
            </a:r>
            <a:br>
              <a:rPr lang="hu-HU" sz="2400"/>
            </a:br>
            <a:r>
              <a:rPr lang="hu-HU" sz="2400"/>
              <a:t>					     ---------------</a:t>
            </a:r>
            <a:br>
              <a:rPr lang="hu-HU" sz="2400"/>
            </a:br>
            <a:r>
              <a:rPr lang="hu-HU" sz="2400"/>
              <a:t>egyszerre ragadná meg</a:t>
            </a:r>
            <a:br>
              <a:rPr lang="hu-HU" sz="2400"/>
            </a:br>
            <a:r>
              <a:rPr lang="hu-HU" sz="2400"/>
              <a:t>	  ---------------</a:t>
            </a:r>
            <a:br>
              <a:rPr lang="hu-HU" sz="2400"/>
            </a:br>
            <a:r>
              <a:rPr lang="hu-HU" sz="2400"/>
              <a:t>				ezek teljes értelmét.</a:t>
            </a:r>
            <a:br>
              <a:rPr lang="hu-HU" sz="2400"/>
            </a:br>
            <a:r>
              <a:rPr lang="hu-HU" sz="2400"/>
              <a:t>					-------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Olvass, tanulj sokat!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haiku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3">
              <a:buFontTx/>
              <a:buNone/>
            </a:pPr>
            <a:r>
              <a:rPr lang="hu-HU"/>
              <a:t>						ki</a:t>
            </a:r>
          </a:p>
          <a:p>
            <a:pPr lvl="3">
              <a:buFontTx/>
              <a:buNone/>
            </a:pPr>
            <a:r>
              <a:rPr lang="hu-HU"/>
              <a:t>				jo		hi</a:t>
            </a:r>
          </a:p>
          <a:p>
            <a:pPr lvl="3">
              <a:buFontTx/>
              <a:buNone/>
            </a:pPr>
            <a:r>
              <a:rPr lang="hu-HU"/>
              <a:t>		ju		ki		mi</a:t>
            </a:r>
          </a:p>
          <a:p>
            <a:pPr lvl="3">
              <a:buFontTx/>
              <a:buNone/>
            </a:pPr>
            <a:r>
              <a:rPr lang="hu-HU"/>
              <a:t>		ki		mo		ta</a:t>
            </a:r>
          </a:p>
          <a:p>
            <a:pPr lvl="3">
              <a:buFontTx/>
              <a:buNone/>
            </a:pPr>
            <a:r>
              <a:rPr lang="hu-HU"/>
              <a:t>		ma		no		ke</a:t>
            </a:r>
          </a:p>
          <a:p>
            <a:pPr lvl="3">
              <a:buFontTx/>
              <a:buNone/>
            </a:pPr>
            <a:r>
              <a:rPr lang="hu-HU"/>
              <a:t>		ro		mi</a:t>
            </a:r>
          </a:p>
          <a:p>
            <a:pPr lvl="3">
              <a:buFontTx/>
              <a:buNone/>
            </a:pPr>
            <a:r>
              <a:rPr lang="hu-HU"/>
              <a:t>		ge		se</a:t>
            </a:r>
          </a:p>
          <a:p>
            <a:pPr lvl="3">
              <a:buFontTx/>
              <a:buNone/>
            </a:pPr>
            <a:r>
              <a:rPr lang="hu-HU"/>
              <a:t>				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Használd a net-et!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14300"/>
            <a:ext cx="9753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Lappangási fázis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egyén számára nyugtalan és frusztrációkkal terhes időszak, … kisebbrendűségi érzések…</a:t>
            </a:r>
            <a:r>
              <a:rPr lang="hu-HU" sz="4800" dirty="0" smtClean="0">
                <a:solidFill>
                  <a:srgbClr val="FF0000"/>
                </a:solidFill>
              </a:rPr>
              <a:t>frusztrációs toleranciára van szükség.</a:t>
            </a:r>
          </a:p>
          <a:p>
            <a:r>
              <a:rPr lang="hu-HU" dirty="0" smtClean="0"/>
              <a:t>A tehetség …</a:t>
            </a:r>
          </a:p>
          <a:p>
            <a:r>
              <a:rPr lang="hu-HU" dirty="0" smtClean="0"/>
              <a:t>Először üljünk le!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14300"/>
            <a:ext cx="9753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14300"/>
            <a:ext cx="9753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52400" y="171450"/>
          <a:ext cx="8763000" cy="6686550"/>
        </p:xfrm>
        <a:graphic>
          <a:graphicData uri="http://schemas.openxmlformats.org/presentationml/2006/ole">
            <p:oleObj spid="_x0000_s103426" name="Slide" r:id="rId3" imgW="4572000" imgH="342900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14300"/>
            <a:ext cx="9753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rgbClr val="FF0000"/>
                </a:solidFill>
              </a:rPr>
              <a:t>Az Amazon márkanevet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>
                <a:solidFill>
                  <a:srgbClr val="FF0000"/>
                </a:solidFill>
              </a:rPr>
              <a:t>a felnőtt lakosság 55%-a ismerte 2000-ben.</a:t>
            </a:r>
          </a:p>
          <a:p>
            <a:r>
              <a:rPr lang="hu-HU" sz="2800"/>
              <a:t>A </a:t>
            </a:r>
            <a:r>
              <a:rPr lang="hu-HU" sz="2800" i="1"/>
              <a:t>Supersize me</a:t>
            </a:r>
            <a:r>
              <a:rPr lang="hu-HU" sz="2800"/>
              <a:t> című filmben egyetlen riportalany sem tudta megmondani mi a kalória.</a:t>
            </a:r>
          </a:p>
          <a:p>
            <a:r>
              <a:rPr lang="hu-HU" sz="2800"/>
              <a:t>Az USA lakóinak többsége úgy tudja hazájuk lakósainak száma meghaladja a milliárdot, hisz az UFO-kban, az asztrológiában, a telekinetikában, és a vámpírokban.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Értelmezz diagrammokat!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Egy kép felér ezer szóval,</a:t>
            </a:r>
            <a:br>
              <a:rPr lang="hu-HU"/>
            </a:br>
            <a:r>
              <a:rPr lang="hu-HU"/>
              <a:t>egy képlet felér ezer képpel.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04775"/>
            <a:ext cx="97536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71600"/>
            <a:ext cx="7721600" cy="4343400"/>
          </a:xfrm>
        </p:spPr>
        <p:txBody>
          <a:bodyPr/>
          <a:lstStyle/>
          <a:p>
            <a:pPr eaLnBrk="1" hangingPunct="1"/>
            <a:r>
              <a:rPr lang="hu-HU" dirty="0" smtClean="0"/>
              <a:t>Az alábbi történet a koppenhágai egyetemen történt fizika vizsgán: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tanár kérdése ez volt: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0"/>
            <a:ext cx="6400800" cy="1524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hu-HU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1187624" y="40466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Legyünk kreatívak!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400">
                <a:solidFill>
                  <a:srgbClr val="000000"/>
                </a:solidFill>
                <a:latin typeface="Arial" charset="0"/>
              </a:rPr>
              <a:t>Születések száma</a:t>
            </a:r>
            <a:br>
              <a:rPr lang="hu-HU" sz="2400">
                <a:solidFill>
                  <a:srgbClr val="000000"/>
                </a:solidFill>
                <a:latin typeface="Arial" charset="0"/>
              </a:rPr>
            </a:br>
            <a:r>
              <a:rPr lang="hu-HU" sz="2400">
                <a:solidFill>
                  <a:srgbClr val="000000"/>
                </a:solidFill>
                <a:latin typeface="Arial" charset="0"/>
              </a:rPr>
              <a:t>Kb. a 30-as évek elejétől állt rá Magyarország arra a pályára, amin jelenleg is van. Azóta nem produktív.</a:t>
            </a:r>
            <a:r>
              <a:rPr lang="hu-HU">
                <a:solidFill>
                  <a:srgbClr val="000000"/>
                </a:solidFill>
                <a:latin typeface="Arial" charset="0"/>
              </a:rPr>
              <a:t/>
            </a:r>
            <a:br>
              <a:rPr lang="hu-HU">
                <a:solidFill>
                  <a:srgbClr val="000000"/>
                </a:solidFill>
                <a:latin typeface="Arial" charset="0"/>
              </a:rPr>
            </a:br>
            <a:endParaRPr lang="hu-HU"/>
          </a:p>
        </p:txBody>
      </p:sp>
      <p:pic>
        <p:nvPicPr>
          <p:cNvPr id="65539" name="Picture 3" descr="születések szá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22425"/>
            <a:ext cx="5410200" cy="4802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triterk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81125"/>
            <a:ext cx="6019800" cy="4044950"/>
          </a:xfrm>
          <a:prstGeom prst="rect">
            <a:avLst/>
          </a:prstGeom>
          <a:noFill/>
        </p:spPr>
      </p:pic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2057400" y="304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/>
              <a:t>1920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895600"/>
            <a:ext cx="772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Hogyan mérhető meg egy felhőkarcoló magassága, egy barométer segítségével?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800600"/>
            <a:ext cx="6400800" cy="1752600"/>
          </a:xfrm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895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A hallgató válasza:</a:t>
            </a:r>
            <a:br>
              <a:rPr lang="hu-HU" smtClean="0"/>
            </a:br>
            <a:r>
              <a:rPr lang="hu-HU" smtClean="0"/>
              <a:t>Rákötöd a barométert egy hosszú zsinórra, és így lelógatod a földig. </a:t>
            </a:r>
            <a:br>
              <a:rPr lang="hu-HU" smtClean="0"/>
            </a:br>
            <a:r>
              <a:rPr lang="hu-HU" smtClean="0"/>
              <a:t>A zsinór hosszának és a barométer magasságának összege megegyezik a felhőkarcoló magasságával.</a:t>
            </a:r>
            <a:br>
              <a:rPr lang="hu-HU" smtClean="0"/>
            </a:br>
            <a:endParaRPr lang="hu-HU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-1447800"/>
            <a:ext cx="6400800" cy="1752600"/>
          </a:xfrm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0"/>
            <a:ext cx="7721600" cy="5638800"/>
          </a:xfrm>
        </p:spPr>
        <p:txBody>
          <a:bodyPr/>
          <a:lstStyle/>
          <a:p>
            <a:pPr eaLnBrk="1" hangingPunct="1"/>
            <a:r>
              <a:rPr lang="hu-HU" smtClean="0"/>
              <a:t>Ez az eredeti válasz a vizsgáztatót meglehetősen feldühítette, és a vizsgát  sikertelennek minősítette.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0"/>
            <a:ext cx="6400800" cy="762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72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A diák azonban nem hagyta magát, mivel szerinte válasza teljesen helyes volt. Panasszal fordult az egyetem vezetőségéhez.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7315200"/>
            <a:ext cx="7721600" cy="114300"/>
          </a:xfrm>
        </p:spPr>
        <p:txBody>
          <a:bodyPr>
            <a:normAutofit fontScale="90000"/>
          </a:bodyPr>
          <a:lstStyle/>
          <a:p>
            <a:pPr eaLnBrk="1" hangingPunct="1"/>
            <a:endParaRPr lang="hu-HU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219200"/>
            <a:ext cx="6400800" cy="175260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hu-HU" sz="4400" smtClean="0"/>
              <a:t>Az egyetem rektora bizottságot nevezett ki, amelynek feladata volt megállapítani, hogy a diák elegendő mennyiségű fizikai ismerettel rendelkezik-e.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332656"/>
            <a:ext cx="849694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A </a:t>
            </a:r>
            <a:r>
              <a:rPr lang="hu-HU" sz="3600" u="sng" dirty="0" smtClean="0"/>
              <a:t>szakdolgozat</a:t>
            </a:r>
            <a:r>
              <a:rPr lang="hu-HU" sz="3600" dirty="0" smtClean="0"/>
              <a:t> olyan önálló szakmai munkán alapuló </a:t>
            </a:r>
            <a:r>
              <a:rPr lang="hu-HU" sz="7200" dirty="0" smtClean="0"/>
              <a:t>tanulmány</a:t>
            </a:r>
            <a:r>
              <a:rPr lang="hu-HU" sz="3600" dirty="0" smtClean="0"/>
              <a:t>, amelynek témáját a hallgató az érvényes szakdolgozati témajegyzékből a Karon oktatott egészségtudományok területéről választja ki és a témavezető (konzulens) irányításával készíti el. </a:t>
            </a:r>
          </a:p>
          <a:p>
            <a:endParaRPr lang="hu-HU" sz="3600" dirty="0" smtClean="0"/>
          </a:p>
          <a:p>
            <a:r>
              <a:rPr lang="hu-HU" sz="3200" dirty="0" smtClean="0"/>
              <a:t>Értekezés, fogalmazvány, dolgozat, tehát írott mű, amely napjainkban nem </a:t>
            </a:r>
            <a:r>
              <a:rPr lang="hu-HU" sz="3200" dirty="0" err="1" smtClean="0"/>
              <a:t>kaligrafikus</a:t>
            </a:r>
            <a:r>
              <a:rPr lang="hu-HU" sz="3200" dirty="0" smtClean="0"/>
              <a:t>  és nem csak alfanumerikus jelekből áll.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286500"/>
            <a:ext cx="7721600" cy="1143000"/>
          </a:xfrm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371600"/>
            <a:ext cx="6400800" cy="175260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hu-HU" sz="4400" smtClean="0"/>
              <a:t>A bizottság részéről ugyanaz volt a kérdés.</a:t>
            </a:r>
            <a:br>
              <a:rPr lang="hu-HU" sz="4400" smtClean="0"/>
            </a:br>
            <a:r>
              <a:rPr lang="hu-HU" sz="4400" smtClean="0"/>
              <a:t>A diák percekig nem válaszolt, majd hosszasabb nógatásra elmondta, nagyon sok válasz jut eszébe.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 flipV="1">
            <a:off x="762000" y="0"/>
            <a:ext cx="7721600" cy="304800"/>
          </a:xfrm>
        </p:spPr>
        <p:txBody>
          <a:bodyPr>
            <a:normAutofit fontScale="90000"/>
          </a:bodyPr>
          <a:lstStyle/>
          <a:p>
            <a:pPr eaLnBrk="1" hangingPunct="1"/>
            <a:endParaRPr lang="hu-HU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67640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hu-HU" sz="4400" smtClean="0"/>
              <a:t>Újabb biztatásra sorolni kezdte:</a:t>
            </a:r>
            <a:br>
              <a:rPr lang="hu-HU" sz="4400" smtClean="0"/>
            </a:br>
            <a:r>
              <a:rPr lang="hu-HU" sz="4400" smtClean="0"/>
              <a:t>Amennyiben süt a Nap, megmérem a barométer magasságát, az árnyékát és a felhőkarcoló árnyékát...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781800"/>
            <a:ext cx="7721600" cy="76200"/>
          </a:xfrm>
        </p:spPr>
        <p:txBody>
          <a:bodyPr>
            <a:normAutofit fontScale="90000"/>
          </a:bodyPr>
          <a:lstStyle/>
          <a:p>
            <a:pPr eaLnBrk="1" hangingPunct="1"/>
            <a:endParaRPr lang="hu-HU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37160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hu-HU" sz="4000" smtClean="0"/>
              <a:t>A barométert ledobom a felhőkarcoló tetejéről és mérem a földre érés idejét...</a:t>
            </a:r>
            <a:br>
              <a:rPr lang="hu-HU" sz="4000" smtClean="0"/>
            </a:br>
            <a:r>
              <a:rPr lang="hu-HU" sz="4000" smtClean="0"/>
              <a:t>Ez a módszer azonban nem túl szerencsés a barométer szempontjából.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4267200"/>
            <a:ext cx="7721600" cy="1143000"/>
          </a:xfrm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hu-HU" sz="4000" smtClean="0"/>
              <a:t>A Barométert ingaként használva, a felhőkarcoló tetején, és a földön mért lengésidő különbségéből, a ... képlet alapján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495800"/>
            <a:ext cx="7721600" cy="1143000"/>
          </a:xfrm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371600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hu-HU" smtClean="0"/>
              <a:t>Amennyiben van a felhőkarcolón tűzlétra, megszámolom a létrafokokat, ezt szorzom a létrafok-barométer magasság aránnyal.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038600"/>
            <a:ext cx="772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De, ha Önök az unalmas bevált módszerre kíváncsiak: a nyomáskülönbségből a ... képlet alapján ...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57200"/>
            <a:ext cx="6400800" cy="1752600"/>
          </a:xfrm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791200"/>
            <a:ext cx="7721600" cy="76200"/>
          </a:xfrm>
        </p:spPr>
        <p:txBody>
          <a:bodyPr>
            <a:normAutofit fontScale="90000"/>
          </a:bodyPr>
          <a:lstStyle/>
          <a:p>
            <a:pPr eaLnBrk="1" hangingPunct="1"/>
            <a:endParaRPr lang="hu-HU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1295400" y="609600"/>
            <a:ext cx="6400800" cy="762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hu-HU" smtClean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228600" y="2743200"/>
            <a:ext cx="8382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4400">
                <a:solidFill>
                  <a:schemeClr val="tx2"/>
                </a:solidFill>
              </a:rPr>
              <a:t>Itt az egyetemen mindig arra buzdítanak bennünket, hogy eredeti, új módszereket találjunk ki,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810000"/>
            <a:ext cx="772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ezért a legjobb módszer kétségtelenül az, ha a hónunk alá csapjuk a barométert,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1524000" y="609600"/>
            <a:ext cx="6400800" cy="762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bekopogunk a portáshoz, és azt mondjuk: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1371600" y="5638800"/>
            <a:ext cx="6400800" cy="762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371600"/>
            <a:ext cx="772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Ha megmondod, milyen magas ez az épület, neked adom ezt a szép, új barométert.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1371600" y="5638800"/>
            <a:ext cx="6400800" cy="762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620688"/>
            <a:ext cx="705678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err="1" smtClean="0"/>
              <a:t>Episztemológia</a:t>
            </a:r>
            <a:r>
              <a:rPr lang="hu-HU" sz="4000" dirty="0" smtClean="0"/>
              <a:t> a tudásnak (megismerésnek) a tudománya</a:t>
            </a:r>
          </a:p>
          <a:p>
            <a:endParaRPr lang="hu-HU" sz="4000" dirty="0" smtClean="0"/>
          </a:p>
          <a:p>
            <a:r>
              <a:rPr lang="hu-HU" sz="4000" dirty="0" smtClean="0"/>
              <a:t>Ennek egyik ága a </a:t>
            </a:r>
            <a:r>
              <a:rPr lang="hu-HU" sz="5400" dirty="0" smtClean="0">
                <a:solidFill>
                  <a:srgbClr val="00B050"/>
                </a:solidFill>
              </a:rPr>
              <a:t>módszertan</a:t>
            </a:r>
            <a:r>
              <a:rPr lang="hu-HU" sz="4000" dirty="0" smtClean="0"/>
              <a:t> (a metodológia) a „kiderítés tudománya”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Induljunk el!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800" dirty="0" smtClean="0">
                <a:solidFill>
                  <a:srgbClr val="00B050"/>
                </a:solidFill>
              </a:rPr>
              <a:t>Írjuk fel szakdolgozatunk címét!</a:t>
            </a:r>
            <a:endParaRPr lang="hu-HU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Házi 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Keressünk képet, címképet, jelképet a szakdolgozatunkhoz!</a:t>
            </a:r>
          </a:p>
          <a:p>
            <a:r>
              <a:rPr lang="hu-HU" dirty="0" smtClean="0"/>
              <a:t>Készítsük el az első vázlatát!</a:t>
            </a:r>
          </a:p>
          <a:p>
            <a:r>
              <a:rPr lang="hu-HU" dirty="0" smtClean="0"/>
              <a:t>Készítsünk munkatervet!</a:t>
            </a:r>
          </a:p>
          <a:p>
            <a:r>
              <a:rPr lang="hu-HU" dirty="0" smtClean="0"/>
              <a:t>Készítsük el a kutatási terv első változatát!</a:t>
            </a:r>
          </a:p>
          <a:p>
            <a:r>
              <a:rPr lang="hu-HU" dirty="0" smtClean="0"/>
              <a:t>Oldjuk meg a tankönyv valamelyik feladatát, </a:t>
            </a:r>
            <a:r>
              <a:rPr lang="hu-HU" dirty="0" err="1" smtClean="0"/>
              <a:t>max</a:t>
            </a:r>
            <a:r>
              <a:rPr lang="hu-HU" dirty="0" smtClean="0"/>
              <a:t>. egy oldalnyi terjedelemben.</a:t>
            </a:r>
          </a:p>
          <a:p>
            <a:r>
              <a:rPr lang="hu-HU" dirty="0" smtClean="0"/>
              <a:t>Ezeket küldjük </a:t>
            </a:r>
            <a:r>
              <a:rPr lang="hu-HU" dirty="0" err="1" smtClean="0"/>
              <a:t>emailben</a:t>
            </a:r>
            <a:r>
              <a:rPr lang="hu-HU" dirty="0" smtClean="0"/>
              <a:t> az oktatónak!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Egy kép felér (tíz)ezer szóval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Amit hallottam, elfelejtem,</a:t>
            </a:r>
            <a:br>
              <a:rPr lang="hu-HU" smtClean="0"/>
            </a:br>
            <a:r>
              <a:rPr lang="hu-HU" smtClean="0"/>
              <a:t>amit láttam,arra emlékszem.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Nd9GcTQ9Z3Y-t6yfgWRcrcwvRrJpPwInrBI_8W8oHPSTLFELwUL5M6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254125"/>
            <a:ext cx="80645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hu-HU" dirty="0" smtClean="0"/>
              <a:t>Tankönyv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187624" y="170080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Earl</a:t>
            </a:r>
            <a:r>
              <a:rPr lang="hu-HU" dirty="0" smtClean="0"/>
              <a:t> </a:t>
            </a:r>
            <a:r>
              <a:rPr lang="hu-HU" dirty="0" err="1"/>
              <a:t>B</a:t>
            </a:r>
            <a:r>
              <a:rPr lang="hu-HU" dirty="0" err="1" smtClean="0"/>
              <a:t>abbie</a:t>
            </a:r>
            <a:r>
              <a:rPr lang="hu-HU" dirty="0" smtClean="0"/>
              <a:t>:  A társadalomtudományi kutatás gyakorlata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08920"/>
            <a:ext cx="395649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61400"/>
            <a:ext cx="4608512" cy="593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908720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„Georg von </a:t>
            </a:r>
            <a:r>
              <a:rPr lang="hu-HU" sz="3200" dirty="0" err="1" smtClean="0"/>
              <a:t>Bekesynek</a:t>
            </a:r>
            <a:r>
              <a:rPr lang="hu-HU" sz="3200" dirty="0" smtClean="0"/>
              <a:t> és … ajánlom”</a:t>
            </a:r>
            <a:endParaRPr lang="hu-HU" sz="3200" dirty="0"/>
          </a:p>
          <a:p>
            <a:r>
              <a:rPr lang="hu-HU" sz="3200" dirty="0" smtClean="0"/>
              <a:t>„Ahogy Békésy professzor a tudományt látta, az –  </a:t>
            </a:r>
            <a:r>
              <a:rPr lang="hu-HU" sz="2000" dirty="0" smtClean="0"/>
              <a:t>rövid ismeretségünk dacára </a:t>
            </a:r>
            <a:r>
              <a:rPr lang="hu-HU" sz="3200" dirty="0" smtClean="0"/>
              <a:t>– nagy hatással volt saját kutatásaimra, valamint e könyvnek úgy tartalmára, mint szellemiségére. Ő a „minta” tudós, aki arra használja a tudományát, hogy javítsa az élet minőségét a földön, és hozzájáruljon mások életének boldogabbá tételéhez.”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40822"/>
            <a:ext cx="4608512" cy="617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Mai anyag 1,2,4 fejezetek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920880" cy="1752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hu-HU" dirty="0" smtClean="0"/>
              <a:t>Az emberi megismerés és a tudomány</a:t>
            </a:r>
          </a:p>
          <a:p>
            <a:pPr marL="514350" indent="-514350">
              <a:buAutoNum type="arabicPeriod"/>
            </a:pPr>
            <a:r>
              <a:rPr lang="hu-HU" dirty="0" smtClean="0"/>
              <a:t>Elmélet és kutatás</a:t>
            </a:r>
          </a:p>
          <a:p>
            <a:pPr marL="514350" indent="-514350"/>
            <a:r>
              <a:rPr lang="hu-HU" dirty="0" smtClean="0"/>
              <a:t>4. A kutatási terv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908720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Századunk nagy problémái közül sok a technológiai fejlődés következményeképpen állt elő. Jó példa erre a nukleáris háború fenyegetése… a megoldást is a technológiától várjuk.</a:t>
            </a:r>
            <a:endParaRPr lang="hu-HU" sz="3200" dirty="0"/>
          </a:p>
          <a:p>
            <a:r>
              <a:rPr lang="hu-HU" sz="3200" dirty="0" smtClean="0"/>
              <a:t>… a technológia önmagában nem képes megvédeni bennünket. Nem tudja működőképessé tenni a világot. Erre csak mi magunk lehetünk képesek.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14550" y="0"/>
          <a:ext cx="4895850" cy="6858000"/>
        </p:xfrm>
        <a:graphic>
          <a:graphicData uri="http://schemas.openxmlformats.org/presentationml/2006/ole">
            <p:oleObj spid="_x0000_s1026" name="Photo Editor Photo" r:id="rId3" imgW="3905795" imgH="5811061" progId="">
              <p:embed/>
            </p:oleObj>
          </a:graphicData>
        </a:graphic>
      </p:graphicFrame>
      <p:sp>
        <p:nvSpPr>
          <p:cNvPr id="5" name="Ötágú csillag 4"/>
          <p:cNvSpPr/>
          <p:nvPr/>
        </p:nvSpPr>
        <p:spPr>
          <a:xfrm>
            <a:off x="3614738" y="3119438"/>
            <a:ext cx="525462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" name="Ötágú csillag 5"/>
          <p:cNvSpPr/>
          <p:nvPr/>
        </p:nvSpPr>
        <p:spPr>
          <a:xfrm>
            <a:off x="4622800" y="2903538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frika_gyer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046163"/>
            <a:ext cx="7058025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835150" y="6165850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800">
                <a:latin typeface="Arial" pitchFamily="34" charset="0"/>
              </a:rPr>
              <a:t>A gyermekhalálozás leggyakoribb oka az éhezés.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71600" y="836712"/>
            <a:ext cx="73448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Évente mintegy 15 millió ember hal éhen. Ez percenként 28 ember, ebből 21 gyerek.</a:t>
            </a:r>
          </a:p>
          <a:p>
            <a:endParaRPr lang="hu-HU" sz="3200" dirty="0"/>
          </a:p>
          <a:p>
            <a:r>
              <a:rPr lang="hu-HU" sz="3200" dirty="0" smtClean="0"/>
              <a:t>… ma a Földön bőven elegendő élelmet termelnek az összes ember táplálására, méghozzá anélkül, hogy ehhez nekünk , akik megfelelően táplálkozunk, áldozatot kellene hoznunk.</a:t>
            </a:r>
          </a:p>
          <a:p>
            <a:r>
              <a:rPr lang="hu-HU" sz="3200" dirty="0" smtClean="0"/>
              <a:t>…</a:t>
            </a:r>
            <a:endParaRPr lang="hu-HU" sz="3200" dirty="0"/>
          </a:p>
          <a:p>
            <a:r>
              <a:rPr lang="hu-HU" sz="3200" dirty="0" smtClean="0"/>
              <a:t>A válasz megint a társadalom szervezésében és működésében rejlik.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És hosszabb távon?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Lem</a:t>
            </a:r>
            <a:r>
              <a:rPr lang="hu-HU" dirty="0" smtClean="0"/>
              <a:t>: Sex </a:t>
            </a:r>
            <a:r>
              <a:rPr lang="hu-HU" dirty="0" err="1" smtClean="0"/>
              <a:t>wars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Már most késő?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Madách: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zegények arán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838" y="981075"/>
            <a:ext cx="46323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 smtClean="0"/>
              <a:t>Statisztikai adatok hazánkról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mtClean="0"/>
              <a:t>Különféle megjelenítési módok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 smtClean="0"/>
              <a:t>Vonaldiagram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mtClean="0"/>
              <a:t>Idősor</a:t>
            </a:r>
          </a:p>
          <a:p>
            <a:r>
              <a:rPr lang="hu-HU" smtClean="0"/>
              <a:t>Több függvény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ázasságkötésválá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909638"/>
            <a:ext cx="56165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eruházásédgd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512763"/>
            <a:ext cx="64801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álkeres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536575"/>
            <a:ext cx="590550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Magamról?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Ady Endre</a:t>
            </a:r>
          </a:p>
          <a:p>
            <a:pPr eaLnBrk="1" hangingPunct="1"/>
            <a:r>
              <a:rPr lang="hu-HU" dirty="0" err="1" smtClean="0"/>
              <a:t>Apáczay</a:t>
            </a:r>
            <a:r>
              <a:rPr lang="hu-HU" dirty="0" smtClean="0"/>
              <a:t> Csere János</a:t>
            </a:r>
          </a:p>
          <a:p>
            <a:pPr eaLnBrk="1" hangingPunct="1"/>
            <a:r>
              <a:rPr lang="hu-HU" dirty="0" smtClean="0"/>
              <a:t>Kölcsey Ferenc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álkeresetfogyasztá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973138"/>
            <a:ext cx="5545137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Oszlopdiagram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Idősorok</a:t>
            </a:r>
          </a:p>
          <a:p>
            <a:r>
              <a:rPr lang="hu-HU" smtClean="0"/>
              <a:t>Viszonyszámok</a:t>
            </a:r>
          </a:p>
          <a:p>
            <a:pPr lvl="1"/>
            <a:r>
              <a:rPr lang="hu-HU" smtClean="0"/>
              <a:t>Részek egymáshoz</a:t>
            </a:r>
          </a:p>
          <a:p>
            <a:pPr lvl="1"/>
            <a:r>
              <a:rPr lang="hu-HU" smtClean="0"/>
              <a:t>Rész az egészhez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evvásárló központ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304925"/>
            <a:ext cx="5256212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álkeresetfogyasztá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973138"/>
            <a:ext cx="5545137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árváltozá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004888"/>
            <a:ext cx="561657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vásárlóerő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950" y="260350"/>
            <a:ext cx="56261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inimálbé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288" y="476250"/>
            <a:ext cx="555942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zületések szá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804863"/>
            <a:ext cx="5688013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ohányzá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425" y="620713"/>
            <a:ext cx="53911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napraforgótermé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833438"/>
            <a:ext cx="53276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farkas.karoly@nik.uni-obuda.hu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smtClean="0">
                <a:hlinkClick r:id="rId2"/>
              </a:rPr>
              <a:t>http://nik.uni.obuda.hu/Farkas</a:t>
            </a:r>
            <a:endParaRPr lang="hu-HU" dirty="0" smtClean="0"/>
          </a:p>
          <a:p>
            <a:pPr eaLnBrk="1" hangingPunct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Egy extrém példasor mentőtiszteknek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Hogyan oldjunk meg egy problémát?</a:t>
            </a:r>
          </a:p>
          <a:p>
            <a:pPr eaLnBrk="1" hangingPunct="1"/>
            <a:endParaRPr lang="hu-HU" dirty="0" smtClean="0"/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Szállítási példa megoldása SAS OR modullal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hu-HU" smtClean="0"/>
              <a:t>Informálódás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„Az emberek azt látják és hallják, amit látni és hallani szeretnek!”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584325" y="566738"/>
          <a:ext cx="5973763" cy="5726112"/>
        </p:xfrm>
        <a:graphic>
          <a:graphicData uri="http://schemas.openxmlformats.org/presentationml/2006/ole">
            <p:oleObj spid="_x0000_s6146" name="Dokumentum" r:id="rId3" imgW="5972760" imgH="572472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232025" y="1579563"/>
          <a:ext cx="4679950" cy="3698875"/>
        </p:xfrm>
        <a:graphic>
          <a:graphicData uri="http://schemas.openxmlformats.org/presentationml/2006/ole">
            <p:oleObj spid="_x0000_s7170" name="Dokumentum" r:id="rId3" imgW="4680000" imgH="369828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Információ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669900"/>
                </a:solidFill>
              </a:rPr>
              <a:t>felvilágosítás, tájékoztatás; hír, értesülés.</a:t>
            </a:r>
            <a:r>
              <a:rPr lang="en-GB" smtClean="0"/>
              <a:t> </a:t>
            </a:r>
            <a:r>
              <a:rPr lang="en-GB" sz="2000" smtClean="0"/>
              <a:t>Bővebb információkat a szomszéd ablaknál kap.</a:t>
            </a:r>
            <a:r>
              <a:rPr lang="en-GB" smtClean="0"/>
              <a:t> - A KIBERNETIKA nyelvén az információ a számítógépekbe betáplált adat, közlés, utasítás; ezek rendszerezésével és gépi jelekké való átalakításával az információelmélet foglalkozik. </a:t>
            </a:r>
            <a:r>
              <a:rPr lang="en-GB" sz="2000" smtClean="0"/>
              <a:t>Latin eredetű szavak; a tudományos használatot kivéve, magyar megfelelőkkel bízvást helyettesíthetők.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Információ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Jel</a:t>
            </a:r>
          </a:p>
          <a:p>
            <a:pPr eaLnBrk="1" hangingPunct="1"/>
            <a:r>
              <a:rPr lang="hu-HU" smtClean="0"/>
              <a:t>Hír</a:t>
            </a:r>
          </a:p>
          <a:p>
            <a:pPr eaLnBrk="1" hangingPunct="1"/>
            <a:r>
              <a:rPr lang="hu-HU" smtClean="0"/>
              <a:t>Adat</a:t>
            </a:r>
          </a:p>
          <a:p>
            <a:pPr eaLnBrk="1" hangingPunct="1"/>
            <a:r>
              <a:rPr lang="hu-HU" smtClean="0"/>
              <a:t>Értesülés</a:t>
            </a:r>
          </a:p>
          <a:p>
            <a:pPr eaLnBrk="1" hangingPunct="1"/>
            <a:r>
              <a:rPr lang="hu-HU" smtClean="0"/>
              <a:t>Közlés</a:t>
            </a:r>
          </a:p>
          <a:p>
            <a:pPr eaLnBrk="1" hangingPunct="1"/>
            <a:r>
              <a:rPr lang="hu-HU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Információ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685800"/>
          </a:xfrm>
        </p:spPr>
        <p:txBody>
          <a:bodyPr/>
          <a:lstStyle/>
          <a:p>
            <a:pPr lvl="4" eaLnBrk="1" hangingPunct="1">
              <a:buFontTx/>
              <a:buNone/>
            </a:pPr>
            <a:r>
              <a:rPr lang="hu-HU" sz="2800" smtClean="0"/>
              <a:t>		</a:t>
            </a:r>
            <a:endParaRPr lang="hu-HU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962400" y="1905000"/>
            <a:ext cx="76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4000"/>
              <a:t>21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3886200" y="3124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733800" y="2895600"/>
            <a:ext cx="990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4000"/>
              <a:t>98</a:t>
            </a:r>
            <a:br>
              <a:rPr lang="hu-HU" sz="4000"/>
            </a:br>
            <a:r>
              <a:rPr lang="hu-HU" sz="4000"/>
              <a:t>78</a:t>
            </a:r>
            <a:br>
              <a:rPr lang="hu-HU" sz="4000"/>
            </a:br>
            <a:r>
              <a:rPr lang="hu-HU" sz="4000"/>
              <a:t>96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953000" y="1905000"/>
            <a:ext cx="99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4000"/>
              <a:t>év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181600" y="3505200"/>
            <a:ext cx="83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4000"/>
              <a:t>cm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657600" y="5105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Kumiko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0" grpId="0" autoUpdateAnimBg="0"/>
      <p:bldP spid="9222" grpId="0" autoUpdateAnimBg="0"/>
      <p:bldP spid="9223" grpId="0" autoUpdateAnimBg="0"/>
      <p:bldP spid="9224" grpId="0" autoUpdateAnimBg="0"/>
      <p:bldP spid="9225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114550" y="0"/>
          <a:ext cx="4895850" cy="6858000"/>
        </p:xfrm>
        <a:graphic>
          <a:graphicData uri="http://schemas.openxmlformats.org/presentationml/2006/ole">
            <p:oleObj spid="_x0000_s8194" name="Photo Editor Photo" r:id="rId3" imgW="3905795" imgH="581106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hu-HU" smtClean="0"/>
              <a:t>Egy képlet felér tízezer képpel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E=mc</a:t>
            </a:r>
            <a:r>
              <a:rPr lang="hu-HU" baseline="30000" smtClean="0"/>
              <a:t>2</a:t>
            </a:r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524000" y="2667000"/>
            <a:ext cx="55038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hu-HU" sz="9600">
                <a:latin typeface="Tahoma" pitchFamily="34" charset="0"/>
              </a:rPr>
              <a:t> I = - ld p</a:t>
            </a:r>
            <a:endParaRPr kumimoji="1" lang="hu-HU" sz="9600" baseline="-25000">
              <a:latin typeface="Tahoma" pitchFamily="34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6019800" y="5334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Shannon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Episztemológia</a:t>
            </a:r>
            <a:r>
              <a:rPr lang="hu-HU" dirty="0" smtClean="0"/>
              <a:t>: gondolkodás a tudásról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Hogyan tudok rajzolni egy vonalat, egy kört, egy szinuszgörbét?</a:t>
            </a:r>
          </a:p>
          <a:p>
            <a:r>
              <a:rPr lang="hu-HU" dirty="0" smtClean="0"/>
              <a:t>Logo</a:t>
            </a:r>
          </a:p>
          <a:p>
            <a:r>
              <a:rPr lang="hu-HU" dirty="0" smtClean="0"/>
              <a:t>http://mwlogo.freeweb.hu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219200" y="1219200"/>
            <a:ext cx="68580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 eaLnBrk="0" hangingPunct="0">
              <a:spcBef>
                <a:spcPct val="50000"/>
              </a:spcBef>
            </a:pPr>
            <a:r>
              <a:rPr lang="hu-HU" sz="3200"/>
              <a:t>a   á   b   c   cs   d   e   é</a:t>
            </a:r>
            <a:br>
              <a:rPr lang="hu-HU" sz="3200"/>
            </a:br>
            <a:r>
              <a:rPr lang="hu-HU" sz="3200"/>
              <a:t/>
            </a:r>
            <a:br>
              <a:rPr lang="hu-HU" sz="3200"/>
            </a:br>
            <a:r>
              <a:rPr lang="hu-HU" sz="3200"/>
              <a:t>f   g   gy   h   i    j   k   l</a:t>
            </a:r>
            <a:br>
              <a:rPr lang="hu-HU" sz="3200"/>
            </a:br>
            <a:r>
              <a:rPr lang="hu-HU" sz="3200"/>
              <a:t/>
            </a:r>
            <a:br>
              <a:rPr lang="hu-HU" sz="3200"/>
            </a:br>
            <a:r>
              <a:rPr lang="hu-HU" sz="3200"/>
              <a:t>ly   m  n   o   ö   p   q   r</a:t>
            </a:r>
            <a:br>
              <a:rPr lang="hu-HU" sz="3200"/>
            </a:br>
            <a:r>
              <a:rPr lang="hu-HU" sz="3200"/>
              <a:t/>
            </a:r>
            <a:br>
              <a:rPr lang="hu-HU" sz="3200"/>
            </a:br>
            <a:r>
              <a:rPr lang="hu-HU" sz="3200"/>
              <a:t>s   sz   t   ty   u   v   z   zs</a:t>
            </a:r>
            <a:r>
              <a:rPr lang="hu-HU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914400" y="762000"/>
            <a:ext cx="75438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800"/>
              <a:t>1 leütés 8 bit = 1 Bájt</a:t>
            </a:r>
          </a:p>
          <a:p>
            <a:pPr algn="ctr" eaLnBrk="0" hangingPunct="0">
              <a:spcBef>
                <a:spcPct val="50000"/>
              </a:spcBef>
            </a:pPr>
            <a:endParaRPr lang="hu-HU" sz="2800"/>
          </a:p>
          <a:p>
            <a:pPr algn="ctr" eaLnBrk="0" hangingPunct="0">
              <a:spcBef>
                <a:spcPct val="50000"/>
              </a:spcBef>
            </a:pPr>
            <a:r>
              <a:rPr lang="hu-HU" sz="2800"/>
              <a:t>1 kB = 1024 Bájt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2800"/>
              <a:t>1 MB = 1024 Kbájt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2800"/>
              <a:t>1 GB = 1024 Mbájt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2800"/>
              <a:t>1 TB = 1024 Gbájt</a:t>
            </a:r>
          </a:p>
          <a:p>
            <a:pPr algn="ctr" eaLnBrk="0" hangingPunct="0">
              <a:spcBef>
                <a:spcPct val="50000"/>
              </a:spcBef>
            </a:pPr>
            <a:r>
              <a:rPr lang="hu-HU" sz="2800"/>
              <a:t>1 PB = 1024 Tbájt</a:t>
            </a:r>
            <a:endParaRPr lang="hu-HU"/>
          </a:p>
          <a:p>
            <a:pPr eaLnBrk="0" hangingPunct="0">
              <a:spcBef>
                <a:spcPct val="50000"/>
              </a:spcBef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63" name="Szövegdoboz 2"/>
          <p:cNvSpPr txBox="1">
            <a:spLocks noChangeArrowheads="1"/>
          </p:cNvSpPr>
          <p:nvPr/>
        </p:nvSpPr>
        <p:spPr bwMode="auto">
          <a:xfrm>
            <a:off x="2339975" y="5084763"/>
            <a:ext cx="3671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Minden főre 4 millió forint</a:t>
            </a:r>
          </a:p>
        </p:txBody>
      </p:sp>
      <p:sp>
        <p:nvSpPr>
          <p:cNvPr id="92164" name="Szövegdoboz 3"/>
          <p:cNvSpPr txBox="1">
            <a:spLocks noChangeArrowheads="1"/>
          </p:cNvSpPr>
          <p:nvPr/>
        </p:nvSpPr>
        <p:spPr bwMode="auto">
          <a:xfrm>
            <a:off x="3348038" y="1125538"/>
            <a:ext cx="3600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2009 vége Magyarország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1628800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smtClean="0"/>
              <a:t>Vissza </a:t>
            </a:r>
          </a:p>
          <a:p>
            <a:r>
              <a:rPr lang="hu-HU" sz="5400" dirty="0" smtClean="0"/>
              <a:t>a tankönyvünkhöz!</a:t>
            </a:r>
            <a:endParaRPr lang="hu-H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71600" y="764704"/>
            <a:ext cx="76328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 társadalomtudósok által vizsgált dolgok közül igen sokhoz … az emberekben mély érzelmek és szilárd meggyőződések fűződnek. … Nagyon gyakran csak eredeti előítéletünket igazoljuk. </a:t>
            </a:r>
          </a:p>
          <a:p>
            <a:r>
              <a:rPr lang="hu-HU" sz="3200" dirty="0" smtClean="0"/>
              <a:t>A kutatásmódszertan különleges értéke abban rejlik, hogy … szigorú logikával és nagyfokú következetességgel közelíthetünk. Segít, hogy felülemelkedjünk saját személyes nézőpontunkon, és hogy meglássuk a szokásos látókörünkön túl elterülő világot.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332656"/>
            <a:ext cx="82809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Az emberi megismerés és a tudomány:</a:t>
            </a:r>
          </a:p>
          <a:p>
            <a:r>
              <a:rPr lang="hu-HU" sz="3200" dirty="0" smtClean="0"/>
              <a:t>	Tapasztalati és konszenzuális valóság</a:t>
            </a:r>
          </a:p>
          <a:p>
            <a:r>
              <a:rPr lang="hu-HU" sz="3200" dirty="0" smtClean="0"/>
              <a:t>	A természetes emberi kíváncsiság, (mint Éváé) hasonlóság, okság valószínűség felismerése, társadalmi örökség</a:t>
            </a:r>
          </a:p>
          <a:p>
            <a:r>
              <a:rPr lang="hu-HU" sz="3200" dirty="0" smtClean="0"/>
              <a:t>	Ránk hagyományozott tudás</a:t>
            </a:r>
          </a:p>
          <a:p>
            <a:r>
              <a:rPr lang="hu-HU" sz="3200" dirty="0" smtClean="0"/>
              <a:t>tekintély</a:t>
            </a:r>
          </a:p>
          <a:p>
            <a:r>
              <a:rPr lang="hu-HU" dirty="0" smtClean="0"/>
              <a:t>	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260648"/>
            <a:ext cx="828092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Hibák a hétköznapi megismerésben: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Pontatlan megfigyelés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Túláltalánosítás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Szelektív észlelés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Hozzáköltések - iteráció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Illogikus okoskodás – a kivétel amely erősíti a szabályt, valószínűség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Elfogultság 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A megismerés idő előtti lezárása – pár választás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/>
              <a:t>Misztifikáció  - okkult tudományok</a:t>
            </a:r>
          </a:p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Feladat mindegyikre példát keresni!</a:t>
            </a:r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548680"/>
            <a:ext cx="878497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Tévedések elkerülésére:</a:t>
            </a:r>
          </a:p>
          <a:p>
            <a:r>
              <a:rPr lang="hu-HU" sz="3200" dirty="0" smtClean="0"/>
              <a:t>Tudatos elhatározás, hogy megfigyelünk, </a:t>
            </a:r>
          </a:p>
          <a:p>
            <a:r>
              <a:rPr lang="hu-HU" sz="3200" dirty="0" smtClean="0"/>
              <a:t>Gondosabb megismerés</a:t>
            </a:r>
          </a:p>
          <a:p>
            <a:r>
              <a:rPr lang="hu-HU" sz="1400" dirty="0" smtClean="0"/>
              <a:t>Egy mérés …</a:t>
            </a:r>
          </a:p>
          <a:p>
            <a:r>
              <a:rPr lang="hu-HU" sz="3200" dirty="0" smtClean="0"/>
              <a:t>Kontrollálás</a:t>
            </a:r>
          </a:p>
          <a:p>
            <a:endParaRPr lang="hu-HU" sz="3200" dirty="0" smtClean="0"/>
          </a:p>
          <a:p>
            <a:r>
              <a:rPr lang="hu-HU" sz="2000" dirty="0" smtClean="0"/>
              <a:t>	első tervezőmérnöki munkám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764704"/>
            <a:ext cx="78488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Az orvos célja a beteg meggyógyítása.</a:t>
            </a:r>
          </a:p>
          <a:p>
            <a:r>
              <a:rPr lang="hu-HU" sz="3200" dirty="0" smtClean="0"/>
              <a:t>A kutatóorvos célja a betegség megismerése.</a:t>
            </a:r>
          </a:p>
          <a:p>
            <a:endParaRPr lang="hu-HU" sz="3200" dirty="0" smtClean="0"/>
          </a:p>
          <a:p>
            <a:r>
              <a:rPr lang="hu-HU" sz="3200" dirty="0" smtClean="0"/>
              <a:t>Az első </a:t>
            </a:r>
            <a:r>
              <a:rPr lang="hu-HU" sz="3200" dirty="0" err="1" smtClean="0"/>
              <a:t>attributummal</a:t>
            </a:r>
            <a:r>
              <a:rPr lang="hu-HU" sz="3200" dirty="0" smtClean="0"/>
              <a:t> a második változóval foglalkozik.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Változó</a:t>
            </a:r>
            <a:r>
              <a:rPr lang="hu-HU" sz="3200" dirty="0" smtClean="0"/>
              <a:t> 	Nem 		</a:t>
            </a:r>
            <a:r>
              <a:rPr lang="hu-HU" sz="3200" dirty="0" err="1" smtClean="0">
                <a:solidFill>
                  <a:srgbClr val="00B050"/>
                </a:solidFill>
              </a:rPr>
              <a:t>attributum</a:t>
            </a:r>
            <a:r>
              <a:rPr lang="hu-HU" sz="3200" dirty="0" smtClean="0"/>
              <a:t> férfi</a:t>
            </a:r>
          </a:p>
          <a:p>
            <a:r>
              <a:rPr lang="hu-HU" sz="3200" dirty="0" smtClean="0"/>
              <a:t>		x				0</a:t>
            </a:r>
          </a:p>
          <a:p>
            <a:r>
              <a:rPr lang="hu-HU" sz="3200" dirty="0" smtClean="0"/>
              <a:t>		foglalkozás			</a:t>
            </a:r>
            <a:r>
              <a:rPr lang="hu-HU" sz="3200" dirty="0" smtClean="0"/>
              <a:t>mentő </a:t>
            </a:r>
            <a:r>
              <a:rPr lang="hu-HU" sz="3200" dirty="0" smtClean="0"/>
              <a:t>tiszt</a:t>
            </a:r>
          </a:p>
          <a:p>
            <a:endParaRPr lang="hu-HU" sz="3200" dirty="0" smtClean="0"/>
          </a:p>
          <a:p>
            <a:r>
              <a:rPr lang="hu-HU" sz="3200" dirty="0" smtClean="0"/>
              <a:t>A kutatás kezdeti stádiumának a változók kijelölése lehet a célja.</a:t>
            </a:r>
          </a:p>
          <a:p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836712"/>
            <a:ext cx="79208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 tudomány hagyományos modellje: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Elmélet</a:t>
            </a:r>
            <a:r>
              <a:rPr lang="hu-HU" sz="3200" dirty="0" smtClean="0"/>
              <a:t>, hipotézis</a:t>
            </a:r>
          </a:p>
          <a:p>
            <a:r>
              <a:rPr lang="hu-HU" sz="3200" dirty="0" err="1" smtClean="0">
                <a:solidFill>
                  <a:srgbClr val="00B050"/>
                </a:solidFill>
              </a:rPr>
              <a:t>Operacionalizálás</a:t>
            </a:r>
            <a:r>
              <a:rPr lang="hu-HU" sz="3200" dirty="0" smtClean="0"/>
              <a:t>, a mérés, azonosítás, a bizonyítás munkaterve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Megfigyelés</a:t>
            </a:r>
            <a:r>
              <a:rPr lang="hu-HU" sz="3200" dirty="0" smtClean="0"/>
              <a:t>, az ellenőrzés, a mérés, az igazolás. Ez lehet:</a:t>
            </a:r>
          </a:p>
          <a:p>
            <a:r>
              <a:rPr lang="hu-HU" sz="3200" dirty="0" smtClean="0"/>
              <a:t>	kísérlet</a:t>
            </a:r>
          </a:p>
          <a:p>
            <a:r>
              <a:rPr lang="hu-HU" sz="3200" dirty="0" smtClean="0"/>
              <a:t>	interjú</a:t>
            </a:r>
          </a:p>
          <a:p>
            <a:r>
              <a:rPr lang="hu-HU" sz="3200" dirty="0" smtClean="0"/>
              <a:t>	kérdőív</a:t>
            </a:r>
          </a:p>
          <a:p>
            <a:r>
              <a:rPr lang="hu-HU" sz="3200" dirty="0" smtClean="0"/>
              <a:t>De </a:t>
            </a:r>
            <a:r>
              <a:rPr lang="hu-HU" sz="3200" dirty="0" err="1" smtClean="0"/>
              <a:t>capo</a:t>
            </a:r>
            <a:r>
              <a:rPr lang="hu-HU" sz="3200" dirty="0" smtClean="0"/>
              <a:t> </a:t>
            </a:r>
            <a:r>
              <a:rPr lang="hu-HU" sz="3200" dirty="0" err="1" smtClean="0"/>
              <a:t>al</a:t>
            </a:r>
            <a:r>
              <a:rPr lang="hu-HU" sz="3200" dirty="0" smtClean="0"/>
              <a:t> </a:t>
            </a:r>
            <a:r>
              <a:rPr lang="hu-HU" sz="3200" dirty="0" err="1" smtClean="0"/>
              <a:t>fine</a:t>
            </a:r>
            <a:endParaRPr lang="hu-HU" sz="3200" dirty="0" smtClean="0"/>
          </a:p>
          <a:p>
            <a:r>
              <a:rPr lang="hu-HU" sz="3200" dirty="0" smtClean="0"/>
              <a:t>Iteráció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Mi is a célunk? Elősegíteni a szakdolgozat készítését.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Hogyan kezdjünk hozzá?</a:t>
            </a:r>
          </a:p>
          <a:p>
            <a:r>
              <a:rPr lang="hu-HU" dirty="0" smtClean="0"/>
              <a:t>Gyűjtsük össze ötleteinket!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59632" y="764704"/>
            <a:ext cx="662473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Deduktív </a:t>
            </a:r>
          </a:p>
          <a:p>
            <a:r>
              <a:rPr lang="hu-HU" sz="2800" dirty="0" smtClean="0"/>
              <a:t>Minden ember halandó; </a:t>
            </a:r>
            <a:r>
              <a:rPr lang="hu-HU" sz="2800" dirty="0" err="1" smtClean="0"/>
              <a:t>Szókrátesz</a:t>
            </a:r>
            <a:r>
              <a:rPr lang="hu-HU" sz="2800" dirty="0" smtClean="0"/>
              <a:t> ember …</a:t>
            </a:r>
          </a:p>
          <a:p>
            <a:r>
              <a:rPr lang="hu-HU" sz="2800" dirty="0" smtClean="0"/>
              <a:t>Tehát Pólya: Indulj ki az egészből</a:t>
            </a:r>
          </a:p>
          <a:p>
            <a:endParaRPr lang="hu-HU" sz="2800" dirty="0" smtClean="0"/>
          </a:p>
          <a:p>
            <a:r>
              <a:rPr lang="hu-HU" sz="2800" dirty="0" smtClean="0"/>
              <a:t>Induktív</a:t>
            </a:r>
          </a:p>
          <a:p>
            <a:r>
              <a:rPr lang="hu-HU" sz="2800" dirty="0" smtClean="0"/>
              <a:t>A konkrét megfigyelésektől az általános elmélethez. </a:t>
            </a:r>
          </a:p>
          <a:p>
            <a:r>
              <a:rPr lang="hu-HU" sz="2800" dirty="0" smtClean="0"/>
              <a:t>A megismerés természetes módja?</a:t>
            </a:r>
          </a:p>
          <a:p>
            <a:endParaRPr lang="hu-HU" sz="2800" dirty="0" smtClean="0"/>
          </a:p>
          <a:p>
            <a:r>
              <a:rPr lang="hu-HU" sz="2800" dirty="0" err="1" smtClean="0"/>
              <a:t>Hf</a:t>
            </a:r>
            <a:r>
              <a:rPr lang="hu-HU" sz="2800" dirty="0" smtClean="0"/>
              <a:t>. Gondolja át, szakdolgozatában melyik logika lesz a döntő?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kutatás terve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11560" y="764704"/>
            <a:ext cx="79208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rendszerjellemzés első lépése: mi a funkciója, célja</a:t>
            </a:r>
          </a:p>
          <a:p>
            <a:r>
              <a:rPr lang="hu-HU" sz="2800" dirty="0" smtClean="0"/>
              <a:t>Világegyetem, ember</a:t>
            </a:r>
          </a:p>
          <a:p>
            <a:endParaRPr lang="hu-HU" sz="2800" dirty="0" smtClean="0"/>
          </a:p>
          <a:p>
            <a:r>
              <a:rPr lang="hu-HU" sz="2800" dirty="0" smtClean="0"/>
              <a:t>Kutatási célok: </a:t>
            </a:r>
          </a:p>
          <a:p>
            <a:r>
              <a:rPr lang="hu-HU" sz="2800" dirty="0" smtClean="0"/>
              <a:t>	felderítés</a:t>
            </a:r>
          </a:p>
          <a:p>
            <a:r>
              <a:rPr lang="hu-HU" sz="2800" dirty="0" smtClean="0"/>
              <a:t>	leírás</a:t>
            </a:r>
          </a:p>
          <a:p>
            <a:r>
              <a:rPr lang="hu-HU" sz="2800" dirty="0" smtClean="0"/>
              <a:t>	magyarázat</a:t>
            </a:r>
          </a:p>
          <a:p>
            <a:endParaRPr lang="hu-HU" sz="2800" dirty="0" smtClean="0"/>
          </a:p>
          <a:p>
            <a:r>
              <a:rPr lang="hu-HU" sz="2800" dirty="0" smtClean="0"/>
              <a:t>Elemzési egységek</a:t>
            </a:r>
          </a:p>
          <a:p>
            <a:r>
              <a:rPr lang="hu-HU" sz="2800" dirty="0" smtClean="0"/>
              <a:t>	amelyeket megfigyelünk, atomok, rendszerelemek</a:t>
            </a:r>
          </a:p>
          <a:p>
            <a:r>
              <a:rPr lang="hu-HU" sz="2800" dirty="0" smtClean="0"/>
              <a:t>		</a:t>
            </a:r>
            <a:r>
              <a:rPr lang="hu-HU" sz="2800" dirty="0" err="1" smtClean="0"/>
              <a:t>társtudkut</a:t>
            </a:r>
            <a:r>
              <a:rPr lang="hu-HU" sz="2800" dirty="0" smtClean="0"/>
              <a:t> esetén: egyén, csoport, szervezet, társ. produktumok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332656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Az idődimenzió</a:t>
            </a:r>
          </a:p>
          <a:p>
            <a:r>
              <a:rPr lang="hu-HU" sz="4000" dirty="0" smtClean="0"/>
              <a:t>Keresztmetszeti vizsgálat</a:t>
            </a:r>
          </a:p>
          <a:p>
            <a:r>
              <a:rPr lang="hu-HU" sz="4000" dirty="0" smtClean="0"/>
              <a:t>Longitudinális vizsgálat</a:t>
            </a:r>
          </a:p>
          <a:p>
            <a:r>
              <a:rPr lang="hu-HU" sz="4000" dirty="0" smtClean="0"/>
              <a:t>	trend</a:t>
            </a:r>
          </a:p>
          <a:p>
            <a:r>
              <a:rPr lang="hu-HU" sz="4000" dirty="0" smtClean="0"/>
              <a:t>	</a:t>
            </a:r>
            <a:r>
              <a:rPr lang="hu-HU" sz="4000" dirty="0" err="1" smtClean="0"/>
              <a:t>kohorsz</a:t>
            </a:r>
            <a:r>
              <a:rPr lang="hu-HU" sz="4000" dirty="0" smtClean="0"/>
              <a:t> (általában életkor szerinti csoport)  alakulás</a:t>
            </a:r>
          </a:p>
          <a:p>
            <a:r>
              <a:rPr lang="hu-HU" sz="4000" dirty="0" smtClean="0"/>
              <a:t>	panelvizsgálat – ugyanazon emberek többször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404664"/>
            <a:ext cx="784887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Hogyan tervezzük meg a kutatást?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Cél</a:t>
            </a:r>
            <a:r>
              <a:rPr lang="hu-HU" sz="3200" dirty="0" smtClean="0"/>
              <a:t> meghatározás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Szakirodalmi</a:t>
            </a:r>
            <a:r>
              <a:rPr lang="hu-HU" sz="3200" dirty="0" smtClean="0"/>
              <a:t> áttekintés</a:t>
            </a:r>
          </a:p>
          <a:p>
            <a:r>
              <a:rPr lang="hu-HU" sz="3200" dirty="0" err="1" smtClean="0">
                <a:solidFill>
                  <a:srgbClr val="00B050"/>
                </a:solidFill>
              </a:rPr>
              <a:t>Konceptualizálás</a:t>
            </a:r>
            <a:r>
              <a:rPr lang="hu-HU" sz="3200" dirty="0" smtClean="0"/>
              <a:t>, fogalmak definiálása Voltaire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Módszer</a:t>
            </a:r>
            <a:r>
              <a:rPr lang="hu-HU" sz="3200" dirty="0" smtClean="0"/>
              <a:t> megválasztása kísérlet, adatbányászat, kérdőív, összehasonlító vizsgálat, stb.</a:t>
            </a:r>
          </a:p>
          <a:p>
            <a:r>
              <a:rPr lang="hu-HU" sz="3200" dirty="0" err="1" smtClean="0">
                <a:solidFill>
                  <a:srgbClr val="00B050"/>
                </a:solidFill>
              </a:rPr>
              <a:t>Operacionalizálás</a:t>
            </a:r>
            <a:r>
              <a:rPr lang="hu-HU" sz="3200" dirty="0" smtClean="0"/>
              <a:t> kérdőív kérdéseinek meghatározása, változók kiválasztása</a:t>
            </a:r>
          </a:p>
          <a:p>
            <a:r>
              <a:rPr lang="hu-HU" sz="3200" dirty="0" smtClean="0">
                <a:solidFill>
                  <a:srgbClr val="00B050"/>
                </a:solidFill>
              </a:rPr>
              <a:t>Populáció</a:t>
            </a:r>
            <a:r>
              <a:rPr lang="hu-HU" sz="3200" dirty="0" smtClean="0"/>
              <a:t>, minta kiválasztása</a:t>
            </a:r>
          </a:p>
          <a:p>
            <a:r>
              <a:rPr lang="hu-HU" sz="3200" dirty="0" smtClean="0"/>
              <a:t>Megfigyelés, adatfeldolgozás, elemzés, hasznosítás, ellenőrzés terve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Kölcsey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„Sok olvasás …”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Gyorsolvasás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Maganyosced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74663"/>
            <a:ext cx="7543800" cy="596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hu-HU"/>
              <a:t>http://jio.fw.hu</a:t>
            </a:r>
            <a:br>
              <a:rPr lang="hu-HU"/>
            </a:br>
            <a:r>
              <a:rPr lang="hu-HU" sz="5400"/>
              <a:t>http://mwlogo.fw.hu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4000"/>
              <a:t>http://gyorsolvasas.fw.hu</a:t>
            </a:r>
            <a:endParaRPr lang="hu-HU"/>
          </a:p>
        </p:txBody>
      </p:sp>
      <p:sp>
        <p:nvSpPr>
          <p:cNvPr id="116740" name="AutoShape 4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001000" y="457200"/>
            <a:ext cx="762000" cy="6858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jio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2906713" y="990600"/>
          <a:ext cx="3330575" cy="4876800"/>
        </p:xfrm>
        <a:graphic>
          <a:graphicData uri="http://schemas.openxmlformats.org/presentationml/2006/ole">
            <p:oleObj spid="_x0000_s98306" name="Photo Editor Photo" r:id="rId3" imgW="1971950" imgH="288647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Brain</a:t>
            </a:r>
            <a:r>
              <a:rPr lang="hu-HU" dirty="0" smtClean="0"/>
              <a:t> </a:t>
            </a:r>
            <a:r>
              <a:rPr lang="hu-HU" dirty="0" err="1" smtClean="0"/>
              <a:t>Storming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…</a:t>
            </a:r>
            <a:endParaRPr lang="hu-HU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9" y="1641541"/>
            <a:ext cx="4176464" cy="357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Olvasás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„ azoknak az írásbeli formáknak a megértése és használata, amelyekre az egyénnek a társadalmi életben szüksége van, vagy amelyet az egyén értékesnek tart.” (Elley. 1990.)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Olvasás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algn="just"/>
            <a:r>
              <a:rPr lang="hu-HU" sz="2800"/>
              <a:t>írott szövegek - </a:t>
            </a:r>
            <a:r>
              <a:rPr lang="hu-HU" sz="3200">
                <a:solidFill>
                  <a:srgbClr val="669900"/>
                </a:solidFill>
              </a:rPr>
              <a:t>és jelképek, ábrák, képek, képsorok</a:t>
            </a:r>
            <a:r>
              <a:rPr lang="hu-HU" sz="2800"/>
              <a:t> - megértésének, használatának és értékelésének képessége, annak érdekében, hogy az egyén képes legyen céljai elérésére, tudásának fejlesztésére, és a társadalmi életben való részvételre. (PISA 2001)</a:t>
            </a:r>
            <a:endParaRPr lang="hu-H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japan_n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-609600"/>
            <a:ext cx="5810250" cy="8058150"/>
          </a:xfrm>
          <a:prstGeom prst="rect">
            <a:avLst/>
          </a:prstGeom>
          <a:noFill/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467600" y="1219200"/>
            <a:ext cx="152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/>
              <a:t>Székely Bertalan: Japán nő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457200" y="228600"/>
          <a:ext cx="8382000" cy="6286500"/>
        </p:xfrm>
        <a:graphic>
          <a:graphicData uri="http://schemas.openxmlformats.org/presentationml/2006/ole">
            <p:oleObj spid="_x0000_s99330" name="Slide" r:id="rId3" imgW="4572000" imgH="342900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Santor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84200"/>
            <a:ext cx="8534400" cy="568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Mennyire tudunk olvasni?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086600" cy="533400"/>
          </a:xfrm>
        </p:spPr>
        <p:txBody>
          <a:bodyPr>
            <a:normAutofit fontScale="90000"/>
          </a:bodyPr>
          <a:lstStyle/>
          <a:p>
            <a:r>
              <a:rPr lang="hu-HU"/>
              <a:t>Olvasási sebességek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14400" y="1828800"/>
          <a:ext cx="7391400" cy="4848225"/>
        </p:xfrm>
        <a:graphic>
          <a:graphicData uri="http://schemas.openxmlformats.org/presentationml/2006/ole">
            <p:oleObj spid="_x0000_s100354" name="Munkalap" r:id="rId3" imgW="3948840" imgH="259776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6629400" cy="685800"/>
          </a:xfrm>
        </p:spPr>
        <p:txBody>
          <a:bodyPr>
            <a:normAutofit fontScale="90000"/>
          </a:bodyPr>
          <a:lstStyle/>
          <a:p>
            <a:r>
              <a:rPr lang="hu-HU"/>
              <a:t>Olvasási sebességek 2.</a:t>
            </a:r>
          </a:p>
        </p:txBody>
      </p:sp>
      <p:graphicFrame>
        <p:nvGraphicFramePr>
          <p:cNvPr id="160768" name="Object 1024"/>
          <p:cNvGraphicFramePr>
            <a:graphicFrameLocks noChangeAspect="1"/>
          </p:cNvGraphicFramePr>
          <p:nvPr/>
        </p:nvGraphicFramePr>
        <p:xfrm>
          <a:off x="0" y="1776413"/>
          <a:ext cx="9144000" cy="5081587"/>
        </p:xfrm>
        <a:graphic>
          <a:graphicData uri="http://schemas.openxmlformats.org/presentationml/2006/ole">
            <p:oleObj spid="_x0000_s101378" name="Munkalap" r:id="rId3" imgW="4660560" imgH="2597760" progId="Excel.Sheet.8">
              <p:embed/>
            </p:oleObj>
          </a:graphicData>
        </a:graphic>
      </p:graphicFrame>
      <p:sp>
        <p:nvSpPr>
          <p:cNvPr id="4100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381000"/>
            <a:ext cx="533400" cy="609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Def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r>
              <a:rPr lang="hu-HU"/>
              <a:t>Összehasonlító vizsgálatok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683125"/>
          </a:xfrm>
        </p:spPr>
        <p:txBody>
          <a:bodyPr>
            <a:normAutofit lnSpcReduction="10000"/>
          </a:bodyPr>
          <a:lstStyle/>
          <a:p>
            <a:r>
              <a:rPr lang="hu-HU"/>
              <a:t>IEA 1970/71 „A magyar gyerekek nem tudnak olvasni.”</a:t>
            </a:r>
          </a:p>
          <a:p>
            <a:r>
              <a:rPr lang="hu-HU"/>
              <a:t>OECD 1998. 18/22. hely. Hazai átlag nem éri el a hármast.</a:t>
            </a:r>
          </a:p>
          <a:p>
            <a:r>
              <a:rPr lang="hu-HU"/>
              <a:t>PISA </a:t>
            </a:r>
            <a:r>
              <a:rPr lang="hu-HU">
                <a:solidFill>
                  <a:srgbClr val="669900"/>
                </a:solidFill>
              </a:rPr>
              <a:t>2000</a:t>
            </a:r>
            <a:r>
              <a:rPr lang="hu-HU"/>
              <a:t> Magyarország </a:t>
            </a:r>
            <a:r>
              <a:rPr lang="hu-HU">
                <a:solidFill>
                  <a:srgbClr val="669900"/>
                </a:solidFill>
              </a:rPr>
              <a:t>23/32</a:t>
            </a:r>
            <a:r>
              <a:rPr lang="hu-HU"/>
              <a:t>, a listán minden tényező tekintetében az utolsó csoportba tartozik.</a:t>
            </a:r>
            <a:br>
              <a:rPr lang="hu-HU"/>
            </a:br>
            <a:r>
              <a:rPr lang="hu-HU"/>
              <a:t>5% ötös, 23% egyes!</a:t>
            </a:r>
          </a:p>
          <a:p>
            <a:r>
              <a:rPr lang="hu-HU"/>
              <a:t>PISA </a:t>
            </a:r>
            <a:r>
              <a:rPr lang="hu-HU">
                <a:solidFill>
                  <a:srgbClr val="669900"/>
                </a:solidFill>
              </a:rPr>
              <a:t>2003</a:t>
            </a:r>
            <a:r>
              <a:rPr lang="hu-HU"/>
              <a:t> Magyarország </a:t>
            </a:r>
            <a:r>
              <a:rPr lang="hu-HU">
                <a:solidFill>
                  <a:srgbClr val="669900"/>
                </a:solidFill>
              </a:rPr>
              <a:t>25/40 </a:t>
            </a:r>
            <a:r>
              <a:rPr lang="hu-HU" sz="2000">
                <a:solidFill>
                  <a:srgbClr val="669900"/>
                </a:solidFill>
              </a:rPr>
              <a:t>(</a:t>
            </a:r>
            <a:r>
              <a:rPr lang="hu-HU" sz="2000"/>
              <a:t>0,72..0,62)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2002-01-ta-Tobbek-Gyorsjelentes-01 k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7175"/>
            <a:ext cx="4572000" cy="634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apértelmezett terv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Alapértelmezett terv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1595</Words>
  <Application>Microsoft Office PowerPoint</Application>
  <PresentationFormat>Diavetítés a képernyőre (4:3 oldalarány)</PresentationFormat>
  <Paragraphs>292</Paragraphs>
  <Slides>141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5</vt:i4>
      </vt:variant>
      <vt:variant>
        <vt:lpstr>Diacímek</vt:lpstr>
      </vt:variant>
      <vt:variant>
        <vt:i4>141</vt:i4>
      </vt:variant>
    </vt:vector>
  </HeadingPairs>
  <TitlesOfParts>
    <vt:vector size="147" baseType="lpstr">
      <vt:lpstr>Office-téma</vt:lpstr>
      <vt:lpstr>Photo Editor Photo</vt:lpstr>
      <vt:lpstr>Dokumentum</vt:lpstr>
      <vt:lpstr>Slide</vt:lpstr>
      <vt:lpstr>Munkalap</vt:lpstr>
      <vt:lpstr>Image</vt:lpstr>
      <vt:lpstr>Szakdolgozat módszertan</vt:lpstr>
      <vt:lpstr>2. dia</vt:lpstr>
      <vt:lpstr>3. dia</vt:lpstr>
      <vt:lpstr>4. dia</vt:lpstr>
      <vt:lpstr>Magamról?</vt:lpstr>
      <vt:lpstr>farkas.karoly@nik.uni-obuda.hu</vt:lpstr>
      <vt:lpstr>Episztemológia: gondolkodás a tudásról</vt:lpstr>
      <vt:lpstr>Mi is a célunk? Elősegíteni a szakdolgozat készítését.</vt:lpstr>
      <vt:lpstr>Brain Storming</vt:lpstr>
      <vt:lpstr>10. dia</vt:lpstr>
      <vt:lpstr>Brainstorming</vt:lpstr>
      <vt:lpstr>Kreativitás pszichológiája</vt:lpstr>
      <vt:lpstr>Lappangási fázis</vt:lpstr>
      <vt:lpstr>Az alábbi történet a koppenhágai egyetemen történt fizika vizsgán:  A tanár kérdése ez volt:</vt:lpstr>
      <vt:lpstr>Hogyan mérhető meg egy felhőkarcoló magassága, egy barométer segítségével?</vt:lpstr>
      <vt:lpstr>A hallgató válasza: Rákötöd a barométert egy hosszú zsinórra, és így lelógatod a földig.  A zsinór hosszának és a barométer magasságának összege megegyezik a felhőkarcoló magasságával. </vt:lpstr>
      <vt:lpstr>Ez az eredeti válasz a vizsgáztatót meglehetősen feldühítette, és a vizsgát  sikertelennek minősítette.</vt:lpstr>
      <vt:lpstr>A diák azonban nem hagyta magát, mivel szerinte válasza teljesen helyes volt. Panasszal fordult az egyetem vezetőségéhez.</vt:lpstr>
      <vt:lpstr>19. dia</vt:lpstr>
      <vt:lpstr>20. dia</vt:lpstr>
      <vt:lpstr>21. dia</vt:lpstr>
      <vt:lpstr>22. dia</vt:lpstr>
      <vt:lpstr>23. dia</vt:lpstr>
      <vt:lpstr>24. dia</vt:lpstr>
      <vt:lpstr>De, ha Önök az unalmas bevált módszerre kíváncsiak: a nyomáskülönbségből a ... képlet alapján ...</vt:lpstr>
      <vt:lpstr>26. dia</vt:lpstr>
      <vt:lpstr>ezért a legjobb módszer kétségtelenül az, ha a hónunk alá csapjuk a barométert,</vt:lpstr>
      <vt:lpstr>bekopogunk a portáshoz, és azt mondjuk:</vt:lpstr>
      <vt:lpstr>Ha megmondod, milyen magas ez az épület, neked adom ezt a szép, új barométert.</vt:lpstr>
      <vt:lpstr>Induljunk el!</vt:lpstr>
      <vt:lpstr>Házi feladat</vt:lpstr>
      <vt:lpstr>Egy kép felér (tíz)ezer szóval</vt:lpstr>
      <vt:lpstr>33. dia</vt:lpstr>
      <vt:lpstr>Tankönyv</vt:lpstr>
      <vt:lpstr>35. dia</vt:lpstr>
      <vt:lpstr>36. dia</vt:lpstr>
      <vt:lpstr>37. dia</vt:lpstr>
      <vt:lpstr>Mai anyag 1,2,4 fejezetek</vt:lpstr>
      <vt:lpstr>39. dia</vt:lpstr>
      <vt:lpstr>40. dia</vt:lpstr>
      <vt:lpstr>41. dia</vt:lpstr>
      <vt:lpstr>És hosszabb távon?</vt:lpstr>
      <vt:lpstr>Már most késő?</vt:lpstr>
      <vt:lpstr>44. dia</vt:lpstr>
      <vt:lpstr>Statisztikai adatok hazánkról</vt:lpstr>
      <vt:lpstr>Vonaldiagram</vt:lpstr>
      <vt:lpstr>47. dia</vt:lpstr>
      <vt:lpstr>48. dia</vt:lpstr>
      <vt:lpstr>49. dia</vt:lpstr>
      <vt:lpstr>50. dia</vt:lpstr>
      <vt:lpstr>Oszlopdiagram</vt:lpstr>
      <vt:lpstr>52. dia</vt:lpstr>
      <vt:lpstr>53. dia</vt:lpstr>
      <vt:lpstr>54. dia</vt:lpstr>
      <vt:lpstr>55. dia</vt:lpstr>
      <vt:lpstr>56. dia</vt:lpstr>
      <vt:lpstr>57. dia</vt:lpstr>
      <vt:lpstr>58. dia</vt:lpstr>
      <vt:lpstr>59. dia</vt:lpstr>
      <vt:lpstr>Egy extrém példasor mentőtiszteknek</vt:lpstr>
      <vt:lpstr>Informálódás</vt:lpstr>
      <vt:lpstr>62. dia</vt:lpstr>
      <vt:lpstr>63. dia</vt:lpstr>
      <vt:lpstr>Információ</vt:lpstr>
      <vt:lpstr>Információ</vt:lpstr>
      <vt:lpstr>Információ</vt:lpstr>
      <vt:lpstr>67. dia</vt:lpstr>
      <vt:lpstr>Egy képlet felér tízezer képpel</vt:lpstr>
      <vt:lpstr>69. dia</vt:lpstr>
      <vt:lpstr>70. dia</vt:lpstr>
      <vt:lpstr>71. dia</vt:lpstr>
      <vt:lpstr>72. dia</vt:lpstr>
      <vt:lpstr>73. dia</vt:lpstr>
      <vt:lpstr>74. dia</vt:lpstr>
      <vt:lpstr>75. dia</vt:lpstr>
      <vt:lpstr>76. dia</vt:lpstr>
      <vt:lpstr>77. dia</vt:lpstr>
      <vt:lpstr>78. dia</vt:lpstr>
      <vt:lpstr>79. dia</vt:lpstr>
      <vt:lpstr>80. dia</vt:lpstr>
      <vt:lpstr>A kutatás terve</vt:lpstr>
      <vt:lpstr>82. dia</vt:lpstr>
      <vt:lpstr>83. dia</vt:lpstr>
      <vt:lpstr>84. dia</vt:lpstr>
      <vt:lpstr>Kölcsey</vt:lpstr>
      <vt:lpstr>Gyorsolvasás</vt:lpstr>
      <vt:lpstr>87. dia</vt:lpstr>
      <vt:lpstr>http://jio.fw.hu http://mwlogo.fw.hu</vt:lpstr>
      <vt:lpstr>89. dia</vt:lpstr>
      <vt:lpstr>Olvasás</vt:lpstr>
      <vt:lpstr>Olvasás</vt:lpstr>
      <vt:lpstr>92. dia</vt:lpstr>
      <vt:lpstr>93. dia</vt:lpstr>
      <vt:lpstr>94. dia</vt:lpstr>
      <vt:lpstr>Mennyire tudunk olvasni?</vt:lpstr>
      <vt:lpstr>Olvasási sebességek</vt:lpstr>
      <vt:lpstr>Olvasási sebességek 2.</vt:lpstr>
      <vt:lpstr>Összehasonlító vizsgálatok</vt:lpstr>
      <vt:lpstr>99. dia</vt:lpstr>
      <vt:lpstr>MTA 2000/1985</vt:lpstr>
      <vt:lpstr>Az informatika</vt:lpstr>
      <vt:lpstr>A gyorsolvasás</vt:lpstr>
      <vt:lpstr>A gyorsolvasás</vt:lpstr>
      <vt:lpstr>Hogyan</vt:lpstr>
      <vt:lpstr>Láss, ne csak nézz!</vt:lpstr>
      <vt:lpstr>106. dia</vt:lpstr>
      <vt:lpstr>107. dia</vt:lpstr>
      <vt:lpstr>108. dia</vt:lpstr>
      <vt:lpstr>109. dia</vt:lpstr>
      <vt:lpstr>110. dia</vt:lpstr>
      <vt:lpstr>111. dia</vt:lpstr>
      <vt:lpstr>112. dia</vt:lpstr>
      <vt:lpstr>113. dia</vt:lpstr>
      <vt:lpstr>114. dia</vt:lpstr>
      <vt:lpstr>115. dia</vt:lpstr>
      <vt:lpstr>116. dia</vt:lpstr>
      <vt:lpstr>117. dia</vt:lpstr>
      <vt:lpstr>Indulj ki az egészből!</vt:lpstr>
      <vt:lpstr>119. dia</vt:lpstr>
      <vt:lpstr>120. dia</vt:lpstr>
      <vt:lpstr>121. dia</vt:lpstr>
      <vt:lpstr>A megértés iterálás!</vt:lpstr>
      <vt:lpstr>123. dia</vt:lpstr>
      <vt:lpstr>Gyorsan olvass!</vt:lpstr>
      <vt:lpstr>Dr. Dezső Zsigmondné:</vt:lpstr>
      <vt:lpstr>Olvass, tanulj sokat!</vt:lpstr>
      <vt:lpstr>haiku</vt:lpstr>
      <vt:lpstr>Használd a net-et!</vt:lpstr>
      <vt:lpstr>129. dia</vt:lpstr>
      <vt:lpstr>130. dia</vt:lpstr>
      <vt:lpstr>131. dia</vt:lpstr>
      <vt:lpstr>132. dia</vt:lpstr>
      <vt:lpstr>133. dia</vt:lpstr>
      <vt:lpstr>Az Amazon márkanevet</vt:lpstr>
      <vt:lpstr>Értelmezz diagrammokat!</vt:lpstr>
      <vt:lpstr>136. dia</vt:lpstr>
      <vt:lpstr>137. dia</vt:lpstr>
      <vt:lpstr>138. dia</vt:lpstr>
      <vt:lpstr>139. dia</vt:lpstr>
      <vt:lpstr>Születések száma Kb. a 30-as évek elejétől állt rá Magyarország arra a pályára, amin jelenleg is van. Azóta nem produktív. </vt:lpstr>
      <vt:lpstr>141.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Szakdolgozat módszertan</dc:title>
  <dc:creator>FarkasKaroly</dc:creator>
  <cp:lastModifiedBy>FarkasKaroly</cp:lastModifiedBy>
  <cp:revision>35</cp:revision>
  <dcterms:created xsi:type="dcterms:W3CDTF">2011-02-14T13:08:25Z</dcterms:created>
  <dcterms:modified xsi:type="dcterms:W3CDTF">2011-02-21T16:43:48Z</dcterms:modified>
</cp:coreProperties>
</file>