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538" r:id="rId2"/>
    <p:sldId id="519" r:id="rId3"/>
    <p:sldId id="637" r:id="rId4"/>
    <p:sldId id="635" r:id="rId5"/>
    <p:sldId id="636" r:id="rId6"/>
    <p:sldId id="633" r:id="rId7"/>
    <p:sldId id="624" r:id="rId8"/>
    <p:sldId id="639" r:id="rId9"/>
    <p:sldId id="640" r:id="rId10"/>
    <p:sldId id="642" r:id="rId11"/>
    <p:sldId id="638" r:id="rId12"/>
    <p:sldId id="625" r:id="rId13"/>
    <p:sldId id="604" r:id="rId14"/>
    <p:sldId id="576" r:id="rId15"/>
    <p:sldId id="626" r:id="rId16"/>
    <p:sldId id="623" r:id="rId17"/>
    <p:sldId id="616" r:id="rId18"/>
    <p:sldId id="654" r:id="rId19"/>
    <p:sldId id="628" r:id="rId20"/>
    <p:sldId id="627" r:id="rId21"/>
    <p:sldId id="527" r:id="rId22"/>
    <p:sldId id="596" r:id="rId23"/>
    <p:sldId id="593" r:id="rId24"/>
    <p:sldId id="606" r:id="rId25"/>
    <p:sldId id="649" r:id="rId26"/>
    <p:sldId id="643" r:id="rId27"/>
    <p:sldId id="647" r:id="rId28"/>
    <p:sldId id="648" r:id="rId29"/>
    <p:sldId id="607" r:id="rId30"/>
    <p:sldId id="651" r:id="rId31"/>
    <p:sldId id="652" r:id="rId32"/>
    <p:sldId id="653" r:id="rId33"/>
    <p:sldId id="650" r:id="rId34"/>
    <p:sldId id="632" r:id="rId35"/>
  </p:sldIdLst>
  <p:sldSz cx="9144000" cy="6858000" type="screen4x3"/>
  <p:notesSz cx="9144000" cy="6858000"/>
  <p:defaultTextStyle>
    <a:defPPr>
      <a:defRPr lang="en-U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4958B"/>
    <a:srgbClr val="545F75"/>
    <a:srgbClr val="B8B8B8"/>
    <a:srgbClr val="663300"/>
    <a:srgbClr val="660066"/>
    <a:srgbClr val="A6B0A4"/>
    <a:srgbClr val="FF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4" autoAdjust="0"/>
    <p:restoredTop sz="97425" autoAdjust="0"/>
  </p:normalViewPr>
  <p:slideViewPr>
    <p:cSldViewPr snapToGrid="0">
      <p:cViewPr varScale="1">
        <p:scale>
          <a:sx n="71" d="100"/>
          <a:sy n="71" d="100"/>
        </p:scale>
        <p:origin x="-1746" y="-102"/>
      </p:cViewPr>
      <p:guideLst>
        <p:guide orient="horz" pos="3885"/>
        <p:guide orient="horz" pos="2733"/>
        <p:guide orient="horz" pos="420"/>
        <p:guide orient="horz" pos="1490"/>
        <p:guide orient="horz" pos="3520"/>
        <p:guide orient="horz" pos="768"/>
        <p:guide orient="horz" pos="3355"/>
        <p:guide pos="5504"/>
        <p:guide pos="4940"/>
        <p:guide pos="568"/>
        <p:guide pos="3696"/>
        <p:guide pos="96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208" y="-30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A7B28-410E-4AE0-B85F-B4EC4AE08740}"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US"/>
        </a:p>
      </dgm:t>
    </dgm:pt>
    <dgm:pt modelId="{E47C5770-D58D-4848-AE4E-740350D59299}">
      <dgm:prSet phldrT="[Text]"/>
      <dgm:spPr/>
      <dgm:t>
        <a:bodyPr/>
        <a:lstStyle/>
        <a:p>
          <a:r>
            <a:rPr lang="en-US" dirty="0" smtClean="0"/>
            <a:t> </a:t>
          </a:r>
          <a:endParaRPr lang="en-US" dirty="0"/>
        </a:p>
      </dgm:t>
    </dgm:pt>
    <dgm:pt modelId="{A5F11607-7B6E-409E-8403-3286D06784E0}" type="parTrans" cxnId="{FAFAE11B-FF88-4A18-A3D5-2F79A7B166DB}">
      <dgm:prSet/>
      <dgm:spPr/>
      <dgm:t>
        <a:bodyPr/>
        <a:lstStyle/>
        <a:p>
          <a:endParaRPr lang="en-US"/>
        </a:p>
      </dgm:t>
    </dgm:pt>
    <dgm:pt modelId="{A2C0CB31-0B03-410A-8DBB-BDFB5B4527DF}" type="sibTrans" cxnId="{FAFAE11B-FF88-4A18-A3D5-2F79A7B166DB}">
      <dgm:prSet/>
      <dgm:spPr/>
      <dgm:t>
        <a:bodyPr/>
        <a:lstStyle/>
        <a:p>
          <a:endParaRPr lang="en-US" dirty="0"/>
        </a:p>
      </dgm:t>
    </dgm:pt>
    <dgm:pt modelId="{4747B523-5233-4A58-ADA3-3F5370272C5D}">
      <dgm:prSet phldrT="[Text]"/>
      <dgm:spPr/>
      <dgm:t>
        <a:bodyPr/>
        <a:lstStyle/>
        <a:p>
          <a:r>
            <a:rPr lang="en-US" dirty="0" smtClean="0"/>
            <a:t> </a:t>
          </a:r>
          <a:endParaRPr lang="en-US" dirty="0"/>
        </a:p>
      </dgm:t>
    </dgm:pt>
    <dgm:pt modelId="{D23C7486-A8AE-43DC-95E0-6557AC69BBCA}" type="parTrans" cxnId="{F8DD1808-2794-4EB8-8983-C8830BFE8335}">
      <dgm:prSet/>
      <dgm:spPr/>
      <dgm:t>
        <a:bodyPr/>
        <a:lstStyle/>
        <a:p>
          <a:endParaRPr lang="en-US"/>
        </a:p>
      </dgm:t>
    </dgm:pt>
    <dgm:pt modelId="{67DA4B95-F6B6-43C7-B89A-A56662DACACF}" type="sibTrans" cxnId="{F8DD1808-2794-4EB8-8983-C8830BFE8335}">
      <dgm:prSet/>
      <dgm:spPr/>
      <dgm:t>
        <a:bodyPr/>
        <a:lstStyle/>
        <a:p>
          <a:endParaRPr lang="en-US" dirty="0"/>
        </a:p>
      </dgm:t>
    </dgm:pt>
    <dgm:pt modelId="{1DE19C87-EFD8-4F3F-8832-2848A505C40B}" type="pres">
      <dgm:prSet presAssocID="{5D2A7B28-410E-4AE0-B85F-B4EC4AE08740}" presName="cycle" presStyleCnt="0">
        <dgm:presLayoutVars>
          <dgm:dir/>
          <dgm:resizeHandles val="exact"/>
        </dgm:presLayoutVars>
      </dgm:prSet>
      <dgm:spPr/>
      <dgm:t>
        <a:bodyPr/>
        <a:lstStyle/>
        <a:p>
          <a:endParaRPr lang="en-US"/>
        </a:p>
      </dgm:t>
    </dgm:pt>
    <dgm:pt modelId="{77493A37-52A6-4E8A-8545-A700DD49E2F8}" type="pres">
      <dgm:prSet presAssocID="{E47C5770-D58D-4848-AE4E-740350D59299}" presName="dummy" presStyleCnt="0"/>
      <dgm:spPr/>
    </dgm:pt>
    <dgm:pt modelId="{6DF3728E-9523-47A2-A894-76C1318075C6}" type="pres">
      <dgm:prSet presAssocID="{E47C5770-D58D-4848-AE4E-740350D59299}" presName="node" presStyleLbl="revTx" presStyleIdx="0" presStyleCnt="2">
        <dgm:presLayoutVars>
          <dgm:bulletEnabled val="1"/>
        </dgm:presLayoutVars>
      </dgm:prSet>
      <dgm:spPr/>
      <dgm:t>
        <a:bodyPr/>
        <a:lstStyle/>
        <a:p>
          <a:endParaRPr lang="en-US"/>
        </a:p>
      </dgm:t>
    </dgm:pt>
    <dgm:pt modelId="{85064707-BB55-4559-84A9-EBE7BC914C9C}" type="pres">
      <dgm:prSet presAssocID="{A2C0CB31-0B03-410A-8DBB-BDFB5B4527DF}" presName="sibTrans" presStyleLbl="node1" presStyleIdx="0" presStyleCnt="2" custAng="2120547"/>
      <dgm:spPr/>
      <dgm:t>
        <a:bodyPr/>
        <a:lstStyle/>
        <a:p>
          <a:endParaRPr lang="en-US"/>
        </a:p>
      </dgm:t>
    </dgm:pt>
    <dgm:pt modelId="{57467F31-581A-4BEC-A7D5-BF1B1A20BC46}" type="pres">
      <dgm:prSet presAssocID="{4747B523-5233-4A58-ADA3-3F5370272C5D}" presName="dummy" presStyleCnt="0"/>
      <dgm:spPr/>
    </dgm:pt>
    <dgm:pt modelId="{76538F15-44C2-407E-8A9B-6289BC43B574}" type="pres">
      <dgm:prSet presAssocID="{4747B523-5233-4A58-ADA3-3F5370272C5D}" presName="node" presStyleLbl="revTx" presStyleIdx="1" presStyleCnt="2">
        <dgm:presLayoutVars>
          <dgm:bulletEnabled val="1"/>
        </dgm:presLayoutVars>
      </dgm:prSet>
      <dgm:spPr/>
      <dgm:t>
        <a:bodyPr/>
        <a:lstStyle/>
        <a:p>
          <a:endParaRPr lang="en-US"/>
        </a:p>
      </dgm:t>
    </dgm:pt>
    <dgm:pt modelId="{A5EA769E-C0BC-4E03-B220-EBC56A262E34}" type="pres">
      <dgm:prSet presAssocID="{67DA4B95-F6B6-43C7-B89A-A56662DACACF}" presName="sibTrans" presStyleLbl="node1" presStyleIdx="1" presStyleCnt="2" custAng="2379918"/>
      <dgm:spPr/>
      <dgm:t>
        <a:bodyPr/>
        <a:lstStyle/>
        <a:p>
          <a:endParaRPr lang="en-US"/>
        </a:p>
      </dgm:t>
    </dgm:pt>
  </dgm:ptLst>
  <dgm:cxnLst>
    <dgm:cxn modelId="{46808AE0-7CE6-4768-B18D-BB45F0FB613D}" type="presOf" srcId="{A2C0CB31-0B03-410A-8DBB-BDFB5B4527DF}" destId="{85064707-BB55-4559-84A9-EBE7BC914C9C}" srcOrd="0" destOrd="0" presId="urn:microsoft.com/office/officeart/2005/8/layout/cycle1"/>
    <dgm:cxn modelId="{9457BD97-615A-4A0E-86EA-62C60DB010F3}" type="presOf" srcId="{67DA4B95-F6B6-43C7-B89A-A56662DACACF}" destId="{A5EA769E-C0BC-4E03-B220-EBC56A262E34}" srcOrd="0" destOrd="0" presId="urn:microsoft.com/office/officeart/2005/8/layout/cycle1"/>
    <dgm:cxn modelId="{F8DD1808-2794-4EB8-8983-C8830BFE8335}" srcId="{5D2A7B28-410E-4AE0-B85F-B4EC4AE08740}" destId="{4747B523-5233-4A58-ADA3-3F5370272C5D}" srcOrd="1" destOrd="0" parTransId="{D23C7486-A8AE-43DC-95E0-6557AC69BBCA}" sibTransId="{67DA4B95-F6B6-43C7-B89A-A56662DACACF}"/>
    <dgm:cxn modelId="{90E167CC-3E9E-4141-AD39-6F8855C11327}" type="presOf" srcId="{4747B523-5233-4A58-ADA3-3F5370272C5D}" destId="{76538F15-44C2-407E-8A9B-6289BC43B574}" srcOrd="0" destOrd="0" presId="urn:microsoft.com/office/officeart/2005/8/layout/cycle1"/>
    <dgm:cxn modelId="{811E8122-770B-4C15-BF4E-54575B2A2FAB}" type="presOf" srcId="{5D2A7B28-410E-4AE0-B85F-B4EC4AE08740}" destId="{1DE19C87-EFD8-4F3F-8832-2848A505C40B}" srcOrd="0" destOrd="0" presId="urn:microsoft.com/office/officeart/2005/8/layout/cycle1"/>
    <dgm:cxn modelId="{9044B913-FDA4-4473-A6AA-67566F4CE2FC}" type="presOf" srcId="{E47C5770-D58D-4848-AE4E-740350D59299}" destId="{6DF3728E-9523-47A2-A894-76C1318075C6}" srcOrd="0" destOrd="0" presId="urn:microsoft.com/office/officeart/2005/8/layout/cycle1"/>
    <dgm:cxn modelId="{FAFAE11B-FF88-4A18-A3D5-2F79A7B166DB}" srcId="{5D2A7B28-410E-4AE0-B85F-B4EC4AE08740}" destId="{E47C5770-D58D-4848-AE4E-740350D59299}" srcOrd="0" destOrd="0" parTransId="{A5F11607-7B6E-409E-8403-3286D06784E0}" sibTransId="{A2C0CB31-0B03-410A-8DBB-BDFB5B4527DF}"/>
    <dgm:cxn modelId="{95C850C2-2BB1-4E1D-AC64-95066271F2D0}" type="presParOf" srcId="{1DE19C87-EFD8-4F3F-8832-2848A505C40B}" destId="{77493A37-52A6-4E8A-8545-A700DD49E2F8}" srcOrd="0" destOrd="0" presId="urn:microsoft.com/office/officeart/2005/8/layout/cycle1"/>
    <dgm:cxn modelId="{41B3AB94-F9F4-4A5C-89ED-D21D233D4ADA}" type="presParOf" srcId="{1DE19C87-EFD8-4F3F-8832-2848A505C40B}" destId="{6DF3728E-9523-47A2-A894-76C1318075C6}" srcOrd="1" destOrd="0" presId="urn:microsoft.com/office/officeart/2005/8/layout/cycle1"/>
    <dgm:cxn modelId="{792FAC8D-5290-486F-BE1E-1100C1BB6278}" type="presParOf" srcId="{1DE19C87-EFD8-4F3F-8832-2848A505C40B}" destId="{85064707-BB55-4559-84A9-EBE7BC914C9C}" srcOrd="2" destOrd="0" presId="urn:microsoft.com/office/officeart/2005/8/layout/cycle1"/>
    <dgm:cxn modelId="{E97B4734-51FC-42CB-A46E-78C025A43543}" type="presParOf" srcId="{1DE19C87-EFD8-4F3F-8832-2848A505C40B}" destId="{57467F31-581A-4BEC-A7D5-BF1B1A20BC46}" srcOrd="3" destOrd="0" presId="urn:microsoft.com/office/officeart/2005/8/layout/cycle1"/>
    <dgm:cxn modelId="{EC1B39B3-83F8-4CAE-87B8-1802FEA49CF6}" type="presParOf" srcId="{1DE19C87-EFD8-4F3F-8832-2848A505C40B}" destId="{76538F15-44C2-407E-8A9B-6289BC43B574}" srcOrd="4" destOrd="0" presId="urn:microsoft.com/office/officeart/2005/8/layout/cycle1"/>
    <dgm:cxn modelId="{8143C198-C64A-43FB-A21C-2B325C77ED90}" type="presParOf" srcId="{1DE19C87-EFD8-4F3F-8832-2848A505C40B}" destId="{A5EA769E-C0BC-4E03-B220-EBC56A262E34}" srcOrd="5" destOrd="0" presId="urn:microsoft.com/office/officeart/2005/8/layout/cycle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F3728E-9523-47A2-A894-76C1318075C6}">
      <dsp:nvSpPr>
        <dsp:cNvPr id="0" name=""/>
        <dsp:cNvSpPr/>
      </dsp:nvSpPr>
      <dsp:spPr>
        <a:xfrm>
          <a:off x="1564208"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564208" y="753921"/>
        <a:ext cx="958304" cy="958304"/>
      </dsp:txXfrm>
    </dsp:sp>
    <dsp:sp modelId="{85064707-BB55-4559-84A9-EBE7BC914C9C}">
      <dsp:nvSpPr>
        <dsp:cNvPr id="0" name=""/>
        <dsp:cNvSpPr/>
      </dsp:nvSpPr>
      <dsp:spPr>
        <a:xfrm rot="2120547">
          <a:off x="276830" y="248587"/>
          <a:ext cx="1968972" cy="1968972"/>
        </a:xfrm>
        <a:prstGeom prst="circularArrow">
          <a:avLst>
            <a:gd name="adj1" fmla="val 9491"/>
            <a:gd name="adj2" fmla="val 685677"/>
            <a:gd name="adj3" fmla="val 7847258"/>
            <a:gd name="adj4" fmla="val 22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38F15-44C2-407E-8A9B-6289BC43B574}">
      <dsp:nvSpPr>
        <dsp:cNvPr id="0" name=""/>
        <dsp:cNvSpPr/>
      </dsp:nvSpPr>
      <dsp:spPr>
        <a:xfrm>
          <a:off x="119"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19" y="753921"/>
        <a:ext cx="958304" cy="958304"/>
      </dsp:txXfrm>
    </dsp:sp>
    <dsp:sp modelId="{A5EA769E-C0BC-4E03-B220-EBC56A262E34}">
      <dsp:nvSpPr>
        <dsp:cNvPr id="0" name=""/>
        <dsp:cNvSpPr/>
      </dsp:nvSpPr>
      <dsp:spPr>
        <a:xfrm rot="2379918">
          <a:off x="276830" y="248587"/>
          <a:ext cx="1968972" cy="1968972"/>
        </a:xfrm>
        <a:prstGeom prst="circularArrow">
          <a:avLst>
            <a:gd name="adj1" fmla="val 9491"/>
            <a:gd name="adj2" fmla="val 685677"/>
            <a:gd name="adj3" fmla="val 18647258"/>
            <a:gd name="adj4" fmla="val 130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cs typeface="+mn-cs"/>
              </a:defRPr>
            </a:lvl1pPr>
          </a:lstStyle>
          <a:p>
            <a:pPr>
              <a:defRPr/>
            </a:pPr>
            <a:endParaRPr lang="en-US"/>
          </a:p>
        </p:txBody>
      </p:sp>
      <p:sp>
        <p:nvSpPr>
          <p:cNvPr id="258051"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cs typeface="+mn-cs"/>
              </a:defRPr>
            </a:lvl1pPr>
          </a:lstStyle>
          <a:p>
            <a:pPr>
              <a:defRPr/>
            </a:pPr>
            <a:endParaRPr lang="en-US"/>
          </a:p>
        </p:txBody>
      </p:sp>
      <p:sp>
        <p:nvSpPr>
          <p:cNvPr id="258052"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cs typeface="+mn-cs"/>
              </a:defRPr>
            </a:lvl1pPr>
          </a:lstStyle>
          <a:p>
            <a:pPr>
              <a:defRPr/>
            </a:pPr>
            <a:endParaRPr lang="en-US"/>
          </a:p>
        </p:txBody>
      </p:sp>
      <p:sp>
        <p:nvSpPr>
          <p:cNvPr id="258053"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pitchFamily="18" charset="0"/>
                <a:cs typeface="+mn-cs"/>
              </a:defRPr>
            </a:lvl1pPr>
          </a:lstStyle>
          <a:p>
            <a:pPr>
              <a:defRPr/>
            </a:pPr>
            <a:fld id="{7C3C9D4D-CBF8-4EFA-94AD-DB4EB3B69A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pitchFamily="18"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pitchFamily="18" charset="0"/>
                <a:cs typeface="+mn-cs"/>
              </a:defRPr>
            </a:lvl1pPr>
          </a:lstStyle>
          <a:p>
            <a:pPr>
              <a:defRPr/>
            </a:pPr>
            <a:fld id="{B1962256-78D2-45CE-B44C-F8AA34DC97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mn-cs"/>
      </a:defRPr>
    </a:lvl1pPr>
    <a:lvl2pPr marL="1143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pitchFamily="34"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pitchFamily="34" charset="0"/>
        <a:ea typeface="+mn-ea"/>
        <a:cs typeface="+mn-cs"/>
      </a:defRPr>
    </a:lvl4pPr>
    <a:lvl5pPr marL="693738"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5F59589-E49C-47E3-95E4-D37CD58BE232}" type="slidenum">
              <a:rPr lang="en-US" smtClean="0">
                <a:cs typeface="Arial" charset="0"/>
              </a:rPr>
              <a:pPr/>
              <a:t>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hu-HU"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2862263" y="512763"/>
            <a:ext cx="3430587" cy="2573337"/>
          </a:xfrm>
          <a:ln/>
        </p:spPr>
      </p:sp>
      <p:sp>
        <p:nvSpPr>
          <p:cNvPr id="35842" name="Rectangle 3"/>
          <p:cNvSpPr>
            <a:spLocks noGrp="1" noChangeArrowheads="1"/>
          </p:cNvSpPr>
          <p:nvPr>
            <p:ph type="body" idx="1"/>
          </p:nvPr>
        </p:nvSpPr>
        <p:spPr>
          <a:xfrm>
            <a:off x="1219200" y="3259138"/>
            <a:ext cx="6705600" cy="3086100"/>
          </a:xfrm>
          <a:noFill/>
        </p:spPr>
        <p:txBody>
          <a:bodyPr/>
          <a:lstStyle/>
          <a:p>
            <a:endParaRPr lang="nl-NL" b="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p:spPr>
        <p:txBody>
          <a:bodyPr/>
          <a:lstStyle/>
          <a:p>
            <a:pPr eaLnBrk="1" hangingPunct="1"/>
            <a:r>
              <a:rPr lang="en-US" smtClean="0">
                <a:latin typeface="Arial" charset="0"/>
              </a:rPr>
              <a:t>&lt;Quickly walk though each channel, highlighting key changes&gt;</a:t>
            </a:r>
          </a:p>
          <a:p>
            <a:pPr eaLnBrk="1" hangingPunct="1"/>
            <a:endParaRPr lang="en-US" smtClean="0">
              <a:latin typeface="Arial" charset="0"/>
            </a:endParaRPr>
          </a:p>
          <a:p>
            <a:pPr eaLnBrk="1" hangingPunct="1">
              <a:buFontTx/>
              <a:buChar char="-"/>
            </a:pPr>
            <a:r>
              <a:rPr lang="en-US" smtClean="0">
                <a:latin typeface="Arial" charset="0"/>
              </a:rPr>
              <a:t>Scorecards, entirely new</a:t>
            </a:r>
          </a:p>
          <a:p>
            <a:pPr eaLnBrk="1" hangingPunct="1">
              <a:buFontTx/>
              <a:buChar char="-"/>
            </a:pPr>
            <a:r>
              <a:rPr lang="en-US" smtClean="0">
                <a:latin typeface="Arial" charset="0"/>
              </a:rPr>
              <a:t>Reports rebuilt to enable users to build reports on the web</a:t>
            </a:r>
          </a:p>
          <a:p>
            <a:pPr eaLnBrk="1" hangingPunct="1">
              <a:buFontTx/>
              <a:buChar char="-"/>
            </a:pPr>
            <a:r>
              <a:rPr lang="en-US" smtClean="0">
                <a:latin typeface="Arial" charset="0"/>
              </a:rPr>
              <a:t>Geospatial mapping entirely new visualisation</a:t>
            </a:r>
          </a:p>
          <a:p>
            <a:pPr eaLnBrk="1" hangingPunct="1">
              <a:buFontTx/>
              <a:buChar char="-"/>
            </a:pPr>
            <a:r>
              <a:rPr lang="en-US" smtClean="0">
                <a:latin typeface="Arial" charset="0"/>
              </a:rPr>
              <a:t>Ad-hoc enhanced with OLAP + many other changes</a:t>
            </a:r>
          </a:p>
          <a:p>
            <a:pPr eaLnBrk="1" hangingPunct="1">
              <a:buFontTx/>
              <a:buChar char="-"/>
            </a:pPr>
            <a:r>
              <a:rPr lang="en-US" smtClean="0">
                <a:latin typeface="Arial" charset="0"/>
              </a:rPr>
              <a:t>integration  with FMW webcentre for Collaboration  </a:t>
            </a:r>
          </a:p>
          <a:p>
            <a:pPr eaLnBrk="1" hangingPunct="1">
              <a:buFontTx/>
              <a:buChar char="-"/>
            </a:pPr>
            <a:r>
              <a:rPr lang="en-US" smtClean="0">
                <a:latin typeface="Arial" charset="0"/>
              </a:rPr>
              <a:t>Integration with Oracle secure enterprise search</a:t>
            </a:r>
          </a:p>
          <a:p>
            <a:pPr eaLnBrk="1" hangingPunct="1">
              <a:buFontTx/>
              <a:buChar char="-"/>
            </a:pPr>
            <a:r>
              <a:rPr lang="en-US" smtClean="0">
                <a:latin typeface="Arial" charset="0"/>
              </a:rPr>
              <a:t>Improvements to portal and application integration</a:t>
            </a:r>
          </a:p>
          <a:p>
            <a:pPr eaLnBrk="1" hangingPunct="1">
              <a:buFontTx/>
              <a:buChar char="-"/>
            </a:pPr>
            <a:r>
              <a:rPr lang="en-US" smtClean="0">
                <a:latin typeface="Arial" charset="0"/>
              </a:rPr>
              <a:t>Office integration enhanced </a:t>
            </a:r>
          </a:p>
          <a:p>
            <a:pPr eaLnBrk="1" hangingPunct="1">
              <a:buFontTx/>
              <a:buChar char="-"/>
            </a:pPr>
            <a:r>
              <a:rPr lang="en-US" smtClean="0">
                <a:latin typeface="Arial" charset="0"/>
              </a:rPr>
              <a:t>And new devices supported with mobile</a:t>
            </a:r>
          </a:p>
        </p:txBody>
      </p:sp>
      <p:sp>
        <p:nvSpPr>
          <p:cNvPr id="38915" name="Slide Number Placeholder 3"/>
          <p:cNvSpPr>
            <a:spLocks noGrp="1"/>
          </p:cNvSpPr>
          <p:nvPr>
            <p:ph type="sldNum" sz="quarter" idx="5"/>
          </p:nvPr>
        </p:nvSpPr>
        <p:spPr>
          <a:noFill/>
          <a:ln>
            <a:miter lim="800000"/>
            <a:headEnd/>
            <a:tailEnd/>
          </a:ln>
        </p:spPr>
        <p:txBody>
          <a:bodyPr/>
          <a:lstStyle/>
          <a:p>
            <a:fld id="{359089CB-0F64-4880-839E-4A9B826041A4}"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a:lstStyle/>
          <a:p>
            <a:pPr defTabSz="898525" eaLnBrk="1" hangingPunct="1"/>
            <a:r>
              <a:rPr lang="en-US" smtClean="0">
                <a:latin typeface="Arial" charset="0"/>
              </a:rPr>
              <a:t>Oracle Business Intelligence and Enterprise Performance Management are components of Oracle Fusion Middleware.  As such, Oracle BI takes advantage of Oracle’s massive investment in application infrastructure, such as high availability clustering and strong security.  And, as a component of Fusion Middleware, Oracle BI can be a core, embedded component of modern applications you or Oracle develops.</a:t>
            </a:r>
          </a:p>
          <a:p>
            <a:pPr defTabSz="898525" eaLnBrk="1" hangingPunct="1"/>
            <a:endParaRPr lang="en-US" smtClean="0">
              <a:latin typeface="Arial" charset="0"/>
            </a:endParaRPr>
          </a:p>
        </p:txBody>
      </p:sp>
      <p:sp>
        <p:nvSpPr>
          <p:cNvPr id="40963" name="Slide Number Placeholder 3"/>
          <p:cNvSpPr>
            <a:spLocks noGrp="1"/>
          </p:cNvSpPr>
          <p:nvPr>
            <p:ph type="sldNum" sz="quarter" idx="5"/>
          </p:nvPr>
        </p:nvSpPr>
        <p:spPr>
          <a:noFill/>
          <a:ln>
            <a:miter lim="800000"/>
            <a:headEnd/>
            <a:tailEnd/>
          </a:ln>
        </p:spPr>
        <p:txBody>
          <a:bodyPr/>
          <a:lstStyle/>
          <a:p>
            <a:fld id="{0BA07846-7B1A-45F1-85B0-FDF0E10A2161}"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a:ln>
            <a:miter lim="800000"/>
            <a:headEnd/>
            <a:tailEnd/>
          </a:ln>
        </p:spPr>
        <p:txBody>
          <a:bodyPr/>
          <a:lstStyle/>
          <a:p>
            <a:r>
              <a:rPr lang="en-US" smtClean="0">
                <a:latin typeface="Arial" charset="0"/>
                <a:cs typeface="Arial" charset="0"/>
              </a:rPr>
              <a:t>Charles Phillips screen</a:t>
            </a:r>
          </a:p>
        </p:txBody>
      </p:sp>
      <p:sp>
        <p:nvSpPr>
          <p:cNvPr id="43010" name="Rectangle 3"/>
          <p:cNvSpPr>
            <a:spLocks noGrp="1" noChangeArrowheads="1"/>
          </p:cNvSpPr>
          <p:nvPr>
            <p:ph type="dt" sz="quarter" idx="1"/>
          </p:nvPr>
        </p:nvSpPr>
        <p:spPr>
          <a:noFill/>
          <a:ln>
            <a:miter lim="800000"/>
            <a:headEnd/>
            <a:tailEnd/>
          </a:ln>
        </p:spPr>
        <p:txBody>
          <a:bodyPr/>
          <a:lstStyle/>
          <a:p>
            <a:fld id="{C124B9AF-7913-4893-A1C0-4863142D8B2B}" type="datetime1">
              <a:rPr lang="en-US" smtClean="0">
                <a:latin typeface="Arial" charset="0"/>
                <a:cs typeface="Arial" charset="0"/>
              </a:rPr>
              <a:pPr/>
              <a:t>1/8/2011</a:t>
            </a:fld>
            <a:endParaRPr lang="en-US" smtClean="0">
              <a:latin typeface="Arial" charset="0"/>
              <a:cs typeface="Arial" charset="0"/>
            </a:endParaRPr>
          </a:p>
        </p:txBody>
      </p:sp>
      <p:sp>
        <p:nvSpPr>
          <p:cNvPr id="43011" name="Rectangle 7"/>
          <p:cNvSpPr>
            <a:spLocks noGrp="1" noChangeArrowheads="1"/>
          </p:cNvSpPr>
          <p:nvPr>
            <p:ph type="sldNum" sz="quarter" idx="5"/>
          </p:nvPr>
        </p:nvSpPr>
        <p:spPr>
          <a:noFill/>
          <a:ln>
            <a:miter lim="800000"/>
            <a:headEnd/>
            <a:tailEnd/>
          </a:ln>
        </p:spPr>
        <p:txBody>
          <a:bodyPr/>
          <a:lstStyle/>
          <a:p>
            <a:fld id="{B1C0A4BA-68A2-4737-842C-AC3098478FEC}" type="slidenum">
              <a:rPr lang="en-US" smtClean="0">
                <a:latin typeface="Arial" charset="0"/>
                <a:cs typeface="Arial" charset="0"/>
              </a:rPr>
              <a:pPr/>
              <a:t>13</a:t>
            </a:fld>
            <a:endParaRPr lang="en-US" smtClean="0">
              <a:latin typeface="Arial" charset="0"/>
              <a:cs typeface="Arial"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r>
              <a:rPr lang="en-US" smtClean="0">
                <a:latin typeface="Arial" charset="0"/>
              </a:rPr>
              <a:t>Oracle BI is a great technology, but build-your-own is not the right solution for every customer.  That’s why Oracle offers a suite of packaged applications that leverage Oracle BI and deliver fast value.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p:spPr>
        <p:txBody>
          <a:bodyPr/>
          <a:lstStyle/>
          <a:p>
            <a:pPr eaLnBrk="1" hangingPunct="1"/>
            <a:r>
              <a:rPr lang="en-US" smtClean="0">
                <a:latin typeface="Arial" charset="0"/>
              </a:rPr>
              <a:t>Although based on best-of-breed components, Oracle BI is architected to use common metadata, common security model, common data access, common infrastructure, and common systems management.  This enables businesses to leverage additional BI capabilities with minimum complexity and cost.</a:t>
            </a:r>
          </a:p>
          <a:p>
            <a:pPr eaLnBrk="1" hangingPunct="1"/>
            <a:endParaRPr lang="en-US" smtClean="0">
              <a:latin typeface="Arial" charset="0"/>
            </a:endParaRPr>
          </a:p>
          <a:p>
            <a:pPr eaLnBrk="1" hangingPunct="1"/>
            <a:r>
              <a:rPr lang="en-US" smtClean="0">
                <a:latin typeface="Arial" charset="0"/>
              </a:rPr>
              <a:t>In addition, Oracle BI 11g offers strong integration with Oracle Fusion Middleware, Oracle Enterprise Performance Management applications, and Oracle business applications, providing Oracle customers with addition power and cost advantages.</a:t>
            </a:r>
          </a:p>
          <a:p>
            <a:pPr eaLnBrk="1" hangingPunct="1"/>
            <a:endParaRPr lang="en-US" smtClean="0">
              <a:latin typeface="Arial" charset="0"/>
            </a:endParaRPr>
          </a:p>
        </p:txBody>
      </p:sp>
      <p:sp>
        <p:nvSpPr>
          <p:cNvPr id="45059" name="Slide Number Placeholder 3"/>
          <p:cNvSpPr>
            <a:spLocks noGrp="1"/>
          </p:cNvSpPr>
          <p:nvPr>
            <p:ph type="sldNum" sz="quarter" idx="5"/>
          </p:nvPr>
        </p:nvSpPr>
        <p:spPr>
          <a:noFill/>
          <a:ln>
            <a:miter lim="800000"/>
            <a:headEnd/>
            <a:tailEnd/>
          </a:ln>
        </p:spPr>
        <p:txBody>
          <a:bodyPr/>
          <a:lstStyle/>
          <a:p>
            <a:fld id="{2D690A0B-7919-42A4-96B0-E1914031E204}"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p:spPr>
        <p:txBody>
          <a:bodyPr/>
          <a:lstStyle/>
          <a:p>
            <a:pPr eaLnBrk="1" hangingPunct="1"/>
            <a:r>
              <a:rPr lang="en-US" smtClean="0">
                <a:latin typeface="Arial" charset="0"/>
              </a:rPr>
              <a:t>The most popular business user access to Oracle BI is through rich Interactive Dashboards delivered as 100% thin clients via your choice of browsers.  These are simple and obvious to use and provide a great deal of interactive exploration right on the dashboards.</a:t>
            </a:r>
          </a:p>
          <a:p>
            <a:pPr eaLnBrk="1" hangingPunct="1"/>
            <a:endParaRPr lang="en-US" smtClean="0">
              <a:latin typeface="Arial" charset="0"/>
            </a:endParaRPr>
          </a:p>
          <a:p>
            <a:pPr eaLnBrk="1" hangingPunct="1"/>
            <a:r>
              <a:rPr lang="en-US" smtClean="0">
                <a:latin typeface="Arial" charset="0"/>
              </a:rPr>
              <a:t>For more ad hoc analysis, Oracle BI users can create their own reports, analyses and dashboards using integrated query and dashboard editors.</a:t>
            </a:r>
          </a:p>
          <a:p>
            <a:pPr eaLnBrk="1" hangingPunct="1"/>
            <a:endParaRPr lang="en-US" smtClean="0">
              <a:latin typeface="Arial" charset="0"/>
            </a:endParaRPr>
          </a:p>
          <a:p>
            <a:pPr eaLnBrk="1" hangingPunct="1"/>
            <a:r>
              <a:rPr lang="en-US" smtClean="0">
                <a:latin typeface="Arial" charset="0"/>
              </a:rPr>
              <a:t>In every case, with all the integrated Oracle BI tools, users see a simplified logical business model that shields the complexities of underlying data sources.  This enterprise semantic model also ensures consistency, alignment and governance, while enabling users to create their own reusable calculations, custom members and groups, and analysis, and to share those extensions with their workgroups without IT intervention.</a:t>
            </a:r>
          </a:p>
          <a:p>
            <a:pPr eaLnBrk="1" hangingPunct="1"/>
            <a:endParaRPr lang="en-US" smtClean="0">
              <a:latin typeface="Arial" charset="0"/>
            </a:endParaRPr>
          </a:p>
        </p:txBody>
      </p:sp>
      <p:sp>
        <p:nvSpPr>
          <p:cNvPr id="47107" name="Slide Number Placeholder 3"/>
          <p:cNvSpPr>
            <a:spLocks noGrp="1"/>
          </p:cNvSpPr>
          <p:nvPr>
            <p:ph type="sldNum" sz="quarter" idx="5"/>
          </p:nvPr>
        </p:nvSpPr>
        <p:spPr>
          <a:noFill/>
          <a:ln>
            <a:miter lim="800000"/>
            <a:headEnd/>
            <a:tailEnd/>
          </a:ln>
        </p:spPr>
        <p:txBody>
          <a:bodyPr/>
          <a:lstStyle/>
          <a:p>
            <a:fld id="{63E235D9-ABBF-4A1C-9DB1-26A21C5C20FE}"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pPr>
              <a:buClr>
                <a:srgbClr val="4F81BD"/>
              </a:buClr>
            </a:pPr>
            <a:fld id="{97B59A72-6E0B-4A67-887C-3D1630A22F2F}" type="slidenum">
              <a:rPr lang="en-US" smtClean="0">
                <a:solidFill>
                  <a:srgbClr val="000000"/>
                </a:solidFill>
                <a:cs typeface="Arial" charset="0"/>
              </a:rPr>
              <a:pPr>
                <a:buClr>
                  <a:srgbClr val="4F81BD"/>
                </a:buClr>
              </a:pPr>
              <a:t>16</a:t>
            </a:fld>
            <a:endParaRPr lang="en-US" smtClean="0">
              <a:solidFill>
                <a:srgbClr val="000000"/>
              </a:solidFill>
              <a:cs typeface="Arial" charset="0"/>
            </a:endParaRPr>
          </a:p>
        </p:txBody>
      </p:sp>
      <p:sp>
        <p:nvSpPr>
          <p:cNvPr id="49154"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2307" tIns="46153" rIns="92307" bIns="46153" anchor="b"/>
          <a:lstStyle/>
          <a:p>
            <a:pPr algn="r" eaLnBrk="0" hangingPunct="0"/>
            <a:fld id="{A89085BC-2A71-490B-88E8-F5E03622EF2A}" type="slidenum">
              <a:rPr lang="en-US" sz="1200" b="0">
                <a:solidFill>
                  <a:srgbClr val="000000"/>
                </a:solidFill>
                <a:latin typeface="Times" pitchFamily="18" charset="0"/>
              </a:rPr>
              <a:pPr algn="r" eaLnBrk="0" hangingPunct="0"/>
              <a:t>16</a:t>
            </a:fld>
            <a:endParaRPr lang="en-US" sz="1200" b="0">
              <a:solidFill>
                <a:srgbClr val="000000"/>
              </a:solidFill>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lIns="92307" tIns="46153" rIns="92307" bIns="46153"/>
          <a:lstStyle/>
          <a:p>
            <a:pPr eaLnBrk="1" hangingPunct="1"/>
            <a:endParaRPr lang="hu-HU" smtClean="0">
              <a:latin typeface="Times" pitchFamily="18" charset="0"/>
              <a:ea typeface="MS PGothic"/>
              <a:cs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A36B06E8-DA2F-4FF6-8734-B0C39730DD2B}" type="slidenum">
              <a:rPr lang="en-US" smtClean="0">
                <a:solidFill>
                  <a:srgbClr val="000000"/>
                </a:solidFill>
                <a:cs typeface="Arial" charset="0"/>
              </a:rPr>
              <a:pPr/>
              <a:t>17</a:t>
            </a:fld>
            <a:endParaRPr lang="en-US" smtClean="0">
              <a:solidFill>
                <a:srgbClr val="000000"/>
              </a:solidFill>
              <a:cs typeface="Arial" charset="0"/>
            </a:endParaRPr>
          </a:p>
        </p:txBody>
      </p:sp>
      <p:sp>
        <p:nvSpPr>
          <p:cNvPr id="51203" name="Text Box 2"/>
          <p:cNvSpPr txBox="1">
            <a:spLocks noChangeArrowheads="1"/>
          </p:cNvSpPr>
          <p:nvPr/>
        </p:nvSpPr>
        <p:spPr bwMode="auto">
          <a:xfrm>
            <a:off x="5180013" y="6513513"/>
            <a:ext cx="3957637" cy="341312"/>
          </a:xfrm>
          <a:prstGeom prst="rect">
            <a:avLst/>
          </a:prstGeom>
          <a:noFill/>
          <a:ln w="9525">
            <a:noFill/>
            <a:round/>
            <a:headEnd/>
            <a:tailEnd/>
          </a:ln>
        </p:spPr>
        <p:txBody>
          <a:bodyPr lIns="91596" tIns="45628" rIns="91596" bIns="45628" anchor="b"/>
          <a:lstStyle/>
          <a:p>
            <a:pPr algn="r" defTabSz="430213">
              <a:buClr>
                <a:srgbClr val="000000"/>
              </a:buClr>
              <a:buSzPct val="100000"/>
              <a:tabLst>
                <a:tab pos="0" algn="l"/>
                <a:tab pos="430213" algn="l"/>
                <a:tab pos="863600" algn="l"/>
                <a:tab pos="1295400" algn="l"/>
                <a:tab pos="1728788" algn="l"/>
                <a:tab pos="2160588" algn="l"/>
                <a:tab pos="2593975" algn="l"/>
                <a:tab pos="3025775" algn="l"/>
                <a:tab pos="3457575" algn="l"/>
                <a:tab pos="3890963" algn="l"/>
                <a:tab pos="4322763" algn="l"/>
                <a:tab pos="4756150" algn="l"/>
                <a:tab pos="5187950" algn="l"/>
                <a:tab pos="5619750" algn="l"/>
                <a:tab pos="6053138" algn="l"/>
                <a:tab pos="6484938" algn="l"/>
                <a:tab pos="6918325" algn="l"/>
                <a:tab pos="7350125" algn="l"/>
                <a:tab pos="7783513" algn="l"/>
                <a:tab pos="8215313" algn="l"/>
                <a:tab pos="8647113" algn="l"/>
              </a:tabLst>
            </a:pPr>
            <a:fld id="{E976FAE1-C92D-419C-A487-73820EFBE69B}" type="slidenum">
              <a:rPr lang="en-US" sz="1200" b="0">
                <a:solidFill>
                  <a:srgbClr val="000000"/>
                </a:solidFill>
                <a:latin typeface="Times New Roman" pitchFamily="18" charset="0"/>
                <a:ea typeface="Arial Unicode MS" pitchFamily="34" charset="-128"/>
                <a:cs typeface="Arial Unicode MS" pitchFamily="34" charset="-128"/>
              </a:rPr>
              <a:pPr algn="r" defTabSz="430213">
                <a:buClr>
                  <a:srgbClr val="000000"/>
                </a:buClr>
                <a:buSzPct val="100000"/>
                <a:tabLst>
                  <a:tab pos="0" algn="l"/>
                  <a:tab pos="430213" algn="l"/>
                  <a:tab pos="863600" algn="l"/>
                  <a:tab pos="1295400" algn="l"/>
                  <a:tab pos="1728788" algn="l"/>
                  <a:tab pos="2160588" algn="l"/>
                  <a:tab pos="2593975" algn="l"/>
                  <a:tab pos="3025775" algn="l"/>
                  <a:tab pos="3457575" algn="l"/>
                  <a:tab pos="3890963" algn="l"/>
                  <a:tab pos="4322763" algn="l"/>
                  <a:tab pos="4756150" algn="l"/>
                  <a:tab pos="5187950" algn="l"/>
                  <a:tab pos="5619750" algn="l"/>
                  <a:tab pos="6053138" algn="l"/>
                  <a:tab pos="6484938" algn="l"/>
                  <a:tab pos="6918325" algn="l"/>
                  <a:tab pos="7350125" algn="l"/>
                  <a:tab pos="7783513" algn="l"/>
                  <a:tab pos="8215313" algn="l"/>
                  <a:tab pos="8647113" algn="l"/>
                </a:tabLst>
              </a:pPr>
              <a:t>17</a:t>
            </a:fld>
            <a:endParaRPr lang="en-US" sz="1200" b="0">
              <a:solidFill>
                <a:srgbClr val="000000"/>
              </a:solidFill>
              <a:latin typeface="Times New Roman" pitchFamily="18" charset="0"/>
              <a:ea typeface="Arial Unicode MS" pitchFamily="34" charset="-128"/>
              <a:cs typeface="Arial Unicode MS" pitchFamily="34" charset="-128"/>
            </a:endParaRPr>
          </a:p>
        </p:txBody>
      </p:sp>
      <p:sp>
        <p:nvSpPr>
          <p:cNvPr id="51204" name="Text Box 3"/>
          <p:cNvSpPr txBox="1">
            <a:spLocks noChangeArrowheads="1"/>
          </p:cNvSpPr>
          <p:nvPr/>
        </p:nvSpPr>
        <p:spPr bwMode="auto">
          <a:xfrm>
            <a:off x="1573213" y="514350"/>
            <a:ext cx="6000750" cy="2571750"/>
          </a:xfrm>
          <a:prstGeom prst="rect">
            <a:avLst/>
          </a:prstGeom>
          <a:solidFill>
            <a:srgbClr val="FFFFFF"/>
          </a:solidFill>
          <a:ln w="9360">
            <a:solidFill>
              <a:srgbClr val="000000"/>
            </a:solidFill>
            <a:miter lim="800000"/>
            <a:headEnd/>
            <a:tailEnd/>
          </a:ln>
        </p:spPr>
        <p:txBody>
          <a:bodyPr wrap="none" lIns="91435" tIns="45717" rIns="91435" bIns="45717" anchor="ctr"/>
          <a:lstStyle/>
          <a:p>
            <a:pPr algn="ctr">
              <a:lnSpc>
                <a:spcPct val="90000"/>
              </a:lnSpc>
              <a:spcBef>
                <a:spcPct val="50000"/>
              </a:spcBef>
              <a:buClr>
                <a:srgbClr val="4F81BD"/>
              </a:buClr>
            </a:pPr>
            <a:endParaRPr lang="hu-HU">
              <a:solidFill>
                <a:srgbClr val="000000"/>
              </a:solidFill>
            </a:endParaRPr>
          </a:p>
        </p:txBody>
      </p:sp>
      <p:sp>
        <p:nvSpPr>
          <p:cNvPr id="51205" name="Rectangle 4"/>
          <p:cNvSpPr>
            <a:spLocks noGrp="1" noChangeArrowheads="1"/>
          </p:cNvSpPr>
          <p:nvPr>
            <p:ph type="body"/>
          </p:nvPr>
        </p:nvSpPr>
        <p:spPr>
          <a:xfrm>
            <a:off x="914400" y="3257550"/>
            <a:ext cx="7307263" cy="3081338"/>
          </a:xfrm>
          <a:noFill/>
        </p:spPr>
        <p:txBody>
          <a:bodyPr wrap="none" anchor="ctr"/>
          <a:lstStyle/>
          <a:p>
            <a:pPr eaLnBrk="1" hangingPunct="1"/>
            <a:endParaRPr lang="hu-HU" smtClean="0">
              <a:latin typeface="Arial" charset="0"/>
            </a:endParaRPr>
          </a:p>
        </p:txBody>
      </p:sp>
      <p:sp>
        <p:nvSpPr>
          <p:cNvPr id="51206" name="Text Box 5"/>
          <p:cNvSpPr txBox="1">
            <a:spLocks noChangeArrowheads="1"/>
          </p:cNvSpPr>
          <p:nvPr/>
        </p:nvSpPr>
        <p:spPr bwMode="auto">
          <a:xfrm>
            <a:off x="5181600" y="6515100"/>
            <a:ext cx="3962400" cy="342900"/>
          </a:xfrm>
          <a:prstGeom prst="rect">
            <a:avLst/>
          </a:prstGeom>
          <a:noFill/>
          <a:ln w="9525">
            <a:noFill/>
            <a:round/>
            <a:headEnd/>
            <a:tailEnd/>
          </a:ln>
        </p:spPr>
        <p:txBody>
          <a:bodyPr lIns="91596" tIns="45628" rIns="91596" bIns="45628" anchor="b"/>
          <a:lstStyle/>
          <a:p>
            <a:pPr algn="r" defTabSz="430213">
              <a:buClr>
                <a:srgbClr val="000000"/>
              </a:buClr>
              <a:buSzPct val="100000"/>
              <a:tabLst>
                <a:tab pos="0" algn="l"/>
                <a:tab pos="430213" algn="l"/>
                <a:tab pos="863600" algn="l"/>
                <a:tab pos="1295400" algn="l"/>
                <a:tab pos="1728788" algn="l"/>
                <a:tab pos="2160588" algn="l"/>
                <a:tab pos="2593975" algn="l"/>
                <a:tab pos="3025775" algn="l"/>
                <a:tab pos="3457575" algn="l"/>
                <a:tab pos="3890963" algn="l"/>
                <a:tab pos="4322763" algn="l"/>
                <a:tab pos="4756150" algn="l"/>
                <a:tab pos="5187950" algn="l"/>
                <a:tab pos="5619750" algn="l"/>
                <a:tab pos="6053138" algn="l"/>
                <a:tab pos="6484938" algn="l"/>
                <a:tab pos="6918325" algn="l"/>
                <a:tab pos="7350125" algn="l"/>
                <a:tab pos="7783513" algn="l"/>
                <a:tab pos="8215313" algn="l"/>
                <a:tab pos="8647113" algn="l"/>
              </a:tabLst>
            </a:pPr>
            <a:fld id="{63218E3C-0784-4DB8-A533-D2D57F91F6D2}" type="slidenum">
              <a:rPr lang="en-US" sz="1200" b="0">
                <a:solidFill>
                  <a:srgbClr val="000000"/>
                </a:solidFill>
                <a:latin typeface="Times New Roman" pitchFamily="18" charset="0"/>
                <a:ea typeface="Arial Unicode MS" pitchFamily="34" charset="-128"/>
                <a:cs typeface="Arial Unicode MS" pitchFamily="34" charset="-128"/>
              </a:rPr>
              <a:pPr algn="r" defTabSz="430213">
                <a:buClr>
                  <a:srgbClr val="000000"/>
                </a:buClr>
                <a:buSzPct val="100000"/>
                <a:tabLst>
                  <a:tab pos="0" algn="l"/>
                  <a:tab pos="430213" algn="l"/>
                  <a:tab pos="863600" algn="l"/>
                  <a:tab pos="1295400" algn="l"/>
                  <a:tab pos="1728788" algn="l"/>
                  <a:tab pos="2160588" algn="l"/>
                  <a:tab pos="2593975" algn="l"/>
                  <a:tab pos="3025775" algn="l"/>
                  <a:tab pos="3457575" algn="l"/>
                  <a:tab pos="3890963" algn="l"/>
                  <a:tab pos="4322763" algn="l"/>
                  <a:tab pos="4756150" algn="l"/>
                  <a:tab pos="5187950" algn="l"/>
                  <a:tab pos="5619750" algn="l"/>
                  <a:tab pos="6053138" algn="l"/>
                  <a:tab pos="6484938" algn="l"/>
                  <a:tab pos="6918325" algn="l"/>
                  <a:tab pos="7350125" algn="l"/>
                  <a:tab pos="7783513" algn="l"/>
                  <a:tab pos="8215313" algn="l"/>
                  <a:tab pos="8647113" algn="l"/>
                </a:tabLst>
              </a:pPr>
              <a:t>17</a:t>
            </a:fld>
            <a:endParaRPr lang="en-US" sz="1200" b="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p:spPr>
        <p:txBody>
          <a:bodyPr/>
          <a:lstStyle/>
          <a:p>
            <a:pPr algn="ctr" eaLnBrk="1" hangingPunct="1">
              <a:lnSpc>
                <a:spcPct val="90000"/>
              </a:lnSpc>
              <a:spcBef>
                <a:spcPct val="50000"/>
              </a:spcBef>
              <a:buClr>
                <a:schemeClr val="accent1"/>
              </a:buClr>
            </a:pPr>
            <a:endParaRPr lang="ro-RO" sz="2000" smtClean="0">
              <a:latin typeface="Arial" charset="0"/>
              <a:cs typeface="Arial" charset="0"/>
            </a:endParaRPr>
          </a:p>
        </p:txBody>
      </p:sp>
      <p:sp>
        <p:nvSpPr>
          <p:cNvPr id="53251" name="Slide Number Placeholder 3"/>
          <p:cNvSpPr>
            <a:spLocks noGrp="1"/>
          </p:cNvSpPr>
          <p:nvPr>
            <p:ph type="sldNum" sz="quarter" idx="5"/>
          </p:nvPr>
        </p:nvSpPr>
        <p:spPr>
          <a:noFill/>
          <a:ln>
            <a:miter lim="800000"/>
            <a:headEnd/>
            <a:tailEnd/>
          </a:ln>
        </p:spPr>
        <p:txBody>
          <a:bodyPr/>
          <a:lstStyle/>
          <a:p>
            <a:fld id="{55125B2B-6FD5-4B14-B715-F085D0FEB805}"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p:spPr>
        <p:txBody>
          <a:bodyPr/>
          <a:lstStyle/>
          <a:p>
            <a:pPr eaLnBrk="1" hangingPunct="1"/>
            <a:r>
              <a:rPr lang="en-US" smtClean="0">
                <a:latin typeface="Arial" charset="0"/>
              </a:rPr>
              <a:t>Fact-based Insight is even more valuable when the insights can be shared and discussed with colleagues.</a:t>
            </a:r>
          </a:p>
          <a:p>
            <a:pPr eaLnBrk="1" hangingPunct="1"/>
            <a:endParaRPr lang="en-US" smtClean="0">
              <a:latin typeface="Arial" charset="0"/>
            </a:endParaRPr>
          </a:p>
          <a:p>
            <a:pPr eaLnBrk="1" hangingPunct="1"/>
            <a:r>
              <a:rPr lang="en-US" smtClean="0">
                <a:latin typeface="Arial" charset="0"/>
              </a:rPr>
              <a:t>Oracle BI 11g is fully integrated with Oracle WebCenter.  When used in conjunction, any BI content can be presented in WebCenter and be used with discussion forums, participate in tag clouds, and enable real-time collaboration.</a:t>
            </a:r>
          </a:p>
          <a:p>
            <a:pPr eaLnBrk="1" hangingPunct="1"/>
            <a:endParaRPr lang="en-US" smtClean="0">
              <a:latin typeface="Arial" charset="0"/>
            </a:endParaRPr>
          </a:p>
          <a:p>
            <a:pPr eaLnBrk="1" hangingPunct="1"/>
            <a:r>
              <a:rPr lang="en-US" smtClean="0">
                <a:latin typeface="Arial" charset="0"/>
              </a:rPr>
              <a:t>Oracle BI also can be integrated into your choice of non-Oracle portals via industry standards.  Whole dashboards, individual dashboard pages, or individual reports, charts or analysis can be delivered through corporate portals and with context passing and interaction.</a:t>
            </a:r>
          </a:p>
        </p:txBody>
      </p:sp>
      <p:sp>
        <p:nvSpPr>
          <p:cNvPr id="55299" name="Slide Number Placeholder 3"/>
          <p:cNvSpPr>
            <a:spLocks noGrp="1"/>
          </p:cNvSpPr>
          <p:nvPr>
            <p:ph type="sldNum" sz="quarter" idx="5"/>
          </p:nvPr>
        </p:nvSpPr>
        <p:spPr>
          <a:noFill/>
          <a:ln>
            <a:miter lim="800000"/>
            <a:headEnd/>
            <a:tailEnd/>
          </a:ln>
        </p:spPr>
        <p:txBody>
          <a:bodyPr/>
          <a:lstStyle/>
          <a:p>
            <a:fld id="{E80309EC-2C1C-4011-AAED-F4DE43DCF978}"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noTextEdit="1"/>
          </p:cNvSpPr>
          <p:nvPr>
            <p:ph type="sldImg"/>
          </p:nvPr>
        </p:nvSpPr>
        <p:spPr>
          <a:solidFill>
            <a:srgbClr val="FFFFFF"/>
          </a:solidFill>
          <a:ln/>
        </p:spPr>
      </p:sp>
      <p:sp>
        <p:nvSpPr>
          <p:cNvPr id="19458" name="Rectangle 2"/>
          <p:cNvSpPr>
            <a:spLocks noGrp="1" noChangeArrowheads="1"/>
          </p:cNvSpPr>
          <p:nvPr>
            <p:ph type="body" idx="1"/>
          </p:nvPr>
        </p:nvSpPr>
        <p:spPr>
          <a:xfrm>
            <a:off x="915988" y="3257550"/>
            <a:ext cx="7312025" cy="3086100"/>
          </a:xfrm>
          <a:noFill/>
        </p:spPr>
        <p:txBody>
          <a:bodyPr/>
          <a:lstStyle/>
          <a:p>
            <a:pPr eaLnBrk="1" hangingPunct="1">
              <a:spcBef>
                <a:spcPts val="438"/>
              </a:spcBef>
            </a:pPr>
            <a:r>
              <a:rPr lang="en-US" smtClean="0">
                <a:solidFill>
                  <a:srgbClr val="000000"/>
                </a:solidFill>
                <a:latin typeface="Arial" charset="0"/>
                <a:cs typeface="Arial" charset="0"/>
                <a:sym typeface="Arial" charset="0"/>
              </a:rPr>
              <a:t>Long history in BI ,evolutionary strategy.  </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1990’s tightly coupled to Oracle database.  Strong capabilities in OLAP, data mining, </a:t>
            </a:r>
          </a:p>
          <a:p>
            <a:pPr eaLnBrk="1" hangingPunct="1">
              <a:spcBef>
                <a:spcPts val="438"/>
              </a:spcBef>
            </a:pPr>
            <a:r>
              <a:rPr lang="en-US" smtClean="0">
                <a:solidFill>
                  <a:srgbClr val="000000"/>
                </a:solidFill>
                <a:latin typeface="Arial" charset="0"/>
                <a:cs typeface="Arial" charset="0"/>
                <a:sym typeface="Arial" charset="0"/>
              </a:rPr>
              <a:t>2005 through Siebel acquisition , evolved to open, best in class BI platform that can access any data source; any database including Oracle, IBM, Teradata, MSFT, etc.  Any enterprise application, including SAP, works with all standard middleware technologies, </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2007 – Through Hyperion acquisition, best in class OLAP server (Essbase) that compliments the Oracle database OLAP option  (Essbase  enables performance management analytic applications, used by and administered by business; OLAP option accelerates query performance of Oracle DW, administered by  IT), best in class performance management applications.  Oracle has been unifying BI platform with Hyperion PM applications , delivering complete, integrated EPM system</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Today – OBI 11g sets a new industry benchmark for best in class BI technology, and represents the technology foundation for embedded BI in Fusion applications</a:t>
            </a:r>
          </a:p>
          <a:p>
            <a:pPr eaLnBrk="1" hangingPunct="1">
              <a:spcBef>
                <a:spcPts val="438"/>
              </a:spcBef>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p:spPr>
        <p:txBody>
          <a:bodyPr/>
          <a:lstStyle/>
          <a:p>
            <a:pPr eaLnBrk="1" hangingPunct="1"/>
            <a:r>
              <a:rPr lang="en-US" smtClean="0">
                <a:latin typeface="Arial" charset="0"/>
              </a:rPr>
              <a:t>Search is a new way to find and execute BI reports and analysis.</a:t>
            </a:r>
          </a:p>
          <a:p>
            <a:pPr eaLnBrk="1" hangingPunct="1"/>
            <a:endParaRPr lang="en-US" smtClean="0">
              <a:latin typeface="Arial" charset="0"/>
            </a:endParaRPr>
          </a:p>
          <a:p>
            <a:pPr eaLnBrk="1" hangingPunct="1"/>
            <a:r>
              <a:rPr lang="en-US" smtClean="0">
                <a:latin typeface="Arial" charset="0"/>
              </a:rPr>
              <a:t>In Oracle BI 11g, all the rich metadata is fully searchable and indexed.  This goes beyond just searching report names and titles, but, instead deeply interrogating every defined analysis to see the contained data elements, prompts and filters.</a:t>
            </a:r>
          </a:p>
          <a:p>
            <a:pPr eaLnBrk="1" hangingPunct="1"/>
            <a:endParaRPr lang="en-US" smtClean="0">
              <a:latin typeface="Arial" charset="0"/>
            </a:endParaRPr>
          </a:p>
          <a:p>
            <a:pPr eaLnBrk="1" hangingPunct="1"/>
            <a:r>
              <a:rPr lang="en-US" smtClean="0">
                <a:latin typeface="Arial" charset="0"/>
              </a:rPr>
              <a:t>Using Oracle Secure Enterprise Search, users only see the data and reports they have access to based on their roles and security.</a:t>
            </a:r>
          </a:p>
          <a:p>
            <a:pPr eaLnBrk="1" hangingPunct="1"/>
            <a:endParaRPr lang="en-US" smtClean="0">
              <a:latin typeface="Arial" charset="0"/>
            </a:endParaRPr>
          </a:p>
          <a:p>
            <a:pPr eaLnBrk="1" hangingPunct="1"/>
            <a:r>
              <a:rPr lang="en-US" smtClean="0">
                <a:latin typeface="Arial" charset="0"/>
              </a:rPr>
              <a:t>BI search enables business users to easily find appropriate reports, analyses and dashboads, and to execute the selected report with the correct context.</a:t>
            </a:r>
          </a:p>
          <a:p>
            <a:pPr eaLnBrk="1" hangingPunct="1"/>
            <a:endParaRPr lang="en-US" smtClean="0">
              <a:latin typeface="Arial" charset="0"/>
            </a:endParaRPr>
          </a:p>
          <a:p>
            <a:pPr eaLnBrk="1" hangingPunct="1"/>
            <a:r>
              <a:rPr lang="en-US" smtClean="0">
                <a:latin typeface="Arial" charset="0"/>
              </a:rPr>
              <a:t>Analysts and BI developers can also use search to locate BI objects, to find items for potential reuse or to assess impact of planned changes.</a:t>
            </a:r>
          </a:p>
        </p:txBody>
      </p:sp>
      <p:sp>
        <p:nvSpPr>
          <p:cNvPr id="57347" name="Slide Number Placeholder 3"/>
          <p:cNvSpPr>
            <a:spLocks noGrp="1"/>
          </p:cNvSpPr>
          <p:nvPr>
            <p:ph type="sldNum" sz="quarter" idx="5"/>
          </p:nvPr>
        </p:nvSpPr>
        <p:spPr>
          <a:noFill/>
          <a:ln>
            <a:miter lim="800000"/>
            <a:headEnd/>
            <a:tailEnd/>
          </a:ln>
        </p:spPr>
        <p:txBody>
          <a:bodyPr/>
          <a:lstStyle/>
          <a:p>
            <a:fld id="{921E20B4-E6A1-433B-9BAD-F8DE84764507}"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p:spPr>
        <p:txBody>
          <a:bodyPr/>
          <a:lstStyle/>
          <a:p>
            <a:pPr eaLnBrk="1" hangingPunct="1"/>
            <a:r>
              <a:rPr lang="en-US" smtClean="0">
                <a:latin typeface="Arial" charset="0"/>
              </a:rPr>
              <a:t>One of the coolest things in this release is something we call the Action Framework.  For  years, the holy grail of BI has been to close the loop between insight an action.  Until now, that hasn’t been realized.  Today, when you spot a problem or opportunity, you send email or call someone.   BI today is like email without a reply button.  You get information, but cannot act on it.  </a:t>
            </a:r>
          </a:p>
          <a:p>
            <a:pPr eaLnBrk="1" hangingPunct="1"/>
            <a:endParaRPr lang="en-US" smtClean="0">
              <a:latin typeface="Arial" charset="0"/>
            </a:endParaRPr>
          </a:p>
          <a:p>
            <a:pPr eaLnBrk="1" hangingPunct="1"/>
            <a:r>
              <a:rPr lang="en-US" smtClean="0">
                <a:latin typeface="Arial" charset="0"/>
              </a:rPr>
              <a:t>Using SOA and BPM technologies, Oracle gives you the ability to take action directly from your dashboard.  You can send a notification, trigger a workflow, or navigate to more information.  </a:t>
            </a:r>
          </a:p>
        </p:txBody>
      </p:sp>
      <p:sp>
        <p:nvSpPr>
          <p:cNvPr id="59395" name="Slide Number Placeholder 3"/>
          <p:cNvSpPr>
            <a:spLocks noGrp="1"/>
          </p:cNvSpPr>
          <p:nvPr>
            <p:ph type="sldNum" sz="quarter" idx="5"/>
          </p:nvPr>
        </p:nvSpPr>
        <p:spPr>
          <a:noFill/>
          <a:ln>
            <a:miter lim="800000"/>
            <a:headEnd/>
            <a:tailEnd/>
          </a:ln>
        </p:spPr>
        <p:txBody>
          <a:bodyPr/>
          <a:lstStyle/>
          <a:p>
            <a:fld id="{96434F52-662C-44E3-9BCD-67E089DF43D5}"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The Oracle BI Action Framework is a totally new innovation for </a:t>
            </a:r>
            <a:r>
              <a:rPr lang="en-US" dirty="0" err="1" smtClean="0"/>
              <a:t>BI.l</a:t>
            </a:r>
            <a:endParaRPr lang="en-US" dirty="0" smtClean="0"/>
          </a:p>
          <a:p>
            <a:pPr eaLnBrk="1" hangingPunct="1">
              <a:defRPr/>
            </a:pPr>
            <a:endParaRPr lang="en-US" dirty="0" smtClean="0"/>
          </a:p>
          <a:p>
            <a:pPr eaLnBrk="1" hangingPunct="1">
              <a:defRPr/>
            </a:pPr>
            <a:r>
              <a:rPr lang="en-US" dirty="0" smtClean="0"/>
              <a:t>It allows organizations to sense conditions, perform analysis, and then directly initiate business improving actions, all from within BI dashboards and reports, whether delivered via a browser, a mobile device or via email.</a:t>
            </a:r>
          </a:p>
          <a:p>
            <a:pPr eaLnBrk="1" hangingPunct="1">
              <a:defRPr/>
            </a:pPr>
            <a:endParaRPr lang="en-US" dirty="0" smtClean="0"/>
          </a:p>
          <a:p>
            <a:pPr eaLnBrk="1" hangingPunct="1">
              <a:defRPr/>
            </a:pPr>
            <a:r>
              <a:rPr lang="en-US" dirty="0" smtClean="0"/>
              <a:t>The Action Framework let’s companies define best practice actions to take under certain data conditions.  Actions are defined in the enterprise semantic model, just in the same way as data sources are defined and mapped.  </a:t>
            </a:r>
          </a:p>
          <a:p>
            <a:pPr eaLnBrk="1" hangingPunct="1">
              <a:defRPr/>
            </a:pPr>
            <a:endParaRPr lang="en-US" dirty="0" smtClean="0"/>
          </a:p>
          <a:p>
            <a:pPr eaLnBrk="1" hangingPunct="1">
              <a:defRPr/>
            </a:pPr>
            <a:r>
              <a:rPr lang="en-US" dirty="0" smtClean="0"/>
              <a:t>When a condition is triggered, the user is presented with a list of possible actions to take.  Some of these might be to navigate to additional BI analysis, to collaborate with a colleague, or to initiate a defined business process.</a:t>
            </a:r>
          </a:p>
          <a:p>
            <a:pPr eaLnBrk="1" hangingPunct="1">
              <a:defRPr/>
            </a:pPr>
            <a:endParaRPr lang="en-US" dirty="0" smtClean="0"/>
          </a:p>
          <a:p>
            <a:pPr eaLnBrk="1" hangingPunct="1">
              <a:defRPr/>
            </a:pPr>
            <a:r>
              <a:rPr lang="en-US" dirty="0" smtClean="0"/>
              <a:t>This can be a human-driven process, or even fully automated “lights out.”</a:t>
            </a:r>
          </a:p>
          <a:p>
            <a:pPr eaLnBrk="1" hangingPunct="1">
              <a:defRPr/>
            </a:pPr>
            <a:endParaRPr lang="en-US" dirty="0" smtClean="0"/>
          </a:p>
          <a:p>
            <a:pPr eaLnBrk="1" hangingPunct="1">
              <a:defRPr/>
            </a:pPr>
            <a:r>
              <a:rPr lang="en-US" dirty="0" smtClean="0"/>
              <a:t>Oracle BI 11g provides developers the tools to define actions, attach them conditionally to data conditions, and the integrate into standard SOA processes defined in BPEL or other external APIs.</a:t>
            </a:r>
          </a:p>
          <a:p>
            <a:pPr eaLnBrk="1" hangingPunct="1">
              <a:defRPr/>
            </a:pPr>
            <a:endParaRPr lang="en-US" dirty="0" smtClean="0"/>
          </a:p>
          <a:p>
            <a:pPr eaLnBrk="1" hangingPunct="1">
              <a:defRPr/>
            </a:pPr>
            <a:r>
              <a:rPr lang="en-US" dirty="0" smtClean="0"/>
              <a:t>The Action Framework has the promise to get the true payoff for BI—not just to gain insight, but to turn that insight into the best business performing action.   </a:t>
            </a:r>
            <a:endParaRPr lang="en-US" dirty="0"/>
          </a:p>
        </p:txBody>
      </p:sp>
      <p:sp>
        <p:nvSpPr>
          <p:cNvPr id="61443" name="Slide Number Placeholder 3"/>
          <p:cNvSpPr>
            <a:spLocks noGrp="1"/>
          </p:cNvSpPr>
          <p:nvPr>
            <p:ph type="sldNum" sz="quarter" idx="5"/>
          </p:nvPr>
        </p:nvSpPr>
        <p:spPr>
          <a:noFill/>
          <a:ln>
            <a:miter lim="800000"/>
            <a:headEnd/>
            <a:tailEnd/>
          </a:ln>
        </p:spPr>
        <p:txBody>
          <a:bodyPr/>
          <a:lstStyle/>
          <a:p>
            <a:fld id="{C37E989A-29E7-4061-971E-C57987C539A5}"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Oracle Scorecard and Strategy Management is a new capability that enabled companies to achieve alignment between top-level corporate strategic goals, cascaded through a series of objectives, and monitored in real-time through integrated KPIs, or Key Performance Indicators.</a:t>
            </a:r>
          </a:p>
          <a:p>
            <a:pPr eaLnBrk="1" hangingPunct="1">
              <a:defRPr/>
            </a:pPr>
            <a:endParaRPr lang="en-US" dirty="0" smtClean="0"/>
          </a:p>
          <a:p>
            <a:pPr eaLnBrk="1" hangingPunct="1">
              <a:defRPr/>
            </a:pPr>
            <a:r>
              <a:rPr lang="en-US" dirty="0" smtClean="0"/>
              <a:t>Scorecard capabilities are delivered as a completely integrated capability that fully leverages the Oracle BI Server, its metadata, and the enterprise semantic model, which means that—unlike scorecard products in the market—there is full alignment between </a:t>
            </a:r>
            <a:r>
              <a:rPr lang="en-US" dirty="0" err="1" smtClean="0"/>
              <a:t>scorecarding</a:t>
            </a:r>
            <a:r>
              <a:rPr lang="en-US" dirty="0" smtClean="0"/>
              <a:t> and the rest of BI.</a:t>
            </a:r>
          </a:p>
          <a:p>
            <a:pPr eaLnBrk="1" hangingPunct="1">
              <a:defRPr/>
            </a:pPr>
            <a:endParaRPr lang="en-US" dirty="0" smtClean="0"/>
          </a:p>
          <a:p>
            <a:pPr eaLnBrk="1" hangingPunct="1">
              <a:defRPr/>
            </a:pPr>
            <a:r>
              <a:rPr lang="en-US" dirty="0" smtClean="0"/>
              <a:t>KPIs are stored as reusable, core metadata objects that track owners, thresholds and history.  </a:t>
            </a:r>
          </a:p>
          <a:p>
            <a:pPr eaLnBrk="1" hangingPunct="1">
              <a:defRPr/>
            </a:pPr>
            <a:endParaRPr lang="en-US" dirty="0" smtClean="0"/>
          </a:p>
          <a:p>
            <a:pPr eaLnBrk="1" hangingPunct="1">
              <a:defRPr/>
            </a:pPr>
            <a:r>
              <a:rPr lang="en-US" dirty="0" smtClean="0"/>
              <a:t>A variety of visualizations, such as KPI </a:t>
            </a:r>
            <a:r>
              <a:rPr lang="en-US" dirty="0" err="1" smtClean="0"/>
              <a:t>watchlists</a:t>
            </a:r>
            <a:r>
              <a:rPr lang="en-US" dirty="0" smtClean="0"/>
              <a:t>, strategy maps, strategy trees, and cause and effect diagrams help define, map, and continuously monitor performance to plan.</a:t>
            </a:r>
          </a:p>
          <a:p>
            <a:pPr eaLnBrk="1" hangingPunct="1">
              <a:defRPr/>
            </a:pPr>
            <a:endParaRPr lang="en-US" dirty="0" smtClean="0"/>
          </a:p>
          <a:p>
            <a:pPr eaLnBrk="1" hangingPunct="1">
              <a:defRPr/>
            </a:pPr>
            <a:r>
              <a:rPr lang="en-US" dirty="0" smtClean="0"/>
              <a:t>Oracle Scorecard and Strategy Management doesn’t dictate a specific methodology, such as Balanced Scorecard, but instead let’s each </a:t>
            </a:r>
            <a:r>
              <a:rPr lang="en-US" dirty="0" err="1" smtClean="0"/>
              <a:t>busines</a:t>
            </a:r>
            <a:r>
              <a:rPr lang="en-US" dirty="0" smtClean="0"/>
              <a:t> flexibly apply KPIs to how they would like to align strategy across their organizations.</a:t>
            </a:r>
          </a:p>
          <a:p>
            <a:pPr eaLnBrk="1" hangingPunct="1">
              <a:defRPr/>
            </a:pPr>
            <a:endParaRPr lang="en-US" dirty="0"/>
          </a:p>
        </p:txBody>
      </p:sp>
      <p:sp>
        <p:nvSpPr>
          <p:cNvPr id="63491" name="Slide Number Placeholder 3"/>
          <p:cNvSpPr>
            <a:spLocks noGrp="1"/>
          </p:cNvSpPr>
          <p:nvPr>
            <p:ph type="sldNum" sz="quarter" idx="5"/>
          </p:nvPr>
        </p:nvSpPr>
        <p:spPr>
          <a:noFill/>
          <a:ln>
            <a:miter lim="800000"/>
            <a:headEnd/>
            <a:tailEnd/>
          </a:ln>
        </p:spPr>
        <p:txBody>
          <a:bodyPr/>
          <a:lstStyle/>
          <a:p>
            <a:fld id="{A6C027CD-1798-412F-A1F1-2EFD5C15E67C}"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pPr defTabSz="898525" eaLnBrk="1" hangingPunct="1"/>
            <a:r>
              <a:rPr lang="en-US" smtClean="0">
                <a:latin typeface="Arial" charset="0"/>
              </a:rPr>
              <a:t>Unique in the industry, Oracle offers a suite of prepackaged BI Applications that address common analytic needs for CRM, ERP and industry areas.  These feature prebuilt ETL logic for Oracle E-Business Suite, PeopleSoft, Siebel, JD Edwards and can be integrated with other sources, a best-practices data warehouse data model, thousands of pre-defined metrics and calculations, and a suite of role-based dashboards and reports build on Oracle BI.</a:t>
            </a:r>
          </a:p>
          <a:p>
            <a:pPr defTabSz="898525" eaLnBrk="1" hangingPunct="1"/>
            <a:endParaRPr lang="en-US" smtClean="0">
              <a:latin typeface="Arial" charset="0"/>
            </a:endParaRPr>
          </a:p>
          <a:p>
            <a:pPr defTabSz="898525" eaLnBrk="1" hangingPunct="1"/>
            <a:r>
              <a:rPr lang="en-US" smtClean="0">
                <a:latin typeface="Arial" charset="0"/>
              </a:rPr>
              <a:t>These BI Applications enable companies to deliver analytic solutions in weeks rather than a year or more.</a:t>
            </a:r>
          </a:p>
          <a:p>
            <a:pPr defTabSz="898525" eaLnBrk="1" hangingPunct="1"/>
            <a:endParaRPr lang="en-US" smtClean="0">
              <a:latin typeface="Arial" charset="0"/>
            </a:endParaRPr>
          </a:p>
        </p:txBody>
      </p:sp>
      <p:sp>
        <p:nvSpPr>
          <p:cNvPr id="65539" name="Slide Number Placeholder 3"/>
          <p:cNvSpPr>
            <a:spLocks noGrp="1"/>
          </p:cNvSpPr>
          <p:nvPr>
            <p:ph type="sldNum" sz="quarter" idx="5"/>
          </p:nvPr>
        </p:nvSpPr>
        <p:spPr>
          <a:noFill/>
          <a:ln>
            <a:miter lim="800000"/>
            <a:headEnd/>
            <a:tailEnd/>
          </a:ln>
        </p:spPr>
        <p:txBody>
          <a:bodyPr/>
          <a:lstStyle/>
          <a:p>
            <a:fld id="{17688CDA-1871-415C-88B3-D9A941BFFDE4}"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ED92EA91-F79F-4E1D-95F8-B6B0B16B0F96}" type="slidenum">
              <a:rPr lang="en-US"/>
              <a:pPr>
                <a:defRPr/>
              </a:pPr>
              <a:t>25</a:t>
            </a:fld>
            <a:endParaRPr lang="en-US"/>
          </a:p>
        </p:txBody>
      </p:sp>
      <p:sp>
        <p:nvSpPr>
          <p:cNvPr id="67586"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lstStyle/>
          <a:p>
            <a:pPr algn="r" eaLnBrk="0" hangingPunct="0"/>
            <a:fld id="{0322EC4F-2B38-44F8-A1EF-EAE0F98AED74}" type="slidenum">
              <a:rPr lang="en-US" sz="1200" b="0">
                <a:latin typeface="Times" pitchFamily="18" charset="0"/>
              </a:rPr>
              <a:pPr algn="r" eaLnBrk="0" hangingPunct="0"/>
              <a:t>25</a:t>
            </a:fld>
            <a:endParaRPr lang="en-US" sz="1200" b="0">
              <a:latin typeface="Times" pitchFamily="18" charset="0"/>
            </a:endParaRPr>
          </a:p>
        </p:txBody>
      </p:sp>
      <p:sp>
        <p:nvSpPr>
          <p:cNvPr id="67587" name="Rectangle 2"/>
          <p:cNvSpPr>
            <a:spLocks noGrp="1" noRot="1" noChangeAspect="1" noChangeArrowheads="1" noTextEdit="1"/>
          </p:cNvSpPr>
          <p:nvPr>
            <p:ph type="sldImg"/>
          </p:nvPr>
        </p:nvSpPr>
        <p:spPr>
          <a:xfrm>
            <a:off x="2859088" y="515938"/>
            <a:ext cx="3429000" cy="2571750"/>
          </a:xfrm>
          <a:ln/>
        </p:spPr>
      </p:sp>
      <p:sp>
        <p:nvSpPr>
          <p:cNvPr id="67588" name="Rectangle 3"/>
          <p:cNvSpPr>
            <a:spLocks noGrp="1" noChangeArrowheads="1"/>
          </p:cNvSpPr>
          <p:nvPr>
            <p:ph type="body" idx="1"/>
          </p:nvPr>
        </p:nvSpPr>
        <p:spPr>
          <a:xfrm>
            <a:off x="1219200" y="3257550"/>
            <a:ext cx="6705600" cy="3084513"/>
          </a:xfrm>
          <a:noFill/>
        </p:spPr>
        <p:txBody>
          <a:bodyPr/>
          <a:lstStyle/>
          <a:p>
            <a:endParaRPr lang="hu-HU" b="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p:spPr>
        <p:txBody>
          <a:bodyPr/>
          <a:lstStyle/>
          <a:p>
            <a:endParaRPr lang="hu-HU" smtClean="0">
              <a:latin typeface="Arial" charset="0"/>
            </a:endParaRPr>
          </a:p>
        </p:txBody>
      </p:sp>
      <p:sp>
        <p:nvSpPr>
          <p:cNvPr id="4" name="Slide Number Placeholder 3"/>
          <p:cNvSpPr>
            <a:spLocks noGrp="1"/>
          </p:cNvSpPr>
          <p:nvPr>
            <p:ph type="sldNum" sz="quarter" idx="5"/>
          </p:nvPr>
        </p:nvSpPr>
        <p:spPr/>
        <p:txBody>
          <a:bodyPr/>
          <a:lstStyle/>
          <a:p>
            <a:pPr>
              <a:defRPr/>
            </a:pPr>
            <a:fld id="{DA84504C-9D8D-4CB3-A222-5798CDEBAC3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815ACE-AC28-452B-B470-EDF1B2415A2E}" type="slidenum">
              <a:rPr lang="en-US"/>
              <a:pPr>
                <a:defRPr/>
              </a:pPr>
              <a:t>27</a:t>
            </a:fld>
            <a:endParaRPr lang="en-US"/>
          </a:p>
        </p:txBody>
      </p:sp>
      <p:sp>
        <p:nvSpPr>
          <p:cNvPr id="71682" name="Rectangle 2"/>
          <p:cNvSpPr>
            <a:spLocks noGrp="1" noRot="1" noChangeAspect="1" noChangeArrowheads="1" noTextEdit="1"/>
          </p:cNvSpPr>
          <p:nvPr>
            <p:ph type="sldImg"/>
          </p:nvPr>
        </p:nvSpPr>
        <p:spPr>
          <a:xfrm>
            <a:off x="2859088" y="512763"/>
            <a:ext cx="3429000" cy="2571750"/>
          </a:xfrm>
          <a:ln/>
        </p:spPr>
      </p:sp>
      <p:sp>
        <p:nvSpPr>
          <p:cNvPr id="71683" name="Rectangle 3"/>
          <p:cNvSpPr>
            <a:spLocks noGrp="1" noChangeArrowheads="1"/>
          </p:cNvSpPr>
          <p:nvPr>
            <p:ph type="body" idx="1"/>
          </p:nvPr>
        </p:nvSpPr>
        <p:spPr>
          <a:xfrm>
            <a:off x="1220788" y="3257550"/>
            <a:ext cx="6702425" cy="3087688"/>
          </a:xfrm>
          <a:noFill/>
        </p:spPr>
        <p:txBody>
          <a:bodyPr/>
          <a:lstStyle/>
          <a:p>
            <a:endParaRPr lang="en-GB"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89B962-18FE-4CCC-AA97-7CC0FB6B89B3}" type="slidenum">
              <a:rPr lang="en-US"/>
              <a:pPr>
                <a:defRPr/>
              </a:pPr>
              <a:t>28</a:t>
            </a:fld>
            <a:endParaRPr lang="en-US"/>
          </a:p>
        </p:txBody>
      </p:sp>
      <p:sp>
        <p:nvSpPr>
          <p:cNvPr id="73730" name="Rectangle 2"/>
          <p:cNvSpPr>
            <a:spLocks noGrp="1" noRot="1" noChangeAspect="1" noChangeArrowheads="1" noTextEdit="1"/>
          </p:cNvSpPr>
          <p:nvPr>
            <p:ph type="sldImg"/>
          </p:nvPr>
        </p:nvSpPr>
        <p:spPr>
          <a:xfrm>
            <a:off x="2873375" y="522288"/>
            <a:ext cx="3413125" cy="2560637"/>
          </a:xfrm>
          <a:ln/>
        </p:spPr>
      </p:sp>
      <p:sp>
        <p:nvSpPr>
          <p:cNvPr id="73731" name="Rectangle 3"/>
          <p:cNvSpPr>
            <a:spLocks noGrp="1" noChangeArrowheads="1"/>
          </p:cNvSpPr>
          <p:nvPr>
            <p:ph type="body" idx="1"/>
          </p:nvPr>
        </p:nvSpPr>
        <p:spPr>
          <a:xfrm>
            <a:off x="914400" y="3257550"/>
            <a:ext cx="7315200" cy="3084513"/>
          </a:xfrm>
          <a:noFill/>
        </p:spPr>
        <p:txBody>
          <a:bodyPr/>
          <a:lstStyle/>
          <a:p>
            <a:endParaRPr lang="en-GB"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p:spPr>
        <p:txBody>
          <a:bodyPr/>
          <a:lstStyle/>
          <a:p>
            <a:pPr defTabSz="898525" eaLnBrk="1" hangingPunct="1"/>
            <a:r>
              <a:rPr lang="en-US" smtClean="0">
                <a:latin typeface="Arial" charset="0"/>
              </a:rPr>
              <a:t>Oracle BI is the foundation for the Oracle Enterprise Performance Management System, which features a industry leading EPM applications for Enterprise planning and financial close.  Oracle Hyperion EPM is the dominant solution for both SAP and Oracle.</a:t>
            </a:r>
          </a:p>
          <a:p>
            <a:pPr defTabSz="898525" eaLnBrk="1" hangingPunct="1"/>
            <a:endParaRPr lang="en-US" smtClean="0">
              <a:latin typeface="Arial" charset="0"/>
            </a:endParaRPr>
          </a:p>
        </p:txBody>
      </p:sp>
      <p:sp>
        <p:nvSpPr>
          <p:cNvPr id="75779" name="Slide Number Placeholder 3"/>
          <p:cNvSpPr>
            <a:spLocks noGrp="1"/>
          </p:cNvSpPr>
          <p:nvPr>
            <p:ph type="sldNum" sz="quarter" idx="5"/>
          </p:nvPr>
        </p:nvSpPr>
        <p:spPr>
          <a:noFill/>
          <a:ln>
            <a:miter lim="800000"/>
            <a:headEnd/>
            <a:tailEnd/>
          </a:ln>
        </p:spPr>
        <p:txBody>
          <a:bodyPr/>
          <a:lstStyle/>
          <a:p>
            <a:fld id="{1B109ED1-1FF2-4065-AA30-B0F5014F315E}" type="slidenum">
              <a:rPr lang="en-US" smtClean="0">
                <a:cs typeface="Arial" charset="0"/>
              </a:rPr>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p:spPr>
        <p:txBody>
          <a:bodyPr/>
          <a:lstStyle/>
          <a:p>
            <a:endParaRPr lang="hu-HU" smtClean="0">
              <a:latin typeface="Arial" charset="0"/>
            </a:endParaRPr>
          </a:p>
        </p:txBody>
      </p:sp>
      <p:sp>
        <p:nvSpPr>
          <p:cNvPr id="4" name="Slide Number Placeholder 3"/>
          <p:cNvSpPr>
            <a:spLocks noGrp="1"/>
          </p:cNvSpPr>
          <p:nvPr>
            <p:ph type="sldNum" sz="quarter" idx="5"/>
          </p:nvPr>
        </p:nvSpPr>
        <p:spPr/>
        <p:txBody>
          <a:bodyPr/>
          <a:lstStyle/>
          <a:p>
            <a:pPr>
              <a:defRPr/>
            </a:pPr>
            <a:fld id="{3CBA8E40-645D-40C0-AE1A-B8BB3749B95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C4ED8675-E74C-407F-A356-9671B1E15AC0}" type="slidenum">
              <a:rPr lang="en-US" smtClean="0">
                <a:latin typeface="Arial" pitchFamily="34" charset="0"/>
              </a:rPr>
              <a:pPr>
                <a:defRPr/>
              </a:pPr>
              <a:t>30</a:t>
            </a:fld>
            <a:endParaRPr lang="en-US" smtClean="0">
              <a:latin typeface="Arial" pitchFamily="34" charset="0"/>
            </a:endParaRPr>
          </a:p>
        </p:txBody>
      </p:sp>
      <p:sp>
        <p:nvSpPr>
          <p:cNvPr id="77826" name="Rectangle 2"/>
          <p:cNvSpPr>
            <a:spLocks noGrp="1" noRot="1" noChangeAspect="1" noChangeArrowheads="1" noTextEdit="1"/>
          </p:cNvSpPr>
          <p:nvPr>
            <p:ph type="sldImg"/>
          </p:nvPr>
        </p:nvSpPr>
        <p:spPr>
          <a:xfrm>
            <a:off x="3044825" y="279400"/>
            <a:ext cx="3489325" cy="2616200"/>
          </a:xfrm>
          <a:ln/>
        </p:spPr>
      </p:sp>
      <p:sp>
        <p:nvSpPr>
          <p:cNvPr id="77827" name="Rectangle 3"/>
          <p:cNvSpPr>
            <a:spLocks noGrp="1" noChangeArrowheads="1"/>
          </p:cNvSpPr>
          <p:nvPr>
            <p:ph type="body" idx="1"/>
          </p:nvPr>
        </p:nvSpPr>
        <p:spPr>
          <a:xfrm>
            <a:off x="596900" y="3148013"/>
            <a:ext cx="7954963" cy="3375025"/>
          </a:xfrm>
          <a:noFill/>
        </p:spPr>
        <p:txBody>
          <a:bodyPr lIns="90998" tIns="45500" rIns="90998" bIns="45500"/>
          <a:lstStyle/>
          <a:p>
            <a:pPr eaLnBrk="1" hangingPunct="1"/>
            <a:r>
              <a:rPr lang="en-US" u="sng" smtClean="0">
                <a:solidFill>
                  <a:srgbClr val="FF0000"/>
                </a:solidFill>
                <a:latin typeface="Arial" charset="0"/>
              </a:rPr>
              <a:t>Key Point: E.piphany Real-Time Personalization takes a non-traditional view of marketing, starting with a person instead of an offer</a:t>
            </a:r>
          </a:p>
          <a:p>
            <a:pPr eaLnBrk="1" hangingPunct="1"/>
            <a:r>
              <a:rPr lang="en-US" smtClean="0">
                <a:latin typeface="Arial" charset="0"/>
              </a:rPr>
              <a:t>KEY SLIDE: RP ACCOMPLISHES TRUE ONE TO ONE MARKETING </a:t>
            </a:r>
          </a:p>
          <a:p>
            <a:pPr eaLnBrk="1" hangingPunct="1"/>
            <a:r>
              <a:rPr lang="en-US" smtClean="0">
                <a:latin typeface="Arial" charset="0"/>
              </a:rPr>
              <a:t>BROADCAST OR PUSH</a:t>
            </a:r>
          </a:p>
          <a:p>
            <a:pPr eaLnBrk="1" hangingPunct="1"/>
            <a:r>
              <a:rPr lang="en-US" smtClean="0">
                <a:latin typeface="Arial" charset="0"/>
              </a:rPr>
              <a:t>Traditional campaign management extends a specific offer to a defined group or segment of people. When a “push” or “broadcast” model of marketing is appropriate, traditional campaign management works well.</a:t>
            </a:r>
          </a:p>
          <a:p>
            <a:pPr eaLnBrk="1" hangingPunct="1"/>
            <a:r>
              <a:rPr lang="en-US" smtClean="0">
                <a:latin typeface="Arial" charset="0"/>
              </a:rPr>
              <a:t>For example, the launch of a new product line typically require an extensive campaign to create interest and buzz through mediums such as television, radio, and print.</a:t>
            </a:r>
          </a:p>
          <a:p>
            <a:pPr eaLnBrk="1" hangingPunct="1"/>
            <a:endParaRPr lang="en-US" smtClean="0">
              <a:latin typeface="Arial" charset="0"/>
            </a:endParaRPr>
          </a:p>
          <a:p>
            <a:pPr eaLnBrk="1" hangingPunct="1"/>
            <a:r>
              <a:rPr lang="en-US" smtClean="0">
                <a:latin typeface="Arial" charset="0"/>
              </a:rPr>
              <a:t>PULL OR INTERACTION, FOCUS ON INDIVIDUAL</a:t>
            </a:r>
          </a:p>
          <a:p>
            <a:pPr eaLnBrk="1" hangingPunct="1"/>
            <a:r>
              <a:rPr lang="en-US" smtClean="0">
                <a:latin typeface="Arial" charset="0"/>
              </a:rPr>
              <a:t>Real-time personalization, on the other hand, uses what is known about a particular individual to determine or create the best possible offer for that person.  This “pull” style of marketing is extremely applicable for interactive environments like the Web, contact centers, ATMs, or physical branches.</a:t>
            </a:r>
          </a:p>
          <a:p>
            <a:pPr eaLnBrk="1" hangingPunct="1"/>
            <a:r>
              <a:rPr lang="en-US" smtClean="0">
                <a:latin typeface="Arial" charset="0"/>
              </a:rPr>
              <a:t>For example, when Jack visits an e-retail Web site, that site will adapt its content, products, and incentives based on Jack’s past purchase history, his clickstream, his registration profile, and other data elements in his visitor profile.</a:t>
            </a:r>
          </a:p>
          <a:p>
            <a:pPr eaLnBrk="1" hangingPunct="1"/>
            <a:endParaRPr lang="en-US" smtClean="0">
              <a:latin typeface="Arial" charset="0"/>
            </a:endParaRPr>
          </a:p>
          <a:p>
            <a:pPr eaLnBrk="1" hangingPunct="1"/>
            <a:r>
              <a:rPr lang="en-US" smtClean="0">
                <a:latin typeface="Arial" charset="0"/>
              </a:rPr>
              <a:t>INTERACTION-BASED MKTG MORE IMPORTANT WITH PROLIFERATION OF CONTACT CENTERS AND THE WEB</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F454F625-D833-4938-AC5B-C9B279E90DEC}" type="slidenum">
              <a:rPr lang="en-US" smtClean="0">
                <a:latin typeface="Arial" pitchFamily="34" charset="0"/>
              </a:rPr>
              <a:pPr>
                <a:defRPr/>
              </a:pPr>
              <a:t>31</a:t>
            </a:fld>
            <a:endParaRPr lang="en-US" smtClean="0">
              <a:latin typeface="Arial" pitchFamily="34" charset="0"/>
            </a:endParaRPr>
          </a:p>
        </p:txBody>
      </p:sp>
      <p:sp>
        <p:nvSpPr>
          <p:cNvPr id="79874" name="Rectangle 2050"/>
          <p:cNvSpPr>
            <a:spLocks noGrp="1" noRot="1" noChangeAspect="1" noChangeArrowheads="1" noTextEdit="1"/>
          </p:cNvSpPr>
          <p:nvPr>
            <p:ph type="sldImg"/>
          </p:nvPr>
        </p:nvSpPr>
        <p:spPr>
          <a:xfrm>
            <a:off x="3268663" y="538163"/>
            <a:ext cx="3429000" cy="2571750"/>
          </a:xfrm>
          <a:ln/>
        </p:spPr>
      </p:sp>
      <p:sp>
        <p:nvSpPr>
          <p:cNvPr id="79875" name="Rectangle 2051"/>
          <p:cNvSpPr>
            <a:spLocks noGrp="1" noChangeArrowheads="1"/>
          </p:cNvSpPr>
          <p:nvPr>
            <p:ph type="body" idx="1"/>
          </p:nvPr>
        </p:nvSpPr>
        <p:spPr>
          <a:noFill/>
        </p:spPr>
        <p:txBody>
          <a:bodyPr lIns="85655" tIns="42827" rIns="85655" bIns="42827"/>
          <a:lstStyle/>
          <a:p>
            <a:pPr eaLnBrk="1" hangingPunct="1">
              <a:buFontTx/>
              <a:buChar char="•"/>
            </a:pPr>
            <a:endParaRPr lang="en-GB"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616C2BB7-6541-4F0A-8A2E-4C99062F9E9E}" type="slidenum">
              <a:rPr lang="en-US" smtClean="0">
                <a:latin typeface="Arial" pitchFamily="34" charset="0"/>
              </a:rPr>
              <a:pPr>
                <a:defRPr/>
              </a:pPr>
              <a:t>32</a:t>
            </a:fld>
            <a:endParaRPr lang="en-US" smtClean="0">
              <a:latin typeface="Arial" pitchFamily="34"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GB"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p:spPr>
        <p:txBody>
          <a:bodyPr/>
          <a:lstStyle/>
          <a:p>
            <a:pPr eaLnBrk="1" hangingPunct="1"/>
            <a:endParaRPr lang="hu-HU" smtClean="0">
              <a:latin typeface="Arial" charset="0"/>
            </a:endParaRPr>
          </a:p>
        </p:txBody>
      </p:sp>
      <p:sp>
        <p:nvSpPr>
          <p:cNvPr id="83971" name="Slide Number Placeholder 3"/>
          <p:cNvSpPr>
            <a:spLocks noGrp="1"/>
          </p:cNvSpPr>
          <p:nvPr>
            <p:ph type="sldNum" sz="quarter" idx="5"/>
          </p:nvPr>
        </p:nvSpPr>
        <p:spPr>
          <a:noFill/>
          <a:ln>
            <a:miter lim="800000"/>
            <a:headEnd/>
            <a:tailEnd/>
          </a:ln>
        </p:spPr>
        <p:txBody>
          <a:bodyPr/>
          <a:lstStyle/>
          <a:p>
            <a:fld id="{49B8C1EF-B97F-4D4E-A7C3-FC54A8A5AE03}" type="slidenum">
              <a:rPr lang="en-US" smtClean="0">
                <a:cs typeface="Arial" charset="0"/>
              </a:rPr>
              <a:pPr/>
              <a:t>33</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A5F00E34-9671-4A5E-8BEC-9937924799D6}" type="slidenum">
              <a:rPr lang="en-US" smtClean="0">
                <a:cs typeface="Arial" charset="0"/>
              </a:rPr>
              <a:pPr/>
              <a:t>34</a:t>
            </a:fld>
            <a:endParaRPr lang="en-US" smtClean="0">
              <a:cs typeface="Arial" charset="0"/>
            </a:endParaRPr>
          </a:p>
        </p:txBody>
      </p:sp>
      <p:sp>
        <p:nvSpPr>
          <p:cNvPr id="86018" name="Rectangle 2"/>
          <p:cNvSpPr>
            <a:spLocks noGrp="1" noRot="1" noChangeAspect="1" noChangeArrowheads="1" noTextEdit="1"/>
          </p:cNvSpPr>
          <p:nvPr>
            <p:ph type="sldImg"/>
          </p:nvPr>
        </p:nvSpPr>
        <p:spPr>
          <a:xfrm>
            <a:off x="2857500" y="514350"/>
            <a:ext cx="3427413" cy="2570163"/>
          </a:xfrm>
          <a:ln w="12700" cap="flat">
            <a:solidFill>
              <a:schemeClr val="tx1"/>
            </a:solidFill>
          </a:ln>
        </p:spPr>
      </p:sp>
      <p:sp>
        <p:nvSpPr>
          <p:cNvPr id="86019" name="Rectangle 4"/>
          <p:cNvSpPr>
            <a:spLocks noGrp="1" noChangeArrowheads="1"/>
          </p:cNvSpPr>
          <p:nvPr>
            <p:ph type="body" idx="1"/>
          </p:nvPr>
        </p:nvSpPr>
        <p:spPr>
          <a:noFill/>
        </p:spPr>
        <p:txBody>
          <a:bodyPr/>
          <a:lstStyle/>
          <a:p>
            <a:pPr eaLnBrk="1" hangingPunct="1"/>
            <a:endParaRPr lang="hu-H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p:spPr>
        <p:txBody>
          <a:bodyPr/>
          <a:lstStyle/>
          <a:p>
            <a:endParaRPr lang="hu-HU" smtClean="0">
              <a:latin typeface="Arial" charset="0"/>
            </a:endParaRPr>
          </a:p>
        </p:txBody>
      </p:sp>
      <p:sp>
        <p:nvSpPr>
          <p:cNvPr id="4" name="Slide Number Placeholder 3"/>
          <p:cNvSpPr>
            <a:spLocks noGrp="1"/>
          </p:cNvSpPr>
          <p:nvPr>
            <p:ph type="sldNum" sz="quarter" idx="5"/>
          </p:nvPr>
        </p:nvSpPr>
        <p:spPr/>
        <p:txBody>
          <a:bodyPr/>
          <a:lstStyle/>
          <a:p>
            <a:pPr>
              <a:defRPr/>
            </a:pPr>
            <a:fld id="{21FFCCCB-CC0C-4614-BD21-B44F303F282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p:spPr>
        <p:txBody>
          <a:bodyPr/>
          <a:lstStyle/>
          <a:p>
            <a:endParaRPr lang="hu-HU" smtClean="0">
              <a:latin typeface="Arial" charset="0"/>
            </a:endParaRPr>
          </a:p>
        </p:txBody>
      </p:sp>
      <p:sp>
        <p:nvSpPr>
          <p:cNvPr id="4" name="Slide Number Placeholder 3"/>
          <p:cNvSpPr>
            <a:spLocks noGrp="1"/>
          </p:cNvSpPr>
          <p:nvPr>
            <p:ph type="sldNum" sz="quarter" idx="5"/>
          </p:nvPr>
        </p:nvSpPr>
        <p:spPr/>
        <p:txBody>
          <a:bodyPr/>
          <a:lstStyle/>
          <a:p>
            <a:pPr>
              <a:defRPr/>
            </a:pPr>
            <a:fld id="{3E6A0BD2-E740-4282-9B26-CA71B74119A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noTextEdit="1"/>
          </p:cNvSpPr>
          <p:nvPr>
            <p:ph type="sldImg"/>
          </p:nvPr>
        </p:nvSpPr>
        <p:spPr>
          <a:solidFill>
            <a:srgbClr val="FFFFFF"/>
          </a:solidFill>
          <a:ln/>
        </p:spPr>
      </p:sp>
      <p:sp>
        <p:nvSpPr>
          <p:cNvPr id="27650" name="Rectangle 2"/>
          <p:cNvSpPr>
            <a:spLocks noGrp="1" noChangeArrowheads="1"/>
          </p:cNvSpPr>
          <p:nvPr>
            <p:ph type="body" idx="1"/>
          </p:nvPr>
        </p:nvSpPr>
        <p:spPr>
          <a:xfrm>
            <a:off x="915988" y="3257550"/>
            <a:ext cx="7312025" cy="3086100"/>
          </a:xfrm>
          <a:noFill/>
        </p:spPr>
        <p:txBody>
          <a:bodyPr/>
          <a:lstStyle/>
          <a:p>
            <a:pPr eaLnBrk="1" hangingPunct="1">
              <a:spcBef>
                <a:spcPts val="438"/>
              </a:spcBef>
            </a:pPr>
            <a:r>
              <a:rPr lang="en-US" smtClean="0">
                <a:solidFill>
                  <a:srgbClr val="000000"/>
                </a:solidFill>
                <a:latin typeface="Arial" charset="0"/>
                <a:cs typeface="Arial" charset="0"/>
                <a:sym typeface="Arial" charset="0"/>
              </a:rPr>
              <a:t>Long history in BI ,evolutionary strategy.  </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1990’s tightly coupled to Oracle database.  Strong capabilities in OLAP, data mining, </a:t>
            </a:r>
          </a:p>
          <a:p>
            <a:pPr eaLnBrk="1" hangingPunct="1">
              <a:spcBef>
                <a:spcPts val="438"/>
              </a:spcBef>
            </a:pPr>
            <a:r>
              <a:rPr lang="en-US" smtClean="0">
                <a:solidFill>
                  <a:srgbClr val="000000"/>
                </a:solidFill>
                <a:latin typeface="Arial" charset="0"/>
                <a:cs typeface="Arial" charset="0"/>
                <a:sym typeface="Arial" charset="0"/>
              </a:rPr>
              <a:t>2005 through Siebel acquisition , evolved to open, best in class BI platform that can access any data source; any database including Oracle, IBM, Teradata, MSFT, etc.  Any enterprise application, including SAP, works with all standard middleware technologies, </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2007 – Through Hyperion acquisition, best in class OLAP server (Essbase) that compliments the Oracle database OLAP option  (Essbase  enables performance management analytic applications, used by and administered by business; OLAP option accelerates query performance of Oracle DW, administered by  IT), best in class performance management applications.  Oracle has been unifying BI platform with Hyperion PM applications , delivering complete, integrated EPM system</a:t>
            </a:r>
          </a:p>
          <a:p>
            <a:pPr eaLnBrk="1" hangingPunct="1">
              <a:spcBef>
                <a:spcPts val="438"/>
              </a:spcBef>
            </a:pPr>
            <a:endParaRPr lang="en-US" smtClean="0">
              <a:solidFill>
                <a:srgbClr val="000000"/>
              </a:solidFill>
              <a:latin typeface="Arial" charset="0"/>
              <a:cs typeface="Arial" charset="0"/>
              <a:sym typeface="Arial" charset="0"/>
            </a:endParaRPr>
          </a:p>
          <a:p>
            <a:pPr eaLnBrk="1" hangingPunct="1">
              <a:spcBef>
                <a:spcPts val="438"/>
              </a:spcBef>
            </a:pPr>
            <a:r>
              <a:rPr lang="en-US" smtClean="0">
                <a:solidFill>
                  <a:srgbClr val="000000"/>
                </a:solidFill>
                <a:latin typeface="Arial" charset="0"/>
                <a:cs typeface="Arial" charset="0"/>
                <a:sym typeface="Arial" charset="0"/>
              </a:rPr>
              <a:t>Today – OBI 11g sets a new industry benchmark for best in class BI technology, and represents the technology foundation for embedded BI in Fusion applications</a:t>
            </a:r>
          </a:p>
          <a:p>
            <a:pPr eaLnBrk="1" hangingPunct="1">
              <a:spcBef>
                <a:spcPts val="438"/>
              </a:spcBef>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B81EB01A-D326-458C-8A6D-57F5B10FAF8C}" type="slidenum">
              <a:rPr lang="en-US" smtClean="0">
                <a:cs typeface="Arial" charset="0"/>
              </a:rPr>
              <a:pPr/>
              <a:t>7</a:t>
            </a:fld>
            <a:endParaRPr lang="en-US" smtClean="0">
              <a:cs typeface="Arial" charset="0"/>
            </a:endParaRPr>
          </a:p>
        </p:txBody>
      </p:sp>
      <p:sp>
        <p:nvSpPr>
          <p:cNvPr id="29698" name="Rectangle 2"/>
          <p:cNvSpPr>
            <a:spLocks noGrp="1" noRot="1" noChangeAspect="1" noChangeArrowheads="1" noTextEdit="1"/>
          </p:cNvSpPr>
          <p:nvPr>
            <p:ph type="sldImg"/>
          </p:nvPr>
        </p:nvSpPr>
        <p:spPr>
          <a:xfrm>
            <a:off x="4943475" y="169863"/>
            <a:ext cx="2732088" cy="2049462"/>
          </a:xfrm>
          <a:ln/>
        </p:spPr>
      </p:sp>
      <p:sp>
        <p:nvSpPr>
          <p:cNvPr id="29699" name="Rectangle 3"/>
          <p:cNvSpPr>
            <a:spLocks noGrp="1" noChangeArrowheads="1"/>
          </p:cNvSpPr>
          <p:nvPr>
            <p:ph type="body" idx="1"/>
          </p:nvPr>
        </p:nvSpPr>
        <p:spPr>
          <a:xfrm>
            <a:off x="336550" y="2400300"/>
            <a:ext cx="8389938" cy="4217988"/>
          </a:xfrm>
          <a:noFill/>
        </p:spPr>
        <p:txBody>
          <a:bodyPr/>
          <a:lstStyle/>
          <a:p>
            <a:pPr eaLnBrk="1" hangingPunct="1"/>
            <a:r>
              <a:rPr lang="en-US" sz="800" smtClean="0">
                <a:latin typeface="Arial" charset="0"/>
              </a:rPr>
              <a:t>Only Oracle provides a </a:t>
            </a:r>
            <a:r>
              <a:rPr lang="en-US" sz="800" i="1" smtClean="0">
                <a:latin typeface="Arial" charset="0"/>
              </a:rPr>
              <a:t>complete</a:t>
            </a:r>
            <a:r>
              <a:rPr lang="en-US" sz="800" smtClean="0">
                <a:latin typeface="Arial" charset="0"/>
              </a:rPr>
              <a:t> set of solutions that covers all management processes, that is </a:t>
            </a:r>
            <a:r>
              <a:rPr lang="en-US" sz="800" i="1" smtClean="0">
                <a:latin typeface="Arial" charset="0"/>
              </a:rPr>
              <a:t>integrated</a:t>
            </a:r>
            <a:r>
              <a:rPr lang="en-US" sz="800" smtClean="0">
                <a:latin typeface="Arial" charset="0"/>
              </a:rPr>
              <a:t> on a common platform and is </a:t>
            </a:r>
            <a:r>
              <a:rPr lang="en-US" sz="800" i="1" smtClean="0">
                <a:latin typeface="Arial" charset="0"/>
              </a:rPr>
              <a:t>open</a:t>
            </a:r>
            <a:r>
              <a:rPr lang="en-US" sz="800" smtClean="0">
                <a:latin typeface="Arial" charset="0"/>
              </a:rPr>
              <a:t> to non-Oracle solutions.</a:t>
            </a:r>
          </a:p>
          <a:p>
            <a:pPr eaLnBrk="1" hangingPunct="1"/>
            <a:endParaRPr lang="en-US" sz="800" smtClean="0">
              <a:latin typeface="Arial" charset="0"/>
            </a:endParaRPr>
          </a:p>
          <a:p>
            <a:pPr eaLnBrk="1" hangingPunct="1"/>
            <a:r>
              <a:rPr lang="en-US" sz="800" smtClean="0">
                <a:latin typeface="Arial" charset="0"/>
              </a:rPr>
              <a:t>[CLICK: ANIMATION]</a:t>
            </a:r>
          </a:p>
          <a:p>
            <a:pPr eaLnBrk="1" hangingPunct="1"/>
            <a:endParaRPr lang="en-US" sz="800" smtClean="0">
              <a:latin typeface="Arial" charset="0"/>
            </a:endParaRPr>
          </a:p>
          <a:p>
            <a:pPr eaLnBrk="1" hangingPunct="1"/>
            <a:r>
              <a:rPr lang="en-US" sz="800" smtClean="0">
                <a:latin typeface="Arial" charset="0"/>
              </a:rPr>
              <a:t>Complete means that you can use our solutions from the board room to the front-line. Solutions that support your strategic, operational and financial decisions. Solutions that provide you built-in best practices for every line of business and for your industry.</a:t>
            </a:r>
          </a:p>
          <a:p>
            <a:pPr eaLnBrk="1" hangingPunct="1"/>
            <a:endParaRPr lang="en-US" sz="800" smtClean="0">
              <a:latin typeface="Arial" charset="0"/>
            </a:endParaRPr>
          </a:p>
          <a:p>
            <a:pPr eaLnBrk="1" hangingPunct="1"/>
            <a:r>
              <a:rPr lang="en-US" sz="800" smtClean="0">
                <a:latin typeface="Arial" charset="0"/>
              </a:rPr>
              <a:t>[CLICK: ANIMATION]</a:t>
            </a:r>
          </a:p>
          <a:p>
            <a:pPr eaLnBrk="1" hangingPunct="1"/>
            <a:endParaRPr lang="en-US" sz="800" smtClean="0">
              <a:latin typeface="Arial" charset="0"/>
            </a:endParaRPr>
          </a:p>
          <a:p>
            <a:pPr eaLnBrk="1" hangingPunct="1"/>
            <a:r>
              <a:rPr lang="en-US" sz="800" smtClean="0">
                <a:latin typeface="Arial" charset="0"/>
              </a:rPr>
              <a:t>Integrated means you will have solutions that share common installation, common calculations and reporting tools. Solutions that share data and metadata that make them easier to deploy and maintain. Solutions that are integrated with your operational ERP system so you can drill-down to transactional data.</a:t>
            </a:r>
          </a:p>
          <a:p>
            <a:pPr eaLnBrk="1" hangingPunct="1"/>
            <a:endParaRPr lang="en-US" sz="800" smtClean="0">
              <a:latin typeface="Arial" charset="0"/>
            </a:endParaRPr>
          </a:p>
          <a:p>
            <a:pPr eaLnBrk="1" hangingPunct="1"/>
            <a:r>
              <a:rPr lang="en-US" sz="800" smtClean="0">
                <a:latin typeface="Arial" charset="0"/>
              </a:rPr>
              <a:t>[CLICK: ANIMATION]</a:t>
            </a:r>
          </a:p>
          <a:p>
            <a:pPr eaLnBrk="1" hangingPunct="1"/>
            <a:endParaRPr lang="en-US" sz="800" smtClean="0">
              <a:latin typeface="Arial" charset="0"/>
            </a:endParaRPr>
          </a:p>
          <a:p>
            <a:pPr eaLnBrk="1" hangingPunct="1"/>
            <a:r>
              <a:rPr lang="en-US" sz="800" smtClean="0">
                <a:latin typeface="Arial" charset="0"/>
              </a:rPr>
              <a:t>Open means your solution can access any data source from Oracle and non-Oracle systems. Open to many business applications including Oracle applications like EBS, JDE, PSFT and non-Oracle applications like SAP. Open on the infrastructure front including application servers, directory services, SOA suites etc. And open to different styles of analysis from pure relational to ROLAP to OLAP.</a:t>
            </a:r>
          </a:p>
          <a:p>
            <a:pPr eaLnBrk="1" hangingPunct="1"/>
            <a:endParaRPr lang="en-US" sz="800" smtClean="0">
              <a:latin typeface="Arial" charset="0"/>
            </a:endParaRPr>
          </a:p>
          <a:p>
            <a:pPr eaLnBrk="1" hangingPunct="1"/>
            <a:r>
              <a:rPr lang="en-US" sz="800" smtClean="0">
                <a:latin typeface="Arial" charset="0"/>
              </a:rPr>
              <a:t>Oracle has bundled these capabilities into a single Enterprise Performance Management System or EPM System.</a:t>
            </a:r>
          </a:p>
          <a:p>
            <a:pPr eaLnBrk="1" hangingPunct="1"/>
            <a:endParaRPr lang="en-US" sz="800" smtClean="0">
              <a:latin typeface="Arial" charset="0"/>
            </a:endParaRPr>
          </a:p>
          <a:p>
            <a:pPr eaLnBrk="1" hangingPunct="1"/>
            <a:r>
              <a:rPr lang="en-US" sz="800" smtClean="0">
                <a:latin typeface="Arial" charset="0"/>
              </a:rPr>
              <a:t>Let’s take a look at the key components of this system.</a:t>
            </a:r>
          </a:p>
          <a:p>
            <a:pPr eaLnBrk="1" hangingPunct="1"/>
            <a:endParaRPr lang="en-US" sz="800" smtClean="0">
              <a:latin typeface="Arial" charset="0"/>
            </a:endParaRPr>
          </a:p>
          <a:p>
            <a:pPr eaLnBrk="1" hangingPunct="1"/>
            <a:r>
              <a:rPr lang="en-US" sz="800" smtClean="0">
                <a:latin typeface="Arial" charset="0"/>
              </a:rPr>
              <a:t>[CLICK: NEXT SLIDE]</a:t>
            </a:r>
          </a:p>
          <a:p>
            <a:pPr eaLnBrk="1" hangingPunct="1"/>
            <a:endParaRPr lang="en-US" sz="800" smtClean="0">
              <a:latin typeface="Arial" charset="0"/>
            </a:endParaRPr>
          </a:p>
          <a:p>
            <a:pPr eaLnBrk="1" hangingPunct="1"/>
            <a:endParaRPr lang="en-US" sz="8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p:spPr>
        <p:txBody>
          <a:bodyPr/>
          <a:lstStyle/>
          <a:p>
            <a:endParaRPr lang="hu-HU" smtClean="0">
              <a:latin typeface="Arial" charset="0"/>
            </a:endParaRPr>
          </a:p>
        </p:txBody>
      </p:sp>
      <p:sp>
        <p:nvSpPr>
          <p:cNvPr id="4" name="Slide Number Placeholder 3"/>
          <p:cNvSpPr>
            <a:spLocks noGrp="1"/>
          </p:cNvSpPr>
          <p:nvPr>
            <p:ph type="sldNum" sz="quarter" idx="5"/>
          </p:nvPr>
        </p:nvSpPr>
        <p:spPr/>
        <p:txBody>
          <a:bodyPr/>
          <a:lstStyle/>
          <a:p>
            <a:pPr>
              <a:defRPr/>
            </a:pPr>
            <a:fld id="{DF060508-6FCD-4944-B05E-2DB76EC8A14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4938713" y="168275"/>
            <a:ext cx="2735262" cy="2051050"/>
          </a:xfrm>
          <a:ln/>
        </p:spPr>
      </p:sp>
      <p:sp>
        <p:nvSpPr>
          <p:cNvPr id="33794" name="Rectangle 3"/>
          <p:cNvSpPr>
            <a:spLocks noGrp="1" noChangeArrowheads="1"/>
          </p:cNvSpPr>
          <p:nvPr>
            <p:ph type="body" idx="1"/>
          </p:nvPr>
        </p:nvSpPr>
        <p:spPr>
          <a:xfrm>
            <a:off x="338138" y="2401888"/>
            <a:ext cx="8386762" cy="4216400"/>
          </a:xfrm>
          <a:noFill/>
        </p:spPr>
        <p:txBody>
          <a:bodyPr lIns="92999" tIns="46499" rIns="92999" bIns="46499"/>
          <a:lstStyle/>
          <a:p>
            <a:pPr marL="119063" indent="-119063" algn="ctr" eaLnBrk="1" hangingPunct="1">
              <a:spcBef>
                <a:spcPct val="0"/>
              </a:spcBef>
            </a:pPr>
            <a:r>
              <a:rPr lang="en-GB" b="0" i="1" smtClean="0">
                <a:solidFill>
                  <a:schemeClr val="accent1"/>
                </a:solidFill>
                <a:latin typeface="Arial" charset="0"/>
              </a:rPr>
              <a:t>Gartner Agrees with this:!</a:t>
            </a:r>
          </a:p>
          <a:p>
            <a:pPr marL="119063" indent="-119063" algn="ctr" eaLnBrk="1" hangingPunct="1">
              <a:spcBef>
                <a:spcPct val="0"/>
              </a:spcBef>
            </a:pPr>
            <a:r>
              <a:rPr lang="en-GB" b="0" i="1" smtClean="0">
                <a:solidFill>
                  <a:schemeClr val="accent1"/>
                </a:solidFill>
                <a:latin typeface="Arial" charset="0"/>
              </a:rPr>
              <a:t>Oracle’s BI advantage:  “Arguably the deepest technology stack available from DB to Middleware to Apps”  (Gartner 2009)</a:t>
            </a:r>
          </a:p>
          <a:p>
            <a:pPr marL="119063" indent="-119063"/>
            <a:endParaRPr lang="en-GB" smtClean="0">
              <a:latin typeface="Arial" charset="0"/>
            </a:endParaRPr>
          </a:p>
          <a:p>
            <a:pPr marL="119063" indent="-119063"/>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0"/>
            <a:ext cx="2824163" cy="2820988"/>
          </a:xfrm>
          <a:prstGeom prst="rect">
            <a:avLst/>
          </a:prstGeom>
          <a:solidFill>
            <a:srgbClr val="ADADAD"/>
          </a:solidFill>
          <a:ln>
            <a:noFill/>
          </a:ln>
          <a:effectLst/>
          <a:extLst>
            <a:ext uri="{91240B29-F687-4F45-9708-019B960494DF}"/>
            <a:ext uri="{AF507438-7753-43E0-B8FC-AC1667EBCBE1}"/>
          </a:extLst>
        </p:spPr>
        <p:txBody>
          <a:bodyPr wrap="none" anchor="ctr" anchorCtr="1"/>
          <a:lstStyle/>
          <a:p>
            <a:pPr algn="ctr" eaLnBrk="0" hangingPunct="0">
              <a:defRPr/>
            </a:pPr>
            <a:r>
              <a:rPr lang="en-US" sz="1400">
                <a:solidFill>
                  <a:srgbClr val="000000"/>
                </a:solidFill>
                <a:latin typeface="Arial" pitchFamily="34" charset="0"/>
                <a:cs typeface="+mn-cs"/>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1800"/>
            </a:lvl1pPr>
          </a:lstStyle>
          <a:p>
            <a:pPr lvl="0"/>
            <a:r>
              <a:rPr lang="en-US" noProof="0" smtClean="0"/>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pitchFamily="18" charset="0"/>
              <a:buNone/>
              <a:defRPr sz="1600"/>
            </a:lvl1pPr>
          </a:lstStyle>
          <a:p>
            <a:pPr lvl="0"/>
            <a:r>
              <a:rPr lang="en-US" noProof="0" smtClean="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5" descr="Red Bar"/>
          <p:cNvPicPr>
            <a:picLocks noChangeAspect="1" noChangeArrowheads="1"/>
          </p:cNvPicPr>
          <p:nvPr userDrawn="1"/>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37891" name="Picture 24" descr="Small Red Square"/>
          <p:cNvPicPr>
            <a:picLocks noChangeAspect="1" noChangeArrowheads="1"/>
          </p:cNvPicPr>
          <p:nvPr userDrawn="1"/>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37892"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3"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a:noFill/>
          </a:ln>
          <a:effectLst/>
          <a:extLst>
            <a:ext uri="{909E8E84-426E-40DD-AFC4-6F175D3DCCD1}"/>
            <a:ext uri="{91240B29-F687-4F45-9708-019B960494DF}"/>
            <a:ext uri="{AF507438-7753-43E0-B8FC-AC1667EBCBE1}"/>
          </a:extLst>
        </p:spPr>
        <p:txBody>
          <a:bodyPr wrap="none" anchor="ctr"/>
          <a:lstStyle/>
          <a:p>
            <a:pPr algn="ctr">
              <a:lnSpc>
                <a:spcPct val="90000"/>
              </a:lnSpc>
              <a:spcBef>
                <a:spcPct val="50000"/>
              </a:spcBef>
              <a:buClr>
                <a:schemeClr val="accent1"/>
              </a:buClr>
              <a:defRPr/>
            </a:pPr>
            <a:endParaRPr lang="en-US">
              <a:latin typeface="Arial" pitchFamily="34" charset="0"/>
              <a:cs typeface="+mn-cs"/>
            </a:endParaRPr>
          </a:p>
        </p:txBody>
      </p:sp>
      <p:pic>
        <p:nvPicPr>
          <p:cNvPr id="37895" name="Picture 20" descr="Oracle WHITE"/>
          <p:cNvPicPr>
            <a:picLocks noChangeAspect="1" noChangeArrowheads="1"/>
          </p:cNvPicPr>
          <p:nvPr userDrawn="1"/>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6559550"/>
            <a:ext cx="6546850" cy="188913"/>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pitchFamily="34" charset="0"/>
                <a:cs typeface="+mn-cs"/>
              </a:defRPr>
            </a:lvl1pPr>
          </a:lstStyle>
          <a:p>
            <a:pPr>
              <a:defRPr/>
            </a:pPr>
            <a:endParaRPr lang="en-US"/>
          </a:p>
        </p:txBody>
      </p:sp>
      <p:sp>
        <p:nvSpPr>
          <p:cNvPr id="1052" name="Text Box 28"/>
          <p:cNvSpPr txBox="1">
            <a:spLocks noChangeArrowheads="1"/>
          </p:cNvSpPr>
          <p:nvPr userDrawn="1"/>
        </p:nvSpPr>
        <p:spPr bwMode="auto">
          <a:xfrm>
            <a:off x="7494588" y="6584950"/>
            <a:ext cx="1454150" cy="201613"/>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spAutoFit/>
          </a:bodyPr>
          <a:lstStyle/>
          <a:p>
            <a:pPr algn="r">
              <a:lnSpc>
                <a:spcPct val="90000"/>
              </a:lnSpc>
              <a:spcBef>
                <a:spcPct val="50000"/>
              </a:spcBef>
              <a:buClr>
                <a:schemeClr val="accent1"/>
              </a:buClr>
              <a:defRPr/>
            </a:pPr>
            <a:fld id="{EB8C7183-1EDD-4E63-A5E7-57EB576C34A1}" type="slidenum">
              <a:rPr lang="en-US" sz="800">
                <a:solidFill>
                  <a:srgbClr val="B8B8B8"/>
                </a:solidFill>
                <a:latin typeface="Arial" pitchFamily="34" charset="0"/>
                <a:cs typeface="+mn-cs"/>
              </a:rPr>
              <a:pPr algn="r">
                <a:lnSpc>
                  <a:spcPct val="90000"/>
                </a:lnSpc>
                <a:spcBef>
                  <a:spcPct val="50000"/>
                </a:spcBef>
                <a:buClr>
                  <a:schemeClr val="accent1"/>
                </a:buClr>
                <a:defRPr/>
              </a:pPr>
              <a:t>‹#›</a:t>
            </a:fld>
            <a:endParaRPr lang="en-US">
              <a:solidFill>
                <a:srgbClr val="B8B8B8"/>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227013" indent="-227013"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lazs.sonnevend@orac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notesSlide" Target="../notesSlides/notesSlide11.xml"/><Relationship Id="rId21" Type="http://schemas.openxmlformats.org/officeDocument/2006/relationships/image" Target="../media/image42.png"/><Relationship Id="rId7" Type="http://schemas.openxmlformats.org/officeDocument/2006/relationships/image" Target="../media/image29.pn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slideLayout" Target="../slideLayouts/slideLayout2.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emf"/><Relationship Id="rId15" Type="http://schemas.openxmlformats.org/officeDocument/2006/relationships/image" Target="../media/image36.png"/><Relationship Id="rId10" Type="http://schemas.openxmlformats.org/officeDocument/2006/relationships/oleObject" Target="../embeddings/oleObject1.bin"/><Relationship Id="rId19" Type="http://schemas.openxmlformats.org/officeDocument/2006/relationships/image" Target="../media/image40.png"/><Relationship Id="rId4" Type="http://schemas.openxmlformats.org/officeDocument/2006/relationships/image" Target="../media/image26.wmf"/><Relationship Id="rId9" Type="http://schemas.openxmlformats.org/officeDocument/2006/relationships/image" Target="../media/image31.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14.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image" Target="../media/image81.png"/><Relationship Id="rId12" Type="http://schemas.openxmlformats.org/officeDocument/2006/relationships/diagramData" Target="../diagrams/data1.xml"/><Relationship Id="rId2" Type="http://schemas.openxmlformats.org/officeDocument/2006/relationships/notesSlide" Target="../notesSlides/notesSlide21.xm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jpeg"/><Relationship Id="rId15" Type="http://schemas.openxmlformats.org/officeDocument/2006/relationships/diagramColors" Target="../diagrams/colors1.xml"/><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 Id="rId1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sap.com/index.asp" TargetMode="External"/><Relationship Id="rId5" Type="http://schemas.openxmlformats.org/officeDocument/2006/relationships/image" Target="../media/image92.png"/><Relationship Id="rId10" Type="http://schemas.openxmlformats.org/officeDocument/2006/relationships/image" Target="../media/image95.png"/><Relationship Id="rId4" Type="http://schemas.openxmlformats.org/officeDocument/2006/relationships/hyperlink" Target="http://www.siebel.com/" TargetMode="External"/><Relationship Id="rId9" Type="http://schemas.openxmlformats.org/officeDocument/2006/relationships/hyperlink" Target="http://www.peoplesoft.com/corp/en/public_index.js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www.sap.com/index.asp" TargetMode="External"/><Relationship Id="rId5" Type="http://schemas.openxmlformats.org/officeDocument/2006/relationships/image" Target="../media/image99.png"/><Relationship Id="rId10" Type="http://schemas.openxmlformats.org/officeDocument/2006/relationships/image" Target="../media/image95.png"/><Relationship Id="rId4" Type="http://schemas.openxmlformats.org/officeDocument/2006/relationships/hyperlink" Target="http://www.siebel.com/" TargetMode="External"/><Relationship Id="rId9" Type="http://schemas.openxmlformats.org/officeDocument/2006/relationships/hyperlink" Target="http://www.peoplesoft.com/corp/en/public_index.js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jpe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hyperlink" Target="http://www.getty-images.com/source/Search/23','1','IL17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5.gif"/></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4"/>
          <p:cNvSpPr>
            <a:spLocks noChangeArrowheads="1"/>
          </p:cNvSpPr>
          <p:nvPr/>
        </p:nvSpPr>
        <p:spPr bwMode="auto">
          <a:xfrm>
            <a:off x="2244725" y="207963"/>
            <a:ext cx="184150" cy="366712"/>
          </a:xfrm>
          <a:prstGeom prst="rect">
            <a:avLst/>
          </a:prstGeom>
          <a:noFill/>
          <a:ln w="9525">
            <a:noFill/>
            <a:miter lim="800000"/>
            <a:headEnd/>
            <a:tailEnd/>
          </a:ln>
        </p:spPr>
        <p:txBody>
          <a:bodyPr wrap="none" lIns="92075" tIns="46038" rIns="92075" bIns="46038">
            <a:spAutoFit/>
          </a:bodyPr>
          <a:lstStyle/>
          <a:p>
            <a:pPr algn="ctr">
              <a:lnSpc>
                <a:spcPct val="90000"/>
              </a:lnSpc>
              <a:spcBef>
                <a:spcPct val="50000"/>
              </a:spcBef>
              <a:buClr>
                <a:schemeClr val="accent1"/>
              </a:buClr>
            </a:pPr>
            <a:endParaRPr lang="hu-HU"/>
          </a:p>
        </p:txBody>
      </p:sp>
      <p:sp>
        <p:nvSpPr>
          <p:cNvPr id="16386" name="Rectangle 70"/>
          <p:cNvSpPr>
            <a:spLocks noGrp="1" noChangeArrowheads="1"/>
          </p:cNvSpPr>
          <p:nvPr>
            <p:ph type="ctrTitle"/>
          </p:nvPr>
        </p:nvSpPr>
        <p:spPr/>
        <p:txBody>
          <a:bodyPr/>
          <a:lstStyle/>
          <a:p>
            <a:pPr eaLnBrk="1" hangingPunct="1"/>
            <a:r>
              <a:rPr lang="hu-HU" smtClean="0"/>
              <a:t>Közeli jövőkép az üzleti intelligenciáról</a:t>
            </a:r>
            <a:endParaRPr lang="en-US" smtClean="0"/>
          </a:p>
        </p:txBody>
      </p:sp>
      <p:sp>
        <p:nvSpPr>
          <p:cNvPr id="16387" name="Rectangle 71"/>
          <p:cNvSpPr>
            <a:spLocks noGrp="1" noChangeArrowheads="1"/>
          </p:cNvSpPr>
          <p:nvPr>
            <p:ph type="subTitle" idx="1"/>
          </p:nvPr>
        </p:nvSpPr>
        <p:spPr>
          <a:xfrm>
            <a:off x="838200" y="5715000"/>
            <a:ext cx="6635750" cy="762000"/>
          </a:xfrm>
        </p:spPr>
        <p:txBody>
          <a:bodyPr/>
          <a:lstStyle/>
          <a:p>
            <a:pPr eaLnBrk="1" hangingPunct="1"/>
            <a:r>
              <a:rPr lang="hu-HU" smtClean="0"/>
              <a:t>Sonnevend Balázs</a:t>
            </a:r>
          </a:p>
          <a:p>
            <a:pPr eaLnBrk="1" hangingPunct="1"/>
            <a:r>
              <a:rPr lang="hu-HU" smtClean="0"/>
              <a:t>Értékesítési Vezető, Üzleti Intelligencia</a:t>
            </a:r>
          </a:p>
          <a:p>
            <a:pPr eaLnBrk="1" hangingPunct="1"/>
            <a:r>
              <a:rPr lang="hu-HU" smtClean="0">
                <a:hlinkClick r:id="rId3"/>
              </a:rPr>
              <a:t>balazs.sonnevend@oracle.com</a:t>
            </a:r>
            <a:r>
              <a:rPr lang="hu-HU" smtClean="0"/>
              <a:t> </a:t>
            </a:r>
          </a:p>
        </p:txBody>
      </p:sp>
      <p:pic>
        <p:nvPicPr>
          <p:cNvPr id="16388" name="Picture 19" descr="http://community.intellicore-design.com/storage/images/business/Value_Proposition_01.jpg"/>
          <p:cNvPicPr>
            <a:picLocks noChangeAspect="1" noChangeArrowheads="1"/>
          </p:cNvPicPr>
          <p:nvPr/>
        </p:nvPicPr>
        <p:blipFill>
          <a:blip r:embed="rId4" cstate="print"/>
          <a:srcRect t="14850"/>
          <a:stretch>
            <a:fillRect/>
          </a:stretch>
        </p:blipFill>
        <p:spPr bwMode="auto">
          <a:xfrm>
            <a:off x="909638" y="908050"/>
            <a:ext cx="2840037" cy="3298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2"/>
          <p:cNvSpPr>
            <a:spLocks noChangeShapeType="1"/>
          </p:cNvSpPr>
          <p:nvPr/>
        </p:nvSpPr>
        <p:spPr bwMode="auto">
          <a:xfrm>
            <a:off x="942975" y="3584575"/>
            <a:ext cx="6821488" cy="0"/>
          </a:xfrm>
          <a:prstGeom prst="line">
            <a:avLst/>
          </a:prstGeom>
          <a:noFill/>
          <a:ln w="9525">
            <a:solidFill>
              <a:schemeClr val="tx1"/>
            </a:solidFill>
            <a:round/>
            <a:headEnd type="triangle" w="med" len="med"/>
            <a:tailEnd type="triangle" w="med" len="med"/>
          </a:ln>
        </p:spPr>
        <p:txBody>
          <a:bodyPr lIns="92075" tIns="46038" rIns="92075" bIns="46038">
            <a:spAutoFit/>
          </a:bodyPr>
          <a:lstStyle/>
          <a:p>
            <a:endParaRPr lang="hu-HU"/>
          </a:p>
        </p:txBody>
      </p:sp>
      <p:sp>
        <p:nvSpPr>
          <p:cNvPr id="34818" name="Line 3"/>
          <p:cNvSpPr>
            <a:spLocks noChangeShapeType="1"/>
          </p:cNvSpPr>
          <p:nvPr/>
        </p:nvSpPr>
        <p:spPr bwMode="auto">
          <a:xfrm flipV="1">
            <a:off x="4273550" y="1358900"/>
            <a:ext cx="0" cy="4684713"/>
          </a:xfrm>
          <a:prstGeom prst="line">
            <a:avLst/>
          </a:prstGeom>
          <a:noFill/>
          <a:ln w="9525">
            <a:solidFill>
              <a:schemeClr val="tx1"/>
            </a:solidFill>
            <a:round/>
            <a:headEnd type="triangle" w="med" len="med"/>
            <a:tailEnd type="triangle" w="med" len="med"/>
          </a:ln>
        </p:spPr>
        <p:txBody>
          <a:bodyPr lIns="92075" tIns="46038" rIns="92075" bIns="46038">
            <a:spAutoFit/>
          </a:bodyPr>
          <a:lstStyle/>
          <a:p>
            <a:endParaRPr lang="hu-HU"/>
          </a:p>
        </p:txBody>
      </p:sp>
      <p:sp>
        <p:nvSpPr>
          <p:cNvPr id="34819" name="Rectangle 4"/>
          <p:cNvSpPr>
            <a:spLocks noGrp="1" noChangeArrowheads="1"/>
          </p:cNvSpPr>
          <p:nvPr>
            <p:ph type="title"/>
          </p:nvPr>
        </p:nvSpPr>
        <p:spPr>
          <a:xfrm>
            <a:off x="793750" y="284163"/>
            <a:ext cx="7581900" cy="857250"/>
          </a:xfrm>
        </p:spPr>
        <p:txBody>
          <a:bodyPr/>
          <a:lstStyle/>
          <a:p>
            <a:r>
              <a:rPr lang="hu-HU" sz="2800" smtClean="0"/>
              <a:t>Sokoldalú üzleti igények - </a:t>
            </a:r>
            <a:r>
              <a:rPr lang="en-US" sz="2800" smtClean="0"/>
              <a:t>BI </a:t>
            </a:r>
            <a:r>
              <a:rPr lang="hu-HU" sz="2800" smtClean="0"/>
              <a:t>k</a:t>
            </a:r>
            <a:r>
              <a:rPr lang="en-US" sz="2800" smtClean="0"/>
              <a:t>ontinuum</a:t>
            </a:r>
          </a:p>
        </p:txBody>
      </p:sp>
      <p:grpSp>
        <p:nvGrpSpPr>
          <p:cNvPr id="34820" name="Group 5"/>
          <p:cNvGrpSpPr>
            <a:grpSpLocks/>
          </p:cNvGrpSpPr>
          <p:nvPr/>
        </p:nvGrpSpPr>
        <p:grpSpPr bwMode="auto">
          <a:xfrm>
            <a:off x="2586038" y="3973513"/>
            <a:ext cx="1543050" cy="873125"/>
            <a:chOff x="1629" y="2503"/>
            <a:chExt cx="972" cy="550"/>
          </a:xfrm>
        </p:grpSpPr>
        <p:sp>
          <p:nvSpPr>
            <p:cNvPr id="34890" name="Rectangle 6"/>
            <p:cNvSpPr>
              <a:spLocks noChangeArrowheads="1"/>
            </p:cNvSpPr>
            <p:nvPr/>
          </p:nvSpPr>
          <p:spPr bwMode="auto">
            <a:xfrm>
              <a:off x="1629" y="2878"/>
              <a:ext cx="972" cy="175"/>
            </a:xfrm>
            <a:prstGeom prst="rect">
              <a:avLst/>
            </a:prstGeom>
            <a:noFill/>
            <a:ln w="9525" algn="ctr">
              <a:noFill/>
              <a:miter lim="800000"/>
              <a:headEnd/>
              <a:tailEnd/>
            </a:ln>
          </p:spPr>
          <p:txBody>
            <a:bodyPr wrap="none" lIns="92075" tIns="46038" rIns="92075" bIns="46038">
              <a:spAutoFit/>
            </a:bodyPr>
            <a:lstStyle/>
            <a:p>
              <a:pPr marL="119063" indent="-119063">
                <a:spcBef>
                  <a:spcPct val="60000"/>
                </a:spcBef>
              </a:pPr>
              <a:r>
                <a:rPr lang="hu-HU" sz="1200">
                  <a:solidFill>
                    <a:srgbClr val="545F75"/>
                  </a:solidFill>
                </a:rPr>
                <a:t>Ad-hoc lekérdezés</a:t>
              </a:r>
              <a:endParaRPr lang="en-US" sz="1200">
                <a:solidFill>
                  <a:srgbClr val="545F75"/>
                </a:solidFill>
              </a:endParaRPr>
            </a:p>
          </p:txBody>
        </p:sp>
        <p:pic>
          <p:nvPicPr>
            <p:cNvPr id="34891" name="Picture 7" descr="data001"/>
            <p:cNvPicPr>
              <a:picLocks noChangeAspect="1" noChangeArrowheads="1"/>
            </p:cNvPicPr>
            <p:nvPr/>
          </p:nvPicPr>
          <p:blipFill>
            <a:blip r:embed="rId3" cstate="print"/>
            <a:srcRect/>
            <a:stretch>
              <a:fillRect/>
            </a:stretch>
          </p:blipFill>
          <p:spPr bwMode="auto">
            <a:xfrm>
              <a:off x="1842" y="2503"/>
              <a:ext cx="335" cy="368"/>
            </a:xfrm>
            <a:prstGeom prst="rect">
              <a:avLst/>
            </a:prstGeom>
            <a:noFill/>
            <a:ln w="9525">
              <a:noFill/>
              <a:miter lim="800000"/>
              <a:headEnd/>
              <a:tailEnd/>
            </a:ln>
          </p:spPr>
        </p:pic>
      </p:grpSp>
      <p:grpSp>
        <p:nvGrpSpPr>
          <p:cNvPr id="34821" name="Group 8"/>
          <p:cNvGrpSpPr>
            <a:grpSpLocks/>
          </p:cNvGrpSpPr>
          <p:nvPr/>
        </p:nvGrpSpPr>
        <p:grpSpPr bwMode="auto">
          <a:xfrm>
            <a:off x="838200" y="4814888"/>
            <a:ext cx="1638300" cy="944562"/>
            <a:chOff x="528" y="3033"/>
            <a:chExt cx="1032" cy="595"/>
          </a:xfrm>
        </p:grpSpPr>
        <p:sp>
          <p:nvSpPr>
            <p:cNvPr id="34888" name="Rectangle 9"/>
            <p:cNvSpPr>
              <a:spLocks noChangeArrowheads="1"/>
            </p:cNvSpPr>
            <p:nvPr/>
          </p:nvSpPr>
          <p:spPr bwMode="auto">
            <a:xfrm>
              <a:off x="528" y="3453"/>
              <a:ext cx="1032" cy="175"/>
            </a:xfrm>
            <a:prstGeom prst="rect">
              <a:avLst/>
            </a:prstGeom>
            <a:noFill/>
            <a:ln w="9525" algn="ctr">
              <a:noFill/>
              <a:miter lim="800000"/>
              <a:headEnd/>
              <a:tailEnd/>
            </a:ln>
          </p:spPr>
          <p:txBody>
            <a:bodyPr wrap="none" lIns="92075" tIns="46038" rIns="92075" bIns="46038">
              <a:spAutoFit/>
            </a:bodyPr>
            <a:lstStyle/>
            <a:p>
              <a:pPr>
                <a:spcBef>
                  <a:spcPct val="60000"/>
                </a:spcBef>
              </a:pPr>
              <a:r>
                <a:rPr lang="hu-HU" sz="1200">
                  <a:solidFill>
                    <a:srgbClr val="545F75"/>
                  </a:solidFill>
                </a:rPr>
                <a:t>Standard jelentések</a:t>
              </a:r>
              <a:endParaRPr lang="en-US" sz="1200">
                <a:solidFill>
                  <a:srgbClr val="545F75"/>
                </a:solidFill>
              </a:endParaRPr>
            </a:p>
          </p:txBody>
        </p:sp>
        <p:pic>
          <p:nvPicPr>
            <p:cNvPr id="34889" name="Picture 10" descr="data001"/>
            <p:cNvPicPr>
              <a:picLocks noChangeAspect="1" noChangeArrowheads="1"/>
            </p:cNvPicPr>
            <p:nvPr/>
          </p:nvPicPr>
          <p:blipFill>
            <a:blip r:embed="rId3" cstate="print"/>
            <a:srcRect/>
            <a:stretch>
              <a:fillRect/>
            </a:stretch>
          </p:blipFill>
          <p:spPr bwMode="auto">
            <a:xfrm>
              <a:off x="734" y="3033"/>
              <a:ext cx="335" cy="368"/>
            </a:xfrm>
            <a:prstGeom prst="rect">
              <a:avLst/>
            </a:prstGeom>
            <a:noFill/>
            <a:ln w="9525">
              <a:noFill/>
              <a:miter lim="800000"/>
              <a:headEnd/>
              <a:tailEnd/>
            </a:ln>
          </p:spPr>
        </p:pic>
      </p:grpSp>
      <p:grpSp>
        <p:nvGrpSpPr>
          <p:cNvPr id="34822" name="Group 11"/>
          <p:cNvGrpSpPr>
            <a:grpSpLocks/>
          </p:cNvGrpSpPr>
          <p:nvPr/>
        </p:nvGrpSpPr>
        <p:grpSpPr bwMode="auto">
          <a:xfrm>
            <a:off x="4714875" y="2260600"/>
            <a:ext cx="1354138" cy="1890713"/>
            <a:chOff x="2970" y="1424"/>
            <a:chExt cx="853" cy="1191"/>
          </a:xfrm>
        </p:grpSpPr>
        <p:sp>
          <p:nvSpPr>
            <p:cNvPr id="34881" name="Rectangle 12"/>
            <p:cNvSpPr>
              <a:spLocks noChangeArrowheads="1"/>
            </p:cNvSpPr>
            <p:nvPr/>
          </p:nvSpPr>
          <p:spPr bwMode="auto">
            <a:xfrm>
              <a:off x="3179" y="2440"/>
              <a:ext cx="504" cy="175"/>
            </a:xfrm>
            <a:prstGeom prst="rect">
              <a:avLst/>
            </a:prstGeom>
            <a:noFill/>
            <a:ln w="9525" algn="ctr">
              <a:noFill/>
              <a:miter lim="800000"/>
              <a:headEnd/>
              <a:tailEnd/>
            </a:ln>
          </p:spPr>
          <p:txBody>
            <a:bodyPr wrap="none" lIns="92075" tIns="46038" rIns="92075" bIns="46038">
              <a:spAutoFit/>
            </a:bodyPr>
            <a:lstStyle/>
            <a:p>
              <a:pPr>
                <a:spcBef>
                  <a:spcPct val="60000"/>
                </a:spcBef>
              </a:pPr>
              <a:r>
                <a:rPr lang="hu-HU" sz="1200">
                  <a:solidFill>
                    <a:srgbClr val="545F75"/>
                  </a:solidFill>
                </a:rPr>
                <a:t>Elemzés</a:t>
              </a:r>
              <a:endParaRPr lang="en-US" sz="1200">
                <a:solidFill>
                  <a:srgbClr val="545F75"/>
                </a:solidFill>
              </a:endParaRPr>
            </a:p>
          </p:txBody>
        </p:sp>
        <p:pic>
          <p:nvPicPr>
            <p:cNvPr id="34882" name="Picture 13" descr="data001"/>
            <p:cNvPicPr>
              <a:picLocks noChangeAspect="1" noChangeArrowheads="1"/>
            </p:cNvPicPr>
            <p:nvPr/>
          </p:nvPicPr>
          <p:blipFill>
            <a:blip r:embed="rId3" cstate="print"/>
            <a:srcRect/>
            <a:stretch>
              <a:fillRect/>
            </a:stretch>
          </p:blipFill>
          <p:spPr bwMode="auto">
            <a:xfrm>
              <a:off x="3488" y="1974"/>
              <a:ext cx="335" cy="368"/>
            </a:xfrm>
            <a:prstGeom prst="rect">
              <a:avLst/>
            </a:prstGeom>
            <a:noFill/>
            <a:ln w="9525">
              <a:noFill/>
              <a:miter lim="800000"/>
              <a:headEnd/>
              <a:tailEnd/>
            </a:ln>
          </p:spPr>
        </p:pic>
        <p:pic>
          <p:nvPicPr>
            <p:cNvPr id="34883" name="Picture 14" descr="cube014"/>
            <p:cNvPicPr>
              <a:picLocks noChangeAspect="1" noChangeArrowheads="1"/>
            </p:cNvPicPr>
            <p:nvPr/>
          </p:nvPicPr>
          <p:blipFill>
            <a:blip r:embed="rId4" cstate="print"/>
            <a:srcRect/>
            <a:stretch>
              <a:fillRect/>
            </a:stretch>
          </p:blipFill>
          <p:spPr bwMode="auto">
            <a:xfrm>
              <a:off x="3485" y="1424"/>
              <a:ext cx="306" cy="362"/>
            </a:xfrm>
            <a:prstGeom prst="rect">
              <a:avLst/>
            </a:prstGeom>
            <a:noFill/>
            <a:ln w="9525">
              <a:noFill/>
              <a:miter lim="800000"/>
              <a:headEnd/>
              <a:tailEnd/>
            </a:ln>
          </p:spPr>
        </p:pic>
        <p:grpSp>
          <p:nvGrpSpPr>
            <p:cNvPr id="34884" name="Group 15"/>
            <p:cNvGrpSpPr>
              <a:grpSpLocks/>
            </p:cNvGrpSpPr>
            <p:nvPr/>
          </p:nvGrpSpPr>
          <p:grpSpPr bwMode="auto">
            <a:xfrm>
              <a:off x="2970" y="1997"/>
              <a:ext cx="335" cy="368"/>
              <a:chOff x="2970" y="1997"/>
              <a:chExt cx="335" cy="368"/>
            </a:xfrm>
          </p:grpSpPr>
          <p:pic>
            <p:nvPicPr>
              <p:cNvPr id="34886" name="Picture 16" descr="data001"/>
              <p:cNvPicPr>
                <a:picLocks noChangeAspect="1" noChangeArrowheads="1"/>
              </p:cNvPicPr>
              <p:nvPr/>
            </p:nvPicPr>
            <p:blipFill>
              <a:blip r:embed="rId3" cstate="print"/>
              <a:srcRect/>
              <a:stretch>
                <a:fillRect/>
              </a:stretch>
            </p:blipFill>
            <p:spPr bwMode="auto">
              <a:xfrm>
                <a:off x="2970" y="1997"/>
                <a:ext cx="335" cy="368"/>
              </a:xfrm>
              <a:prstGeom prst="rect">
                <a:avLst/>
              </a:prstGeom>
              <a:noFill/>
              <a:ln w="9525">
                <a:noFill/>
                <a:miter lim="800000"/>
                <a:headEnd/>
                <a:tailEnd/>
              </a:ln>
            </p:spPr>
          </p:pic>
          <p:pic>
            <p:nvPicPr>
              <p:cNvPr id="34887" name="Picture 17" descr="cube014"/>
              <p:cNvPicPr>
                <a:picLocks noChangeAspect="1" noChangeArrowheads="1"/>
              </p:cNvPicPr>
              <p:nvPr/>
            </p:nvPicPr>
            <p:blipFill>
              <a:blip r:embed="rId4" cstate="print"/>
              <a:srcRect/>
              <a:stretch>
                <a:fillRect/>
              </a:stretch>
            </p:blipFill>
            <p:spPr bwMode="auto">
              <a:xfrm>
                <a:off x="3026" y="2082"/>
                <a:ext cx="208" cy="246"/>
              </a:xfrm>
              <a:prstGeom prst="rect">
                <a:avLst/>
              </a:prstGeom>
              <a:noFill/>
              <a:ln w="9525">
                <a:noFill/>
                <a:miter lim="800000"/>
                <a:headEnd/>
                <a:tailEnd/>
              </a:ln>
            </p:spPr>
          </p:pic>
        </p:grpSp>
        <p:sp>
          <p:nvSpPr>
            <p:cNvPr id="34885" name="AutoShape 18"/>
            <p:cNvSpPr>
              <a:spLocks noChangeArrowheads="1"/>
            </p:cNvSpPr>
            <p:nvPr/>
          </p:nvSpPr>
          <p:spPr bwMode="auto">
            <a:xfrm>
              <a:off x="3548" y="1798"/>
              <a:ext cx="182" cy="173"/>
            </a:xfrm>
            <a:prstGeom prst="upArrow">
              <a:avLst>
                <a:gd name="adj1" fmla="val 50000"/>
                <a:gd name="adj2" fmla="val 25000"/>
              </a:avLst>
            </a:prstGeom>
            <a:solidFill>
              <a:srgbClr val="545F75"/>
            </a:solidFill>
            <a:ln w="9525" algn="ctr">
              <a:noFill/>
              <a:miter lim="800000"/>
              <a:headEnd/>
              <a:tailEnd/>
            </a:ln>
          </p:spPr>
          <p:txBody>
            <a:bodyPr wrap="none" lIns="92075" tIns="46038" rIns="92075" bIns="46038" anchor="ctr">
              <a:spAutoFit/>
            </a:bodyPr>
            <a:lstStyle/>
            <a:p>
              <a:endParaRPr lang="hu-HU"/>
            </a:p>
          </p:txBody>
        </p:sp>
      </p:grpSp>
      <p:grpSp>
        <p:nvGrpSpPr>
          <p:cNvPr id="34823" name="Group 19"/>
          <p:cNvGrpSpPr>
            <a:grpSpLocks/>
          </p:cNvGrpSpPr>
          <p:nvPr/>
        </p:nvGrpSpPr>
        <p:grpSpPr bwMode="auto">
          <a:xfrm>
            <a:off x="6688138" y="1106488"/>
            <a:ext cx="1709737" cy="1809750"/>
            <a:chOff x="4159" y="706"/>
            <a:chExt cx="1077" cy="1140"/>
          </a:xfrm>
        </p:grpSpPr>
        <p:sp>
          <p:nvSpPr>
            <p:cNvPr id="34871" name="Rectangle 20"/>
            <p:cNvSpPr>
              <a:spLocks noChangeArrowheads="1"/>
            </p:cNvSpPr>
            <p:nvPr/>
          </p:nvSpPr>
          <p:spPr bwMode="auto">
            <a:xfrm>
              <a:off x="4547" y="1671"/>
              <a:ext cx="634" cy="175"/>
            </a:xfrm>
            <a:prstGeom prst="rect">
              <a:avLst/>
            </a:prstGeom>
            <a:noFill/>
            <a:ln w="9525" algn="ctr">
              <a:noFill/>
              <a:miter lim="800000"/>
              <a:headEnd/>
              <a:tailEnd/>
            </a:ln>
          </p:spPr>
          <p:txBody>
            <a:bodyPr wrap="none" lIns="92075" tIns="46038" rIns="92075" bIns="46038">
              <a:spAutoFit/>
            </a:bodyPr>
            <a:lstStyle/>
            <a:p>
              <a:pPr marL="119063" indent="-119063">
                <a:spcBef>
                  <a:spcPct val="60000"/>
                </a:spcBef>
              </a:pPr>
              <a:r>
                <a:rPr lang="hu-HU" sz="1200">
                  <a:solidFill>
                    <a:srgbClr val="545F75"/>
                  </a:solidFill>
                </a:rPr>
                <a:t>Modellezés</a:t>
              </a:r>
              <a:endParaRPr lang="en-US" sz="1200">
                <a:solidFill>
                  <a:srgbClr val="545F75"/>
                </a:solidFill>
              </a:endParaRPr>
            </a:p>
          </p:txBody>
        </p:sp>
        <p:grpSp>
          <p:nvGrpSpPr>
            <p:cNvPr id="34872" name="Group 21"/>
            <p:cNvGrpSpPr>
              <a:grpSpLocks/>
            </p:cNvGrpSpPr>
            <p:nvPr/>
          </p:nvGrpSpPr>
          <p:grpSpPr bwMode="auto">
            <a:xfrm>
              <a:off x="4159" y="986"/>
              <a:ext cx="604" cy="678"/>
              <a:chOff x="4159" y="986"/>
              <a:chExt cx="604" cy="678"/>
            </a:xfrm>
          </p:grpSpPr>
          <p:pic>
            <p:nvPicPr>
              <p:cNvPr id="34877" name="Picture 22" descr="docu020"/>
              <p:cNvPicPr>
                <a:picLocks noChangeAspect="1" noChangeArrowheads="1"/>
              </p:cNvPicPr>
              <p:nvPr/>
            </p:nvPicPr>
            <p:blipFill>
              <a:blip r:embed="rId5" cstate="print"/>
              <a:srcRect/>
              <a:stretch>
                <a:fillRect/>
              </a:stretch>
            </p:blipFill>
            <p:spPr bwMode="auto">
              <a:xfrm>
                <a:off x="4159" y="1129"/>
                <a:ext cx="204" cy="370"/>
              </a:xfrm>
              <a:prstGeom prst="rect">
                <a:avLst/>
              </a:prstGeom>
              <a:noFill/>
              <a:ln w="9525">
                <a:noFill/>
                <a:miter lim="800000"/>
                <a:headEnd/>
                <a:tailEnd/>
              </a:ln>
            </p:spPr>
          </p:pic>
          <p:pic>
            <p:nvPicPr>
              <p:cNvPr id="34878" name="Picture 23" descr="docu020"/>
              <p:cNvPicPr>
                <a:picLocks noChangeAspect="1" noChangeArrowheads="1"/>
              </p:cNvPicPr>
              <p:nvPr/>
            </p:nvPicPr>
            <p:blipFill>
              <a:blip r:embed="rId5" cstate="print"/>
              <a:srcRect/>
              <a:stretch>
                <a:fillRect/>
              </a:stretch>
            </p:blipFill>
            <p:spPr bwMode="auto">
              <a:xfrm>
                <a:off x="4371" y="1294"/>
                <a:ext cx="204" cy="370"/>
              </a:xfrm>
              <a:prstGeom prst="rect">
                <a:avLst/>
              </a:prstGeom>
              <a:noFill/>
              <a:ln w="9525">
                <a:noFill/>
                <a:miter lim="800000"/>
                <a:headEnd/>
                <a:tailEnd/>
              </a:ln>
            </p:spPr>
          </p:pic>
          <p:pic>
            <p:nvPicPr>
              <p:cNvPr id="34879" name="Picture 24" descr="docu020"/>
              <p:cNvPicPr>
                <a:picLocks noChangeAspect="1" noChangeArrowheads="1"/>
              </p:cNvPicPr>
              <p:nvPr/>
            </p:nvPicPr>
            <p:blipFill>
              <a:blip r:embed="rId5" cstate="print"/>
              <a:srcRect/>
              <a:stretch>
                <a:fillRect/>
              </a:stretch>
            </p:blipFill>
            <p:spPr bwMode="auto">
              <a:xfrm>
                <a:off x="4386" y="986"/>
                <a:ext cx="204" cy="370"/>
              </a:xfrm>
              <a:prstGeom prst="rect">
                <a:avLst/>
              </a:prstGeom>
              <a:noFill/>
              <a:ln w="9525">
                <a:noFill/>
                <a:miter lim="800000"/>
                <a:headEnd/>
                <a:tailEnd/>
              </a:ln>
            </p:spPr>
          </p:pic>
          <p:pic>
            <p:nvPicPr>
              <p:cNvPr id="34880" name="Picture 25" descr="docu020"/>
              <p:cNvPicPr>
                <a:picLocks noChangeAspect="1" noChangeArrowheads="1"/>
              </p:cNvPicPr>
              <p:nvPr/>
            </p:nvPicPr>
            <p:blipFill>
              <a:blip r:embed="rId5" cstate="print"/>
              <a:srcRect/>
              <a:stretch>
                <a:fillRect/>
              </a:stretch>
            </p:blipFill>
            <p:spPr bwMode="auto">
              <a:xfrm>
                <a:off x="4559" y="1205"/>
                <a:ext cx="204" cy="370"/>
              </a:xfrm>
              <a:prstGeom prst="rect">
                <a:avLst/>
              </a:prstGeom>
              <a:noFill/>
              <a:ln w="9525">
                <a:noFill/>
                <a:miter lim="800000"/>
                <a:headEnd/>
                <a:tailEnd/>
              </a:ln>
            </p:spPr>
          </p:pic>
        </p:grpSp>
        <p:grpSp>
          <p:nvGrpSpPr>
            <p:cNvPr id="34873" name="Group 26"/>
            <p:cNvGrpSpPr>
              <a:grpSpLocks/>
            </p:cNvGrpSpPr>
            <p:nvPr/>
          </p:nvGrpSpPr>
          <p:grpSpPr bwMode="auto">
            <a:xfrm>
              <a:off x="4898" y="706"/>
              <a:ext cx="338" cy="918"/>
              <a:chOff x="4898" y="706"/>
              <a:chExt cx="338" cy="918"/>
            </a:xfrm>
          </p:grpSpPr>
          <p:pic>
            <p:nvPicPr>
              <p:cNvPr id="34874" name="Picture 27" descr="data001"/>
              <p:cNvPicPr>
                <a:picLocks noChangeAspect="1" noChangeArrowheads="1"/>
              </p:cNvPicPr>
              <p:nvPr/>
            </p:nvPicPr>
            <p:blipFill>
              <a:blip r:embed="rId3" cstate="print"/>
              <a:srcRect/>
              <a:stretch>
                <a:fillRect/>
              </a:stretch>
            </p:blipFill>
            <p:spPr bwMode="auto">
              <a:xfrm>
                <a:off x="4901" y="1256"/>
                <a:ext cx="335" cy="368"/>
              </a:xfrm>
              <a:prstGeom prst="rect">
                <a:avLst/>
              </a:prstGeom>
              <a:noFill/>
              <a:ln w="9525">
                <a:noFill/>
                <a:miter lim="800000"/>
                <a:headEnd/>
                <a:tailEnd/>
              </a:ln>
            </p:spPr>
          </p:pic>
          <p:pic>
            <p:nvPicPr>
              <p:cNvPr id="34875" name="Picture 28" descr="cube014"/>
              <p:cNvPicPr>
                <a:picLocks noChangeAspect="1" noChangeArrowheads="1"/>
              </p:cNvPicPr>
              <p:nvPr/>
            </p:nvPicPr>
            <p:blipFill>
              <a:blip r:embed="rId4" cstate="print"/>
              <a:srcRect/>
              <a:stretch>
                <a:fillRect/>
              </a:stretch>
            </p:blipFill>
            <p:spPr bwMode="auto">
              <a:xfrm>
                <a:off x="4898" y="706"/>
                <a:ext cx="306" cy="362"/>
              </a:xfrm>
              <a:prstGeom prst="rect">
                <a:avLst/>
              </a:prstGeom>
              <a:noFill/>
              <a:ln w="9525">
                <a:noFill/>
                <a:miter lim="800000"/>
                <a:headEnd/>
                <a:tailEnd/>
              </a:ln>
            </p:spPr>
          </p:pic>
          <p:sp>
            <p:nvSpPr>
              <p:cNvPr id="34876" name="AutoShape 29"/>
              <p:cNvSpPr>
                <a:spLocks noChangeArrowheads="1"/>
              </p:cNvSpPr>
              <p:nvPr/>
            </p:nvSpPr>
            <p:spPr bwMode="auto">
              <a:xfrm>
                <a:off x="4961" y="1080"/>
                <a:ext cx="182" cy="173"/>
              </a:xfrm>
              <a:prstGeom prst="upArrow">
                <a:avLst>
                  <a:gd name="adj1" fmla="val 50000"/>
                  <a:gd name="adj2" fmla="val 25000"/>
                </a:avLst>
              </a:prstGeom>
              <a:solidFill>
                <a:srgbClr val="545F75"/>
              </a:solidFill>
              <a:ln w="9525" algn="ctr">
                <a:noFill/>
                <a:miter lim="800000"/>
                <a:headEnd/>
                <a:tailEnd/>
              </a:ln>
            </p:spPr>
            <p:txBody>
              <a:bodyPr wrap="none" lIns="92075" tIns="46038" rIns="92075" bIns="46038" anchor="ctr">
                <a:spAutoFit/>
              </a:bodyPr>
              <a:lstStyle/>
              <a:p>
                <a:endParaRPr lang="hu-HU"/>
              </a:p>
            </p:txBody>
          </p:sp>
        </p:grpSp>
      </p:grpSp>
      <p:sp>
        <p:nvSpPr>
          <p:cNvPr id="34824" name="Text Box 30"/>
          <p:cNvSpPr txBox="1">
            <a:spLocks noChangeArrowheads="1"/>
          </p:cNvSpPr>
          <p:nvPr/>
        </p:nvSpPr>
        <p:spPr bwMode="auto">
          <a:xfrm>
            <a:off x="7153275" y="3678238"/>
            <a:ext cx="1195388" cy="277812"/>
          </a:xfrm>
          <a:prstGeom prst="rect">
            <a:avLst/>
          </a:prstGeom>
          <a:noFill/>
          <a:ln w="9525" algn="ctr">
            <a:noFill/>
            <a:miter lim="800000"/>
            <a:headEnd/>
            <a:tailEnd/>
          </a:ln>
        </p:spPr>
        <p:txBody>
          <a:bodyPr wrap="none" lIns="92075" tIns="46038" rIns="92075" bIns="46038">
            <a:spAutoFit/>
          </a:bodyPr>
          <a:lstStyle/>
          <a:p>
            <a:pPr marL="119063" indent="-119063"/>
            <a:r>
              <a:rPr lang="hu-HU" sz="1200">
                <a:solidFill>
                  <a:schemeClr val="tx2"/>
                </a:solidFill>
              </a:rPr>
              <a:t>Jövő orientált</a:t>
            </a:r>
            <a:endParaRPr lang="en-US" sz="1200">
              <a:solidFill>
                <a:schemeClr val="tx2"/>
              </a:solidFill>
            </a:endParaRPr>
          </a:p>
        </p:txBody>
      </p:sp>
      <p:sp>
        <p:nvSpPr>
          <p:cNvPr id="34825" name="Text Box 31"/>
          <p:cNvSpPr txBox="1">
            <a:spLocks noChangeArrowheads="1"/>
          </p:cNvSpPr>
          <p:nvPr/>
        </p:nvSpPr>
        <p:spPr bwMode="auto">
          <a:xfrm>
            <a:off x="3140075" y="5621338"/>
            <a:ext cx="2057400" cy="277812"/>
          </a:xfrm>
          <a:prstGeom prst="rect">
            <a:avLst/>
          </a:prstGeom>
          <a:noFill/>
          <a:ln w="9525" algn="ctr">
            <a:noFill/>
            <a:miter lim="800000"/>
            <a:headEnd/>
            <a:tailEnd/>
          </a:ln>
        </p:spPr>
        <p:txBody>
          <a:bodyPr wrap="none" lIns="92075" tIns="46038" rIns="92075" bIns="46038">
            <a:spAutoFit/>
          </a:bodyPr>
          <a:lstStyle/>
          <a:p>
            <a:pPr marL="119063" indent="-119063"/>
            <a:r>
              <a:rPr lang="hu-HU" sz="1200">
                <a:solidFill>
                  <a:srgbClr val="667263"/>
                </a:solidFill>
              </a:rPr>
              <a:t>Operatív        </a:t>
            </a:r>
            <a:r>
              <a:rPr lang="en-US" sz="1200">
                <a:solidFill>
                  <a:srgbClr val="667263"/>
                </a:solidFill>
              </a:rPr>
              <a:t> </a:t>
            </a:r>
            <a:r>
              <a:rPr lang="en-US" sz="1200">
                <a:solidFill>
                  <a:schemeClr val="tx2"/>
                </a:solidFill>
              </a:rPr>
              <a:t>      </a:t>
            </a:r>
            <a:r>
              <a:rPr lang="hu-HU" sz="1200">
                <a:solidFill>
                  <a:schemeClr val="tx2"/>
                </a:solidFill>
              </a:rPr>
              <a:t>Statikus</a:t>
            </a:r>
            <a:endParaRPr lang="en-US" sz="1200">
              <a:solidFill>
                <a:schemeClr val="tx2"/>
              </a:solidFill>
            </a:endParaRPr>
          </a:p>
        </p:txBody>
      </p:sp>
      <p:sp>
        <p:nvSpPr>
          <p:cNvPr id="34826" name="Text Box 32"/>
          <p:cNvSpPr txBox="1">
            <a:spLocks noChangeArrowheads="1"/>
          </p:cNvSpPr>
          <p:nvPr/>
        </p:nvSpPr>
        <p:spPr bwMode="auto">
          <a:xfrm>
            <a:off x="3328988" y="1174750"/>
            <a:ext cx="2054225" cy="277813"/>
          </a:xfrm>
          <a:prstGeom prst="rect">
            <a:avLst/>
          </a:prstGeom>
          <a:noFill/>
          <a:ln w="9525" algn="ctr">
            <a:noFill/>
            <a:miter lim="800000"/>
            <a:headEnd/>
            <a:tailEnd/>
          </a:ln>
        </p:spPr>
        <p:txBody>
          <a:bodyPr wrap="none" lIns="92075" tIns="46038" rIns="92075" bIns="46038">
            <a:spAutoFit/>
          </a:bodyPr>
          <a:lstStyle/>
          <a:p>
            <a:pPr marL="119063" indent="-119063"/>
            <a:r>
              <a:rPr lang="hu-HU" sz="1200">
                <a:solidFill>
                  <a:srgbClr val="667263"/>
                </a:solidFill>
              </a:rPr>
              <a:t>Stratégiai</a:t>
            </a:r>
            <a:r>
              <a:rPr lang="en-US" sz="1200">
                <a:solidFill>
                  <a:srgbClr val="667263"/>
                </a:solidFill>
              </a:rPr>
              <a:t>     </a:t>
            </a:r>
            <a:r>
              <a:rPr lang="en-US" sz="1200">
                <a:solidFill>
                  <a:schemeClr val="tx2"/>
                </a:solidFill>
              </a:rPr>
              <a:t>    </a:t>
            </a:r>
            <a:r>
              <a:rPr lang="hu-HU" sz="1200">
                <a:solidFill>
                  <a:schemeClr val="tx2"/>
                </a:solidFill>
              </a:rPr>
              <a:t>Dinamikus</a:t>
            </a:r>
            <a:endParaRPr lang="en-US" sz="1200">
              <a:solidFill>
                <a:schemeClr val="tx2"/>
              </a:solidFill>
            </a:endParaRPr>
          </a:p>
        </p:txBody>
      </p:sp>
      <p:sp>
        <p:nvSpPr>
          <p:cNvPr id="34827" name="Text Box 33"/>
          <p:cNvSpPr txBox="1">
            <a:spLocks noChangeArrowheads="1"/>
          </p:cNvSpPr>
          <p:nvPr/>
        </p:nvSpPr>
        <p:spPr bwMode="auto">
          <a:xfrm>
            <a:off x="698500" y="3679825"/>
            <a:ext cx="1154113" cy="277813"/>
          </a:xfrm>
          <a:prstGeom prst="rect">
            <a:avLst/>
          </a:prstGeom>
          <a:noFill/>
          <a:ln w="9525" algn="ctr">
            <a:noFill/>
            <a:miter lim="800000"/>
            <a:headEnd/>
            <a:tailEnd/>
          </a:ln>
        </p:spPr>
        <p:txBody>
          <a:bodyPr wrap="none" lIns="92075" tIns="46038" rIns="92075" bIns="46038">
            <a:spAutoFit/>
          </a:bodyPr>
          <a:lstStyle/>
          <a:p>
            <a:pPr marL="119063" indent="-119063"/>
            <a:r>
              <a:rPr lang="hu-HU" sz="1200">
                <a:solidFill>
                  <a:schemeClr val="tx2"/>
                </a:solidFill>
              </a:rPr>
              <a:t>Múlt orientált</a:t>
            </a:r>
            <a:endParaRPr lang="en-US" sz="1200">
              <a:solidFill>
                <a:schemeClr val="tx2"/>
              </a:solidFill>
            </a:endParaRPr>
          </a:p>
        </p:txBody>
      </p:sp>
      <p:sp>
        <p:nvSpPr>
          <p:cNvPr id="34828" name="Text Box 31"/>
          <p:cNvSpPr txBox="1">
            <a:spLocks noChangeArrowheads="1"/>
          </p:cNvSpPr>
          <p:nvPr/>
        </p:nvSpPr>
        <p:spPr bwMode="auto">
          <a:xfrm>
            <a:off x="6632575" y="4313238"/>
            <a:ext cx="2193925" cy="708025"/>
          </a:xfrm>
          <a:prstGeom prst="rect">
            <a:avLst/>
          </a:prstGeom>
          <a:noFill/>
          <a:ln w="9525" algn="ctr">
            <a:noFill/>
            <a:miter lim="800000"/>
            <a:headEnd/>
            <a:tailEnd/>
          </a:ln>
        </p:spPr>
        <p:txBody>
          <a:bodyPr lIns="92075" tIns="46038" rIns="92075" bIns="46038" anchor="ctr" anchorCtr="1">
            <a:spAutoFit/>
          </a:bodyPr>
          <a:lstStyle/>
          <a:p>
            <a:pPr>
              <a:buClr>
                <a:srgbClr val="FD0000"/>
              </a:buClr>
            </a:pPr>
            <a:r>
              <a:rPr lang="hu-HU" b="0">
                <a:solidFill>
                  <a:srgbClr val="FD0000"/>
                </a:solidFill>
              </a:rPr>
              <a:t>Előre mutató </a:t>
            </a:r>
          </a:p>
          <a:p>
            <a:pPr>
              <a:buClr>
                <a:srgbClr val="FD0000"/>
              </a:buClr>
            </a:pPr>
            <a:r>
              <a:rPr lang="hu-HU" b="0">
                <a:solidFill>
                  <a:srgbClr val="FD0000"/>
                </a:solidFill>
              </a:rPr>
              <a:t>kérdések</a:t>
            </a:r>
            <a:endParaRPr lang="en-US" b="0">
              <a:solidFill>
                <a:srgbClr val="FD0000"/>
              </a:solidFill>
            </a:endParaRPr>
          </a:p>
        </p:txBody>
      </p:sp>
      <p:sp>
        <p:nvSpPr>
          <p:cNvPr id="34829" name="Text Box 34"/>
          <p:cNvSpPr txBox="1">
            <a:spLocks noChangeArrowheads="1"/>
          </p:cNvSpPr>
          <p:nvPr/>
        </p:nvSpPr>
        <p:spPr bwMode="auto">
          <a:xfrm>
            <a:off x="307975" y="2693988"/>
            <a:ext cx="1439863" cy="708025"/>
          </a:xfrm>
          <a:prstGeom prst="rect">
            <a:avLst/>
          </a:prstGeom>
          <a:noFill/>
          <a:ln w="9525" algn="ctr">
            <a:noFill/>
            <a:miter lim="800000"/>
            <a:headEnd/>
            <a:tailEnd/>
          </a:ln>
        </p:spPr>
        <p:txBody>
          <a:bodyPr lIns="92075" tIns="46038" rIns="92075" bIns="46038" anchor="ctr" anchorCtr="1">
            <a:spAutoFit/>
          </a:bodyPr>
          <a:lstStyle/>
          <a:p>
            <a:pPr>
              <a:buClr>
                <a:srgbClr val="FD0000"/>
              </a:buClr>
            </a:pPr>
            <a:r>
              <a:rPr lang="hu-HU" b="0">
                <a:solidFill>
                  <a:srgbClr val="FD0000"/>
                </a:solidFill>
              </a:rPr>
              <a:t>Történeti kérdések</a:t>
            </a:r>
            <a:endParaRPr lang="en-US" b="0">
              <a:solidFill>
                <a:srgbClr val="FD0000"/>
              </a:solidFill>
            </a:endParaRPr>
          </a:p>
        </p:txBody>
      </p:sp>
      <p:grpSp>
        <p:nvGrpSpPr>
          <p:cNvPr id="9" name="Group 36"/>
          <p:cNvGrpSpPr>
            <a:grpSpLocks/>
          </p:cNvGrpSpPr>
          <p:nvPr/>
        </p:nvGrpSpPr>
        <p:grpSpPr bwMode="auto">
          <a:xfrm>
            <a:off x="5807075" y="1003300"/>
            <a:ext cx="1693863" cy="682625"/>
            <a:chOff x="3658" y="632"/>
            <a:chExt cx="1067" cy="430"/>
          </a:xfrm>
        </p:grpSpPr>
        <p:pic>
          <p:nvPicPr>
            <p:cNvPr id="34869" name="Picture 37"/>
            <p:cNvPicPr>
              <a:picLocks noChangeAspect="1" noChangeArrowheads="1"/>
            </p:cNvPicPr>
            <p:nvPr/>
          </p:nvPicPr>
          <p:blipFill>
            <a:blip r:embed="rId6" cstate="print"/>
            <a:srcRect/>
            <a:stretch>
              <a:fillRect/>
            </a:stretch>
          </p:blipFill>
          <p:spPr bwMode="auto">
            <a:xfrm>
              <a:off x="3658" y="632"/>
              <a:ext cx="511" cy="430"/>
            </a:xfrm>
            <a:prstGeom prst="rect">
              <a:avLst/>
            </a:prstGeom>
            <a:noFill/>
            <a:ln w="9525">
              <a:noFill/>
              <a:miter lim="800000"/>
              <a:headEnd/>
              <a:tailEnd/>
            </a:ln>
          </p:spPr>
        </p:pic>
        <p:sp>
          <p:nvSpPr>
            <p:cNvPr id="34870" name="Rectangle 38"/>
            <p:cNvSpPr>
              <a:spLocks noChangeArrowheads="1"/>
            </p:cNvSpPr>
            <p:nvPr/>
          </p:nvSpPr>
          <p:spPr bwMode="auto">
            <a:xfrm>
              <a:off x="4204" y="718"/>
              <a:ext cx="521" cy="233"/>
            </a:xfrm>
            <a:prstGeom prst="rect">
              <a:avLst/>
            </a:prstGeom>
            <a:noFill/>
            <a:ln w="9525">
              <a:noFill/>
              <a:miter lim="800000"/>
              <a:headEnd/>
              <a:tailEnd/>
            </a:ln>
          </p:spPr>
          <p:txBody>
            <a:bodyPr wrap="none" lIns="92075" tIns="46038" rIns="92075" bIns="46038">
              <a:spAutoFit/>
            </a:bodyPr>
            <a:lstStyle/>
            <a:p>
              <a:r>
                <a:rPr lang="hu-HU" sz="1800">
                  <a:solidFill>
                    <a:srgbClr val="3333FF"/>
                  </a:solidFill>
                  <a:cs typeface="Times New Roman" pitchFamily="18" charset="0"/>
                </a:rPr>
                <a:t>OLAP</a:t>
              </a:r>
              <a:endParaRPr lang="en-GB" sz="1800">
                <a:solidFill>
                  <a:srgbClr val="3333FF"/>
                </a:solidFill>
                <a:cs typeface="Times New Roman" pitchFamily="18" charset="0"/>
              </a:endParaRPr>
            </a:p>
          </p:txBody>
        </p:sp>
      </p:grpSp>
      <p:grpSp>
        <p:nvGrpSpPr>
          <p:cNvPr id="10" name="Group 39"/>
          <p:cNvGrpSpPr>
            <a:grpSpLocks/>
          </p:cNvGrpSpPr>
          <p:nvPr/>
        </p:nvGrpSpPr>
        <p:grpSpPr bwMode="auto">
          <a:xfrm>
            <a:off x="6489700" y="2840038"/>
            <a:ext cx="2178050" cy="715962"/>
            <a:chOff x="4088" y="1789"/>
            <a:chExt cx="1372" cy="451"/>
          </a:xfrm>
        </p:grpSpPr>
        <p:grpSp>
          <p:nvGrpSpPr>
            <p:cNvPr id="34841" name="Group 8"/>
            <p:cNvGrpSpPr>
              <a:grpSpLocks/>
            </p:cNvGrpSpPr>
            <p:nvPr/>
          </p:nvGrpSpPr>
          <p:grpSpPr bwMode="auto">
            <a:xfrm>
              <a:off x="4088" y="1789"/>
              <a:ext cx="549" cy="442"/>
              <a:chOff x="1645" y="2336"/>
              <a:chExt cx="509" cy="403"/>
            </a:xfrm>
          </p:grpSpPr>
          <p:sp>
            <p:nvSpPr>
              <p:cNvPr id="34843" name="Line 9"/>
              <p:cNvSpPr>
                <a:spLocks noChangeShapeType="1"/>
              </p:cNvSpPr>
              <p:nvPr/>
            </p:nvSpPr>
            <p:spPr bwMode="auto">
              <a:xfrm>
                <a:off x="1696" y="2499"/>
                <a:ext cx="451" cy="0"/>
              </a:xfrm>
              <a:prstGeom prst="line">
                <a:avLst/>
              </a:prstGeom>
              <a:noFill/>
              <a:ln w="28575">
                <a:solidFill>
                  <a:schemeClr val="tx1"/>
                </a:solidFill>
                <a:round/>
                <a:headEnd type="none" w="sm" len="sm"/>
                <a:tailEnd type="none" w="sm" len="sm"/>
              </a:ln>
            </p:spPr>
            <p:txBody>
              <a:bodyPr/>
              <a:lstStyle/>
              <a:p>
                <a:endParaRPr lang="hu-HU"/>
              </a:p>
            </p:txBody>
          </p:sp>
          <p:sp>
            <p:nvSpPr>
              <p:cNvPr id="34844" name="Line 10"/>
              <p:cNvSpPr>
                <a:spLocks noChangeShapeType="1"/>
              </p:cNvSpPr>
              <p:nvPr/>
            </p:nvSpPr>
            <p:spPr bwMode="auto">
              <a:xfrm flipV="1">
                <a:off x="1701" y="2410"/>
                <a:ext cx="58" cy="86"/>
              </a:xfrm>
              <a:prstGeom prst="line">
                <a:avLst/>
              </a:prstGeom>
              <a:noFill/>
              <a:ln w="28575">
                <a:solidFill>
                  <a:schemeClr val="tx1"/>
                </a:solidFill>
                <a:round/>
                <a:headEnd type="none" w="sm" len="sm"/>
                <a:tailEnd type="none" w="sm" len="sm"/>
              </a:ln>
            </p:spPr>
            <p:txBody>
              <a:bodyPr/>
              <a:lstStyle/>
              <a:p>
                <a:endParaRPr lang="hu-HU"/>
              </a:p>
            </p:txBody>
          </p:sp>
          <p:sp>
            <p:nvSpPr>
              <p:cNvPr id="34845" name="Line 11"/>
              <p:cNvSpPr>
                <a:spLocks noChangeShapeType="1"/>
              </p:cNvSpPr>
              <p:nvPr/>
            </p:nvSpPr>
            <p:spPr bwMode="auto">
              <a:xfrm flipH="1" flipV="1">
                <a:off x="1701" y="2499"/>
                <a:ext cx="225" cy="238"/>
              </a:xfrm>
              <a:prstGeom prst="line">
                <a:avLst/>
              </a:prstGeom>
              <a:noFill/>
              <a:ln w="28575">
                <a:solidFill>
                  <a:schemeClr val="tx1"/>
                </a:solidFill>
                <a:round/>
                <a:headEnd type="none" w="sm" len="sm"/>
                <a:tailEnd type="none" w="sm" len="sm"/>
              </a:ln>
            </p:spPr>
            <p:txBody>
              <a:bodyPr/>
              <a:lstStyle/>
              <a:p>
                <a:endParaRPr lang="hu-HU"/>
              </a:p>
            </p:txBody>
          </p:sp>
          <p:sp>
            <p:nvSpPr>
              <p:cNvPr id="34846" name="Line 12"/>
              <p:cNvSpPr>
                <a:spLocks noChangeShapeType="1"/>
              </p:cNvSpPr>
              <p:nvPr/>
            </p:nvSpPr>
            <p:spPr bwMode="auto">
              <a:xfrm flipH="1" flipV="1">
                <a:off x="2086" y="2416"/>
                <a:ext cx="61" cy="83"/>
              </a:xfrm>
              <a:prstGeom prst="line">
                <a:avLst/>
              </a:prstGeom>
              <a:noFill/>
              <a:ln w="28575">
                <a:solidFill>
                  <a:schemeClr val="tx1"/>
                </a:solidFill>
                <a:round/>
                <a:headEnd type="none" w="sm" len="sm"/>
                <a:tailEnd type="none" w="sm" len="sm"/>
              </a:ln>
            </p:spPr>
            <p:txBody>
              <a:bodyPr/>
              <a:lstStyle/>
              <a:p>
                <a:endParaRPr lang="hu-HU"/>
              </a:p>
            </p:txBody>
          </p:sp>
          <p:sp>
            <p:nvSpPr>
              <p:cNvPr id="34847" name="Line 13"/>
              <p:cNvSpPr>
                <a:spLocks noChangeShapeType="1"/>
              </p:cNvSpPr>
              <p:nvPr/>
            </p:nvSpPr>
            <p:spPr bwMode="auto">
              <a:xfrm>
                <a:off x="1763" y="2416"/>
                <a:ext cx="326" cy="0"/>
              </a:xfrm>
              <a:prstGeom prst="line">
                <a:avLst/>
              </a:prstGeom>
              <a:noFill/>
              <a:ln w="28575">
                <a:solidFill>
                  <a:schemeClr val="tx1"/>
                </a:solidFill>
                <a:round/>
                <a:headEnd type="none" w="sm" len="sm"/>
                <a:tailEnd type="none" w="sm" len="sm"/>
              </a:ln>
            </p:spPr>
            <p:txBody>
              <a:bodyPr/>
              <a:lstStyle/>
              <a:p>
                <a:endParaRPr lang="hu-HU"/>
              </a:p>
            </p:txBody>
          </p:sp>
          <p:sp>
            <p:nvSpPr>
              <p:cNvPr id="34848" name="Line 14"/>
              <p:cNvSpPr>
                <a:spLocks noChangeShapeType="1"/>
              </p:cNvSpPr>
              <p:nvPr/>
            </p:nvSpPr>
            <p:spPr bwMode="auto">
              <a:xfrm flipV="1">
                <a:off x="1928" y="2499"/>
                <a:ext cx="226" cy="238"/>
              </a:xfrm>
              <a:prstGeom prst="line">
                <a:avLst/>
              </a:prstGeom>
              <a:noFill/>
              <a:ln w="28575">
                <a:solidFill>
                  <a:schemeClr val="tx1"/>
                </a:solidFill>
                <a:round/>
                <a:headEnd type="none" w="sm" len="sm"/>
                <a:tailEnd type="none" w="sm" len="sm"/>
              </a:ln>
            </p:spPr>
            <p:txBody>
              <a:bodyPr/>
              <a:lstStyle/>
              <a:p>
                <a:endParaRPr lang="hu-HU"/>
              </a:p>
            </p:txBody>
          </p:sp>
          <p:sp>
            <p:nvSpPr>
              <p:cNvPr id="34849" name="Line 15"/>
              <p:cNvSpPr>
                <a:spLocks noChangeShapeType="1"/>
              </p:cNvSpPr>
              <p:nvPr/>
            </p:nvSpPr>
            <p:spPr bwMode="auto">
              <a:xfrm>
                <a:off x="1726" y="2459"/>
                <a:ext cx="393" cy="0"/>
              </a:xfrm>
              <a:prstGeom prst="line">
                <a:avLst/>
              </a:prstGeom>
              <a:noFill/>
              <a:ln w="28575">
                <a:solidFill>
                  <a:schemeClr val="tx1"/>
                </a:solidFill>
                <a:round/>
                <a:headEnd type="none" w="sm" len="sm"/>
                <a:tailEnd type="none" w="sm" len="sm"/>
              </a:ln>
            </p:spPr>
            <p:txBody>
              <a:bodyPr/>
              <a:lstStyle/>
              <a:p>
                <a:endParaRPr lang="hu-HU"/>
              </a:p>
            </p:txBody>
          </p:sp>
          <p:sp>
            <p:nvSpPr>
              <p:cNvPr id="34850" name="Line 16"/>
              <p:cNvSpPr>
                <a:spLocks noChangeShapeType="1"/>
              </p:cNvSpPr>
              <p:nvPr/>
            </p:nvSpPr>
            <p:spPr bwMode="auto">
              <a:xfrm>
                <a:off x="1926" y="2499"/>
                <a:ext cx="0" cy="240"/>
              </a:xfrm>
              <a:prstGeom prst="line">
                <a:avLst/>
              </a:prstGeom>
              <a:noFill/>
              <a:ln w="28575">
                <a:solidFill>
                  <a:schemeClr val="tx1"/>
                </a:solidFill>
                <a:round/>
                <a:headEnd type="none" w="sm" len="sm"/>
                <a:tailEnd type="none" w="sm" len="sm"/>
              </a:ln>
            </p:spPr>
            <p:txBody>
              <a:bodyPr/>
              <a:lstStyle/>
              <a:p>
                <a:endParaRPr lang="hu-HU"/>
              </a:p>
            </p:txBody>
          </p:sp>
          <p:sp>
            <p:nvSpPr>
              <p:cNvPr id="34851" name="Line 17"/>
              <p:cNvSpPr>
                <a:spLocks noChangeShapeType="1"/>
              </p:cNvSpPr>
              <p:nvPr/>
            </p:nvSpPr>
            <p:spPr bwMode="auto">
              <a:xfrm>
                <a:off x="1801" y="2499"/>
                <a:ext cx="127" cy="240"/>
              </a:xfrm>
              <a:prstGeom prst="line">
                <a:avLst/>
              </a:prstGeom>
              <a:noFill/>
              <a:ln w="28575">
                <a:solidFill>
                  <a:schemeClr val="tx1"/>
                </a:solidFill>
                <a:round/>
                <a:headEnd type="none" w="sm" len="sm"/>
                <a:tailEnd type="none" w="sm" len="sm"/>
              </a:ln>
            </p:spPr>
            <p:txBody>
              <a:bodyPr/>
              <a:lstStyle/>
              <a:p>
                <a:endParaRPr lang="hu-HU"/>
              </a:p>
            </p:txBody>
          </p:sp>
          <p:sp>
            <p:nvSpPr>
              <p:cNvPr id="34852" name="Line 18"/>
              <p:cNvSpPr>
                <a:spLocks noChangeShapeType="1"/>
              </p:cNvSpPr>
              <p:nvPr/>
            </p:nvSpPr>
            <p:spPr bwMode="auto">
              <a:xfrm flipH="1">
                <a:off x="1924" y="2499"/>
                <a:ext cx="125" cy="240"/>
              </a:xfrm>
              <a:prstGeom prst="line">
                <a:avLst/>
              </a:prstGeom>
              <a:noFill/>
              <a:ln w="28575">
                <a:solidFill>
                  <a:schemeClr val="tx1"/>
                </a:solidFill>
                <a:round/>
                <a:headEnd type="none" w="sm" len="sm"/>
                <a:tailEnd type="none" w="sm" len="sm"/>
              </a:ln>
            </p:spPr>
            <p:txBody>
              <a:bodyPr/>
              <a:lstStyle/>
              <a:p>
                <a:endParaRPr lang="hu-HU"/>
              </a:p>
            </p:txBody>
          </p:sp>
          <p:sp>
            <p:nvSpPr>
              <p:cNvPr id="34853" name="Line 19"/>
              <p:cNvSpPr>
                <a:spLocks noChangeShapeType="1"/>
              </p:cNvSpPr>
              <p:nvPr/>
            </p:nvSpPr>
            <p:spPr bwMode="auto">
              <a:xfrm>
                <a:off x="1770" y="2418"/>
                <a:ext cx="147" cy="73"/>
              </a:xfrm>
              <a:prstGeom prst="line">
                <a:avLst/>
              </a:prstGeom>
              <a:noFill/>
              <a:ln w="28575">
                <a:solidFill>
                  <a:schemeClr val="tx1"/>
                </a:solidFill>
                <a:round/>
                <a:headEnd type="none" w="sm" len="sm"/>
                <a:tailEnd type="none" w="sm" len="sm"/>
              </a:ln>
            </p:spPr>
            <p:txBody>
              <a:bodyPr/>
              <a:lstStyle/>
              <a:p>
                <a:endParaRPr lang="hu-HU"/>
              </a:p>
            </p:txBody>
          </p:sp>
          <p:sp>
            <p:nvSpPr>
              <p:cNvPr id="34854" name="Line 20"/>
              <p:cNvSpPr>
                <a:spLocks noChangeShapeType="1"/>
              </p:cNvSpPr>
              <p:nvPr/>
            </p:nvSpPr>
            <p:spPr bwMode="auto">
              <a:xfrm flipH="1">
                <a:off x="1928" y="2421"/>
                <a:ext cx="154" cy="72"/>
              </a:xfrm>
              <a:prstGeom prst="line">
                <a:avLst/>
              </a:prstGeom>
              <a:noFill/>
              <a:ln w="28575">
                <a:solidFill>
                  <a:schemeClr val="tx1"/>
                </a:solidFill>
                <a:round/>
                <a:headEnd type="none" w="sm" len="sm"/>
                <a:tailEnd type="none" w="sm" len="sm"/>
              </a:ln>
            </p:spPr>
            <p:txBody>
              <a:bodyPr/>
              <a:lstStyle/>
              <a:p>
                <a:endParaRPr lang="hu-HU"/>
              </a:p>
            </p:txBody>
          </p:sp>
          <p:sp>
            <p:nvSpPr>
              <p:cNvPr id="34855" name="Line 21"/>
              <p:cNvSpPr>
                <a:spLocks noChangeShapeType="1"/>
              </p:cNvSpPr>
              <p:nvPr/>
            </p:nvSpPr>
            <p:spPr bwMode="auto">
              <a:xfrm flipV="1">
                <a:off x="1805" y="2416"/>
                <a:ext cx="119" cy="83"/>
              </a:xfrm>
              <a:prstGeom prst="line">
                <a:avLst/>
              </a:prstGeom>
              <a:noFill/>
              <a:ln w="28575">
                <a:solidFill>
                  <a:schemeClr val="tx1"/>
                </a:solidFill>
                <a:round/>
                <a:headEnd type="none" w="sm" len="sm"/>
                <a:tailEnd type="none" w="sm" len="sm"/>
              </a:ln>
            </p:spPr>
            <p:txBody>
              <a:bodyPr/>
              <a:lstStyle/>
              <a:p>
                <a:endParaRPr lang="hu-HU"/>
              </a:p>
            </p:txBody>
          </p:sp>
          <p:sp>
            <p:nvSpPr>
              <p:cNvPr id="34856" name="Line 22"/>
              <p:cNvSpPr>
                <a:spLocks noChangeShapeType="1"/>
              </p:cNvSpPr>
              <p:nvPr/>
            </p:nvSpPr>
            <p:spPr bwMode="auto">
              <a:xfrm flipH="1" flipV="1">
                <a:off x="1921" y="2416"/>
                <a:ext cx="119" cy="83"/>
              </a:xfrm>
              <a:prstGeom prst="line">
                <a:avLst/>
              </a:prstGeom>
              <a:noFill/>
              <a:ln w="28575">
                <a:solidFill>
                  <a:schemeClr val="tx1"/>
                </a:solidFill>
                <a:round/>
                <a:headEnd type="none" w="sm" len="sm"/>
                <a:tailEnd type="none" w="sm" len="sm"/>
              </a:ln>
            </p:spPr>
            <p:txBody>
              <a:bodyPr/>
              <a:lstStyle/>
              <a:p>
                <a:endParaRPr lang="hu-HU"/>
              </a:p>
            </p:txBody>
          </p:sp>
          <p:sp>
            <p:nvSpPr>
              <p:cNvPr id="34857" name="Line 23"/>
              <p:cNvSpPr>
                <a:spLocks noChangeShapeType="1"/>
              </p:cNvSpPr>
              <p:nvPr/>
            </p:nvSpPr>
            <p:spPr bwMode="auto">
              <a:xfrm>
                <a:off x="1728" y="2459"/>
                <a:ext cx="73" cy="34"/>
              </a:xfrm>
              <a:prstGeom prst="line">
                <a:avLst/>
              </a:prstGeom>
              <a:noFill/>
              <a:ln w="28575">
                <a:solidFill>
                  <a:schemeClr val="tx1"/>
                </a:solidFill>
                <a:round/>
                <a:headEnd type="none" w="sm" len="sm"/>
                <a:tailEnd type="none" w="sm" len="sm"/>
              </a:ln>
            </p:spPr>
            <p:txBody>
              <a:bodyPr/>
              <a:lstStyle/>
              <a:p>
                <a:endParaRPr lang="hu-HU"/>
              </a:p>
            </p:txBody>
          </p:sp>
          <p:sp>
            <p:nvSpPr>
              <p:cNvPr id="34858" name="Line 24"/>
              <p:cNvSpPr>
                <a:spLocks noChangeShapeType="1"/>
              </p:cNvSpPr>
              <p:nvPr/>
            </p:nvSpPr>
            <p:spPr bwMode="auto">
              <a:xfrm flipH="1">
                <a:off x="2040" y="2459"/>
                <a:ext cx="72" cy="40"/>
              </a:xfrm>
              <a:prstGeom prst="line">
                <a:avLst/>
              </a:prstGeom>
              <a:noFill/>
              <a:ln w="28575">
                <a:solidFill>
                  <a:schemeClr val="tx1"/>
                </a:solidFill>
                <a:round/>
                <a:headEnd type="none" w="sm" len="sm"/>
                <a:tailEnd type="none" w="sm" len="sm"/>
              </a:ln>
            </p:spPr>
            <p:txBody>
              <a:bodyPr/>
              <a:lstStyle/>
              <a:p>
                <a:endParaRPr lang="hu-HU"/>
              </a:p>
            </p:txBody>
          </p:sp>
          <p:sp>
            <p:nvSpPr>
              <p:cNvPr id="34859" name="Line 25"/>
              <p:cNvSpPr>
                <a:spLocks noChangeShapeType="1"/>
              </p:cNvSpPr>
              <p:nvPr/>
            </p:nvSpPr>
            <p:spPr bwMode="auto">
              <a:xfrm flipH="1">
                <a:off x="1803" y="2504"/>
                <a:ext cx="2" cy="96"/>
              </a:xfrm>
              <a:prstGeom prst="line">
                <a:avLst/>
              </a:prstGeom>
              <a:noFill/>
              <a:ln w="28575">
                <a:solidFill>
                  <a:schemeClr val="tx1"/>
                </a:solidFill>
                <a:round/>
                <a:headEnd type="none" w="sm" len="sm"/>
                <a:tailEnd type="none" w="sm" len="sm"/>
              </a:ln>
            </p:spPr>
            <p:txBody>
              <a:bodyPr/>
              <a:lstStyle/>
              <a:p>
                <a:endParaRPr lang="hu-HU"/>
              </a:p>
            </p:txBody>
          </p:sp>
          <p:sp>
            <p:nvSpPr>
              <p:cNvPr id="34860" name="Line 26"/>
              <p:cNvSpPr>
                <a:spLocks noChangeShapeType="1"/>
              </p:cNvSpPr>
              <p:nvPr/>
            </p:nvSpPr>
            <p:spPr bwMode="auto">
              <a:xfrm>
                <a:off x="2052" y="2507"/>
                <a:ext cx="0" cy="101"/>
              </a:xfrm>
              <a:prstGeom prst="line">
                <a:avLst/>
              </a:prstGeom>
              <a:noFill/>
              <a:ln w="28575">
                <a:solidFill>
                  <a:schemeClr val="tx1"/>
                </a:solidFill>
                <a:round/>
                <a:headEnd type="none" w="sm" len="sm"/>
                <a:tailEnd type="none" w="sm" len="sm"/>
              </a:ln>
            </p:spPr>
            <p:txBody>
              <a:bodyPr/>
              <a:lstStyle/>
              <a:p>
                <a:endParaRPr lang="hu-HU"/>
              </a:p>
            </p:txBody>
          </p:sp>
          <p:sp>
            <p:nvSpPr>
              <p:cNvPr id="34861" name="Line 27"/>
              <p:cNvSpPr>
                <a:spLocks noChangeShapeType="1"/>
              </p:cNvSpPr>
              <p:nvPr/>
            </p:nvSpPr>
            <p:spPr bwMode="auto">
              <a:xfrm>
                <a:off x="1805" y="2499"/>
                <a:ext cx="86" cy="109"/>
              </a:xfrm>
              <a:prstGeom prst="line">
                <a:avLst/>
              </a:prstGeom>
              <a:noFill/>
              <a:ln w="28575">
                <a:solidFill>
                  <a:schemeClr val="tx1"/>
                </a:solidFill>
                <a:round/>
                <a:headEnd type="none" w="sm" len="sm"/>
                <a:tailEnd type="none" w="sm" len="sm"/>
              </a:ln>
            </p:spPr>
            <p:txBody>
              <a:bodyPr/>
              <a:lstStyle/>
              <a:p>
                <a:endParaRPr lang="hu-HU"/>
              </a:p>
            </p:txBody>
          </p:sp>
          <p:sp>
            <p:nvSpPr>
              <p:cNvPr id="34862" name="Line 28"/>
              <p:cNvSpPr>
                <a:spLocks noChangeShapeType="1"/>
              </p:cNvSpPr>
              <p:nvPr/>
            </p:nvSpPr>
            <p:spPr bwMode="auto">
              <a:xfrm flipH="1">
                <a:off x="1891" y="2499"/>
                <a:ext cx="33" cy="109"/>
              </a:xfrm>
              <a:prstGeom prst="line">
                <a:avLst/>
              </a:prstGeom>
              <a:noFill/>
              <a:ln w="28575">
                <a:solidFill>
                  <a:schemeClr val="tx1"/>
                </a:solidFill>
                <a:round/>
                <a:headEnd type="none" w="sm" len="sm"/>
                <a:tailEnd type="none" w="sm" len="sm"/>
              </a:ln>
            </p:spPr>
            <p:txBody>
              <a:bodyPr/>
              <a:lstStyle/>
              <a:p>
                <a:endParaRPr lang="hu-HU"/>
              </a:p>
            </p:txBody>
          </p:sp>
          <p:sp>
            <p:nvSpPr>
              <p:cNvPr id="34863" name="Line 29"/>
              <p:cNvSpPr>
                <a:spLocks noChangeShapeType="1"/>
              </p:cNvSpPr>
              <p:nvPr/>
            </p:nvSpPr>
            <p:spPr bwMode="auto">
              <a:xfrm flipH="1">
                <a:off x="1954" y="2501"/>
                <a:ext cx="86" cy="113"/>
              </a:xfrm>
              <a:prstGeom prst="line">
                <a:avLst/>
              </a:prstGeom>
              <a:noFill/>
              <a:ln w="28575">
                <a:solidFill>
                  <a:schemeClr val="tx1"/>
                </a:solidFill>
                <a:round/>
                <a:headEnd type="none" w="sm" len="sm"/>
                <a:tailEnd type="none" w="sm" len="sm"/>
              </a:ln>
            </p:spPr>
            <p:txBody>
              <a:bodyPr/>
              <a:lstStyle/>
              <a:p>
                <a:endParaRPr lang="hu-HU"/>
              </a:p>
            </p:txBody>
          </p:sp>
          <p:sp>
            <p:nvSpPr>
              <p:cNvPr id="34864" name="Line 30"/>
              <p:cNvSpPr>
                <a:spLocks noChangeShapeType="1"/>
              </p:cNvSpPr>
              <p:nvPr/>
            </p:nvSpPr>
            <p:spPr bwMode="auto">
              <a:xfrm>
                <a:off x="1924" y="2501"/>
                <a:ext cx="32" cy="113"/>
              </a:xfrm>
              <a:prstGeom prst="line">
                <a:avLst/>
              </a:prstGeom>
              <a:noFill/>
              <a:ln w="28575">
                <a:solidFill>
                  <a:schemeClr val="tx1"/>
                </a:solidFill>
                <a:round/>
                <a:headEnd type="none" w="sm" len="sm"/>
                <a:tailEnd type="none" w="sm" len="sm"/>
              </a:ln>
            </p:spPr>
            <p:txBody>
              <a:bodyPr/>
              <a:lstStyle/>
              <a:p>
                <a:endParaRPr lang="hu-HU"/>
              </a:p>
            </p:txBody>
          </p:sp>
          <p:sp>
            <p:nvSpPr>
              <p:cNvPr id="34865" name="Line 31"/>
              <p:cNvSpPr>
                <a:spLocks noChangeShapeType="1"/>
              </p:cNvSpPr>
              <p:nvPr/>
            </p:nvSpPr>
            <p:spPr bwMode="auto">
              <a:xfrm flipH="1">
                <a:off x="1645" y="2432"/>
                <a:ext cx="77" cy="0"/>
              </a:xfrm>
              <a:prstGeom prst="line">
                <a:avLst/>
              </a:prstGeom>
              <a:noFill/>
              <a:ln w="28575">
                <a:solidFill>
                  <a:schemeClr val="tx1"/>
                </a:solidFill>
                <a:round/>
                <a:headEnd type="none" w="sm" len="sm"/>
                <a:tailEnd type="none" w="sm" len="sm"/>
              </a:ln>
            </p:spPr>
            <p:txBody>
              <a:bodyPr/>
              <a:lstStyle/>
              <a:p>
                <a:endParaRPr lang="hu-HU"/>
              </a:p>
            </p:txBody>
          </p:sp>
          <p:sp>
            <p:nvSpPr>
              <p:cNvPr id="34866" name="Line 32"/>
              <p:cNvSpPr>
                <a:spLocks noChangeShapeType="1"/>
              </p:cNvSpPr>
              <p:nvPr/>
            </p:nvSpPr>
            <p:spPr bwMode="auto">
              <a:xfrm flipV="1">
                <a:off x="1801" y="2346"/>
                <a:ext cx="48" cy="48"/>
              </a:xfrm>
              <a:prstGeom prst="line">
                <a:avLst/>
              </a:prstGeom>
              <a:noFill/>
              <a:ln w="28575">
                <a:solidFill>
                  <a:schemeClr val="tx1"/>
                </a:solidFill>
                <a:round/>
                <a:headEnd type="none" w="sm" len="sm"/>
                <a:tailEnd type="none" w="sm" len="sm"/>
              </a:ln>
            </p:spPr>
            <p:txBody>
              <a:bodyPr/>
              <a:lstStyle/>
              <a:p>
                <a:endParaRPr lang="hu-HU"/>
              </a:p>
            </p:txBody>
          </p:sp>
          <p:sp>
            <p:nvSpPr>
              <p:cNvPr id="34867" name="Line 33"/>
              <p:cNvSpPr>
                <a:spLocks noChangeShapeType="1"/>
              </p:cNvSpPr>
              <p:nvPr/>
            </p:nvSpPr>
            <p:spPr bwMode="auto">
              <a:xfrm flipH="1" flipV="1">
                <a:off x="1752" y="2336"/>
                <a:ext cx="11" cy="53"/>
              </a:xfrm>
              <a:prstGeom prst="line">
                <a:avLst/>
              </a:prstGeom>
              <a:noFill/>
              <a:ln w="28575">
                <a:solidFill>
                  <a:schemeClr val="tx1"/>
                </a:solidFill>
                <a:round/>
                <a:headEnd type="none" w="sm" len="sm"/>
                <a:tailEnd type="none" w="sm" len="sm"/>
              </a:ln>
            </p:spPr>
            <p:txBody>
              <a:bodyPr/>
              <a:lstStyle/>
              <a:p>
                <a:endParaRPr lang="hu-HU"/>
              </a:p>
            </p:txBody>
          </p:sp>
          <p:sp>
            <p:nvSpPr>
              <p:cNvPr id="34868" name="Line 34"/>
              <p:cNvSpPr>
                <a:spLocks noChangeShapeType="1"/>
              </p:cNvSpPr>
              <p:nvPr/>
            </p:nvSpPr>
            <p:spPr bwMode="auto">
              <a:xfrm flipH="1" flipV="1">
                <a:off x="1680" y="2370"/>
                <a:ext cx="55" cy="43"/>
              </a:xfrm>
              <a:prstGeom prst="line">
                <a:avLst/>
              </a:prstGeom>
              <a:noFill/>
              <a:ln w="28575">
                <a:solidFill>
                  <a:schemeClr val="tx1"/>
                </a:solidFill>
                <a:round/>
                <a:headEnd type="none" w="sm" len="sm"/>
                <a:tailEnd type="none" w="sm" len="sm"/>
              </a:ln>
            </p:spPr>
            <p:txBody>
              <a:bodyPr/>
              <a:lstStyle/>
              <a:p>
                <a:endParaRPr lang="hu-HU"/>
              </a:p>
            </p:txBody>
          </p:sp>
        </p:grpSp>
        <p:sp>
          <p:nvSpPr>
            <p:cNvPr id="34842" name="Rectangle 67"/>
            <p:cNvSpPr>
              <a:spLocks noChangeArrowheads="1"/>
            </p:cNvSpPr>
            <p:nvPr/>
          </p:nvSpPr>
          <p:spPr bwMode="auto">
            <a:xfrm>
              <a:off x="4528" y="2026"/>
              <a:ext cx="932" cy="214"/>
            </a:xfrm>
            <a:prstGeom prst="rect">
              <a:avLst/>
            </a:prstGeom>
            <a:noFill/>
            <a:ln w="9525">
              <a:noFill/>
              <a:miter lim="800000"/>
              <a:headEnd/>
              <a:tailEnd/>
            </a:ln>
          </p:spPr>
          <p:txBody>
            <a:bodyPr wrap="none" lIns="92075" tIns="46038" rIns="92075" bIns="46038">
              <a:spAutoFit/>
            </a:bodyPr>
            <a:lstStyle/>
            <a:p>
              <a:r>
                <a:rPr lang="en-US" sz="1800">
                  <a:solidFill>
                    <a:srgbClr val="3333FF"/>
                  </a:solidFill>
                  <a:cs typeface="Times New Roman" pitchFamily="18" charset="0"/>
                </a:rPr>
                <a:t>Data Mining</a:t>
              </a:r>
              <a:endParaRPr lang="en-GB" sz="1800">
                <a:solidFill>
                  <a:srgbClr val="3333FF"/>
                </a:solidFill>
                <a:cs typeface="Times New Roman" pitchFamily="18" charset="0"/>
              </a:endParaRPr>
            </a:p>
          </p:txBody>
        </p:sp>
      </p:grpSp>
      <p:grpSp>
        <p:nvGrpSpPr>
          <p:cNvPr id="12" name="Group 68"/>
          <p:cNvGrpSpPr>
            <a:grpSpLocks/>
          </p:cNvGrpSpPr>
          <p:nvPr/>
        </p:nvGrpSpPr>
        <p:grpSpPr bwMode="auto">
          <a:xfrm>
            <a:off x="9525" y="4449763"/>
            <a:ext cx="2622550" cy="930275"/>
            <a:chOff x="6" y="2803"/>
            <a:chExt cx="1652" cy="586"/>
          </a:xfrm>
        </p:grpSpPr>
        <p:pic>
          <p:nvPicPr>
            <p:cNvPr id="34839" name="Picture 15" descr="seal11g"/>
            <p:cNvPicPr>
              <a:picLocks noChangeAspect="1" noChangeArrowheads="1"/>
            </p:cNvPicPr>
            <p:nvPr/>
          </p:nvPicPr>
          <p:blipFill>
            <a:blip r:embed="rId7" cstate="print"/>
            <a:srcRect/>
            <a:stretch>
              <a:fillRect/>
            </a:stretch>
          </p:blipFill>
          <p:spPr bwMode="auto">
            <a:xfrm>
              <a:off x="78" y="2991"/>
              <a:ext cx="540" cy="398"/>
            </a:xfrm>
            <a:prstGeom prst="rect">
              <a:avLst/>
            </a:prstGeom>
            <a:noFill/>
            <a:ln w="9525">
              <a:noFill/>
              <a:miter lim="800000"/>
              <a:headEnd/>
              <a:tailEnd/>
            </a:ln>
          </p:spPr>
        </p:pic>
        <p:sp>
          <p:nvSpPr>
            <p:cNvPr id="34840" name="Rectangle 70"/>
            <p:cNvSpPr>
              <a:spLocks noChangeArrowheads="1"/>
            </p:cNvSpPr>
            <p:nvPr/>
          </p:nvSpPr>
          <p:spPr bwMode="auto">
            <a:xfrm>
              <a:off x="6" y="2803"/>
              <a:ext cx="1652" cy="233"/>
            </a:xfrm>
            <a:prstGeom prst="rect">
              <a:avLst/>
            </a:prstGeom>
            <a:noFill/>
            <a:ln w="9525">
              <a:noFill/>
              <a:miter lim="800000"/>
              <a:headEnd/>
              <a:tailEnd/>
            </a:ln>
          </p:spPr>
          <p:txBody>
            <a:bodyPr wrap="none" lIns="92075" tIns="46038" rIns="92075" bIns="46038">
              <a:spAutoFit/>
            </a:bodyPr>
            <a:lstStyle/>
            <a:p>
              <a:r>
                <a:rPr lang="hu-HU" sz="1800">
                  <a:solidFill>
                    <a:srgbClr val="3333FF"/>
                  </a:solidFill>
                  <a:cs typeface="Times New Roman" pitchFamily="18" charset="0"/>
                </a:rPr>
                <a:t>Jelentés és publikálás</a:t>
              </a:r>
              <a:endParaRPr lang="en-GB" sz="1800">
                <a:solidFill>
                  <a:srgbClr val="3333FF"/>
                </a:solidFill>
                <a:cs typeface="Times New Roman" pitchFamily="18" charset="0"/>
              </a:endParaRPr>
            </a:p>
          </p:txBody>
        </p:sp>
      </p:grpSp>
      <p:grpSp>
        <p:nvGrpSpPr>
          <p:cNvPr id="13" name="Group 71"/>
          <p:cNvGrpSpPr>
            <a:grpSpLocks/>
          </p:cNvGrpSpPr>
          <p:nvPr/>
        </p:nvGrpSpPr>
        <p:grpSpPr bwMode="auto">
          <a:xfrm>
            <a:off x="2393950" y="2355850"/>
            <a:ext cx="1728788" cy="1085850"/>
            <a:chOff x="1558" y="1759"/>
            <a:chExt cx="1089" cy="684"/>
          </a:xfrm>
        </p:grpSpPr>
        <p:pic>
          <p:nvPicPr>
            <p:cNvPr id="34837" name="Picture 2"/>
            <p:cNvPicPr>
              <a:picLocks noChangeAspect="1" noChangeArrowheads="1"/>
            </p:cNvPicPr>
            <p:nvPr/>
          </p:nvPicPr>
          <p:blipFill>
            <a:blip r:embed="rId8" cstate="print"/>
            <a:srcRect/>
            <a:stretch>
              <a:fillRect/>
            </a:stretch>
          </p:blipFill>
          <p:spPr bwMode="auto">
            <a:xfrm>
              <a:off x="2000" y="1759"/>
              <a:ext cx="647" cy="474"/>
            </a:xfrm>
            <a:prstGeom prst="rect">
              <a:avLst/>
            </a:prstGeom>
            <a:noFill/>
            <a:ln w="9525">
              <a:noFill/>
              <a:miter lim="800000"/>
              <a:headEnd/>
              <a:tailEnd/>
            </a:ln>
          </p:spPr>
        </p:pic>
        <p:sp>
          <p:nvSpPr>
            <p:cNvPr id="34838" name="Rectangle 73"/>
            <p:cNvSpPr>
              <a:spLocks noChangeArrowheads="1"/>
            </p:cNvSpPr>
            <p:nvPr/>
          </p:nvSpPr>
          <p:spPr bwMode="auto">
            <a:xfrm>
              <a:off x="1558" y="1861"/>
              <a:ext cx="1070" cy="582"/>
            </a:xfrm>
            <a:prstGeom prst="rect">
              <a:avLst/>
            </a:prstGeom>
            <a:noFill/>
            <a:ln w="9525">
              <a:noFill/>
              <a:miter lim="800000"/>
              <a:headEnd/>
              <a:tailEnd/>
            </a:ln>
          </p:spPr>
          <p:txBody>
            <a:bodyPr wrap="none" lIns="92075" tIns="46038" rIns="92075" bIns="46038">
              <a:spAutoFit/>
            </a:bodyPr>
            <a:lstStyle/>
            <a:p>
              <a:r>
                <a:rPr lang="hu-HU" sz="1800">
                  <a:solidFill>
                    <a:srgbClr val="3333FF"/>
                  </a:solidFill>
                  <a:cs typeface="Times New Roman" pitchFamily="18" charset="0"/>
                </a:rPr>
                <a:t>BI </a:t>
              </a:r>
            </a:p>
            <a:p>
              <a:endParaRPr lang="hu-HU" sz="1800">
                <a:solidFill>
                  <a:srgbClr val="3333FF"/>
                </a:solidFill>
                <a:cs typeface="Times New Roman" pitchFamily="18" charset="0"/>
              </a:endParaRPr>
            </a:p>
            <a:p>
              <a:r>
                <a:rPr lang="hu-HU" sz="1800">
                  <a:solidFill>
                    <a:srgbClr val="3333FF"/>
                  </a:solidFill>
                  <a:cs typeface="Times New Roman" pitchFamily="18" charset="0"/>
                </a:rPr>
                <a:t>keretrendszer</a:t>
              </a:r>
              <a:endParaRPr lang="en-GB" sz="1800">
                <a:solidFill>
                  <a:srgbClr val="3333FF"/>
                </a:solidFill>
                <a:cs typeface="Times New Roman" pitchFamily="18" charset="0"/>
              </a:endParaRPr>
            </a:p>
          </p:txBody>
        </p:sp>
      </p:grpSp>
      <p:grpSp>
        <p:nvGrpSpPr>
          <p:cNvPr id="14" name="Group 74"/>
          <p:cNvGrpSpPr>
            <a:grpSpLocks/>
          </p:cNvGrpSpPr>
          <p:nvPr/>
        </p:nvGrpSpPr>
        <p:grpSpPr bwMode="auto">
          <a:xfrm>
            <a:off x="4591050" y="1547813"/>
            <a:ext cx="1827213" cy="796925"/>
            <a:chOff x="2796" y="459"/>
            <a:chExt cx="1151" cy="502"/>
          </a:xfrm>
        </p:grpSpPr>
        <p:pic>
          <p:nvPicPr>
            <p:cNvPr id="34835" name="Picture 26"/>
            <p:cNvPicPr>
              <a:picLocks noChangeAspect="1" noChangeArrowheads="1"/>
            </p:cNvPicPr>
            <p:nvPr/>
          </p:nvPicPr>
          <p:blipFill>
            <a:blip r:embed="rId9" cstate="print"/>
            <a:srcRect/>
            <a:stretch>
              <a:fillRect/>
            </a:stretch>
          </p:blipFill>
          <p:spPr bwMode="auto">
            <a:xfrm>
              <a:off x="2796" y="459"/>
              <a:ext cx="291" cy="346"/>
            </a:xfrm>
            <a:prstGeom prst="rect">
              <a:avLst/>
            </a:prstGeom>
            <a:noFill/>
            <a:ln w="9525" algn="ctr">
              <a:noFill/>
              <a:miter lim="800000"/>
              <a:headEnd/>
              <a:tailEnd/>
            </a:ln>
          </p:spPr>
        </p:pic>
        <p:sp>
          <p:nvSpPr>
            <p:cNvPr id="34836" name="Rectangle 76"/>
            <p:cNvSpPr>
              <a:spLocks noChangeArrowheads="1"/>
            </p:cNvSpPr>
            <p:nvPr/>
          </p:nvSpPr>
          <p:spPr bwMode="auto">
            <a:xfrm>
              <a:off x="3070" y="553"/>
              <a:ext cx="877" cy="408"/>
            </a:xfrm>
            <a:prstGeom prst="rect">
              <a:avLst/>
            </a:prstGeom>
            <a:noFill/>
            <a:ln w="9525">
              <a:noFill/>
              <a:miter lim="800000"/>
              <a:headEnd/>
              <a:tailEnd/>
            </a:ln>
          </p:spPr>
          <p:txBody>
            <a:bodyPr wrap="none" lIns="92075" tIns="46038" rIns="92075" bIns="46038">
              <a:spAutoFit/>
            </a:bodyPr>
            <a:lstStyle/>
            <a:p>
              <a:r>
                <a:rPr lang="hu-HU" sz="1800">
                  <a:solidFill>
                    <a:srgbClr val="3333FF"/>
                  </a:solidFill>
                  <a:cs typeface="Times New Roman" pitchFamily="18" charset="0"/>
                </a:rPr>
                <a:t>Valós idejű</a:t>
              </a:r>
            </a:p>
            <a:p>
              <a:r>
                <a:rPr lang="hu-HU" sz="1800">
                  <a:solidFill>
                    <a:srgbClr val="3333FF"/>
                  </a:solidFill>
                  <a:cs typeface="Times New Roman" pitchFamily="18" charset="0"/>
                </a:rPr>
                <a:t>elemzés</a:t>
              </a:r>
              <a:endParaRPr lang="en-GB" sz="1800">
                <a:solidFill>
                  <a:srgbClr val="3333FF"/>
                </a:solidFill>
                <a:cs typeface="Times New Roman" pitchFamily="18"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7553325" y="2559050"/>
            <a:ext cx="1276350" cy="531813"/>
          </a:xfrm>
          <a:prstGeom prst="roundRect">
            <a:avLst/>
          </a:prstGeom>
          <a:solidFill>
            <a:schemeClr val="bg1">
              <a:lumMod val="95000"/>
            </a:schemeClr>
          </a:solidFill>
          <a:ln>
            <a:noFill/>
          </a:ln>
          <a:effectLst/>
        </p:spPr>
        <p:txBody>
          <a:bodyPr lIns="92075" tIns="46038" rIns="92075" bIns="46038" anchor="ctr">
            <a:spAutoFit/>
          </a:bodyPr>
          <a:lstStyle/>
          <a:p>
            <a:pPr>
              <a:lnSpc>
                <a:spcPct val="90000"/>
              </a:lnSpc>
              <a:spcBef>
                <a:spcPct val="50000"/>
              </a:spcBef>
              <a:buClr>
                <a:schemeClr val="accent1"/>
              </a:buClr>
              <a:defRPr/>
            </a:pPr>
            <a:r>
              <a:rPr lang="hu-HU" sz="1400" b="0" dirty="0">
                <a:latin typeface="Arial Unicode MS" pitchFamily="34" charset="-128"/>
                <a:cs typeface="+mn-cs"/>
              </a:rPr>
              <a:t>Interaktív</a:t>
            </a:r>
            <a:br>
              <a:rPr lang="hu-HU" sz="1400" b="0" dirty="0">
                <a:latin typeface="Arial Unicode MS" pitchFamily="34" charset="-128"/>
                <a:cs typeface="+mn-cs"/>
              </a:rPr>
            </a:br>
            <a:r>
              <a:rPr lang="hu-HU" sz="1400" b="0" dirty="0">
                <a:latin typeface="Arial Unicode MS" pitchFamily="34" charset="-128"/>
                <a:cs typeface="+mn-cs"/>
              </a:rPr>
              <a:t>műszerfalak</a:t>
            </a:r>
            <a:endParaRPr lang="en-US" sz="1400" b="0" dirty="0">
              <a:latin typeface="Arial Unicode MS" pitchFamily="34" charset="-128"/>
              <a:cs typeface="+mn-cs"/>
            </a:endParaRPr>
          </a:p>
        </p:txBody>
      </p:sp>
      <p:pic>
        <p:nvPicPr>
          <p:cNvPr id="49" name="Picture 4"/>
          <p:cNvPicPr>
            <a:picLocks noChangeAspect="1" noChangeArrowheads="1"/>
          </p:cNvPicPr>
          <p:nvPr/>
        </p:nvPicPr>
        <p:blipFill>
          <a:blip r:embed="rId4" cstate="screen"/>
          <a:srcRect/>
          <a:stretch>
            <a:fillRect/>
          </a:stretch>
        </p:blipFill>
        <p:spPr bwMode="auto">
          <a:xfrm>
            <a:off x="6647614" y="2365851"/>
            <a:ext cx="1127364" cy="833662"/>
          </a:xfrm>
          <a:prstGeom prst="rect">
            <a:avLst/>
          </a:prstGeom>
          <a:solidFill>
            <a:schemeClr val="bg1"/>
          </a:solid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sp>
        <p:nvSpPr>
          <p:cNvPr id="48" name="Rounded Rectangle 47"/>
          <p:cNvSpPr/>
          <p:nvPr/>
        </p:nvSpPr>
        <p:spPr bwMode="auto">
          <a:xfrm>
            <a:off x="7618413" y="3617913"/>
            <a:ext cx="1276350" cy="533400"/>
          </a:xfrm>
          <a:prstGeom prst="roundRect">
            <a:avLst/>
          </a:prstGeom>
          <a:solidFill>
            <a:schemeClr val="bg1">
              <a:lumMod val="95000"/>
            </a:schemeClr>
          </a:solidFill>
          <a:ln>
            <a:noFill/>
          </a:ln>
          <a:effectLst/>
        </p:spPr>
        <p:txBody>
          <a:bodyPr lIns="92075" tIns="46038" rIns="92075" bIns="46038" anchor="ctr">
            <a:spAutoFit/>
          </a:bodyPr>
          <a:lstStyle/>
          <a:p>
            <a:pPr>
              <a:lnSpc>
                <a:spcPct val="90000"/>
              </a:lnSpc>
              <a:spcBef>
                <a:spcPct val="50000"/>
              </a:spcBef>
              <a:buClr>
                <a:schemeClr val="accent1"/>
              </a:buClr>
              <a:defRPr/>
            </a:pPr>
            <a:r>
              <a:rPr lang="hu-HU" sz="1400" b="0" dirty="0">
                <a:latin typeface="Arial Unicode MS" pitchFamily="34" charset="-128"/>
                <a:cs typeface="+mn-cs"/>
              </a:rPr>
              <a:t>Tér-informatika</a:t>
            </a:r>
            <a:endParaRPr lang="en-US" sz="1400" b="0" dirty="0">
              <a:latin typeface="Arial Unicode MS" pitchFamily="34" charset="-128"/>
              <a:cs typeface="+mn-cs"/>
            </a:endParaRPr>
          </a:p>
        </p:txBody>
      </p:sp>
      <p:sp>
        <p:nvSpPr>
          <p:cNvPr id="59" name="Rounded Rectangle 58"/>
          <p:cNvSpPr/>
          <p:nvPr/>
        </p:nvSpPr>
        <p:spPr bwMode="auto">
          <a:xfrm>
            <a:off x="384175" y="2759075"/>
            <a:ext cx="1138238" cy="508000"/>
          </a:xfrm>
          <a:prstGeom prst="roundRect">
            <a:avLst/>
          </a:prstGeom>
          <a:solidFill>
            <a:schemeClr val="bg1">
              <a:lumMod val="95000"/>
            </a:schemeClr>
          </a:solidFill>
          <a:ln>
            <a:noFill/>
          </a:ln>
          <a:effectLst/>
        </p:spPr>
        <p:txBody>
          <a:bodyPr lIns="92075" tIns="46038" rIns="92075" bIns="46038" anchor="ctr">
            <a:spAutoFit/>
          </a:bodyPr>
          <a:lstStyle/>
          <a:p>
            <a:pPr algn="r">
              <a:lnSpc>
                <a:spcPct val="85000"/>
              </a:lnSpc>
              <a:spcBef>
                <a:spcPct val="50000"/>
              </a:spcBef>
              <a:buClr>
                <a:srgbClr val="FD0000"/>
              </a:buClr>
              <a:defRPr/>
            </a:pPr>
            <a:r>
              <a:rPr lang="en-US" sz="1400" b="0" dirty="0">
                <a:latin typeface="Arial Unicode MS" pitchFamily="34" charset="-128"/>
                <a:cs typeface="+mn-cs"/>
              </a:rPr>
              <a:t>Office </a:t>
            </a:r>
            <a:br>
              <a:rPr lang="en-US" sz="1400" b="0" dirty="0">
                <a:latin typeface="Arial Unicode MS" pitchFamily="34" charset="-128"/>
                <a:cs typeface="+mn-cs"/>
              </a:rPr>
            </a:br>
            <a:r>
              <a:rPr lang="hu-HU" sz="1400" b="0" dirty="0">
                <a:latin typeface="Arial Unicode MS" pitchFamily="34" charset="-128"/>
                <a:cs typeface="+mn-cs"/>
              </a:rPr>
              <a:t>integráció</a:t>
            </a:r>
            <a:endParaRPr lang="en-US" sz="1400" b="0" dirty="0">
              <a:latin typeface="Arial Unicode MS" pitchFamily="34" charset="-128"/>
              <a:cs typeface="+mn-cs"/>
            </a:endParaRPr>
          </a:p>
        </p:txBody>
      </p:sp>
      <p:sp>
        <p:nvSpPr>
          <p:cNvPr id="63" name="Rounded Rectangle 62"/>
          <p:cNvSpPr/>
          <p:nvPr/>
        </p:nvSpPr>
        <p:spPr bwMode="auto">
          <a:xfrm>
            <a:off x="1704975" y="1781175"/>
            <a:ext cx="868363" cy="317500"/>
          </a:xfrm>
          <a:prstGeom prst="roundRect">
            <a:avLst/>
          </a:prstGeom>
          <a:solidFill>
            <a:schemeClr val="bg1">
              <a:lumMod val="95000"/>
            </a:schemeClr>
          </a:solidFill>
          <a:ln>
            <a:noFill/>
          </a:ln>
          <a:effectLst/>
        </p:spPr>
        <p:txBody>
          <a:bodyPr lIns="92075" tIns="46038" rIns="92075" bIns="46038" anchor="ctr">
            <a:spAutoFit/>
          </a:bodyPr>
          <a:lstStyle/>
          <a:p>
            <a:pPr algn="r">
              <a:lnSpc>
                <a:spcPct val="85000"/>
              </a:lnSpc>
              <a:spcBef>
                <a:spcPct val="50000"/>
              </a:spcBef>
              <a:buClr>
                <a:srgbClr val="FD0000"/>
              </a:buClr>
              <a:defRPr/>
            </a:pPr>
            <a:r>
              <a:rPr lang="en-US" sz="1400" b="0" dirty="0">
                <a:latin typeface="Arial Unicode MS" pitchFamily="34" charset="-128"/>
                <a:cs typeface="+mn-cs"/>
              </a:rPr>
              <a:t>Mobil</a:t>
            </a:r>
          </a:p>
        </p:txBody>
      </p:sp>
      <p:sp>
        <p:nvSpPr>
          <p:cNvPr id="5" name="Rounded Rectangle 4"/>
          <p:cNvSpPr/>
          <p:nvPr/>
        </p:nvSpPr>
        <p:spPr bwMode="auto">
          <a:xfrm>
            <a:off x="6492875" y="1717675"/>
            <a:ext cx="1069975" cy="315913"/>
          </a:xfrm>
          <a:prstGeom prst="roundRect">
            <a:avLst/>
          </a:prstGeom>
          <a:solidFill>
            <a:schemeClr val="bg1">
              <a:lumMod val="95000"/>
            </a:schemeClr>
          </a:solidFill>
          <a:ln>
            <a:noFill/>
          </a:ln>
          <a:effectLst/>
        </p:spPr>
        <p:txBody>
          <a:bodyPr lIns="92075" tIns="46038" rIns="92075" bIns="46038" anchor="ctr">
            <a:spAutoFit/>
          </a:bodyPr>
          <a:lstStyle/>
          <a:p>
            <a:pPr marL="119063" indent="-119063">
              <a:lnSpc>
                <a:spcPct val="90000"/>
              </a:lnSpc>
              <a:spcBef>
                <a:spcPct val="50000"/>
              </a:spcBef>
              <a:buClr>
                <a:schemeClr val="accent1"/>
              </a:buClr>
              <a:defRPr/>
            </a:pPr>
            <a:r>
              <a:rPr lang="hu-HU" sz="1400" b="0" dirty="0">
                <a:latin typeface="Arial" pitchFamily="34" charset="0"/>
                <a:cs typeface="+mn-cs"/>
              </a:rPr>
              <a:t>Jelentések</a:t>
            </a:r>
            <a:endParaRPr lang="en-US" sz="1400" b="0" dirty="0">
              <a:latin typeface="Arial" pitchFamily="34" charset="0"/>
              <a:cs typeface="+mn-cs"/>
            </a:endParaRPr>
          </a:p>
        </p:txBody>
      </p:sp>
      <p:grpSp>
        <p:nvGrpSpPr>
          <p:cNvPr id="1033" name="Group 8"/>
          <p:cNvGrpSpPr>
            <a:grpSpLocks/>
          </p:cNvGrpSpPr>
          <p:nvPr/>
        </p:nvGrpSpPr>
        <p:grpSpPr bwMode="auto">
          <a:xfrm>
            <a:off x="5583238" y="1576388"/>
            <a:ext cx="1104900" cy="920750"/>
            <a:chOff x="1436492" y="1233752"/>
            <a:chExt cx="6209071" cy="4839423"/>
          </a:xfrm>
        </p:grpSpPr>
        <p:pic>
          <p:nvPicPr>
            <p:cNvPr id="41" name="Picture 2"/>
            <p:cNvPicPr>
              <a:picLocks noChangeAspect="1" noChangeArrowheads="1"/>
            </p:cNvPicPr>
            <p:nvPr/>
          </p:nvPicPr>
          <p:blipFill>
            <a:blip r:embed="rId5" cstate="screen"/>
            <a:srcRect/>
            <a:stretch>
              <a:fillRect/>
            </a:stretch>
          </p:blipFill>
          <p:spPr bwMode="auto">
            <a:xfrm>
              <a:off x="1436492" y="1233752"/>
              <a:ext cx="6209071" cy="4839423"/>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pic>
          <p:nvPicPr>
            <p:cNvPr id="42" name="Picture 7" descr="collapsable region.png"/>
            <p:cNvPicPr>
              <a:picLocks noChangeAspect="1"/>
            </p:cNvPicPr>
            <p:nvPr/>
          </p:nvPicPr>
          <p:blipFill>
            <a:blip r:embed="rId6" cstate="screen"/>
            <a:srcRect/>
            <a:stretch>
              <a:fillRect/>
            </a:stretch>
          </p:blipFill>
          <p:spPr bwMode="auto">
            <a:xfrm>
              <a:off x="7259205" y="2043503"/>
              <a:ext cx="195485" cy="151057"/>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grpSp>
      <p:sp>
        <p:nvSpPr>
          <p:cNvPr id="1034" name="Title 1"/>
          <p:cNvSpPr>
            <a:spLocks noGrp="1"/>
          </p:cNvSpPr>
          <p:nvPr>
            <p:ph type="title"/>
          </p:nvPr>
        </p:nvSpPr>
        <p:spPr>
          <a:xfrm>
            <a:off x="755650" y="257175"/>
            <a:ext cx="8255000" cy="857250"/>
          </a:xfrm>
        </p:spPr>
        <p:txBody>
          <a:bodyPr/>
          <a:lstStyle/>
          <a:p>
            <a:pPr eaLnBrk="1" hangingPunct="1"/>
            <a:r>
              <a:rPr lang="hu-HU" smtClean="0"/>
              <a:t>Egységesített felhasználói felület</a:t>
            </a:r>
            <a:r>
              <a:rPr lang="en-US" smtClean="0"/>
              <a:t> </a:t>
            </a:r>
            <a:br>
              <a:rPr lang="en-US" smtClean="0"/>
            </a:br>
            <a:r>
              <a:rPr lang="hu-HU" sz="2000" smtClean="0">
                <a:solidFill>
                  <a:srgbClr val="FF0000"/>
                </a:solidFill>
              </a:rPr>
              <a:t>Teljes</a:t>
            </a:r>
            <a:r>
              <a:rPr lang="en-US" sz="2000" smtClean="0">
                <a:solidFill>
                  <a:srgbClr val="FF0000"/>
                </a:solidFill>
              </a:rPr>
              <a:t>. </a:t>
            </a:r>
            <a:r>
              <a:rPr lang="hu-HU" sz="2000" smtClean="0">
                <a:solidFill>
                  <a:srgbClr val="FF0000"/>
                </a:solidFill>
              </a:rPr>
              <a:t>Konzisztens</a:t>
            </a:r>
            <a:r>
              <a:rPr lang="en-US" sz="2000" smtClean="0">
                <a:solidFill>
                  <a:srgbClr val="FF0000"/>
                </a:solidFill>
              </a:rPr>
              <a:t>. </a:t>
            </a:r>
            <a:r>
              <a:rPr lang="hu-HU" sz="2000" smtClean="0">
                <a:solidFill>
                  <a:srgbClr val="FF0000"/>
                </a:solidFill>
              </a:rPr>
              <a:t>Pontos</a:t>
            </a:r>
            <a:r>
              <a:rPr lang="en-US" sz="2000" smtClean="0">
                <a:solidFill>
                  <a:srgbClr val="FF0000"/>
                </a:solidFill>
              </a:rPr>
              <a:t>. </a:t>
            </a:r>
            <a:r>
              <a:rPr lang="hu-HU" sz="2000" smtClean="0">
                <a:solidFill>
                  <a:srgbClr val="FF0000"/>
                </a:solidFill>
              </a:rPr>
              <a:t>Bármilyen csatorna. Összes adatforrás.</a:t>
            </a:r>
            <a:endParaRPr lang="en-US" sz="1800" smtClean="0">
              <a:solidFill>
                <a:srgbClr val="FF0000"/>
              </a:solidFill>
            </a:endParaRPr>
          </a:p>
        </p:txBody>
      </p:sp>
      <p:sp>
        <p:nvSpPr>
          <p:cNvPr id="6" name="Arc 5"/>
          <p:cNvSpPr/>
          <p:nvPr/>
        </p:nvSpPr>
        <p:spPr bwMode="auto">
          <a:xfrm>
            <a:off x="4843463" y="2746375"/>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buClr>
                <a:schemeClr val="accent1"/>
              </a:buClr>
              <a:defRPr/>
            </a:pPr>
            <a:endParaRPr lang="en-US" dirty="0">
              <a:solidFill>
                <a:srgbClr val="FF0000"/>
              </a:solidFill>
              <a:latin typeface="Arial" pitchFamily="34" charset="0"/>
              <a:cs typeface="Times New Roman" pitchFamily="18" charset="0"/>
            </a:endParaRPr>
          </a:p>
        </p:txBody>
      </p:sp>
      <p:pic>
        <p:nvPicPr>
          <p:cNvPr id="51" name="Picture 2" descr="Screen20.png"/>
          <p:cNvPicPr>
            <a:picLocks noChangeAspect="1"/>
          </p:cNvPicPr>
          <p:nvPr/>
        </p:nvPicPr>
        <p:blipFill>
          <a:blip r:embed="rId7" cstate="screen"/>
          <a:srcRect/>
          <a:stretch>
            <a:fillRect/>
          </a:stretch>
        </p:blipFill>
        <p:spPr bwMode="auto">
          <a:xfrm>
            <a:off x="1335847" y="2505289"/>
            <a:ext cx="1021474" cy="766106"/>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sp>
        <p:nvSpPr>
          <p:cNvPr id="1037" name="Rectangle 76"/>
          <p:cNvSpPr>
            <a:spLocks noChangeArrowheads="1"/>
          </p:cNvSpPr>
          <p:nvPr/>
        </p:nvSpPr>
        <p:spPr bwMode="auto">
          <a:xfrm>
            <a:off x="1692275" y="1519238"/>
            <a:ext cx="142875" cy="141287"/>
          </a:xfrm>
          <a:prstGeom prst="rect">
            <a:avLst/>
          </a:prstGeom>
          <a:no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sp>
        <p:nvSpPr>
          <p:cNvPr id="1038" name="Rectangle 77"/>
          <p:cNvSpPr>
            <a:spLocks noChangeArrowheads="1"/>
          </p:cNvSpPr>
          <p:nvPr/>
        </p:nvSpPr>
        <p:spPr bwMode="auto">
          <a:xfrm>
            <a:off x="1536700" y="1423988"/>
            <a:ext cx="825500" cy="639762"/>
          </a:xfrm>
          <a:prstGeom prst="rect">
            <a:avLst/>
          </a:prstGeom>
          <a:no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pic>
        <p:nvPicPr>
          <p:cNvPr id="1039" name="Picture 1"/>
          <p:cNvPicPr>
            <a:picLocks noChangeAspect="1"/>
          </p:cNvPicPr>
          <p:nvPr/>
        </p:nvPicPr>
        <p:blipFill>
          <a:blip r:embed="rId8" cstate="print"/>
          <a:srcRect/>
          <a:stretch>
            <a:fillRect/>
          </a:stretch>
        </p:blipFill>
        <p:spPr bwMode="auto">
          <a:xfrm rot="-355820">
            <a:off x="2516188" y="1274763"/>
            <a:ext cx="815975" cy="1223962"/>
          </a:xfrm>
          <a:prstGeom prst="rect">
            <a:avLst/>
          </a:prstGeom>
          <a:noFill/>
          <a:ln w="9525">
            <a:noFill/>
            <a:miter lim="800000"/>
            <a:headEnd/>
            <a:tailEnd/>
          </a:ln>
        </p:spPr>
      </p:pic>
      <p:grpSp>
        <p:nvGrpSpPr>
          <p:cNvPr id="1040" name="Group 9"/>
          <p:cNvGrpSpPr>
            <a:grpSpLocks/>
          </p:cNvGrpSpPr>
          <p:nvPr/>
        </p:nvGrpSpPr>
        <p:grpSpPr bwMode="auto">
          <a:xfrm>
            <a:off x="2047875" y="1989138"/>
            <a:ext cx="5076825" cy="3090862"/>
            <a:chOff x="2017143" y="2062841"/>
            <a:chExt cx="5096732" cy="3102742"/>
          </a:xfrm>
        </p:grpSpPr>
        <p:pic>
          <p:nvPicPr>
            <p:cNvPr id="1052" name="Picture 2"/>
            <p:cNvPicPr>
              <a:picLocks noChangeAspect="1"/>
            </p:cNvPicPr>
            <p:nvPr/>
          </p:nvPicPr>
          <p:blipFill>
            <a:blip r:embed="rId9" cstate="print"/>
            <a:srcRect/>
            <a:stretch>
              <a:fillRect/>
            </a:stretch>
          </p:blipFill>
          <p:spPr bwMode="auto">
            <a:xfrm>
              <a:off x="2017143" y="2062841"/>
              <a:ext cx="5096732" cy="3102742"/>
            </a:xfrm>
            <a:prstGeom prst="rect">
              <a:avLst/>
            </a:prstGeom>
            <a:noFill/>
            <a:ln w="9525">
              <a:noFill/>
              <a:miter lim="800000"/>
              <a:headEnd/>
              <a:tailEnd/>
            </a:ln>
          </p:spPr>
        </p:pic>
        <p:graphicFrame>
          <p:nvGraphicFramePr>
            <p:cNvPr id="1026" name="Object 2"/>
            <p:cNvGraphicFramePr>
              <a:graphicFrameLocks/>
            </p:cNvGraphicFramePr>
            <p:nvPr/>
          </p:nvGraphicFramePr>
          <p:xfrm>
            <a:off x="5180775" y="2641363"/>
            <a:ext cx="563563" cy="591931"/>
          </p:xfrm>
          <a:graphic>
            <a:graphicData uri="http://schemas.openxmlformats.org/presentationml/2006/ole">
              <p:oleObj spid="_x0000_s1026" name="Photo Editor Photo" r:id="rId10" imgW="1638529" imgH="2114845" progId="">
                <p:embed/>
              </p:oleObj>
            </a:graphicData>
          </a:graphic>
        </p:graphicFrame>
        <p:pic>
          <p:nvPicPr>
            <p:cNvPr id="20510" name="Picture 26"/>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extLst>
            </a:blip>
            <a:srcRect/>
            <a:stretch>
              <a:fillRect/>
            </a:stretch>
          </p:blipFill>
          <p:spPr bwMode="auto">
            <a:xfrm>
              <a:off x="3570162" y="2655878"/>
              <a:ext cx="427136" cy="280231"/>
            </a:xfrm>
            <a:prstGeom prst="rect">
              <a:avLst/>
            </a:prstGeom>
            <a:noFill/>
            <a:ln>
              <a:noFill/>
            </a:ln>
            <a:effectLst>
              <a:reflection blurRad="6350" stA="52000" endA="300" endPos="35000" dir="5400000" sy="-100000" algn="bl" rotWithShape="0"/>
            </a:effectLst>
            <a:extLst>
              <a:ext uri="{909E8E84-426E-40DD-AFC4-6F175D3DCCD1}"/>
              <a:ext uri="{91240B29-F687-4F45-9708-019B960494DF}"/>
            </a:extLst>
          </p:spPr>
        </p:pic>
        <p:pic>
          <p:nvPicPr>
            <p:cNvPr id="1054" name="Picture 2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08801" y="3438539"/>
              <a:ext cx="448338" cy="504380"/>
            </a:xfrm>
            <a:prstGeom prst="rect">
              <a:avLst/>
            </a:prstGeom>
            <a:noFill/>
            <a:ln w="9525">
              <a:noFill/>
              <a:miter lim="800000"/>
              <a:headEnd/>
              <a:tailEnd/>
            </a:ln>
          </p:spPr>
        </p:pic>
        <p:pic>
          <p:nvPicPr>
            <p:cNvPr id="1055" name="Picture 24"/>
            <p:cNvPicPr>
              <a:picLocks noChangeAspect="1" noChangeArrowheads="1"/>
            </p:cNvPicPr>
            <p:nvPr/>
          </p:nvPicPr>
          <p:blipFill>
            <a:blip r:embed="rId13" cstate="print"/>
            <a:srcRect/>
            <a:stretch>
              <a:fillRect/>
            </a:stretch>
          </p:blipFill>
          <p:spPr bwMode="auto">
            <a:xfrm>
              <a:off x="4572000" y="3801479"/>
              <a:ext cx="676977" cy="713999"/>
            </a:xfrm>
            <a:prstGeom prst="rect">
              <a:avLst/>
            </a:prstGeom>
            <a:noFill/>
            <a:ln w="9525">
              <a:noFill/>
              <a:miter lim="800000"/>
              <a:headEnd/>
              <a:tailEnd/>
            </a:ln>
          </p:spPr>
        </p:pic>
        <p:pic>
          <p:nvPicPr>
            <p:cNvPr id="1056" name="Picture 28"/>
            <p:cNvPicPr>
              <a:picLocks noChangeAspect="1" noChangeArrowheads="1"/>
            </p:cNvPicPr>
            <p:nvPr/>
          </p:nvPicPr>
          <p:blipFill>
            <a:blip r:embed="rId14" cstate="print"/>
            <a:srcRect/>
            <a:stretch>
              <a:fillRect/>
            </a:stretch>
          </p:blipFill>
          <p:spPr bwMode="auto">
            <a:xfrm>
              <a:off x="5499752" y="3338370"/>
              <a:ext cx="516222" cy="541553"/>
            </a:xfrm>
            <a:prstGeom prst="rect">
              <a:avLst/>
            </a:prstGeom>
            <a:noFill/>
            <a:ln w="9525">
              <a:noFill/>
              <a:miter lim="800000"/>
              <a:headEnd/>
              <a:tailEnd/>
            </a:ln>
          </p:spPr>
        </p:pic>
      </p:grpSp>
      <p:sp>
        <p:nvSpPr>
          <p:cNvPr id="58" name="Rounded Rectangle 57"/>
          <p:cNvSpPr/>
          <p:nvPr/>
        </p:nvSpPr>
        <p:spPr bwMode="auto">
          <a:xfrm>
            <a:off x="214313" y="3863975"/>
            <a:ext cx="1385887" cy="508000"/>
          </a:xfrm>
          <a:prstGeom prst="roundRect">
            <a:avLst/>
          </a:prstGeom>
          <a:solidFill>
            <a:schemeClr val="bg1">
              <a:lumMod val="95000"/>
            </a:schemeClr>
          </a:solidFill>
          <a:ln>
            <a:noFill/>
          </a:ln>
          <a:effectLst/>
        </p:spPr>
        <p:txBody>
          <a:bodyPr lIns="92075" tIns="46038" rIns="92075" bIns="46038" anchor="ctr">
            <a:spAutoFit/>
          </a:bodyPr>
          <a:lstStyle/>
          <a:p>
            <a:pPr algn="r">
              <a:lnSpc>
                <a:spcPct val="85000"/>
              </a:lnSpc>
              <a:spcBef>
                <a:spcPct val="50000"/>
              </a:spcBef>
              <a:buClr>
                <a:srgbClr val="FD0000"/>
              </a:buClr>
              <a:defRPr/>
            </a:pPr>
            <a:r>
              <a:rPr lang="hu-HU" sz="1400" b="0" dirty="0">
                <a:latin typeface="Arial Unicode MS" pitchFamily="34" charset="-128"/>
                <a:cs typeface="+mn-cs"/>
              </a:rPr>
              <a:t>Alkalmazások és portálok</a:t>
            </a:r>
            <a:endParaRPr lang="en-US" sz="1400" b="0" dirty="0">
              <a:latin typeface="Arial Unicode MS" pitchFamily="34" charset="-128"/>
              <a:cs typeface="+mn-cs"/>
            </a:endParaRPr>
          </a:p>
        </p:txBody>
      </p:sp>
      <p:sp>
        <p:nvSpPr>
          <p:cNvPr id="56" name="Rounded Rectangle 55"/>
          <p:cNvSpPr/>
          <p:nvPr/>
        </p:nvSpPr>
        <p:spPr bwMode="auto">
          <a:xfrm>
            <a:off x="1557338" y="4905375"/>
            <a:ext cx="923925" cy="315913"/>
          </a:xfrm>
          <a:prstGeom prst="roundRect">
            <a:avLst/>
          </a:prstGeom>
          <a:solidFill>
            <a:schemeClr val="bg1">
              <a:lumMod val="95000"/>
            </a:schemeClr>
          </a:solidFill>
          <a:ln>
            <a:noFill/>
          </a:ln>
          <a:effectLst/>
        </p:spPr>
        <p:txBody>
          <a:bodyPr lIns="92075" tIns="46038" rIns="92075" bIns="46038" anchor="ctr">
            <a:spAutoFit/>
          </a:bodyPr>
          <a:lstStyle/>
          <a:p>
            <a:pPr algn="r">
              <a:lnSpc>
                <a:spcPct val="90000"/>
              </a:lnSpc>
              <a:spcBef>
                <a:spcPct val="50000"/>
              </a:spcBef>
              <a:buClr>
                <a:schemeClr val="accent1"/>
              </a:buClr>
              <a:defRPr/>
            </a:pPr>
            <a:r>
              <a:rPr lang="hu-HU" sz="1400" b="0" dirty="0">
                <a:latin typeface="Arial Unicode MS" pitchFamily="34" charset="-128"/>
                <a:cs typeface="+mn-cs"/>
              </a:rPr>
              <a:t>Keresés</a:t>
            </a:r>
            <a:endParaRPr lang="en-US" sz="1400" b="0" dirty="0">
              <a:latin typeface="Arial Unicode MS" pitchFamily="34" charset="-128"/>
              <a:cs typeface="+mn-cs"/>
            </a:endParaRPr>
          </a:p>
        </p:txBody>
      </p:sp>
      <p:pic>
        <p:nvPicPr>
          <p:cNvPr id="60" name="Picture 4"/>
          <p:cNvPicPr>
            <a:picLocks noChangeAspect="1" noChangeArrowheads="1"/>
          </p:cNvPicPr>
          <p:nvPr/>
        </p:nvPicPr>
        <p:blipFill>
          <a:blip r:embed="rId15" cstate="screen"/>
          <a:srcRect/>
          <a:stretch>
            <a:fillRect/>
          </a:stretch>
        </p:blipFill>
        <p:spPr bwMode="auto">
          <a:xfrm>
            <a:off x="1412818" y="3686718"/>
            <a:ext cx="1009625" cy="692602"/>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grpSp>
        <p:nvGrpSpPr>
          <p:cNvPr id="4" name="Group 2"/>
          <p:cNvGrpSpPr>
            <a:grpSpLocks/>
          </p:cNvGrpSpPr>
          <p:nvPr/>
        </p:nvGrpSpPr>
        <p:grpSpPr bwMode="auto">
          <a:xfrm>
            <a:off x="2391587" y="4602549"/>
            <a:ext cx="972286" cy="835025"/>
            <a:chOff x="1799" y="785"/>
            <a:chExt cx="3911" cy="3053"/>
          </a:xfrm>
          <a:effectLst>
            <a:reflection blurRad="6350" stA="52000" endA="300" endPos="35000" dir="5400000" sy="-100000" algn="bl" rotWithShape="0"/>
          </a:effectLst>
          <a:scene3d>
            <a:camera prst="isometricOffAxis1Right"/>
            <a:lightRig rig="threePt" dir="t"/>
          </a:scene3d>
        </p:grpSpPr>
        <p:pic>
          <p:nvPicPr>
            <p:cNvPr id="61" name="Picture 3"/>
            <p:cNvPicPr>
              <a:picLocks noChangeAspect="1" noChangeArrowheads="1"/>
            </p:cNvPicPr>
            <p:nvPr/>
          </p:nvPicPr>
          <p:blipFill>
            <a:blip r:embed="rId16" cstate="screen"/>
            <a:srcRect/>
            <a:stretch>
              <a:fillRect/>
            </a:stretch>
          </p:blipFill>
          <p:spPr bwMode="auto">
            <a:xfrm>
              <a:off x="1799" y="785"/>
              <a:ext cx="2771" cy="3053"/>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pic>
          <p:nvPicPr>
            <p:cNvPr id="62" name="Picture 4"/>
            <p:cNvPicPr>
              <a:picLocks noChangeAspect="1" noChangeArrowheads="1"/>
            </p:cNvPicPr>
            <p:nvPr/>
          </p:nvPicPr>
          <p:blipFill>
            <a:blip r:embed="rId17" cstate="screen"/>
            <a:srcRect/>
            <a:stretch>
              <a:fillRect/>
            </a:stretch>
          </p:blipFill>
          <p:spPr bwMode="auto">
            <a:xfrm>
              <a:off x="4570" y="785"/>
              <a:ext cx="1140" cy="3053"/>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grpSp>
      <p:pic>
        <p:nvPicPr>
          <p:cNvPr id="47" name="Content Placeholder 4" descr="OBIEE11g_MapViews_07.png"/>
          <p:cNvPicPr>
            <a:picLocks noGrp="1" noChangeAspect="1"/>
          </p:cNvPicPr>
          <p:nvPr>
            <p:ph idx="1"/>
          </p:nvPr>
        </p:nvPicPr>
        <p:blipFill>
          <a:blip r:embed="rId18" cstate="screen"/>
          <a:srcRect/>
          <a:stretch>
            <a:fillRect/>
          </a:stretch>
        </p:blipFill>
        <p:spPr>
          <a:xfrm>
            <a:off x="6693804" y="3581336"/>
            <a:ext cx="1141821" cy="678194"/>
          </a:xfrm>
          <a:ln>
            <a:solidFill>
              <a:schemeClr val="bg1">
                <a:lumMod val="85000"/>
              </a:schemeClr>
            </a:solidFill>
          </a:ln>
          <a:effectLst>
            <a:reflection blurRad="6350" stA="64000" endPos="25000" dist="25400" dir="5400000" sy="-100000" algn="bl" rotWithShape="0"/>
          </a:effectLst>
          <a:scene3d>
            <a:camera prst="perspectiveContrastingRightFacing"/>
            <a:lightRig rig="threePt" dir="t"/>
          </a:scene3d>
          <a:sp3d/>
        </p:spPr>
      </p:pic>
      <p:sp>
        <p:nvSpPr>
          <p:cNvPr id="50" name="Rounded Rectangle 49"/>
          <p:cNvSpPr/>
          <p:nvPr/>
        </p:nvSpPr>
        <p:spPr bwMode="auto">
          <a:xfrm>
            <a:off x="6580188" y="4746625"/>
            <a:ext cx="1411287" cy="531813"/>
          </a:xfrm>
          <a:prstGeom prst="roundRect">
            <a:avLst/>
          </a:prstGeom>
          <a:solidFill>
            <a:schemeClr val="bg1">
              <a:lumMod val="95000"/>
            </a:schemeClr>
          </a:solidFill>
          <a:ln>
            <a:noFill/>
          </a:ln>
          <a:effectLst/>
        </p:spPr>
        <p:txBody>
          <a:bodyPr lIns="92075" tIns="46038" rIns="92075" bIns="46038" anchor="ctr">
            <a:spAutoFit/>
          </a:bodyPr>
          <a:lstStyle/>
          <a:p>
            <a:pPr>
              <a:lnSpc>
                <a:spcPct val="90000"/>
              </a:lnSpc>
              <a:spcBef>
                <a:spcPct val="50000"/>
              </a:spcBef>
              <a:buClr>
                <a:schemeClr val="accent1"/>
              </a:buClr>
              <a:defRPr/>
            </a:pPr>
            <a:r>
              <a:rPr lang="en-US" sz="1400" b="0" dirty="0">
                <a:latin typeface="Arial Unicode MS" pitchFamily="34" charset="-128"/>
                <a:cs typeface="+mn-cs"/>
              </a:rPr>
              <a:t>Ad-hoc</a:t>
            </a:r>
            <a:br>
              <a:rPr lang="en-US" sz="1400" b="0" dirty="0">
                <a:latin typeface="Arial Unicode MS" pitchFamily="34" charset="-128"/>
                <a:cs typeface="+mn-cs"/>
              </a:rPr>
            </a:br>
            <a:r>
              <a:rPr lang="hu-HU" sz="1400" b="0" dirty="0">
                <a:latin typeface="Arial Unicode MS" pitchFamily="34" charset="-128"/>
                <a:cs typeface="+mn-cs"/>
              </a:rPr>
              <a:t>lekérdezések</a:t>
            </a:r>
            <a:endParaRPr lang="en-US" sz="1400" b="0" dirty="0">
              <a:latin typeface="Arial Unicode MS" pitchFamily="34" charset="-128"/>
              <a:cs typeface="+mn-cs"/>
            </a:endParaRPr>
          </a:p>
        </p:txBody>
      </p:sp>
      <p:pic>
        <p:nvPicPr>
          <p:cNvPr id="52" name="Picture 4"/>
          <p:cNvPicPr>
            <a:picLocks noChangeAspect="1" noChangeArrowheads="1"/>
          </p:cNvPicPr>
          <p:nvPr/>
        </p:nvPicPr>
        <p:blipFill>
          <a:blip r:embed="rId19" cstate="screen"/>
          <a:srcRect/>
          <a:stretch>
            <a:fillRect/>
          </a:stretch>
        </p:blipFill>
        <p:spPr bwMode="auto">
          <a:xfrm>
            <a:off x="5675489" y="4568620"/>
            <a:ext cx="1097035" cy="877396"/>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a:extLst>
            <a:ext uri="{909E8E84-426E-40DD-AFC4-6F175D3DCCD1}"/>
            <a:ext uri="{AF507438-7753-43E0-B8FC-AC1667EBCBE1}"/>
          </a:extLst>
        </p:spPr>
      </p:pic>
      <p:sp>
        <p:nvSpPr>
          <p:cNvPr id="53" name="Rounded Rectangle 52"/>
          <p:cNvSpPr/>
          <p:nvPr/>
        </p:nvSpPr>
        <p:spPr bwMode="auto">
          <a:xfrm>
            <a:off x="2589213" y="5626100"/>
            <a:ext cx="1635125" cy="315913"/>
          </a:xfrm>
          <a:prstGeom prst="roundRect">
            <a:avLst/>
          </a:prstGeom>
          <a:solidFill>
            <a:schemeClr val="bg1">
              <a:lumMod val="95000"/>
            </a:schemeClr>
          </a:solidFill>
          <a:ln>
            <a:noFill/>
          </a:ln>
          <a:effectLst/>
        </p:spPr>
        <p:txBody>
          <a:bodyPr lIns="92075" tIns="46038" rIns="92075" bIns="46038" anchor="ctr">
            <a:spAutoFit/>
          </a:bodyPr>
          <a:lstStyle/>
          <a:p>
            <a:pPr algn="r">
              <a:lnSpc>
                <a:spcPct val="90000"/>
              </a:lnSpc>
              <a:spcBef>
                <a:spcPct val="50000"/>
              </a:spcBef>
              <a:buClr>
                <a:schemeClr val="accent1"/>
              </a:buClr>
              <a:defRPr/>
            </a:pPr>
            <a:r>
              <a:rPr lang="hu-HU" sz="1400" b="0" dirty="0">
                <a:latin typeface="Arial Unicode MS" pitchFamily="34" charset="-128"/>
                <a:cs typeface="+mn-cs"/>
              </a:rPr>
              <a:t>Együttműködés</a:t>
            </a:r>
          </a:p>
        </p:txBody>
      </p:sp>
      <p:pic>
        <p:nvPicPr>
          <p:cNvPr id="54" name="Picture 2"/>
          <p:cNvPicPr>
            <a:picLocks noChangeAspect="1" noChangeArrowheads="1"/>
          </p:cNvPicPr>
          <p:nvPr/>
        </p:nvPicPr>
        <p:blipFill>
          <a:blip r:embed="rId20" cstate="screen"/>
          <a:srcRect/>
          <a:stretch>
            <a:fillRect/>
          </a:stretch>
        </p:blipFill>
        <p:spPr bwMode="auto">
          <a:xfrm>
            <a:off x="4060069" y="4958848"/>
            <a:ext cx="1244018" cy="938492"/>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sp>
        <p:nvSpPr>
          <p:cNvPr id="43" name="Rounded Rectangle 42"/>
          <p:cNvSpPr/>
          <p:nvPr/>
        </p:nvSpPr>
        <p:spPr bwMode="auto">
          <a:xfrm>
            <a:off x="4244975" y="1444625"/>
            <a:ext cx="1276350" cy="317500"/>
          </a:xfrm>
          <a:prstGeom prst="roundRect">
            <a:avLst/>
          </a:prstGeom>
          <a:solidFill>
            <a:schemeClr val="bg1">
              <a:lumMod val="95000"/>
            </a:schemeClr>
          </a:solidFill>
          <a:ln>
            <a:noFill/>
          </a:ln>
          <a:effectLst/>
        </p:spPr>
        <p:txBody>
          <a:bodyPr lIns="92075" tIns="46038" rIns="92075" bIns="46038" anchor="ctr">
            <a:spAutoFit/>
          </a:bodyPr>
          <a:lstStyle/>
          <a:p>
            <a:pPr marL="119063" indent="-119063">
              <a:lnSpc>
                <a:spcPct val="90000"/>
              </a:lnSpc>
              <a:spcBef>
                <a:spcPct val="50000"/>
              </a:spcBef>
              <a:buClr>
                <a:schemeClr val="accent1"/>
              </a:buClr>
              <a:defRPr/>
            </a:pPr>
            <a:r>
              <a:rPr lang="en-US" sz="1400" b="0" dirty="0">
                <a:latin typeface="Arial" pitchFamily="34" charset="0"/>
                <a:cs typeface="+mn-cs"/>
              </a:rPr>
              <a:t>Scorecard</a:t>
            </a:r>
            <a:r>
              <a:rPr lang="hu-HU" sz="1400" b="0" dirty="0">
                <a:latin typeface="Arial" pitchFamily="34" charset="0"/>
                <a:cs typeface="+mn-cs"/>
              </a:rPr>
              <a:t>ok</a:t>
            </a:r>
            <a:endParaRPr lang="en-US" sz="1400" b="0" dirty="0">
              <a:latin typeface="Arial" pitchFamily="34" charset="0"/>
              <a:cs typeface="+mn-cs"/>
            </a:endParaRPr>
          </a:p>
        </p:txBody>
      </p:sp>
      <p:pic>
        <p:nvPicPr>
          <p:cNvPr id="46" name="Picture 2"/>
          <p:cNvPicPr>
            <a:picLocks noChangeAspect="1" noChangeArrowheads="1"/>
          </p:cNvPicPr>
          <p:nvPr/>
        </p:nvPicPr>
        <p:blipFill>
          <a:blip r:embed="rId21" cstate="screen"/>
          <a:srcRect/>
          <a:stretch>
            <a:fillRect/>
          </a:stretch>
        </p:blipFill>
        <p:spPr bwMode="auto">
          <a:xfrm>
            <a:off x="3353035" y="1326476"/>
            <a:ext cx="1075048" cy="659285"/>
          </a:xfrm>
          <a:prstGeom prst="rect">
            <a:avLst/>
          </a:prstGeom>
          <a:noFill/>
          <a:ln w="9525">
            <a:solidFill>
              <a:schemeClr val="bg1">
                <a:lumMod val="85000"/>
              </a:schemeClr>
            </a:solidFill>
            <a:miter lim="800000"/>
            <a:headEnd/>
            <a:tailEnd/>
          </a:ln>
          <a:effectLst>
            <a:reflection blurRad="6350" stA="64000" endPos="25000" dist="25400" dir="5400000" sy="-100000" algn="bl" rotWithShape="0"/>
          </a:effectLst>
          <a:scene3d>
            <a:camera prst="perspectiveContrastingRightFacing"/>
            <a:lightRig rig="threePt" dir="t"/>
          </a:scene3d>
          <a:sp3d/>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Line 4"/>
          <p:cNvSpPr>
            <a:spLocks noChangeShapeType="1"/>
          </p:cNvSpPr>
          <p:nvPr/>
        </p:nvSpPr>
        <p:spPr bwMode="auto">
          <a:xfrm rot="10800000">
            <a:off x="3429000" y="3022600"/>
            <a:ext cx="1565275" cy="6350"/>
          </a:xfrm>
          <a:prstGeom prst="line">
            <a:avLst/>
          </a:prstGeom>
          <a:noFill/>
          <a:ln w="28575">
            <a:solidFill>
              <a:srgbClr val="FF0000"/>
            </a:solidFill>
            <a:round/>
            <a:headEnd/>
            <a:tailEnd/>
          </a:ln>
        </p:spPr>
        <p:txBody>
          <a:bodyPr lIns="0" tIns="0" rIns="0" bIns="0"/>
          <a:lstStyle/>
          <a:p>
            <a:endParaRPr lang="hu-HU"/>
          </a:p>
        </p:txBody>
      </p:sp>
      <p:sp>
        <p:nvSpPr>
          <p:cNvPr id="39938" name="Rectangle 5"/>
          <p:cNvSpPr>
            <a:spLocks noGrp="1" noChangeArrowheads="1"/>
          </p:cNvSpPr>
          <p:nvPr>
            <p:ph type="title"/>
          </p:nvPr>
        </p:nvSpPr>
        <p:spPr/>
        <p:txBody>
          <a:bodyPr/>
          <a:lstStyle/>
          <a:p>
            <a:pPr eaLnBrk="1" hangingPunct="1"/>
            <a:r>
              <a:rPr lang="en-US" smtClean="0"/>
              <a:t>A BI a </a:t>
            </a:r>
            <a:r>
              <a:rPr lang="hu-HU" smtClean="0"/>
              <a:t>Middleware </a:t>
            </a:r>
            <a:r>
              <a:rPr lang="en-US" smtClean="0"/>
              <a:t>csomagok </a:t>
            </a:r>
            <a:r>
              <a:rPr lang="hu-HU" smtClean="0"/>
              <a:t>része</a:t>
            </a:r>
            <a:endParaRPr lang="en-US" smtClean="0"/>
          </a:p>
        </p:txBody>
      </p:sp>
      <p:pic>
        <p:nvPicPr>
          <p:cNvPr id="39939" name="Picture 6"/>
          <p:cNvPicPr>
            <a:picLocks noChangeArrowheads="1"/>
          </p:cNvPicPr>
          <p:nvPr/>
        </p:nvPicPr>
        <p:blipFill>
          <a:blip r:embed="rId3" cstate="print"/>
          <a:srcRect/>
          <a:stretch>
            <a:fillRect/>
          </a:stretch>
        </p:blipFill>
        <p:spPr bwMode="auto">
          <a:xfrm>
            <a:off x="4195763" y="1435100"/>
            <a:ext cx="4724400" cy="3105150"/>
          </a:xfrm>
          <a:prstGeom prst="rect">
            <a:avLst/>
          </a:prstGeom>
          <a:noFill/>
          <a:ln w="9525">
            <a:noFill/>
            <a:miter lim="800000"/>
            <a:headEnd/>
            <a:tailEnd/>
          </a:ln>
        </p:spPr>
      </p:pic>
      <p:pic>
        <p:nvPicPr>
          <p:cNvPr id="39940" name="Picture 7"/>
          <p:cNvPicPr>
            <a:picLocks noChangeArrowheads="1"/>
          </p:cNvPicPr>
          <p:nvPr/>
        </p:nvPicPr>
        <p:blipFill>
          <a:blip r:embed="rId4" cstate="print"/>
          <a:srcRect/>
          <a:stretch>
            <a:fillRect/>
          </a:stretch>
        </p:blipFill>
        <p:spPr bwMode="auto">
          <a:xfrm>
            <a:off x="1493838" y="1425575"/>
            <a:ext cx="2247900" cy="4338638"/>
          </a:xfrm>
          <a:prstGeom prst="rect">
            <a:avLst/>
          </a:prstGeom>
          <a:noFill/>
          <a:ln w="9525">
            <a:noFill/>
            <a:miter lim="800000"/>
            <a:headEnd/>
            <a:tailEnd/>
          </a:ln>
        </p:spPr>
      </p:pic>
      <p:sp>
        <p:nvSpPr>
          <p:cNvPr id="39941" name="Rectangle 8"/>
          <p:cNvSpPr>
            <a:spLocks/>
          </p:cNvSpPr>
          <p:nvPr/>
        </p:nvSpPr>
        <p:spPr bwMode="auto">
          <a:xfrm>
            <a:off x="431800" y="4337050"/>
            <a:ext cx="1309688" cy="406400"/>
          </a:xfrm>
          <a:prstGeom prst="rect">
            <a:avLst/>
          </a:prstGeom>
          <a:noFill/>
          <a:ln w="12700">
            <a:noFill/>
            <a:miter lim="800000"/>
            <a:headEnd/>
            <a:tailEnd/>
          </a:ln>
        </p:spPr>
        <p:txBody>
          <a:bodyPr lIns="0" tIns="0" rIns="0" bIns="0"/>
          <a:lstStyle/>
          <a:p>
            <a:pPr>
              <a:lnSpc>
                <a:spcPct val="90000"/>
              </a:lnSpc>
              <a:spcBef>
                <a:spcPct val="50000"/>
              </a:spcBef>
              <a:buClr>
                <a:schemeClr val="accent1"/>
              </a:buClr>
            </a:pPr>
            <a:r>
              <a:rPr lang="en-US" sz="1300"/>
              <a:t>Infrastructure &amp; Management</a:t>
            </a:r>
          </a:p>
        </p:txBody>
      </p:sp>
      <p:sp>
        <p:nvSpPr>
          <p:cNvPr id="39942" name="Rectangle 9"/>
          <p:cNvSpPr>
            <a:spLocks/>
          </p:cNvSpPr>
          <p:nvPr/>
        </p:nvSpPr>
        <p:spPr bwMode="auto">
          <a:xfrm>
            <a:off x="431800" y="3790950"/>
            <a:ext cx="1095375" cy="209550"/>
          </a:xfrm>
          <a:prstGeom prst="rect">
            <a:avLst/>
          </a:prstGeom>
          <a:noFill/>
          <a:ln w="12700">
            <a:noFill/>
            <a:miter lim="800000"/>
            <a:headEnd/>
            <a:tailEnd/>
          </a:ln>
        </p:spPr>
        <p:txBody>
          <a:bodyPr lIns="0" tIns="0" rIns="0" bIns="0"/>
          <a:lstStyle/>
          <a:p>
            <a:pPr>
              <a:lnSpc>
                <a:spcPct val="90000"/>
              </a:lnSpc>
              <a:spcBef>
                <a:spcPct val="50000"/>
              </a:spcBef>
              <a:buClr>
                <a:schemeClr val="accent1"/>
              </a:buClr>
            </a:pPr>
            <a:r>
              <a:rPr lang="en-US" sz="1300"/>
              <a:t>Database</a:t>
            </a:r>
          </a:p>
        </p:txBody>
      </p:sp>
      <p:sp>
        <p:nvSpPr>
          <p:cNvPr id="39943" name="Rectangle 10"/>
          <p:cNvSpPr>
            <a:spLocks/>
          </p:cNvSpPr>
          <p:nvPr/>
        </p:nvSpPr>
        <p:spPr bwMode="auto">
          <a:xfrm>
            <a:off x="431800" y="2990850"/>
            <a:ext cx="1095375" cy="209550"/>
          </a:xfrm>
          <a:prstGeom prst="rect">
            <a:avLst/>
          </a:prstGeom>
          <a:noFill/>
          <a:ln w="12700">
            <a:noFill/>
            <a:miter lim="800000"/>
            <a:headEnd/>
            <a:tailEnd/>
          </a:ln>
        </p:spPr>
        <p:txBody>
          <a:bodyPr lIns="0" tIns="0" rIns="0" bIns="0"/>
          <a:lstStyle/>
          <a:p>
            <a:pPr>
              <a:lnSpc>
                <a:spcPct val="90000"/>
              </a:lnSpc>
              <a:spcBef>
                <a:spcPct val="50000"/>
              </a:spcBef>
              <a:buClr>
                <a:schemeClr val="accent1"/>
              </a:buClr>
            </a:pPr>
            <a:r>
              <a:rPr lang="en-US" sz="1300"/>
              <a:t>Middleware</a:t>
            </a:r>
          </a:p>
        </p:txBody>
      </p:sp>
      <p:sp>
        <p:nvSpPr>
          <p:cNvPr id="39944" name="Rectangle 11"/>
          <p:cNvSpPr>
            <a:spLocks/>
          </p:cNvSpPr>
          <p:nvPr/>
        </p:nvSpPr>
        <p:spPr bwMode="auto">
          <a:xfrm>
            <a:off x="431800" y="2197100"/>
            <a:ext cx="1095375" cy="209550"/>
          </a:xfrm>
          <a:prstGeom prst="rect">
            <a:avLst/>
          </a:prstGeom>
          <a:noFill/>
          <a:ln w="12700">
            <a:noFill/>
            <a:miter lim="800000"/>
            <a:headEnd/>
            <a:tailEnd/>
          </a:ln>
        </p:spPr>
        <p:txBody>
          <a:bodyPr lIns="0" tIns="0" rIns="0" bIns="0"/>
          <a:lstStyle/>
          <a:p>
            <a:pPr>
              <a:lnSpc>
                <a:spcPct val="90000"/>
              </a:lnSpc>
              <a:spcBef>
                <a:spcPct val="50000"/>
              </a:spcBef>
              <a:buClr>
                <a:schemeClr val="accent1"/>
              </a:buClr>
            </a:pPr>
            <a:r>
              <a:rPr lang="en-US" sz="1300"/>
              <a:t>Applications</a:t>
            </a:r>
          </a:p>
        </p:txBody>
      </p:sp>
      <p:sp>
        <p:nvSpPr>
          <p:cNvPr id="39945" name="Oval 12"/>
          <p:cNvSpPr>
            <a:spLocks/>
          </p:cNvSpPr>
          <p:nvPr/>
        </p:nvSpPr>
        <p:spPr bwMode="auto">
          <a:xfrm>
            <a:off x="2052638" y="2449513"/>
            <a:ext cx="107950" cy="136525"/>
          </a:xfrm>
          <a:prstGeom prst="ellipse">
            <a:avLst/>
          </a:prstGeom>
          <a:solidFill>
            <a:srgbClr val="404040"/>
          </a:solidFill>
          <a:ln w="28575">
            <a:solidFill>
              <a:srgbClr val="A6A6A6"/>
            </a:solidFill>
            <a:round/>
            <a:headEnd/>
            <a:tailEnd/>
          </a:ln>
        </p:spPr>
        <p:txBody>
          <a:bodyPr lIns="0" tIns="0" rIns="0" bIns="0"/>
          <a:lstStyle/>
          <a:p>
            <a:pPr algn="ctr">
              <a:lnSpc>
                <a:spcPct val="90000"/>
              </a:lnSpc>
              <a:spcBef>
                <a:spcPct val="50000"/>
              </a:spcBef>
              <a:buClr>
                <a:schemeClr val="accent1"/>
              </a:buClr>
            </a:pPr>
            <a:endParaRPr lang="hu-HU"/>
          </a:p>
        </p:txBody>
      </p:sp>
      <p:sp>
        <p:nvSpPr>
          <p:cNvPr id="39946" name="Oval 13"/>
          <p:cNvSpPr>
            <a:spLocks/>
          </p:cNvSpPr>
          <p:nvPr/>
        </p:nvSpPr>
        <p:spPr bwMode="auto">
          <a:xfrm>
            <a:off x="2000250" y="3246438"/>
            <a:ext cx="107950" cy="136525"/>
          </a:xfrm>
          <a:prstGeom prst="ellipse">
            <a:avLst/>
          </a:prstGeom>
          <a:gradFill rotWithShape="0">
            <a:gsLst>
              <a:gs pos="0">
                <a:srgbClr val="FF0000"/>
              </a:gs>
              <a:gs pos="50000">
                <a:srgbClr val="E50000"/>
              </a:gs>
              <a:gs pos="100000">
                <a:srgbClr val="9F0000"/>
              </a:gs>
            </a:gsLst>
            <a:lin ang="0" scaled="1"/>
          </a:gradFill>
          <a:ln w="28575">
            <a:solidFill>
              <a:srgbClr val="A6A6A6"/>
            </a:solidFill>
            <a:round/>
            <a:headEnd/>
            <a:tailEnd/>
          </a:ln>
        </p:spPr>
        <p:txBody>
          <a:bodyPr lIns="0" tIns="0" rIns="0" bIns="0"/>
          <a:lstStyle/>
          <a:p>
            <a:pPr algn="ctr">
              <a:lnSpc>
                <a:spcPct val="90000"/>
              </a:lnSpc>
              <a:spcBef>
                <a:spcPct val="50000"/>
              </a:spcBef>
              <a:buClr>
                <a:schemeClr val="accent1"/>
              </a:buClr>
            </a:pPr>
            <a:endParaRPr lang="hu-HU"/>
          </a:p>
        </p:txBody>
      </p:sp>
      <p:sp>
        <p:nvSpPr>
          <p:cNvPr id="39947" name="Oval 14"/>
          <p:cNvSpPr>
            <a:spLocks/>
          </p:cNvSpPr>
          <p:nvPr/>
        </p:nvSpPr>
        <p:spPr bwMode="auto">
          <a:xfrm>
            <a:off x="1947863" y="4041775"/>
            <a:ext cx="107950" cy="139700"/>
          </a:xfrm>
          <a:prstGeom prst="ellipse">
            <a:avLst/>
          </a:prstGeom>
          <a:solidFill>
            <a:srgbClr val="404040"/>
          </a:solidFill>
          <a:ln w="28575">
            <a:solidFill>
              <a:srgbClr val="A6A6A6"/>
            </a:solidFill>
            <a:round/>
            <a:headEnd/>
            <a:tailEnd/>
          </a:ln>
        </p:spPr>
        <p:txBody>
          <a:bodyPr lIns="0" tIns="0" rIns="0" bIns="0"/>
          <a:lstStyle/>
          <a:p>
            <a:pPr algn="ctr">
              <a:lnSpc>
                <a:spcPct val="90000"/>
              </a:lnSpc>
              <a:spcBef>
                <a:spcPct val="50000"/>
              </a:spcBef>
              <a:buClr>
                <a:schemeClr val="accent1"/>
              </a:buClr>
            </a:pPr>
            <a:endParaRPr lang="hu-HU"/>
          </a:p>
        </p:txBody>
      </p:sp>
      <p:sp>
        <p:nvSpPr>
          <p:cNvPr id="39948" name="Oval 15"/>
          <p:cNvSpPr>
            <a:spLocks/>
          </p:cNvSpPr>
          <p:nvPr/>
        </p:nvSpPr>
        <p:spPr bwMode="auto">
          <a:xfrm>
            <a:off x="1895475" y="4838700"/>
            <a:ext cx="107950" cy="139700"/>
          </a:xfrm>
          <a:prstGeom prst="ellipse">
            <a:avLst/>
          </a:prstGeom>
          <a:solidFill>
            <a:srgbClr val="404040"/>
          </a:solidFill>
          <a:ln w="28575">
            <a:solidFill>
              <a:srgbClr val="A6A6A6"/>
            </a:solidFill>
            <a:round/>
            <a:headEnd/>
            <a:tailEnd/>
          </a:ln>
        </p:spPr>
        <p:txBody>
          <a:bodyPr lIns="0" tIns="0" rIns="0" bIns="0"/>
          <a:lstStyle/>
          <a:p>
            <a:pPr algn="ctr">
              <a:lnSpc>
                <a:spcPct val="90000"/>
              </a:lnSpc>
              <a:spcBef>
                <a:spcPct val="50000"/>
              </a:spcBef>
              <a:buClr>
                <a:schemeClr val="accent1"/>
              </a:buClr>
            </a:pPr>
            <a:endParaRPr lang="hu-HU"/>
          </a:p>
        </p:txBody>
      </p:sp>
      <p:sp>
        <p:nvSpPr>
          <p:cNvPr id="39949" name="Line 16"/>
          <p:cNvSpPr>
            <a:spLocks noChangeShapeType="1"/>
          </p:cNvSpPr>
          <p:nvPr/>
        </p:nvSpPr>
        <p:spPr bwMode="auto">
          <a:xfrm rot="10800000">
            <a:off x="441325" y="4902200"/>
            <a:ext cx="1454150" cy="6350"/>
          </a:xfrm>
          <a:prstGeom prst="line">
            <a:avLst/>
          </a:prstGeom>
          <a:noFill/>
          <a:ln w="28575">
            <a:solidFill>
              <a:srgbClr val="A6A6A6"/>
            </a:solidFill>
            <a:round/>
            <a:headEnd/>
            <a:tailEnd/>
          </a:ln>
        </p:spPr>
        <p:txBody>
          <a:bodyPr lIns="0" tIns="0" rIns="0" bIns="0"/>
          <a:lstStyle/>
          <a:p>
            <a:endParaRPr lang="hu-HU"/>
          </a:p>
        </p:txBody>
      </p:sp>
      <p:sp>
        <p:nvSpPr>
          <p:cNvPr id="39950" name="Line 17"/>
          <p:cNvSpPr>
            <a:spLocks noChangeShapeType="1"/>
          </p:cNvSpPr>
          <p:nvPr/>
        </p:nvSpPr>
        <p:spPr bwMode="auto">
          <a:xfrm rot="10800000">
            <a:off x="441325" y="4105275"/>
            <a:ext cx="1506538" cy="6350"/>
          </a:xfrm>
          <a:prstGeom prst="line">
            <a:avLst/>
          </a:prstGeom>
          <a:noFill/>
          <a:ln w="28575">
            <a:solidFill>
              <a:srgbClr val="A6A6A6"/>
            </a:solidFill>
            <a:round/>
            <a:headEnd/>
            <a:tailEnd/>
          </a:ln>
        </p:spPr>
        <p:txBody>
          <a:bodyPr lIns="0" tIns="0" rIns="0" bIns="0"/>
          <a:lstStyle/>
          <a:p>
            <a:endParaRPr lang="hu-HU"/>
          </a:p>
        </p:txBody>
      </p:sp>
      <p:sp>
        <p:nvSpPr>
          <p:cNvPr id="39951" name="Line 18"/>
          <p:cNvSpPr>
            <a:spLocks noChangeShapeType="1"/>
          </p:cNvSpPr>
          <p:nvPr/>
        </p:nvSpPr>
        <p:spPr bwMode="auto">
          <a:xfrm flipH="1">
            <a:off x="434975" y="3314700"/>
            <a:ext cx="1565275" cy="1588"/>
          </a:xfrm>
          <a:prstGeom prst="line">
            <a:avLst/>
          </a:prstGeom>
          <a:noFill/>
          <a:ln w="28575">
            <a:solidFill>
              <a:srgbClr val="A6A6A6"/>
            </a:solidFill>
            <a:round/>
            <a:headEnd/>
            <a:tailEnd/>
          </a:ln>
        </p:spPr>
        <p:txBody>
          <a:bodyPr lIns="0" tIns="0" rIns="0" bIns="0"/>
          <a:lstStyle/>
          <a:p>
            <a:endParaRPr lang="hu-HU"/>
          </a:p>
        </p:txBody>
      </p:sp>
      <p:sp>
        <p:nvSpPr>
          <p:cNvPr id="39952" name="Line 19"/>
          <p:cNvSpPr>
            <a:spLocks noChangeShapeType="1"/>
          </p:cNvSpPr>
          <p:nvPr/>
        </p:nvSpPr>
        <p:spPr bwMode="auto">
          <a:xfrm flipH="1">
            <a:off x="434975" y="2519363"/>
            <a:ext cx="1617663" cy="1587"/>
          </a:xfrm>
          <a:prstGeom prst="line">
            <a:avLst/>
          </a:prstGeom>
          <a:noFill/>
          <a:ln w="28575">
            <a:solidFill>
              <a:srgbClr val="A6A6A6"/>
            </a:solidFill>
            <a:round/>
            <a:headEnd/>
            <a:tailEnd/>
          </a:ln>
        </p:spPr>
        <p:txBody>
          <a:bodyPr lIns="0" tIns="0" rIns="0" bIns="0"/>
          <a:lstStyle/>
          <a:p>
            <a:endParaRPr lang="hu-HU"/>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7010400" y="685800"/>
            <a:ext cx="2133600" cy="2133600"/>
          </a:xfrm>
          <a:prstGeom prst="rect">
            <a:avLst/>
          </a:prstGeom>
          <a:solidFill>
            <a:srgbClr val="B8B8B8"/>
          </a:solidFill>
          <a:ln w="12700" algn="ctr">
            <a:noFill/>
            <a:miter lim="800000"/>
            <a:headEnd/>
            <a:tailEnd/>
          </a:ln>
        </p:spPr>
        <p:txBody>
          <a:bodyPr wrap="none" anchor="ctr" anchorCtr="1"/>
          <a:lstStyle/>
          <a:p>
            <a:pPr algn="ctr">
              <a:lnSpc>
                <a:spcPct val="90000"/>
              </a:lnSpc>
              <a:spcBef>
                <a:spcPct val="50000"/>
              </a:spcBef>
              <a:buClr>
                <a:schemeClr val="accent1"/>
              </a:buClr>
            </a:pPr>
            <a:endParaRPr lang="hu-HU">
              <a:solidFill>
                <a:srgbClr val="000000"/>
              </a:solidFill>
            </a:endParaRPr>
          </a:p>
        </p:txBody>
      </p:sp>
      <p:sp>
        <p:nvSpPr>
          <p:cNvPr id="41986" name="Text Box 3"/>
          <p:cNvSpPr txBox="1">
            <a:spLocks noChangeArrowheads="1"/>
          </p:cNvSpPr>
          <p:nvPr/>
        </p:nvSpPr>
        <p:spPr bwMode="auto">
          <a:xfrm>
            <a:off x="914400" y="2838450"/>
            <a:ext cx="5667375" cy="442913"/>
          </a:xfrm>
          <a:prstGeom prst="rect">
            <a:avLst/>
          </a:prstGeom>
          <a:noFill/>
          <a:ln w="9525">
            <a:noFill/>
            <a:miter lim="800000"/>
            <a:headEnd/>
            <a:tailEnd/>
          </a:ln>
        </p:spPr>
        <p:txBody>
          <a:bodyPr lIns="0" tIns="0" rIns="0" bIns="0">
            <a:spAutoFit/>
          </a:bodyPr>
          <a:lstStyle/>
          <a:p>
            <a:pPr>
              <a:lnSpc>
                <a:spcPct val="90000"/>
              </a:lnSpc>
              <a:spcBef>
                <a:spcPct val="50000"/>
              </a:spcBef>
              <a:buClr>
                <a:schemeClr val="accent1"/>
              </a:buClr>
            </a:pPr>
            <a:r>
              <a:rPr lang="hu-HU" sz="3200">
                <a:solidFill>
                  <a:schemeClr val="tx2"/>
                </a:solidFill>
              </a:rPr>
              <a:t>Trendek</a:t>
            </a:r>
            <a:endParaRPr lang="en-US" sz="3200"/>
          </a:p>
        </p:txBody>
      </p:sp>
      <p:pic>
        <p:nvPicPr>
          <p:cNvPr id="41987" name="Picture 4" descr="Right Red"/>
          <p:cNvPicPr>
            <a:picLocks noChangeAspect="1" noChangeArrowheads="1"/>
          </p:cNvPicPr>
          <p:nvPr/>
        </p:nvPicPr>
        <p:blipFill>
          <a:blip r:embed="rId3" cstate="print"/>
          <a:srcRect/>
          <a:stretch>
            <a:fillRect/>
          </a:stretch>
        </p:blipFill>
        <p:spPr bwMode="auto">
          <a:xfrm>
            <a:off x="7010400" y="0"/>
            <a:ext cx="2133600" cy="685800"/>
          </a:xfrm>
          <a:prstGeom prst="rect">
            <a:avLst/>
          </a:prstGeom>
          <a:noFill/>
          <a:ln w="9525">
            <a:noFill/>
            <a:miter lim="800000"/>
            <a:headEnd/>
            <a:tailEnd/>
          </a:ln>
        </p:spPr>
      </p:pic>
      <p:pic>
        <p:nvPicPr>
          <p:cNvPr id="41988" name="Picture 5" descr="a8938fe7-MEDIUM-23328735"/>
          <p:cNvPicPr>
            <a:picLocks noChangeAspect="1" noChangeArrowheads="1"/>
          </p:cNvPicPr>
          <p:nvPr/>
        </p:nvPicPr>
        <p:blipFill>
          <a:blip r:embed="rId4" cstate="print"/>
          <a:srcRect/>
          <a:stretch>
            <a:fillRect/>
          </a:stretch>
        </p:blipFill>
        <p:spPr bwMode="auto">
          <a:xfrm>
            <a:off x="7010400" y="685800"/>
            <a:ext cx="2133600" cy="2133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38"/>
          <p:cNvGrpSpPr>
            <a:grpSpLocks/>
          </p:cNvGrpSpPr>
          <p:nvPr/>
        </p:nvGrpSpPr>
        <p:grpSpPr bwMode="auto">
          <a:xfrm>
            <a:off x="203200" y="4868863"/>
            <a:ext cx="8585200" cy="1089025"/>
            <a:chOff x="203196" y="4869021"/>
            <a:chExt cx="8585204" cy="1088571"/>
          </a:xfrm>
        </p:grpSpPr>
        <p:sp>
          <p:nvSpPr>
            <p:cNvPr id="40" name="AutoShape 11"/>
            <p:cNvSpPr>
              <a:spLocks noChangeArrowheads="1"/>
            </p:cNvSpPr>
            <p:nvPr/>
          </p:nvSpPr>
          <p:spPr bwMode="ltGray">
            <a:xfrm>
              <a:off x="306384" y="4869021"/>
              <a:ext cx="8482016" cy="1088571"/>
            </a:xfrm>
            <a:prstGeom prst="roundRect">
              <a:avLst>
                <a:gd name="adj" fmla="val 8147"/>
              </a:avLst>
            </a:prstGeom>
            <a:solidFill>
              <a:schemeClr val="accent2"/>
            </a:solidFill>
            <a:ln w="9525" algn="ctr">
              <a:noFill/>
              <a:round/>
              <a:headEnd/>
              <a:tailEnd/>
            </a:ln>
          </p:spPr>
          <p:txBody>
            <a:bodyPr wrap="none" lIns="91435" tIns="45718" rIns="91435" bIns="45718" anchor="ctr"/>
            <a:lstStyle/>
            <a:p>
              <a:pPr algn="ctr">
                <a:defRPr/>
              </a:pP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4076" name="Rectangle 7"/>
            <p:cNvSpPr>
              <a:spLocks noChangeArrowheads="1"/>
            </p:cNvSpPr>
            <p:nvPr/>
          </p:nvSpPr>
          <p:spPr bwMode="auto">
            <a:xfrm>
              <a:off x="203196" y="4917452"/>
              <a:ext cx="1228725" cy="307777"/>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OLTP &amp; ODS</a:t>
              </a:r>
            </a:p>
            <a:p>
              <a:pPr algn="ctr" eaLnBrk="0" hangingPunct="0">
                <a:lnSpc>
                  <a:spcPts val="1200"/>
                </a:lnSpc>
              </a:pPr>
              <a:r>
                <a:rPr lang="en-US" sz="1200">
                  <a:solidFill>
                    <a:schemeClr val="accent1"/>
                  </a:solidFill>
                  <a:latin typeface="Arial Narrow" pitchFamily="34" charset="0"/>
                </a:rPr>
                <a:t>Systems</a:t>
              </a:r>
            </a:p>
          </p:txBody>
        </p:sp>
        <p:sp>
          <p:nvSpPr>
            <p:cNvPr id="44077" name="Rectangle 8"/>
            <p:cNvSpPr>
              <a:spLocks noChangeArrowheads="1"/>
            </p:cNvSpPr>
            <p:nvPr/>
          </p:nvSpPr>
          <p:spPr bwMode="auto">
            <a:xfrm>
              <a:off x="1205675" y="4917452"/>
              <a:ext cx="1371600" cy="307777"/>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Data Warehouse</a:t>
              </a:r>
            </a:p>
            <a:p>
              <a:pPr algn="ctr" eaLnBrk="0" hangingPunct="0">
                <a:lnSpc>
                  <a:spcPts val="1200"/>
                </a:lnSpc>
              </a:pPr>
              <a:r>
                <a:rPr lang="en-US" sz="1200">
                  <a:solidFill>
                    <a:schemeClr val="accent1"/>
                  </a:solidFill>
                  <a:latin typeface="Arial Narrow" pitchFamily="34" charset="0"/>
                </a:rPr>
                <a:t>Data Mart</a:t>
              </a:r>
            </a:p>
          </p:txBody>
        </p:sp>
        <p:sp>
          <p:nvSpPr>
            <p:cNvPr id="44078" name="Rectangle 9"/>
            <p:cNvSpPr>
              <a:spLocks noChangeArrowheads="1"/>
            </p:cNvSpPr>
            <p:nvPr/>
          </p:nvSpPr>
          <p:spPr bwMode="auto">
            <a:xfrm>
              <a:off x="4334557" y="4917452"/>
              <a:ext cx="1452562" cy="461665"/>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Packaged</a:t>
              </a:r>
            </a:p>
            <a:p>
              <a:pPr algn="ctr" eaLnBrk="0" hangingPunct="0">
                <a:lnSpc>
                  <a:spcPts val="1200"/>
                </a:lnSpc>
              </a:pPr>
              <a:r>
                <a:rPr lang="en-US" sz="1200">
                  <a:solidFill>
                    <a:schemeClr val="accent1"/>
                  </a:solidFill>
                  <a:latin typeface="Arial Narrow" pitchFamily="34" charset="0"/>
                </a:rPr>
                <a:t>Applications</a:t>
              </a:r>
            </a:p>
            <a:p>
              <a:pPr algn="ctr" eaLnBrk="0" hangingPunct="0">
                <a:lnSpc>
                  <a:spcPts val="1200"/>
                </a:lnSpc>
              </a:pPr>
              <a:r>
                <a:rPr lang="en-US" sz="1200">
                  <a:solidFill>
                    <a:schemeClr val="accent1"/>
                  </a:solidFill>
                  <a:latin typeface="Arial Narrow" pitchFamily="34" charset="0"/>
                </a:rPr>
                <a:t>(Oracle, SAP, Others)</a:t>
              </a:r>
            </a:p>
          </p:txBody>
        </p:sp>
        <p:sp>
          <p:nvSpPr>
            <p:cNvPr id="44079" name="Rectangle 11"/>
            <p:cNvSpPr>
              <a:spLocks noChangeArrowheads="1"/>
            </p:cNvSpPr>
            <p:nvPr/>
          </p:nvSpPr>
          <p:spPr bwMode="auto">
            <a:xfrm>
              <a:off x="6873651" y="4917452"/>
              <a:ext cx="954087" cy="307777"/>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Excel</a:t>
              </a:r>
            </a:p>
            <a:p>
              <a:pPr algn="ctr" eaLnBrk="0" hangingPunct="0">
                <a:lnSpc>
                  <a:spcPts val="1200"/>
                </a:lnSpc>
              </a:pPr>
              <a:r>
                <a:rPr lang="en-US" sz="1200">
                  <a:solidFill>
                    <a:schemeClr val="accent1"/>
                  </a:solidFill>
                  <a:latin typeface="Arial Narrow" pitchFamily="34" charset="0"/>
                </a:rPr>
                <a:t>XML/Office</a:t>
              </a:r>
            </a:p>
          </p:txBody>
        </p:sp>
        <p:sp>
          <p:nvSpPr>
            <p:cNvPr id="44080" name="Rectangle 12"/>
            <p:cNvSpPr>
              <a:spLocks noChangeArrowheads="1"/>
            </p:cNvSpPr>
            <p:nvPr/>
          </p:nvSpPr>
          <p:spPr bwMode="auto">
            <a:xfrm>
              <a:off x="7804607" y="4917452"/>
              <a:ext cx="860425" cy="307777"/>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Business</a:t>
              </a:r>
            </a:p>
            <a:p>
              <a:pPr algn="ctr" eaLnBrk="0" hangingPunct="0">
                <a:lnSpc>
                  <a:spcPts val="1200"/>
                </a:lnSpc>
              </a:pPr>
              <a:r>
                <a:rPr lang="en-US" sz="1200">
                  <a:solidFill>
                    <a:schemeClr val="accent1"/>
                  </a:solidFill>
                  <a:latin typeface="Arial Narrow" pitchFamily="34" charset="0"/>
                </a:rPr>
                <a:t>Process</a:t>
              </a:r>
            </a:p>
          </p:txBody>
        </p:sp>
        <p:sp>
          <p:nvSpPr>
            <p:cNvPr id="44081" name="Rectangle 13"/>
            <p:cNvSpPr>
              <a:spLocks noChangeArrowheads="1"/>
            </p:cNvSpPr>
            <p:nvPr/>
          </p:nvSpPr>
          <p:spPr bwMode="auto">
            <a:xfrm>
              <a:off x="3499324" y="4917452"/>
              <a:ext cx="792205" cy="553998"/>
            </a:xfrm>
            <a:prstGeom prst="rect">
              <a:avLst/>
            </a:prstGeom>
            <a:noFill/>
            <a:ln w="9525">
              <a:noFill/>
              <a:miter lim="800000"/>
              <a:headEnd/>
              <a:tailEnd/>
            </a:ln>
          </p:spPr>
          <p:txBody>
            <a:bodyPr wrap="none">
              <a:spAutoFit/>
            </a:bodyPr>
            <a:lstStyle/>
            <a:p>
              <a:pPr algn="ctr" eaLnBrk="0" hangingPunct="0">
                <a:lnSpc>
                  <a:spcPts val="1200"/>
                </a:lnSpc>
              </a:pPr>
              <a:r>
                <a:rPr lang="en-US" sz="1200">
                  <a:solidFill>
                    <a:schemeClr val="accent1"/>
                  </a:solidFill>
                  <a:latin typeface="Arial Narrow" pitchFamily="34" charset="0"/>
                </a:rPr>
                <a:t>OLAP</a:t>
              </a:r>
            </a:p>
            <a:p>
              <a:pPr algn="ctr" eaLnBrk="0" hangingPunct="0">
                <a:lnSpc>
                  <a:spcPts val="1200"/>
                </a:lnSpc>
              </a:pPr>
              <a:r>
                <a:rPr lang="en-US" sz="1200">
                  <a:solidFill>
                    <a:schemeClr val="accent1"/>
                  </a:solidFill>
                  <a:latin typeface="Arial Narrow" pitchFamily="34" charset="0"/>
                </a:rPr>
                <a:t>Sources</a:t>
              </a:r>
            </a:p>
            <a:p>
              <a:pPr algn="ctr" eaLnBrk="0" hangingPunct="0">
                <a:lnSpc>
                  <a:spcPts val="1200"/>
                </a:lnSpc>
              </a:pPr>
              <a:r>
                <a:rPr lang="en-US" sz="1200">
                  <a:solidFill>
                    <a:schemeClr val="accent1"/>
                  </a:solidFill>
                  <a:latin typeface="Arial Narrow" pitchFamily="34" charset="0"/>
                </a:rPr>
                <a:t>ESSBASE</a:t>
              </a:r>
            </a:p>
          </p:txBody>
        </p:sp>
        <p:sp>
          <p:nvSpPr>
            <p:cNvPr id="44082" name="Rectangle 8"/>
            <p:cNvSpPr>
              <a:spLocks noChangeArrowheads="1"/>
            </p:cNvSpPr>
            <p:nvPr/>
          </p:nvSpPr>
          <p:spPr bwMode="auto">
            <a:xfrm>
              <a:off x="2374653" y="4917452"/>
              <a:ext cx="1051635" cy="153888"/>
            </a:xfrm>
            <a:prstGeom prst="rect">
              <a:avLst/>
            </a:prstGeom>
            <a:noFill/>
            <a:ln w="9525">
              <a:noFill/>
              <a:miter lim="800000"/>
              <a:headEnd/>
              <a:tailEnd/>
            </a:ln>
          </p:spPr>
          <p:txBody>
            <a:bodyPr lIns="0" tIns="0" rIns="0" bIns="0">
              <a:spAutoFit/>
            </a:bodyPr>
            <a:lstStyle/>
            <a:p>
              <a:pPr algn="ctr" eaLnBrk="0" hangingPunct="0">
                <a:lnSpc>
                  <a:spcPts val="1200"/>
                </a:lnSpc>
              </a:pPr>
              <a:r>
                <a:rPr lang="en-US" sz="1200">
                  <a:solidFill>
                    <a:schemeClr val="accent1"/>
                  </a:solidFill>
                  <a:latin typeface="Arial Narrow" pitchFamily="34" charset="0"/>
                </a:rPr>
                <a:t>Exadata</a:t>
              </a:r>
            </a:p>
          </p:txBody>
        </p:sp>
        <p:sp>
          <p:nvSpPr>
            <p:cNvPr id="44083" name="Rectangle 59"/>
            <p:cNvSpPr>
              <a:spLocks noChangeArrowheads="1"/>
            </p:cNvSpPr>
            <p:nvPr/>
          </p:nvSpPr>
          <p:spPr bwMode="auto">
            <a:xfrm>
              <a:off x="5787119" y="4917452"/>
              <a:ext cx="1174750" cy="400110"/>
            </a:xfrm>
            <a:prstGeom prst="rect">
              <a:avLst/>
            </a:prstGeom>
            <a:noFill/>
            <a:ln w="9525">
              <a:noFill/>
              <a:miter lim="800000"/>
              <a:headEnd/>
              <a:tailEnd/>
            </a:ln>
          </p:spPr>
          <p:txBody>
            <a:bodyPr>
              <a:spAutoFit/>
            </a:bodyPr>
            <a:lstStyle/>
            <a:p>
              <a:pPr algn="ctr" eaLnBrk="0" hangingPunct="0">
                <a:lnSpc>
                  <a:spcPts val="1200"/>
                </a:lnSpc>
              </a:pPr>
              <a:r>
                <a:rPr lang="en-US" sz="1200">
                  <a:solidFill>
                    <a:schemeClr val="accent1"/>
                  </a:solidFill>
                  <a:latin typeface="Arial Narrow" pitchFamily="34" charset="0"/>
                </a:rPr>
                <a:t>Unstructured &amp; Semi-Structured</a:t>
              </a:r>
            </a:p>
          </p:txBody>
        </p:sp>
      </p:grpSp>
      <p:sp>
        <p:nvSpPr>
          <p:cNvPr id="124" name="AutoShape 11"/>
          <p:cNvSpPr>
            <a:spLocks noChangeArrowheads="1"/>
          </p:cNvSpPr>
          <p:nvPr/>
        </p:nvSpPr>
        <p:spPr bwMode="ltGray">
          <a:xfrm>
            <a:off x="306388" y="2575065"/>
            <a:ext cx="8482013" cy="2149277"/>
          </a:xfrm>
          <a:prstGeom prst="roundRect">
            <a:avLst>
              <a:gd name="adj" fmla="val 8147"/>
            </a:avLst>
          </a:prstGeom>
          <a:ln>
            <a:headEnd/>
            <a:tailEnd/>
          </a:ln>
        </p:spPr>
        <p:style>
          <a:lnRef idx="0">
            <a:schemeClr val="accent2"/>
          </a:lnRef>
          <a:fillRef idx="3">
            <a:schemeClr val="accent2"/>
          </a:fillRef>
          <a:effectRef idx="3">
            <a:schemeClr val="accent2"/>
          </a:effectRef>
          <a:fontRef idx="minor">
            <a:schemeClr val="lt1"/>
          </a:fontRef>
        </p:style>
        <p:txBody>
          <a:bodyPr wrap="none" lIns="91435" tIns="45718" rIns="91435" bIns="45718"/>
          <a:lstStyle/>
          <a:p>
            <a:pPr algn="ctr">
              <a:defRPr/>
            </a:pPr>
            <a:endParaRPr lang="en-US" sz="2400" dirty="0">
              <a:solidFill>
                <a:schemeClr val="bg1"/>
              </a:solidFill>
              <a:effectLst>
                <a:outerShdw blurRad="38100" dist="38100" dir="2700000" algn="tl">
                  <a:srgbClr val="000000">
                    <a:alpha val="43137"/>
                  </a:srgbClr>
                </a:outerShdw>
              </a:effectLst>
              <a:cs typeface="Arial" pitchFamily="34" charset="0"/>
            </a:endParaRPr>
          </a:p>
        </p:txBody>
      </p:sp>
      <p:sp>
        <p:nvSpPr>
          <p:cNvPr id="44037" name="Rectangle 4"/>
          <p:cNvSpPr>
            <a:spLocks noGrp="1" noChangeArrowheads="1"/>
          </p:cNvSpPr>
          <p:nvPr>
            <p:ph type="title"/>
          </p:nvPr>
        </p:nvSpPr>
        <p:spPr>
          <a:xfrm>
            <a:off x="849313" y="230188"/>
            <a:ext cx="7581900" cy="857250"/>
          </a:xfrm>
        </p:spPr>
        <p:txBody>
          <a:bodyPr/>
          <a:lstStyle/>
          <a:p>
            <a:pPr eaLnBrk="1" hangingPunct="1"/>
            <a:r>
              <a:rPr lang="hu-HU" smtClean="0"/>
              <a:t>Teljes és Integrált</a:t>
            </a:r>
            <a:r>
              <a:rPr lang="en-US" smtClean="0"/>
              <a:t/>
            </a:r>
            <a:br>
              <a:rPr lang="en-US" smtClean="0"/>
            </a:br>
            <a:r>
              <a:rPr lang="en-US" sz="2000" smtClean="0">
                <a:solidFill>
                  <a:schemeClr val="tx2"/>
                </a:solidFill>
              </a:rPr>
              <a:t>Oracle Business Intelligence 11</a:t>
            </a:r>
            <a:r>
              <a:rPr lang="en-US" sz="2000" i="1" smtClean="0">
                <a:solidFill>
                  <a:schemeClr val="tx2"/>
                </a:solidFill>
                <a:latin typeface="Times New Roman" pitchFamily="18" charset="0"/>
                <a:cs typeface="Times New Roman" pitchFamily="18" charset="0"/>
              </a:rPr>
              <a:t>g</a:t>
            </a:r>
            <a:endParaRPr lang="en-US" smtClean="0">
              <a:solidFill>
                <a:schemeClr val="tx2"/>
              </a:solidFill>
            </a:endParaRPr>
          </a:p>
        </p:txBody>
      </p:sp>
      <p:sp>
        <p:nvSpPr>
          <p:cNvPr id="44038" name="AutoShape 24"/>
          <p:cNvSpPr>
            <a:spLocks noChangeArrowheads="1"/>
          </p:cNvSpPr>
          <p:nvPr/>
        </p:nvSpPr>
        <p:spPr bwMode="auto">
          <a:xfrm>
            <a:off x="547688" y="2851150"/>
            <a:ext cx="7983537" cy="304800"/>
          </a:xfrm>
          <a:prstGeom prst="roundRect">
            <a:avLst>
              <a:gd name="adj" fmla="val 0"/>
            </a:avLst>
          </a:prstGeom>
          <a:solidFill>
            <a:schemeClr val="tx2"/>
          </a:solidFill>
          <a:ln w="12700">
            <a:noFill/>
            <a:round/>
            <a:headEnd/>
            <a:tailEnd/>
          </a:ln>
        </p:spPr>
        <p:txBody>
          <a:bodyPr wrap="none" lIns="92075" tIns="46038" rIns="92075" bIns="46038" anchor="ctr"/>
          <a:lstStyle/>
          <a:p>
            <a:pPr algn="ctr" eaLnBrk="0" hangingPunct="0"/>
            <a:r>
              <a:rPr lang="hu-HU" sz="1600" b="0">
                <a:solidFill>
                  <a:schemeClr val="bg1"/>
                </a:solidFill>
              </a:rPr>
              <a:t>Közös vállalati információs modell</a:t>
            </a:r>
            <a:endParaRPr lang="en-US" sz="1600" b="0">
              <a:solidFill>
                <a:schemeClr val="bg1"/>
              </a:solidFill>
            </a:endParaRPr>
          </a:p>
        </p:txBody>
      </p:sp>
      <p:sp>
        <p:nvSpPr>
          <p:cNvPr id="44039" name="Rectangle 55"/>
          <p:cNvSpPr>
            <a:spLocks noChangeArrowheads="1"/>
          </p:cNvSpPr>
          <p:nvPr/>
        </p:nvSpPr>
        <p:spPr bwMode="auto">
          <a:xfrm>
            <a:off x="550863" y="3155950"/>
            <a:ext cx="7983537" cy="1292225"/>
          </a:xfrm>
          <a:prstGeom prst="rect">
            <a:avLst/>
          </a:prstGeom>
          <a:solidFill>
            <a:schemeClr val="bg1"/>
          </a:solidFill>
          <a:ln w="12700" algn="ctr">
            <a:noFill/>
            <a:miter lim="800000"/>
            <a:headEnd/>
            <a:tailEnd/>
          </a:ln>
        </p:spPr>
        <p:txBody>
          <a:bodyPr wrap="none" lIns="91435" tIns="45718" rIns="91435" bIns="45718" anchor="ctr"/>
          <a:lstStyle/>
          <a:p>
            <a:pPr marL="744538" indent="-109538"/>
            <a:endParaRPr lang="hu-HU" sz="1200" b="0">
              <a:solidFill>
                <a:schemeClr val="bg1"/>
              </a:solidFill>
              <a:cs typeface="Times New Roman" pitchFamily="18" charset="0"/>
            </a:endParaRPr>
          </a:p>
        </p:txBody>
      </p:sp>
      <p:sp>
        <p:nvSpPr>
          <p:cNvPr id="44040" name="Rectangle 57"/>
          <p:cNvSpPr>
            <a:spLocks noChangeArrowheads="1"/>
          </p:cNvSpPr>
          <p:nvPr/>
        </p:nvSpPr>
        <p:spPr bwMode="auto">
          <a:xfrm>
            <a:off x="1066800" y="3213100"/>
            <a:ext cx="7267575" cy="1165225"/>
          </a:xfrm>
          <a:prstGeom prst="rect">
            <a:avLst/>
          </a:prstGeom>
          <a:noFill/>
          <a:ln w="3175" algn="ctr">
            <a:noFill/>
            <a:miter lim="800000"/>
            <a:headEnd/>
            <a:tailEnd/>
          </a:ln>
        </p:spPr>
        <p:txBody>
          <a:bodyPr wrap="none" lIns="91435" tIns="45718" rIns="91435" bIns="45718" anchor="ctr"/>
          <a:lstStyle/>
          <a:p>
            <a:pPr marL="109538" indent="-109538">
              <a:buSzPct val="90000"/>
              <a:buFont typeface="Times" pitchFamily="18" charset="0"/>
              <a:buChar char="•"/>
            </a:pPr>
            <a:r>
              <a:rPr lang="hu-HU" sz="1400" b="0">
                <a:cs typeface="Times New Roman" pitchFamily="18" charset="0"/>
              </a:rPr>
              <a:t>Közös metaadat alap az összes adatforrásra</a:t>
            </a:r>
            <a:endParaRPr lang="en-US" sz="1400" b="0">
              <a:cs typeface="Times New Roman" pitchFamily="18" charset="0"/>
            </a:endParaRPr>
          </a:p>
          <a:p>
            <a:pPr marL="109538" indent="-109538">
              <a:buSzPct val="90000"/>
              <a:buFont typeface="Times" pitchFamily="18" charset="0"/>
              <a:buChar char="•"/>
            </a:pPr>
            <a:r>
              <a:rPr lang="hu-HU" sz="1400" b="0">
                <a:cs typeface="Times New Roman" pitchFamily="18" charset="0"/>
              </a:rPr>
              <a:t>Közös biztonság, elérés, a</a:t>
            </a:r>
            <a:r>
              <a:rPr lang="en-US" sz="1400" b="0">
                <a:cs typeface="Times New Roman" pitchFamily="18" charset="0"/>
              </a:rPr>
              <a:t>uthoriz</a:t>
            </a:r>
            <a:r>
              <a:rPr lang="hu-HU" sz="1400" b="0">
                <a:cs typeface="Times New Roman" pitchFamily="18" charset="0"/>
              </a:rPr>
              <a:t>áció, a</a:t>
            </a:r>
            <a:r>
              <a:rPr lang="en-US" sz="1400" b="0">
                <a:cs typeface="Times New Roman" pitchFamily="18" charset="0"/>
              </a:rPr>
              <a:t>udit</a:t>
            </a:r>
            <a:r>
              <a:rPr lang="hu-HU" sz="1400" b="0">
                <a:cs typeface="Times New Roman" pitchFamily="18" charset="0"/>
              </a:rPr>
              <a:t>álás</a:t>
            </a:r>
          </a:p>
          <a:p>
            <a:pPr marL="109538" indent="-109538">
              <a:buSzPct val="90000"/>
              <a:buFont typeface="Times" pitchFamily="18" charset="0"/>
              <a:buChar char="•"/>
            </a:pPr>
            <a:r>
              <a:rPr lang="hu-HU" sz="1400" b="0">
                <a:cs typeface="Times New Roman" pitchFamily="18" charset="0"/>
              </a:rPr>
              <a:t>Közös lekérdezés generálás – optimalizált a forrásokhoz</a:t>
            </a:r>
            <a:endParaRPr lang="en-US" sz="1400" b="0">
              <a:cs typeface="Times New Roman" pitchFamily="18" charset="0"/>
            </a:endParaRPr>
          </a:p>
          <a:p>
            <a:pPr marL="109538" indent="-109538">
              <a:spcBef>
                <a:spcPct val="10000"/>
              </a:spcBef>
              <a:buSzPct val="90000"/>
              <a:buFont typeface="Times" pitchFamily="18" charset="0"/>
              <a:buChar char="•"/>
            </a:pPr>
            <a:r>
              <a:rPr lang="hu-HU" sz="1400" b="0">
                <a:cs typeface="Times New Roman" pitchFamily="18" charset="0"/>
              </a:rPr>
              <a:t>Közös klaszterezés, menedzsment, keresés </a:t>
            </a:r>
            <a:endParaRPr lang="en-US" sz="1400" b="0">
              <a:cs typeface="Times New Roman" pitchFamily="18" charset="0"/>
            </a:endParaRPr>
          </a:p>
          <a:p>
            <a:pPr marL="109538" indent="-109538">
              <a:spcBef>
                <a:spcPct val="10000"/>
              </a:spcBef>
              <a:buSzPct val="90000"/>
              <a:buFont typeface="Times" pitchFamily="18" charset="0"/>
              <a:buChar char="•"/>
            </a:pPr>
            <a:r>
              <a:rPr lang="hu-HU" sz="1400" b="0">
                <a:cs typeface="Times New Roman" pitchFamily="18" charset="0"/>
              </a:rPr>
              <a:t>Közös felhasználói élmény</a:t>
            </a:r>
            <a:endParaRPr lang="en-US" sz="1400" b="0">
              <a:cs typeface="Times New Roman" pitchFamily="18" charset="0"/>
            </a:endParaRPr>
          </a:p>
        </p:txBody>
      </p:sp>
      <p:pic>
        <p:nvPicPr>
          <p:cNvPr id="44041" name="Picture 3"/>
          <p:cNvPicPr>
            <a:picLocks noChangeAspect="1" noChangeArrowheads="1"/>
          </p:cNvPicPr>
          <p:nvPr/>
        </p:nvPicPr>
        <p:blipFill>
          <a:blip r:embed="rId3" cstate="print"/>
          <a:srcRect/>
          <a:stretch>
            <a:fillRect/>
          </a:stretch>
        </p:blipFill>
        <p:spPr bwMode="auto">
          <a:xfrm>
            <a:off x="7234238" y="3028950"/>
            <a:ext cx="1443037" cy="1443038"/>
          </a:xfrm>
          <a:prstGeom prst="rect">
            <a:avLst/>
          </a:prstGeom>
          <a:noFill/>
          <a:ln w="9525">
            <a:noFill/>
            <a:miter lim="800000"/>
            <a:headEnd/>
            <a:tailEnd/>
          </a:ln>
        </p:spPr>
      </p:pic>
      <p:grpSp>
        <p:nvGrpSpPr>
          <p:cNvPr id="44042" name="Group 29"/>
          <p:cNvGrpSpPr>
            <a:grpSpLocks/>
          </p:cNvGrpSpPr>
          <p:nvPr/>
        </p:nvGrpSpPr>
        <p:grpSpPr bwMode="auto">
          <a:xfrm>
            <a:off x="333375" y="5126038"/>
            <a:ext cx="8343900" cy="1243012"/>
            <a:chOff x="333685" y="4699769"/>
            <a:chExt cx="8343888" cy="1243905"/>
          </a:xfrm>
        </p:grpSpPr>
        <p:pic>
          <p:nvPicPr>
            <p:cNvPr id="44067" name="Picture 9"/>
            <p:cNvPicPr>
              <a:picLocks noChangeAspect="1" noChangeArrowheads="1"/>
            </p:cNvPicPr>
            <p:nvPr/>
          </p:nvPicPr>
          <p:blipFill>
            <a:blip r:embed="rId4" cstate="print"/>
            <a:srcRect/>
            <a:stretch>
              <a:fillRect/>
            </a:stretch>
          </p:blipFill>
          <p:spPr bwMode="auto">
            <a:xfrm>
              <a:off x="5717526" y="4699769"/>
              <a:ext cx="1243905" cy="1243905"/>
            </a:xfrm>
            <a:prstGeom prst="rect">
              <a:avLst/>
            </a:prstGeom>
            <a:noFill/>
            <a:ln w="9525" algn="ctr">
              <a:noFill/>
              <a:miter lim="800000"/>
              <a:headEnd/>
              <a:tailEnd/>
            </a:ln>
          </p:spPr>
        </p:pic>
        <p:pic>
          <p:nvPicPr>
            <p:cNvPr id="44068" name="Picture 5"/>
            <p:cNvPicPr>
              <a:picLocks noChangeAspect="1" noChangeArrowheads="1"/>
            </p:cNvPicPr>
            <p:nvPr/>
          </p:nvPicPr>
          <p:blipFill>
            <a:blip r:embed="rId5" cstate="print"/>
            <a:srcRect/>
            <a:stretch>
              <a:fillRect/>
            </a:stretch>
          </p:blipFill>
          <p:spPr bwMode="auto">
            <a:xfrm>
              <a:off x="2554673" y="4724787"/>
              <a:ext cx="587015" cy="903098"/>
            </a:xfrm>
            <a:prstGeom prst="rect">
              <a:avLst/>
            </a:prstGeom>
            <a:noFill/>
            <a:ln w="9525">
              <a:noFill/>
              <a:miter lim="800000"/>
              <a:headEnd/>
              <a:tailEnd/>
            </a:ln>
          </p:spPr>
        </p:pic>
        <p:pic>
          <p:nvPicPr>
            <p:cNvPr id="44069" name="Picture 9"/>
            <p:cNvPicPr>
              <a:picLocks noChangeAspect="1" noChangeArrowheads="1"/>
            </p:cNvPicPr>
            <p:nvPr/>
          </p:nvPicPr>
          <p:blipFill>
            <a:blip r:embed="rId6" cstate="print"/>
            <a:srcRect/>
            <a:stretch>
              <a:fillRect/>
            </a:stretch>
          </p:blipFill>
          <p:spPr bwMode="auto">
            <a:xfrm>
              <a:off x="4611599" y="4898282"/>
              <a:ext cx="901386" cy="901386"/>
            </a:xfrm>
            <a:prstGeom prst="rect">
              <a:avLst/>
            </a:prstGeom>
            <a:noFill/>
            <a:ln w="9525" algn="ctr">
              <a:noFill/>
              <a:miter lim="800000"/>
              <a:headEnd/>
              <a:tailEnd/>
            </a:ln>
          </p:spPr>
        </p:pic>
        <p:pic>
          <p:nvPicPr>
            <p:cNvPr id="44070" name="Picture 9"/>
            <p:cNvPicPr>
              <a:picLocks noChangeAspect="1" noChangeArrowheads="1"/>
            </p:cNvPicPr>
            <p:nvPr/>
          </p:nvPicPr>
          <p:blipFill>
            <a:blip r:embed="rId6" cstate="print"/>
            <a:srcRect/>
            <a:stretch>
              <a:fillRect/>
            </a:stretch>
          </p:blipFill>
          <p:spPr bwMode="auto">
            <a:xfrm>
              <a:off x="333685" y="4905597"/>
              <a:ext cx="901386" cy="901386"/>
            </a:xfrm>
            <a:prstGeom prst="rect">
              <a:avLst/>
            </a:prstGeom>
            <a:noFill/>
            <a:ln w="9525" algn="ctr">
              <a:noFill/>
              <a:miter lim="800000"/>
              <a:headEnd/>
              <a:tailEnd/>
            </a:ln>
          </p:spPr>
        </p:pic>
        <p:pic>
          <p:nvPicPr>
            <p:cNvPr id="44071" name="Picture 9"/>
            <p:cNvPicPr>
              <a:picLocks noChangeAspect="1" noChangeArrowheads="1"/>
            </p:cNvPicPr>
            <p:nvPr/>
          </p:nvPicPr>
          <p:blipFill>
            <a:blip r:embed="rId7" cstate="print"/>
            <a:srcRect/>
            <a:stretch>
              <a:fillRect/>
            </a:stretch>
          </p:blipFill>
          <p:spPr bwMode="auto">
            <a:xfrm>
              <a:off x="1553013" y="4958528"/>
              <a:ext cx="699252" cy="699252"/>
            </a:xfrm>
            <a:prstGeom prst="rect">
              <a:avLst/>
            </a:prstGeom>
            <a:noFill/>
            <a:ln w="9525" algn="ctr">
              <a:noFill/>
              <a:miter lim="800000"/>
              <a:headEnd/>
              <a:tailEnd/>
            </a:ln>
          </p:spPr>
        </p:pic>
        <p:pic>
          <p:nvPicPr>
            <p:cNvPr id="44072" name="Picture 9"/>
            <p:cNvPicPr>
              <a:picLocks noChangeAspect="1" noChangeArrowheads="1"/>
            </p:cNvPicPr>
            <p:nvPr/>
          </p:nvPicPr>
          <p:blipFill>
            <a:blip r:embed="rId8" cstate="print"/>
            <a:srcRect/>
            <a:stretch>
              <a:fillRect/>
            </a:stretch>
          </p:blipFill>
          <p:spPr bwMode="auto">
            <a:xfrm>
              <a:off x="3411234" y="4825132"/>
              <a:ext cx="901386" cy="901386"/>
            </a:xfrm>
            <a:prstGeom prst="rect">
              <a:avLst/>
            </a:prstGeom>
            <a:noFill/>
            <a:ln w="9525" algn="ctr">
              <a:noFill/>
              <a:miter lim="800000"/>
              <a:headEnd/>
              <a:tailEnd/>
            </a:ln>
          </p:spPr>
        </p:pic>
        <p:pic>
          <p:nvPicPr>
            <p:cNvPr id="44073" name="Picture 9"/>
            <p:cNvPicPr>
              <a:picLocks noChangeAspect="1" noChangeArrowheads="1"/>
            </p:cNvPicPr>
            <p:nvPr/>
          </p:nvPicPr>
          <p:blipFill>
            <a:blip r:embed="rId9" cstate="print"/>
            <a:srcRect/>
            <a:stretch>
              <a:fillRect/>
            </a:stretch>
          </p:blipFill>
          <p:spPr bwMode="auto">
            <a:xfrm>
              <a:off x="7048663" y="4901838"/>
              <a:ext cx="755944" cy="755942"/>
            </a:xfrm>
            <a:prstGeom prst="rect">
              <a:avLst/>
            </a:prstGeom>
            <a:noFill/>
            <a:ln w="9525" algn="ctr">
              <a:noFill/>
              <a:miter lim="800000"/>
              <a:headEnd/>
              <a:tailEnd/>
            </a:ln>
          </p:spPr>
        </p:pic>
        <p:pic>
          <p:nvPicPr>
            <p:cNvPr id="44074" name="Picture 9"/>
            <p:cNvPicPr>
              <a:picLocks noChangeAspect="1" noChangeArrowheads="1"/>
            </p:cNvPicPr>
            <p:nvPr/>
          </p:nvPicPr>
          <p:blipFill>
            <a:blip r:embed="rId10" cstate="print"/>
            <a:srcRect/>
            <a:stretch>
              <a:fillRect/>
            </a:stretch>
          </p:blipFill>
          <p:spPr bwMode="auto">
            <a:xfrm>
              <a:off x="7841819" y="4857948"/>
              <a:ext cx="835754" cy="835754"/>
            </a:xfrm>
            <a:prstGeom prst="rect">
              <a:avLst/>
            </a:prstGeom>
            <a:noFill/>
            <a:ln w="9525" algn="ctr">
              <a:noFill/>
              <a:miter lim="800000"/>
              <a:headEnd/>
              <a:tailEnd/>
            </a:ln>
          </p:spPr>
        </p:pic>
      </p:grpSp>
      <p:grpSp>
        <p:nvGrpSpPr>
          <p:cNvPr id="44043" name="Group 102"/>
          <p:cNvGrpSpPr>
            <a:grpSpLocks/>
          </p:cNvGrpSpPr>
          <p:nvPr/>
        </p:nvGrpSpPr>
        <p:grpSpPr bwMode="auto">
          <a:xfrm>
            <a:off x="212725" y="1325563"/>
            <a:ext cx="8575675" cy="1379537"/>
            <a:chOff x="213406" y="1326017"/>
            <a:chExt cx="8575200" cy="1379526"/>
          </a:xfrm>
        </p:grpSpPr>
        <p:sp>
          <p:nvSpPr>
            <p:cNvPr id="104" name="AutoShape 11"/>
            <p:cNvSpPr>
              <a:spLocks noChangeArrowheads="1"/>
            </p:cNvSpPr>
            <p:nvPr/>
          </p:nvSpPr>
          <p:spPr bwMode="ltGray">
            <a:xfrm>
              <a:off x="307064" y="1326017"/>
              <a:ext cx="8481542" cy="1095366"/>
            </a:xfrm>
            <a:prstGeom prst="roundRect">
              <a:avLst>
                <a:gd name="adj" fmla="val 8147"/>
              </a:avLst>
            </a:prstGeom>
            <a:solidFill>
              <a:schemeClr val="accent2"/>
            </a:solidFill>
            <a:ln w="9525" algn="ctr">
              <a:noFill/>
              <a:round/>
              <a:headEnd/>
              <a:tailEnd/>
            </a:ln>
          </p:spPr>
          <p:txBody>
            <a:bodyPr wrap="none" lIns="91435" tIns="45718" rIns="91435" bIns="45718" anchor="ctr"/>
            <a:lstStyle/>
            <a:p>
              <a:pPr algn="ctr">
                <a:defRPr/>
              </a:pPr>
              <a:endParaRPr lang="en-US" sz="2400"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44045" name="Text Box 32"/>
            <p:cNvSpPr txBox="1">
              <a:spLocks noChangeArrowheads="1"/>
            </p:cNvSpPr>
            <p:nvPr/>
          </p:nvSpPr>
          <p:spPr bwMode="auto">
            <a:xfrm>
              <a:off x="1996823" y="1442130"/>
              <a:ext cx="730970"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Interactive </a:t>
              </a:r>
              <a:br>
                <a:rPr lang="en-US" sz="1200">
                  <a:solidFill>
                    <a:schemeClr val="accent1"/>
                  </a:solidFill>
                  <a:latin typeface="Arial Narrow" pitchFamily="34" charset="0"/>
                </a:rPr>
              </a:br>
              <a:r>
                <a:rPr lang="en-US" sz="1200">
                  <a:solidFill>
                    <a:schemeClr val="accent1"/>
                  </a:solidFill>
                  <a:latin typeface="Arial Narrow" pitchFamily="34" charset="0"/>
                </a:rPr>
                <a:t>Dashboards</a:t>
              </a:r>
            </a:p>
          </p:txBody>
        </p:sp>
        <p:sp>
          <p:nvSpPr>
            <p:cNvPr id="44046" name="Text Box 35"/>
            <p:cNvSpPr txBox="1">
              <a:spLocks noChangeArrowheads="1"/>
            </p:cNvSpPr>
            <p:nvPr/>
          </p:nvSpPr>
          <p:spPr bwMode="auto">
            <a:xfrm>
              <a:off x="2863963" y="1442131"/>
              <a:ext cx="722955"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Reporting &amp;</a:t>
              </a:r>
              <a:br>
                <a:rPr lang="en-US" sz="1200">
                  <a:solidFill>
                    <a:schemeClr val="accent1"/>
                  </a:solidFill>
                  <a:latin typeface="Arial Narrow" pitchFamily="34" charset="0"/>
                </a:rPr>
              </a:br>
              <a:r>
                <a:rPr lang="en-US" sz="1200">
                  <a:solidFill>
                    <a:schemeClr val="accent1"/>
                  </a:solidFill>
                  <a:latin typeface="Arial Narrow" pitchFamily="34" charset="0"/>
                </a:rPr>
                <a:t>Publishing</a:t>
              </a:r>
            </a:p>
          </p:txBody>
        </p:sp>
        <p:sp>
          <p:nvSpPr>
            <p:cNvPr id="44047" name="Text Box 30"/>
            <p:cNvSpPr txBox="1">
              <a:spLocks noChangeArrowheads="1"/>
            </p:cNvSpPr>
            <p:nvPr/>
          </p:nvSpPr>
          <p:spPr bwMode="auto">
            <a:xfrm>
              <a:off x="3763103" y="1442131"/>
              <a:ext cx="520976"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Ad-hoc </a:t>
              </a:r>
              <a:br>
                <a:rPr lang="en-US" sz="1200">
                  <a:solidFill>
                    <a:schemeClr val="accent1"/>
                  </a:solidFill>
                  <a:latin typeface="Arial Narrow" pitchFamily="34" charset="0"/>
                </a:rPr>
              </a:br>
              <a:r>
                <a:rPr lang="en-US" sz="1200">
                  <a:solidFill>
                    <a:schemeClr val="accent1"/>
                  </a:solidFill>
                  <a:latin typeface="Arial Narrow" pitchFamily="34" charset="0"/>
                </a:rPr>
                <a:t>Analysis</a:t>
              </a:r>
            </a:p>
          </p:txBody>
        </p:sp>
        <p:pic>
          <p:nvPicPr>
            <p:cNvPr id="44048" name="Picture 52"/>
            <p:cNvPicPr>
              <a:picLocks noChangeAspect="1" noChangeArrowheads="1"/>
            </p:cNvPicPr>
            <p:nvPr/>
          </p:nvPicPr>
          <p:blipFill>
            <a:blip r:embed="rId11" cstate="print"/>
            <a:srcRect/>
            <a:stretch>
              <a:fillRect/>
            </a:stretch>
          </p:blipFill>
          <p:spPr bwMode="auto">
            <a:xfrm>
              <a:off x="5914375" y="1832573"/>
              <a:ext cx="611015" cy="589380"/>
            </a:xfrm>
            <a:prstGeom prst="rect">
              <a:avLst/>
            </a:prstGeom>
            <a:noFill/>
            <a:ln w="9525">
              <a:noFill/>
              <a:miter lim="800000"/>
              <a:headEnd/>
              <a:tailEnd/>
            </a:ln>
          </p:spPr>
        </p:pic>
        <p:sp>
          <p:nvSpPr>
            <p:cNvPr id="44049" name="Text Box 37"/>
            <p:cNvSpPr txBox="1">
              <a:spLocks noChangeArrowheads="1"/>
            </p:cNvSpPr>
            <p:nvPr/>
          </p:nvSpPr>
          <p:spPr bwMode="auto">
            <a:xfrm>
              <a:off x="6006982" y="1427038"/>
              <a:ext cx="421590"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Detect</a:t>
              </a:r>
              <a:br>
                <a:rPr lang="en-US" sz="1200">
                  <a:solidFill>
                    <a:schemeClr val="accent1"/>
                  </a:solidFill>
                  <a:latin typeface="Arial Narrow" pitchFamily="34" charset="0"/>
                </a:rPr>
              </a:br>
              <a:r>
                <a:rPr lang="en-US" sz="1200">
                  <a:solidFill>
                    <a:schemeClr val="accent1"/>
                  </a:solidFill>
                  <a:latin typeface="Arial Narrow" pitchFamily="34" charset="0"/>
                </a:rPr>
                <a:t>&amp; Alert</a:t>
              </a:r>
            </a:p>
          </p:txBody>
        </p:sp>
        <p:pic>
          <p:nvPicPr>
            <p:cNvPr id="44050" name="Picture 25"/>
            <p:cNvPicPr>
              <a:picLocks noChangeAspect="1" noChangeArrowheads="1"/>
            </p:cNvPicPr>
            <p:nvPr/>
          </p:nvPicPr>
          <p:blipFill>
            <a:blip r:embed="rId12" cstate="print"/>
            <a:srcRect/>
            <a:stretch>
              <a:fillRect/>
            </a:stretch>
          </p:blipFill>
          <p:spPr bwMode="auto">
            <a:xfrm>
              <a:off x="4365203" y="1735393"/>
              <a:ext cx="806654" cy="806654"/>
            </a:xfrm>
            <a:prstGeom prst="rect">
              <a:avLst/>
            </a:prstGeom>
            <a:noFill/>
            <a:ln w="9525">
              <a:noFill/>
              <a:miter lim="800000"/>
              <a:headEnd/>
              <a:tailEnd/>
            </a:ln>
          </p:spPr>
        </p:pic>
        <p:sp>
          <p:nvSpPr>
            <p:cNvPr id="44051" name="Text Box 41"/>
            <p:cNvSpPr txBox="1">
              <a:spLocks noChangeArrowheads="1"/>
            </p:cNvSpPr>
            <p:nvPr/>
          </p:nvSpPr>
          <p:spPr bwMode="auto">
            <a:xfrm>
              <a:off x="4456040" y="1442131"/>
              <a:ext cx="652423"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Office </a:t>
              </a:r>
              <a:br>
                <a:rPr lang="en-US" sz="1200">
                  <a:solidFill>
                    <a:schemeClr val="accent1"/>
                  </a:solidFill>
                  <a:latin typeface="Arial Narrow" pitchFamily="34" charset="0"/>
                </a:rPr>
              </a:br>
              <a:r>
                <a:rPr lang="en-US" sz="1200">
                  <a:solidFill>
                    <a:schemeClr val="accent1"/>
                  </a:solidFill>
                  <a:latin typeface="Arial Narrow" pitchFamily="34" charset="0"/>
                </a:rPr>
                <a:t>Integration</a:t>
              </a:r>
            </a:p>
          </p:txBody>
        </p:sp>
        <p:pic>
          <p:nvPicPr>
            <p:cNvPr id="44052" name="Picture 54"/>
            <p:cNvPicPr>
              <a:picLocks noChangeAspect="1" noChangeArrowheads="1"/>
            </p:cNvPicPr>
            <p:nvPr/>
          </p:nvPicPr>
          <p:blipFill>
            <a:blip r:embed="rId13" cstate="print"/>
            <a:srcRect/>
            <a:stretch>
              <a:fillRect/>
            </a:stretch>
          </p:blipFill>
          <p:spPr bwMode="auto">
            <a:xfrm>
              <a:off x="5265029" y="1732998"/>
              <a:ext cx="883911" cy="883911"/>
            </a:xfrm>
            <a:prstGeom prst="rect">
              <a:avLst/>
            </a:prstGeom>
            <a:noFill/>
            <a:ln w="9525">
              <a:noFill/>
              <a:miter lim="800000"/>
              <a:headEnd/>
              <a:tailEnd/>
            </a:ln>
          </p:spPr>
        </p:pic>
        <p:sp>
          <p:nvSpPr>
            <p:cNvPr id="44053" name="Text Box 41"/>
            <p:cNvSpPr txBox="1">
              <a:spLocks noChangeArrowheads="1"/>
            </p:cNvSpPr>
            <p:nvPr/>
          </p:nvSpPr>
          <p:spPr bwMode="auto">
            <a:xfrm>
              <a:off x="5346775" y="1500188"/>
              <a:ext cx="423193" cy="156966"/>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Search</a:t>
              </a:r>
            </a:p>
          </p:txBody>
        </p:sp>
        <p:sp>
          <p:nvSpPr>
            <p:cNvPr id="44054" name="Text Box 41"/>
            <p:cNvSpPr txBox="1">
              <a:spLocks noChangeArrowheads="1"/>
            </p:cNvSpPr>
            <p:nvPr/>
          </p:nvSpPr>
          <p:spPr bwMode="auto">
            <a:xfrm>
              <a:off x="8033908" y="1500188"/>
              <a:ext cx="646011" cy="156966"/>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Embedded</a:t>
              </a:r>
            </a:p>
          </p:txBody>
        </p:sp>
        <p:sp>
          <p:nvSpPr>
            <p:cNvPr id="44055" name="Text Box 32"/>
            <p:cNvSpPr txBox="1">
              <a:spLocks noChangeArrowheads="1"/>
            </p:cNvSpPr>
            <p:nvPr/>
          </p:nvSpPr>
          <p:spPr bwMode="auto">
            <a:xfrm>
              <a:off x="392332" y="1442129"/>
              <a:ext cx="652423" cy="313932"/>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Data</a:t>
              </a:r>
              <a:br>
                <a:rPr lang="en-US" sz="1200">
                  <a:solidFill>
                    <a:schemeClr val="accent1"/>
                  </a:solidFill>
                  <a:latin typeface="Arial Narrow" pitchFamily="34" charset="0"/>
                </a:rPr>
              </a:br>
              <a:r>
                <a:rPr lang="en-US" sz="1200">
                  <a:solidFill>
                    <a:schemeClr val="accent1"/>
                  </a:solidFill>
                  <a:latin typeface="Arial Narrow" pitchFamily="34" charset="0"/>
                </a:rPr>
                <a:t>Integration</a:t>
              </a:r>
            </a:p>
          </p:txBody>
        </p:sp>
        <p:sp>
          <p:nvSpPr>
            <p:cNvPr id="44056" name="Text Box 39"/>
            <p:cNvSpPr txBox="1">
              <a:spLocks noChangeArrowheads="1"/>
            </p:cNvSpPr>
            <p:nvPr/>
          </p:nvSpPr>
          <p:spPr bwMode="auto">
            <a:xfrm>
              <a:off x="7427936" y="1500188"/>
              <a:ext cx="436017" cy="156966"/>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Mobile </a:t>
              </a:r>
            </a:p>
          </p:txBody>
        </p:sp>
        <p:sp>
          <p:nvSpPr>
            <p:cNvPr id="44057" name="Text Box 32"/>
            <p:cNvSpPr txBox="1">
              <a:spLocks noChangeArrowheads="1"/>
            </p:cNvSpPr>
            <p:nvPr/>
          </p:nvSpPr>
          <p:spPr bwMode="auto">
            <a:xfrm>
              <a:off x="1171470" y="1442129"/>
              <a:ext cx="690895" cy="156966"/>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Scorecards</a:t>
              </a:r>
            </a:p>
          </p:txBody>
        </p:sp>
        <p:pic>
          <p:nvPicPr>
            <p:cNvPr id="44058" name="Picture 3"/>
            <p:cNvPicPr>
              <a:picLocks noChangeAspect="1" noChangeArrowheads="1"/>
            </p:cNvPicPr>
            <p:nvPr/>
          </p:nvPicPr>
          <p:blipFill>
            <a:blip r:embed="rId14" cstate="print"/>
            <a:srcRect/>
            <a:stretch>
              <a:fillRect/>
            </a:stretch>
          </p:blipFill>
          <p:spPr bwMode="auto">
            <a:xfrm>
              <a:off x="213406" y="1657323"/>
              <a:ext cx="977640" cy="805116"/>
            </a:xfrm>
            <a:prstGeom prst="rect">
              <a:avLst/>
            </a:prstGeom>
            <a:noFill/>
            <a:ln w="9525">
              <a:noFill/>
              <a:miter lim="800000"/>
              <a:headEnd/>
              <a:tailEnd/>
            </a:ln>
          </p:spPr>
        </p:pic>
        <p:pic>
          <p:nvPicPr>
            <p:cNvPr id="44059" name="Picture 2"/>
            <p:cNvPicPr>
              <a:picLocks noChangeAspect="1" noChangeArrowheads="1"/>
            </p:cNvPicPr>
            <p:nvPr/>
          </p:nvPicPr>
          <p:blipFill>
            <a:blip r:embed="rId15" cstate="print"/>
            <a:srcRect/>
            <a:stretch>
              <a:fillRect/>
            </a:stretch>
          </p:blipFill>
          <p:spPr bwMode="auto">
            <a:xfrm>
              <a:off x="3708472" y="1798068"/>
              <a:ext cx="710843" cy="710843"/>
            </a:xfrm>
            <a:prstGeom prst="rect">
              <a:avLst/>
            </a:prstGeom>
            <a:noFill/>
            <a:ln w="9525">
              <a:noFill/>
              <a:miter lim="800000"/>
              <a:headEnd/>
              <a:tailEnd/>
            </a:ln>
          </p:spPr>
        </p:pic>
        <p:pic>
          <p:nvPicPr>
            <p:cNvPr id="44060" name="Picture 3"/>
            <p:cNvPicPr>
              <a:picLocks noChangeAspect="1" noChangeArrowheads="1"/>
            </p:cNvPicPr>
            <p:nvPr/>
          </p:nvPicPr>
          <p:blipFill>
            <a:blip r:embed="rId16" cstate="print"/>
            <a:srcRect/>
            <a:stretch>
              <a:fillRect/>
            </a:stretch>
          </p:blipFill>
          <p:spPr bwMode="auto">
            <a:xfrm>
              <a:off x="2813477" y="1779747"/>
              <a:ext cx="740645" cy="740645"/>
            </a:xfrm>
            <a:prstGeom prst="rect">
              <a:avLst/>
            </a:prstGeom>
            <a:noFill/>
            <a:ln w="9525">
              <a:noFill/>
              <a:miter lim="800000"/>
              <a:headEnd/>
              <a:tailEnd/>
            </a:ln>
          </p:spPr>
        </p:pic>
        <p:pic>
          <p:nvPicPr>
            <p:cNvPr id="44061" name="Picture 5"/>
            <p:cNvPicPr>
              <a:picLocks noChangeAspect="1" noChangeArrowheads="1"/>
            </p:cNvPicPr>
            <p:nvPr/>
          </p:nvPicPr>
          <p:blipFill>
            <a:blip r:embed="rId17" cstate="print"/>
            <a:srcRect/>
            <a:stretch>
              <a:fillRect/>
            </a:stretch>
          </p:blipFill>
          <p:spPr bwMode="auto">
            <a:xfrm>
              <a:off x="1788152" y="1640661"/>
              <a:ext cx="1064882" cy="1064882"/>
            </a:xfrm>
            <a:prstGeom prst="rect">
              <a:avLst/>
            </a:prstGeom>
            <a:noFill/>
            <a:ln w="9525">
              <a:noFill/>
              <a:miter lim="800000"/>
              <a:headEnd/>
              <a:tailEnd/>
            </a:ln>
          </p:spPr>
        </p:pic>
        <p:pic>
          <p:nvPicPr>
            <p:cNvPr id="122" name="Picture 4"/>
            <p:cNvPicPr>
              <a:picLocks noChangeAspect="1" noChangeArrowheads="1"/>
            </p:cNvPicPr>
            <p:nvPr/>
          </p:nvPicPr>
          <p:blipFill>
            <a:blip r:embed="rId18" cstate="print">
              <a:extLst>
                <a:ext uri="{28A0092B-C50C-407E-A947-70E740481C1C}"/>
              </a:extLst>
            </a:blip>
            <a:stretch>
              <a:fillRect/>
            </a:stretch>
          </p:blipFill>
          <p:spPr bwMode="auto">
            <a:xfrm>
              <a:off x="1093691" y="1774436"/>
              <a:ext cx="845524" cy="51785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pic>
          <p:nvPicPr>
            <p:cNvPr id="44063" name="Picture 122"/>
            <p:cNvPicPr>
              <a:picLocks noChangeAspect="1"/>
            </p:cNvPicPr>
            <p:nvPr/>
          </p:nvPicPr>
          <p:blipFill>
            <a:blip r:embed="rId19" cstate="print"/>
            <a:srcRect/>
            <a:stretch>
              <a:fillRect/>
            </a:stretch>
          </p:blipFill>
          <p:spPr bwMode="auto">
            <a:xfrm rot="-355820">
              <a:off x="7419991" y="1733734"/>
              <a:ext cx="466584" cy="699876"/>
            </a:xfrm>
            <a:prstGeom prst="rect">
              <a:avLst/>
            </a:prstGeom>
            <a:noFill/>
            <a:ln w="9525">
              <a:noFill/>
              <a:miter lim="800000"/>
              <a:headEnd/>
              <a:tailEnd/>
            </a:ln>
          </p:spPr>
        </p:pic>
        <p:pic>
          <p:nvPicPr>
            <p:cNvPr id="44064" name="Picture 125"/>
            <p:cNvPicPr>
              <a:picLocks noChangeAspect="1"/>
            </p:cNvPicPr>
            <p:nvPr/>
          </p:nvPicPr>
          <p:blipFill>
            <a:blip r:embed="rId20" cstate="print"/>
            <a:srcRect/>
            <a:stretch>
              <a:fillRect/>
            </a:stretch>
          </p:blipFill>
          <p:spPr bwMode="auto">
            <a:xfrm>
              <a:off x="7971718" y="1724088"/>
              <a:ext cx="816888" cy="816888"/>
            </a:xfrm>
            <a:prstGeom prst="rect">
              <a:avLst/>
            </a:prstGeom>
            <a:noFill/>
            <a:ln w="9525">
              <a:noFill/>
              <a:miter lim="800000"/>
              <a:headEnd/>
              <a:tailEnd/>
            </a:ln>
          </p:spPr>
        </p:pic>
        <p:pic>
          <p:nvPicPr>
            <p:cNvPr id="127" name="Picture 52"/>
            <p:cNvPicPr>
              <a:picLocks noChangeAspect="1" noChangeArrowheads="1"/>
            </p:cNvPicPr>
            <p:nvPr/>
          </p:nvPicPr>
          <p:blipFill>
            <a:blip r:embed="rId21" cstate="print">
              <a:extLst>
                <a:ext uri="{28A0092B-C50C-407E-A947-70E740481C1C}"/>
              </a:extLst>
            </a:blip>
            <a:stretch>
              <a:fillRect/>
            </a:stretch>
          </p:blipFill>
          <p:spPr bwMode="auto">
            <a:xfrm>
              <a:off x="6685980" y="1698209"/>
              <a:ext cx="600075" cy="60007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44066" name="Text Box 37"/>
            <p:cNvSpPr txBox="1">
              <a:spLocks noChangeArrowheads="1"/>
            </p:cNvSpPr>
            <p:nvPr/>
          </p:nvSpPr>
          <p:spPr bwMode="auto">
            <a:xfrm>
              <a:off x="6612708" y="1495052"/>
              <a:ext cx="695703" cy="156966"/>
            </a:xfrm>
            <a:prstGeom prst="rect">
              <a:avLst/>
            </a:prstGeom>
            <a:noFill/>
            <a:ln w="9525" algn="ctr">
              <a:noFill/>
              <a:miter lim="800000"/>
              <a:headEnd/>
              <a:tailEnd/>
            </a:ln>
          </p:spPr>
          <p:txBody>
            <a:bodyPr wrap="none" lIns="0" tIns="0" rIns="0" bIns="0">
              <a:spAutoFit/>
            </a:bodyPr>
            <a:lstStyle/>
            <a:p>
              <a:pPr algn="ctr" eaLnBrk="0" hangingPunct="0">
                <a:lnSpc>
                  <a:spcPct val="85000"/>
                </a:lnSpc>
                <a:spcBef>
                  <a:spcPct val="50000"/>
                </a:spcBef>
                <a:buClr>
                  <a:srgbClr val="FD0000"/>
                </a:buClr>
              </a:pPr>
              <a:r>
                <a:rPr lang="en-US" sz="1200">
                  <a:solidFill>
                    <a:schemeClr val="accent1"/>
                  </a:solidFill>
                  <a:latin typeface="Arial Narrow" pitchFamily="34" charset="0"/>
                </a:rPr>
                <a:t>Collaborate</a:t>
              </a:r>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9"/>
          <p:cNvPicPr>
            <a:picLocks noChangeAspect="1" noChangeArrowheads="1"/>
          </p:cNvPicPr>
          <p:nvPr/>
        </p:nvPicPr>
        <p:blipFill>
          <a:blip r:embed="rId3" cstate="print"/>
          <a:srcRect/>
          <a:stretch>
            <a:fillRect/>
          </a:stretch>
        </p:blipFill>
        <p:spPr bwMode="auto">
          <a:xfrm>
            <a:off x="4905375" y="1474788"/>
            <a:ext cx="3132138" cy="1697037"/>
          </a:xfrm>
          <a:prstGeom prst="rect">
            <a:avLst/>
          </a:prstGeom>
          <a:noFill/>
          <a:ln w="6350">
            <a:solidFill>
              <a:schemeClr val="accent2"/>
            </a:solidFill>
            <a:miter lim="800000"/>
            <a:headEnd/>
            <a:tailEnd/>
          </a:ln>
        </p:spPr>
      </p:pic>
      <p:pic>
        <p:nvPicPr>
          <p:cNvPr id="46082" name="Picture 4"/>
          <p:cNvPicPr>
            <a:picLocks noChangeAspect="1" noChangeArrowheads="1"/>
          </p:cNvPicPr>
          <p:nvPr/>
        </p:nvPicPr>
        <p:blipFill>
          <a:blip r:embed="rId4" cstate="print"/>
          <a:srcRect/>
          <a:stretch>
            <a:fillRect/>
          </a:stretch>
        </p:blipFill>
        <p:spPr bwMode="auto">
          <a:xfrm>
            <a:off x="6091238" y="2687638"/>
            <a:ext cx="2573337" cy="2617787"/>
          </a:xfrm>
          <a:prstGeom prst="rect">
            <a:avLst/>
          </a:prstGeom>
          <a:noFill/>
          <a:ln w="6350" algn="ctr">
            <a:solidFill>
              <a:schemeClr val="accent2"/>
            </a:solidFill>
            <a:miter lim="800000"/>
            <a:headEnd/>
            <a:tailEnd/>
          </a:ln>
        </p:spPr>
      </p:pic>
      <p:sp>
        <p:nvSpPr>
          <p:cNvPr id="46083" name="Title 3"/>
          <p:cNvSpPr>
            <a:spLocks noGrp="1"/>
          </p:cNvSpPr>
          <p:nvPr>
            <p:ph type="title"/>
          </p:nvPr>
        </p:nvSpPr>
        <p:spPr>
          <a:xfrm>
            <a:off x="889000" y="388938"/>
            <a:ext cx="8096250" cy="857250"/>
          </a:xfrm>
        </p:spPr>
        <p:txBody>
          <a:bodyPr/>
          <a:lstStyle/>
          <a:p>
            <a:pPr eaLnBrk="1" hangingPunct="1"/>
            <a:r>
              <a:rPr lang="en-US" smtClean="0"/>
              <a:t>Egys</a:t>
            </a:r>
            <a:r>
              <a:rPr lang="hu-HU" smtClean="0"/>
              <a:t>é</a:t>
            </a:r>
            <a:r>
              <a:rPr lang="en-US" smtClean="0"/>
              <a:t>ges </a:t>
            </a:r>
            <a:r>
              <a:rPr lang="hu-HU" smtClean="0"/>
              <a:t>lekérdezési és elemzési f</a:t>
            </a:r>
            <a:r>
              <a:rPr lang="en-US" smtClean="0"/>
              <a:t>elhaszn</a:t>
            </a:r>
            <a:r>
              <a:rPr lang="hu-HU" smtClean="0"/>
              <a:t>álói felület</a:t>
            </a:r>
            <a:endParaRPr lang="en-US" smtClean="0">
              <a:solidFill>
                <a:schemeClr val="tx2"/>
              </a:solidFill>
            </a:endParaRPr>
          </a:p>
        </p:txBody>
      </p:sp>
      <p:sp>
        <p:nvSpPr>
          <p:cNvPr id="5" name="Content Placeholder 4"/>
          <p:cNvSpPr>
            <a:spLocks noGrp="1"/>
          </p:cNvSpPr>
          <p:nvPr>
            <p:ph sz="half" idx="1"/>
          </p:nvPr>
        </p:nvSpPr>
        <p:spPr>
          <a:xfrm>
            <a:off x="647700" y="1249363"/>
            <a:ext cx="3973513" cy="4643437"/>
          </a:xfrm>
        </p:spPr>
        <p:txBody>
          <a:bodyPr>
            <a:normAutofit fontScale="55000" lnSpcReduction="20000"/>
          </a:bodyPr>
          <a:lstStyle/>
          <a:p>
            <a:pPr marL="231775" indent="-231775" eaLnBrk="1" hangingPunct="1">
              <a:spcBef>
                <a:spcPts val="1200"/>
              </a:spcBef>
              <a:defRPr/>
            </a:pPr>
            <a:r>
              <a:rPr lang="hu-HU" sz="2900" dirty="0" smtClean="0"/>
              <a:t>Funkció gazdag dashboard felület</a:t>
            </a:r>
            <a:endParaRPr lang="en-US" sz="2900" dirty="0" smtClean="0"/>
          </a:p>
          <a:p>
            <a:pPr marL="631825" lvl="1" indent="-288925" eaLnBrk="1" hangingPunct="1">
              <a:spcBef>
                <a:spcPts val="600"/>
              </a:spcBef>
              <a:defRPr/>
            </a:pPr>
            <a:r>
              <a:rPr lang="hu-HU" sz="2500" dirty="0" smtClean="0"/>
              <a:t>Gazdag adat megjelenítési lehetőségek</a:t>
            </a:r>
            <a:endParaRPr lang="en-US" sz="2500" dirty="0" smtClean="0"/>
          </a:p>
          <a:p>
            <a:pPr marL="631825" lvl="1" indent="-288925" eaLnBrk="1" hangingPunct="1">
              <a:spcBef>
                <a:spcPts val="600"/>
              </a:spcBef>
              <a:defRPr/>
            </a:pPr>
            <a:r>
              <a:rPr lang="en-US" sz="2500" dirty="0" smtClean="0"/>
              <a:t>Intuit</a:t>
            </a:r>
            <a:r>
              <a:rPr lang="hu-HU" sz="2500" dirty="0" smtClean="0"/>
              <a:t>ív</a:t>
            </a:r>
            <a:endParaRPr lang="en-US" sz="2500" dirty="0" smtClean="0"/>
          </a:p>
          <a:p>
            <a:pPr marL="631825" lvl="1" indent="-288925" eaLnBrk="1" hangingPunct="1">
              <a:spcBef>
                <a:spcPts val="600"/>
              </a:spcBef>
              <a:defRPr/>
            </a:pPr>
            <a:r>
              <a:rPr lang="en-US" sz="2500" dirty="0" smtClean="0"/>
              <a:t>100% </a:t>
            </a:r>
            <a:r>
              <a:rPr lang="hu-HU" sz="2500" dirty="0" smtClean="0"/>
              <a:t>vékony kliens</a:t>
            </a:r>
            <a:endParaRPr lang="en-US" sz="2500" dirty="0" smtClean="0"/>
          </a:p>
          <a:p>
            <a:pPr eaLnBrk="1" hangingPunct="1">
              <a:spcBef>
                <a:spcPts val="1200"/>
              </a:spcBef>
              <a:defRPr/>
            </a:pPr>
            <a:r>
              <a:rPr lang="hu-HU" sz="2900" dirty="0" smtClean="0"/>
              <a:t>Többféle elemzést támogat</a:t>
            </a:r>
          </a:p>
          <a:p>
            <a:pPr lvl="1" eaLnBrk="1" hangingPunct="1">
              <a:spcBef>
                <a:spcPts val="1200"/>
              </a:spcBef>
              <a:defRPr/>
            </a:pPr>
            <a:r>
              <a:rPr lang="en-US" sz="2500" dirty="0" smtClean="0"/>
              <a:t>R-OLAP, M-OLAP, Scorecard, </a:t>
            </a:r>
            <a:r>
              <a:rPr lang="hu-HU" sz="2500" dirty="0" smtClean="0"/>
              <a:t>Jelentések</a:t>
            </a:r>
            <a:r>
              <a:rPr lang="en-US" sz="2500" dirty="0" smtClean="0"/>
              <a:t>, </a:t>
            </a:r>
            <a:r>
              <a:rPr lang="hu-HU" sz="2500" dirty="0" smtClean="0"/>
              <a:t>Együttműködés,</a:t>
            </a:r>
            <a:r>
              <a:rPr lang="en-US" sz="2500" dirty="0" smtClean="0"/>
              <a:t> </a:t>
            </a:r>
            <a:r>
              <a:rPr lang="hu-HU" sz="2500" dirty="0" smtClean="0"/>
              <a:t>Folyamat indítás</a:t>
            </a:r>
            <a:endParaRPr lang="en-US" sz="2500" dirty="0" smtClean="0"/>
          </a:p>
          <a:p>
            <a:pPr eaLnBrk="1" hangingPunct="1">
              <a:spcBef>
                <a:spcPts val="1200"/>
              </a:spcBef>
              <a:defRPr/>
            </a:pPr>
            <a:r>
              <a:rPr lang="hu-HU" sz="2900" dirty="0" smtClean="0"/>
              <a:t>Minden adatforráson</a:t>
            </a:r>
            <a:endParaRPr lang="en-US" sz="2900" dirty="0" smtClean="0"/>
          </a:p>
          <a:p>
            <a:pPr marL="631825" lvl="1" indent="-288925" eaLnBrk="1" hangingPunct="1">
              <a:spcBef>
                <a:spcPts val="600"/>
              </a:spcBef>
              <a:defRPr/>
            </a:pPr>
            <a:r>
              <a:rPr lang="hu-HU" sz="2500" dirty="0" smtClean="0"/>
              <a:t>Egyszerűsített modell a felhasználók számára</a:t>
            </a:r>
          </a:p>
          <a:p>
            <a:pPr marL="631825" lvl="1" indent="-288925" eaLnBrk="1" hangingPunct="1">
              <a:spcBef>
                <a:spcPts val="600"/>
              </a:spcBef>
              <a:defRPr/>
            </a:pPr>
            <a:r>
              <a:rPr lang="hu-HU" sz="2500" dirty="0" smtClean="0"/>
              <a:t>Adatelérés egyszerre több adatforrásból</a:t>
            </a:r>
          </a:p>
          <a:p>
            <a:pPr marL="631825" lvl="1" indent="-288925" eaLnBrk="1" hangingPunct="1">
              <a:spcBef>
                <a:spcPts val="600"/>
              </a:spcBef>
              <a:defRPr/>
            </a:pPr>
            <a:r>
              <a:rPr lang="hu-HU" sz="2500" dirty="0" smtClean="0"/>
              <a:t>Azonnali kalkulációk akár összetett idősoros elemzések </a:t>
            </a:r>
          </a:p>
          <a:p>
            <a:pPr marL="631825" lvl="1" indent="-288925" eaLnBrk="1" hangingPunct="1">
              <a:spcBef>
                <a:spcPts val="600"/>
              </a:spcBef>
              <a:defRPr/>
            </a:pPr>
            <a:r>
              <a:rPr lang="hu-HU" sz="2500" dirty="0" smtClean="0"/>
              <a:t>Testreszabott tag és csoport kiválasztás és kalkuláció </a:t>
            </a:r>
            <a:endParaRPr lang="en-US" sz="2500" dirty="0" smtClean="0"/>
          </a:p>
          <a:p>
            <a:pPr marL="631825" lvl="1" indent="-288925" eaLnBrk="1" hangingPunct="1">
              <a:spcBef>
                <a:spcPts val="600"/>
              </a:spcBef>
              <a:defRPr/>
            </a:pPr>
            <a:r>
              <a:rPr lang="hu-HU" sz="2500" dirty="0" smtClean="0"/>
              <a:t>Megosztás, együttműködés, publikálás</a:t>
            </a:r>
          </a:p>
          <a:p>
            <a:pPr marL="631825" lvl="1" indent="-288925" eaLnBrk="1" hangingPunct="1">
              <a:spcBef>
                <a:spcPts val="600"/>
              </a:spcBef>
              <a:defRPr/>
            </a:pPr>
            <a:r>
              <a:rPr lang="hu-HU" sz="2500" dirty="0" smtClean="0"/>
              <a:t>Konzisztencia biztosítása</a:t>
            </a:r>
            <a:endParaRPr lang="en-US" sz="2500" dirty="0" smtClean="0"/>
          </a:p>
        </p:txBody>
      </p:sp>
      <p:pic>
        <p:nvPicPr>
          <p:cNvPr id="46085" name="Picture 10"/>
          <p:cNvPicPr>
            <a:picLocks noChangeAspect="1" noChangeArrowheads="1"/>
          </p:cNvPicPr>
          <p:nvPr/>
        </p:nvPicPr>
        <p:blipFill>
          <a:blip r:embed="rId5" cstate="print"/>
          <a:srcRect/>
          <a:stretch>
            <a:fillRect/>
          </a:stretch>
        </p:blipFill>
        <p:spPr bwMode="auto">
          <a:xfrm>
            <a:off x="5116513" y="3968750"/>
            <a:ext cx="2697162" cy="2073275"/>
          </a:xfrm>
          <a:prstGeom prst="rect">
            <a:avLst/>
          </a:prstGeom>
          <a:noFill/>
          <a:ln w="6350">
            <a:solidFill>
              <a:schemeClr val="accent2"/>
            </a:solid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29" name="Picture 2" descr="pivot_all_selection_remove_member_step_added"/>
          <p:cNvPicPr>
            <a:picLocks noChangeAspect="1" noChangeArrowheads="1"/>
          </p:cNvPicPr>
          <p:nvPr/>
        </p:nvPicPr>
        <p:blipFill>
          <a:blip r:embed="rId3" cstate="print"/>
          <a:srcRect/>
          <a:stretch>
            <a:fillRect/>
          </a:stretch>
        </p:blipFill>
        <p:spPr bwMode="auto">
          <a:xfrm>
            <a:off x="635000" y="1198563"/>
            <a:ext cx="6426200" cy="4811712"/>
          </a:xfrm>
          <a:prstGeom prst="rect">
            <a:avLst/>
          </a:prstGeom>
          <a:noFill/>
          <a:ln w="9525">
            <a:noFill/>
            <a:miter lim="800000"/>
            <a:headEnd/>
            <a:tailEnd/>
          </a:ln>
        </p:spPr>
      </p:pic>
      <p:sp>
        <p:nvSpPr>
          <p:cNvPr id="942083" name="Rectangle 3"/>
          <p:cNvSpPr>
            <a:spLocks noChangeArrowheads="1"/>
          </p:cNvSpPr>
          <p:nvPr/>
        </p:nvSpPr>
        <p:spPr bwMode="auto">
          <a:xfrm>
            <a:off x="5645150" y="3775075"/>
            <a:ext cx="3335338" cy="2300288"/>
          </a:xfrm>
          <a:prstGeom prst="rect">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lIns="92075" tIns="46038" rIns="92075" bIns="46038" anchor="ctr"/>
          <a:lstStyle/>
          <a:p>
            <a:pPr marL="228600" indent="-228600" algn="ctr">
              <a:lnSpc>
                <a:spcPct val="90000"/>
              </a:lnSpc>
              <a:spcBef>
                <a:spcPct val="50000"/>
              </a:spcBef>
              <a:buClr>
                <a:srgbClr val="FD0000"/>
              </a:buClr>
              <a:defRPr/>
            </a:pPr>
            <a:r>
              <a:rPr lang="hu-HU" u="sng" dirty="0">
                <a:solidFill>
                  <a:srgbClr val="FD0000"/>
                </a:solidFill>
                <a:latin typeface="Arial" pitchFamily="34" charset="0"/>
                <a:cs typeface="+mn-cs"/>
              </a:rPr>
              <a:t>Funkció gazdag elemzés</a:t>
            </a:r>
            <a:endParaRPr lang="en-US" u="sng" dirty="0">
              <a:solidFill>
                <a:srgbClr val="FD0000"/>
              </a:solidFill>
              <a:latin typeface="Arial" pitchFamily="34" charset="0"/>
              <a:cs typeface="+mn-cs"/>
            </a:endParaRPr>
          </a:p>
          <a:p>
            <a:pPr marL="228600" indent="-228600">
              <a:lnSpc>
                <a:spcPct val="90000"/>
              </a:lnSpc>
              <a:spcBef>
                <a:spcPct val="35000"/>
              </a:spcBef>
              <a:buClr>
                <a:srgbClr val="FD0000"/>
              </a:buClr>
              <a:buFontTx/>
              <a:buChar char="•"/>
              <a:defRPr/>
            </a:pPr>
            <a:r>
              <a:rPr lang="hu-HU" dirty="0">
                <a:solidFill>
                  <a:srgbClr val="000000"/>
                </a:solidFill>
                <a:latin typeface="Arial" pitchFamily="34" charset="0"/>
                <a:cs typeface="+mn-cs"/>
              </a:rPr>
              <a:t>Relációs és MOLAP forrásokon</a:t>
            </a:r>
            <a:endParaRPr lang="en-US" dirty="0">
              <a:solidFill>
                <a:srgbClr val="000000"/>
              </a:solidFill>
              <a:latin typeface="Arial" pitchFamily="34" charset="0"/>
              <a:cs typeface="+mn-cs"/>
            </a:endParaRPr>
          </a:p>
          <a:p>
            <a:pPr marL="228600" indent="-228600">
              <a:lnSpc>
                <a:spcPct val="90000"/>
              </a:lnSpc>
              <a:spcBef>
                <a:spcPct val="35000"/>
              </a:spcBef>
              <a:buClr>
                <a:srgbClr val="FD0000"/>
              </a:buClr>
              <a:buFontTx/>
              <a:buChar char="•"/>
              <a:defRPr/>
            </a:pPr>
            <a:r>
              <a:rPr lang="hu-HU" dirty="0">
                <a:solidFill>
                  <a:srgbClr val="000000"/>
                </a:solidFill>
                <a:latin typeface="Arial" pitchFamily="34" charset="0"/>
                <a:cs typeface="+mn-cs"/>
              </a:rPr>
              <a:t>Kiterjedt Essbase támogatás</a:t>
            </a:r>
            <a:endParaRPr lang="en-US" dirty="0">
              <a:solidFill>
                <a:srgbClr val="000000"/>
              </a:solidFill>
              <a:latin typeface="Arial" pitchFamily="34" charset="0"/>
              <a:cs typeface="+mn-cs"/>
            </a:endParaRPr>
          </a:p>
        </p:txBody>
      </p:sp>
      <p:sp>
        <p:nvSpPr>
          <p:cNvPr id="5" name="Title 1"/>
          <p:cNvSpPr txBox="1">
            <a:spLocks/>
          </p:cNvSpPr>
          <p:nvPr/>
        </p:nvSpPr>
        <p:spPr bwMode="auto">
          <a:xfrm>
            <a:off x="889000" y="165100"/>
            <a:ext cx="8255000" cy="941388"/>
          </a:xfrm>
          <a:prstGeom prst="rect">
            <a:avLst/>
          </a:prstGeom>
          <a:noFill/>
          <a:ln w="9525">
            <a:noFill/>
            <a:miter lim="800000"/>
            <a:headEnd/>
            <a:tailEnd/>
          </a:ln>
        </p:spPr>
        <p:txBody>
          <a:bodyPr lIns="0" tIns="0" rIns="0" bIns="0"/>
          <a:lstStyle/>
          <a:p>
            <a:pPr eaLnBrk="0" hangingPunct="0">
              <a:defRPr/>
            </a:pPr>
            <a:r>
              <a:rPr lang="hu-HU" sz="2800" dirty="0">
                <a:latin typeface="Arial" pitchFamily="34" charset="0"/>
                <a:cs typeface="+mn-cs"/>
              </a:rPr>
              <a:t>Integrált </a:t>
            </a:r>
            <a:r>
              <a:rPr lang="en-US" sz="2800" dirty="0">
                <a:latin typeface="Arial" pitchFamily="34" charset="0"/>
                <a:cs typeface="+mn-cs"/>
              </a:rPr>
              <a:t>OLAP/</a:t>
            </a:r>
            <a:r>
              <a:rPr lang="en-US" sz="2800" dirty="0" err="1">
                <a:latin typeface="Arial" pitchFamily="34" charset="0"/>
                <a:cs typeface="+mn-cs"/>
              </a:rPr>
              <a:t>Rel</a:t>
            </a:r>
            <a:r>
              <a:rPr lang="hu-HU" sz="2800" dirty="0">
                <a:latin typeface="Arial" pitchFamily="34" charset="0"/>
                <a:cs typeface="+mn-cs"/>
              </a:rPr>
              <a:t>ációs elemzés</a:t>
            </a:r>
          </a:p>
          <a:p>
            <a:pPr eaLnBrk="0" hangingPunct="0">
              <a:defRPr/>
            </a:pPr>
            <a:r>
              <a:rPr lang="hu-HU" dirty="0">
                <a:solidFill>
                  <a:srgbClr val="FF0000"/>
                </a:solidFill>
                <a:latin typeface="Arial" pitchFamily="34" charset="0"/>
                <a:cs typeface="+mn-cs"/>
              </a:rPr>
              <a:t>Egy felhasználói felület minden felhasználó típus számára</a:t>
            </a:r>
            <a:endParaRPr lang="en-US" sz="2800" kern="0" dirty="0">
              <a:solidFill>
                <a:srgbClr val="FF0000"/>
              </a:solidFill>
              <a:latin typeface="+mj-lt"/>
              <a:cs typeface="+mn-cs"/>
            </a:endParaRPr>
          </a:p>
        </p:txBody>
      </p:sp>
      <p:sp>
        <p:nvSpPr>
          <p:cNvPr id="48132" name="TextBox 6"/>
          <p:cNvSpPr txBox="1">
            <a:spLocks noChangeArrowheads="1"/>
          </p:cNvSpPr>
          <p:nvPr/>
        </p:nvSpPr>
        <p:spPr bwMode="auto">
          <a:xfrm>
            <a:off x="266700" y="6494463"/>
            <a:ext cx="3695700" cy="369887"/>
          </a:xfrm>
          <a:prstGeom prst="rect">
            <a:avLst/>
          </a:prstGeom>
          <a:solidFill>
            <a:schemeClr val="bg1"/>
          </a:solidFill>
          <a:ln w="9525">
            <a:noFill/>
            <a:miter lim="800000"/>
            <a:headEnd/>
            <a:tailEnd/>
          </a:ln>
        </p:spPr>
        <p:txBody>
          <a:bodyPr>
            <a:spAutoFit/>
          </a:bodyPr>
          <a:lstStyle/>
          <a:p>
            <a:pPr algn="ctr">
              <a:lnSpc>
                <a:spcPct val="90000"/>
              </a:lnSpc>
              <a:spcBef>
                <a:spcPct val="50000"/>
              </a:spcBef>
              <a:buClr>
                <a:schemeClr val="accent1"/>
              </a:buClr>
            </a:pPr>
            <a:endParaRPr lang="hu-HU"/>
          </a:p>
        </p:txBody>
      </p:sp>
    </p:spTree>
  </p:cSld>
  <p:clrMapOvr>
    <a:masterClrMapping/>
  </p:clrMapOvr>
  <p:transition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Grp="1" noChangeArrowheads="1"/>
          </p:cNvSpPr>
          <p:nvPr>
            <p:ph type="title"/>
          </p:nvPr>
        </p:nvSpPr>
        <p:spPr>
          <a:xfrm>
            <a:off x="822325" y="149225"/>
            <a:ext cx="8026400" cy="857250"/>
          </a:xfrm>
        </p:spPr>
        <p:txBody>
          <a:bodyPr/>
          <a:lstStyle/>
          <a:p>
            <a:pPr eaLnBrk="1" hangingPunct="1"/>
            <a:r>
              <a:rPr lang="hu-HU" smtClean="0"/>
              <a:t>Földrajzi elhelyezkedés szerinti elemzések</a:t>
            </a:r>
            <a:r>
              <a:rPr lang="en-US" sz="2800" smtClean="0"/>
              <a:t/>
            </a:r>
            <a:br>
              <a:rPr lang="en-US" sz="2800" smtClean="0"/>
            </a:br>
            <a:r>
              <a:rPr lang="hu-HU" sz="2000" smtClean="0">
                <a:solidFill>
                  <a:srgbClr val="FF0000"/>
                </a:solidFill>
              </a:rPr>
              <a:t>Az elemzés új mélységei</a:t>
            </a:r>
            <a:r>
              <a:rPr lang="en-US" sz="2800" smtClean="0"/>
              <a:t/>
            </a:r>
            <a:br>
              <a:rPr lang="en-US" sz="2800" smtClean="0"/>
            </a:br>
            <a:endParaRPr lang="en-US" smtClean="0">
              <a:solidFill>
                <a:schemeClr val="bg2"/>
              </a:solidFill>
            </a:endParaRPr>
          </a:p>
        </p:txBody>
      </p:sp>
      <p:pic>
        <p:nvPicPr>
          <p:cNvPr id="50178" name="Picture 6" descr="http://www.iup.edu/uploadedImages/Units/G/Geography_and_Regional_Planning/FAQ/image001.jpg"/>
          <p:cNvPicPr>
            <a:picLocks noChangeAspect="1" noChangeArrowheads="1"/>
          </p:cNvPicPr>
          <p:nvPr/>
        </p:nvPicPr>
        <p:blipFill>
          <a:blip r:embed="rId3" cstate="print"/>
          <a:srcRect/>
          <a:stretch>
            <a:fillRect/>
          </a:stretch>
        </p:blipFill>
        <p:spPr bwMode="auto">
          <a:xfrm>
            <a:off x="142875" y="1285875"/>
            <a:ext cx="3408363" cy="4286250"/>
          </a:xfrm>
          <a:prstGeom prst="rect">
            <a:avLst/>
          </a:prstGeom>
          <a:noFill/>
          <a:ln w="9525">
            <a:noFill/>
            <a:miter lim="800000"/>
            <a:headEnd/>
            <a:tailEnd/>
          </a:ln>
        </p:spPr>
      </p:pic>
      <p:sp>
        <p:nvSpPr>
          <p:cNvPr id="8" name="Content Placeholder 2"/>
          <p:cNvSpPr txBox="1">
            <a:spLocks/>
          </p:cNvSpPr>
          <p:nvPr/>
        </p:nvSpPr>
        <p:spPr>
          <a:xfrm>
            <a:off x="4060825" y="941388"/>
            <a:ext cx="4722813" cy="3086100"/>
          </a:xfrm>
          <a:prstGeom prst="rect">
            <a:avLst/>
          </a:prstGeom>
        </p:spPr>
        <p:txBody>
          <a:bodyPr/>
          <a:lstStyle/>
          <a:p>
            <a:pPr marL="227013" indent="-227013" eaLnBrk="0" hangingPunct="0">
              <a:spcBef>
                <a:spcPct val="20000"/>
              </a:spcBef>
              <a:buClr>
                <a:schemeClr val="tx2"/>
              </a:buClr>
              <a:buFontTx/>
              <a:buChar char="•"/>
              <a:defRPr/>
            </a:pPr>
            <a:r>
              <a:rPr lang="hu-HU" b="0" kern="0" dirty="0">
                <a:latin typeface="+mn-lt"/>
                <a:cs typeface="+mn-cs"/>
              </a:rPr>
              <a:t>A legtöbb ügyfelünknél az elemzett adatbázisok már tartalmaznak földrajzi adatokat </a:t>
            </a:r>
          </a:p>
          <a:p>
            <a:pPr marL="227013" indent="-227013" eaLnBrk="0" hangingPunct="0">
              <a:spcBef>
                <a:spcPct val="20000"/>
              </a:spcBef>
              <a:buClr>
                <a:schemeClr val="tx2"/>
              </a:buClr>
              <a:buFontTx/>
              <a:buChar char="•"/>
              <a:defRPr/>
            </a:pPr>
            <a:r>
              <a:rPr lang="hu-HU" b="0" kern="0" dirty="0">
                <a:latin typeface="+mn-lt"/>
                <a:cs typeface="+mn-cs"/>
              </a:rPr>
              <a:t>Az adatok térképen történő megjelenítésével mélyebben elemzehetőek az ügyfél adatok. </a:t>
            </a:r>
          </a:p>
          <a:p>
            <a:pPr marL="227013" indent="-227013" eaLnBrk="0" hangingPunct="0">
              <a:spcBef>
                <a:spcPct val="20000"/>
              </a:spcBef>
              <a:buClr>
                <a:schemeClr val="tx2"/>
              </a:buClr>
              <a:buFontTx/>
              <a:buChar char="•"/>
              <a:defRPr/>
            </a:pPr>
            <a:r>
              <a:rPr lang="hu-HU" b="0" kern="0" dirty="0">
                <a:latin typeface="+mn-lt"/>
                <a:cs typeface="+mn-cs"/>
              </a:rPr>
              <a:t>Megnöveli a jeletés rendszerek értékét  az üzlet számára</a:t>
            </a:r>
          </a:p>
          <a:p>
            <a:pPr marL="227013" indent="-227013" eaLnBrk="0" hangingPunct="0">
              <a:spcBef>
                <a:spcPct val="20000"/>
              </a:spcBef>
              <a:buClr>
                <a:schemeClr val="tx2"/>
              </a:buClr>
              <a:buFontTx/>
              <a:buChar char="•"/>
              <a:defRPr/>
            </a:pPr>
            <a:r>
              <a:rPr lang="hu-HU" b="0" kern="0" dirty="0">
                <a:latin typeface="+mn-lt"/>
                <a:cs typeface="+mn-cs"/>
              </a:rPr>
              <a:t>A térkép objektumok ugyanolyan természetes megjelenítő egységei az új változatnak, mint a táblázatok és a grafikonok</a:t>
            </a:r>
          </a:p>
          <a:p>
            <a:pPr marL="227013" indent="-227013" eaLnBrk="0" hangingPunct="0">
              <a:spcBef>
                <a:spcPct val="20000"/>
              </a:spcBef>
              <a:buClr>
                <a:schemeClr val="tx2"/>
              </a:buClr>
              <a:buFontTx/>
              <a:buChar char="•"/>
              <a:defRPr/>
            </a:pPr>
            <a:r>
              <a:rPr lang="hu-HU" b="0" kern="0" dirty="0">
                <a:latin typeface="+mn-lt"/>
                <a:cs typeface="+mn-cs"/>
              </a:rPr>
              <a:t>Globális digitális térképek a NAVTEQ-től</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r>
              <a:rPr lang="en-US" smtClean="0"/>
              <a:t>Oracle Business Intelligence Mobile</a:t>
            </a:r>
            <a:br>
              <a:rPr lang="en-US" smtClean="0"/>
            </a:br>
            <a:r>
              <a:rPr lang="en-US" smtClean="0">
                <a:solidFill>
                  <a:schemeClr val="tx2"/>
                </a:solidFill>
              </a:rPr>
              <a:t>Strat</a:t>
            </a:r>
            <a:r>
              <a:rPr lang="hu-HU" smtClean="0">
                <a:solidFill>
                  <a:schemeClr val="tx2"/>
                </a:solidFill>
              </a:rPr>
              <a:t>égia</a:t>
            </a:r>
            <a:endParaRPr lang="en-US" smtClean="0">
              <a:solidFill>
                <a:schemeClr val="tx2"/>
              </a:solidFill>
            </a:endParaRPr>
          </a:p>
        </p:txBody>
      </p:sp>
      <p:sp>
        <p:nvSpPr>
          <p:cNvPr id="52226" name="Content Placeholder 2"/>
          <p:cNvSpPr>
            <a:spLocks noGrp="1"/>
          </p:cNvSpPr>
          <p:nvPr>
            <p:ph idx="4294967295"/>
          </p:nvPr>
        </p:nvSpPr>
        <p:spPr>
          <a:xfrm>
            <a:off x="685800" y="1600200"/>
            <a:ext cx="7537450" cy="1768475"/>
          </a:xfrm>
        </p:spPr>
        <p:txBody>
          <a:bodyPr/>
          <a:lstStyle/>
          <a:p>
            <a:pPr>
              <a:lnSpc>
                <a:spcPct val="80000"/>
              </a:lnSpc>
            </a:pPr>
            <a:r>
              <a:rPr lang="hu-HU" sz="2000" smtClean="0"/>
              <a:t>Okos telefon és tablet használata elsődleges információ használói csatornaként</a:t>
            </a:r>
            <a:endParaRPr lang="en-US" sz="2000" smtClean="0"/>
          </a:p>
          <a:p>
            <a:pPr>
              <a:lnSpc>
                <a:spcPct val="80000"/>
              </a:lnSpc>
            </a:pPr>
            <a:r>
              <a:rPr lang="hu-HU" sz="2000" smtClean="0"/>
              <a:t>Az </a:t>
            </a:r>
            <a:r>
              <a:rPr lang="en-US" sz="2000" smtClean="0"/>
              <a:t>OBIEE </a:t>
            </a:r>
            <a:r>
              <a:rPr lang="hu-HU" sz="2000" smtClean="0"/>
              <a:t>keretre épül</a:t>
            </a:r>
            <a:endParaRPr lang="en-US" sz="2000" smtClean="0"/>
          </a:p>
          <a:p>
            <a:pPr lvl="1">
              <a:lnSpc>
                <a:spcPct val="80000"/>
              </a:lnSpc>
            </a:pPr>
            <a:r>
              <a:rPr lang="hu-HU" sz="1700" smtClean="0"/>
              <a:t>Mindenféle cél készüléket támogat</a:t>
            </a:r>
            <a:endParaRPr lang="en-US" sz="1700" smtClean="0"/>
          </a:p>
          <a:p>
            <a:pPr>
              <a:lnSpc>
                <a:spcPct val="80000"/>
              </a:lnSpc>
            </a:pPr>
            <a:r>
              <a:rPr lang="hu-HU" sz="2000" smtClean="0"/>
              <a:t>Okos telefonra optimalizált</a:t>
            </a:r>
            <a:endParaRPr lang="en-US" sz="2000" smtClean="0"/>
          </a:p>
          <a:p>
            <a:pPr>
              <a:lnSpc>
                <a:spcPct val="80000"/>
              </a:lnSpc>
            </a:pPr>
            <a:r>
              <a:rPr lang="hu-HU" sz="2000" smtClean="0"/>
              <a:t>Betanítás nélküli használat</a:t>
            </a:r>
            <a:endParaRPr lang="en-US" sz="2000" smtClean="0"/>
          </a:p>
        </p:txBody>
      </p:sp>
      <p:pic>
        <p:nvPicPr>
          <p:cNvPr id="5" name="Picture 2" descr="C:\DOCUME~1\aagarwa\LOCALS~1\Temp\HS6ClipImage_4c6af091.jpg"/>
          <p:cNvPicPr>
            <a:picLocks noChangeAspect="1" noChangeArrowheads="1"/>
          </p:cNvPicPr>
          <p:nvPr/>
        </p:nvPicPr>
        <p:blipFill>
          <a:blip r:embed="rId4" cstate="screen"/>
          <a:srcRect/>
          <a:stretch>
            <a:fillRect/>
          </a:stretch>
        </p:blipFill>
        <p:spPr bwMode="auto">
          <a:xfrm>
            <a:off x="955536" y="3344805"/>
            <a:ext cx="1762042" cy="2492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6" descr="C:\DOCUME~1\aagarwa\LOCALS~1\Temp\HS6ClipImage_4c6af0b1.jpg"/>
          <p:cNvPicPr>
            <a:picLocks noChangeAspect="1" noChangeArrowheads="1"/>
          </p:cNvPicPr>
          <p:nvPr/>
        </p:nvPicPr>
        <p:blipFill>
          <a:blip r:embed="rId5" cstate="screen"/>
          <a:srcRect/>
          <a:stretch>
            <a:fillRect/>
          </a:stretch>
        </p:blipFill>
        <p:spPr bwMode="auto">
          <a:xfrm>
            <a:off x="7004112" y="3348837"/>
            <a:ext cx="1777480" cy="2498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descr="C:\DOCUME~1\aagarwa\LOCALS~1\Temp\HS6ClipImage_4c6af131.jpg"/>
          <p:cNvPicPr>
            <a:picLocks noChangeAspect="1" noChangeArrowheads="1"/>
          </p:cNvPicPr>
          <p:nvPr/>
        </p:nvPicPr>
        <p:blipFill>
          <a:blip r:embed="rId6" cstate="screen"/>
          <a:srcRect/>
          <a:stretch>
            <a:fillRect/>
          </a:stretch>
        </p:blipFill>
        <p:spPr bwMode="auto">
          <a:xfrm>
            <a:off x="3961007" y="3348529"/>
            <a:ext cx="1791686" cy="2518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p:cNvPicPr>
            <a:picLocks noChangeAspect="1" noChangeArrowheads="1"/>
          </p:cNvPicPr>
          <p:nvPr/>
        </p:nvPicPr>
        <p:blipFill>
          <a:blip r:embed="rId7" cstate="screen"/>
          <a:srcRect/>
          <a:stretch>
            <a:fillRect/>
          </a:stretch>
        </p:blipFill>
        <p:spPr bwMode="auto">
          <a:xfrm>
            <a:off x="1814057" y="344774"/>
            <a:ext cx="7060120" cy="5441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1457325"/>
            <a:ext cx="4057650" cy="4343400"/>
          </a:xfrm>
          <a:prstGeom prst="rect">
            <a:avLst/>
          </a:prstGeom>
        </p:spPr>
        <p:txBody>
          <a:bodyPr/>
          <a:lstStyle/>
          <a:p>
            <a:pPr marL="227013" indent="-227013" eaLnBrk="0" hangingPunct="0">
              <a:spcBef>
                <a:spcPct val="20000"/>
              </a:spcBef>
              <a:buClr>
                <a:schemeClr val="accent1"/>
              </a:buClr>
              <a:buFontTx/>
              <a:buChar char="•"/>
              <a:defRPr/>
            </a:pPr>
            <a:endParaRPr lang="en-US" b="0" kern="0" dirty="0">
              <a:latin typeface="+mn-lt"/>
              <a:cs typeface="+mn-cs"/>
            </a:endParaRPr>
          </a:p>
          <a:p>
            <a:pPr marL="684213" lvl="1" indent="-227013" eaLnBrk="0" hangingPunct="0">
              <a:spcBef>
                <a:spcPct val="20000"/>
              </a:spcBef>
              <a:buClr>
                <a:schemeClr val="accent1"/>
              </a:buClr>
              <a:buFontTx/>
              <a:buChar char="•"/>
              <a:defRPr/>
            </a:pPr>
            <a:endParaRPr lang="en-US" sz="1600" b="0" kern="0" dirty="0">
              <a:latin typeface="+mn-lt"/>
              <a:cs typeface="+mn-cs"/>
            </a:endParaRPr>
          </a:p>
          <a:p>
            <a:pPr marL="569913" lvl="1" indent="-228600" eaLnBrk="0" hangingPunct="0">
              <a:buClr>
                <a:schemeClr val="accent1"/>
              </a:buClr>
              <a:buFontTx/>
              <a:buChar char="•"/>
              <a:defRPr/>
            </a:pPr>
            <a:endParaRPr lang="en-US" sz="1600" b="0" kern="0" dirty="0">
              <a:latin typeface="+mn-lt"/>
              <a:cs typeface="+mn-cs"/>
            </a:endParaRPr>
          </a:p>
          <a:p>
            <a:pPr marL="227013" indent="-227013" eaLnBrk="0" hangingPunct="0">
              <a:spcBef>
                <a:spcPct val="20000"/>
              </a:spcBef>
              <a:buClr>
                <a:schemeClr val="accent1"/>
              </a:buClr>
              <a:buFontTx/>
              <a:buChar char="•"/>
              <a:defRPr/>
            </a:pPr>
            <a:endParaRPr lang="en-US" b="0" kern="0" dirty="0">
              <a:latin typeface="+mn-lt"/>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5018327" y="1943099"/>
            <a:ext cx="3829246" cy="2888799"/>
          </a:xfrm>
          <a:prstGeom prst="rect">
            <a:avLst/>
          </a:prstGeom>
          <a:noFill/>
          <a:ln w="9525">
            <a:no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ContrastingLeftFacing"/>
            <a:lightRig rig="threePt" dir="t"/>
          </a:scene3d>
        </p:spPr>
      </p:pic>
      <p:sp>
        <p:nvSpPr>
          <p:cNvPr id="54275" name="Title 1"/>
          <p:cNvSpPr>
            <a:spLocks noGrp="1"/>
          </p:cNvSpPr>
          <p:nvPr>
            <p:ph type="title"/>
          </p:nvPr>
        </p:nvSpPr>
        <p:spPr/>
        <p:txBody>
          <a:bodyPr/>
          <a:lstStyle/>
          <a:p>
            <a:pPr eaLnBrk="1" hangingPunct="1"/>
            <a:r>
              <a:rPr lang="en-US" smtClean="0"/>
              <a:t>Oracle BI </a:t>
            </a:r>
            <a:r>
              <a:rPr lang="hu-HU" smtClean="0"/>
              <a:t>– Együttműködés</a:t>
            </a:r>
            <a:r>
              <a:rPr lang="en-US" smtClean="0"/>
              <a:t/>
            </a:r>
            <a:br>
              <a:rPr lang="en-US" smtClean="0"/>
            </a:br>
            <a:r>
              <a:rPr lang="en-US" sz="2000" smtClean="0">
                <a:solidFill>
                  <a:schemeClr val="tx2"/>
                </a:solidFill>
              </a:rPr>
              <a:t>WebCenter Workspaces &amp; Collaboration</a:t>
            </a:r>
          </a:p>
        </p:txBody>
      </p:sp>
      <p:sp>
        <p:nvSpPr>
          <p:cNvPr id="54276" name="Content Placeholder 2"/>
          <p:cNvSpPr>
            <a:spLocks noGrp="1"/>
          </p:cNvSpPr>
          <p:nvPr>
            <p:ph idx="1"/>
          </p:nvPr>
        </p:nvSpPr>
        <p:spPr>
          <a:xfrm>
            <a:off x="657225" y="1476375"/>
            <a:ext cx="4514850" cy="4667250"/>
          </a:xfrm>
        </p:spPr>
        <p:txBody>
          <a:bodyPr/>
          <a:lstStyle/>
          <a:p>
            <a:pPr eaLnBrk="1" hangingPunct="1">
              <a:lnSpc>
                <a:spcPct val="80000"/>
              </a:lnSpc>
              <a:spcBef>
                <a:spcPts val="1200"/>
              </a:spcBef>
            </a:pPr>
            <a:r>
              <a:rPr lang="en-US" sz="2000" smtClean="0"/>
              <a:t>Integr</a:t>
            </a:r>
            <a:r>
              <a:rPr lang="hu-HU" sz="2000" smtClean="0"/>
              <a:t>ált a W</a:t>
            </a:r>
            <a:r>
              <a:rPr lang="en-US" sz="2000" smtClean="0"/>
              <a:t>ebCenter</a:t>
            </a:r>
            <a:r>
              <a:rPr lang="hu-HU" sz="2000" smtClean="0"/>
              <a:t>rel</a:t>
            </a:r>
            <a:endParaRPr lang="en-US" sz="2000" smtClean="0"/>
          </a:p>
          <a:p>
            <a:pPr marL="631825" lvl="1" indent="-288925" eaLnBrk="1" hangingPunct="1">
              <a:lnSpc>
                <a:spcPct val="80000"/>
              </a:lnSpc>
              <a:spcBef>
                <a:spcPts val="600"/>
              </a:spcBef>
            </a:pPr>
            <a:r>
              <a:rPr lang="hu-HU" sz="1700" smtClean="0"/>
              <a:t>Keresés</a:t>
            </a:r>
            <a:r>
              <a:rPr lang="en-US" sz="1700" smtClean="0"/>
              <a:t>, </a:t>
            </a:r>
            <a:r>
              <a:rPr lang="hu-HU" sz="1700" smtClean="0"/>
              <a:t>cimkézés, cimke felhők</a:t>
            </a:r>
          </a:p>
          <a:p>
            <a:pPr marL="631825" lvl="1" indent="-288925" eaLnBrk="1" hangingPunct="1">
              <a:lnSpc>
                <a:spcPct val="80000"/>
              </a:lnSpc>
              <a:spcBef>
                <a:spcPts val="600"/>
              </a:spcBef>
            </a:pPr>
            <a:r>
              <a:rPr lang="hu-HU" sz="1700" smtClean="0"/>
              <a:t>Csatolás és dokumentum asszociáció</a:t>
            </a:r>
          </a:p>
          <a:p>
            <a:pPr marL="631825" lvl="1" indent="-288925" eaLnBrk="1" hangingPunct="1">
              <a:lnSpc>
                <a:spcPct val="80000"/>
              </a:lnSpc>
              <a:spcBef>
                <a:spcPts val="600"/>
              </a:spcBef>
            </a:pPr>
            <a:r>
              <a:rPr lang="hu-HU" sz="1700" smtClean="0"/>
              <a:t>Fórumok</a:t>
            </a:r>
            <a:endParaRPr lang="en-US" sz="1700" smtClean="0"/>
          </a:p>
          <a:p>
            <a:pPr marL="631825" lvl="1" indent="-288925" eaLnBrk="1" hangingPunct="1">
              <a:lnSpc>
                <a:spcPct val="80000"/>
              </a:lnSpc>
              <a:spcBef>
                <a:spcPts val="600"/>
              </a:spcBef>
            </a:pPr>
            <a:r>
              <a:rPr lang="en-US" sz="1700" smtClean="0"/>
              <a:t>Chat, </a:t>
            </a:r>
            <a:r>
              <a:rPr lang="hu-HU" sz="1700" smtClean="0"/>
              <a:t>jelenlét és valós idejű együttműködés</a:t>
            </a:r>
            <a:endParaRPr lang="en-US" sz="1700" smtClean="0"/>
          </a:p>
          <a:p>
            <a:pPr marL="631825" lvl="1" indent="-288925" eaLnBrk="1" hangingPunct="1">
              <a:lnSpc>
                <a:spcPct val="80000"/>
              </a:lnSpc>
              <a:spcBef>
                <a:spcPts val="600"/>
              </a:spcBef>
            </a:pPr>
            <a:r>
              <a:rPr lang="hu-HU" sz="1700" smtClean="0"/>
              <a:t>Munkaterületek (</a:t>
            </a:r>
            <a:r>
              <a:rPr lang="en-US" sz="1700" smtClean="0"/>
              <a:t>Workspaces</a:t>
            </a:r>
            <a:r>
              <a:rPr lang="hu-HU" sz="1700" smtClean="0"/>
              <a:t>)</a:t>
            </a:r>
            <a:endParaRPr lang="en-US" sz="1700" smtClean="0"/>
          </a:p>
          <a:p>
            <a:pPr marL="631825" lvl="1" indent="-288925" eaLnBrk="1" hangingPunct="1">
              <a:lnSpc>
                <a:spcPct val="80000"/>
              </a:lnSpc>
              <a:spcBef>
                <a:spcPts val="600"/>
              </a:spcBef>
            </a:pPr>
            <a:r>
              <a:rPr lang="hu-HU" sz="1700" smtClean="0"/>
              <a:t>Közösség listák</a:t>
            </a:r>
            <a:endParaRPr lang="en-US" sz="1700" smtClean="0"/>
          </a:p>
          <a:p>
            <a:pPr eaLnBrk="1" hangingPunct="1">
              <a:lnSpc>
                <a:spcPct val="80000"/>
              </a:lnSpc>
              <a:spcBef>
                <a:spcPts val="1200"/>
              </a:spcBef>
            </a:pPr>
            <a:r>
              <a:rPr lang="hu-HU" sz="2000" smtClean="0"/>
              <a:t>Üzleti Intelligencia portálok</a:t>
            </a:r>
            <a:endParaRPr lang="en-US" sz="2000" smtClean="0"/>
          </a:p>
          <a:p>
            <a:pPr marL="631825" lvl="1" indent="-288925" eaLnBrk="1" hangingPunct="1">
              <a:lnSpc>
                <a:spcPct val="80000"/>
              </a:lnSpc>
              <a:spcBef>
                <a:spcPts val="600"/>
              </a:spcBef>
            </a:pPr>
            <a:r>
              <a:rPr lang="hu-HU" sz="1700" smtClean="0"/>
              <a:t>Műszerfal nézetek, műszerfal lapok, scorecardok, beágyazható jelentések</a:t>
            </a:r>
          </a:p>
          <a:p>
            <a:pPr marL="631825" lvl="1" indent="-288925" eaLnBrk="1" hangingPunct="1">
              <a:lnSpc>
                <a:spcPct val="80000"/>
              </a:lnSpc>
              <a:spcBef>
                <a:spcPts val="600"/>
              </a:spcBef>
            </a:pPr>
            <a:r>
              <a:rPr lang="hu-HU" sz="1700" smtClean="0"/>
              <a:t>Szabvány alapú portál integráció</a:t>
            </a:r>
          </a:p>
          <a:p>
            <a:pPr marL="631825" lvl="1" indent="-288925" eaLnBrk="1" hangingPunct="1">
              <a:lnSpc>
                <a:spcPct val="80000"/>
              </a:lnSpc>
              <a:spcBef>
                <a:spcPts val="600"/>
              </a:spcBef>
            </a:pPr>
            <a:r>
              <a:rPr lang="hu-HU" sz="1700" smtClean="0"/>
              <a:t>Kontextus átadás</a:t>
            </a:r>
            <a:endParaRPr lang="en-US" sz="1700" smtClean="0"/>
          </a:p>
          <a:p>
            <a:pPr marL="631825" lvl="1" indent="-288925" eaLnBrk="1" hangingPunct="1">
              <a:lnSpc>
                <a:spcPct val="80000"/>
              </a:lnSpc>
              <a:spcBef>
                <a:spcPts val="600"/>
              </a:spcBef>
            </a:pPr>
            <a:r>
              <a:rPr lang="hu-HU" sz="1700" smtClean="0"/>
              <a:t>Testreszabás, </a:t>
            </a:r>
            <a:r>
              <a:rPr lang="en-US" sz="1700" smtClean="0"/>
              <a:t>skinning</a:t>
            </a:r>
          </a:p>
          <a:p>
            <a:pPr marL="631825" lvl="1" indent="-288925" eaLnBrk="1" hangingPunct="1">
              <a:lnSpc>
                <a:spcPct val="80000"/>
              </a:lnSpc>
              <a:spcBef>
                <a:spcPts val="600"/>
              </a:spcBef>
            </a:pPr>
            <a:r>
              <a:rPr lang="en-US" sz="1700" smtClean="0"/>
              <a:t>Oracle</a:t>
            </a:r>
            <a:r>
              <a:rPr lang="hu-HU" sz="1700" smtClean="0"/>
              <a:t> és más portálok</a:t>
            </a:r>
            <a:endParaRPr lang="en-US" sz="1700" smtClean="0"/>
          </a:p>
          <a:p>
            <a:pPr marL="631825" lvl="1" indent="-288925" eaLnBrk="1" hangingPunct="1">
              <a:lnSpc>
                <a:spcPct val="80000"/>
              </a:lnSpc>
              <a:spcBef>
                <a:spcPts val="600"/>
              </a:spcBef>
            </a:pPr>
            <a:endParaRPr lang="en-US" sz="170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
          <p:cNvSpPr>
            <a:spLocks/>
          </p:cNvSpPr>
          <p:nvPr/>
        </p:nvSpPr>
        <p:spPr bwMode="auto">
          <a:xfrm>
            <a:off x="7069138" y="733425"/>
            <a:ext cx="1689100" cy="625475"/>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b="0">
                <a:solidFill>
                  <a:schemeClr val="bg1"/>
                </a:solidFill>
                <a:sym typeface="Arial" charset="0"/>
              </a:rPr>
              <a:t>Embedded Business Intelligence</a:t>
            </a:r>
          </a:p>
        </p:txBody>
      </p:sp>
      <p:sp>
        <p:nvSpPr>
          <p:cNvPr id="18434" name="Rectangle 12"/>
          <p:cNvSpPr>
            <a:spLocks/>
          </p:cNvSpPr>
          <p:nvPr/>
        </p:nvSpPr>
        <p:spPr bwMode="auto">
          <a:xfrm>
            <a:off x="4457700" y="2449513"/>
            <a:ext cx="2678113" cy="249237"/>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b="0">
                <a:solidFill>
                  <a:schemeClr val="bg1"/>
                </a:solidFill>
                <a:sym typeface="Arial" charset="0"/>
              </a:rPr>
              <a:t>EPM System</a:t>
            </a:r>
          </a:p>
        </p:txBody>
      </p:sp>
      <p:sp>
        <p:nvSpPr>
          <p:cNvPr id="18435" name="Rectangle 13"/>
          <p:cNvSpPr>
            <a:spLocks/>
          </p:cNvSpPr>
          <p:nvPr/>
        </p:nvSpPr>
        <p:spPr bwMode="auto">
          <a:xfrm>
            <a:off x="4391025" y="2797175"/>
            <a:ext cx="123190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BI Applications</a:t>
            </a:r>
          </a:p>
        </p:txBody>
      </p:sp>
      <p:sp>
        <p:nvSpPr>
          <p:cNvPr id="18436" name="Rectangle 14"/>
          <p:cNvSpPr>
            <a:spLocks/>
          </p:cNvSpPr>
          <p:nvPr/>
        </p:nvSpPr>
        <p:spPr bwMode="auto">
          <a:xfrm>
            <a:off x="3765550" y="3175000"/>
            <a:ext cx="1806575"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Enterprise BI Platform</a:t>
            </a:r>
          </a:p>
        </p:txBody>
      </p:sp>
      <p:sp>
        <p:nvSpPr>
          <p:cNvPr id="18437" name="Rectangle 15"/>
          <p:cNvSpPr>
            <a:spLocks/>
          </p:cNvSpPr>
          <p:nvPr/>
        </p:nvSpPr>
        <p:spPr bwMode="auto">
          <a:xfrm>
            <a:off x="2982913" y="3581400"/>
            <a:ext cx="1008062"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Data Mining</a:t>
            </a:r>
          </a:p>
        </p:txBody>
      </p:sp>
      <p:sp>
        <p:nvSpPr>
          <p:cNvPr id="18438" name="Rectangle 16"/>
          <p:cNvSpPr>
            <a:spLocks/>
          </p:cNvSpPr>
          <p:nvPr/>
        </p:nvSpPr>
        <p:spPr bwMode="auto">
          <a:xfrm>
            <a:off x="1643063" y="3943350"/>
            <a:ext cx="1177925"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Ad Hoc Query</a:t>
            </a:r>
          </a:p>
        </p:txBody>
      </p:sp>
      <p:sp>
        <p:nvSpPr>
          <p:cNvPr id="18439" name="Rectangle 17"/>
          <p:cNvSpPr>
            <a:spLocks/>
          </p:cNvSpPr>
          <p:nvPr/>
        </p:nvSpPr>
        <p:spPr bwMode="auto">
          <a:xfrm>
            <a:off x="554038" y="4256088"/>
            <a:ext cx="164465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Database Reporting</a:t>
            </a:r>
          </a:p>
        </p:txBody>
      </p:sp>
      <p:sp>
        <p:nvSpPr>
          <p:cNvPr id="18440" name="Rectangle 20"/>
          <p:cNvSpPr>
            <a:spLocks/>
          </p:cNvSpPr>
          <p:nvPr/>
        </p:nvSpPr>
        <p:spPr bwMode="auto">
          <a:xfrm>
            <a:off x="1660525" y="4583113"/>
            <a:ext cx="55245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OLAP</a:t>
            </a:r>
          </a:p>
        </p:txBody>
      </p:sp>
      <p:sp>
        <p:nvSpPr>
          <p:cNvPr id="18441" name="Rectangle 22"/>
          <p:cNvSpPr>
            <a:spLocks/>
          </p:cNvSpPr>
          <p:nvPr/>
        </p:nvSpPr>
        <p:spPr bwMode="auto">
          <a:xfrm>
            <a:off x="6019800" y="1355725"/>
            <a:ext cx="2517775" cy="438150"/>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a:solidFill>
                  <a:srgbClr val="FFFFFF"/>
                </a:solidFill>
                <a:sym typeface="Arial" charset="0"/>
              </a:rPr>
              <a:t>Oracle </a:t>
            </a:r>
            <a:br>
              <a:rPr lang="en-US" sz="1400">
                <a:solidFill>
                  <a:srgbClr val="FFFFFF"/>
                </a:solidFill>
                <a:sym typeface="Arial" charset="0"/>
              </a:rPr>
            </a:br>
            <a:r>
              <a:rPr lang="en-US" sz="1400">
                <a:solidFill>
                  <a:srgbClr val="FFFFFF"/>
                </a:solidFill>
                <a:sym typeface="Arial" charset="0"/>
              </a:rPr>
              <a:t>Business Intelligence  11</a:t>
            </a:r>
            <a:r>
              <a:rPr lang="en-US" sz="1400" i="1">
                <a:solidFill>
                  <a:srgbClr val="FFFFFF"/>
                </a:solidFill>
                <a:sym typeface="Arial" charset="0"/>
              </a:rPr>
              <a:t>g</a:t>
            </a:r>
          </a:p>
        </p:txBody>
      </p:sp>
      <p:pic>
        <p:nvPicPr>
          <p:cNvPr id="18442" name="Picture 1" descr="D:\present\2010 nov 4 Budapest\Background\problem solving.gif"/>
          <p:cNvPicPr>
            <a:picLocks noChangeAspect="1" noChangeArrowheads="1"/>
          </p:cNvPicPr>
          <p:nvPr/>
        </p:nvPicPr>
        <p:blipFill>
          <a:blip r:embed="rId3" cstate="print"/>
          <a:srcRect/>
          <a:stretch>
            <a:fillRect/>
          </a:stretch>
        </p:blipFill>
        <p:spPr bwMode="auto">
          <a:xfrm>
            <a:off x="0" y="1487488"/>
            <a:ext cx="9144000" cy="4181475"/>
          </a:xfrm>
          <a:prstGeom prst="rect">
            <a:avLst/>
          </a:prstGeom>
          <a:noFill/>
          <a:ln w="9525">
            <a:noFill/>
            <a:miter lim="800000"/>
            <a:headEnd/>
            <a:tailEnd/>
          </a:ln>
        </p:spPr>
      </p:pic>
      <p:sp>
        <p:nvSpPr>
          <p:cNvPr id="35" name="Rectangle 34"/>
          <p:cNvSpPr/>
          <p:nvPr/>
        </p:nvSpPr>
        <p:spPr bwMode="auto">
          <a:xfrm>
            <a:off x="1192213" y="1749425"/>
            <a:ext cx="1139825" cy="287338"/>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r>
              <a:rPr lang="hu-HU" sz="1400" dirty="0">
                <a:latin typeface="Arial" pitchFamily="34" charset="0"/>
                <a:cs typeface="+mn-cs"/>
              </a:rPr>
              <a:t>betekintés</a:t>
            </a:r>
          </a:p>
        </p:txBody>
      </p:sp>
      <p:sp>
        <p:nvSpPr>
          <p:cNvPr id="36" name="Rectangle 35"/>
          <p:cNvSpPr/>
          <p:nvPr/>
        </p:nvSpPr>
        <p:spPr bwMode="auto">
          <a:xfrm>
            <a:off x="3322638" y="1730375"/>
            <a:ext cx="1517650" cy="287338"/>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r>
              <a:rPr lang="hu-HU" sz="1400" dirty="0">
                <a:latin typeface="Arial" pitchFamily="34" charset="0"/>
                <a:cs typeface="+mn-cs"/>
              </a:rPr>
              <a:t>együttműködés</a:t>
            </a:r>
          </a:p>
        </p:txBody>
      </p:sp>
      <p:sp>
        <p:nvSpPr>
          <p:cNvPr id="37" name="Rectangle 36"/>
          <p:cNvSpPr/>
          <p:nvPr/>
        </p:nvSpPr>
        <p:spPr bwMode="auto">
          <a:xfrm>
            <a:off x="5738813" y="1752600"/>
            <a:ext cx="1311275" cy="287338"/>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r>
              <a:rPr lang="hu-HU" sz="1400" dirty="0">
                <a:latin typeface="Arial" pitchFamily="34" charset="0"/>
                <a:cs typeface="+mn-cs"/>
              </a:rPr>
              <a:t>cselekvés</a:t>
            </a:r>
          </a:p>
        </p:txBody>
      </p:sp>
      <p:sp>
        <p:nvSpPr>
          <p:cNvPr id="38" name="Rectangle 37"/>
          <p:cNvSpPr/>
          <p:nvPr/>
        </p:nvSpPr>
        <p:spPr bwMode="auto">
          <a:xfrm>
            <a:off x="6008688" y="5254625"/>
            <a:ext cx="1517650" cy="285750"/>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r>
              <a:rPr lang="hu-HU" sz="1400" dirty="0">
                <a:latin typeface="Arial" pitchFamily="34" charset="0"/>
                <a:cs typeface="+mn-cs"/>
              </a:rPr>
              <a:t>visszacsatolás</a:t>
            </a:r>
          </a:p>
        </p:txBody>
      </p:sp>
      <p:sp>
        <p:nvSpPr>
          <p:cNvPr id="18447" name="TextBox 17"/>
          <p:cNvSpPr txBox="1">
            <a:spLocks noChangeArrowheads="1"/>
          </p:cNvSpPr>
          <p:nvPr/>
        </p:nvSpPr>
        <p:spPr bwMode="auto">
          <a:xfrm>
            <a:off x="1616075" y="569913"/>
            <a:ext cx="3813175" cy="400050"/>
          </a:xfrm>
          <a:prstGeom prst="rect">
            <a:avLst/>
          </a:prstGeom>
          <a:noFill/>
          <a:ln w="9525">
            <a:noFill/>
            <a:miter lim="800000"/>
            <a:headEnd/>
            <a:tailEnd/>
          </a:ln>
        </p:spPr>
        <p:txBody>
          <a:bodyPr wrap="none">
            <a:spAutoFit/>
          </a:bodyPr>
          <a:lstStyle/>
          <a:p>
            <a:r>
              <a:rPr lang="hu-HU"/>
              <a:t>Az üzleti intelligencia feladata</a:t>
            </a: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20"/>
          <p:cNvGrpSpPr>
            <a:grpSpLocks/>
          </p:cNvGrpSpPr>
          <p:nvPr/>
        </p:nvGrpSpPr>
        <p:grpSpPr bwMode="auto">
          <a:xfrm>
            <a:off x="5076825" y="1347788"/>
            <a:ext cx="3429000" cy="2514600"/>
            <a:chOff x="3549319" y="348915"/>
            <a:chExt cx="3994484" cy="2971800"/>
          </a:xfrm>
        </p:grpSpPr>
        <p:pic>
          <p:nvPicPr>
            <p:cNvPr id="11" name="Picture 3"/>
            <p:cNvPicPr>
              <a:picLocks noChangeAspect="1" noChangeArrowheads="1"/>
            </p:cNvPicPr>
            <p:nvPr/>
          </p:nvPicPr>
          <p:blipFill>
            <a:blip r:embed="rId3" cstate="print"/>
            <a:srcRect l="9150" t="22169" r="33746" b="15181"/>
            <a:stretch>
              <a:fillRect/>
            </a:stretch>
          </p:blipFill>
          <p:spPr bwMode="auto">
            <a:xfrm>
              <a:off x="3549319" y="348915"/>
              <a:ext cx="3994484" cy="2971800"/>
            </a:xfrm>
            <a:prstGeom prst="rect">
              <a:avLst/>
            </a:prstGeom>
            <a:ln w="38100">
              <a:solidFill>
                <a:schemeClr val="tx1"/>
              </a:solidFill>
            </a:ln>
            <a:effectLst>
              <a:outerShdw blurRad="190500" algn="tl" rotWithShape="0">
                <a:srgbClr val="000000">
                  <a:alpha val="70000"/>
                </a:srgbClr>
              </a:outerShdw>
            </a:effectLst>
          </p:spPr>
        </p:pic>
        <p:sp>
          <p:nvSpPr>
            <p:cNvPr id="12" name="Rectangle 11"/>
            <p:cNvSpPr/>
            <p:nvPr/>
          </p:nvSpPr>
          <p:spPr>
            <a:xfrm>
              <a:off x="4932594" y="842338"/>
              <a:ext cx="1793819" cy="16885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accent1"/>
                </a:buClr>
                <a:defRPr/>
              </a:pPr>
              <a:endParaRPr lang="en-US"/>
            </a:p>
          </p:txBody>
        </p:sp>
      </p:grpSp>
      <p:sp>
        <p:nvSpPr>
          <p:cNvPr id="56322" name="Title 2"/>
          <p:cNvSpPr>
            <a:spLocks noGrp="1"/>
          </p:cNvSpPr>
          <p:nvPr>
            <p:ph type="title"/>
          </p:nvPr>
        </p:nvSpPr>
        <p:spPr/>
        <p:txBody>
          <a:bodyPr/>
          <a:lstStyle/>
          <a:p>
            <a:pPr eaLnBrk="1" hangingPunct="1"/>
            <a:r>
              <a:rPr lang="en-US" smtClean="0"/>
              <a:t>Oracle BI </a:t>
            </a:r>
            <a:r>
              <a:rPr lang="hu-HU" smtClean="0"/>
              <a:t>Keresés</a:t>
            </a:r>
            <a:r>
              <a:rPr lang="en-US" smtClean="0"/>
              <a:t/>
            </a:r>
            <a:br>
              <a:rPr lang="en-US" smtClean="0"/>
            </a:br>
            <a:r>
              <a:rPr lang="en-US" sz="2000" smtClean="0">
                <a:solidFill>
                  <a:schemeClr val="tx2"/>
                </a:solidFill>
              </a:rPr>
              <a:t>Secure Enterprise Search</a:t>
            </a:r>
            <a:endParaRPr lang="en-US" smtClean="0">
              <a:solidFill>
                <a:schemeClr val="tx2"/>
              </a:solidFill>
            </a:endParaRPr>
          </a:p>
        </p:txBody>
      </p:sp>
      <p:sp>
        <p:nvSpPr>
          <p:cNvPr id="4" name="Content Placeholder 3"/>
          <p:cNvSpPr>
            <a:spLocks noGrp="1"/>
          </p:cNvSpPr>
          <p:nvPr>
            <p:ph idx="1"/>
          </p:nvPr>
        </p:nvSpPr>
        <p:spPr>
          <a:xfrm>
            <a:off x="747713" y="1287463"/>
            <a:ext cx="4010025" cy="5035550"/>
          </a:xfrm>
        </p:spPr>
        <p:txBody>
          <a:bodyPr/>
          <a:lstStyle/>
          <a:p>
            <a:pPr eaLnBrk="1" hangingPunct="1">
              <a:lnSpc>
                <a:spcPct val="80000"/>
              </a:lnSpc>
              <a:spcBef>
                <a:spcPts val="1200"/>
              </a:spcBef>
              <a:defRPr/>
            </a:pPr>
            <a:r>
              <a:rPr lang="hu-HU" sz="2000" dirty="0" smtClean="0"/>
              <a:t>Minden objektum kereshető</a:t>
            </a:r>
            <a:endParaRPr lang="en-US" sz="2000" dirty="0" smtClean="0"/>
          </a:p>
          <a:p>
            <a:pPr marL="631825" lvl="1" indent="-288925" eaLnBrk="1" hangingPunct="1">
              <a:lnSpc>
                <a:spcPct val="80000"/>
              </a:lnSpc>
              <a:spcBef>
                <a:spcPts val="600"/>
              </a:spcBef>
              <a:defRPr/>
            </a:pPr>
            <a:r>
              <a:rPr lang="en-US" sz="1700" dirty="0" smtClean="0"/>
              <a:t>Meta</a:t>
            </a:r>
            <a:r>
              <a:rPr lang="hu-HU" sz="1700" dirty="0" smtClean="0"/>
              <a:t>adat,</a:t>
            </a:r>
            <a:r>
              <a:rPr lang="en-US" sz="1700" dirty="0" smtClean="0"/>
              <a:t> </a:t>
            </a:r>
            <a:r>
              <a:rPr lang="en-US" sz="1700" dirty="0" err="1" smtClean="0"/>
              <a:t>dimen</a:t>
            </a:r>
            <a:r>
              <a:rPr lang="hu-HU" sz="1700" dirty="0" smtClean="0"/>
              <a:t>ziók</a:t>
            </a:r>
            <a:r>
              <a:rPr lang="en-US" sz="1700" dirty="0" smtClean="0"/>
              <a:t>, prompt</a:t>
            </a:r>
            <a:r>
              <a:rPr lang="hu-HU" sz="1700" dirty="0" smtClean="0"/>
              <a:t>ok</a:t>
            </a:r>
            <a:r>
              <a:rPr lang="en-US" sz="1700" dirty="0" smtClean="0"/>
              <a:t>, </a:t>
            </a:r>
            <a:r>
              <a:rPr lang="en-US" sz="1700" dirty="0" err="1" smtClean="0"/>
              <a:t>hierarchi</a:t>
            </a:r>
            <a:r>
              <a:rPr lang="hu-HU" sz="1700" dirty="0" smtClean="0"/>
              <a:t>ák</a:t>
            </a:r>
            <a:r>
              <a:rPr lang="en-US" sz="1700" dirty="0" smtClean="0"/>
              <a:t>, </a:t>
            </a:r>
            <a:r>
              <a:rPr lang="hu-HU" sz="1700" dirty="0" smtClean="0"/>
              <a:t>jelentések</a:t>
            </a:r>
            <a:r>
              <a:rPr lang="en-US" sz="1700" dirty="0" smtClean="0"/>
              <a:t>, …</a:t>
            </a:r>
          </a:p>
          <a:p>
            <a:pPr marL="631825" lvl="1" indent="-288925" eaLnBrk="1" hangingPunct="1">
              <a:lnSpc>
                <a:spcPct val="80000"/>
              </a:lnSpc>
              <a:spcBef>
                <a:spcPts val="600"/>
              </a:spcBef>
              <a:defRPr/>
            </a:pPr>
            <a:r>
              <a:rPr lang="hu-HU" sz="1700" dirty="0" smtClean="0"/>
              <a:t>Minden adatforrás</a:t>
            </a:r>
            <a:endParaRPr lang="en-US" sz="1700" dirty="0" smtClean="0"/>
          </a:p>
          <a:p>
            <a:pPr marL="631825" lvl="1" indent="-288925" eaLnBrk="1" hangingPunct="1">
              <a:lnSpc>
                <a:spcPct val="80000"/>
              </a:lnSpc>
              <a:spcBef>
                <a:spcPts val="600"/>
              </a:spcBef>
              <a:defRPr/>
            </a:pPr>
            <a:r>
              <a:rPr lang="hu-HU" sz="1700" dirty="0" smtClean="0"/>
              <a:t>Teljes szöveg keresés</a:t>
            </a:r>
            <a:endParaRPr lang="en-US" sz="1700" dirty="0" smtClean="0"/>
          </a:p>
          <a:p>
            <a:pPr eaLnBrk="1" hangingPunct="1">
              <a:defRPr/>
            </a:pPr>
            <a:r>
              <a:rPr lang="hu-HU" sz="2000" dirty="0" smtClean="0"/>
              <a:t>Biztonság az előtérben</a:t>
            </a:r>
            <a:endParaRPr lang="en-US" sz="2000" dirty="0"/>
          </a:p>
          <a:p>
            <a:pPr lvl="1" eaLnBrk="1" hangingPunct="1">
              <a:defRPr/>
            </a:pPr>
            <a:r>
              <a:rPr lang="en-US" sz="1700" dirty="0" smtClean="0"/>
              <a:t>Fun</a:t>
            </a:r>
            <a:r>
              <a:rPr lang="hu-HU" sz="1700" dirty="0" smtClean="0"/>
              <a:t>kcionális és adat biztonság</a:t>
            </a:r>
            <a:endParaRPr lang="en-US" sz="1700" dirty="0" smtClean="0"/>
          </a:p>
          <a:p>
            <a:pPr eaLnBrk="1" hangingPunct="1">
              <a:defRPr/>
            </a:pPr>
            <a:r>
              <a:rPr lang="hu-HU" sz="2000" dirty="0" smtClean="0"/>
              <a:t>A felhasználóknak</a:t>
            </a:r>
            <a:endParaRPr lang="en-US" sz="2000" dirty="0"/>
          </a:p>
          <a:p>
            <a:pPr lvl="1" eaLnBrk="1" hangingPunct="1">
              <a:spcBef>
                <a:spcPts val="0"/>
              </a:spcBef>
              <a:defRPr/>
            </a:pPr>
            <a:r>
              <a:rPr lang="hu-HU" sz="1700" dirty="0" smtClean="0"/>
              <a:t>Egyszerűen megtalálhatóak a jelentések, elemzések, műszerfal nézetek</a:t>
            </a:r>
          </a:p>
          <a:p>
            <a:pPr lvl="1" eaLnBrk="1" hangingPunct="1">
              <a:spcBef>
                <a:spcPts val="0"/>
              </a:spcBef>
              <a:defRPr/>
            </a:pPr>
            <a:r>
              <a:rPr lang="hu-HU" sz="1700" dirty="0" smtClean="0"/>
              <a:t>Jelentések helyes kontextusban történő végrehajtása</a:t>
            </a:r>
          </a:p>
          <a:p>
            <a:pPr eaLnBrk="1" hangingPunct="1">
              <a:defRPr/>
            </a:pPr>
            <a:r>
              <a:rPr lang="hu-HU" sz="2000" dirty="0" smtClean="0"/>
              <a:t>Az elemzőknek</a:t>
            </a:r>
            <a:endParaRPr lang="en-US" sz="2000" dirty="0"/>
          </a:p>
          <a:p>
            <a:pPr lvl="1" eaLnBrk="1" hangingPunct="1">
              <a:defRPr/>
            </a:pPr>
            <a:r>
              <a:rPr lang="hu-HU" sz="1700" dirty="0" smtClean="0"/>
              <a:t>Pl. Minden, egy változás által érintett objektum megtalálása</a:t>
            </a:r>
            <a:endParaRPr lang="en-US" sz="1700" dirty="0" smtClean="0"/>
          </a:p>
        </p:txBody>
      </p:sp>
      <p:grpSp>
        <p:nvGrpSpPr>
          <p:cNvPr id="56324" name="Group 25"/>
          <p:cNvGrpSpPr>
            <a:grpSpLocks/>
          </p:cNvGrpSpPr>
          <p:nvPr/>
        </p:nvGrpSpPr>
        <p:grpSpPr bwMode="auto">
          <a:xfrm>
            <a:off x="5591175" y="3200400"/>
            <a:ext cx="3071813" cy="2574925"/>
            <a:chOff x="5494938" y="2538662"/>
            <a:chExt cx="3504681" cy="2562727"/>
          </a:xfrm>
        </p:grpSpPr>
        <p:pic>
          <p:nvPicPr>
            <p:cNvPr id="1026" name="Picture 2"/>
            <p:cNvPicPr>
              <a:picLocks noChangeAspect="1" noChangeArrowheads="1"/>
            </p:cNvPicPr>
            <p:nvPr/>
          </p:nvPicPr>
          <p:blipFill>
            <a:blip r:embed="rId4" cstate="print"/>
            <a:srcRect l="1135" t="9588" r="62737" b="51454"/>
            <a:stretch>
              <a:fillRect/>
            </a:stretch>
          </p:blipFill>
          <p:spPr bwMode="auto">
            <a:xfrm>
              <a:off x="5494938" y="2538662"/>
              <a:ext cx="3504681" cy="25627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5665191" y="3753667"/>
              <a:ext cx="443746" cy="18959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accent1"/>
                </a:buClr>
                <a:defRPr/>
              </a:pPr>
              <a:endParaRPr lang="en-US"/>
            </a:p>
          </p:txBody>
        </p:sp>
        <p:sp>
          <p:nvSpPr>
            <p:cNvPr id="20" name="Rectangle 19"/>
            <p:cNvSpPr/>
            <p:nvPr/>
          </p:nvSpPr>
          <p:spPr>
            <a:xfrm>
              <a:off x="7413004" y="3753667"/>
              <a:ext cx="588641" cy="15799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accent1"/>
                </a:buClr>
                <a:defRPr/>
              </a:pPr>
              <a:endParaRPr lang="en-US"/>
            </a:p>
          </p:txBody>
        </p:sp>
      </p:gr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4"/>
          <p:cNvSpPr>
            <a:spLocks/>
          </p:cNvSpPr>
          <p:nvPr/>
        </p:nvSpPr>
        <p:spPr bwMode="auto">
          <a:xfrm>
            <a:off x="273050" y="3751263"/>
            <a:ext cx="4143375" cy="1768475"/>
          </a:xfrm>
          <a:prstGeom prst="roundRect">
            <a:avLst>
              <a:gd name="adj" fmla="val 7574"/>
            </a:avLst>
          </a:prstGeom>
          <a:gradFill rotWithShape="0">
            <a:gsLst>
              <a:gs pos="0">
                <a:srgbClr val="CCCCCC"/>
              </a:gs>
              <a:gs pos="100000">
                <a:srgbClr val="CCCCCC">
                  <a:alpha val="0"/>
                </a:srgbClr>
              </a:gs>
            </a:gsLst>
            <a:lin ang="5400000" scaled="1"/>
          </a:gradFill>
          <a:ln w="9525">
            <a:noFill/>
            <a:round/>
            <a:headEnd/>
            <a:tailEnd/>
          </a:ln>
        </p:spPr>
        <p:txBody>
          <a:bodyPr lIns="0" tIns="0" rIns="0" bIns="0"/>
          <a:lstStyle/>
          <a:p>
            <a:pPr algn="ctr">
              <a:lnSpc>
                <a:spcPct val="90000"/>
              </a:lnSpc>
              <a:spcBef>
                <a:spcPct val="50000"/>
              </a:spcBef>
              <a:buClr>
                <a:schemeClr val="accent1"/>
              </a:buClr>
            </a:pPr>
            <a:endParaRPr lang="hu-HU"/>
          </a:p>
        </p:txBody>
      </p:sp>
      <p:sp>
        <p:nvSpPr>
          <p:cNvPr id="58370" name="AutoShape 5"/>
          <p:cNvSpPr>
            <a:spLocks/>
          </p:cNvSpPr>
          <p:nvPr/>
        </p:nvSpPr>
        <p:spPr bwMode="auto">
          <a:xfrm>
            <a:off x="273050" y="1671638"/>
            <a:ext cx="4143375" cy="1766887"/>
          </a:xfrm>
          <a:prstGeom prst="roundRect">
            <a:avLst>
              <a:gd name="adj" fmla="val 7574"/>
            </a:avLst>
          </a:prstGeom>
          <a:gradFill rotWithShape="0">
            <a:gsLst>
              <a:gs pos="0">
                <a:srgbClr val="CCCCCC">
                  <a:alpha val="0"/>
                </a:srgbClr>
              </a:gs>
              <a:gs pos="100000">
                <a:srgbClr val="CCCCCC"/>
              </a:gs>
            </a:gsLst>
            <a:lin ang="5400000" scaled="1"/>
          </a:gradFill>
          <a:ln w="9525">
            <a:noFill/>
            <a:round/>
            <a:headEnd/>
            <a:tailEnd/>
          </a:ln>
        </p:spPr>
        <p:txBody>
          <a:bodyPr lIns="0" tIns="0" rIns="0" bIns="0"/>
          <a:lstStyle/>
          <a:p>
            <a:pPr algn="ctr">
              <a:lnSpc>
                <a:spcPct val="90000"/>
              </a:lnSpc>
              <a:spcBef>
                <a:spcPct val="50000"/>
              </a:spcBef>
              <a:buClr>
                <a:schemeClr val="accent1"/>
              </a:buClr>
            </a:pPr>
            <a:endParaRPr lang="hu-HU"/>
          </a:p>
        </p:txBody>
      </p:sp>
      <p:pic>
        <p:nvPicPr>
          <p:cNvPr id="58371" name="Picture 7"/>
          <p:cNvPicPr>
            <a:picLocks noChangeAspect="1" noChangeArrowheads="1"/>
          </p:cNvPicPr>
          <p:nvPr/>
        </p:nvPicPr>
        <p:blipFill>
          <a:blip r:embed="rId3" cstate="print"/>
          <a:srcRect/>
          <a:stretch>
            <a:fillRect/>
          </a:stretch>
        </p:blipFill>
        <p:spPr bwMode="auto">
          <a:xfrm>
            <a:off x="0" y="0"/>
            <a:ext cx="690563" cy="687388"/>
          </a:xfrm>
          <a:prstGeom prst="rect">
            <a:avLst/>
          </a:prstGeom>
          <a:noFill/>
          <a:ln w="9525">
            <a:noFill/>
            <a:miter lim="800000"/>
            <a:headEnd/>
            <a:tailEnd/>
          </a:ln>
        </p:spPr>
      </p:pic>
      <p:sp>
        <p:nvSpPr>
          <p:cNvPr id="58372" name="Rectangle 9"/>
          <p:cNvSpPr>
            <a:spLocks noGrp="1" noChangeArrowheads="1"/>
          </p:cNvSpPr>
          <p:nvPr>
            <p:ph type="title"/>
          </p:nvPr>
        </p:nvSpPr>
        <p:spPr>
          <a:xfrm>
            <a:off x="904875" y="369888"/>
            <a:ext cx="7580313" cy="1230312"/>
          </a:xfrm>
        </p:spPr>
        <p:txBody>
          <a:bodyPr/>
          <a:lstStyle/>
          <a:p>
            <a:pPr eaLnBrk="1" hangingPunct="1"/>
            <a:r>
              <a:rPr lang="hu-HU" smtClean="0"/>
              <a:t>Az első </a:t>
            </a:r>
            <a:r>
              <a:rPr lang="en-US" smtClean="0"/>
              <a:t>‘z</a:t>
            </a:r>
            <a:r>
              <a:rPr lang="hu-HU" smtClean="0"/>
              <a:t>árt hurkú</a:t>
            </a:r>
            <a:r>
              <a:rPr lang="en-US" smtClean="0"/>
              <a:t>’</a:t>
            </a:r>
            <a:r>
              <a:rPr lang="hu-HU" smtClean="0"/>
              <a:t> üzleti intelligencia rendszer</a:t>
            </a:r>
            <a:r>
              <a:rPr lang="en-US" smtClean="0"/>
              <a:t/>
            </a:r>
            <a:br>
              <a:rPr lang="en-US" smtClean="0"/>
            </a:br>
            <a:r>
              <a:rPr lang="en-US" smtClean="0"/>
              <a:t/>
            </a:r>
            <a:br>
              <a:rPr lang="en-US" smtClean="0"/>
            </a:br>
            <a:endParaRPr lang="en-US" smtClean="0"/>
          </a:p>
        </p:txBody>
      </p:sp>
      <p:pic>
        <p:nvPicPr>
          <p:cNvPr id="58373" name="Picture 10"/>
          <p:cNvPicPr>
            <a:picLocks noChangeAspect="1" noChangeArrowheads="1"/>
          </p:cNvPicPr>
          <p:nvPr/>
        </p:nvPicPr>
        <p:blipFill>
          <a:blip r:embed="rId4" cstate="print"/>
          <a:srcRect/>
          <a:stretch>
            <a:fillRect/>
          </a:stretch>
        </p:blipFill>
        <p:spPr bwMode="auto">
          <a:xfrm>
            <a:off x="1295400" y="1751013"/>
            <a:ext cx="2132013" cy="1598612"/>
          </a:xfrm>
          <a:prstGeom prst="rect">
            <a:avLst/>
          </a:prstGeom>
          <a:noFill/>
          <a:ln w="9525">
            <a:noFill/>
            <a:miter lim="800000"/>
            <a:headEnd/>
            <a:tailEnd/>
          </a:ln>
        </p:spPr>
      </p:pic>
      <p:sp>
        <p:nvSpPr>
          <p:cNvPr id="58374" name="Rectangle 11"/>
          <p:cNvSpPr>
            <a:spLocks/>
          </p:cNvSpPr>
          <p:nvPr/>
        </p:nvSpPr>
        <p:spPr bwMode="auto">
          <a:xfrm>
            <a:off x="303213" y="990600"/>
            <a:ext cx="4125912" cy="608013"/>
          </a:xfrm>
          <a:prstGeom prst="rect">
            <a:avLst/>
          </a:prstGeom>
          <a:solidFill>
            <a:srgbClr val="777777"/>
          </a:solidFill>
          <a:ln w="25400">
            <a:solidFill>
              <a:srgbClr val="777777"/>
            </a:solidFill>
            <a:bevel/>
            <a:headEnd/>
            <a:tailEnd/>
          </a:ln>
        </p:spPr>
        <p:txBody>
          <a:bodyPr lIns="26788" tIns="26788" rIns="26788" bIns="26788" anchor="ctr"/>
          <a:lstStyle/>
          <a:p>
            <a:pPr marL="90488" indent="-90488" algn="ctr">
              <a:lnSpc>
                <a:spcPct val="90000"/>
              </a:lnSpc>
              <a:spcBef>
                <a:spcPts val="1200"/>
              </a:spcBef>
              <a:buClr>
                <a:schemeClr val="accent1"/>
              </a:buClr>
            </a:pPr>
            <a:r>
              <a:rPr lang="hu-HU">
                <a:solidFill>
                  <a:srgbClr val="FFFFFF"/>
                </a:solidFill>
                <a:sym typeface="Arial" charset="0"/>
              </a:rPr>
              <a:t>Jelenleg</a:t>
            </a:r>
            <a:endParaRPr lang="en-US">
              <a:solidFill>
                <a:srgbClr val="FFFFFF"/>
              </a:solidFill>
              <a:sym typeface="Arial" charset="0"/>
            </a:endParaRPr>
          </a:p>
        </p:txBody>
      </p:sp>
      <p:pic>
        <p:nvPicPr>
          <p:cNvPr id="58375" name="Picture 12"/>
          <p:cNvPicPr>
            <a:picLocks noChangeAspect="1" noChangeArrowheads="1"/>
          </p:cNvPicPr>
          <p:nvPr/>
        </p:nvPicPr>
        <p:blipFill>
          <a:blip r:embed="rId5" cstate="print"/>
          <a:srcRect b="11765"/>
          <a:stretch>
            <a:fillRect/>
          </a:stretch>
        </p:blipFill>
        <p:spPr bwMode="auto">
          <a:xfrm>
            <a:off x="1365250" y="4643438"/>
            <a:ext cx="463550" cy="855662"/>
          </a:xfrm>
          <a:prstGeom prst="rect">
            <a:avLst/>
          </a:prstGeom>
          <a:noFill/>
          <a:ln w="9525">
            <a:noFill/>
            <a:miter lim="800000"/>
            <a:headEnd/>
            <a:tailEnd/>
          </a:ln>
        </p:spPr>
      </p:pic>
      <p:pic>
        <p:nvPicPr>
          <p:cNvPr id="58376" name="Picture 13"/>
          <p:cNvPicPr>
            <a:picLocks noChangeAspect="1" noChangeArrowheads="1"/>
          </p:cNvPicPr>
          <p:nvPr/>
        </p:nvPicPr>
        <p:blipFill>
          <a:blip r:embed="rId6" cstate="print"/>
          <a:srcRect/>
          <a:stretch>
            <a:fillRect/>
          </a:stretch>
        </p:blipFill>
        <p:spPr bwMode="auto">
          <a:xfrm>
            <a:off x="1982788" y="3884613"/>
            <a:ext cx="915987" cy="1677987"/>
          </a:xfrm>
          <a:prstGeom prst="rect">
            <a:avLst/>
          </a:prstGeom>
          <a:noFill/>
          <a:ln w="9525">
            <a:noFill/>
            <a:miter lim="800000"/>
            <a:headEnd/>
            <a:tailEnd/>
          </a:ln>
        </p:spPr>
      </p:pic>
      <p:pic>
        <p:nvPicPr>
          <p:cNvPr id="58377" name="Picture 14"/>
          <p:cNvPicPr>
            <a:picLocks noChangeAspect="1" noChangeArrowheads="1"/>
          </p:cNvPicPr>
          <p:nvPr/>
        </p:nvPicPr>
        <p:blipFill>
          <a:blip r:embed="rId7" cstate="print"/>
          <a:srcRect/>
          <a:stretch>
            <a:fillRect/>
          </a:stretch>
        </p:blipFill>
        <p:spPr bwMode="auto">
          <a:xfrm>
            <a:off x="911225" y="3884613"/>
            <a:ext cx="911225" cy="687387"/>
          </a:xfrm>
          <a:prstGeom prst="rect">
            <a:avLst/>
          </a:prstGeom>
          <a:noFill/>
          <a:ln w="9525">
            <a:noFill/>
            <a:miter lim="800000"/>
            <a:headEnd/>
            <a:tailEnd/>
          </a:ln>
        </p:spPr>
      </p:pic>
      <p:sp>
        <p:nvSpPr>
          <p:cNvPr id="58378" name="Line 15"/>
          <p:cNvSpPr>
            <a:spLocks noChangeShapeType="1"/>
          </p:cNvSpPr>
          <p:nvPr/>
        </p:nvSpPr>
        <p:spPr bwMode="auto">
          <a:xfrm rot="10800000" flipH="1">
            <a:off x="303213" y="3598863"/>
            <a:ext cx="4116387" cy="1587"/>
          </a:xfrm>
          <a:prstGeom prst="line">
            <a:avLst/>
          </a:prstGeom>
          <a:noFill/>
          <a:ln w="107950">
            <a:solidFill>
              <a:srgbClr val="F70000"/>
            </a:solidFill>
            <a:round/>
            <a:headEnd/>
            <a:tailEnd/>
          </a:ln>
        </p:spPr>
        <p:txBody>
          <a:bodyPr lIns="0" tIns="0" rIns="0" bIns="0"/>
          <a:lstStyle/>
          <a:p>
            <a:endParaRPr lang="hu-HU"/>
          </a:p>
        </p:txBody>
      </p:sp>
      <p:pic>
        <p:nvPicPr>
          <p:cNvPr id="36880" name="Picture 16"/>
          <p:cNvPicPr>
            <a:picLocks noChangeAspect="1" noChangeArrowheads="1"/>
          </p:cNvPicPr>
          <p:nvPr/>
        </p:nvPicPr>
        <p:blipFill>
          <a:blip r:embed="rId8" cstate="print"/>
          <a:srcRect/>
          <a:stretch>
            <a:fillRect/>
          </a:stretch>
        </p:blipFill>
        <p:spPr bwMode="auto">
          <a:xfrm>
            <a:off x="2973388" y="4116388"/>
            <a:ext cx="1228725" cy="868362"/>
          </a:xfrm>
          <a:prstGeom prst="rect">
            <a:avLst/>
          </a:prstGeom>
          <a:noFill/>
          <a:ln>
            <a:noFill/>
          </a:ln>
          <a:effectLst>
            <a:outerShdw blurRad="292100" dist="139699" dir="2700000" algn="ctr" rotWithShape="0">
              <a:srgbClr val="333333">
                <a:alpha val="64999"/>
              </a:srgbClr>
            </a:outerShdw>
          </a:effectLst>
          <a:extLst>
            <a:ext uri="{909E8E84-426E-40DD-AFC4-6F175D3DCCD1}"/>
            <a:ext uri="{91240B29-F687-4F45-9708-019B960494DF}"/>
          </a:extLst>
        </p:spPr>
      </p:pic>
      <p:sp>
        <p:nvSpPr>
          <p:cNvPr id="58380" name="Rectangle 17"/>
          <p:cNvSpPr>
            <a:spLocks/>
          </p:cNvSpPr>
          <p:nvPr/>
        </p:nvSpPr>
        <p:spPr bwMode="auto">
          <a:xfrm>
            <a:off x="1863725" y="5626100"/>
            <a:ext cx="1165225" cy="234950"/>
          </a:xfrm>
          <a:prstGeom prst="rect">
            <a:avLst/>
          </a:prstGeom>
          <a:noFill/>
          <a:ln w="9525">
            <a:noFill/>
            <a:miter lim="800000"/>
            <a:headEnd/>
            <a:tailEnd/>
          </a:ln>
        </p:spPr>
        <p:txBody>
          <a:bodyPr wrap="none" lIns="0" tIns="0" rIns="0" bIns="0">
            <a:spAutoFit/>
          </a:bodyPr>
          <a:lstStyle/>
          <a:p>
            <a:pPr marL="117475" indent="-117475" algn="ctr">
              <a:lnSpc>
                <a:spcPct val="90000"/>
              </a:lnSpc>
              <a:spcBef>
                <a:spcPts val="963"/>
              </a:spcBef>
              <a:buClr>
                <a:schemeClr val="accent1"/>
              </a:buClr>
            </a:pPr>
            <a:r>
              <a:rPr lang="en-US" sz="1700">
                <a:solidFill>
                  <a:srgbClr val="FF0000"/>
                </a:solidFill>
                <a:sym typeface="Arial" charset="0"/>
              </a:rPr>
              <a:t> </a:t>
            </a:r>
            <a:r>
              <a:rPr lang="hu-HU" sz="1700">
                <a:solidFill>
                  <a:srgbClr val="FF0000"/>
                </a:solidFill>
                <a:sym typeface="Arial" charset="0"/>
              </a:rPr>
              <a:t>Nyílt végű</a:t>
            </a:r>
            <a:r>
              <a:rPr lang="en-US" sz="1700">
                <a:solidFill>
                  <a:srgbClr val="FF0000"/>
                </a:solidFill>
                <a:sym typeface="Arial" charset="0"/>
              </a:rPr>
              <a:t>.</a:t>
            </a:r>
          </a:p>
        </p:txBody>
      </p:sp>
      <p:grpSp>
        <p:nvGrpSpPr>
          <p:cNvPr id="2" name="Group 2"/>
          <p:cNvGrpSpPr>
            <a:grpSpLocks/>
          </p:cNvGrpSpPr>
          <p:nvPr/>
        </p:nvGrpSpPr>
        <p:grpSpPr bwMode="auto">
          <a:xfrm>
            <a:off x="4727575" y="974725"/>
            <a:ext cx="4144963" cy="5089525"/>
            <a:chOff x="4727575" y="974725"/>
            <a:chExt cx="4144963" cy="5089525"/>
          </a:xfrm>
        </p:grpSpPr>
        <p:grpSp>
          <p:nvGrpSpPr>
            <p:cNvPr id="58382" name="Group 1"/>
            <p:cNvGrpSpPr>
              <a:grpSpLocks/>
            </p:cNvGrpSpPr>
            <p:nvPr/>
          </p:nvGrpSpPr>
          <p:grpSpPr bwMode="auto">
            <a:xfrm>
              <a:off x="4727575" y="974725"/>
              <a:ext cx="4144963" cy="5089525"/>
              <a:chOff x="4728270" y="974453"/>
              <a:chExt cx="4144099" cy="5089921"/>
            </a:xfrm>
          </p:grpSpPr>
          <p:sp>
            <p:nvSpPr>
              <p:cNvPr id="36865" name="AutoShape 1"/>
              <p:cNvSpPr>
                <a:spLocks/>
              </p:cNvSpPr>
              <p:nvPr/>
            </p:nvSpPr>
            <p:spPr bwMode="auto">
              <a:xfrm>
                <a:off x="4737198" y="974453"/>
                <a:ext cx="4121051" cy="5089921"/>
              </a:xfrm>
              <a:prstGeom prst="roundRect">
                <a:avLst>
                  <a:gd name="adj" fmla="val 325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p>
                <a:pPr algn="ctr">
                  <a:lnSpc>
                    <a:spcPct val="90000"/>
                  </a:lnSpc>
                  <a:spcBef>
                    <a:spcPct val="50000"/>
                  </a:spcBef>
                  <a:buClr>
                    <a:schemeClr val="accent1"/>
                  </a:buClr>
                  <a:defRPr/>
                </a:pPr>
                <a:endParaRPr lang="en-US"/>
              </a:p>
            </p:txBody>
          </p:sp>
          <p:pic>
            <p:nvPicPr>
              <p:cNvPr id="58387" name="Picture 2"/>
              <p:cNvPicPr>
                <a:picLocks noChangeAspect="1" noChangeArrowheads="1"/>
              </p:cNvPicPr>
              <p:nvPr/>
            </p:nvPicPr>
            <p:blipFill>
              <a:blip r:embed="rId9" cstate="print"/>
              <a:srcRect/>
              <a:stretch>
                <a:fillRect/>
              </a:stretch>
            </p:blipFill>
            <p:spPr bwMode="auto">
              <a:xfrm>
                <a:off x="5054203" y="1917651"/>
                <a:ext cx="2669977" cy="3199061"/>
              </a:xfrm>
              <a:prstGeom prst="rect">
                <a:avLst/>
              </a:prstGeom>
              <a:noFill/>
              <a:ln w="9525">
                <a:noFill/>
                <a:miter lim="800000"/>
                <a:headEnd/>
                <a:tailEnd/>
              </a:ln>
            </p:spPr>
          </p:pic>
          <p:pic>
            <p:nvPicPr>
              <p:cNvPr id="36867" name="Picture 3"/>
              <p:cNvPicPr>
                <a:picLocks noChangeArrowheads="1"/>
              </p:cNvPicPr>
              <p:nvPr/>
            </p:nvPicPr>
            <p:blipFill>
              <a:blip r:embed="rId10" cstate="print"/>
              <a:srcRect/>
              <a:stretch>
                <a:fillRect/>
              </a:stretch>
            </p:blipFill>
            <p:spPr bwMode="auto">
              <a:xfrm>
                <a:off x="4728270" y="974453"/>
                <a:ext cx="4144099" cy="1768613"/>
              </a:xfrm>
              <a:prstGeom prst="rect">
                <a:avLst/>
              </a:prstGeom>
              <a:noFill/>
              <a:ln>
                <a:noFill/>
              </a:ln>
              <a:effectLst>
                <a:outerShdw blurRad="63500" dist="17818" dir="2700000" algn="ctr" rotWithShape="0">
                  <a:srgbClr val="B2B2B2">
                    <a:alpha val="75014"/>
                  </a:srgbClr>
                </a:outerShdw>
              </a:effectLst>
              <a:extLst>
                <a:ext uri="{909E8E84-426E-40DD-AFC4-6F175D3DCCD1}"/>
                <a:ext uri="{91240B29-F687-4F45-9708-019B960494DF}"/>
              </a:extLst>
            </p:spPr>
          </p:pic>
          <p:sp>
            <p:nvSpPr>
              <p:cNvPr id="58389" name="Rectangle 18"/>
              <p:cNvSpPr>
                <a:spLocks/>
              </p:cNvSpPr>
              <p:nvPr/>
            </p:nvSpPr>
            <p:spPr bwMode="auto">
              <a:xfrm>
                <a:off x="5262034" y="1190361"/>
                <a:ext cx="2780631" cy="277021"/>
              </a:xfrm>
              <a:prstGeom prst="rect">
                <a:avLst/>
              </a:prstGeom>
              <a:noFill/>
              <a:ln w="9525">
                <a:noFill/>
                <a:miter lim="800000"/>
                <a:headEnd/>
                <a:tailEnd/>
              </a:ln>
            </p:spPr>
            <p:txBody>
              <a:bodyPr wrap="none" lIns="0" tIns="0" rIns="0" bIns="0">
                <a:spAutoFit/>
              </a:bodyPr>
              <a:lstStyle/>
              <a:p>
                <a:pPr marL="117475" indent="-117475" algn="ctr">
                  <a:lnSpc>
                    <a:spcPct val="90000"/>
                  </a:lnSpc>
                  <a:spcBef>
                    <a:spcPts val="1200"/>
                  </a:spcBef>
                  <a:buClr>
                    <a:schemeClr val="accent1"/>
                  </a:buClr>
                </a:pPr>
                <a:r>
                  <a:rPr lang="en-US">
                    <a:solidFill>
                      <a:srgbClr val="FFFFFF"/>
                    </a:solidFill>
                    <a:ea typeface="ヒラギノ角ゴ ProN W6"/>
                    <a:cs typeface="ヒラギノ角ゴ ProN W6"/>
                    <a:sym typeface="Arial" charset="0"/>
                  </a:rPr>
                  <a:t>ACTION FRAMEWORK</a:t>
                </a:r>
              </a:p>
            </p:txBody>
          </p:sp>
          <p:sp>
            <p:nvSpPr>
              <p:cNvPr id="58390" name="Rectangle 19"/>
              <p:cNvSpPr>
                <a:spLocks/>
              </p:cNvSpPr>
              <p:nvPr/>
            </p:nvSpPr>
            <p:spPr bwMode="auto">
              <a:xfrm>
                <a:off x="5220431" y="5625703"/>
                <a:ext cx="3166874" cy="235467"/>
              </a:xfrm>
              <a:prstGeom prst="rect">
                <a:avLst/>
              </a:prstGeom>
              <a:noFill/>
              <a:ln w="9525">
                <a:noFill/>
                <a:miter lim="800000"/>
                <a:headEnd/>
                <a:tailEnd/>
              </a:ln>
            </p:spPr>
            <p:txBody>
              <a:bodyPr wrap="none" lIns="0" tIns="0" rIns="0" bIns="0">
                <a:spAutoFit/>
              </a:bodyPr>
              <a:lstStyle/>
              <a:p>
                <a:pPr marL="117475" indent="-117475" algn="ctr">
                  <a:lnSpc>
                    <a:spcPct val="90000"/>
                  </a:lnSpc>
                  <a:spcBef>
                    <a:spcPts val="963"/>
                  </a:spcBef>
                  <a:buClr>
                    <a:schemeClr val="accent1"/>
                  </a:buClr>
                </a:pPr>
                <a:r>
                  <a:rPr lang="hu-HU" sz="1700">
                    <a:solidFill>
                      <a:srgbClr val="FF0000"/>
                    </a:solidFill>
                    <a:sym typeface="Arial" charset="0"/>
                  </a:rPr>
                  <a:t>Integrált</a:t>
                </a:r>
                <a:r>
                  <a:rPr lang="en-US" sz="1700">
                    <a:solidFill>
                      <a:srgbClr val="FF0000"/>
                    </a:solidFill>
                    <a:sym typeface="Arial" charset="0"/>
                  </a:rPr>
                  <a:t>.  </a:t>
                </a:r>
                <a:r>
                  <a:rPr lang="hu-HU" sz="1700">
                    <a:solidFill>
                      <a:srgbClr val="FF0000"/>
                    </a:solidFill>
                    <a:sym typeface="Arial" charset="0"/>
                  </a:rPr>
                  <a:t>Cslekvést támogató</a:t>
                </a:r>
                <a:r>
                  <a:rPr lang="en-US" sz="1700">
                    <a:solidFill>
                      <a:srgbClr val="FF0000"/>
                    </a:solidFill>
                    <a:sym typeface="Arial" charset="0"/>
                  </a:rPr>
                  <a:t>.</a:t>
                </a:r>
              </a:p>
            </p:txBody>
          </p:sp>
          <p:pic>
            <p:nvPicPr>
              <p:cNvPr id="58391" name="Picture 24"/>
              <p:cNvPicPr>
                <a:picLocks noChangeArrowheads="1"/>
              </p:cNvPicPr>
              <p:nvPr/>
            </p:nvPicPr>
            <p:blipFill>
              <a:blip r:embed="rId11" cstate="print"/>
              <a:srcRect l="8484" t="26527" r="10649" b="30138"/>
              <a:stretch>
                <a:fillRect/>
              </a:stretch>
            </p:blipFill>
            <p:spPr bwMode="auto">
              <a:xfrm>
                <a:off x="6471791" y="3848695"/>
                <a:ext cx="2134195" cy="1464469"/>
              </a:xfrm>
              <a:prstGeom prst="rect">
                <a:avLst/>
              </a:prstGeom>
              <a:noFill/>
              <a:ln w="9525">
                <a:noFill/>
                <a:miter lim="800000"/>
                <a:headEnd/>
                <a:tailEnd/>
              </a:ln>
            </p:spPr>
          </p:pic>
        </p:grpSp>
        <p:graphicFrame>
          <p:nvGraphicFramePr>
            <p:cNvPr id="31" name="Diagram 30"/>
            <p:cNvGraphicFramePr/>
            <p:nvPr/>
          </p:nvGraphicFramePr>
          <p:xfrm>
            <a:off x="5667829" y="2651539"/>
            <a:ext cx="2522633" cy="24661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461375" y="1727200"/>
            <a:ext cx="298450" cy="3365500"/>
          </a:xfrm>
          <a:prstGeom prst="rect">
            <a:avLst/>
          </a:prstGeom>
          <a:solidFill>
            <a:schemeClr val="accent6"/>
          </a:solidFill>
          <a:ln w="9525" cap="flat" cmpd="sng" algn="ctr">
            <a:noFill/>
            <a:prstDash val="solid"/>
            <a:round/>
            <a:headEnd type="none" w="med" len="med"/>
            <a:tailEnd type="none" w="med" len="med"/>
          </a:ln>
          <a:effectLst/>
          <a:extLst/>
        </p:spPr>
        <p:txBody>
          <a:bodyPr lIns="92075" tIns="46038" rIns="92075" bIns="46038"/>
          <a:lstStyle/>
          <a:p>
            <a:pPr marL="119063" indent="-119063" algn="ctr">
              <a:lnSpc>
                <a:spcPct val="90000"/>
              </a:lnSpc>
              <a:spcBef>
                <a:spcPct val="50000"/>
              </a:spcBef>
              <a:buClr>
                <a:schemeClr val="accent1"/>
              </a:buClr>
              <a:defRPr/>
            </a:pPr>
            <a:endParaRPr lang="en-US">
              <a:latin typeface="Arial" pitchFamily="34" charset="0"/>
              <a:cs typeface="+mn-cs"/>
            </a:endParaRPr>
          </a:p>
        </p:txBody>
      </p:sp>
      <p:sp>
        <p:nvSpPr>
          <p:cNvPr id="60418" name="Title 1"/>
          <p:cNvSpPr>
            <a:spLocks noGrp="1"/>
          </p:cNvSpPr>
          <p:nvPr>
            <p:ph type="title"/>
          </p:nvPr>
        </p:nvSpPr>
        <p:spPr/>
        <p:txBody>
          <a:bodyPr/>
          <a:lstStyle/>
          <a:p>
            <a:pPr eaLnBrk="1" hangingPunct="1"/>
            <a:r>
              <a:rPr lang="en-US" sz="2000" smtClean="0"/>
              <a:t>Oracle BI - Action Framework</a:t>
            </a:r>
            <a:br>
              <a:rPr lang="en-US" sz="2000" smtClean="0"/>
            </a:br>
            <a:r>
              <a:rPr lang="hu-HU" sz="2000" smtClean="0">
                <a:solidFill>
                  <a:schemeClr val="tx2"/>
                </a:solidFill>
              </a:rPr>
              <a:t>Figyelmeztetések és a beavatkozás lehetősége</a:t>
            </a:r>
            <a:endParaRPr lang="en-US" sz="2000" smtClean="0">
              <a:solidFill>
                <a:schemeClr val="tx2"/>
              </a:solidFill>
            </a:endParaRPr>
          </a:p>
        </p:txBody>
      </p:sp>
      <p:sp>
        <p:nvSpPr>
          <p:cNvPr id="18" name="Rectangle 53"/>
          <p:cNvSpPr>
            <a:spLocks noChangeArrowheads="1"/>
          </p:cNvSpPr>
          <p:nvPr/>
        </p:nvSpPr>
        <p:spPr bwMode="gray">
          <a:xfrm>
            <a:off x="725488" y="1857375"/>
            <a:ext cx="2516187" cy="3819525"/>
          </a:xfrm>
          <a:prstGeom prst="rect">
            <a:avLst/>
          </a:prstGeom>
          <a:solidFill>
            <a:schemeClr val="bg1"/>
          </a:solidFill>
          <a:ln w="12700">
            <a:solidFill>
              <a:schemeClr val="tx2"/>
            </a:solidFill>
            <a:miter lim="800000"/>
            <a:headEnd/>
            <a:tailEnd/>
          </a:ln>
          <a:effectLst/>
          <a:extLst>
            <a:ext uri="{AF507438-7753-43E0-B8FC-AC1667EBCBE1}"/>
          </a:extLst>
        </p:spPr>
        <p:txBody>
          <a:bodyPr lIns="91432" tIns="91432" rIns="45716" bIns="45716"/>
          <a:lstStyle/>
          <a:p>
            <a:pPr eaLnBrk="0" hangingPunct="0">
              <a:spcBef>
                <a:spcPct val="20000"/>
              </a:spcBef>
              <a:buClr>
                <a:schemeClr val="accent1"/>
              </a:buClr>
              <a:defRPr/>
            </a:pPr>
            <a:r>
              <a:rPr lang="hu-HU" sz="1400" kern="0" dirty="0">
                <a:solidFill>
                  <a:srgbClr val="FF0000"/>
                </a:solidFill>
                <a:latin typeface="Arial" pitchFamily="34" charset="0"/>
                <a:cs typeface="+mn-cs"/>
              </a:rPr>
              <a:t>Érzékelés</a:t>
            </a:r>
            <a:endParaRPr lang="en-US" sz="1400" kern="0" dirty="0">
              <a:solidFill>
                <a:srgbClr val="FF0000"/>
              </a:solidFill>
              <a:latin typeface="Arial" pitchFamily="34" charset="0"/>
              <a:cs typeface="+mn-cs"/>
            </a:endParaRPr>
          </a:p>
          <a:p>
            <a:pPr marL="684213" lvl="1" indent="-227013" eaLnBrk="0" hangingPunct="0">
              <a:spcBef>
                <a:spcPct val="20000"/>
              </a:spcBef>
              <a:buClr>
                <a:schemeClr val="accent1"/>
              </a:buClr>
              <a:buFontTx/>
              <a:buChar char="•"/>
              <a:defRPr/>
            </a:pPr>
            <a:r>
              <a:rPr lang="hu-HU" sz="1400" b="0" kern="0" dirty="0">
                <a:latin typeface="Arial" pitchFamily="34" charset="0"/>
                <a:cs typeface="+mn-cs"/>
              </a:rPr>
              <a:t>Üzleti eseményék feltételek teljesülése</a:t>
            </a:r>
            <a:r>
              <a:rPr lang="en-US" sz="1400" b="0" kern="0" dirty="0">
                <a:latin typeface="Arial" pitchFamily="34" charset="0"/>
                <a:cs typeface="+mn-cs"/>
              </a:rPr>
              <a:t>.</a:t>
            </a:r>
          </a:p>
          <a:p>
            <a:pPr eaLnBrk="0" hangingPunct="0">
              <a:spcBef>
                <a:spcPct val="20000"/>
              </a:spcBef>
              <a:buClr>
                <a:schemeClr val="accent1"/>
              </a:buClr>
              <a:defRPr/>
            </a:pPr>
            <a:r>
              <a:rPr lang="hu-HU" sz="1400" kern="0" dirty="0">
                <a:solidFill>
                  <a:srgbClr val="FF0000"/>
                </a:solidFill>
                <a:latin typeface="Arial" pitchFamily="34" charset="0"/>
                <a:cs typeface="+mn-cs"/>
              </a:rPr>
              <a:t>Automatikus válaszadás</a:t>
            </a:r>
            <a:endParaRPr lang="en-US" sz="1400" kern="0" dirty="0">
              <a:solidFill>
                <a:srgbClr val="FF0000"/>
              </a:solidFill>
              <a:latin typeface="Arial" pitchFamily="34" charset="0"/>
              <a:cs typeface="+mn-cs"/>
            </a:endParaRPr>
          </a:p>
          <a:p>
            <a:pPr marL="684213" lvl="1" indent="-227013" eaLnBrk="0" hangingPunct="0">
              <a:spcBef>
                <a:spcPct val="20000"/>
              </a:spcBef>
              <a:buClr>
                <a:schemeClr val="accent1"/>
              </a:buClr>
              <a:buFontTx/>
              <a:buChar char="•"/>
              <a:defRPr/>
            </a:pPr>
            <a:r>
              <a:rPr lang="hu-HU" sz="1400" b="0" kern="0" dirty="0">
                <a:latin typeface="Arial" pitchFamily="34" charset="0"/>
                <a:cs typeface="+mn-cs"/>
              </a:rPr>
              <a:t>Jelentések generálása és eljuttatása címzettekhez</a:t>
            </a:r>
          </a:p>
          <a:p>
            <a:pPr marL="684213" lvl="1" indent="-227013" eaLnBrk="0" hangingPunct="0">
              <a:spcBef>
                <a:spcPct val="20000"/>
              </a:spcBef>
              <a:buClr>
                <a:schemeClr val="accent1"/>
              </a:buClr>
              <a:buFontTx/>
              <a:buChar char="•"/>
              <a:defRPr/>
            </a:pPr>
            <a:r>
              <a:rPr lang="hu-HU" sz="1400" b="0" kern="0" dirty="0">
                <a:latin typeface="Arial" pitchFamily="34" charset="0"/>
                <a:cs typeface="+mn-cs"/>
              </a:rPr>
              <a:t>Figyelmeztető üzenetek</a:t>
            </a:r>
          </a:p>
          <a:p>
            <a:pPr marL="684213" lvl="1" indent="-227013" eaLnBrk="0" hangingPunct="0">
              <a:spcBef>
                <a:spcPct val="20000"/>
              </a:spcBef>
              <a:buClr>
                <a:schemeClr val="accent1"/>
              </a:buClr>
              <a:buFontTx/>
              <a:buChar char="•"/>
              <a:defRPr/>
            </a:pPr>
            <a:r>
              <a:rPr lang="hu-HU" sz="1400" b="0" kern="0" dirty="0">
                <a:latin typeface="Arial" pitchFamily="34" charset="0"/>
                <a:cs typeface="+mn-cs"/>
              </a:rPr>
              <a:t>Üzleti folyamatok indítása, workflow indítás</a:t>
            </a:r>
          </a:p>
          <a:p>
            <a:pPr eaLnBrk="0" hangingPunct="0">
              <a:spcBef>
                <a:spcPct val="20000"/>
              </a:spcBef>
              <a:buClr>
                <a:schemeClr val="accent1"/>
              </a:buClr>
              <a:defRPr/>
            </a:pPr>
            <a:r>
              <a:rPr lang="hu-HU" sz="1400" kern="0" dirty="0">
                <a:solidFill>
                  <a:srgbClr val="FF0000"/>
                </a:solidFill>
                <a:latin typeface="Arial" pitchFamily="34" charset="0"/>
                <a:cs typeface="+mn-cs"/>
              </a:rPr>
              <a:t>Előrehaladás monitorozása</a:t>
            </a:r>
            <a:endParaRPr lang="en-US" sz="1400" kern="0" dirty="0">
              <a:solidFill>
                <a:srgbClr val="FF0000"/>
              </a:solidFill>
              <a:latin typeface="Arial" pitchFamily="34" charset="0"/>
              <a:cs typeface="+mn-cs"/>
            </a:endParaRPr>
          </a:p>
          <a:p>
            <a:pPr marL="684213" lvl="1" indent="-227013" eaLnBrk="0" hangingPunct="0">
              <a:spcBef>
                <a:spcPct val="20000"/>
              </a:spcBef>
              <a:buClr>
                <a:schemeClr val="accent1"/>
              </a:buClr>
              <a:buFontTx/>
              <a:buChar char="•"/>
              <a:defRPr/>
            </a:pPr>
            <a:r>
              <a:rPr lang="hu-HU" sz="1400" b="0" kern="0" dirty="0">
                <a:latin typeface="Arial" pitchFamily="34" charset="0"/>
                <a:cs typeface="+mn-cs"/>
              </a:rPr>
              <a:t>Folyamat monitorozása</a:t>
            </a:r>
            <a:endParaRPr lang="en-US" sz="1400" b="0" kern="0" dirty="0">
              <a:latin typeface="Arial" pitchFamily="34" charset="0"/>
              <a:cs typeface="+mn-cs"/>
            </a:endParaRPr>
          </a:p>
        </p:txBody>
      </p:sp>
      <p:sp>
        <p:nvSpPr>
          <p:cNvPr id="60420" name="Rectangle 54"/>
          <p:cNvSpPr>
            <a:spLocks noChangeArrowheads="1"/>
          </p:cNvSpPr>
          <p:nvPr/>
        </p:nvSpPr>
        <p:spPr bwMode="gray">
          <a:xfrm>
            <a:off x="725488" y="1370013"/>
            <a:ext cx="2516187" cy="476250"/>
          </a:xfrm>
          <a:prstGeom prst="rect">
            <a:avLst/>
          </a:prstGeom>
          <a:solidFill>
            <a:schemeClr val="tx2"/>
          </a:solidFill>
          <a:ln w="12700">
            <a:solidFill>
              <a:schemeClr val="tx2"/>
            </a:solidFill>
            <a:miter lim="800000"/>
            <a:headEnd/>
            <a:tailEnd/>
          </a:ln>
        </p:spPr>
        <p:txBody>
          <a:bodyPr lIns="91432" tIns="91432" rIns="45716" bIns="45716"/>
          <a:lstStyle/>
          <a:p>
            <a:pPr>
              <a:lnSpc>
                <a:spcPct val="160000"/>
              </a:lnSpc>
              <a:spcBef>
                <a:spcPct val="15000"/>
              </a:spcBef>
            </a:pPr>
            <a:r>
              <a:rPr lang="hu-HU" sz="1200">
                <a:solidFill>
                  <a:schemeClr val="bg1"/>
                </a:solidFill>
              </a:rPr>
              <a:t>Teljesen automatikus</a:t>
            </a:r>
            <a:endParaRPr lang="en-US" sz="1200" b="0"/>
          </a:p>
          <a:p>
            <a:pPr algn="ctr"/>
            <a:endParaRPr lang="en-US" sz="1200" b="0"/>
          </a:p>
        </p:txBody>
      </p:sp>
      <p:sp>
        <p:nvSpPr>
          <p:cNvPr id="20" name="Rectangle 53"/>
          <p:cNvSpPr>
            <a:spLocks noChangeArrowheads="1"/>
          </p:cNvSpPr>
          <p:nvPr/>
        </p:nvSpPr>
        <p:spPr bwMode="gray">
          <a:xfrm>
            <a:off x="3424238" y="1857375"/>
            <a:ext cx="2339975" cy="3819525"/>
          </a:xfrm>
          <a:prstGeom prst="rect">
            <a:avLst/>
          </a:prstGeom>
          <a:solidFill>
            <a:schemeClr val="bg1"/>
          </a:solidFill>
          <a:ln w="12700">
            <a:solidFill>
              <a:schemeClr val="tx2"/>
            </a:solidFill>
            <a:miter lim="800000"/>
            <a:headEnd/>
            <a:tailEnd/>
          </a:ln>
          <a:effectLst/>
          <a:extLst>
            <a:ext uri="{AF507438-7753-43E0-B8FC-AC1667EBCBE1}"/>
          </a:extLst>
        </p:spPr>
        <p:txBody>
          <a:bodyPr lIns="91432" tIns="91432" rIns="45716" bIns="45716"/>
          <a:lstStyle/>
          <a:p>
            <a:pPr eaLnBrk="0" hangingPunct="0">
              <a:spcBef>
                <a:spcPct val="20000"/>
              </a:spcBef>
              <a:buClr>
                <a:schemeClr val="accent1"/>
              </a:buClr>
              <a:defRPr/>
            </a:pPr>
            <a:r>
              <a:rPr lang="hu-HU" sz="1400" kern="0" dirty="0">
                <a:solidFill>
                  <a:srgbClr val="FF0000"/>
                </a:solidFill>
                <a:latin typeface="Arial" pitchFamily="34" charset="0"/>
                <a:cs typeface="+mn-cs"/>
              </a:rPr>
              <a:t>Akció definiálása</a:t>
            </a:r>
            <a:r>
              <a:rPr lang="en-US" sz="1400" kern="0" dirty="0">
                <a:latin typeface="Arial" pitchFamily="34" charset="0"/>
                <a:cs typeface="+mn-cs"/>
              </a:rPr>
              <a:t> </a:t>
            </a:r>
            <a:br>
              <a:rPr lang="en-US" sz="1400" kern="0" dirty="0">
                <a:latin typeface="Arial" pitchFamily="34" charset="0"/>
                <a:cs typeface="+mn-cs"/>
              </a:rPr>
            </a:br>
            <a:r>
              <a:rPr lang="hu-HU" sz="1400" b="0" kern="0" dirty="0">
                <a:latin typeface="Arial" pitchFamily="34" charset="0"/>
                <a:cs typeface="+mn-cs"/>
              </a:rPr>
              <a:t>A jelentés tartalomra adott válasz</a:t>
            </a:r>
            <a:endParaRPr lang="en-US" sz="1400" b="0" kern="0" dirty="0">
              <a:latin typeface="Arial" pitchFamily="34" charset="0"/>
              <a:cs typeface="+mn-cs"/>
            </a:endParaRPr>
          </a:p>
          <a:p>
            <a:pPr marL="684213" lvl="1" indent="-227013" eaLnBrk="0" hangingPunct="0">
              <a:spcBef>
                <a:spcPct val="20000"/>
              </a:spcBef>
              <a:buClr>
                <a:schemeClr val="accent1"/>
              </a:buClr>
              <a:buFontTx/>
              <a:buChar char="•"/>
              <a:defRPr/>
            </a:pPr>
            <a:r>
              <a:rPr lang="hu-HU" sz="1400" b="0" kern="0" dirty="0">
                <a:latin typeface="Arial" pitchFamily="34" charset="0"/>
                <a:cs typeface="+mn-cs"/>
              </a:rPr>
              <a:t>Üzleti kondícióhoz kapcsoltan. </a:t>
            </a:r>
          </a:p>
          <a:p>
            <a:pPr eaLnBrk="0" hangingPunct="0">
              <a:spcBef>
                <a:spcPct val="20000"/>
              </a:spcBef>
              <a:buClr>
                <a:schemeClr val="accent1"/>
              </a:buClr>
              <a:defRPr/>
            </a:pPr>
            <a:r>
              <a:rPr lang="hu-HU" sz="1400" kern="0" dirty="0">
                <a:solidFill>
                  <a:srgbClr val="FF0000"/>
                </a:solidFill>
                <a:latin typeface="Arial" pitchFamily="34" charset="0"/>
                <a:cs typeface="+mn-cs"/>
              </a:rPr>
              <a:t>Cselekvés</a:t>
            </a:r>
            <a:endParaRPr lang="en-US" sz="1400" kern="0" dirty="0">
              <a:solidFill>
                <a:srgbClr val="FF0000"/>
              </a:solidFill>
              <a:latin typeface="Arial" pitchFamily="34" charset="0"/>
              <a:cs typeface="+mn-cs"/>
            </a:endParaRPr>
          </a:p>
          <a:p>
            <a:pPr marL="684213" lvl="1" indent="-227013" eaLnBrk="0" hangingPunct="0">
              <a:spcBef>
                <a:spcPct val="20000"/>
              </a:spcBef>
              <a:buClr>
                <a:schemeClr val="accent1"/>
              </a:buClr>
              <a:buFontTx/>
              <a:buChar char="•"/>
              <a:defRPr/>
            </a:pPr>
            <a:r>
              <a:rPr lang="hu-HU" sz="1400" b="0" kern="0" dirty="0">
                <a:latin typeface="Arial" pitchFamily="34" charset="0"/>
                <a:cs typeface="+mn-cs"/>
              </a:rPr>
              <a:t>Workflow indítás</a:t>
            </a:r>
          </a:p>
          <a:p>
            <a:pPr marL="684213" lvl="1" indent="-227013" eaLnBrk="0" hangingPunct="0">
              <a:spcBef>
                <a:spcPct val="20000"/>
              </a:spcBef>
              <a:buClr>
                <a:schemeClr val="accent1"/>
              </a:buClr>
              <a:buFontTx/>
              <a:buChar char="•"/>
              <a:defRPr/>
            </a:pPr>
            <a:r>
              <a:rPr lang="hu-HU" sz="1400" b="0" kern="0" dirty="0">
                <a:latin typeface="Arial" pitchFamily="34" charset="0"/>
                <a:cs typeface="+mn-cs"/>
              </a:rPr>
              <a:t>Üzleti folyamat indítása</a:t>
            </a:r>
          </a:p>
          <a:p>
            <a:pPr eaLnBrk="0" hangingPunct="0">
              <a:spcBef>
                <a:spcPct val="20000"/>
              </a:spcBef>
              <a:buClr>
                <a:schemeClr val="accent1"/>
              </a:buClr>
              <a:defRPr/>
            </a:pPr>
            <a:r>
              <a:rPr lang="hu-HU" sz="1400" kern="0" dirty="0">
                <a:solidFill>
                  <a:srgbClr val="FF0000"/>
                </a:solidFill>
                <a:latin typeface="Arial" pitchFamily="34" charset="0"/>
                <a:cs typeface="+mn-cs"/>
              </a:rPr>
              <a:t>Navigáció</a:t>
            </a:r>
            <a:r>
              <a:rPr lang="en-US" sz="1400" kern="0" dirty="0">
                <a:solidFill>
                  <a:srgbClr val="FF0000"/>
                </a:solidFill>
                <a:latin typeface="Arial" pitchFamily="34" charset="0"/>
                <a:cs typeface="+mn-cs"/>
              </a:rPr>
              <a:t> </a:t>
            </a:r>
          </a:p>
          <a:p>
            <a:pPr marL="684213" lvl="1" indent="-227013" eaLnBrk="0" hangingPunct="0">
              <a:spcBef>
                <a:spcPct val="20000"/>
              </a:spcBef>
              <a:buClr>
                <a:schemeClr val="accent1"/>
              </a:buClr>
              <a:buFontTx/>
              <a:buChar char="•"/>
              <a:defRPr/>
            </a:pPr>
            <a:r>
              <a:rPr lang="en-US" sz="1400" b="0" kern="0" dirty="0">
                <a:latin typeface="Arial" pitchFamily="34" charset="0"/>
                <a:cs typeface="+mn-cs"/>
              </a:rPr>
              <a:t>A </a:t>
            </a:r>
            <a:r>
              <a:rPr lang="en-US" sz="1400" b="0" kern="0" dirty="0" err="1">
                <a:latin typeface="Arial" pitchFamily="34" charset="0"/>
                <a:cs typeface="+mn-cs"/>
              </a:rPr>
              <a:t>felhaszn</a:t>
            </a:r>
            <a:r>
              <a:rPr lang="hu-HU" sz="1400" b="0" kern="0" dirty="0">
                <a:latin typeface="Arial" pitchFamily="34" charset="0"/>
                <a:cs typeface="+mn-cs"/>
              </a:rPr>
              <a:t>áló elvezetése a releváns elemzéshez, vagy tranzakciós rendszerhez</a:t>
            </a:r>
            <a:endParaRPr lang="en-US" sz="1400" b="0" kern="0" dirty="0">
              <a:latin typeface="Arial" pitchFamily="34" charset="0"/>
              <a:cs typeface="+mn-cs"/>
            </a:endParaRPr>
          </a:p>
        </p:txBody>
      </p:sp>
      <p:sp>
        <p:nvSpPr>
          <p:cNvPr id="60422" name="Rectangle 54"/>
          <p:cNvSpPr>
            <a:spLocks noChangeArrowheads="1"/>
          </p:cNvSpPr>
          <p:nvPr/>
        </p:nvSpPr>
        <p:spPr bwMode="gray">
          <a:xfrm>
            <a:off x="3424238" y="1370013"/>
            <a:ext cx="2339975" cy="476250"/>
          </a:xfrm>
          <a:prstGeom prst="rect">
            <a:avLst/>
          </a:prstGeom>
          <a:solidFill>
            <a:schemeClr val="tx2"/>
          </a:solidFill>
          <a:ln w="12700">
            <a:solidFill>
              <a:schemeClr val="tx2"/>
            </a:solidFill>
            <a:miter lim="800000"/>
            <a:headEnd/>
            <a:tailEnd/>
          </a:ln>
        </p:spPr>
        <p:txBody>
          <a:bodyPr lIns="91432" tIns="91432" rIns="45716" bIns="45716"/>
          <a:lstStyle/>
          <a:p>
            <a:pPr>
              <a:lnSpc>
                <a:spcPct val="160000"/>
              </a:lnSpc>
              <a:spcBef>
                <a:spcPct val="15000"/>
              </a:spcBef>
            </a:pPr>
            <a:r>
              <a:rPr lang="hu-HU" sz="1100">
                <a:solidFill>
                  <a:schemeClr val="bg1"/>
                </a:solidFill>
              </a:rPr>
              <a:t>Ember által kekezdem</a:t>
            </a:r>
            <a:r>
              <a:rPr lang="hu-HU" sz="1200">
                <a:solidFill>
                  <a:schemeClr val="bg1"/>
                </a:solidFill>
              </a:rPr>
              <a:t>ényezett</a:t>
            </a:r>
            <a:endParaRPr lang="en-US" sz="1200" b="0"/>
          </a:p>
          <a:p>
            <a:pPr algn="ctr"/>
            <a:endParaRPr lang="en-US" sz="1200" b="0"/>
          </a:p>
        </p:txBody>
      </p:sp>
      <p:sp>
        <p:nvSpPr>
          <p:cNvPr id="15" name="U-Turn Arrow 14"/>
          <p:cNvSpPr/>
          <p:nvPr/>
        </p:nvSpPr>
        <p:spPr bwMode="auto">
          <a:xfrm flipV="1">
            <a:off x="6402388" y="4737100"/>
            <a:ext cx="2474912" cy="1071563"/>
          </a:xfrm>
          <a:prstGeom prst="uturnArrow">
            <a:avLst>
              <a:gd name="adj1" fmla="val 30376"/>
              <a:gd name="adj2" fmla="val 25000"/>
              <a:gd name="adj3" fmla="val 24451"/>
              <a:gd name="adj4" fmla="val 54747"/>
              <a:gd name="adj5" fmla="val 100000"/>
            </a:avLst>
          </a:prstGeom>
          <a:solidFill>
            <a:schemeClr val="accent6"/>
          </a:solidFill>
          <a:ln w="28575" cap="flat" cmpd="sng" algn="ctr">
            <a:solidFill>
              <a:schemeClr val="accent3"/>
            </a:solid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latin typeface="Arial" pitchFamily="34" charset="0"/>
              <a:cs typeface="+mn-cs"/>
            </a:endParaRPr>
          </a:p>
        </p:txBody>
      </p:sp>
      <p:sp>
        <p:nvSpPr>
          <p:cNvPr id="11" name="U-Turn Arrow 10"/>
          <p:cNvSpPr/>
          <p:nvPr/>
        </p:nvSpPr>
        <p:spPr bwMode="auto">
          <a:xfrm rot="10800000" flipV="1">
            <a:off x="6296025" y="1114425"/>
            <a:ext cx="2474913" cy="1071563"/>
          </a:xfrm>
          <a:prstGeom prst="uturnArrow">
            <a:avLst>
              <a:gd name="adj1" fmla="val 30376"/>
              <a:gd name="adj2" fmla="val 25000"/>
              <a:gd name="adj3" fmla="val 24451"/>
              <a:gd name="adj4" fmla="val 54747"/>
              <a:gd name="adj5" fmla="val 100000"/>
            </a:avLst>
          </a:prstGeom>
          <a:solidFill>
            <a:schemeClr val="accent6"/>
          </a:solidFill>
          <a:ln w="28575" cap="flat" cmpd="sng" algn="ctr">
            <a:solidFill>
              <a:schemeClr val="accent3"/>
            </a:solid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latin typeface="Arial" pitchFamily="34" charset="0"/>
              <a:cs typeface="+mn-cs"/>
            </a:endParaRPr>
          </a:p>
        </p:txBody>
      </p:sp>
      <p:pic>
        <p:nvPicPr>
          <p:cNvPr id="60425" name="Picture 21"/>
          <p:cNvPicPr>
            <a:picLocks noChangeAspect="1"/>
          </p:cNvPicPr>
          <p:nvPr/>
        </p:nvPicPr>
        <p:blipFill>
          <a:blip r:embed="rId3" cstate="print"/>
          <a:srcRect/>
          <a:stretch>
            <a:fillRect/>
          </a:stretch>
        </p:blipFill>
        <p:spPr bwMode="auto">
          <a:xfrm>
            <a:off x="6886575" y="538163"/>
            <a:ext cx="1404938" cy="1404937"/>
          </a:xfrm>
          <a:prstGeom prst="rect">
            <a:avLst/>
          </a:prstGeom>
          <a:noFill/>
          <a:ln w="9525">
            <a:noFill/>
            <a:miter lim="800000"/>
            <a:headEnd/>
            <a:tailEnd/>
          </a:ln>
        </p:spPr>
      </p:pic>
      <p:sp>
        <p:nvSpPr>
          <p:cNvPr id="31" name="Rectangle 30"/>
          <p:cNvSpPr/>
          <p:nvPr/>
        </p:nvSpPr>
        <p:spPr bwMode="auto">
          <a:xfrm>
            <a:off x="8461375" y="1943100"/>
            <a:ext cx="298450" cy="830263"/>
          </a:xfrm>
          <a:prstGeom prst="rect">
            <a:avLst/>
          </a:prstGeom>
          <a:solidFill>
            <a:schemeClr val="accent6"/>
          </a:solidFill>
          <a:ln w="9525" cap="flat" cmpd="sng" algn="ctr">
            <a:noFill/>
            <a:prstDash val="solid"/>
            <a:round/>
            <a:headEnd type="none" w="med" len="med"/>
            <a:tailEnd type="none" w="med" len="med"/>
          </a:ln>
          <a:effectLst/>
          <a:extLst/>
        </p:spPr>
        <p:txBody>
          <a:bodyPr lIns="92075" tIns="46038" rIns="92075" bIns="46038"/>
          <a:lstStyle/>
          <a:p>
            <a:pPr marL="119063" indent="-119063" algn="ctr">
              <a:lnSpc>
                <a:spcPct val="90000"/>
              </a:lnSpc>
              <a:spcBef>
                <a:spcPct val="50000"/>
              </a:spcBef>
              <a:buClr>
                <a:schemeClr val="accent1"/>
              </a:buClr>
              <a:defRPr/>
            </a:pPr>
            <a:endParaRPr lang="en-US">
              <a:latin typeface="Arial" pitchFamily="34" charset="0"/>
              <a:cs typeface="+mn-cs"/>
            </a:endParaRPr>
          </a:p>
        </p:txBody>
      </p:sp>
      <p:sp>
        <p:nvSpPr>
          <p:cNvPr id="2" name="Rounded Rectangle 1"/>
          <p:cNvSpPr/>
          <p:nvPr/>
        </p:nvSpPr>
        <p:spPr bwMode="auto">
          <a:xfrm>
            <a:off x="6100353" y="2185578"/>
            <a:ext cx="2076995" cy="3087001"/>
          </a:xfrm>
          <a:prstGeom prst="roundRect">
            <a:avLst/>
          </a:prstGeom>
          <a:ln/>
          <a:extLst/>
        </p:spPr>
        <p:style>
          <a:lnRef idx="0">
            <a:schemeClr val="accent2"/>
          </a:lnRef>
          <a:fillRef idx="3">
            <a:schemeClr val="accent2"/>
          </a:fillRef>
          <a:effectRef idx="3">
            <a:schemeClr val="accent2"/>
          </a:effectRef>
          <a:fontRef idx="minor">
            <a:schemeClr val="lt1"/>
          </a:fontRef>
        </p:style>
        <p:txBody>
          <a:bodyPr lIns="92075" tIns="46038" rIns="92075" bIns="46038">
            <a:spAutoFit/>
          </a:bodyPr>
          <a:lstStyle/>
          <a:p>
            <a:pPr marL="119063" indent="-119063" algn="ctr">
              <a:lnSpc>
                <a:spcPct val="90000"/>
              </a:lnSpc>
              <a:spcBef>
                <a:spcPct val="50000"/>
              </a:spcBef>
              <a:buClr>
                <a:schemeClr val="accent1"/>
              </a:buClr>
              <a:defRPr/>
            </a:pPr>
            <a:endParaRPr lang="en-US">
              <a:solidFill>
                <a:schemeClr val="tx1"/>
              </a:solidFill>
            </a:endParaRPr>
          </a:p>
        </p:txBody>
      </p:sp>
      <p:sp>
        <p:nvSpPr>
          <p:cNvPr id="6" name="Rectangle 5"/>
          <p:cNvSpPr/>
          <p:nvPr/>
        </p:nvSpPr>
        <p:spPr>
          <a:xfrm>
            <a:off x="6099175" y="2212975"/>
            <a:ext cx="2154238" cy="3119438"/>
          </a:xfrm>
          <a:prstGeom prst="rect">
            <a:avLst/>
          </a:prstGeom>
        </p:spPr>
        <p:txBody>
          <a:bodyPr>
            <a:spAutoFit/>
          </a:bodyPr>
          <a:lstStyle/>
          <a:p>
            <a:pPr marL="169863" indent="-169863" eaLnBrk="0" hangingPunct="0">
              <a:lnSpc>
                <a:spcPts val="1600"/>
              </a:lnSpc>
              <a:spcBef>
                <a:spcPts val="1200"/>
              </a:spcBef>
              <a:buClr>
                <a:srgbClr val="FD0000"/>
              </a:buClr>
              <a:buSzPct val="129000"/>
              <a:buFontTx/>
              <a:buChar char="•"/>
              <a:defRPr/>
            </a:pPr>
            <a:r>
              <a:rPr lang="hu-HU" sz="1400" kern="0" dirty="0">
                <a:solidFill>
                  <a:srgbClr val="000000"/>
                </a:solidFill>
                <a:latin typeface="Arial"/>
                <a:cs typeface="+mn-cs"/>
              </a:rPr>
              <a:t>Navigáció </a:t>
            </a:r>
            <a:r>
              <a:rPr lang="en-US" sz="1400" b="0" kern="0" dirty="0">
                <a:solidFill>
                  <a:srgbClr val="000000"/>
                </a:solidFill>
                <a:latin typeface="Arial"/>
                <a:cs typeface="+mn-cs"/>
              </a:rPr>
              <a:t> </a:t>
            </a:r>
            <a:br>
              <a:rPr lang="en-US" sz="1400" b="0" kern="0" dirty="0">
                <a:solidFill>
                  <a:srgbClr val="000000"/>
                </a:solidFill>
                <a:latin typeface="Arial"/>
                <a:cs typeface="+mn-cs"/>
              </a:rPr>
            </a:br>
            <a:r>
              <a:rPr lang="hu-HU" sz="1400" b="0" kern="0" dirty="0">
                <a:solidFill>
                  <a:srgbClr val="000000"/>
                </a:solidFill>
                <a:latin typeface="Arial"/>
                <a:cs typeface="+mn-cs"/>
              </a:rPr>
              <a:t>további elemzéshez</a:t>
            </a:r>
            <a:endParaRPr lang="en-US" sz="1400" b="0" kern="0" dirty="0">
              <a:solidFill>
                <a:srgbClr val="000000"/>
              </a:solidFill>
              <a:latin typeface="Arial"/>
              <a:cs typeface="+mn-cs"/>
            </a:endParaRPr>
          </a:p>
          <a:p>
            <a:pPr marL="169863" indent="-169863" eaLnBrk="0" hangingPunct="0">
              <a:lnSpc>
                <a:spcPts val="1600"/>
              </a:lnSpc>
              <a:spcBef>
                <a:spcPts val="1200"/>
              </a:spcBef>
              <a:buClr>
                <a:srgbClr val="FD0000"/>
              </a:buClr>
              <a:buSzPct val="129000"/>
              <a:buFontTx/>
              <a:buChar char="•"/>
              <a:defRPr/>
            </a:pPr>
            <a:r>
              <a:rPr lang="hu-HU" sz="1400" b="0" kern="0" dirty="0">
                <a:solidFill>
                  <a:srgbClr val="000000"/>
                </a:solidFill>
                <a:latin typeface="Arial"/>
                <a:cs typeface="Arial" pitchFamily="34" charset="0"/>
              </a:rPr>
              <a:t>Üzleti folyamat </a:t>
            </a:r>
            <a:r>
              <a:rPr lang="hu-HU" sz="1400" kern="0" dirty="0">
                <a:solidFill>
                  <a:srgbClr val="000000"/>
                </a:solidFill>
                <a:latin typeface="Arial"/>
                <a:cs typeface="+mn-cs"/>
              </a:rPr>
              <a:t>indítása</a:t>
            </a:r>
            <a:endParaRPr lang="en-US" sz="1400" kern="0" dirty="0">
              <a:solidFill>
                <a:srgbClr val="000000"/>
              </a:solidFill>
              <a:latin typeface="Arial"/>
              <a:cs typeface="+mn-cs"/>
            </a:endParaRPr>
          </a:p>
          <a:p>
            <a:pPr marL="169863" indent="-169863" eaLnBrk="0" hangingPunct="0">
              <a:lnSpc>
                <a:spcPts val="1600"/>
              </a:lnSpc>
              <a:spcBef>
                <a:spcPts val="1200"/>
              </a:spcBef>
              <a:buClr>
                <a:srgbClr val="FD0000"/>
              </a:buClr>
              <a:buSzPct val="129000"/>
              <a:buFontTx/>
              <a:buChar char="•"/>
              <a:defRPr/>
            </a:pPr>
            <a:r>
              <a:rPr lang="hu-HU" sz="1400" kern="0" dirty="0">
                <a:solidFill>
                  <a:srgbClr val="000000"/>
                </a:solidFill>
                <a:latin typeface="Arial"/>
                <a:cs typeface="+mn-cs"/>
              </a:rPr>
              <a:t>Folyamat végrehajtása</a:t>
            </a:r>
            <a:r>
              <a:rPr lang="en-US" sz="1400" b="0" kern="0" dirty="0">
                <a:solidFill>
                  <a:srgbClr val="000000"/>
                </a:solidFill>
                <a:latin typeface="Arial"/>
                <a:cs typeface="+mn-cs"/>
              </a:rPr>
              <a:t> </a:t>
            </a:r>
          </a:p>
          <a:p>
            <a:pPr marL="169863" indent="-169863" eaLnBrk="0" hangingPunct="0">
              <a:lnSpc>
                <a:spcPts val="1600"/>
              </a:lnSpc>
              <a:spcBef>
                <a:spcPts val="1200"/>
              </a:spcBef>
              <a:buClr>
                <a:srgbClr val="FD0000"/>
              </a:buClr>
              <a:buSzPct val="129000"/>
              <a:buFontTx/>
              <a:buChar char="•"/>
              <a:defRPr/>
            </a:pPr>
            <a:r>
              <a:rPr lang="en-US" sz="1400" b="0" kern="0" dirty="0">
                <a:solidFill>
                  <a:srgbClr val="000000"/>
                </a:solidFill>
                <a:latin typeface="Arial"/>
                <a:cs typeface="Arial" pitchFamily="34" charset="0"/>
              </a:rPr>
              <a:t>BI </a:t>
            </a:r>
            <a:r>
              <a:rPr lang="hu-HU" sz="1400" b="0" kern="0" dirty="0">
                <a:solidFill>
                  <a:srgbClr val="000000"/>
                </a:solidFill>
                <a:latin typeface="Arial"/>
                <a:cs typeface="Arial" pitchFamily="34" charset="0"/>
              </a:rPr>
              <a:t>tartalmak </a:t>
            </a:r>
            <a:r>
              <a:rPr lang="hu-HU" sz="1400" kern="0" dirty="0">
                <a:solidFill>
                  <a:srgbClr val="000000"/>
                </a:solidFill>
                <a:latin typeface="Arial"/>
                <a:cs typeface="+mn-cs"/>
              </a:rPr>
              <a:t>publikálása</a:t>
            </a:r>
            <a:endParaRPr lang="en-US" sz="1400" b="0" kern="0" dirty="0">
              <a:solidFill>
                <a:srgbClr val="000000"/>
              </a:solidFill>
              <a:latin typeface="Arial"/>
              <a:cs typeface="+mn-cs"/>
            </a:endParaRPr>
          </a:p>
          <a:p>
            <a:pPr marL="169863" indent="-169863" eaLnBrk="0" hangingPunct="0">
              <a:lnSpc>
                <a:spcPts val="1600"/>
              </a:lnSpc>
              <a:spcBef>
                <a:spcPts val="1200"/>
              </a:spcBef>
              <a:buClr>
                <a:srgbClr val="FD0000"/>
              </a:buClr>
              <a:buSzPct val="129000"/>
              <a:buFontTx/>
              <a:buChar char="•"/>
              <a:defRPr/>
            </a:pPr>
            <a:r>
              <a:rPr lang="en-US" sz="1400" b="0" kern="0" dirty="0">
                <a:solidFill>
                  <a:srgbClr val="000000"/>
                </a:solidFill>
                <a:latin typeface="Arial"/>
                <a:cs typeface="Arial" pitchFamily="34" charset="0"/>
              </a:rPr>
              <a:t>Web </a:t>
            </a:r>
            <a:r>
              <a:rPr lang="hu-HU" sz="1400" b="0" kern="0" dirty="0">
                <a:solidFill>
                  <a:srgbClr val="000000"/>
                </a:solidFill>
                <a:latin typeface="Arial"/>
                <a:cs typeface="Arial" pitchFamily="34" charset="0"/>
              </a:rPr>
              <a:t>szolgáltatás </a:t>
            </a:r>
            <a:r>
              <a:rPr lang="hu-HU" sz="1400" kern="0" dirty="0">
                <a:solidFill>
                  <a:srgbClr val="000000"/>
                </a:solidFill>
                <a:latin typeface="Arial"/>
                <a:cs typeface="+mn-cs"/>
              </a:rPr>
              <a:t>meghívása</a:t>
            </a:r>
            <a:endParaRPr lang="en-US" sz="1400" kern="0" dirty="0">
              <a:solidFill>
                <a:srgbClr val="000000"/>
              </a:solidFill>
              <a:latin typeface="Arial"/>
              <a:cs typeface="+mn-cs"/>
            </a:endParaRPr>
          </a:p>
          <a:p>
            <a:pPr marL="169863" indent="-169863" eaLnBrk="0" hangingPunct="0">
              <a:lnSpc>
                <a:spcPts val="1600"/>
              </a:lnSpc>
              <a:spcBef>
                <a:spcPts val="1200"/>
              </a:spcBef>
              <a:buClr>
                <a:srgbClr val="FD0000"/>
              </a:buClr>
              <a:buSzPct val="129000"/>
              <a:buFontTx/>
              <a:buChar char="•"/>
              <a:defRPr/>
            </a:pPr>
            <a:r>
              <a:rPr lang="hu-HU" sz="1400" kern="0" dirty="0">
                <a:solidFill>
                  <a:srgbClr val="000000"/>
                </a:solidFill>
                <a:latin typeface="Arial"/>
                <a:cs typeface="+mn-cs"/>
              </a:rPr>
              <a:t>Együttműködés</a:t>
            </a:r>
            <a:r>
              <a:rPr lang="en-US" sz="1400" b="0" kern="0" dirty="0">
                <a:solidFill>
                  <a:srgbClr val="000000"/>
                </a:solidFill>
                <a:latin typeface="Arial"/>
                <a:cs typeface="+mn-cs"/>
              </a:rPr>
              <a:t>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9425" y="938213"/>
            <a:ext cx="7581900" cy="941387"/>
          </a:xfrm>
          <a:prstGeom prst="rect">
            <a:avLst/>
          </a:prstGeom>
        </p:spPr>
        <p:txBody>
          <a:bodyPr/>
          <a:lstStyle/>
          <a:p>
            <a:pPr eaLnBrk="0" hangingPunct="0">
              <a:defRPr/>
            </a:pPr>
            <a:endParaRPr lang="en-US" sz="2400" kern="0" dirty="0">
              <a:latin typeface="+mj-lt"/>
              <a:ea typeface="+mj-ea"/>
              <a:cs typeface="+mj-cs"/>
            </a:endParaRPr>
          </a:p>
        </p:txBody>
      </p:sp>
      <p:pic>
        <p:nvPicPr>
          <p:cNvPr id="7" name="Picture 2" descr="\\VIRTUALXP-41138\Virtual-Xp-Share\Export014.png"/>
          <p:cNvPicPr>
            <a:picLocks noChangeAspect="1" noChangeArrowheads="1"/>
          </p:cNvPicPr>
          <p:nvPr/>
        </p:nvPicPr>
        <p:blipFill>
          <a:blip r:embed="rId3" cstate="print"/>
          <a:srcRect l="9202" t="26564" r="69991" b="23078"/>
          <a:stretch>
            <a:fillRect/>
          </a:stretch>
        </p:blipFill>
        <p:spPr bwMode="auto">
          <a:xfrm>
            <a:off x="5226297" y="1324695"/>
            <a:ext cx="1830996" cy="337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4" cstate="print"/>
          <a:srcRect l="29805" t="31736" b="4565"/>
          <a:stretch>
            <a:fillRect/>
          </a:stretch>
        </p:blipFill>
        <p:spPr bwMode="auto">
          <a:xfrm>
            <a:off x="6205211" y="1969949"/>
            <a:ext cx="2610543" cy="1567211"/>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2"/>
          <p:cNvPicPr>
            <a:picLocks noChangeAspect="1" noChangeArrowheads="1"/>
          </p:cNvPicPr>
          <p:nvPr/>
        </p:nvPicPr>
        <p:blipFill>
          <a:blip r:embed="rId5" cstate="print"/>
          <a:srcRect l="16557" t="25133" r="2411" b="5573"/>
          <a:stretch>
            <a:fillRect/>
          </a:stretch>
        </p:blipFill>
        <p:spPr bwMode="auto">
          <a:xfrm>
            <a:off x="5616580" y="4277493"/>
            <a:ext cx="2718528" cy="1662313"/>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4" descr="C:\LocalUsers\ORCL Stuff\Screenshots\Create Objective Snapshots\Export044.png"/>
          <p:cNvPicPr>
            <a:picLocks noChangeAspect="1" noChangeArrowheads="1"/>
          </p:cNvPicPr>
          <p:nvPr/>
        </p:nvPicPr>
        <p:blipFill>
          <a:blip r:embed="rId6" cstate="print"/>
          <a:srcRect l="19455" t="20573" r="27873" b="5487"/>
          <a:stretch>
            <a:fillRect/>
          </a:stretch>
        </p:blipFill>
        <p:spPr bwMode="auto">
          <a:xfrm>
            <a:off x="7610278" y="3426222"/>
            <a:ext cx="1325602" cy="1413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2470" name="Title 8"/>
          <p:cNvSpPr>
            <a:spLocks noGrp="1"/>
          </p:cNvSpPr>
          <p:nvPr>
            <p:ph type="title"/>
          </p:nvPr>
        </p:nvSpPr>
        <p:spPr>
          <a:xfrm>
            <a:off x="946150" y="180975"/>
            <a:ext cx="7581900" cy="857250"/>
          </a:xfrm>
        </p:spPr>
        <p:txBody>
          <a:bodyPr/>
          <a:lstStyle/>
          <a:p>
            <a:pPr eaLnBrk="1" hangingPunct="1"/>
            <a:r>
              <a:rPr lang="en-US" smtClean="0"/>
              <a:t>Oracle Scorecard and Strategy Management</a:t>
            </a:r>
            <a:br>
              <a:rPr lang="en-US" smtClean="0"/>
            </a:br>
            <a:r>
              <a:rPr lang="en-US" sz="2000" smtClean="0">
                <a:solidFill>
                  <a:schemeClr val="tx2"/>
                </a:solidFill>
              </a:rPr>
              <a:t>Strat</a:t>
            </a:r>
            <a:r>
              <a:rPr lang="hu-HU" sz="2000" smtClean="0">
                <a:solidFill>
                  <a:schemeClr val="tx2"/>
                </a:solidFill>
              </a:rPr>
              <a:t>égia kezelés és célmeghatározás</a:t>
            </a:r>
            <a:endParaRPr lang="en-US" sz="2000" smtClean="0">
              <a:solidFill>
                <a:schemeClr val="tx2"/>
              </a:solidFill>
            </a:endParaRPr>
          </a:p>
        </p:txBody>
      </p:sp>
      <p:sp>
        <p:nvSpPr>
          <p:cNvPr id="15" name="Content Placeholder 2"/>
          <p:cNvSpPr txBox="1">
            <a:spLocks noGrp="1"/>
          </p:cNvSpPr>
          <p:nvPr>
            <p:ph idx="1"/>
          </p:nvPr>
        </p:nvSpPr>
        <p:spPr>
          <a:xfrm>
            <a:off x="439738" y="1031875"/>
            <a:ext cx="4751387" cy="4718050"/>
          </a:xfrm>
        </p:spPr>
        <p:txBody>
          <a:bodyPr/>
          <a:lstStyle/>
          <a:p>
            <a:pPr eaLnBrk="1" hangingPunct="1">
              <a:lnSpc>
                <a:spcPct val="80000"/>
              </a:lnSpc>
              <a:spcBef>
                <a:spcPts val="1200"/>
              </a:spcBef>
              <a:defRPr/>
            </a:pPr>
            <a:r>
              <a:rPr lang="en-US" sz="2000" dirty="0" err="1" smtClean="0"/>
              <a:t>Integr</a:t>
            </a:r>
            <a:r>
              <a:rPr lang="hu-HU" sz="2000" dirty="0" smtClean="0"/>
              <a:t>ált BI komponens</a:t>
            </a:r>
            <a:endParaRPr lang="en-US" sz="2000" dirty="0" smtClean="0"/>
          </a:p>
          <a:p>
            <a:pPr marL="631825" lvl="1" indent="-288925" eaLnBrk="1" hangingPunct="1">
              <a:lnSpc>
                <a:spcPct val="80000"/>
              </a:lnSpc>
              <a:spcBef>
                <a:spcPts val="600"/>
              </a:spcBef>
              <a:defRPr/>
            </a:pPr>
            <a:r>
              <a:rPr lang="en-US" sz="1700" dirty="0" smtClean="0"/>
              <a:t>KP</a:t>
            </a:r>
            <a:r>
              <a:rPr lang="hu-HU" sz="1700" dirty="0" smtClean="0"/>
              <a:t>I mint alap metaadat struktúra</a:t>
            </a:r>
            <a:endParaRPr lang="en-US" sz="1700" dirty="0" smtClean="0"/>
          </a:p>
          <a:p>
            <a:pPr marL="631825" lvl="1" indent="-288925" eaLnBrk="1" hangingPunct="1">
              <a:lnSpc>
                <a:spcPct val="80000"/>
              </a:lnSpc>
              <a:spcBef>
                <a:spcPts val="600"/>
              </a:spcBef>
              <a:defRPr/>
            </a:pPr>
            <a:r>
              <a:rPr lang="hu-HU" sz="1700" dirty="0" smtClean="0"/>
              <a:t>Limitek, tulajdonosok, történet</a:t>
            </a:r>
            <a:endParaRPr lang="en-US" sz="1700" dirty="0" smtClean="0"/>
          </a:p>
          <a:p>
            <a:pPr marL="631825" lvl="1" indent="-288925" eaLnBrk="1" hangingPunct="1">
              <a:lnSpc>
                <a:spcPct val="80000"/>
              </a:lnSpc>
              <a:spcBef>
                <a:spcPts val="600"/>
              </a:spcBef>
              <a:defRPr/>
            </a:pPr>
            <a:r>
              <a:rPr lang="hu-HU" sz="1700" dirty="0" smtClean="0"/>
              <a:t>Automatikusan létrehozott interaktív elemzések</a:t>
            </a:r>
            <a:endParaRPr lang="en-US" sz="1700" dirty="0" smtClean="0"/>
          </a:p>
          <a:p>
            <a:pPr marL="631825" lvl="1" indent="-288925" eaLnBrk="1" hangingPunct="1">
              <a:lnSpc>
                <a:spcPct val="80000"/>
              </a:lnSpc>
              <a:spcBef>
                <a:spcPts val="600"/>
              </a:spcBef>
              <a:defRPr/>
            </a:pPr>
            <a:r>
              <a:rPr lang="hu-HU" sz="1700" dirty="0" smtClean="0"/>
              <a:t>Összekapcsolt célkitűzések és kezdeményezések</a:t>
            </a:r>
            <a:endParaRPr lang="en-US" sz="1700" dirty="0" smtClean="0"/>
          </a:p>
          <a:p>
            <a:pPr eaLnBrk="1" hangingPunct="1">
              <a:lnSpc>
                <a:spcPct val="80000"/>
              </a:lnSpc>
              <a:spcBef>
                <a:spcPts val="1200"/>
              </a:spcBef>
              <a:defRPr/>
            </a:pPr>
            <a:r>
              <a:rPr lang="hu-HU" sz="2000" dirty="0" smtClean="0"/>
              <a:t>Automatikus helyzetfelismerés</a:t>
            </a:r>
            <a:endParaRPr lang="en-US" sz="2000" dirty="0" smtClean="0"/>
          </a:p>
          <a:p>
            <a:pPr lvl="1" eaLnBrk="1" hangingPunct="1">
              <a:defRPr/>
            </a:pPr>
            <a:r>
              <a:rPr lang="en-US" sz="1700" dirty="0" smtClean="0"/>
              <a:t>KPI</a:t>
            </a:r>
            <a:r>
              <a:rPr lang="hu-HU" sz="1700" dirty="0" smtClean="0"/>
              <a:t> alertek, beállított értékekkel in</a:t>
            </a:r>
            <a:r>
              <a:rPr lang="en-US" sz="1700" dirty="0" smtClean="0"/>
              <a:t>d</a:t>
            </a:r>
            <a:r>
              <a:rPr lang="hu-HU" sz="1700" dirty="0" smtClean="0"/>
              <a:t>ítva</a:t>
            </a:r>
            <a:endParaRPr lang="en-US" sz="1700" dirty="0" smtClean="0"/>
          </a:p>
          <a:p>
            <a:pPr eaLnBrk="1" hangingPunct="1">
              <a:lnSpc>
                <a:spcPct val="80000"/>
              </a:lnSpc>
              <a:spcBef>
                <a:spcPts val="1200"/>
              </a:spcBef>
              <a:defRPr/>
            </a:pPr>
            <a:r>
              <a:rPr lang="hu-HU" sz="2000" dirty="0" smtClean="0"/>
              <a:t>Stratégia vizualizáció</a:t>
            </a:r>
          </a:p>
          <a:p>
            <a:pPr lvl="1" eaLnBrk="1" hangingPunct="1">
              <a:defRPr/>
            </a:pPr>
            <a:r>
              <a:rPr lang="hu-HU" sz="1700" dirty="0" smtClean="0"/>
              <a:t>Stratégia térképek és fák</a:t>
            </a:r>
          </a:p>
          <a:p>
            <a:pPr lvl="1" eaLnBrk="1" hangingPunct="1">
              <a:defRPr/>
            </a:pPr>
            <a:r>
              <a:rPr lang="hu-HU" sz="1700" dirty="0" smtClean="0"/>
              <a:t>Ok okozati összefüggések</a:t>
            </a:r>
            <a:endParaRPr lang="en-US" sz="1700" dirty="0" smtClean="0"/>
          </a:p>
          <a:p>
            <a:pPr lvl="1" eaLnBrk="1" hangingPunct="1">
              <a:defRPr/>
            </a:pPr>
            <a:r>
              <a:rPr lang="hu-HU" sz="1700" dirty="0" smtClean="0"/>
              <a:t>Kommentárok,és felülbírálati lehetőség</a:t>
            </a:r>
            <a:endParaRPr lang="en-US" sz="1700" dirty="0" smtClean="0"/>
          </a:p>
          <a:p>
            <a:pPr eaLnBrk="1" hangingPunct="1">
              <a:lnSpc>
                <a:spcPct val="80000"/>
              </a:lnSpc>
              <a:spcBef>
                <a:spcPts val="1200"/>
              </a:spcBef>
              <a:defRPr/>
            </a:pPr>
            <a:r>
              <a:rPr lang="hu-HU" sz="2000" dirty="0" smtClean="0"/>
              <a:t>Többféle módszertan</a:t>
            </a:r>
            <a:endParaRPr lang="en-US" sz="2000" dirty="0" smtClean="0"/>
          </a:p>
          <a:p>
            <a:pPr lvl="1" eaLnBrk="1" hangingPunct="1">
              <a:defRPr/>
            </a:pPr>
            <a:r>
              <a:rPr lang="en-US" sz="1700" dirty="0" smtClean="0"/>
              <a:t>Balanced scorecard, six sigma, </a:t>
            </a:r>
            <a:r>
              <a:rPr lang="en-US" sz="1700" dirty="0" err="1" smtClean="0"/>
              <a:t>Baldri</a:t>
            </a:r>
            <a:r>
              <a:rPr lang="hu-HU" sz="1700" dirty="0" smtClean="0"/>
              <a:t>d</a:t>
            </a:r>
            <a:r>
              <a:rPr lang="en-US" sz="1700" dirty="0" err="1" smtClean="0"/>
              <a:t>ge</a:t>
            </a:r>
            <a:endParaRPr lang="en-US" sz="1700" dirty="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889000" y="390525"/>
            <a:ext cx="7581900" cy="941388"/>
          </a:xfrm>
          <a:prstGeom prst="rect">
            <a:avLst/>
          </a:prstGeom>
          <a:noFill/>
          <a:ln w="9525">
            <a:noFill/>
            <a:miter lim="800000"/>
            <a:headEnd/>
            <a:tailEnd/>
          </a:ln>
        </p:spPr>
        <p:txBody>
          <a:bodyPr lIns="0" tIns="0" rIns="0" bIns="0"/>
          <a:lstStyle/>
          <a:p>
            <a:pPr>
              <a:defRPr/>
            </a:pPr>
            <a:r>
              <a:rPr lang="hu-HU" sz="2400" kern="0" dirty="0">
                <a:latin typeface="+mj-lt"/>
                <a:ea typeface="+mj-ea"/>
                <a:cs typeface="+mj-cs"/>
              </a:rPr>
              <a:t>Csomagolt BI alkalmazások</a:t>
            </a:r>
            <a:endParaRPr lang="en-US" sz="3200" kern="0" dirty="0">
              <a:solidFill>
                <a:schemeClr val="accent1"/>
              </a:solidFill>
              <a:latin typeface="+mj-lt"/>
              <a:ea typeface="+mj-ea"/>
              <a:cs typeface="+mj-cs"/>
            </a:endParaRPr>
          </a:p>
          <a:p>
            <a:pPr>
              <a:defRPr/>
            </a:pPr>
            <a:r>
              <a:rPr lang="en-US" kern="0" dirty="0">
                <a:solidFill>
                  <a:schemeClr val="tx2"/>
                </a:solidFill>
                <a:latin typeface="+mj-lt"/>
                <a:ea typeface="+mj-ea"/>
                <a:cs typeface="+mj-cs"/>
              </a:rPr>
              <a:t>Business Intelligence EE 11</a:t>
            </a:r>
            <a:r>
              <a:rPr lang="en-US" i="1" kern="0" dirty="0">
                <a:solidFill>
                  <a:schemeClr val="tx2"/>
                </a:solidFill>
                <a:latin typeface="Times New Roman" pitchFamily="18" charset="0"/>
                <a:ea typeface="+mj-ea"/>
                <a:cs typeface="Times New Roman" pitchFamily="18" charset="0"/>
              </a:rPr>
              <a:t>g</a:t>
            </a:r>
            <a:r>
              <a:rPr lang="en-US" kern="0" dirty="0">
                <a:solidFill>
                  <a:schemeClr val="tx2"/>
                </a:solidFill>
                <a:latin typeface="+mj-lt"/>
                <a:ea typeface="+mj-ea"/>
                <a:cs typeface="+mj-cs"/>
              </a:rPr>
              <a:t>R1</a:t>
            </a:r>
            <a:endParaRPr lang="en-US" sz="3200" kern="0" dirty="0">
              <a:solidFill>
                <a:schemeClr val="tx2"/>
              </a:solidFill>
              <a:latin typeface="+mj-lt"/>
              <a:ea typeface="+mj-ea"/>
              <a:cs typeface="+mj-cs"/>
            </a:endParaRPr>
          </a:p>
        </p:txBody>
      </p:sp>
      <p:sp>
        <p:nvSpPr>
          <p:cNvPr id="64514" name="Rectangle 4"/>
          <p:cNvSpPr>
            <a:spLocks noChangeArrowheads="1"/>
          </p:cNvSpPr>
          <p:nvPr/>
        </p:nvSpPr>
        <p:spPr bwMode="auto">
          <a:xfrm>
            <a:off x="625475" y="1311275"/>
            <a:ext cx="7845425" cy="3036888"/>
          </a:xfrm>
          <a:prstGeom prst="rect">
            <a:avLst/>
          </a:prstGeom>
          <a:solidFill>
            <a:srgbClr val="E6E6E6"/>
          </a:solidFill>
          <a:ln w="12700">
            <a:noFill/>
            <a:miter lim="800000"/>
            <a:headEnd/>
            <a:tailEnd/>
          </a:ln>
        </p:spPr>
        <p:txBody>
          <a:bodyPr lIns="92075" tIns="46038" rIns="92075" bIns="46038" anchor="ctr"/>
          <a:lstStyle/>
          <a:p>
            <a:pPr algn="ctr">
              <a:lnSpc>
                <a:spcPct val="90000"/>
              </a:lnSpc>
              <a:spcBef>
                <a:spcPct val="50000"/>
              </a:spcBef>
              <a:buClr>
                <a:schemeClr val="accent1"/>
              </a:buClr>
            </a:pPr>
            <a:endParaRPr lang="hu-HU"/>
          </a:p>
        </p:txBody>
      </p:sp>
      <p:sp>
        <p:nvSpPr>
          <p:cNvPr id="64515" name="Rectangle 5"/>
          <p:cNvSpPr>
            <a:spLocks noChangeArrowheads="1"/>
          </p:cNvSpPr>
          <p:nvPr/>
        </p:nvSpPr>
        <p:spPr bwMode="auto">
          <a:xfrm>
            <a:off x="1550988" y="2765425"/>
            <a:ext cx="2217737" cy="646113"/>
          </a:xfrm>
          <a:prstGeom prst="rect">
            <a:avLst/>
          </a:prstGeom>
          <a:noFill/>
          <a:ln w="9525" algn="ctr">
            <a:noFill/>
            <a:miter lim="800000"/>
            <a:headEnd/>
            <a:tailEnd/>
          </a:ln>
        </p:spPr>
        <p:txBody>
          <a:bodyPr lIns="92075" tIns="46038" rIns="92075" bIns="46038">
            <a:spAutoFit/>
          </a:bodyPr>
          <a:lstStyle/>
          <a:p>
            <a:pPr marL="119063" indent="-119063" algn="ctr"/>
            <a:r>
              <a:rPr lang="en-US" sz="1800">
                <a:solidFill>
                  <a:schemeClr val="hlink"/>
                </a:solidFill>
              </a:rPr>
              <a:t>CRM </a:t>
            </a:r>
          </a:p>
          <a:p>
            <a:pPr marL="119063" indent="-119063" algn="ctr"/>
            <a:r>
              <a:rPr lang="en-US" sz="1800">
                <a:solidFill>
                  <a:schemeClr val="hlink"/>
                </a:solidFill>
              </a:rPr>
              <a:t>ANALYTICS</a:t>
            </a:r>
          </a:p>
        </p:txBody>
      </p:sp>
      <p:sp>
        <p:nvSpPr>
          <p:cNvPr id="64516" name="Rectangle 6"/>
          <p:cNvSpPr>
            <a:spLocks noChangeArrowheads="1"/>
          </p:cNvSpPr>
          <p:nvPr/>
        </p:nvSpPr>
        <p:spPr bwMode="auto">
          <a:xfrm>
            <a:off x="5926138" y="2479675"/>
            <a:ext cx="1709737" cy="647700"/>
          </a:xfrm>
          <a:prstGeom prst="rect">
            <a:avLst/>
          </a:prstGeom>
          <a:noFill/>
          <a:ln w="9525" algn="ctr">
            <a:noFill/>
            <a:miter lim="800000"/>
            <a:headEnd/>
            <a:tailEnd/>
          </a:ln>
        </p:spPr>
        <p:txBody>
          <a:bodyPr lIns="92075" tIns="46038" rIns="92075" bIns="46038">
            <a:spAutoFit/>
          </a:bodyPr>
          <a:lstStyle/>
          <a:p>
            <a:pPr marL="119063" indent="-119063" algn="ctr"/>
            <a:r>
              <a:rPr lang="en-US" sz="1800">
                <a:solidFill>
                  <a:schemeClr val="hlink"/>
                </a:solidFill>
              </a:rPr>
              <a:t>ERP </a:t>
            </a:r>
            <a:br>
              <a:rPr lang="en-US" sz="1800">
                <a:solidFill>
                  <a:schemeClr val="hlink"/>
                </a:solidFill>
              </a:rPr>
            </a:br>
            <a:r>
              <a:rPr lang="en-US" sz="1800">
                <a:solidFill>
                  <a:schemeClr val="hlink"/>
                </a:solidFill>
              </a:rPr>
              <a:t>ANALYTICS</a:t>
            </a:r>
          </a:p>
        </p:txBody>
      </p:sp>
      <p:sp>
        <p:nvSpPr>
          <p:cNvPr id="11" name="Rectangle 34"/>
          <p:cNvSpPr>
            <a:spLocks noChangeArrowheads="1"/>
          </p:cNvSpPr>
          <p:nvPr/>
        </p:nvSpPr>
        <p:spPr bwMode="auto">
          <a:xfrm>
            <a:off x="621103" y="4347713"/>
            <a:ext cx="7849798" cy="286874"/>
          </a:xfrm>
          <a:prstGeom prst="rect">
            <a:avLst/>
          </a:prstGeom>
          <a:solidFill>
            <a:schemeClr val="tx2"/>
          </a:solid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ORACLE BI ENTERPRISE EDITION</a:t>
            </a:r>
          </a:p>
        </p:txBody>
      </p:sp>
      <p:sp>
        <p:nvSpPr>
          <p:cNvPr id="64520" name="Text Box 36"/>
          <p:cNvSpPr txBox="1">
            <a:spLocks noChangeArrowheads="1"/>
          </p:cNvSpPr>
          <p:nvPr/>
        </p:nvSpPr>
        <p:spPr bwMode="auto">
          <a:xfrm>
            <a:off x="930275" y="5770563"/>
            <a:ext cx="7208838" cy="238125"/>
          </a:xfrm>
          <a:prstGeom prst="rect">
            <a:avLst/>
          </a:prstGeom>
          <a:noFill/>
          <a:ln w="25400" algn="ctr">
            <a:noFill/>
            <a:miter lim="800000"/>
            <a:headEnd/>
            <a:tailEnd/>
          </a:ln>
        </p:spPr>
        <p:txBody>
          <a:bodyPr lIns="0" rIns="45720" anchor="ctr">
            <a:spAutoFit/>
          </a:bodyPr>
          <a:lstStyle/>
          <a:p>
            <a:pPr algn="ctr">
              <a:lnSpc>
                <a:spcPct val="95000"/>
              </a:lnSpc>
            </a:pPr>
            <a:r>
              <a:rPr lang="en-US" sz="1000">
                <a:solidFill>
                  <a:schemeClr val="hlink"/>
                </a:solidFill>
              </a:rPr>
              <a:t>AND OTHER  OPERATIONAL AND ANALYTIC SOURCES</a:t>
            </a:r>
          </a:p>
        </p:txBody>
      </p:sp>
      <p:grpSp>
        <p:nvGrpSpPr>
          <p:cNvPr id="64521" name="Group 37"/>
          <p:cNvGrpSpPr>
            <a:grpSpLocks/>
          </p:cNvGrpSpPr>
          <p:nvPr/>
        </p:nvGrpSpPr>
        <p:grpSpPr bwMode="auto">
          <a:xfrm>
            <a:off x="338138" y="5276850"/>
            <a:ext cx="8459787" cy="449263"/>
            <a:chOff x="1755775" y="5753100"/>
            <a:chExt cx="5243061" cy="277813"/>
          </a:xfrm>
        </p:grpSpPr>
        <p:pic>
          <p:nvPicPr>
            <p:cNvPr id="64554" name="Picture 102" descr="JD Edwards Logo.bmp"/>
            <p:cNvPicPr>
              <a:picLocks noChangeAspect="1"/>
            </p:cNvPicPr>
            <p:nvPr/>
          </p:nvPicPr>
          <p:blipFill>
            <a:blip r:embed="rId3" cstate="print"/>
            <a:srcRect/>
            <a:stretch>
              <a:fillRect/>
            </a:stretch>
          </p:blipFill>
          <p:spPr bwMode="auto">
            <a:xfrm>
              <a:off x="5210175" y="5756275"/>
              <a:ext cx="1068388" cy="257175"/>
            </a:xfrm>
            <a:prstGeom prst="rect">
              <a:avLst/>
            </a:prstGeom>
            <a:noFill/>
            <a:ln w="9525">
              <a:noFill/>
              <a:miter lim="800000"/>
              <a:headEnd/>
              <a:tailEnd/>
            </a:ln>
          </p:spPr>
        </p:pic>
        <p:pic>
          <p:nvPicPr>
            <p:cNvPr id="64555" name="Picture 39">
              <a:hlinkClick r:id="rId4"/>
            </p:cNvPr>
            <p:cNvPicPr>
              <a:picLocks noChangeAspect="1" noChangeArrowheads="1"/>
            </p:cNvPicPr>
            <p:nvPr/>
          </p:nvPicPr>
          <p:blipFill>
            <a:blip r:embed="rId5" cstate="print"/>
            <a:srcRect/>
            <a:stretch>
              <a:fillRect/>
            </a:stretch>
          </p:blipFill>
          <p:spPr bwMode="auto">
            <a:xfrm>
              <a:off x="4092575" y="5838825"/>
              <a:ext cx="889000" cy="177800"/>
            </a:xfrm>
            <a:prstGeom prst="rect">
              <a:avLst/>
            </a:prstGeom>
            <a:noFill/>
            <a:ln w="9525">
              <a:noFill/>
              <a:miter lim="800000"/>
              <a:headEnd/>
              <a:tailEnd/>
            </a:ln>
          </p:spPr>
        </p:pic>
        <p:pic>
          <p:nvPicPr>
            <p:cNvPr id="64556" name="Picture 40" descr="SAP">
              <a:hlinkClick r:id="rId6"/>
            </p:cNvPr>
            <p:cNvPicPr>
              <a:picLocks noChangeAspect="1" noChangeArrowheads="1"/>
            </p:cNvPicPr>
            <p:nvPr/>
          </p:nvPicPr>
          <p:blipFill>
            <a:blip r:embed="rId7" cstate="print"/>
            <a:srcRect/>
            <a:stretch>
              <a:fillRect/>
            </a:stretch>
          </p:blipFill>
          <p:spPr bwMode="auto">
            <a:xfrm>
              <a:off x="6605136" y="5816600"/>
              <a:ext cx="393700" cy="182563"/>
            </a:xfrm>
            <a:prstGeom prst="rect">
              <a:avLst/>
            </a:prstGeom>
            <a:noFill/>
            <a:ln w="9525">
              <a:noFill/>
              <a:miter lim="800000"/>
              <a:headEnd/>
              <a:tailEnd/>
            </a:ln>
          </p:spPr>
        </p:pic>
        <p:pic>
          <p:nvPicPr>
            <p:cNvPr id="64557" name="Picture 41" descr="Oracle Corporation Home Page"/>
            <p:cNvPicPr preferRelativeResize="0">
              <a:picLocks noChangeAspect="1" noChangeArrowheads="1"/>
            </p:cNvPicPr>
            <p:nvPr/>
          </p:nvPicPr>
          <p:blipFill>
            <a:blip r:embed="rId8" cstate="print"/>
            <a:srcRect/>
            <a:stretch>
              <a:fillRect/>
            </a:stretch>
          </p:blipFill>
          <p:spPr bwMode="auto">
            <a:xfrm>
              <a:off x="1755775" y="5849938"/>
              <a:ext cx="1049338" cy="127000"/>
            </a:xfrm>
            <a:prstGeom prst="rect">
              <a:avLst/>
            </a:prstGeom>
            <a:noFill/>
            <a:ln w="9525">
              <a:noFill/>
              <a:miter lim="800000"/>
              <a:headEnd/>
              <a:tailEnd/>
            </a:ln>
          </p:spPr>
        </p:pic>
        <p:pic>
          <p:nvPicPr>
            <p:cNvPr id="64558" name="Picture 42" descr="PeopleSoft ">
              <a:hlinkClick r:id="rId9"/>
            </p:cNvPr>
            <p:cNvPicPr>
              <a:picLocks noChangeAspect="1" noChangeArrowheads="1"/>
            </p:cNvPicPr>
            <p:nvPr/>
          </p:nvPicPr>
          <p:blipFill>
            <a:blip r:embed="rId10" cstate="print"/>
            <a:srcRect t="13969" r="22293"/>
            <a:stretch>
              <a:fillRect/>
            </a:stretch>
          </p:blipFill>
          <p:spPr bwMode="auto">
            <a:xfrm>
              <a:off x="2894013" y="5753100"/>
              <a:ext cx="977900" cy="277813"/>
            </a:xfrm>
            <a:prstGeom prst="rect">
              <a:avLst/>
            </a:prstGeom>
            <a:noFill/>
            <a:ln w="9525">
              <a:noFill/>
              <a:miter lim="800000"/>
              <a:headEnd/>
              <a:tailEnd/>
            </a:ln>
          </p:spPr>
        </p:pic>
      </p:grpSp>
      <p:sp>
        <p:nvSpPr>
          <p:cNvPr id="28" name="Rounded Rectangle 27"/>
          <p:cNvSpPr/>
          <p:nvPr/>
        </p:nvSpPr>
        <p:spPr bwMode="auto">
          <a:xfrm>
            <a:off x="1592857" y="1650177"/>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Sales</a:t>
            </a:r>
          </a:p>
        </p:txBody>
      </p:sp>
      <p:sp>
        <p:nvSpPr>
          <p:cNvPr id="29" name="Rounded Rectangle 28"/>
          <p:cNvSpPr/>
          <p:nvPr/>
        </p:nvSpPr>
        <p:spPr bwMode="auto">
          <a:xfrm>
            <a:off x="3066918" y="2137184"/>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Marketing</a:t>
            </a:r>
          </a:p>
        </p:txBody>
      </p:sp>
      <p:sp>
        <p:nvSpPr>
          <p:cNvPr id="30" name="Rounded Rectangle 29"/>
          <p:cNvSpPr/>
          <p:nvPr/>
        </p:nvSpPr>
        <p:spPr bwMode="auto">
          <a:xfrm>
            <a:off x="675339" y="2403303"/>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Service and </a:t>
            </a:r>
            <a:br>
              <a:rPr lang="en-US" sz="1400" dirty="0">
                <a:solidFill>
                  <a:schemeClr val="bg1"/>
                </a:solidFill>
              </a:rPr>
            </a:br>
            <a:r>
              <a:rPr lang="en-US" sz="1400" dirty="0">
                <a:solidFill>
                  <a:schemeClr val="bg1"/>
                </a:solidFill>
              </a:rPr>
              <a:t>Contact Center</a:t>
            </a:r>
          </a:p>
        </p:txBody>
      </p:sp>
      <p:sp>
        <p:nvSpPr>
          <p:cNvPr id="31" name="Rounded Rectangle 30"/>
          <p:cNvSpPr/>
          <p:nvPr/>
        </p:nvSpPr>
        <p:spPr bwMode="auto">
          <a:xfrm>
            <a:off x="3045774" y="3412030"/>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Price</a:t>
            </a:r>
          </a:p>
        </p:txBody>
      </p:sp>
      <p:sp>
        <p:nvSpPr>
          <p:cNvPr id="32" name="Rounded Rectangle 31"/>
          <p:cNvSpPr/>
          <p:nvPr/>
        </p:nvSpPr>
        <p:spPr bwMode="auto">
          <a:xfrm>
            <a:off x="1157152" y="3460553"/>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Loyalty</a:t>
            </a:r>
          </a:p>
        </p:txBody>
      </p:sp>
      <p:sp>
        <p:nvSpPr>
          <p:cNvPr id="33" name="Rounded Rectangle 32"/>
          <p:cNvSpPr/>
          <p:nvPr/>
        </p:nvSpPr>
        <p:spPr bwMode="auto">
          <a:xfrm>
            <a:off x="7016449" y="1748501"/>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Financials</a:t>
            </a:r>
          </a:p>
        </p:txBody>
      </p:sp>
      <p:sp>
        <p:nvSpPr>
          <p:cNvPr id="34" name="Rounded Rectangle 33"/>
          <p:cNvSpPr/>
          <p:nvPr/>
        </p:nvSpPr>
        <p:spPr bwMode="auto">
          <a:xfrm>
            <a:off x="5241116" y="1765152"/>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Procurement and Spend</a:t>
            </a:r>
          </a:p>
        </p:txBody>
      </p:sp>
      <p:sp>
        <p:nvSpPr>
          <p:cNvPr id="35" name="Rounded Rectangle 34"/>
          <p:cNvSpPr/>
          <p:nvPr/>
        </p:nvSpPr>
        <p:spPr bwMode="auto">
          <a:xfrm>
            <a:off x="4696721" y="2633078"/>
            <a:ext cx="1371600" cy="654507"/>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200" dirty="0">
                <a:solidFill>
                  <a:schemeClr val="bg1"/>
                </a:solidFill>
              </a:rPr>
              <a:t>Supply Chain </a:t>
            </a:r>
            <a:br>
              <a:rPr lang="en-US" sz="1200" dirty="0">
                <a:solidFill>
                  <a:schemeClr val="bg1"/>
                </a:solidFill>
              </a:rPr>
            </a:br>
            <a:r>
              <a:rPr lang="en-US" sz="1200" dirty="0">
                <a:solidFill>
                  <a:schemeClr val="bg1"/>
                </a:solidFill>
              </a:rPr>
              <a:t>and Order Management</a:t>
            </a:r>
          </a:p>
        </p:txBody>
      </p:sp>
      <p:sp>
        <p:nvSpPr>
          <p:cNvPr id="36" name="Rounded Rectangle 35"/>
          <p:cNvSpPr/>
          <p:nvPr/>
        </p:nvSpPr>
        <p:spPr bwMode="auto">
          <a:xfrm>
            <a:off x="6950460" y="3163293"/>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Projects</a:t>
            </a:r>
          </a:p>
        </p:txBody>
      </p:sp>
      <p:sp>
        <p:nvSpPr>
          <p:cNvPr id="37" name="Rounded Rectangle 36"/>
          <p:cNvSpPr/>
          <p:nvPr/>
        </p:nvSpPr>
        <p:spPr bwMode="auto">
          <a:xfrm>
            <a:off x="5421500" y="3432272"/>
            <a:ext cx="1371600" cy="685800"/>
          </a:xfrm>
          <a:prstGeom prst="roundRect">
            <a:avLst/>
          </a:prstGeom>
          <a:solidFill>
            <a:schemeClr val="tx2"/>
          </a:solidFill>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lIns="92075" tIns="46038" rIns="92075" bIns="46038" anchor="ctr">
            <a:spAutoFit/>
          </a:bodyPr>
          <a:lstStyle/>
          <a:p>
            <a:pPr marL="119063" indent="-119063" algn="ctr">
              <a:lnSpc>
                <a:spcPct val="90000"/>
              </a:lnSpc>
              <a:spcBef>
                <a:spcPct val="50000"/>
              </a:spcBef>
              <a:buClr>
                <a:schemeClr val="accent1"/>
              </a:buClr>
              <a:defRPr/>
            </a:pPr>
            <a:r>
              <a:rPr lang="en-US" sz="1400" dirty="0">
                <a:solidFill>
                  <a:schemeClr val="bg1"/>
                </a:solidFill>
              </a:rPr>
              <a:t>Human Resources</a:t>
            </a:r>
          </a:p>
        </p:txBody>
      </p:sp>
      <p:sp>
        <p:nvSpPr>
          <p:cNvPr id="64552" name="Left Brace 38"/>
          <p:cNvSpPr>
            <a:spLocks/>
          </p:cNvSpPr>
          <p:nvPr/>
        </p:nvSpPr>
        <p:spPr bwMode="auto">
          <a:xfrm rot="5400000">
            <a:off x="4298950" y="776288"/>
            <a:ext cx="512763" cy="8624887"/>
          </a:xfrm>
          <a:prstGeom prst="leftBrace">
            <a:avLst>
              <a:gd name="adj1" fmla="val 45400"/>
              <a:gd name="adj2" fmla="val 50023"/>
            </a:avLst>
          </a:prstGeom>
          <a:noFill/>
          <a:ln w="57150" algn="ctr">
            <a:solidFill>
              <a:schemeClr val="accent2"/>
            </a:solid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cxnSp>
        <p:nvCxnSpPr>
          <p:cNvPr id="64553" name="Straight Connector 3"/>
          <p:cNvCxnSpPr>
            <a:cxnSpLocks noChangeShapeType="1"/>
          </p:cNvCxnSpPr>
          <p:nvPr/>
        </p:nvCxnSpPr>
        <p:spPr bwMode="auto">
          <a:xfrm>
            <a:off x="93663" y="2335213"/>
            <a:ext cx="914400" cy="914400"/>
          </a:xfrm>
          <a:prstGeom prst="line">
            <a:avLst/>
          </a:prstGeom>
          <a:noFill/>
          <a:ln w="9525">
            <a:noFill/>
            <a:round/>
            <a:headEnd/>
            <a:tailEnd/>
          </a:ln>
        </p:spPr>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cstate="print"/>
          <a:srcRect b="26601"/>
          <a:stretch>
            <a:fillRect/>
          </a:stretch>
        </p:blipFill>
        <p:spPr bwMode="auto">
          <a:xfrm>
            <a:off x="3848100" y="4540250"/>
            <a:ext cx="4895850" cy="1546225"/>
          </a:xfrm>
          <a:prstGeom prst="rect">
            <a:avLst/>
          </a:prstGeom>
          <a:noFill/>
          <a:ln w="9525">
            <a:noFill/>
            <a:miter lim="800000"/>
            <a:headEnd/>
            <a:tailEnd/>
          </a:ln>
        </p:spPr>
      </p:pic>
      <p:pic>
        <p:nvPicPr>
          <p:cNvPr id="66562" name="Picture 3"/>
          <p:cNvPicPr>
            <a:picLocks noChangeAspect="1" noChangeArrowheads="1"/>
          </p:cNvPicPr>
          <p:nvPr/>
        </p:nvPicPr>
        <p:blipFill>
          <a:blip r:embed="rId4" cstate="print"/>
          <a:srcRect/>
          <a:stretch>
            <a:fillRect/>
          </a:stretch>
        </p:blipFill>
        <p:spPr bwMode="auto">
          <a:xfrm>
            <a:off x="3702050" y="698500"/>
            <a:ext cx="2836863" cy="2065338"/>
          </a:xfrm>
          <a:prstGeom prst="rect">
            <a:avLst/>
          </a:prstGeom>
          <a:noFill/>
          <a:ln w="9525">
            <a:noFill/>
            <a:miter lim="800000"/>
            <a:headEnd/>
            <a:tailEnd/>
          </a:ln>
        </p:spPr>
      </p:pic>
      <p:pic>
        <p:nvPicPr>
          <p:cNvPr id="66563" name="Picture 4"/>
          <p:cNvPicPr>
            <a:picLocks noChangeAspect="1" noChangeArrowheads="1"/>
          </p:cNvPicPr>
          <p:nvPr/>
        </p:nvPicPr>
        <p:blipFill>
          <a:blip r:embed="rId5" cstate="print"/>
          <a:srcRect/>
          <a:stretch>
            <a:fillRect/>
          </a:stretch>
        </p:blipFill>
        <p:spPr bwMode="auto">
          <a:xfrm>
            <a:off x="4794250" y="2536825"/>
            <a:ext cx="3062288" cy="2306638"/>
          </a:xfrm>
          <a:prstGeom prst="rect">
            <a:avLst/>
          </a:prstGeom>
          <a:noFill/>
          <a:ln w="9525">
            <a:noFill/>
            <a:miter lim="800000"/>
            <a:headEnd/>
            <a:tailEnd/>
          </a:ln>
        </p:spPr>
      </p:pic>
      <p:sp>
        <p:nvSpPr>
          <p:cNvPr id="66564" name="Oval 5"/>
          <p:cNvSpPr>
            <a:spLocks noChangeArrowheads="1"/>
          </p:cNvSpPr>
          <p:nvPr/>
        </p:nvSpPr>
        <p:spPr bwMode="auto">
          <a:xfrm>
            <a:off x="133350" y="838200"/>
            <a:ext cx="1112838" cy="914400"/>
          </a:xfrm>
          <a:prstGeom prst="ellipse">
            <a:avLst/>
          </a:prstGeom>
          <a:solidFill>
            <a:schemeClr val="tx1"/>
          </a:solidFill>
          <a:ln w="38100">
            <a:solidFill>
              <a:schemeClr val="hlink"/>
            </a:solidFill>
            <a:round/>
            <a:headEnd/>
            <a:tailEnd/>
          </a:ln>
        </p:spPr>
        <p:txBody>
          <a:bodyPr wrap="none" anchor="ctr"/>
          <a:lstStyle/>
          <a:p>
            <a:pPr eaLnBrk="0" hangingPunct="0"/>
            <a:r>
              <a:rPr lang="hu-HU" sz="1400">
                <a:solidFill>
                  <a:schemeClr val="bg1"/>
                </a:solidFill>
              </a:rPr>
              <a:t>Üzleti </a:t>
            </a:r>
            <a:br>
              <a:rPr lang="hu-HU" sz="1400">
                <a:solidFill>
                  <a:schemeClr val="bg1"/>
                </a:solidFill>
              </a:rPr>
            </a:br>
            <a:r>
              <a:rPr lang="hu-HU" sz="1400">
                <a:solidFill>
                  <a:schemeClr val="bg1"/>
                </a:solidFill>
              </a:rPr>
              <a:t>kérdés</a:t>
            </a:r>
            <a:endParaRPr lang="en-US" sz="1400">
              <a:solidFill>
                <a:schemeClr val="bg1"/>
              </a:solidFill>
            </a:endParaRPr>
          </a:p>
        </p:txBody>
      </p:sp>
      <p:sp>
        <p:nvSpPr>
          <p:cNvPr id="66565" name="Oval 6"/>
          <p:cNvSpPr>
            <a:spLocks noChangeArrowheads="1"/>
          </p:cNvSpPr>
          <p:nvPr/>
        </p:nvSpPr>
        <p:spPr bwMode="auto">
          <a:xfrm>
            <a:off x="133350" y="3022600"/>
            <a:ext cx="1112838" cy="914400"/>
          </a:xfrm>
          <a:prstGeom prst="ellipse">
            <a:avLst/>
          </a:prstGeom>
          <a:solidFill>
            <a:schemeClr val="bg1"/>
          </a:solidFill>
          <a:ln w="38100" algn="ctr">
            <a:solidFill>
              <a:schemeClr val="tx1"/>
            </a:solidFill>
            <a:round/>
            <a:headEnd/>
            <a:tailEnd/>
          </a:ln>
        </p:spPr>
        <p:txBody>
          <a:bodyPr wrap="none" anchor="ctr"/>
          <a:lstStyle/>
          <a:p>
            <a:pPr eaLnBrk="0" hangingPunct="0"/>
            <a:r>
              <a:rPr lang="hu-HU" sz="1400"/>
              <a:t>Vizsgálás</a:t>
            </a:r>
            <a:endParaRPr lang="en-US" sz="1400"/>
          </a:p>
        </p:txBody>
      </p:sp>
      <p:sp>
        <p:nvSpPr>
          <p:cNvPr id="66566" name="Oval 7"/>
          <p:cNvSpPr>
            <a:spLocks noChangeArrowheads="1"/>
          </p:cNvSpPr>
          <p:nvPr/>
        </p:nvSpPr>
        <p:spPr bwMode="auto">
          <a:xfrm>
            <a:off x="133350" y="5207000"/>
            <a:ext cx="1112838" cy="914400"/>
          </a:xfrm>
          <a:prstGeom prst="ellipse">
            <a:avLst/>
          </a:prstGeom>
          <a:solidFill>
            <a:schemeClr val="accent1"/>
          </a:solidFill>
          <a:ln w="38100" algn="ctr">
            <a:solidFill>
              <a:srgbClr val="003300"/>
            </a:solidFill>
            <a:round/>
            <a:headEnd/>
            <a:tailEnd/>
          </a:ln>
        </p:spPr>
        <p:txBody>
          <a:bodyPr wrap="none" anchor="ctr"/>
          <a:lstStyle/>
          <a:p>
            <a:pPr eaLnBrk="0" hangingPunct="0"/>
            <a:r>
              <a:rPr lang="hu-HU" sz="1400">
                <a:solidFill>
                  <a:schemeClr val="bg1"/>
                </a:solidFill>
              </a:rPr>
              <a:t>Cselekvés</a:t>
            </a:r>
            <a:endParaRPr lang="en-US" sz="1400">
              <a:solidFill>
                <a:schemeClr val="bg1"/>
              </a:solidFill>
            </a:endParaRPr>
          </a:p>
        </p:txBody>
      </p:sp>
      <p:cxnSp>
        <p:nvCxnSpPr>
          <p:cNvPr id="66567" name="AutoShape 8"/>
          <p:cNvCxnSpPr>
            <a:cxnSpLocks noChangeShapeType="1"/>
            <a:stCxn id="66564" idx="4"/>
            <a:endCxn id="66565" idx="0"/>
          </p:cNvCxnSpPr>
          <p:nvPr/>
        </p:nvCxnSpPr>
        <p:spPr bwMode="auto">
          <a:xfrm rot="5400000">
            <a:off x="74613" y="2387600"/>
            <a:ext cx="1231900" cy="0"/>
          </a:xfrm>
          <a:prstGeom prst="straightConnector1">
            <a:avLst/>
          </a:prstGeom>
          <a:noFill/>
          <a:ln w="25400">
            <a:solidFill>
              <a:schemeClr val="tx1"/>
            </a:solidFill>
            <a:round/>
            <a:headEnd/>
            <a:tailEnd type="triangle" w="lg" len="lg"/>
          </a:ln>
        </p:spPr>
      </p:cxnSp>
      <p:cxnSp>
        <p:nvCxnSpPr>
          <p:cNvPr id="66568" name="AutoShape 9"/>
          <p:cNvCxnSpPr>
            <a:cxnSpLocks noChangeShapeType="1"/>
            <a:stCxn id="66565" idx="4"/>
            <a:endCxn id="66566" idx="0"/>
          </p:cNvCxnSpPr>
          <p:nvPr/>
        </p:nvCxnSpPr>
        <p:spPr bwMode="auto">
          <a:xfrm rot="5400000">
            <a:off x="74613" y="4572000"/>
            <a:ext cx="1231900" cy="0"/>
          </a:xfrm>
          <a:prstGeom prst="straightConnector1">
            <a:avLst/>
          </a:prstGeom>
          <a:noFill/>
          <a:ln w="25400">
            <a:solidFill>
              <a:schemeClr val="tx1"/>
            </a:solidFill>
            <a:round/>
            <a:headEnd/>
            <a:tailEnd type="triangle" w="lg" len="lg"/>
          </a:ln>
        </p:spPr>
      </p:cxnSp>
      <p:sp>
        <p:nvSpPr>
          <p:cNvPr id="66569" name="AutoShape 10"/>
          <p:cNvSpPr>
            <a:spLocks noChangeArrowheads="1"/>
          </p:cNvSpPr>
          <p:nvPr/>
        </p:nvSpPr>
        <p:spPr bwMode="auto">
          <a:xfrm>
            <a:off x="1390650" y="5300663"/>
            <a:ext cx="1981200" cy="725487"/>
          </a:xfrm>
          <a:prstGeom prst="roundRect">
            <a:avLst>
              <a:gd name="adj" fmla="val 16667"/>
            </a:avLst>
          </a:prstGeom>
          <a:solidFill>
            <a:schemeClr val="accent1"/>
          </a:solidFill>
          <a:ln w="38100">
            <a:solidFill>
              <a:srgbClr val="003300"/>
            </a:solidFill>
            <a:round/>
            <a:headEnd/>
            <a:tailEnd/>
          </a:ln>
        </p:spPr>
        <p:txBody>
          <a:bodyPr anchor="ctr"/>
          <a:lstStyle/>
          <a:p>
            <a:pPr eaLnBrk="0" hangingPunct="0"/>
            <a:r>
              <a:rPr lang="hu-HU" sz="1200">
                <a:solidFill>
                  <a:schemeClr val="bg1"/>
                </a:solidFill>
              </a:rPr>
              <a:t>Kezeljük jól az értékes, jól teljesítő, távozásra hajlamosakat.</a:t>
            </a:r>
            <a:endParaRPr lang="en-US" sz="1200">
              <a:solidFill>
                <a:schemeClr val="bg1"/>
              </a:solidFill>
            </a:endParaRPr>
          </a:p>
        </p:txBody>
      </p:sp>
      <p:sp>
        <p:nvSpPr>
          <p:cNvPr id="66570" name="AutoShape 11"/>
          <p:cNvSpPr>
            <a:spLocks noChangeArrowheads="1"/>
          </p:cNvSpPr>
          <p:nvPr/>
        </p:nvSpPr>
        <p:spPr bwMode="auto">
          <a:xfrm>
            <a:off x="1390650" y="4343400"/>
            <a:ext cx="1981200" cy="609600"/>
          </a:xfrm>
          <a:prstGeom prst="roundRect">
            <a:avLst>
              <a:gd name="adj" fmla="val 16667"/>
            </a:avLst>
          </a:prstGeom>
          <a:solidFill>
            <a:schemeClr val="bg1"/>
          </a:solidFill>
          <a:ln w="38100">
            <a:solidFill>
              <a:schemeClr val="tx1"/>
            </a:solidFill>
            <a:round/>
            <a:headEnd/>
            <a:tailEnd/>
          </a:ln>
        </p:spPr>
        <p:txBody>
          <a:bodyPr anchor="ctr"/>
          <a:lstStyle/>
          <a:p>
            <a:pPr eaLnBrk="0" hangingPunct="0"/>
            <a:r>
              <a:rPr lang="hu-HU" sz="1200"/>
              <a:t>Miért távoznak a dolgozók</a:t>
            </a:r>
            <a:r>
              <a:rPr lang="en-US" sz="1200"/>
              <a:t>?</a:t>
            </a:r>
          </a:p>
        </p:txBody>
      </p:sp>
      <p:sp>
        <p:nvSpPr>
          <p:cNvPr id="66571" name="AutoShape 12"/>
          <p:cNvSpPr>
            <a:spLocks noChangeArrowheads="1"/>
          </p:cNvSpPr>
          <p:nvPr/>
        </p:nvSpPr>
        <p:spPr bwMode="auto">
          <a:xfrm>
            <a:off x="1390650" y="3419475"/>
            <a:ext cx="1981200" cy="609600"/>
          </a:xfrm>
          <a:prstGeom prst="roundRect">
            <a:avLst>
              <a:gd name="adj" fmla="val 16667"/>
            </a:avLst>
          </a:prstGeom>
          <a:solidFill>
            <a:schemeClr val="bg1"/>
          </a:solidFill>
          <a:ln w="38100">
            <a:solidFill>
              <a:schemeClr val="tx1"/>
            </a:solidFill>
            <a:round/>
            <a:headEnd/>
            <a:tailEnd/>
          </a:ln>
        </p:spPr>
        <p:txBody>
          <a:bodyPr anchor="ctr"/>
          <a:lstStyle/>
          <a:p>
            <a:pPr eaLnBrk="0" hangingPunct="0"/>
            <a:r>
              <a:rPr lang="hu-HU" sz="1200"/>
              <a:t>Mik a fő megtartási körülmények</a:t>
            </a:r>
            <a:r>
              <a:rPr lang="en-US" sz="1200"/>
              <a:t>?</a:t>
            </a:r>
          </a:p>
        </p:txBody>
      </p:sp>
      <p:sp>
        <p:nvSpPr>
          <p:cNvPr id="66572" name="AutoShape 13"/>
          <p:cNvSpPr>
            <a:spLocks noChangeArrowheads="1"/>
          </p:cNvSpPr>
          <p:nvPr/>
        </p:nvSpPr>
        <p:spPr bwMode="auto">
          <a:xfrm>
            <a:off x="1371600" y="2514600"/>
            <a:ext cx="2043113" cy="609600"/>
          </a:xfrm>
          <a:prstGeom prst="roundRect">
            <a:avLst>
              <a:gd name="adj" fmla="val 16667"/>
            </a:avLst>
          </a:prstGeom>
          <a:solidFill>
            <a:schemeClr val="bg1"/>
          </a:solidFill>
          <a:ln w="38100">
            <a:solidFill>
              <a:schemeClr val="tx1"/>
            </a:solidFill>
            <a:round/>
            <a:headEnd/>
            <a:tailEnd/>
          </a:ln>
        </p:spPr>
        <p:txBody>
          <a:bodyPr anchor="ctr"/>
          <a:lstStyle/>
          <a:p>
            <a:pPr eaLnBrk="0" hangingPunct="0"/>
            <a:r>
              <a:rPr lang="hu-HU" sz="1200"/>
              <a:t>Növekszik az önkéntes felmondás</a:t>
            </a:r>
            <a:r>
              <a:rPr lang="en-US" sz="1200"/>
              <a:t>?</a:t>
            </a:r>
          </a:p>
        </p:txBody>
      </p:sp>
      <p:sp>
        <p:nvSpPr>
          <p:cNvPr id="66573" name="AutoShape 14"/>
          <p:cNvSpPr>
            <a:spLocks noChangeArrowheads="1"/>
          </p:cNvSpPr>
          <p:nvPr/>
        </p:nvSpPr>
        <p:spPr bwMode="auto">
          <a:xfrm>
            <a:off x="1390650" y="1730375"/>
            <a:ext cx="1981200" cy="457200"/>
          </a:xfrm>
          <a:prstGeom prst="roundRect">
            <a:avLst>
              <a:gd name="adj" fmla="val 16667"/>
            </a:avLst>
          </a:prstGeom>
          <a:solidFill>
            <a:schemeClr val="bg1"/>
          </a:solidFill>
          <a:ln w="38100">
            <a:solidFill>
              <a:schemeClr val="tx1"/>
            </a:solidFill>
            <a:round/>
            <a:headEnd/>
            <a:tailEnd/>
          </a:ln>
        </p:spPr>
        <p:txBody>
          <a:bodyPr anchor="ctr"/>
          <a:lstStyle/>
          <a:p>
            <a:pPr eaLnBrk="0" hangingPunct="0"/>
            <a:r>
              <a:rPr lang="hu-HU" sz="1200"/>
              <a:t>Kezelhető a fluktuáció</a:t>
            </a:r>
            <a:r>
              <a:rPr lang="en-US" sz="1200"/>
              <a:t>?</a:t>
            </a:r>
          </a:p>
        </p:txBody>
      </p:sp>
      <p:sp>
        <p:nvSpPr>
          <p:cNvPr id="66574" name="AutoShape 15"/>
          <p:cNvSpPr>
            <a:spLocks noChangeArrowheads="1"/>
          </p:cNvSpPr>
          <p:nvPr/>
        </p:nvSpPr>
        <p:spPr bwMode="auto">
          <a:xfrm>
            <a:off x="1390650" y="993775"/>
            <a:ext cx="1981200" cy="498475"/>
          </a:xfrm>
          <a:prstGeom prst="roundRect">
            <a:avLst>
              <a:gd name="adj" fmla="val 16667"/>
            </a:avLst>
          </a:prstGeom>
          <a:solidFill>
            <a:schemeClr val="tx1"/>
          </a:solidFill>
          <a:ln w="38100">
            <a:solidFill>
              <a:schemeClr val="hlink"/>
            </a:solidFill>
            <a:round/>
            <a:headEnd/>
            <a:tailEnd/>
          </a:ln>
        </p:spPr>
        <p:txBody>
          <a:bodyPr anchor="ctr"/>
          <a:lstStyle/>
          <a:p>
            <a:pPr eaLnBrk="0" hangingPunct="0"/>
            <a:r>
              <a:rPr lang="hu-HU" sz="1200">
                <a:solidFill>
                  <a:schemeClr val="bg1"/>
                </a:solidFill>
              </a:rPr>
              <a:t>Munkaerő rendelkezésre állása</a:t>
            </a:r>
            <a:endParaRPr lang="en-US" sz="1200">
              <a:solidFill>
                <a:schemeClr val="bg1"/>
              </a:solidFill>
            </a:endParaRPr>
          </a:p>
        </p:txBody>
      </p:sp>
      <p:cxnSp>
        <p:nvCxnSpPr>
          <p:cNvPr id="66575" name="AutoShape 16"/>
          <p:cNvCxnSpPr>
            <a:cxnSpLocks noChangeShapeType="1"/>
            <a:stCxn id="66574" idx="2"/>
            <a:endCxn id="66573" idx="0"/>
          </p:cNvCxnSpPr>
          <p:nvPr/>
        </p:nvCxnSpPr>
        <p:spPr bwMode="auto">
          <a:xfrm rot="5400000">
            <a:off x="2281237" y="1611313"/>
            <a:ext cx="200025" cy="0"/>
          </a:xfrm>
          <a:prstGeom prst="straightConnector1">
            <a:avLst/>
          </a:prstGeom>
          <a:noFill/>
          <a:ln w="25400">
            <a:solidFill>
              <a:schemeClr val="tx1"/>
            </a:solidFill>
            <a:round/>
            <a:headEnd/>
            <a:tailEnd type="triangle" w="lg" len="lg"/>
          </a:ln>
        </p:spPr>
      </p:cxnSp>
      <p:cxnSp>
        <p:nvCxnSpPr>
          <p:cNvPr id="66576" name="AutoShape 17"/>
          <p:cNvCxnSpPr>
            <a:cxnSpLocks noChangeShapeType="1"/>
            <a:stCxn id="66573" idx="2"/>
            <a:endCxn id="66572" idx="0"/>
          </p:cNvCxnSpPr>
          <p:nvPr/>
        </p:nvCxnSpPr>
        <p:spPr bwMode="auto">
          <a:xfrm rot="16200000" flipH="1">
            <a:off x="2243137" y="2344738"/>
            <a:ext cx="288925" cy="12700"/>
          </a:xfrm>
          <a:prstGeom prst="bentConnector3">
            <a:avLst>
              <a:gd name="adj1" fmla="val 50000"/>
            </a:avLst>
          </a:prstGeom>
          <a:noFill/>
          <a:ln w="25400">
            <a:solidFill>
              <a:schemeClr val="tx1"/>
            </a:solidFill>
            <a:miter lim="800000"/>
            <a:headEnd/>
            <a:tailEnd type="triangle" w="lg" len="lg"/>
          </a:ln>
        </p:spPr>
      </p:cxnSp>
      <p:cxnSp>
        <p:nvCxnSpPr>
          <p:cNvPr id="66577" name="AutoShape 18"/>
          <p:cNvCxnSpPr>
            <a:cxnSpLocks noChangeShapeType="1"/>
            <a:stCxn id="66572" idx="2"/>
            <a:endCxn id="66571" idx="0"/>
          </p:cNvCxnSpPr>
          <p:nvPr/>
        </p:nvCxnSpPr>
        <p:spPr bwMode="auto">
          <a:xfrm rot="5400000">
            <a:off x="2259012" y="3265488"/>
            <a:ext cx="257175" cy="12700"/>
          </a:xfrm>
          <a:prstGeom prst="bentConnector3">
            <a:avLst>
              <a:gd name="adj1" fmla="val 50000"/>
            </a:avLst>
          </a:prstGeom>
          <a:noFill/>
          <a:ln w="25400">
            <a:solidFill>
              <a:schemeClr val="tx1"/>
            </a:solidFill>
            <a:miter lim="800000"/>
            <a:headEnd/>
            <a:tailEnd type="triangle" w="lg" len="lg"/>
          </a:ln>
        </p:spPr>
      </p:cxnSp>
      <p:cxnSp>
        <p:nvCxnSpPr>
          <p:cNvPr id="66578" name="AutoShape 19"/>
          <p:cNvCxnSpPr>
            <a:cxnSpLocks noChangeShapeType="1"/>
            <a:stCxn id="66571" idx="2"/>
            <a:endCxn id="66570" idx="0"/>
          </p:cNvCxnSpPr>
          <p:nvPr/>
        </p:nvCxnSpPr>
        <p:spPr bwMode="auto">
          <a:xfrm rot="5400000">
            <a:off x="2243137" y="4186238"/>
            <a:ext cx="276225" cy="0"/>
          </a:xfrm>
          <a:prstGeom prst="straightConnector1">
            <a:avLst/>
          </a:prstGeom>
          <a:noFill/>
          <a:ln w="25400">
            <a:solidFill>
              <a:schemeClr val="tx1"/>
            </a:solidFill>
            <a:round/>
            <a:headEnd/>
            <a:tailEnd type="triangle" w="lg" len="lg"/>
          </a:ln>
        </p:spPr>
      </p:cxnSp>
      <p:cxnSp>
        <p:nvCxnSpPr>
          <p:cNvPr id="66579" name="AutoShape 20"/>
          <p:cNvCxnSpPr>
            <a:cxnSpLocks noChangeShapeType="1"/>
            <a:stCxn id="66570" idx="2"/>
            <a:endCxn id="66569" idx="0"/>
          </p:cNvCxnSpPr>
          <p:nvPr/>
        </p:nvCxnSpPr>
        <p:spPr bwMode="auto">
          <a:xfrm rot="5400000">
            <a:off x="2226468" y="5126832"/>
            <a:ext cx="309563" cy="0"/>
          </a:xfrm>
          <a:prstGeom prst="straightConnector1">
            <a:avLst/>
          </a:prstGeom>
          <a:noFill/>
          <a:ln w="25400">
            <a:solidFill>
              <a:schemeClr val="tx1"/>
            </a:solidFill>
            <a:round/>
            <a:headEnd/>
            <a:tailEnd type="triangle" w="lg" len="lg"/>
          </a:ln>
        </p:spPr>
      </p:cxnSp>
      <p:sp>
        <p:nvSpPr>
          <p:cNvPr id="66580" name="Rectangle 21"/>
          <p:cNvSpPr>
            <a:spLocks noChangeArrowheads="1"/>
          </p:cNvSpPr>
          <p:nvPr/>
        </p:nvSpPr>
        <p:spPr bwMode="auto">
          <a:xfrm>
            <a:off x="8601075" y="2043113"/>
            <a:ext cx="457200" cy="381000"/>
          </a:xfrm>
          <a:prstGeom prst="rect">
            <a:avLst/>
          </a:prstGeom>
          <a:noFill/>
          <a:ln w="9525">
            <a:noFill/>
            <a:miter lim="800000"/>
            <a:headEnd/>
            <a:tailEnd/>
          </a:ln>
        </p:spPr>
        <p:txBody>
          <a:bodyPr wrap="none" anchor="ctr"/>
          <a:lstStyle/>
          <a:p>
            <a:endParaRPr lang="hu-HU"/>
          </a:p>
        </p:txBody>
      </p:sp>
      <p:cxnSp>
        <p:nvCxnSpPr>
          <p:cNvPr id="66581" name="AutoShape 22"/>
          <p:cNvCxnSpPr>
            <a:cxnSpLocks noChangeShapeType="1"/>
          </p:cNvCxnSpPr>
          <p:nvPr/>
        </p:nvCxnSpPr>
        <p:spPr bwMode="auto">
          <a:xfrm>
            <a:off x="6538913" y="1731963"/>
            <a:ext cx="1317625" cy="1958975"/>
          </a:xfrm>
          <a:prstGeom prst="curvedConnector3">
            <a:avLst>
              <a:gd name="adj1" fmla="val 117227"/>
            </a:avLst>
          </a:prstGeom>
          <a:noFill/>
          <a:ln w="38100">
            <a:solidFill>
              <a:schemeClr val="tx1"/>
            </a:solidFill>
            <a:round/>
            <a:headEnd/>
            <a:tailEnd type="triangle" w="med" len="med"/>
          </a:ln>
        </p:spPr>
      </p:cxnSp>
      <p:cxnSp>
        <p:nvCxnSpPr>
          <p:cNvPr id="66582" name="AutoShape 23"/>
          <p:cNvCxnSpPr>
            <a:cxnSpLocks noChangeShapeType="1"/>
          </p:cNvCxnSpPr>
          <p:nvPr/>
        </p:nvCxnSpPr>
        <p:spPr bwMode="auto">
          <a:xfrm>
            <a:off x="7856538" y="3690938"/>
            <a:ext cx="887412" cy="1622425"/>
          </a:xfrm>
          <a:prstGeom prst="curvedConnector3">
            <a:avLst>
              <a:gd name="adj1" fmla="val 125759"/>
            </a:avLst>
          </a:prstGeom>
          <a:noFill/>
          <a:ln w="38100">
            <a:solidFill>
              <a:schemeClr val="tx1"/>
            </a:solidFill>
            <a:round/>
            <a:headEnd/>
            <a:tailEnd type="triangle" w="med" len="med"/>
          </a:ln>
        </p:spPr>
      </p:cxnSp>
      <p:sp>
        <p:nvSpPr>
          <p:cNvPr id="66583" name="Text Box 24"/>
          <p:cNvSpPr txBox="1">
            <a:spLocks noChangeArrowheads="1"/>
          </p:cNvSpPr>
          <p:nvPr/>
        </p:nvSpPr>
        <p:spPr bwMode="auto">
          <a:xfrm rot="2779751">
            <a:off x="6072981" y="1650207"/>
            <a:ext cx="3252787" cy="457200"/>
          </a:xfrm>
          <a:prstGeom prst="rect">
            <a:avLst/>
          </a:prstGeom>
          <a:noFill/>
          <a:ln w="9525">
            <a:noFill/>
            <a:miter lim="800000"/>
            <a:headEnd/>
            <a:tailEnd/>
          </a:ln>
        </p:spPr>
        <p:txBody>
          <a:bodyPr wrap="none">
            <a:spAutoFit/>
          </a:bodyPr>
          <a:lstStyle/>
          <a:p>
            <a:pPr eaLnBrk="0" hangingPunct="0"/>
            <a:r>
              <a:rPr lang="hu-HU" sz="2400" b="0"/>
              <a:t>Lefúrás a részletekhez</a:t>
            </a:r>
            <a:endParaRPr lang="en-US" sz="2400" b="0"/>
          </a:p>
        </p:txBody>
      </p:sp>
      <p:sp>
        <p:nvSpPr>
          <p:cNvPr id="66584" name="Line 25"/>
          <p:cNvSpPr>
            <a:spLocks noChangeShapeType="1"/>
          </p:cNvSpPr>
          <p:nvPr/>
        </p:nvSpPr>
        <p:spPr bwMode="auto">
          <a:xfrm flipV="1">
            <a:off x="3352800" y="1549400"/>
            <a:ext cx="468313" cy="431800"/>
          </a:xfrm>
          <a:prstGeom prst="line">
            <a:avLst/>
          </a:prstGeom>
          <a:noFill/>
          <a:ln w="38100">
            <a:solidFill>
              <a:srgbClr val="FF0000"/>
            </a:solidFill>
            <a:round/>
            <a:headEnd/>
            <a:tailEnd type="oval" w="lg" len="lg"/>
          </a:ln>
        </p:spPr>
        <p:txBody>
          <a:bodyPr/>
          <a:lstStyle/>
          <a:p>
            <a:endParaRPr lang="hu-HU"/>
          </a:p>
        </p:txBody>
      </p:sp>
      <p:sp>
        <p:nvSpPr>
          <p:cNvPr id="66585" name="Line 26"/>
          <p:cNvSpPr>
            <a:spLocks noChangeShapeType="1"/>
          </p:cNvSpPr>
          <p:nvPr/>
        </p:nvSpPr>
        <p:spPr bwMode="auto">
          <a:xfrm flipV="1">
            <a:off x="3429000" y="2449513"/>
            <a:ext cx="1157288" cy="217487"/>
          </a:xfrm>
          <a:prstGeom prst="line">
            <a:avLst/>
          </a:prstGeom>
          <a:noFill/>
          <a:ln w="38100">
            <a:solidFill>
              <a:srgbClr val="FF0000"/>
            </a:solidFill>
            <a:round/>
            <a:headEnd/>
            <a:tailEnd type="oval" w="lg" len="lg"/>
          </a:ln>
        </p:spPr>
        <p:txBody>
          <a:bodyPr/>
          <a:lstStyle/>
          <a:p>
            <a:endParaRPr lang="hu-HU"/>
          </a:p>
        </p:txBody>
      </p:sp>
      <p:sp>
        <p:nvSpPr>
          <p:cNvPr id="66586" name="Line 27"/>
          <p:cNvSpPr>
            <a:spLocks noChangeShapeType="1"/>
          </p:cNvSpPr>
          <p:nvPr/>
        </p:nvSpPr>
        <p:spPr bwMode="auto">
          <a:xfrm flipV="1">
            <a:off x="3400425" y="4159250"/>
            <a:ext cx="1989138" cy="488950"/>
          </a:xfrm>
          <a:prstGeom prst="line">
            <a:avLst/>
          </a:prstGeom>
          <a:noFill/>
          <a:ln w="38100">
            <a:solidFill>
              <a:srgbClr val="FF0000"/>
            </a:solidFill>
            <a:round/>
            <a:headEnd/>
            <a:tailEnd type="oval" w="lg" len="lg"/>
          </a:ln>
        </p:spPr>
        <p:txBody>
          <a:bodyPr/>
          <a:lstStyle/>
          <a:p>
            <a:endParaRPr lang="hu-HU"/>
          </a:p>
        </p:txBody>
      </p:sp>
      <p:sp>
        <p:nvSpPr>
          <p:cNvPr id="66587" name="Line 28"/>
          <p:cNvSpPr>
            <a:spLocks noChangeShapeType="1"/>
          </p:cNvSpPr>
          <p:nvPr/>
        </p:nvSpPr>
        <p:spPr bwMode="auto">
          <a:xfrm flipV="1">
            <a:off x="3400425" y="5410200"/>
            <a:ext cx="685800" cy="228600"/>
          </a:xfrm>
          <a:prstGeom prst="line">
            <a:avLst/>
          </a:prstGeom>
          <a:noFill/>
          <a:ln w="38100">
            <a:solidFill>
              <a:srgbClr val="FF0000"/>
            </a:solidFill>
            <a:round/>
            <a:headEnd/>
            <a:tailEnd type="oval" w="lg" len="lg"/>
          </a:ln>
        </p:spPr>
        <p:txBody>
          <a:bodyPr/>
          <a:lstStyle/>
          <a:p>
            <a:endParaRPr lang="hu-HU"/>
          </a:p>
        </p:txBody>
      </p:sp>
      <p:sp>
        <p:nvSpPr>
          <p:cNvPr id="66588" name="Rectangle 29"/>
          <p:cNvSpPr>
            <a:spLocks noGrp="1" noChangeArrowheads="1"/>
          </p:cNvSpPr>
          <p:nvPr>
            <p:ph type="title" idx="4294967295"/>
          </p:nvPr>
        </p:nvSpPr>
        <p:spPr>
          <a:xfrm>
            <a:off x="822325" y="185738"/>
            <a:ext cx="7581900" cy="941387"/>
          </a:xfrm>
        </p:spPr>
        <p:txBody>
          <a:bodyPr/>
          <a:lstStyle/>
          <a:p>
            <a:r>
              <a:rPr lang="hu-HU" smtClean="0"/>
              <a:t>Elemzési folyamatok támogatása</a:t>
            </a:r>
            <a:endParaRPr lang="en-US"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blackWhite">
          <a:xfrm>
            <a:off x="177800" y="1182688"/>
            <a:ext cx="8785225" cy="4194175"/>
          </a:xfrm>
          <a:prstGeom prst="rect">
            <a:avLst/>
          </a:prstGeom>
          <a:solidFill>
            <a:schemeClr val="hlink"/>
          </a:solidFill>
          <a:ln w="12700">
            <a:solidFill>
              <a:schemeClr val="hlink"/>
            </a:solidFill>
            <a:miter lim="800000"/>
            <a:headEnd type="none" w="sm" len="sm"/>
            <a:tailEnd type="none" w="sm" len="sm"/>
          </a:ln>
        </p:spPr>
        <p:txBody>
          <a:bodyPr tIns="182880" bIns="41141"/>
          <a:lstStyle/>
          <a:p>
            <a:pPr>
              <a:buFontTx/>
              <a:buChar char="•"/>
            </a:pPr>
            <a:endParaRPr lang="hu-HU" sz="1200">
              <a:solidFill>
                <a:schemeClr val="hlink"/>
              </a:solidFill>
            </a:endParaRPr>
          </a:p>
        </p:txBody>
      </p:sp>
      <p:sp>
        <p:nvSpPr>
          <p:cNvPr id="68610" name="Rectangle 3"/>
          <p:cNvSpPr>
            <a:spLocks noChangeArrowheads="1"/>
          </p:cNvSpPr>
          <p:nvPr/>
        </p:nvSpPr>
        <p:spPr bwMode="auto">
          <a:xfrm>
            <a:off x="4622800" y="1263650"/>
            <a:ext cx="4259263" cy="4037013"/>
          </a:xfrm>
          <a:prstGeom prst="rect">
            <a:avLst/>
          </a:prstGeom>
          <a:solidFill>
            <a:srgbClr val="E6E6E6"/>
          </a:solidFill>
          <a:ln w="12700">
            <a:noFill/>
            <a:miter lim="800000"/>
            <a:headEnd/>
            <a:tailEnd/>
          </a:ln>
        </p:spPr>
        <p:txBody>
          <a:bodyPr lIns="92075" tIns="46038" rIns="92075" bIns="46038" anchor="ctr">
            <a:spAutoFit/>
          </a:bodyPr>
          <a:lstStyle/>
          <a:p>
            <a:endParaRPr lang="hu-HU"/>
          </a:p>
        </p:txBody>
      </p:sp>
      <p:sp>
        <p:nvSpPr>
          <p:cNvPr id="68611" name="Rectangle 4"/>
          <p:cNvSpPr>
            <a:spLocks noChangeArrowheads="1"/>
          </p:cNvSpPr>
          <p:nvPr/>
        </p:nvSpPr>
        <p:spPr bwMode="auto">
          <a:xfrm>
            <a:off x="254000" y="1263650"/>
            <a:ext cx="4259263" cy="4037013"/>
          </a:xfrm>
          <a:prstGeom prst="rect">
            <a:avLst/>
          </a:prstGeom>
          <a:solidFill>
            <a:srgbClr val="E6E6E6"/>
          </a:solidFill>
          <a:ln w="12700">
            <a:noFill/>
            <a:miter lim="800000"/>
            <a:headEnd/>
            <a:tailEnd/>
          </a:ln>
        </p:spPr>
        <p:txBody>
          <a:bodyPr lIns="92075" tIns="46038" rIns="92075" bIns="46038" anchor="ctr">
            <a:spAutoFit/>
          </a:bodyPr>
          <a:lstStyle/>
          <a:p>
            <a:endParaRPr lang="hu-HU"/>
          </a:p>
        </p:txBody>
      </p:sp>
      <p:sp>
        <p:nvSpPr>
          <p:cNvPr id="68612" name="Rectangle 5"/>
          <p:cNvSpPr>
            <a:spLocks noChangeArrowheads="1"/>
          </p:cNvSpPr>
          <p:nvPr/>
        </p:nvSpPr>
        <p:spPr bwMode="auto">
          <a:xfrm>
            <a:off x="254000" y="1255713"/>
            <a:ext cx="4246563" cy="366712"/>
          </a:xfrm>
          <a:prstGeom prst="rect">
            <a:avLst/>
          </a:prstGeom>
          <a:noFill/>
          <a:ln w="9525" algn="ctr">
            <a:noFill/>
            <a:miter lim="800000"/>
            <a:headEnd/>
            <a:tailEnd/>
          </a:ln>
        </p:spPr>
        <p:txBody>
          <a:bodyPr lIns="92075" tIns="46038" rIns="92075" bIns="46038">
            <a:spAutoFit/>
          </a:bodyPr>
          <a:lstStyle/>
          <a:p>
            <a:pPr marL="119063" indent="-119063"/>
            <a:r>
              <a:rPr lang="en-US" sz="1800">
                <a:solidFill>
                  <a:schemeClr val="hlink"/>
                </a:solidFill>
              </a:rPr>
              <a:t>CRM </a:t>
            </a:r>
            <a:r>
              <a:rPr lang="hu-HU" sz="1800">
                <a:solidFill>
                  <a:schemeClr val="hlink"/>
                </a:solidFill>
              </a:rPr>
              <a:t>analitikus alkalmazások</a:t>
            </a:r>
            <a:endParaRPr lang="en-US" sz="1800">
              <a:solidFill>
                <a:schemeClr val="hlink"/>
              </a:solidFill>
            </a:endParaRPr>
          </a:p>
        </p:txBody>
      </p:sp>
      <p:sp>
        <p:nvSpPr>
          <p:cNvPr id="68613" name="Rectangle 6"/>
          <p:cNvSpPr>
            <a:spLocks noChangeArrowheads="1"/>
          </p:cNvSpPr>
          <p:nvPr/>
        </p:nvSpPr>
        <p:spPr bwMode="auto">
          <a:xfrm>
            <a:off x="4632325" y="1255713"/>
            <a:ext cx="4241800" cy="366712"/>
          </a:xfrm>
          <a:prstGeom prst="rect">
            <a:avLst/>
          </a:prstGeom>
          <a:noFill/>
          <a:ln w="9525" algn="ctr">
            <a:noFill/>
            <a:miter lim="800000"/>
            <a:headEnd/>
            <a:tailEnd/>
          </a:ln>
        </p:spPr>
        <p:txBody>
          <a:bodyPr lIns="92075" tIns="46038" rIns="92075" bIns="46038">
            <a:spAutoFit/>
          </a:bodyPr>
          <a:lstStyle/>
          <a:p>
            <a:pPr marL="119063" indent="-119063"/>
            <a:r>
              <a:rPr lang="en-US" sz="1800">
                <a:solidFill>
                  <a:schemeClr val="hlink"/>
                </a:solidFill>
              </a:rPr>
              <a:t>ERP </a:t>
            </a:r>
            <a:r>
              <a:rPr lang="hu-HU" sz="1800">
                <a:solidFill>
                  <a:schemeClr val="hlink"/>
                </a:solidFill>
              </a:rPr>
              <a:t>analitkus alkalmazások</a:t>
            </a:r>
            <a:endParaRPr lang="en-US" sz="1800">
              <a:solidFill>
                <a:schemeClr val="hlink"/>
              </a:solidFill>
            </a:endParaRPr>
          </a:p>
        </p:txBody>
      </p:sp>
      <p:graphicFrame>
        <p:nvGraphicFramePr>
          <p:cNvPr id="1351687" name="Group 7"/>
          <p:cNvGraphicFramePr>
            <a:graphicFrameLocks noGrp="1"/>
          </p:cNvGraphicFramePr>
          <p:nvPr/>
        </p:nvGraphicFramePr>
        <p:xfrm>
          <a:off x="342900" y="1617663"/>
          <a:ext cx="1298575" cy="1829753"/>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ÉRTÉKESÍTÉS</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en-US" sz="1000" b="0" i="0" u="none" strike="noStrike" cap="none" normalizeH="0" baseline="0" smtClean="0">
                          <a:ln>
                            <a:noFill/>
                          </a:ln>
                          <a:solidFill>
                            <a:schemeClr val="tx1"/>
                          </a:solidFill>
                          <a:effectLst/>
                          <a:latin typeface="Arial" pitchFamily="34" charset="0"/>
                        </a:rPr>
                        <a:t>Pipeline </a:t>
                      </a:r>
                      <a:r>
                        <a:rPr kumimoji="0" lang="hu-HU" sz="1000" b="0" i="0" u="none" strike="noStrike" cap="none" normalizeH="0" baseline="0" smtClean="0">
                          <a:ln>
                            <a:noFill/>
                          </a:ln>
                          <a:solidFill>
                            <a:schemeClr val="tx1"/>
                          </a:solidFill>
                          <a:effectLst/>
                          <a:latin typeface="Arial" pitchFamily="34" charset="0"/>
                        </a:rPr>
                        <a:t>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Előrejelzés pontosság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en-US" sz="1000" b="0" i="0" u="none" strike="noStrike" cap="none" normalizeH="0" baseline="0" smtClean="0">
                          <a:ln>
                            <a:noFill/>
                          </a:ln>
                          <a:solidFill>
                            <a:schemeClr val="tx1"/>
                          </a:solidFill>
                          <a:effectLst/>
                          <a:latin typeface="Arial" pitchFamily="34" charset="0"/>
                        </a:rPr>
                        <a:t>Up-sell/Cross-sell</a:t>
                      </a: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Ciklusidők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Lehetőségek alakulása</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Értékesítési csapat hatékonysága</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696" name="Group 16"/>
          <p:cNvGraphicFramePr>
            <a:graphicFrameLocks noGrp="1"/>
          </p:cNvGraphicFramePr>
          <p:nvPr/>
        </p:nvGraphicFramePr>
        <p:xfrm>
          <a:off x="1719263" y="1617663"/>
          <a:ext cx="1298575" cy="1791653"/>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en-US" altLang="ja-JP" sz="1000" b="1" i="0" u="none" strike="noStrike" cap="none" normalizeH="0" baseline="0" smtClean="0">
                          <a:ln>
                            <a:noFill/>
                          </a:ln>
                          <a:solidFill>
                            <a:schemeClr val="bg1"/>
                          </a:solidFill>
                          <a:effectLst/>
                          <a:latin typeface="Arial" pitchFamily="34" charset="0"/>
                          <a:ea typeface="MS PGothic" pitchFamily="34" charset="-128"/>
                        </a:rPr>
                        <a:t>MARKETING</a:t>
                      </a: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Kampány hatékonyság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Ügyfél áttekintés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Termékvásárlási hajlandóság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Várárlói-kosár 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
                          <a:schemeClr val="tx1"/>
                        </a:buClr>
                        <a:buSzTx/>
                        <a:buFontTx/>
                        <a:buChar char="•"/>
                        <a:tabLst/>
                      </a:pPr>
                      <a:r>
                        <a:rPr kumimoji="0" lang="hu-HU" sz="1000" b="0" i="0" u="none" strike="noStrike" cap="none" normalizeH="0" baseline="0" smtClean="0">
                          <a:ln>
                            <a:noFill/>
                          </a:ln>
                          <a:solidFill>
                            <a:schemeClr val="tx1"/>
                          </a:solidFill>
                          <a:effectLst/>
                          <a:latin typeface="Arial" pitchFamily="34" charset="0"/>
                        </a:rPr>
                        <a:t>Kampány megtérülés</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05" name="Group 25"/>
          <p:cNvGraphicFramePr>
            <a:graphicFrameLocks noGrp="1"/>
          </p:cNvGraphicFramePr>
          <p:nvPr/>
        </p:nvGraphicFramePr>
        <p:xfrm>
          <a:off x="3100388" y="1617663"/>
          <a:ext cx="1298575" cy="1746251"/>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ÜGYFÉLSZOLG.</a:t>
                      </a:r>
                      <a:r>
                        <a:rPr kumimoji="0" lang="en-US" altLang="ja-JP" sz="1000" b="1" i="0" u="none" strike="noStrike" cap="none" normalizeH="0" baseline="0" smtClean="0">
                          <a:ln>
                            <a:noFill/>
                          </a:ln>
                          <a:solidFill>
                            <a:schemeClr val="bg1"/>
                          </a:solidFill>
                          <a:effectLst/>
                          <a:latin typeface="Arial" pitchFamily="34" charset="0"/>
                          <a:ea typeface="MS PGothic" pitchFamily="34" charset="-128"/>
                        </a:rPr>
                        <a:t> &amp; </a:t>
                      </a:r>
                      <a:r>
                        <a:rPr kumimoji="0" lang="hu-HU" altLang="ja-JP" sz="1000" b="1" i="0" u="none" strike="noStrike" cap="none" normalizeH="0" baseline="0" smtClean="0">
                          <a:ln>
                            <a:noFill/>
                          </a:ln>
                          <a:solidFill>
                            <a:schemeClr val="bg1"/>
                          </a:solidFill>
                          <a:effectLst/>
                          <a:latin typeface="Arial" pitchFamily="34" charset="0"/>
                        </a:rPr>
                        <a:t>KAPCS. KÖZPONT</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1438">
                <a:tc>
                  <a:txBody>
                    <a:bodyPr/>
                    <a:lstStyle/>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Ügyfélszolgálati</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hatékonyság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 elégedettség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Megoldási </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Ügyfélszolgálati</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hatékonyság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Ügyfélszolg.</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költs.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Ügyfélszolg. trend</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68641" name="Rectangle 34"/>
          <p:cNvSpPr>
            <a:spLocks noChangeArrowheads="1"/>
          </p:cNvSpPr>
          <p:nvPr/>
        </p:nvSpPr>
        <p:spPr bwMode="auto">
          <a:xfrm>
            <a:off x="177800" y="5410200"/>
            <a:ext cx="8785225" cy="261938"/>
          </a:xfrm>
          <a:prstGeom prst="rect">
            <a:avLst/>
          </a:prstGeom>
          <a:solidFill>
            <a:schemeClr val="bg2"/>
          </a:solidFill>
          <a:ln w="12700">
            <a:solidFill>
              <a:schemeClr val="bg2"/>
            </a:solidFill>
            <a:miter lim="800000"/>
            <a:headEnd/>
            <a:tailEnd/>
          </a:ln>
        </p:spPr>
        <p:txBody>
          <a:bodyPr wrap="none" anchor="ctr"/>
          <a:lstStyle/>
          <a:p>
            <a:pPr eaLnBrk="0" hangingPunct="0"/>
            <a:r>
              <a:rPr lang="hu-HU" sz="1200">
                <a:solidFill>
                  <a:schemeClr val="bg1"/>
                </a:solidFill>
              </a:rPr>
              <a:t>ELEMZŐ SZOFTVERCSOMAG - </a:t>
            </a:r>
            <a:r>
              <a:rPr lang="en-US" sz="1200">
                <a:solidFill>
                  <a:schemeClr val="bg1"/>
                </a:solidFill>
              </a:rPr>
              <a:t>ORACLE BI</a:t>
            </a:r>
          </a:p>
        </p:txBody>
      </p:sp>
      <p:sp>
        <p:nvSpPr>
          <p:cNvPr id="68642" name="Rectangle 35"/>
          <p:cNvSpPr>
            <a:spLocks noChangeArrowheads="1"/>
          </p:cNvSpPr>
          <p:nvPr/>
        </p:nvSpPr>
        <p:spPr bwMode="auto">
          <a:xfrm>
            <a:off x="177800" y="5708650"/>
            <a:ext cx="8785225" cy="390525"/>
          </a:xfrm>
          <a:prstGeom prst="rect">
            <a:avLst/>
          </a:prstGeom>
          <a:solidFill>
            <a:schemeClr val="bg1"/>
          </a:solidFill>
          <a:ln w="12700">
            <a:solidFill>
              <a:schemeClr val="bg2"/>
            </a:solidFill>
            <a:miter lim="800000"/>
            <a:headEnd/>
            <a:tailEnd/>
          </a:ln>
        </p:spPr>
        <p:txBody>
          <a:bodyPr wrap="none" anchor="ctr"/>
          <a:lstStyle/>
          <a:p>
            <a:pPr>
              <a:spcBef>
                <a:spcPct val="20000"/>
              </a:spcBef>
              <a:buFontTx/>
              <a:buChar char="•"/>
            </a:pPr>
            <a:endParaRPr lang="hu-HU" sz="1600" b="0"/>
          </a:p>
        </p:txBody>
      </p:sp>
      <p:sp>
        <p:nvSpPr>
          <p:cNvPr id="68643" name="Text Box 36"/>
          <p:cNvSpPr txBox="1">
            <a:spLocks noChangeArrowheads="1"/>
          </p:cNvSpPr>
          <p:nvPr/>
        </p:nvSpPr>
        <p:spPr bwMode="auto">
          <a:xfrm>
            <a:off x="7137400" y="5719763"/>
            <a:ext cx="1847850" cy="381000"/>
          </a:xfrm>
          <a:prstGeom prst="rect">
            <a:avLst/>
          </a:prstGeom>
          <a:noFill/>
          <a:ln w="25400" algn="ctr">
            <a:noFill/>
            <a:miter lim="800000"/>
            <a:headEnd/>
            <a:tailEnd/>
          </a:ln>
        </p:spPr>
        <p:txBody>
          <a:bodyPr lIns="0" rIns="45720" anchor="ctr">
            <a:spAutoFit/>
          </a:bodyPr>
          <a:lstStyle/>
          <a:p>
            <a:pPr>
              <a:lnSpc>
                <a:spcPct val="95000"/>
              </a:lnSpc>
            </a:pPr>
            <a:r>
              <a:rPr lang="hu-HU" sz="1000">
                <a:solidFill>
                  <a:schemeClr val="hlink"/>
                </a:solidFill>
              </a:rPr>
              <a:t>TOVÁBBI OPERATÍV ÉS ANALITIKUS FORRÁSOK</a:t>
            </a:r>
            <a:endParaRPr lang="en-US" sz="1000">
              <a:solidFill>
                <a:schemeClr val="hlink"/>
              </a:solidFill>
            </a:endParaRPr>
          </a:p>
        </p:txBody>
      </p:sp>
      <p:sp>
        <p:nvSpPr>
          <p:cNvPr id="68644" name="Text Box 37"/>
          <p:cNvSpPr txBox="1">
            <a:spLocks noChangeArrowheads="1"/>
          </p:cNvSpPr>
          <p:nvPr/>
        </p:nvSpPr>
        <p:spPr bwMode="auto">
          <a:xfrm>
            <a:off x="304800" y="5811838"/>
            <a:ext cx="1631950" cy="222250"/>
          </a:xfrm>
          <a:prstGeom prst="rect">
            <a:avLst/>
          </a:prstGeom>
          <a:noFill/>
          <a:ln w="25400" algn="ctr">
            <a:noFill/>
            <a:miter lim="800000"/>
            <a:headEnd/>
            <a:tailEnd/>
          </a:ln>
        </p:spPr>
        <p:txBody>
          <a:bodyPr lIns="0" rIns="45720" anchor="ctr">
            <a:spAutoFit/>
          </a:bodyPr>
          <a:lstStyle/>
          <a:p>
            <a:pPr>
              <a:lnSpc>
                <a:spcPct val="85000"/>
              </a:lnSpc>
            </a:pPr>
            <a:r>
              <a:rPr lang="hu-HU" sz="1000">
                <a:solidFill>
                  <a:schemeClr val="hlink"/>
                </a:solidFill>
              </a:rPr>
              <a:t>FORRÁS ADAPTEREK</a:t>
            </a:r>
            <a:r>
              <a:rPr lang="en-US" sz="1000">
                <a:solidFill>
                  <a:schemeClr val="hlink"/>
                </a:solidFill>
              </a:rPr>
              <a:t>:</a:t>
            </a:r>
          </a:p>
        </p:txBody>
      </p:sp>
      <p:pic>
        <p:nvPicPr>
          <p:cNvPr id="68645" name="Picture 102" descr="JD Edwards Logo.bmp"/>
          <p:cNvPicPr>
            <a:picLocks noChangeAspect="1"/>
          </p:cNvPicPr>
          <p:nvPr/>
        </p:nvPicPr>
        <p:blipFill>
          <a:blip r:embed="rId3" cstate="print"/>
          <a:srcRect/>
          <a:stretch>
            <a:fillRect/>
          </a:stretch>
        </p:blipFill>
        <p:spPr bwMode="auto">
          <a:xfrm>
            <a:off x="5210175" y="5756275"/>
            <a:ext cx="1068388" cy="257175"/>
          </a:xfrm>
          <a:prstGeom prst="rect">
            <a:avLst/>
          </a:prstGeom>
          <a:noFill/>
          <a:ln w="9525">
            <a:noFill/>
            <a:miter lim="800000"/>
            <a:headEnd/>
            <a:tailEnd/>
          </a:ln>
        </p:spPr>
      </p:pic>
      <p:pic>
        <p:nvPicPr>
          <p:cNvPr id="68646" name="Picture 39" descr="CRM Software Solutions">
            <a:hlinkClick r:id="rId4"/>
          </p:cNvPr>
          <p:cNvPicPr>
            <a:picLocks noChangeAspect="1" noChangeArrowheads="1"/>
          </p:cNvPicPr>
          <p:nvPr/>
        </p:nvPicPr>
        <p:blipFill>
          <a:blip r:embed="rId5" cstate="print"/>
          <a:srcRect/>
          <a:stretch>
            <a:fillRect/>
          </a:stretch>
        </p:blipFill>
        <p:spPr bwMode="auto">
          <a:xfrm>
            <a:off x="3987800" y="5838825"/>
            <a:ext cx="1098550" cy="177800"/>
          </a:xfrm>
          <a:prstGeom prst="rect">
            <a:avLst/>
          </a:prstGeom>
          <a:noFill/>
          <a:ln w="9525">
            <a:noFill/>
            <a:miter lim="800000"/>
            <a:headEnd/>
            <a:tailEnd/>
          </a:ln>
        </p:spPr>
      </p:pic>
      <p:pic>
        <p:nvPicPr>
          <p:cNvPr id="68647" name="Picture 40" descr="SAP">
            <a:hlinkClick r:id="rId6"/>
          </p:cNvPr>
          <p:cNvPicPr>
            <a:picLocks noChangeAspect="1" noChangeArrowheads="1"/>
          </p:cNvPicPr>
          <p:nvPr/>
        </p:nvPicPr>
        <p:blipFill>
          <a:blip r:embed="rId7" cstate="print"/>
          <a:srcRect/>
          <a:stretch>
            <a:fillRect/>
          </a:stretch>
        </p:blipFill>
        <p:spPr bwMode="auto">
          <a:xfrm>
            <a:off x="6684963" y="5816600"/>
            <a:ext cx="393700" cy="182563"/>
          </a:xfrm>
          <a:prstGeom prst="rect">
            <a:avLst/>
          </a:prstGeom>
          <a:noFill/>
          <a:ln w="9525">
            <a:noFill/>
            <a:miter lim="800000"/>
            <a:headEnd/>
            <a:tailEnd/>
          </a:ln>
        </p:spPr>
      </p:pic>
      <p:pic>
        <p:nvPicPr>
          <p:cNvPr id="68648" name="Picture 41" descr="Oracle Corporation Home Page"/>
          <p:cNvPicPr preferRelativeResize="0">
            <a:picLocks noChangeAspect="1" noChangeArrowheads="1"/>
          </p:cNvPicPr>
          <p:nvPr/>
        </p:nvPicPr>
        <p:blipFill>
          <a:blip r:embed="rId8" cstate="print"/>
          <a:srcRect/>
          <a:stretch>
            <a:fillRect/>
          </a:stretch>
        </p:blipFill>
        <p:spPr bwMode="auto">
          <a:xfrm>
            <a:off x="1755775" y="5849938"/>
            <a:ext cx="1049338" cy="127000"/>
          </a:xfrm>
          <a:prstGeom prst="rect">
            <a:avLst/>
          </a:prstGeom>
          <a:noFill/>
          <a:ln w="9525">
            <a:noFill/>
            <a:miter lim="800000"/>
            <a:headEnd/>
            <a:tailEnd/>
          </a:ln>
        </p:spPr>
      </p:pic>
      <p:pic>
        <p:nvPicPr>
          <p:cNvPr id="68649" name="Picture 42" descr="PeopleSoft ">
            <a:hlinkClick r:id="rId9"/>
          </p:cNvPr>
          <p:cNvPicPr>
            <a:picLocks noChangeAspect="1" noChangeArrowheads="1"/>
          </p:cNvPicPr>
          <p:nvPr/>
        </p:nvPicPr>
        <p:blipFill>
          <a:blip r:embed="rId10" cstate="print"/>
          <a:srcRect t="13969" r="22293"/>
          <a:stretch>
            <a:fillRect/>
          </a:stretch>
        </p:blipFill>
        <p:spPr bwMode="auto">
          <a:xfrm>
            <a:off x="2894013" y="5753100"/>
            <a:ext cx="977900" cy="277813"/>
          </a:xfrm>
          <a:prstGeom prst="rect">
            <a:avLst/>
          </a:prstGeom>
          <a:noFill/>
          <a:ln w="9525">
            <a:noFill/>
            <a:miter lim="800000"/>
            <a:headEnd/>
            <a:tailEnd/>
          </a:ln>
        </p:spPr>
      </p:pic>
      <p:graphicFrame>
        <p:nvGraphicFramePr>
          <p:cNvPr id="1351723" name="Group 43"/>
          <p:cNvGraphicFramePr>
            <a:graphicFrameLocks noGrp="1"/>
          </p:cNvGraphicFramePr>
          <p:nvPr/>
        </p:nvGraphicFramePr>
        <p:xfrm>
          <a:off x="4722813" y="1617663"/>
          <a:ext cx="1298575" cy="1749426"/>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PÉNZÜGY</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Főkönyv</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Kintlevőségek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Kötelezettségek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Cash Flow</a:t>
                      </a:r>
                      <a:r>
                        <a:rPr kumimoji="0" lang="hu-HU" sz="1000" b="0" i="0" u="none" strike="noStrike" cap="none" normalizeH="0" baseline="0" smtClean="0">
                          <a:ln>
                            <a:noFill/>
                          </a:ln>
                          <a:solidFill>
                            <a:schemeClr val="tx1"/>
                          </a:solidFill>
                          <a:effectLst/>
                          <a:latin typeface="Arial" pitchFamily="34" charset="0"/>
                        </a:rPr>
                        <a:t> 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Profitabilitás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Költség menedzsment</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32" name="Group 52"/>
          <p:cNvGraphicFramePr>
            <a:graphicFrameLocks noGrp="1"/>
          </p:cNvGraphicFramePr>
          <p:nvPr/>
        </p:nvGraphicFramePr>
        <p:xfrm>
          <a:off x="6099175" y="1617663"/>
          <a:ext cx="1298575" cy="1761173"/>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BESZERZÉS</a:t>
                      </a:r>
                      <a:r>
                        <a:rPr kumimoji="0" lang="en-US" altLang="ja-JP" sz="1000" b="1" i="0" u="none" strike="noStrike" cap="none" normalizeH="0" baseline="0" smtClean="0">
                          <a:ln>
                            <a:noFill/>
                          </a:ln>
                          <a:solidFill>
                            <a:schemeClr val="bg1"/>
                          </a:solidFill>
                          <a:effectLst/>
                          <a:latin typeface="Arial" pitchFamily="34" charset="0"/>
                          <a:ea typeface="MS PGothic" pitchFamily="34" charset="-128"/>
                        </a:rPr>
                        <a:t> &amp; </a:t>
                      </a:r>
                      <a:r>
                        <a:rPr kumimoji="0" lang="hu-HU" altLang="ja-JP" sz="1000" b="1" i="0" u="none" strike="noStrike" cap="none" normalizeH="0" baseline="0" smtClean="0">
                          <a:ln>
                            <a:noFill/>
                          </a:ln>
                          <a:solidFill>
                            <a:schemeClr val="bg1"/>
                          </a:solidFill>
                          <a:effectLst/>
                          <a:latin typeface="Arial" pitchFamily="34" charset="0"/>
                        </a:rPr>
                        <a:t>KÖLTÉS</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Dire</a:t>
                      </a:r>
                      <a:r>
                        <a:rPr kumimoji="0" lang="hu-HU" sz="1000" b="0" i="0" u="none" strike="noStrike" cap="none" normalizeH="0" baseline="0" smtClean="0">
                          <a:ln>
                            <a:noFill/>
                          </a:ln>
                          <a:solidFill>
                            <a:schemeClr val="tx1"/>
                          </a:solidFill>
                          <a:effectLst/>
                          <a:latin typeface="Arial" pitchFamily="34" charset="0"/>
                        </a:rPr>
                        <a:t>k</a:t>
                      </a:r>
                      <a:r>
                        <a:rPr kumimoji="0" lang="en-US" sz="1000" b="0" i="0" u="none" strike="noStrike" cap="none" normalizeH="0" baseline="0" smtClean="0">
                          <a:ln>
                            <a:noFill/>
                          </a:ln>
                          <a:solidFill>
                            <a:schemeClr val="tx1"/>
                          </a:solidFill>
                          <a:effectLst/>
                          <a:latin typeface="Arial" pitchFamily="34" charset="0"/>
                        </a:rPr>
                        <a:t>t</a:t>
                      </a:r>
                      <a:r>
                        <a:rPr kumimoji="0" lang="hu-HU" sz="1000" b="0" i="0" u="none" strike="noStrike" cap="none" normalizeH="0" baseline="0" smtClean="0">
                          <a:ln>
                            <a:noFill/>
                          </a:ln>
                          <a:solidFill>
                            <a:schemeClr val="tx1"/>
                          </a:solidFill>
                          <a:effectLst/>
                          <a:latin typeface="Arial" pitchFamily="34" charset="0"/>
                        </a:rPr>
                        <a:t>, i</a:t>
                      </a:r>
                      <a:r>
                        <a:rPr kumimoji="0" lang="en-US" sz="1000" b="0" i="0" u="none" strike="noStrike" cap="none" normalizeH="0" baseline="0" smtClean="0">
                          <a:ln>
                            <a:noFill/>
                          </a:ln>
                          <a:solidFill>
                            <a:schemeClr val="tx1"/>
                          </a:solidFill>
                          <a:effectLst/>
                          <a:latin typeface="Arial" pitchFamily="34" charset="0"/>
                        </a:rPr>
                        <a:t>ndire</a:t>
                      </a:r>
                      <a:r>
                        <a:rPr kumimoji="0" lang="hu-HU" sz="1000" b="0" i="0" u="none" strike="noStrike" cap="none" normalizeH="0" baseline="0" smtClean="0">
                          <a:ln>
                            <a:noFill/>
                          </a:ln>
                          <a:solidFill>
                            <a:schemeClr val="tx1"/>
                          </a:solidFill>
                          <a:effectLst/>
                          <a:latin typeface="Arial" pitchFamily="34" charset="0"/>
                        </a:rPr>
                        <a:t>k</a:t>
                      </a:r>
                      <a:r>
                        <a:rPr kumimoji="0" lang="en-US" sz="1000" b="0" i="0" u="none" strike="noStrike" cap="none" normalizeH="0" baseline="0" smtClean="0">
                          <a:ln>
                            <a:noFill/>
                          </a:ln>
                          <a:solidFill>
                            <a:schemeClr val="tx1"/>
                          </a:solidFill>
                          <a:effectLst/>
                          <a:latin typeface="Arial" pitchFamily="34" charset="0"/>
                        </a:rPr>
                        <a:t>t </a:t>
                      </a:r>
                      <a:r>
                        <a:rPr kumimoji="0" lang="hu-HU" sz="1000" b="0" i="0" u="none" strike="noStrike" cap="none" normalizeH="0" baseline="0" smtClean="0">
                          <a:ln>
                            <a:noFill/>
                          </a:ln>
                          <a:solidFill>
                            <a:schemeClr val="tx1"/>
                          </a:solidFill>
                          <a:effectLst/>
                          <a:latin typeface="Arial" pitchFamily="34" charset="0"/>
                        </a:rPr>
                        <a:t>költés</a:t>
                      </a:r>
                      <a:r>
                        <a:rPr kumimoji="0" lang="en-US" sz="1000" b="0" i="0" u="none" strike="noStrike" cap="none" normalizeH="0" baseline="0" smtClean="0">
                          <a:ln>
                            <a:noFill/>
                          </a:ln>
                          <a:solidFill>
                            <a:schemeClr val="tx1"/>
                          </a:solidFill>
                          <a:effectLst/>
                          <a:latin typeface="Arial" pitchFamily="34" charset="0"/>
                        </a:rPr>
                        <a:t>ek</a:t>
                      </a:r>
                    </a:p>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Beszerzői teljesítmény</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Szerződés megfelelőség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Szállítói teljesítm.</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Beszerzési átfutási idők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70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Alkalmazotti költs.</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41" name="Group 61"/>
          <p:cNvGraphicFramePr>
            <a:graphicFrameLocks noGrp="1"/>
          </p:cNvGraphicFramePr>
          <p:nvPr/>
        </p:nvGraphicFramePr>
        <p:xfrm>
          <a:off x="7480300" y="1617663"/>
          <a:ext cx="1298575" cy="1829753"/>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ELLÁTÁSI LÁNC</a:t>
                      </a:r>
                      <a:r>
                        <a:rPr kumimoji="0" lang="en-US" altLang="ja-JP" sz="1000" b="1" i="0" u="none" strike="noStrike" cap="none" normalizeH="0" baseline="0" smtClean="0">
                          <a:ln>
                            <a:noFill/>
                          </a:ln>
                          <a:solidFill>
                            <a:schemeClr val="bg1"/>
                          </a:solidFill>
                          <a:effectLst/>
                          <a:latin typeface="Arial" pitchFamily="34" charset="0"/>
                          <a:ea typeface="MS PGothic" pitchFamily="34" charset="-128"/>
                        </a:rPr>
                        <a:t> &amp; </a:t>
                      </a:r>
                      <a:r>
                        <a:rPr kumimoji="0" lang="hu-HU" altLang="ja-JP" sz="1000" b="1" i="0" u="none" strike="noStrike" cap="none" normalizeH="0" baseline="0" smtClean="0">
                          <a:ln>
                            <a:noFill/>
                          </a:ln>
                          <a:solidFill>
                            <a:schemeClr val="bg1"/>
                          </a:solidFill>
                          <a:effectLst/>
                          <a:latin typeface="Arial" pitchFamily="34" charset="0"/>
                        </a:rPr>
                        <a:t>MEGRENDELÉSEK</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1438">
                <a:tc>
                  <a:txBody>
                    <a:bodyPr/>
                    <a:lstStyle/>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Bevétel</a:t>
                      </a:r>
                      <a:r>
                        <a:rPr kumimoji="0" lang="en-US" sz="1000" b="0" i="0" u="none" strike="noStrike" cap="none" normalizeH="0" baseline="0" smtClean="0">
                          <a:ln>
                            <a:noFill/>
                          </a:ln>
                          <a:solidFill>
                            <a:schemeClr val="tx1"/>
                          </a:solidFill>
                          <a:effectLst/>
                          <a:latin typeface="Arial" pitchFamily="34" charset="0"/>
                        </a:rPr>
                        <a:t> &amp; </a:t>
                      </a:r>
                      <a:r>
                        <a:rPr kumimoji="0" lang="hu-HU" sz="1000" b="0" i="0" u="none" strike="noStrike" cap="none" normalizeH="0" baseline="0" smtClean="0">
                          <a:ln>
                            <a:noFill/>
                          </a:ln>
                          <a:solidFill>
                            <a:schemeClr val="tx1"/>
                          </a:solidFill>
                          <a:effectLst/>
                          <a:latin typeface="Arial" pitchFamily="34" charset="0"/>
                        </a:rPr>
                        <a:t>lekötött</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Készletelemzések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Teljesítések</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s</a:t>
                      </a:r>
                      <a:r>
                        <a:rPr kumimoji="0" lang="en-US" sz="1000" b="0" i="0" u="none" strike="noStrike" cap="none" normalizeH="0" baseline="0" smtClean="0">
                          <a:ln>
                            <a:noFill/>
                          </a:ln>
                          <a:solidFill>
                            <a:schemeClr val="tx1"/>
                          </a:solidFill>
                          <a:effectLst/>
                          <a:latin typeface="Arial" pitchFamily="34" charset="0"/>
                        </a:rPr>
                        <a:t>t</a:t>
                      </a:r>
                      <a:r>
                        <a:rPr kumimoji="0" lang="hu-HU" sz="1000" b="0" i="0" u="none" strike="noStrike" cap="none" normalizeH="0" baseline="0" smtClean="0">
                          <a:ln>
                            <a:noFill/>
                          </a:ln>
                          <a:solidFill>
                            <a:schemeClr val="tx1"/>
                          </a:solidFill>
                          <a:effectLst/>
                          <a:latin typeface="Arial" pitchFamily="34" charset="0"/>
                        </a:rPr>
                        <a:t>á</a:t>
                      </a:r>
                      <a:r>
                        <a:rPr kumimoji="0" lang="en-US" sz="1000" b="0" i="0" u="none" strike="noStrike" cap="none" normalizeH="0" baseline="0" smtClean="0">
                          <a:ln>
                            <a:noFill/>
                          </a:ln>
                          <a:solidFill>
                            <a:schemeClr val="tx1"/>
                          </a:solidFill>
                          <a:effectLst/>
                          <a:latin typeface="Arial" pitchFamily="34" charset="0"/>
                        </a:rPr>
                        <a:t>tus</a:t>
                      </a:r>
                      <a:r>
                        <a:rPr kumimoji="0" lang="hu-HU" sz="1000" b="0" i="0" u="none" strike="noStrike" cap="none" normalizeH="0" baseline="0" smtClean="0">
                          <a:ln>
                            <a:noFill/>
                          </a:ln>
                          <a:solidFill>
                            <a:schemeClr val="tx1"/>
                          </a:solidFill>
                          <a:effectLst/>
                          <a:latin typeface="Arial" pitchFamily="34" charset="0"/>
                        </a:rPr>
                        <a:t>za</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Ügyfél státusz</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Rendelési átfutási idők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Anyagjegyzés</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elemzések</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50" name="Group 70"/>
          <p:cNvGraphicFramePr>
            <a:graphicFrameLocks noGrp="1"/>
          </p:cNvGraphicFramePr>
          <p:nvPr/>
        </p:nvGraphicFramePr>
        <p:xfrm>
          <a:off x="5405438" y="3438525"/>
          <a:ext cx="1298575" cy="1749426"/>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PROJEKTEK</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Project </a:t>
                      </a:r>
                      <a:r>
                        <a:rPr kumimoji="0" lang="hu-HU" sz="1000" b="0" i="0" u="none" strike="noStrike" cap="none" normalizeH="0" baseline="0" smtClean="0">
                          <a:ln>
                            <a:noFill/>
                          </a:ln>
                          <a:solidFill>
                            <a:schemeClr val="tx1"/>
                          </a:solidFill>
                          <a:effectLst/>
                          <a:latin typeface="Arial" pitchFamily="34" charset="0"/>
                        </a:rPr>
                        <a:t>anyagi eszk. és költségvetés</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Termék költség</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Proje</a:t>
                      </a:r>
                      <a:r>
                        <a:rPr kumimoji="0" lang="hu-HU" sz="1000" b="0" i="0" u="none" strike="noStrike" cap="none" normalizeH="0" baseline="0" smtClean="0">
                          <a:ln>
                            <a:noFill/>
                          </a:ln>
                          <a:solidFill>
                            <a:schemeClr val="tx1"/>
                          </a:solidFill>
                          <a:effectLst/>
                          <a:latin typeface="Arial" pitchFamily="34" charset="0"/>
                        </a:rPr>
                        <a:t>k</a:t>
                      </a:r>
                      <a:r>
                        <a:rPr kumimoji="0" lang="en-US" sz="1000" b="0" i="0" u="none" strike="noStrike" cap="none" normalizeH="0" baseline="0" smtClean="0">
                          <a:ln>
                            <a:noFill/>
                          </a:ln>
                          <a:solidFill>
                            <a:schemeClr val="tx1"/>
                          </a:solidFill>
                          <a:effectLst/>
                          <a:latin typeface="Arial" pitchFamily="34" charset="0"/>
                        </a:rPr>
                        <a:t>t </a:t>
                      </a:r>
                      <a:r>
                        <a:rPr kumimoji="0" lang="hu-HU" sz="1000" b="0" i="0" u="none" strike="noStrike" cap="none" normalizeH="0" baseline="0" smtClean="0">
                          <a:ln>
                            <a:noFill/>
                          </a:ln>
                          <a:solidFill>
                            <a:schemeClr val="tx1"/>
                          </a:solidFill>
                          <a:effectLst/>
                          <a:latin typeface="Arial" pitchFamily="34" charset="0"/>
                        </a:rPr>
                        <a:t>bevétel</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Proje</a:t>
                      </a:r>
                      <a:r>
                        <a:rPr kumimoji="0" lang="hu-HU" sz="1000" b="0" i="0" u="none" strike="noStrike" cap="none" normalizeH="0" baseline="0" smtClean="0">
                          <a:ln>
                            <a:noFill/>
                          </a:ln>
                          <a:solidFill>
                            <a:schemeClr val="tx1"/>
                          </a:solidFill>
                          <a:effectLst/>
                          <a:latin typeface="Arial" pitchFamily="34" charset="0"/>
                        </a:rPr>
                        <a:t>k</a:t>
                      </a:r>
                      <a:r>
                        <a:rPr kumimoji="0" lang="en-US" sz="1000" b="0" i="0" u="none" strike="noStrike" cap="none" normalizeH="0" baseline="0" smtClean="0">
                          <a:ln>
                            <a:noFill/>
                          </a:ln>
                          <a:solidFill>
                            <a:schemeClr val="tx1"/>
                          </a:solidFill>
                          <a:effectLst/>
                          <a:latin typeface="Arial" pitchFamily="34" charset="0"/>
                        </a:rPr>
                        <a:t>t </a:t>
                      </a:r>
                      <a:r>
                        <a:rPr kumimoji="0" lang="hu-HU" sz="1000" b="0" i="0" u="none" strike="noStrike" cap="none" normalizeH="0" baseline="0" smtClean="0">
                          <a:ln>
                            <a:noFill/>
                          </a:ln>
                          <a:solidFill>
                            <a:schemeClr val="tx1"/>
                          </a:solidFill>
                          <a:effectLst/>
                          <a:latin typeface="Arial" pitchFamily="34" charset="0"/>
                        </a:rPr>
                        <a:t>számlázás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Proje</a:t>
                      </a:r>
                      <a:r>
                        <a:rPr kumimoji="0" lang="hu-HU" sz="1000" b="0" i="0" u="none" strike="noStrike" cap="none" normalizeH="0" baseline="0" smtClean="0">
                          <a:ln>
                            <a:noFill/>
                          </a:ln>
                          <a:solidFill>
                            <a:schemeClr val="tx1"/>
                          </a:solidFill>
                          <a:effectLst/>
                          <a:latin typeface="Arial" pitchFamily="34" charset="0"/>
                        </a:rPr>
                        <a:t>k</a:t>
                      </a:r>
                      <a:r>
                        <a:rPr kumimoji="0" lang="en-US" sz="1000" b="0" i="0" u="none" strike="noStrike" cap="none" normalizeH="0" baseline="0" smtClean="0">
                          <a:ln>
                            <a:noFill/>
                          </a:ln>
                          <a:solidFill>
                            <a:schemeClr val="tx1"/>
                          </a:solidFill>
                          <a:effectLst/>
                          <a:latin typeface="Arial" pitchFamily="34" charset="0"/>
                        </a:rPr>
                        <a:t>t </a:t>
                      </a:r>
                      <a:r>
                        <a:rPr kumimoji="0" lang="hu-HU" sz="1000" b="0" i="0" u="none" strike="noStrike" cap="none" normalizeH="0" baseline="0" smtClean="0">
                          <a:ln>
                            <a:noFill/>
                          </a:ln>
                          <a:solidFill>
                            <a:schemeClr val="tx1"/>
                          </a:solidFill>
                          <a:effectLst/>
                          <a:latin typeface="Arial" pitchFamily="34" charset="0"/>
                        </a:rPr>
                        <a:t>p</a:t>
                      </a:r>
                      <a:r>
                        <a:rPr kumimoji="0" lang="en-US" sz="1000" b="0" i="0" u="none" strike="noStrike" cap="none" normalizeH="0" baseline="0" smtClean="0">
                          <a:ln>
                            <a:noFill/>
                          </a:ln>
                          <a:solidFill>
                            <a:schemeClr val="tx1"/>
                          </a:solidFill>
                          <a:effectLst/>
                          <a:latin typeface="Arial" pitchFamily="34" charset="0"/>
                        </a:rPr>
                        <a:t>rofitabili</a:t>
                      </a:r>
                      <a:r>
                        <a:rPr kumimoji="0" lang="hu-HU" sz="1000" b="0" i="0" u="none" strike="noStrike" cap="none" normalizeH="0" baseline="0" smtClean="0">
                          <a:ln>
                            <a:noFill/>
                          </a:ln>
                          <a:solidFill>
                            <a:schemeClr val="tx1"/>
                          </a:solidFill>
                          <a:effectLst/>
                          <a:latin typeface="Arial" pitchFamily="34" charset="0"/>
                        </a:rPr>
                        <a:t>tás</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59" name="Group 79"/>
          <p:cNvGraphicFramePr>
            <a:graphicFrameLocks noGrp="1"/>
          </p:cNvGraphicFramePr>
          <p:nvPr/>
        </p:nvGraphicFramePr>
        <p:xfrm>
          <a:off x="6781800" y="3438525"/>
          <a:ext cx="1298575" cy="1749426"/>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EMBERI ERŐFORRÁS - HR</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Munkerő profil</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Létszám, fluktuáció</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Kompenzáció</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Dolgozói teljesítm.</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Tehetség me</a:t>
                      </a:r>
                      <a:r>
                        <a:rPr kumimoji="0" lang="en-US" sz="1000" b="0" i="0" u="none" strike="noStrike" cap="none" normalizeH="0" baseline="0" smtClean="0">
                          <a:ln>
                            <a:noFill/>
                          </a:ln>
                          <a:solidFill>
                            <a:schemeClr val="tx1"/>
                          </a:solidFill>
                          <a:effectLst/>
                          <a:latin typeface="Arial" pitchFamily="34" charset="0"/>
                        </a:rPr>
                        <a:t>n</a:t>
                      </a:r>
                      <a:r>
                        <a:rPr kumimoji="0" lang="hu-HU" sz="1000" b="0" i="0" u="none" strike="noStrike" cap="none" normalizeH="0" baseline="0" smtClean="0">
                          <a:ln>
                            <a:noFill/>
                          </a:ln>
                          <a:solidFill>
                            <a:schemeClr val="tx1"/>
                          </a:solidFill>
                          <a:effectLst/>
                          <a:latin typeface="Arial" pitchFamily="34" charset="0"/>
                        </a:rPr>
                        <a:t>edzs</a:t>
                      </a:r>
                      <a:r>
                        <a:rPr kumimoji="0" lang="en-US" sz="1000" b="0" i="0" u="none" strike="noStrike" cap="none" normalizeH="0" baseline="0" smtClean="0">
                          <a:ln>
                            <a:noFill/>
                          </a:ln>
                          <a:solidFill>
                            <a:schemeClr val="tx1"/>
                          </a:solidFill>
                          <a:effectLst/>
                          <a:latin typeface="Arial" pitchFamily="34" charset="0"/>
                        </a:rPr>
                        <a:t>ment</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Toborzás 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Képzés elemzés</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68695" name="Rectangle 88"/>
          <p:cNvSpPr>
            <a:spLocks noGrp="1" noChangeArrowheads="1"/>
          </p:cNvSpPr>
          <p:nvPr>
            <p:ph type="title"/>
          </p:nvPr>
        </p:nvSpPr>
        <p:spPr>
          <a:xfrm>
            <a:off x="889000" y="282575"/>
            <a:ext cx="7977188" cy="941388"/>
          </a:xfrm>
        </p:spPr>
        <p:txBody>
          <a:bodyPr/>
          <a:lstStyle/>
          <a:p>
            <a:r>
              <a:rPr lang="en-US" smtClean="0"/>
              <a:t>Oracle analitikus alkalmaz</a:t>
            </a:r>
            <a:r>
              <a:rPr lang="hu-HU" smtClean="0"/>
              <a:t>ások</a:t>
            </a:r>
            <a:r>
              <a:rPr lang="en-US" smtClean="0"/>
              <a:t/>
            </a:r>
            <a:br>
              <a:rPr lang="en-US" smtClean="0"/>
            </a:br>
            <a:r>
              <a:rPr lang="hu-HU" smtClean="0">
                <a:solidFill>
                  <a:srgbClr val="FF0000"/>
                </a:solidFill>
              </a:rPr>
              <a:t>Teljes</a:t>
            </a:r>
            <a:r>
              <a:rPr lang="en-US" smtClean="0">
                <a:solidFill>
                  <a:srgbClr val="FF0000"/>
                </a:solidFill>
              </a:rPr>
              <a:t>, </a:t>
            </a:r>
            <a:r>
              <a:rPr lang="hu-HU" smtClean="0">
                <a:solidFill>
                  <a:srgbClr val="FF0000"/>
                </a:solidFill>
              </a:rPr>
              <a:t>előre elkészített,</a:t>
            </a:r>
            <a:r>
              <a:rPr lang="en-US" smtClean="0">
                <a:solidFill>
                  <a:srgbClr val="FF0000"/>
                </a:solidFill>
              </a:rPr>
              <a:t> ‘</a:t>
            </a:r>
            <a:r>
              <a:rPr lang="hu-HU" smtClean="0">
                <a:solidFill>
                  <a:srgbClr val="FF0000"/>
                </a:solidFill>
              </a:rPr>
              <a:t>legjobb gyakorlat</a:t>
            </a:r>
            <a:r>
              <a:rPr lang="en-US" smtClean="0">
                <a:solidFill>
                  <a:srgbClr val="FF0000"/>
                </a:solidFill>
              </a:rPr>
              <a:t>’-ot k</a:t>
            </a:r>
            <a:r>
              <a:rPr lang="hu-HU" smtClean="0">
                <a:solidFill>
                  <a:srgbClr val="FF0000"/>
                </a:solidFill>
              </a:rPr>
              <a:t>övető</a:t>
            </a:r>
            <a:endParaRPr lang="en-US" smtClean="0">
              <a:solidFill>
                <a:srgbClr val="FF0000"/>
              </a:solidFill>
            </a:endParaRPr>
          </a:p>
        </p:txBody>
      </p:sp>
      <p:graphicFrame>
        <p:nvGraphicFramePr>
          <p:cNvPr id="1351769" name="Group 89"/>
          <p:cNvGraphicFramePr>
            <a:graphicFrameLocks noGrp="1"/>
          </p:cNvGraphicFramePr>
          <p:nvPr/>
        </p:nvGraphicFramePr>
        <p:xfrm>
          <a:off x="1035050" y="3438525"/>
          <a:ext cx="1298575" cy="1749426"/>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ÁR ELEMZÉS</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75000"/>
                        </a:lnSpc>
                        <a:spcBef>
                          <a:spcPct val="20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Ár</a:t>
                      </a:r>
                      <a:r>
                        <a:rPr kumimoji="0" lang="en-US" sz="1000" b="0" i="0" u="none" strike="noStrike" cap="none" normalizeH="0" baseline="0" smtClean="0">
                          <a:ln>
                            <a:noFill/>
                          </a:ln>
                          <a:solidFill>
                            <a:schemeClr val="tx1"/>
                          </a:solidFill>
                          <a:effectLst/>
                          <a:latin typeface="Arial" pitchFamily="34" charset="0"/>
                        </a:rPr>
                        <a:t> </a:t>
                      </a:r>
                      <a:r>
                        <a:rPr kumimoji="0" lang="hu-HU" sz="1000" b="0" i="0" u="none" strike="noStrike" cap="none" normalizeH="0" baseline="0" smtClean="0">
                          <a:ln>
                            <a:noFill/>
                          </a:ln>
                          <a:solidFill>
                            <a:schemeClr val="tx1"/>
                          </a:solidFill>
                          <a:effectLst/>
                          <a:latin typeface="Arial" pitchFamily="34" charset="0"/>
                        </a:rPr>
                        <a:t>sz</a:t>
                      </a:r>
                      <a:r>
                        <a:rPr kumimoji="0" lang="en-US" sz="1000" b="0" i="0" u="none" strike="noStrike" cap="none" normalizeH="0" baseline="0" smtClean="0">
                          <a:ln>
                            <a:noFill/>
                          </a:ln>
                          <a:solidFill>
                            <a:schemeClr val="tx1"/>
                          </a:solidFill>
                          <a:effectLst/>
                          <a:latin typeface="Arial" pitchFamily="34" charset="0"/>
                        </a:rPr>
                        <a:t>egmen</a:t>
                      </a:r>
                      <a:r>
                        <a:rPr kumimoji="0" lang="hu-HU" sz="1000" b="0" i="0" u="none" strike="noStrike" cap="none" normalizeH="0" baseline="0" smtClean="0">
                          <a:ln>
                            <a:noFill/>
                          </a:ln>
                          <a:solidFill>
                            <a:schemeClr val="tx1"/>
                          </a:solidFill>
                          <a:effectLst/>
                          <a:latin typeface="Arial" pitchFamily="34" charset="0"/>
                        </a:rPr>
                        <a:t>sek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Ár vízesés 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Deal </a:t>
                      </a:r>
                      <a:r>
                        <a:rPr kumimoji="0" lang="hu-HU" sz="1000" b="0" i="0" u="none" strike="noStrike" cap="none" normalizeH="0" baseline="0" smtClean="0">
                          <a:ln>
                            <a:noFill/>
                          </a:ln>
                          <a:solidFill>
                            <a:schemeClr val="tx1"/>
                          </a:solidFill>
                          <a:effectLst/>
                          <a:latin typeface="Arial" pitchFamily="34" charset="0"/>
                        </a:rPr>
                        <a:t>életciklus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Deal Desk </a:t>
                      </a:r>
                      <a:r>
                        <a:rPr kumimoji="0" lang="hu-HU" sz="1000" b="0" i="0" u="none" strike="noStrike" cap="none" normalizeH="0" baseline="0" smtClean="0">
                          <a:ln>
                            <a:noFill/>
                          </a:ln>
                          <a:solidFill>
                            <a:schemeClr val="tx1"/>
                          </a:solidFill>
                          <a:effectLst/>
                          <a:latin typeface="Arial" pitchFamily="34" charset="0"/>
                        </a:rPr>
                        <a:t>elemzés</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Termék árazás teljesítmény</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1778" name="Group 98"/>
          <p:cNvGraphicFramePr>
            <a:graphicFrameLocks noGrp="1"/>
          </p:cNvGraphicFramePr>
          <p:nvPr/>
        </p:nvGraphicFramePr>
        <p:xfrm>
          <a:off x="2411413" y="3438525"/>
          <a:ext cx="1298575" cy="1749426"/>
        </p:xfrm>
        <a:graphic>
          <a:graphicData uri="http://schemas.openxmlformats.org/drawingml/2006/table">
            <a:tbl>
              <a:tblPr/>
              <a:tblGrid>
                <a:gridCol w="1298575"/>
              </a:tblGrid>
              <a:tr h="40481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tab pos="136525" algn="l"/>
                        </a:tabLst>
                      </a:pPr>
                      <a:r>
                        <a:rPr kumimoji="0" lang="hu-HU" altLang="ja-JP" sz="1000" b="1" i="0" u="none" strike="noStrike" cap="none" normalizeH="0" baseline="0" smtClean="0">
                          <a:ln>
                            <a:noFill/>
                          </a:ln>
                          <a:solidFill>
                            <a:schemeClr val="bg1"/>
                          </a:solidFill>
                          <a:effectLst/>
                          <a:latin typeface="Arial" pitchFamily="34" charset="0"/>
                        </a:rPr>
                        <a:t>LOJALITÁS</a:t>
                      </a:r>
                      <a:endParaRPr kumimoji="0" lang="en-US" altLang="ja-JP" sz="1000" b="1" i="0" u="none" strike="noStrike" cap="none" normalizeH="0" baseline="0" smtClean="0">
                        <a:ln>
                          <a:noFill/>
                        </a:ln>
                        <a:solidFill>
                          <a:schemeClr val="bg1"/>
                        </a:solidFill>
                        <a:effectLst/>
                        <a:latin typeface="Arial" pitchFamily="34" charset="0"/>
                        <a:ea typeface="MS PGothic" pitchFamily="34" charset="-128"/>
                      </a:endParaRPr>
                    </a:p>
                  </a:txBody>
                  <a:tcPr marL="45720" marR="4572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solidFill>
                  </a:tcPr>
                </a:tc>
              </a:tr>
              <a:tr h="1344613">
                <a:tc>
                  <a:txBody>
                    <a:bodyPr/>
                    <a:lstStyle/>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Tagok demográfiai megoszlása</a:t>
                      </a: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Tagság trendek</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Program</a:t>
                      </a:r>
                      <a:r>
                        <a:rPr kumimoji="0" lang="hu-HU" sz="1000" b="0" i="0" u="none" strike="noStrike" cap="none" normalizeH="0" baseline="0" smtClean="0">
                          <a:ln>
                            <a:noFill/>
                          </a:ln>
                          <a:solidFill>
                            <a:schemeClr val="tx1"/>
                          </a:solidFill>
                          <a:effectLst/>
                          <a:latin typeface="Arial" pitchFamily="34" charset="0"/>
                        </a:rPr>
                        <a:t> bevétel</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rPr>
                        <a:t>Prom</a:t>
                      </a:r>
                      <a:r>
                        <a:rPr kumimoji="0" lang="hu-HU" sz="1000" b="0" i="0" u="none" strike="noStrike" cap="none" normalizeH="0" baseline="0" smtClean="0">
                          <a:ln>
                            <a:noFill/>
                          </a:ln>
                          <a:solidFill>
                            <a:schemeClr val="tx1"/>
                          </a:solidFill>
                          <a:effectLst/>
                          <a:latin typeface="Arial" pitchFamily="34" charset="0"/>
                        </a:rPr>
                        <a:t>óció hatékonysága</a:t>
                      </a:r>
                      <a:endParaRPr kumimoji="0" lang="en-US" sz="1000" b="0" i="0" u="none" strike="noStrike" cap="none" normalizeH="0" baseline="0" smtClean="0">
                        <a:ln>
                          <a:noFill/>
                        </a:ln>
                        <a:solidFill>
                          <a:schemeClr val="tx1"/>
                        </a:solidFill>
                        <a:effectLst/>
                        <a:latin typeface="Arial" pitchFamily="34" charset="0"/>
                      </a:endParaRPr>
                    </a:p>
                    <a:p>
                      <a:pPr marL="119063" marR="0" lvl="0" indent="-119063" algn="l" defTabSz="914400" rtl="0" eaLnBrk="1" fontAlgn="base" latinLnBrk="0" hangingPunct="1">
                        <a:lnSpc>
                          <a:spcPct val="80000"/>
                        </a:lnSpc>
                        <a:spcBef>
                          <a:spcPct val="25000"/>
                        </a:spcBef>
                        <a:spcAft>
                          <a:spcPct val="0"/>
                        </a:spcAft>
                        <a:buClrTx/>
                        <a:buSzTx/>
                        <a:buFontTx/>
                        <a:buChar char="•"/>
                        <a:tabLst/>
                      </a:pPr>
                      <a:r>
                        <a:rPr kumimoji="0" lang="hu-HU" sz="1000" b="0" i="0" u="none" strike="noStrike" cap="none" normalizeH="0" baseline="0" smtClean="0">
                          <a:ln>
                            <a:noFill/>
                          </a:ln>
                          <a:solidFill>
                            <a:schemeClr val="tx1"/>
                          </a:solidFill>
                          <a:effectLst/>
                          <a:latin typeface="Arial" pitchFamily="34" charset="0"/>
                        </a:rPr>
                        <a:t>Pontok elemzése</a:t>
                      </a:r>
                      <a:endParaRPr kumimoji="0" lang="en-US" sz="1000" b="0" i="0" u="none" strike="noStrike" cap="none" normalizeH="0" baseline="0" smtClean="0">
                        <a:ln>
                          <a:noFill/>
                        </a:ln>
                        <a:solidFill>
                          <a:schemeClr val="tx1"/>
                        </a:solidFill>
                        <a:effectLst/>
                        <a:latin typeface="Arial" pitchFamily="34" charset="0"/>
                      </a:endParaRPr>
                    </a:p>
                  </a:txBody>
                  <a:tcPr marL="45720" marR="45720" marT="9144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hu-HU" smtClean="0"/>
              <a:t>Beágyazva az E-Business Suite-be</a:t>
            </a:r>
            <a:br>
              <a:rPr lang="hu-HU" smtClean="0"/>
            </a:br>
            <a:r>
              <a:rPr lang="en-US" smtClean="0">
                <a:solidFill>
                  <a:schemeClr val="accent1"/>
                </a:solidFill>
              </a:rPr>
              <a:t>Pervasive Deployment</a:t>
            </a:r>
          </a:p>
        </p:txBody>
      </p:sp>
      <p:pic>
        <p:nvPicPr>
          <p:cNvPr id="70658" name="Picture 3"/>
          <p:cNvPicPr>
            <a:picLocks noChangeAspect="1" noChangeArrowheads="1"/>
          </p:cNvPicPr>
          <p:nvPr/>
        </p:nvPicPr>
        <p:blipFill>
          <a:blip r:embed="rId3" cstate="print"/>
          <a:srcRect/>
          <a:stretch>
            <a:fillRect/>
          </a:stretch>
        </p:blipFill>
        <p:spPr bwMode="auto">
          <a:xfrm>
            <a:off x="4743450" y="1789113"/>
            <a:ext cx="3959225" cy="2970212"/>
          </a:xfrm>
          <a:prstGeom prst="rect">
            <a:avLst/>
          </a:prstGeom>
          <a:noFill/>
          <a:ln w="9525">
            <a:noFill/>
            <a:miter lim="800000"/>
            <a:headEnd/>
            <a:tailEnd/>
          </a:ln>
        </p:spPr>
      </p:pic>
      <p:pic>
        <p:nvPicPr>
          <p:cNvPr id="70659" name="Picture 4"/>
          <p:cNvPicPr>
            <a:picLocks noChangeAspect="1" noChangeArrowheads="1"/>
          </p:cNvPicPr>
          <p:nvPr/>
        </p:nvPicPr>
        <p:blipFill>
          <a:blip r:embed="rId4" cstate="print"/>
          <a:srcRect t="26393" r="6790" b="28726"/>
          <a:stretch>
            <a:fillRect/>
          </a:stretch>
        </p:blipFill>
        <p:spPr bwMode="auto">
          <a:xfrm>
            <a:off x="2327275" y="3887788"/>
            <a:ext cx="5548313" cy="2227262"/>
          </a:xfrm>
          <a:prstGeom prst="rect">
            <a:avLst/>
          </a:prstGeom>
          <a:noFill/>
          <a:ln w="9525">
            <a:solidFill>
              <a:schemeClr val="tx1"/>
            </a:solidFill>
            <a:miter lim="800000"/>
            <a:headEnd/>
            <a:tailEnd/>
          </a:ln>
        </p:spPr>
      </p:pic>
      <p:sp>
        <p:nvSpPr>
          <p:cNvPr id="70660" name="Text Box 5"/>
          <p:cNvSpPr txBox="1">
            <a:spLocks noChangeArrowheads="1"/>
          </p:cNvSpPr>
          <p:nvPr/>
        </p:nvSpPr>
        <p:spPr bwMode="auto">
          <a:xfrm>
            <a:off x="1209675" y="5700713"/>
            <a:ext cx="931863" cy="366712"/>
          </a:xfrm>
          <a:prstGeom prst="rect">
            <a:avLst/>
          </a:prstGeom>
          <a:noFill/>
          <a:ln w="9525" algn="ctr">
            <a:noFill/>
            <a:miter lim="800000"/>
            <a:headEnd/>
            <a:tailEnd/>
          </a:ln>
        </p:spPr>
        <p:txBody>
          <a:bodyPr wrap="none" lIns="92075" tIns="46038" rIns="92075" bIns="46038">
            <a:spAutoFit/>
          </a:bodyPr>
          <a:lstStyle/>
          <a:p>
            <a:pPr marL="119063" indent="-119063"/>
            <a:r>
              <a:rPr lang="en-US"/>
              <a:t>Siebel</a:t>
            </a:r>
          </a:p>
        </p:txBody>
      </p:sp>
      <p:sp>
        <p:nvSpPr>
          <p:cNvPr id="70661" name="Text Box 6"/>
          <p:cNvSpPr txBox="1">
            <a:spLocks noChangeArrowheads="1"/>
          </p:cNvSpPr>
          <p:nvPr/>
        </p:nvSpPr>
        <p:spPr bwMode="auto">
          <a:xfrm>
            <a:off x="700088" y="1408113"/>
            <a:ext cx="2259012" cy="366712"/>
          </a:xfrm>
          <a:prstGeom prst="rect">
            <a:avLst/>
          </a:prstGeom>
          <a:noFill/>
          <a:ln w="9525" algn="ctr">
            <a:noFill/>
            <a:miter lim="800000"/>
            <a:headEnd/>
            <a:tailEnd/>
          </a:ln>
        </p:spPr>
        <p:txBody>
          <a:bodyPr wrap="none" lIns="92075" tIns="46038" rIns="92075" bIns="46038">
            <a:spAutoFit/>
          </a:bodyPr>
          <a:lstStyle/>
          <a:p>
            <a:pPr marL="119063" indent="-119063"/>
            <a:r>
              <a:rPr lang="en-US"/>
              <a:t>E-Business Suite</a:t>
            </a:r>
          </a:p>
        </p:txBody>
      </p:sp>
      <p:sp>
        <p:nvSpPr>
          <p:cNvPr id="70662" name="Text Box 7"/>
          <p:cNvSpPr txBox="1">
            <a:spLocks noChangeArrowheads="1"/>
          </p:cNvSpPr>
          <p:nvPr/>
        </p:nvSpPr>
        <p:spPr bwMode="auto">
          <a:xfrm>
            <a:off x="7213600" y="1408113"/>
            <a:ext cx="1511300" cy="366712"/>
          </a:xfrm>
          <a:prstGeom prst="rect">
            <a:avLst/>
          </a:prstGeom>
          <a:noFill/>
          <a:ln w="9525" algn="ctr">
            <a:noFill/>
            <a:miter lim="800000"/>
            <a:headEnd/>
            <a:tailEnd/>
          </a:ln>
        </p:spPr>
        <p:txBody>
          <a:bodyPr wrap="none" lIns="92075" tIns="46038" rIns="92075" bIns="46038">
            <a:spAutoFit/>
          </a:bodyPr>
          <a:lstStyle/>
          <a:p>
            <a:pPr marL="119063" indent="-119063"/>
            <a:r>
              <a:rPr lang="en-US"/>
              <a:t>PeopleSoft</a:t>
            </a:r>
          </a:p>
        </p:txBody>
      </p:sp>
      <p:pic>
        <p:nvPicPr>
          <p:cNvPr id="70663" name="Picture 8"/>
          <p:cNvPicPr>
            <a:picLocks noChangeAspect="1" noChangeArrowheads="1"/>
          </p:cNvPicPr>
          <p:nvPr/>
        </p:nvPicPr>
        <p:blipFill>
          <a:blip r:embed="rId5" cstate="print"/>
          <a:srcRect/>
          <a:stretch>
            <a:fillRect/>
          </a:stretch>
        </p:blipFill>
        <p:spPr bwMode="gray">
          <a:xfrm>
            <a:off x="695325" y="812800"/>
            <a:ext cx="8027988" cy="6021388"/>
          </a:xfrm>
          <a:prstGeom prst="rect">
            <a:avLst/>
          </a:prstGeom>
          <a:noFill/>
          <a:ln w="9525" algn="ctr">
            <a:solidFill>
              <a:schemeClr val="tx1"/>
            </a:solidFill>
            <a:miter lim="800000"/>
            <a:headEnd/>
            <a:tailEnd/>
          </a:ln>
        </p:spPr>
      </p:pic>
    </p:spTree>
  </p:cSld>
  <p:clrMapOvr>
    <a:masterClrMapping/>
  </p:clrMapOvr>
  <p:transition spd="med" advClick="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609600" y="3962400"/>
            <a:ext cx="8077200" cy="1905000"/>
          </a:xfrm>
          <a:prstGeom prst="rect">
            <a:avLst/>
          </a:prstGeom>
          <a:solidFill>
            <a:schemeClr val="accent2"/>
          </a:solidFill>
          <a:ln w="9525">
            <a:noFill/>
            <a:miter lim="800000"/>
            <a:headEnd/>
            <a:tailEnd/>
          </a:ln>
        </p:spPr>
        <p:txBody>
          <a:bodyPr wrap="none" anchor="ctr"/>
          <a:lstStyle/>
          <a:p>
            <a:endParaRPr lang="hu-HU"/>
          </a:p>
        </p:txBody>
      </p:sp>
      <p:grpSp>
        <p:nvGrpSpPr>
          <p:cNvPr id="72706" name="Group 3"/>
          <p:cNvGrpSpPr>
            <a:grpSpLocks/>
          </p:cNvGrpSpPr>
          <p:nvPr/>
        </p:nvGrpSpPr>
        <p:grpSpPr bwMode="auto">
          <a:xfrm>
            <a:off x="685800" y="3994150"/>
            <a:ext cx="5656263" cy="423863"/>
            <a:chOff x="432" y="2516"/>
            <a:chExt cx="3563" cy="267"/>
          </a:xfrm>
        </p:grpSpPr>
        <p:sp>
          <p:nvSpPr>
            <p:cNvPr id="72729" name="Oval 4"/>
            <p:cNvSpPr>
              <a:spLocks noChangeArrowheads="1"/>
            </p:cNvSpPr>
            <p:nvPr/>
          </p:nvSpPr>
          <p:spPr bwMode="gray">
            <a:xfrm>
              <a:off x="2123" y="2516"/>
              <a:ext cx="240" cy="239"/>
            </a:xfrm>
            <a:prstGeom prst="ellipse">
              <a:avLst/>
            </a:prstGeom>
            <a:solidFill>
              <a:schemeClr val="accent1"/>
            </a:solidFill>
            <a:ln w="19050">
              <a:noFill/>
              <a:round/>
              <a:headEnd/>
              <a:tailEnd/>
            </a:ln>
          </p:spPr>
          <p:txBody>
            <a:bodyPr wrap="none" anchor="ctr"/>
            <a:lstStyle/>
            <a:p>
              <a:endParaRPr lang="hu-HU"/>
            </a:p>
          </p:txBody>
        </p:sp>
        <p:sp>
          <p:nvSpPr>
            <p:cNvPr id="72730" name="Oval 5"/>
            <p:cNvSpPr>
              <a:spLocks noChangeArrowheads="1"/>
            </p:cNvSpPr>
            <p:nvPr/>
          </p:nvSpPr>
          <p:spPr bwMode="gray">
            <a:xfrm>
              <a:off x="3755" y="2516"/>
              <a:ext cx="240" cy="239"/>
            </a:xfrm>
            <a:prstGeom prst="ellipse">
              <a:avLst/>
            </a:prstGeom>
            <a:solidFill>
              <a:schemeClr val="accent1"/>
            </a:solidFill>
            <a:ln w="19050">
              <a:noFill/>
              <a:round/>
              <a:headEnd/>
              <a:tailEnd/>
            </a:ln>
          </p:spPr>
          <p:txBody>
            <a:bodyPr wrap="none" anchor="ctr"/>
            <a:lstStyle/>
            <a:p>
              <a:endParaRPr lang="hu-HU"/>
            </a:p>
          </p:txBody>
        </p:sp>
        <p:sp>
          <p:nvSpPr>
            <p:cNvPr id="72731" name="Oval 6"/>
            <p:cNvSpPr>
              <a:spLocks noChangeArrowheads="1"/>
            </p:cNvSpPr>
            <p:nvPr/>
          </p:nvSpPr>
          <p:spPr bwMode="gray">
            <a:xfrm>
              <a:off x="432" y="2544"/>
              <a:ext cx="240" cy="239"/>
            </a:xfrm>
            <a:prstGeom prst="ellipse">
              <a:avLst/>
            </a:prstGeom>
            <a:solidFill>
              <a:schemeClr val="accent1"/>
            </a:solidFill>
            <a:ln w="19050">
              <a:noFill/>
              <a:round/>
              <a:headEnd/>
              <a:tailEnd/>
            </a:ln>
          </p:spPr>
          <p:txBody>
            <a:bodyPr wrap="none" anchor="ctr"/>
            <a:lstStyle/>
            <a:p>
              <a:endParaRPr lang="hu-HU"/>
            </a:p>
          </p:txBody>
        </p:sp>
        <p:sp>
          <p:nvSpPr>
            <p:cNvPr id="72732" name="Text Box 7"/>
            <p:cNvSpPr txBox="1">
              <a:spLocks noChangeArrowheads="1"/>
            </p:cNvSpPr>
            <p:nvPr/>
          </p:nvSpPr>
          <p:spPr bwMode="gray">
            <a:xfrm>
              <a:off x="459" y="2557"/>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1</a:t>
              </a:r>
              <a:endParaRPr lang="en-US" sz="2400" b="0">
                <a:solidFill>
                  <a:schemeClr val="bg1"/>
                </a:solidFill>
                <a:latin typeface="Times" pitchFamily="18" charset="0"/>
              </a:endParaRPr>
            </a:p>
          </p:txBody>
        </p:sp>
        <p:sp>
          <p:nvSpPr>
            <p:cNvPr id="72733" name="Text Box 8"/>
            <p:cNvSpPr txBox="1">
              <a:spLocks noChangeArrowheads="1"/>
            </p:cNvSpPr>
            <p:nvPr/>
          </p:nvSpPr>
          <p:spPr bwMode="gray">
            <a:xfrm>
              <a:off x="2150" y="2530"/>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2</a:t>
              </a:r>
              <a:endParaRPr lang="en-US" sz="2400" b="0">
                <a:solidFill>
                  <a:schemeClr val="bg1"/>
                </a:solidFill>
                <a:latin typeface="Times" pitchFamily="18" charset="0"/>
              </a:endParaRPr>
            </a:p>
          </p:txBody>
        </p:sp>
        <p:sp>
          <p:nvSpPr>
            <p:cNvPr id="72734" name="Text Box 9"/>
            <p:cNvSpPr txBox="1">
              <a:spLocks noChangeArrowheads="1"/>
            </p:cNvSpPr>
            <p:nvPr/>
          </p:nvSpPr>
          <p:spPr bwMode="gray">
            <a:xfrm>
              <a:off x="3782" y="2530"/>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3</a:t>
              </a:r>
              <a:endParaRPr lang="en-US" sz="2400" b="0">
                <a:solidFill>
                  <a:schemeClr val="bg1"/>
                </a:solidFill>
                <a:latin typeface="Times" pitchFamily="18" charset="0"/>
              </a:endParaRPr>
            </a:p>
          </p:txBody>
        </p:sp>
      </p:grpSp>
      <p:sp>
        <p:nvSpPr>
          <p:cNvPr id="72707" name="Rectangle 10"/>
          <p:cNvSpPr>
            <a:spLocks noGrp="1" noChangeArrowheads="1"/>
          </p:cNvSpPr>
          <p:nvPr>
            <p:ph type="title"/>
          </p:nvPr>
        </p:nvSpPr>
        <p:spPr>
          <a:xfrm>
            <a:off x="889000" y="155575"/>
            <a:ext cx="7581900" cy="941388"/>
          </a:xfrm>
        </p:spPr>
        <p:txBody>
          <a:bodyPr/>
          <a:lstStyle/>
          <a:p>
            <a:r>
              <a:rPr lang="hu-HU" smtClean="0"/>
              <a:t>Mi egy</a:t>
            </a:r>
            <a:r>
              <a:rPr lang="en-US" smtClean="0"/>
              <a:t> Oracle </a:t>
            </a:r>
            <a:r>
              <a:rPr lang="hu-HU" smtClean="0"/>
              <a:t>elemző csomag</a:t>
            </a:r>
            <a:r>
              <a:rPr lang="en-US" smtClean="0"/>
              <a:t>?</a:t>
            </a:r>
            <a:r>
              <a:rPr lang="hu-HU" smtClean="0"/>
              <a:t> Kész komponensek!</a:t>
            </a:r>
            <a:r>
              <a:rPr lang="en-US" smtClean="0"/>
              <a:t/>
            </a:r>
            <a:br>
              <a:rPr lang="en-US" smtClean="0"/>
            </a:br>
            <a:r>
              <a:rPr lang="hu-HU" sz="1800" smtClean="0">
                <a:solidFill>
                  <a:schemeClr val="accent1"/>
                </a:solidFill>
              </a:rPr>
              <a:t>Kész operatív BI csomag, bővíthető</a:t>
            </a:r>
            <a:endParaRPr lang="en-US" sz="1800" smtClean="0">
              <a:solidFill>
                <a:schemeClr val="accent1"/>
              </a:solidFill>
            </a:endParaRPr>
          </a:p>
        </p:txBody>
      </p:sp>
      <p:sp>
        <p:nvSpPr>
          <p:cNvPr id="72708" name="Rectangle 11"/>
          <p:cNvSpPr>
            <a:spLocks noChangeArrowheads="1"/>
          </p:cNvSpPr>
          <p:nvPr/>
        </p:nvSpPr>
        <p:spPr bwMode="auto">
          <a:xfrm>
            <a:off x="652463" y="1106488"/>
            <a:ext cx="8034337" cy="844550"/>
          </a:xfrm>
          <a:prstGeom prst="rect">
            <a:avLst/>
          </a:prstGeom>
          <a:noFill/>
          <a:ln w="19050">
            <a:solidFill>
              <a:srgbClr val="808080"/>
            </a:solidFill>
            <a:prstDash val="sysDot"/>
            <a:miter lim="800000"/>
            <a:headEnd/>
            <a:tailEnd type="none" w="med" len="sm"/>
          </a:ln>
        </p:spPr>
        <p:txBody>
          <a:bodyPr>
            <a:spAutoFit/>
          </a:bodyPr>
          <a:lstStyle/>
          <a:p>
            <a:pPr marL="228600" indent="-169863">
              <a:spcBef>
                <a:spcPct val="30000"/>
              </a:spcBef>
            </a:pPr>
            <a:r>
              <a:rPr lang="hu-HU" sz="1600"/>
              <a:t>Adatelemzés és jelentések integrációja</a:t>
            </a:r>
            <a:endParaRPr lang="en-US" sz="1600"/>
          </a:p>
          <a:p>
            <a:pPr marL="228600" indent="-169863">
              <a:spcBef>
                <a:spcPct val="30000"/>
              </a:spcBef>
              <a:buClr>
                <a:schemeClr val="tx2"/>
              </a:buClr>
              <a:buFontTx/>
              <a:buChar char="•"/>
            </a:pPr>
            <a:r>
              <a:rPr lang="hu-HU" sz="1400" b="0"/>
              <a:t>Adatok automatikusan jönnek</a:t>
            </a:r>
            <a:r>
              <a:rPr lang="en-US" sz="1400" b="0">
                <a:cs typeface="Times New Roman" pitchFamily="18" charset="0"/>
              </a:rPr>
              <a:t> Oracle EBS, PeopleSoft, Siebel, SA</a:t>
            </a:r>
            <a:r>
              <a:rPr lang="hu-HU" sz="1400" b="0"/>
              <a:t>P, JD Edwards</a:t>
            </a:r>
            <a:r>
              <a:rPr lang="en-US" sz="1400" b="0">
                <a:cs typeface="Times New Roman" pitchFamily="18" charset="0"/>
              </a:rPr>
              <a:t> </a:t>
            </a:r>
            <a:r>
              <a:rPr lang="hu-HU" sz="1400" b="0"/>
              <a:t/>
            </a:r>
            <a:br>
              <a:rPr lang="hu-HU" sz="1400" b="0"/>
            </a:br>
            <a:r>
              <a:rPr lang="hu-HU" sz="1400" b="0"/>
              <a:t>és más forrásokból az előre elkészített adattárházba, ami elemzésre optimalizált</a:t>
            </a:r>
            <a:endParaRPr lang="en-US" sz="1400" b="0"/>
          </a:p>
        </p:txBody>
      </p:sp>
      <p:sp>
        <p:nvSpPr>
          <p:cNvPr id="72709" name="Rectangle 12"/>
          <p:cNvSpPr>
            <a:spLocks noChangeArrowheads="1"/>
          </p:cNvSpPr>
          <p:nvPr/>
        </p:nvSpPr>
        <p:spPr bwMode="auto">
          <a:xfrm>
            <a:off x="652463" y="3098800"/>
            <a:ext cx="8034337" cy="631825"/>
          </a:xfrm>
          <a:prstGeom prst="rect">
            <a:avLst/>
          </a:prstGeom>
          <a:noFill/>
          <a:ln w="19050">
            <a:solidFill>
              <a:srgbClr val="808080"/>
            </a:solidFill>
            <a:prstDash val="sysDot"/>
            <a:miter lim="800000"/>
            <a:headEnd/>
            <a:tailEnd type="none" w="med" len="sm"/>
          </a:ln>
        </p:spPr>
        <p:txBody>
          <a:bodyPr>
            <a:spAutoFit/>
          </a:bodyPr>
          <a:lstStyle/>
          <a:p>
            <a:pPr marL="228600" indent="-169863">
              <a:spcBef>
                <a:spcPct val="30000"/>
              </a:spcBef>
            </a:pPr>
            <a:r>
              <a:rPr lang="hu-HU" sz="1600"/>
              <a:t>Szerepre szabott</a:t>
            </a:r>
            <a:r>
              <a:rPr lang="en-US" sz="1600">
                <a:cs typeface="Times New Roman" pitchFamily="18" charset="0"/>
              </a:rPr>
              <a:t> </a:t>
            </a:r>
            <a:r>
              <a:rPr lang="hu-HU" sz="1600"/>
              <a:t>irányítópultok minden felhasználónak</a:t>
            </a:r>
            <a:endParaRPr lang="en-US" sz="1600"/>
          </a:p>
          <a:p>
            <a:pPr marL="228600" indent="-169863">
              <a:spcBef>
                <a:spcPct val="30000"/>
              </a:spcBef>
              <a:buFontTx/>
              <a:buChar char="•"/>
            </a:pPr>
            <a:r>
              <a:rPr lang="en-US" sz="1400" b="0">
                <a:solidFill>
                  <a:schemeClr val="folHlink"/>
                </a:solidFill>
                <a:cs typeface="Times New Roman" pitchFamily="18" charset="0"/>
              </a:rPr>
              <a:t> </a:t>
            </a:r>
            <a:r>
              <a:rPr lang="hu-HU" sz="1400" b="0"/>
              <a:t>Gazdag készlet</a:t>
            </a:r>
            <a:r>
              <a:rPr lang="en-US" sz="1400" b="0">
                <a:cs typeface="Times New Roman" pitchFamily="18" charset="0"/>
              </a:rPr>
              <a:t>, </a:t>
            </a:r>
            <a:r>
              <a:rPr lang="hu-HU" sz="1400" b="0"/>
              <a:t>jelentések, riasztások üzleti funkcióknak és szerepeknek</a:t>
            </a:r>
            <a:endParaRPr lang="en-US" sz="1400" b="0">
              <a:cs typeface="Times New Roman" pitchFamily="18" charset="0"/>
            </a:endParaRPr>
          </a:p>
        </p:txBody>
      </p:sp>
      <p:sp>
        <p:nvSpPr>
          <p:cNvPr id="30727" name="Rectangle 13"/>
          <p:cNvSpPr>
            <a:spLocks noChangeArrowheads="1"/>
          </p:cNvSpPr>
          <p:nvPr/>
        </p:nvSpPr>
        <p:spPr bwMode="auto">
          <a:xfrm>
            <a:off x="652463" y="2051050"/>
            <a:ext cx="8034337" cy="908050"/>
          </a:xfrm>
          <a:prstGeom prst="rect">
            <a:avLst/>
          </a:prstGeom>
          <a:noFill/>
          <a:ln w="19050">
            <a:solidFill>
              <a:srgbClr val="808080"/>
            </a:solidFill>
            <a:prstDash val="sysDot"/>
            <a:miter lim="800000"/>
            <a:headEnd/>
            <a:tailEnd type="none" w="med" len="sm"/>
          </a:ln>
        </p:spPr>
        <p:txBody>
          <a:bodyPr>
            <a:spAutoFit/>
          </a:bodyPr>
          <a:lstStyle/>
          <a:p>
            <a:pPr marL="228600" indent="-169863">
              <a:spcBef>
                <a:spcPct val="30000"/>
              </a:spcBef>
              <a:defRPr/>
            </a:pPr>
            <a:r>
              <a:rPr lang="hu-HU" sz="1600" dirty="0">
                <a:latin typeface="+mj-lt"/>
                <a:cs typeface="Arial" pitchFamily="34" charset="0"/>
              </a:rPr>
              <a:t>Felhasználóbarát elemző modell</a:t>
            </a:r>
            <a:endParaRPr lang="en-US" sz="1600" dirty="0">
              <a:latin typeface="+mj-lt"/>
              <a:cs typeface="Times New Roman" pitchFamily="18" charset="0"/>
            </a:endParaRPr>
          </a:p>
          <a:p>
            <a:pPr marL="228600" indent="-169863">
              <a:spcBef>
                <a:spcPct val="30000"/>
              </a:spcBef>
              <a:buClr>
                <a:schemeClr val="tx2"/>
              </a:buClr>
              <a:buFontTx/>
              <a:buChar char="•"/>
              <a:defRPr/>
            </a:pPr>
            <a:r>
              <a:rPr lang="hu-HU" sz="1400" b="0" dirty="0">
                <a:latin typeface="+mj-lt"/>
                <a:cs typeface="Arial" pitchFamily="34" charset="0"/>
              </a:rPr>
              <a:t>Beépített „legjobb gyakorlat”</a:t>
            </a:r>
            <a:r>
              <a:rPr lang="en-US" sz="1400" b="0" dirty="0">
                <a:latin typeface="+mj-lt"/>
                <a:cs typeface="Times New Roman" pitchFamily="18" charset="0"/>
              </a:rPr>
              <a:t> </a:t>
            </a:r>
            <a:r>
              <a:rPr lang="hu-HU" sz="1400" b="0" dirty="0">
                <a:latin typeface="+mj-lt"/>
                <a:cs typeface="Arial" pitchFamily="34" charset="0"/>
              </a:rPr>
              <a:t>számítások, mérőszámok, kulcsmutatók</a:t>
            </a:r>
            <a:endParaRPr lang="en-US" sz="1400" b="0" dirty="0">
              <a:latin typeface="+mj-lt"/>
              <a:cs typeface="Arial" pitchFamily="34" charset="0"/>
            </a:endParaRPr>
          </a:p>
          <a:p>
            <a:pPr marL="228600" indent="-169863">
              <a:spcBef>
                <a:spcPct val="30000"/>
              </a:spcBef>
              <a:buClr>
                <a:schemeClr val="tx2"/>
              </a:buClr>
              <a:buFontTx/>
              <a:buChar char="•"/>
              <a:defRPr/>
            </a:pPr>
            <a:r>
              <a:rPr lang="hu-HU" sz="1400" b="0" dirty="0">
                <a:latin typeface="+mj-lt"/>
                <a:cs typeface="Arial" pitchFamily="34" charset="0"/>
              </a:rPr>
              <a:t>Az üzleti felhasználóknak egyszerűen elérhető információ</a:t>
            </a:r>
            <a:endParaRPr lang="en-US" sz="1400" b="0" dirty="0">
              <a:latin typeface="+mj-lt"/>
              <a:cs typeface="Times New Roman" pitchFamily="18" charset="0"/>
            </a:endParaRPr>
          </a:p>
        </p:txBody>
      </p:sp>
      <p:grpSp>
        <p:nvGrpSpPr>
          <p:cNvPr id="72711" name="Group 14"/>
          <p:cNvGrpSpPr>
            <a:grpSpLocks/>
          </p:cNvGrpSpPr>
          <p:nvPr/>
        </p:nvGrpSpPr>
        <p:grpSpPr bwMode="auto">
          <a:xfrm>
            <a:off x="341313" y="1003300"/>
            <a:ext cx="381000" cy="2347913"/>
            <a:chOff x="215" y="632"/>
            <a:chExt cx="240" cy="1479"/>
          </a:xfrm>
        </p:grpSpPr>
        <p:sp>
          <p:nvSpPr>
            <p:cNvPr id="72723" name="Oval 15"/>
            <p:cNvSpPr>
              <a:spLocks noChangeArrowheads="1"/>
            </p:cNvSpPr>
            <p:nvPr/>
          </p:nvSpPr>
          <p:spPr bwMode="gray">
            <a:xfrm>
              <a:off x="215" y="1872"/>
              <a:ext cx="240" cy="239"/>
            </a:xfrm>
            <a:prstGeom prst="ellipse">
              <a:avLst/>
            </a:prstGeom>
            <a:solidFill>
              <a:schemeClr val="accent1"/>
            </a:solidFill>
            <a:ln w="19050">
              <a:noFill/>
              <a:round/>
              <a:headEnd/>
              <a:tailEnd/>
            </a:ln>
          </p:spPr>
          <p:txBody>
            <a:bodyPr wrap="none" anchor="ctr"/>
            <a:lstStyle/>
            <a:p>
              <a:endParaRPr lang="hu-HU"/>
            </a:p>
          </p:txBody>
        </p:sp>
        <p:sp>
          <p:nvSpPr>
            <p:cNvPr id="72724" name="Text Box 16"/>
            <p:cNvSpPr txBox="1">
              <a:spLocks noChangeArrowheads="1"/>
            </p:cNvSpPr>
            <p:nvPr/>
          </p:nvSpPr>
          <p:spPr bwMode="gray">
            <a:xfrm>
              <a:off x="242" y="1886"/>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3</a:t>
              </a:r>
              <a:endParaRPr lang="en-US" sz="2400" b="0">
                <a:solidFill>
                  <a:schemeClr val="bg1"/>
                </a:solidFill>
                <a:latin typeface="Times" pitchFamily="18" charset="0"/>
              </a:endParaRPr>
            </a:p>
          </p:txBody>
        </p:sp>
        <p:sp>
          <p:nvSpPr>
            <p:cNvPr id="72725" name="Oval 17"/>
            <p:cNvSpPr>
              <a:spLocks noChangeArrowheads="1"/>
            </p:cNvSpPr>
            <p:nvPr/>
          </p:nvSpPr>
          <p:spPr bwMode="gray">
            <a:xfrm>
              <a:off x="215" y="632"/>
              <a:ext cx="240" cy="239"/>
            </a:xfrm>
            <a:prstGeom prst="ellipse">
              <a:avLst/>
            </a:prstGeom>
            <a:solidFill>
              <a:schemeClr val="accent1"/>
            </a:solidFill>
            <a:ln w="19050">
              <a:noFill/>
              <a:round/>
              <a:headEnd/>
              <a:tailEnd/>
            </a:ln>
          </p:spPr>
          <p:txBody>
            <a:bodyPr wrap="none" anchor="ctr"/>
            <a:lstStyle/>
            <a:p>
              <a:endParaRPr lang="hu-HU"/>
            </a:p>
          </p:txBody>
        </p:sp>
        <p:sp>
          <p:nvSpPr>
            <p:cNvPr id="72726" name="Text Box 18"/>
            <p:cNvSpPr txBox="1">
              <a:spLocks noChangeArrowheads="1"/>
            </p:cNvSpPr>
            <p:nvPr/>
          </p:nvSpPr>
          <p:spPr bwMode="gray">
            <a:xfrm>
              <a:off x="242" y="645"/>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1</a:t>
              </a:r>
              <a:endParaRPr lang="en-US" sz="2400" b="0">
                <a:solidFill>
                  <a:schemeClr val="bg1"/>
                </a:solidFill>
                <a:latin typeface="Times" pitchFamily="18" charset="0"/>
              </a:endParaRPr>
            </a:p>
          </p:txBody>
        </p:sp>
        <p:sp>
          <p:nvSpPr>
            <p:cNvPr id="72727" name="Oval 19"/>
            <p:cNvSpPr>
              <a:spLocks noChangeArrowheads="1"/>
            </p:cNvSpPr>
            <p:nvPr/>
          </p:nvSpPr>
          <p:spPr bwMode="gray">
            <a:xfrm>
              <a:off x="215" y="1212"/>
              <a:ext cx="240" cy="239"/>
            </a:xfrm>
            <a:prstGeom prst="ellipse">
              <a:avLst/>
            </a:prstGeom>
            <a:solidFill>
              <a:schemeClr val="accent1"/>
            </a:solidFill>
            <a:ln w="19050">
              <a:noFill/>
              <a:round/>
              <a:headEnd/>
              <a:tailEnd/>
            </a:ln>
          </p:spPr>
          <p:txBody>
            <a:bodyPr wrap="none" anchor="ctr"/>
            <a:lstStyle/>
            <a:p>
              <a:endParaRPr lang="hu-HU"/>
            </a:p>
          </p:txBody>
        </p:sp>
        <p:sp>
          <p:nvSpPr>
            <p:cNvPr id="72728" name="Text Box 20"/>
            <p:cNvSpPr txBox="1">
              <a:spLocks noChangeArrowheads="1"/>
            </p:cNvSpPr>
            <p:nvPr/>
          </p:nvSpPr>
          <p:spPr bwMode="gray">
            <a:xfrm>
              <a:off x="242" y="1226"/>
              <a:ext cx="187" cy="212"/>
            </a:xfrm>
            <a:prstGeom prst="rect">
              <a:avLst/>
            </a:prstGeom>
            <a:noFill/>
            <a:ln w="9525">
              <a:noFill/>
              <a:miter lim="800000"/>
              <a:headEnd/>
              <a:tailEnd/>
            </a:ln>
          </p:spPr>
          <p:txBody>
            <a:bodyPr wrap="none">
              <a:spAutoFit/>
            </a:bodyPr>
            <a:lstStyle/>
            <a:p>
              <a:pPr eaLnBrk="0" hangingPunct="0"/>
              <a:r>
                <a:rPr lang="en-US" sz="1600">
                  <a:solidFill>
                    <a:schemeClr val="bg1"/>
                  </a:solidFill>
                </a:rPr>
                <a:t>2</a:t>
              </a:r>
              <a:endParaRPr lang="en-US" sz="2400" b="0">
                <a:solidFill>
                  <a:schemeClr val="bg1"/>
                </a:solidFill>
                <a:latin typeface="Times" pitchFamily="18" charset="0"/>
              </a:endParaRPr>
            </a:p>
          </p:txBody>
        </p:sp>
      </p:grpSp>
      <p:sp>
        <p:nvSpPr>
          <p:cNvPr id="72712" name="Rectangle 21"/>
          <p:cNvSpPr>
            <a:spLocks noChangeArrowheads="1"/>
          </p:cNvSpPr>
          <p:nvPr/>
        </p:nvSpPr>
        <p:spPr bwMode="auto">
          <a:xfrm>
            <a:off x="4710113" y="3467100"/>
            <a:ext cx="3883025" cy="2476500"/>
          </a:xfrm>
          <a:prstGeom prst="rect">
            <a:avLst/>
          </a:prstGeom>
          <a:noFill/>
          <a:ln w="38100" algn="ctr">
            <a:noFill/>
            <a:miter lim="800000"/>
            <a:headEnd/>
            <a:tailEnd/>
          </a:ln>
        </p:spPr>
        <p:txBody>
          <a:bodyPr/>
          <a:lstStyle/>
          <a:p>
            <a:pPr marL="285750" eaLnBrk="0" hangingPunct="0"/>
            <a:endParaRPr lang="en-GB" sz="1600">
              <a:latin typeface="Arial Narrow" pitchFamily="34" charset="0"/>
            </a:endParaRPr>
          </a:p>
        </p:txBody>
      </p:sp>
      <p:sp>
        <p:nvSpPr>
          <p:cNvPr id="72713" name="Rectangle 22"/>
          <p:cNvSpPr>
            <a:spLocks noChangeArrowheads="1"/>
          </p:cNvSpPr>
          <p:nvPr/>
        </p:nvSpPr>
        <p:spPr bwMode="blackWhite">
          <a:xfrm>
            <a:off x="4710113" y="4375150"/>
            <a:ext cx="4133850" cy="1524000"/>
          </a:xfrm>
          <a:prstGeom prst="rect">
            <a:avLst/>
          </a:prstGeom>
          <a:noFill/>
          <a:ln w="12700" algn="ctr">
            <a:noFill/>
            <a:miter lim="800000"/>
            <a:headEnd/>
            <a:tailEnd/>
          </a:ln>
        </p:spPr>
        <p:txBody>
          <a:bodyPr wrap="none" lIns="82294" tIns="41147" rIns="82294" bIns="41147"/>
          <a:lstStyle/>
          <a:p>
            <a:pPr defTabSz="823913"/>
            <a:endParaRPr lang="en-GB" sz="1400" u="sng">
              <a:solidFill>
                <a:srgbClr val="003366"/>
              </a:solidFill>
              <a:latin typeface="Arial Narrow" pitchFamily="34" charset="0"/>
            </a:endParaRPr>
          </a:p>
        </p:txBody>
      </p:sp>
      <p:pic>
        <p:nvPicPr>
          <p:cNvPr id="72714" name="Picture 23" descr="ECCMarketing"/>
          <p:cNvPicPr>
            <a:picLocks noChangeAspect="1" noChangeArrowheads="1"/>
          </p:cNvPicPr>
          <p:nvPr/>
        </p:nvPicPr>
        <p:blipFill>
          <a:blip r:embed="rId3" cstate="print"/>
          <a:srcRect/>
          <a:stretch>
            <a:fillRect/>
          </a:stretch>
        </p:blipFill>
        <p:spPr bwMode="auto">
          <a:xfrm>
            <a:off x="7239000" y="4191000"/>
            <a:ext cx="1385888" cy="1023938"/>
          </a:xfrm>
          <a:prstGeom prst="rect">
            <a:avLst/>
          </a:prstGeom>
          <a:noFill/>
          <a:ln w="9525">
            <a:noFill/>
            <a:miter lim="800000"/>
            <a:headEnd/>
            <a:tailEnd/>
          </a:ln>
        </p:spPr>
      </p:pic>
      <p:pic>
        <p:nvPicPr>
          <p:cNvPr id="72715" name="Picture 24" descr="ECC Graphic"/>
          <p:cNvPicPr>
            <a:picLocks noChangeAspect="1" noChangeArrowheads="1"/>
          </p:cNvPicPr>
          <p:nvPr/>
        </p:nvPicPr>
        <p:blipFill>
          <a:blip r:embed="rId4" cstate="print"/>
          <a:srcRect/>
          <a:stretch>
            <a:fillRect/>
          </a:stretch>
        </p:blipFill>
        <p:spPr bwMode="auto">
          <a:xfrm>
            <a:off x="6629400" y="4495800"/>
            <a:ext cx="1385888" cy="1023938"/>
          </a:xfrm>
          <a:prstGeom prst="rect">
            <a:avLst/>
          </a:prstGeom>
          <a:noFill/>
          <a:ln w="9525">
            <a:noFill/>
            <a:miter lim="800000"/>
            <a:headEnd/>
            <a:tailEnd/>
          </a:ln>
        </p:spPr>
      </p:pic>
      <p:pic>
        <p:nvPicPr>
          <p:cNvPr id="72716" name="Picture 25" descr="ECCemail"/>
          <p:cNvPicPr>
            <a:picLocks noChangeAspect="1" noChangeArrowheads="1"/>
          </p:cNvPicPr>
          <p:nvPr/>
        </p:nvPicPr>
        <p:blipFill>
          <a:blip r:embed="rId5" cstate="print"/>
          <a:srcRect/>
          <a:stretch>
            <a:fillRect/>
          </a:stretch>
        </p:blipFill>
        <p:spPr bwMode="auto">
          <a:xfrm>
            <a:off x="5943600" y="4648200"/>
            <a:ext cx="1387475" cy="1025525"/>
          </a:xfrm>
          <a:prstGeom prst="rect">
            <a:avLst/>
          </a:prstGeom>
          <a:noFill/>
          <a:ln w="9525">
            <a:noFill/>
            <a:miter lim="800000"/>
            <a:headEnd/>
            <a:tailEnd/>
          </a:ln>
        </p:spPr>
      </p:pic>
      <p:pic>
        <p:nvPicPr>
          <p:cNvPr id="1352730" name="Picture 26"/>
          <p:cNvPicPr>
            <a:picLocks noChangeAspect="1" noChangeArrowheads="1"/>
          </p:cNvPicPr>
          <p:nvPr/>
        </p:nvPicPr>
        <p:blipFill>
          <a:blip r:embed="rId6" cstate="print"/>
          <a:srcRect t="6755" r="68852" b="48991"/>
          <a:stretch>
            <a:fillRect/>
          </a:stretch>
        </p:blipFill>
        <p:spPr bwMode="auto">
          <a:xfrm>
            <a:off x="3886200" y="4191000"/>
            <a:ext cx="1676400" cy="1592263"/>
          </a:xfrm>
          <a:prstGeom prst="rect">
            <a:avLst/>
          </a:prstGeom>
          <a:noFill/>
          <a:ln w="19050" algn="ctr">
            <a:noFill/>
            <a:miter lim="800000"/>
            <a:headEnd/>
            <a:tailEnd/>
          </a:ln>
          <a:effectLst>
            <a:outerShdw dist="35921" dir="2700000" algn="ctr" rotWithShape="0">
              <a:schemeClr val="tx1">
                <a:alpha val="50000"/>
              </a:schemeClr>
            </a:outerShdw>
          </a:effectLst>
        </p:spPr>
      </p:pic>
      <p:sp>
        <p:nvSpPr>
          <p:cNvPr id="72718" name="AutoShape 27"/>
          <p:cNvSpPr>
            <a:spLocks noChangeArrowheads="1"/>
          </p:cNvSpPr>
          <p:nvPr/>
        </p:nvSpPr>
        <p:spPr bwMode="auto">
          <a:xfrm>
            <a:off x="838200" y="4572000"/>
            <a:ext cx="533400" cy="533400"/>
          </a:xfrm>
          <a:prstGeom prst="can">
            <a:avLst>
              <a:gd name="adj" fmla="val 25000"/>
            </a:avLst>
          </a:prstGeom>
          <a:solidFill>
            <a:srgbClr val="000066"/>
          </a:solidFill>
          <a:ln w="9525">
            <a:noFill/>
            <a:round/>
            <a:headEnd/>
            <a:tailEnd/>
          </a:ln>
        </p:spPr>
        <p:txBody>
          <a:bodyPr wrap="none" anchor="ctr"/>
          <a:lstStyle/>
          <a:p>
            <a:endParaRPr lang="en-GB" sz="1000">
              <a:solidFill>
                <a:schemeClr val="bg1"/>
              </a:solidFill>
            </a:endParaRPr>
          </a:p>
        </p:txBody>
      </p:sp>
      <p:sp>
        <p:nvSpPr>
          <p:cNvPr id="72719" name="AutoShape 28"/>
          <p:cNvSpPr>
            <a:spLocks noChangeArrowheads="1"/>
          </p:cNvSpPr>
          <p:nvPr/>
        </p:nvSpPr>
        <p:spPr bwMode="auto">
          <a:xfrm>
            <a:off x="990600" y="4876800"/>
            <a:ext cx="533400" cy="533400"/>
          </a:xfrm>
          <a:prstGeom prst="can">
            <a:avLst>
              <a:gd name="adj" fmla="val 25000"/>
            </a:avLst>
          </a:prstGeom>
          <a:solidFill>
            <a:schemeClr val="accent1"/>
          </a:solidFill>
          <a:ln w="9525">
            <a:noFill/>
            <a:round/>
            <a:headEnd/>
            <a:tailEnd/>
          </a:ln>
        </p:spPr>
        <p:txBody>
          <a:bodyPr wrap="none" anchor="ctr"/>
          <a:lstStyle/>
          <a:p>
            <a:endParaRPr lang="en-GB" sz="1000">
              <a:solidFill>
                <a:schemeClr val="bg1"/>
              </a:solidFill>
            </a:endParaRPr>
          </a:p>
        </p:txBody>
      </p:sp>
      <p:sp>
        <p:nvSpPr>
          <p:cNvPr id="72720" name="AutoShape 29"/>
          <p:cNvSpPr>
            <a:spLocks noChangeArrowheads="1"/>
          </p:cNvSpPr>
          <p:nvPr/>
        </p:nvSpPr>
        <p:spPr bwMode="auto">
          <a:xfrm>
            <a:off x="1219200" y="5181600"/>
            <a:ext cx="533400" cy="533400"/>
          </a:xfrm>
          <a:prstGeom prst="can">
            <a:avLst>
              <a:gd name="adj" fmla="val 25000"/>
            </a:avLst>
          </a:prstGeom>
          <a:solidFill>
            <a:srgbClr val="FF0000"/>
          </a:solidFill>
          <a:ln w="9525">
            <a:noFill/>
            <a:round/>
            <a:headEnd/>
            <a:tailEnd/>
          </a:ln>
        </p:spPr>
        <p:txBody>
          <a:bodyPr wrap="none" anchor="ctr"/>
          <a:lstStyle/>
          <a:p>
            <a:endParaRPr lang="en-GB" sz="1000">
              <a:solidFill>
                <a:schemeClr val="bg1"/>
              </a:solidFill>
            </a:endParaRPr>
          </a:p>
        </p:txBody>
      </p:sp>
      <p:pic>
        <p:nvPicPr>
          <p:cNvPr id="72721" name="Picture 30"/>
          <p:cNvPicPr>
            <a:picLocks noChangeAspect="1" noChangeArrowheads="1"/>
          </p:cNvPicPr>
          <p:nvPr/>
        </p:nvPicPr>
        <p:blipFill>
          <a:blip r:embed="rId7" cstate="print"/>
          <a:srcRect/>
          <a:stretch>
            <a:fillRect/>
          </a:stretch>
        </p:blipFill>
        <p:spPr bwMode="auto">
          <a:xfrm>
            <a:off x="1981200" y="4495800"/>
            <a:ext cx="1530350" cy="1031875"/>
          </a:xfrm>
          <a:prstGeom prst="rect">
            <a:avLst/>
          </a:prstGeom>
          <a:noFill/>
          <a:ln w="9525">
            <a:noFill/>
            <a:miter lim="800000"/>
            <a:headEnd/>
            <a:tailEnd/>
          </a:ln>
        </p:spPr>
      </p:pic>
      <p:sp>
        <p:nvSpPr>
          <p:cNvPr id="72722" name="AutoShape 31"/>
          <p:cNvSpPr>
            <a:spLocks noChangeArrowheads="1"/>
          </p:cNvSpPr>
          <p:nvPr/>
        </p:nvSpPr>
        <p:spPr bwMode="auto">
          <a:xfrm>
            <a:off x="1600200" y="4800600"/>
            <a:ext cx="533400" cy="457200"/>
          </a:xfrm>
          <a:prstGeom prst="rightArrow">
            <a:avLst>
              <a:gd name="adj1" fmla="val 56250"/>
              <a:gd name="adj2" fmla="val 47914"/>
            </a:avLst>
          </a:prstGeom>
          <a:solidFill>
            <a:schemeClr val="accent1"/>
          </a:solidFill>
          <a:ln w="9525">
            <a:noFill/>
            <a:miter lim="800000"/>
            <a:headEnd/>
            <a:tailEnd/>
          </a:ln>
        </p:spPr>
        <p:txBody>
          <a:bodyPr wrap="none" anchor="ctr"/>
          <a:lstStyle/>
          <a:p>
            <a:endParaRPr lang="hu-HU"/>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889000" y="304800"/>
            <a:ext cx="7581900" cy="941388"/>
          </a:xfrm>
          <a:prstGeom prst="rect">
            <a:avLst/>
          </a:prstGeom>
          <a:noFill/>
          <a:ln w="9525">
            <a:noFill/>
            <a:miter lim="800000"/>
            <a:headEnd/>
            <a:tailEnd/>
          </a:ln>
        </p:spPr>
        <p:txBody>
          <a:bodyPr lIns="0" tIns="0" rIns="0" bIns="0"/>
          <a:lstStyle/>
          <a:p>
            <a:pPr>
              <a:defRPr/>
            </a:pPr>
            <a:r>
              <a:rPr lang="hu-HU" sz="2400" kern="0" dirty="0">
                <a:latin typeface="Arial" pitchFamily="34" charset="0"/>
                <a:cs typeface="+mn-cs"/>
              </a:rPr>
              <a:t>Csomagolt EPM alkalmazások</a:t>
            </a:r>
            <a:r>
              <a:rPr lang="en-US" sz="3200" kern="0" dirty="0">
                <a:solidFill>
                  <a:schemeClr val="accent1"/>
                </a:solidFill>
                <a:latin typeface="+mj-lt"/>
                <a:ea typeface="+mj-ea"/>
                <a:cs typeface="+mj-cs"/>
              </a:rPr>
              <a:t/>
            </a:r>
            <a:br>
              <a:rPr lang="en-US" sz="3200" kern="0" dirty="0">
                <a:solidFill>
                  <a:schemeClr val="accent1"/>
                </a:solidFill>
                <a:latin typeface="+mj-lt"/>
                <a:ea typeface="+mj-ea"/>
                <a:cs typeface="+mj-cs"/>
              </a:rPr>
            </a:br>
            <a:r>
              <a:rPr lang="en-US" kern="0" dirty="0">
                <a:solidFill>
                  <a:schemeClr val="tx2"/>
                </a:solidFill>
                <a:latin typeface="+mj-lt"/>
                <a:ea typeface="+mj-ea"/>
                <a:cs typeface="+mj-cs"/>
              </a:rPr>
              <a:t>Business Intelligence EE 11</a:t>
            </a:r>
            <a:r>
              <a:rPr lang="en-US" i="1" kern="0" dirty="0">
                <a:solidFill>
                  <a:schemeClr val="tx2"/>
                </a:solidFill>
                <a:latin typeface="Times New Roman" pitchFamily="18" charset="0"/>
                <a:ea typeface="+mj-ea"/>
                <a:cs typeface="Times New Roman" pitchFamily="18" charset="0"/>
              </a:rPr>
              <a:t>g</a:t>
            </a:r>
            <a:r>
              <a:rPr lang="en-US" kern="0" dirty="0">
                <a:solidFill>
                  <a:schemeClr val="tx2"/>
                </a:solidFill>
                <a:latin typeface="+mj-lt"/>
                <a:ea typeface="+mj-ea"/>
                <a:cs typeface="+mj-cs"/>
              </a:rPr>
              <a:t>R1 &amp; </a:t>
            </a:r>
            <a:r>
              <a:rPr lang="en-US" kern="0" dirty="0" err="1">
                <a:solidFill>
                  <a:schemeClr val="tx2"/>
                </a:solidFill>
                <a:latin typeface="+mj-lt"/>
                <a:ea typeface="+mj-ea"/>
                <a:cs typeface="+mj-cs"/>
              </a:rPr>
              <a:t>Essbase</a:t>
            </a:r>
            <a:r>
              <a:rPr lang="en-US" kern="0" dirty="0">
                <a:solidFill>
                  <a:schemeClr val="tx2"/>
                </a:solidFill>
                <a:latin typeface="+mj-lt"/>
                <a:ea typeface="+mj-ea"/>
                <a:cs typeface="+mj-cs"/>
              </a:rPr>
              <a:t> 11gR1</a:t>
            </a:r>
            <a:endParaRPr lang="en-US" sz="3200" kern="0" dirty="0">
              <a:solidFill>
                <a:schemeClr val="tx2"/>
              </a:solidFill>
              <a:latin typeface="+mj-lt"/>
              <a:ea typeface="+mj-ea"/>
              <a:cs typeface="+mj-cs"/>
            </a:endParaRPr>
          </a:p>
        </p:txBody>
      </p:sp>
      <p:sp>
        <p:nvSpPr>
          <p:cNvPr id="74754" name="Rectangle 8"/>
          <p:cNvSpPr>
            <a:spLocks noChangeArrowheads="1"/>
          </p:cNvSpPr>
          <p:nvPr/>
        </p:nvSpPr>
        <p:spPr bwMode="auto">
          <a:xfrm>
            <a:off x="576263" y="5159375"/>
            <a:ext cx="6848475" cy="688975"/>
          </a:xfrm>
          <a:prstGeom prst="rect">
            <a:avLst/>
          </a:prstGeom>
          <a:noFill/>
          <a:ln w="9525">
            <a:noFill/>
            <a:miter lim="800000"/>
            <a:headEnd/>
            <a:tailEnd/>
          </a:ln>
        </p:spPr>
        <p:txBody>
          <a:bodyPr lIns="0" tIns="0" rIns="0" bIns="0"/>
          <a:lstStyle/>
          <a:p>
            <a:pPr eaLnBrk="0" hangingPunct="0">
              <a:lnSpc>
                <a:spcPct val="90000"/>
              </a:lnSpc>
              <a:spcBef>
                <a:spcPct val="20000"/>
              </a:spcBef>
              <a:buClr>
                <a:schemeClr val="accent1"/>
              </a:buClr>
            </a:pPr>
            <a:r>
              <a:rPr lang="hu-HU" b="0">
                <a:sym typeface="Wingdings" pitchFamily="2" charset="2"/>
              </a:rPr>
              <a:t>Vezető vállalati teljesítmény menedzsment alkalmazások az Oracle, SAP és más rendszerek mellé</a:t>
            </a:r>
          </a:p>
        </p:txBody>
      </p:sp>
      <p:pic>
        <p:nvPicPr>
          <p:cNvPr id="74755" name="Picture 5"/>
          <p:cNvPicPr>
            <a:picLocks noChangeAspect="1"/>
          </p:cNvPicPr>
          <p:nvPr/>
        </p:nvPicPr>
        <p:blipFill>
          <a:blip r:embed="rId3" cstate="print"/>
          <a:srcRect b="8652"/>
          <a:stretch>
            <a:fillRect/>
          </a:stretch>
        </p:blipFill>
        <p:spPr bwMode="auto">
          <a:xfrm>
            <a:off x="4762500" y="1414463"/>
            <a:ext cx="2427288" cy="3044825"/>
          </a:xfrm>
          <a:prstGeom prst="rect">
            <a:avLst/>
          </a:prstGeom>
          <a:noFill/>
          <a:ln w="9525">
            <a:noFill/>
            <a:miter lim="800000"/>
            <a:headEnd/>
            <a:tailEnd/>
          </a:ln>
        </p:spPr>
      </p:pic>
      <p:pic>
        <p:nvPicPr>
          <p:cNvPr id="74756" name="Picture 6"/>
          <p:cNvPicPr>
            <a:picLocks noChangeAspect="1"/>
          </p:cNvPicPr>
          <p:nvPr/>
        </p:nvPicPr>
        <p:blipFill>
          <a:blip r:embed="rId4" cstate="print"/>
          <a:srcRect b="8652"/>
          <a:stretch>
            <a:fillRect/>
          </a:stretch>
        </p:blipFill>
        <p:spPr bwMode="auto">
          <a:xfrm>
            <a:off x="1077913" y="1414463"/>
            <a:ext cx="2427287" cy="3044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betekintes.jpg"/>
          <p:cNvPicPr>
            <a:picLocks noChangeAspect="1"/>
          </p:cNvPicPr>
          <p:nvPr/>
        </p:nvPicPr>
        <p:blipFill>
          <a:blip r:embed="rId3" cstate="print"/>
          <a:srcRect/>
          <a:stretch>
            <a:fillRect/>
          </a:stretch>
        </p:blipFill>
        <p:spPr bwMode="auto">
          <a:xfrm>
            <a:off x="901700" y="-847725"/>
            <a:ext cx="7235825" cy="6989763"/>
          </a:xfrm>
          <a:prstGeom prst="rect">
            <a:avLst/>
          </a:prstGeom>
          <a:noFill/>
          <a:ln w="9525">
            <a:noFill/>
            <a:miter lim="800000"/>
            <a:headEnd/>
            <a:tailEnd/>
          </a:ln>
        </p:spPr>
      </p:pic>
      <p:sp>
        <p:nvSpPr>
          <p:cNvPr id="20482" name="Rectangle 4"/>
          <p:cNvSpPr>
            <a:spLocks noChangeArrowheads="1"/>
          </p:cNvSpPr>
          <p:nvPr/>
        </p:nvSpPr>
        <p:spPr bwMode="auto">
          <a:xfrm>
            <a:off x="4154488" y="1920875"/>
            <a:ext cx="46037" cy="1127125"/>
          </a:xfrm>
          <a:prstGeom prst="rect">
            <a:avLst/>
          </a:prstGeom>
          <a:no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sp>
        <p:nvSpPr>
          <p:cNvPr id="20483" name="TextBox 5"/>
          <p:cNvSpPr txBox="1">
            <a:spLocks noChangeArrowheads="1"/>
          </p:cNvSpPr>
          <p:nvPr/>
        </p:nvSpPr>
        <p:spPr bwMode="auto">
          <a:xfrm>
            <a:off x="674688" y="6378575"/>
            <a:ext cx="1987550" cy="476250"/>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2800"/>
              <a:t>Betekint</a:t>
            </a:r>
            <a:r>
              <a:rPr lang="hu-HU" sz="2800"/>
              <a:t>és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4724400" y="4084638"/>
            <a:ext cx="3657600" cy="641350"/>
          </a:xfrm>
          <a:prstGeom prst="rect">
            <a:avLst/>
          </a:prstGeom>
          <a:noFill/>
          <a:ln w="9525">
            <a:noFill/>
            <a:miter lim="800000"/>
            <a:headEnd/>
            <a:tailEnd/>
          </a:ln>
        </p:spPr>
        <p:txBody>
          <a:bodyPr>
            <a:spAutoFit/>
          </a:bodyPr>
          <a:lstStyle/>
          <a:p>
            <a:r>
              <a:rPr lang="en-US" sz="1800">
                <a:cs typeface="Times New Roman" pitchFamily="18" charset="0"/>
              </a:rPr>
              <a:t>“</a:t>
            </a:r>
            <a:r>
              <a:rPr lang="hu-HU" sz="1800"/>
              <a:t>Találjuk meg a legjobb ajánlatot az ügyfél számára </a:t>
            </a:r>
            <a:r>
              <a:rPr lang="en-US" sz="1800"/>
              <a:t>azonnal!</a:t>
            </a:r>
            <a:r>
              <a:rPr lang="en-US" sz="1800">
                <a:cs typeface="Times New Roman" pitchFamily="18" charset="0"/>
              </a:rPr>
              <a:t>”</a:t>
            </a:r>
          </a:p>
        </p:txBody>
      </p:sp>
      <p:sp>
        <p:nvSpPr>
          <p:cNvPr id="76802" name="AutoShape 4"/>
          <p:cNvSpPr>
            <a:spLocks noChangeArrowheads="1"/>
          </p:cNvSpPr>
          <p:nvPr/>
        </p:nvSpPr>
        <p:spPr bwMode="blackWhite">
          <a:xfrm>
            <a:off x="6819900" y="4929188"/>
            <a:ext cx="990600" cy="742950"/>
          </a:xfrm>
          <a:prstGeom prst="roundRect">
            <a:avLst>
              <a:gd name="adj" fmla="val 16667"/>
            </a:avLst>
          </a:prstGeom>
          <a:solidFill>
            <a:srgbClr val="FFCC00"/>
          </a:solidFill>
          <a:ln w="28575">
            <a:solidFill>
              <a:schemeClr val="accent2"/>
            </a:solidFill>
            <a:round/>
            <a:headEnd/>
            <a:tailEnd/>
          </a:ln>
        </p:spPr>
        <p:txBody>
          <a:bodyPr wrap="none" anchor="ctr"/>
          <a:lstStyle/>
          <a:p>
            <a:r>
              <a:rPr lang="hu-HU"/>
              <a:t>termék</a:t>
            </a:r>
            <a:endParaRPr lang="en-US"/>
          </a:p>
        </p:txBody>
      </p:sp>
      <p:sp>
        <p:nvSpPr>
          <p:cNvPr id="76803" name="AutoShape 5"/>
          <p:cNvSpPr>
            <a:spLocks noChangeArrowheads="1"/>
          </p:cNvSpPr>
          <p:nvPr/>
        </p:nvSpPr>
        <p:spPr bwMode="blackWhite">
          <a:xfrm>
            <a:off x="6311900" y="5151438"/>
            <a:ext cx="990600" cy="742950"/>
          </a:xfrm>
          <a:prstGeom prst="roundRect">
            <a:avLst>
              <a:gd name="adj" fmla="val 16667"/>
            </a:avLst>
          </a:prstGeom>
          <a:solidFill>
            <a:srgbClr val="FFCC00"/>
          </a:solidFill>
          <a:ln w="28575">
            <a:solidFill>
              <a:schemeClr val="accent2"/>
            </a:solidFill>
            <a:round/>
            <a:headEnd/>
            <a:tailEnd/>
          </a:ln>
        </p:spPr>
        <p:txBody>
          <a:bodyPr wrap="none" anchor="ctr"/>
          <a:lstStyle/>
          <a:p>
            <a:r>
              <a:rPr lang="hu-HU"/>
              <a:t>termék</a:t>
            </a:r>
            <a:endParaRPr lang="en-US"/>
          </a:p>
        </p:txBody>
      </p:sp>
      <p:sp>
        <p:nvSpPr>
          <p:cNvPr id="76804" name="AutoShape 6"/>
          <p:cNvSpPr>
            <a:spLocks noChangeArrowheads="1"/>
          </p:cNvSpPr>
          <p:nvPr/>
        </p:nvSpPr>
        <p:spPr bwMode="blackWhite">
          <a:xfrm>
            <a:off x="5803900" y="5373688"/>
            <a:ext cx="990600" cy="742950"/>
          </a:xfrm>
          <a:prstGeom prst="roundRect">
            <a:avLst>
              <a:gd name="adj" fmla="val 16667"/>
            </a:avLst>
          </a:prstGeom>
          <a:solidFill>
            <a:srgbClr val="FFCC00"/>
          </a:solidFill>
          <a:ln w="28575">
            <a:solidFill>
              <a:schemeClr val="accent2"/>
            </a:solidFill>
            <a:round/>
            <a:headEnd/>
            <a:tailEnd/>
          </a:ln>
        </p:spPr>
        <p:txBody>
          <a:bodyPr wrap="none" anchor="ctr"/>
          <a:lstStyle/>
          <a:p>
            <a:r>
              <a:rPr lang="hu-HU"/>
              <a:t>termék</a:t>
            </a:r>
            <a:endParaRPr lang="en-US"/>
          </a:p>
        </p:txBody>
      </p:sp>
      <p:sp>
        <p:nvSpPr>
          <p:cNvPr id="76805" name="AutoShape 7"/>
          <p:cNvSpPr>
            <a:spLocks noChangeArrowheads="1"/>
          </p:cNvSpPr>
          <p:nvPr/>
        </p:nvSpPr>
        <p:spPr bwMode="blackWhite">
          <a:xfrm>
            <a:off x="5295900" y="5595938"/>
            <a:ext cx="990600" cy="742950"/>
          </a:xfrm>
          <a:prstGeom prst="roundRect">
            <a:avLst>
              <a:gd name="adj" fmla="val 16667"/>
            </a:avLst>
          </a:prstGeom>
          <a:solidFill>
            <a:srgbClr val="FFCC00"/>
          </a:solidFill>
          <a:ln w="28575">
            <a:solidFill>
              <a:schemeClr val="accent2"/>
            </a:solidFill>
            <a:round/>
            <a:headEnd/>
            <a:tailEnd/>
          </a:ln>
        </p:spPr>
        <p:txBody>
          <a:bodyPr wrap="none" anchor="ctr"/>
          <a:lstStyle/>
          <a:p>
            <a:r>
              <a:rPr lang="hu-HU"/>
              <a:t>termék</a:t>
            </a:r>
            <a:endParaRPr lang="en-US"/>
          </a:p>
        </p:txBody>
      </p:sp>
      <p:sp>
        <p:nvSpPr>
          <p:cNvPr id="76806" name="AutoShape 8"/>
          <p:cNvSpPr>
            <a:spLocks noChangeArrowheads="1"/>
          </p:cNvSpPr>
          <p:nvPr/>
        </p:nvSpPr>
        <p:spPr bwMode="auto">
          <a:xfrm>
            <a:off x="3352800" y="5462588"/>
            <a:ext cx="1752600" cy="304800"/>
          </a:xfrm>
          <a:prstGeom prst="rightArrow">
            <a:avLst>
              <a:gd name="adj1" fmla="val 50000"/>
              <a:gd name="adj2" fmla="val 143750"/>
            </a:avLst>
          </a:prstGeom>
          <a:solidFill>
            <a:schemeClr val="bg1"/>
          </a:solidFill>
          <a:ln w="19050">
            <a:solidFill>
              <a:schemeClr val="bg1"/>
            </a:solidFill>
            <a:miter lim="800000"/>
            <a:headEnd/>
            <a:tailEnd/>
          </a:ln>
        </p:spPr>
        <p:txBody>
          <a:bodyPr wrap="none" anchor="ctr"/>
          <a:lstStyle/>
          <a:p>
            <a:endParaRPr lang="hu-HU"/>
          </a:p>
        </p:txBody>
      </p:sp>
      <p:sp>
        <p:nvSpPr>
          <p:cNvPr id="76807" name="Text Box 9"/>
          <p:cNvSpPr txBox="1">
            <a:spLocks noChangeArrowheads="1"/>
          </p:cNvSpPr>
          <p:nvPr/>
        </p:nvSpPr>
        <p:spPr bwMode="auto">
          <a:xfrm>
            <a:off x="1301750" y="4133850"/>
            <a:ext cx="2330450" cy="366713"/>
          </a:xfrm>
          <a:prstGeom prst="rect">
            <a:avLst/>
          </a:prstGeom>
          <a:noFill/>
          <a:ln w="9525">
            <a:noFill/>
            <a:miter lim="800000"/>
            <a:headEnd/>
            <a:tailEnd/>
          </a:ln>
        </p:spPr>
        <p:txBody>
          <a:bodyPr wrap="none">
            <a:spAutoFit/>
          </a:bodyPr>
          <a:lstStyle/>
          <a:p>
            <a:r>
              <a:rPr lang="hu-HU" sz="1800">
                <a:solidFill>
                  <a:schemeClr val="accent1"/>
                </a:solidFill>
              </a:rPr>
              <a:t>Interaktív megoldás</a:t>
            </a:r>
            <a:endParaRPr lang="en-US" sz="1800">
              <a:solidFill>
                <a:schemeClr val="accent1"/>
              </a:solidFill>
            </a:endParaRPr>
          </a:p>
        </p:txBody>
      </p:sp>
      <p:sp>
        <p:nvSpPr>
          <p:cNvPr id="76808" name="Text Box 10"/>
          <p:cNvSpPr txBox="1">
            <a:spLocks noChangeArrowheads="1"/>
          </p:cNvSpPr>
          <p:nvPr/>
        </p:nvSpPr>
        <p:spPr bwMode="auto">
          <a:xfrm>
            <a:off x="5064125" y="1304925"/>
            <a:ext cx="3657600" cy="923925"/>
          </a:xfrm>
          <a:prstGeom prst="rect">
            <a:avLst/>
          </a:prstGeom>
          <a:noFill/>
          <a:ln w="9525">
            <a:noFill/>
            <a:miter lim="800000"/>
            <a:headEnd/>
            <a:tailEnd/>
          </a:ln>
        </p:spPr>
        <p:txBody>
          <a:bodyPr>
            <a:spAutoFit/>
          </a:bodyPr>
          <a:lstStyle/>
          <a:p>
            <a:r>
              <a:rPr lang="en-US" sz="1800">
                <a:cs typeface="Times New Roman" pitchFamily="18" charset="0"/>
              </a:rPr>
              <a:t>“</a:t>
            </a:r>
            <a:r>
              <a:rPr lang="hu-HU" sz="1800"/>
              <a:t>Találjuk meg az ügyfél csoportot, akinek elmondhatjuk</a:t>
            </a:r>
            <a:r>
              <a:rPr lang="en-US" sz="1800"/>
              <a:t>!</a:t>
            </a:r>
            <a:r>
              <a:rPr lang="en-US" sz="1800">
                <a:cs typeface="Times New Roman" pitchFamily="18" charset="0"/>
              </a:rPr>
              <a:t>”</a:t>
            </a:r>
          </a:p>
        </p:txBody>
      </p:sp>
      <p:sp>
        <p:nvSpPr>
          <p:cNvPr id="76809" name="AutoShape 11"/>
          <p:cNvSpPr>
            <a:spLocks noChangeArrowheads="1"/>
          </p:cNvSpPr>
          <p:nvPr/>
        </p:nvSpPr>
        <p:spPr bwMode="auto">
          <a:xfrm>
            <a:off x="3352800" y="2722563"/>
            <a:ext cx="1752600" cy="304800"/>
          </a:xfrm>
          <a:prstGeom prst="rightArrow">
            <a:avLst>
              <a:gd name="adj1" fmla="val 50000"/>
              <a:gd name="adj2" fmla="val 143750"/>
            </a:avLst>
          </a:prstGeom>
          <a:solidFill>
            <a:schemeClr val="bg1"/>
          </a:solidFill>
          <a:ln w="19050">
            <a:solidFill>
              <a:schemeClr val="bg1"/>
            </a:solidFill>
            <a:miter lim="800000"/>
            <a:headEnd/>
            <a:tailEnd/>
          </a:ln>
        </p:spPr>
        <p:txBody>
          <a:bodyPr wrap="none" anchor="ctr"/>
          <a:lstStyle/>
          <a:p>
            <a:endParaRPr lang="hu-HU"/>
          </a:p>
        </p:txBody>
      </p:sp>
      <p:sp>
        <p:nvSpPr>
          <p:cNvPr id="76810" name="Text Box 12"/>
          <p:cNvSpPr txBox="1">
            <a:spLocks noChangeArrowheads="1"/>
          </p:cNvSpPr>
          <p:nvPr/>
        </p:nvSpPr>
        <p:spPr bwMode="auto">
          <a:xfrm>
            <a:off x="1143000" y="1838325"/>
            <a:ext cx="2520950" cy="366713"/>
          </a:xfrm>
          <a:prstGeom prst="rect">
            <a:avLst/>
          </a:prstGeom>
          <a:noFill/>
          <a:ln w="9525">
            <a:noFill/>
            <a:miter lim="800000"/>
            <a:headEnd/>
            <a:tailEnd/>
          </a:ln>
        </p:spPr>
        <p:txBody>
          <a:bodyPr wrap="none">
            <a:spAutoFit/>
          </a:bodyPr>
          <a:lstStyle/>
          <a:p>
            <a:r>
              <a:rPr lang="en-US" sz="1800">
                <a:cs typeface="Times New Roman" pitchFamily="18" charset="0"/>
              </a:rPr>
              <a:t>“</a:t>
            </a:r>
            <a:r>
              <a:rPr lang="hu-HU" sz="1800"/>
              <a:t>Van egy ajánlatom</a:t>
            </a:r>
            <a:r>
              <a:rPr lang="en-US" sz="1800">
                <a:cs typeface="Times New Roman" pitchFamily="18" charset="0"/>
              </a:rPr>
              <a:t> …”</a:t>
            </a:r>
          </a:p>
        </p:txBody>
      </p:sp>
      <p:sp>
        <p:nvSpPr>
          <p:cNvPr id="76811" name="AutoShape 13"/>
          <p:cNvSpPr>
            <a:spLocks noChangeArrowheads="1"/>
          </p:cNvSpPr>
          <p:nvPr/>
        </p:nvSpPr>
        <p:spPr bwMode="blackWhite">
          <a:xfrm>
            <a:off x="1760538" y="2324100"/>
            <a:ext cx="990600" cy="742950"/>
          </a:xfrm>
          <a:prstGeom prst="roundRect">
            <a:avLst>
              <a:gd name="adj" fmla="val 16667"/>
            </a:avLst>
          </a:prstGeom>
          <a:solidFill>
            <a:srgbClr val="FFCC00"/>
          </a:solidFill>
          <a:ln w="28575">
            <a:solidFill>
              <a:schemeClr val="accent2"/>
            </a:solidFill>
            <a:round/>
            <a:headEnd/>
            <a:tailEnd/>
          </a:ln>
        </p:spPr>
        <p:txBody>
          <a:bodyPr wrap="none" anchor="ctr"/>
          <a:lstStyle/>
          <a:p>
            <a:pPr algn="ctr"/>
            <a:r>
              <a:rPr lang="hu-HU" sz="1400"/>
              <a:t>termék</a:t>
            </a:r>
            <a:endParaRPr lang="en-US" sz="1400"/>
          </a:p>
        </p:txBody>
      </p:sp>
      <p:sp>
        <p:nvSpPr>
          <p:cNvPr id="76812" name="Text Box 14"/>
          <p:cNvSpPr txBox="1">
            <a:spLocks noChangeArrowheads="1"/>
          </p:cNvSpPr>
          <p:nvPr/>
        </p:nvSpPr>
        <p:spPr bwMode="auto">
          <a:xfrm>
            <a:off x="0" y="1387475"/>
            <a:ext cx="5010150" cy="366713"/>
          </a:xfrm>
          <a:prstGeom prst="rect">
            <a:avLst/>
          </a:prstGeom>
          <a:noFill/>
          <a:ln w="9525">
            <a:noFill/>
            <a:miter lim="800000"/>
            <a:headEnd/>
            <a:tailEnd/>
          </a:ln>
        </p:spPr>
        <p:txBody>
          <a:bodyPr wrap="none">
            <a:spAutoFit/>
          </a:bodyPr>
          <a:lstStyle/>
          <a:p>
            <a:r>
              <a:rPr lang="hu-HU" sz="1800">
                <a:solidFill>
                  <a:schemeClr val="accent1"/>
                </a:solidFill>
              </a:rPr>
              <a:t>Hagyományos kifelé irányuló kommunikáció</a:t>
            </a:r>
            <a:endParaRPr lang="en-US" sz="1800">
              <a:solidFill>
                <a:schemeClr val="accent1"/>
              </a:solidFill>
            </a:endParaRPr>
          </a:p>
        </p:txBody>
      </p:sp>
      <p:pic>
        <p:nvPicPr>
          <p:cNvPr id="76813" name="Picture 15"/>
          <p:cNvPicPr>
            <a:picLocks noChangeAspect="1" noChangeArrowheads="1"/>
          </p:cNvPicPr>
          <p:nvPr/>
        </p:nvPicPr>
        <p:blipFill>
          <a:blip r:embed="rId3" cstate="print"/>
          <a:srcRect/>
          <a:stretch>
            <a:fillRect/>
          </a:stretch>
        </p:blipFill>
        <p:spPr bwMode="auto">
          <a:xfrm>
            <a:off x="5565775" y="2216150"/>
            <a:ext cx="2624138" cy="1184275"/>
          </a:xfrm>
          <a:prstGeom prst="rect">
            <a:avLst/>
          </a:prstGeom>
          <a:noFill/>
          <a:ln w="9525">
            <a:noFill/>
            <a:miter lim="800000"/>
            <a:headEnd/>
            <a:tailEnd/>
          </a:ln>
        </p:spPr>
      </p:pic>
      <p:pic>
        <p:nvPicPr>
          <p:cNvPr id="76814" name="Picture 16"/>
          <p:cNvPicPr>
            <a:picLocks noChangeAspect="1" noChangeArrowheads="1"/>
          </p:cNvPicPr>
          <p:nvPr/>
        </p:nvPicPr>
        <p:blipFill>
          <a:blip r:embed="rId4" cstate="print"/>
          <a:srcRect/>
          <a:stretch>
            <a:fillRect/>
          </a:stretch>
        </p:blipFill>
        <p:spPr bwMode="auto">
          <a:xfrm>
            <a:off x="1776413" y="4962525"/>
            <a:ext cx="1143000" cy="1060450"/>
          </a:xfrm>
          <a:prstGeom prst="rect">
            <a:avLst/>
          </a:prstGeom>
          <a:noFill/>
          <a:ln w="9525">
            <a:noFill/>
            <a:miter lim="800000"/>
            <a:headEnd/>
            <a:tailEnd/>
          </a:ln>
        </p:spPr>
      </p:pic>
      <p:sp>
        <p:nvSpPr>
          <p:cNvPr id="76815" name="Rectangle 17"/>
          <p:cNvSpPr>
            <a:spLocks noChangeArrowheads="1"/>
          </p:cNvSpPr>
          <p:nvPr/>
        </p:nvSpPr>
        <p:spPr bwMode="auto">
          <a:xfrm>
            <a:off x="842963" y="73025"/>
            <a:ext cx="7297737" cy="914400"/>
          </a:xfrm>
          <a:prstGeom prst="rect">
            <a:avLst/>
          </a:prstGeom>
          <a:noFill/>
          <a:ln w="9525">
            <a:noFill/>
            <a:miter lim="800000"/>
            <a:headEnd/>
            <a:tailEnd/>
          </a:ln>
        </p:spPr>
        <p:txBody>
          <a:bodyPr lIns="0" tIns="0" rIns="0" bIns="0"/>
          <a:lstStyle/>
          <a:p>
            <a:endParaRPr lang="en-GB" sz="1600">
              <a:solidFill>
                <a:schemeClr val="accent1"/>
              </a:solidFill>
            </a:endParaRPr>
          </a:p>
        </p:txBody>
      </p:sp>
      <p:sp>
        <p:nvSpPr>
          <p:cNvPr id="76816" name="Text Box 18"/>
          <p:cNvSpPr txBox="1">
            <a:spLocks noChangeArrowheads="1"/>
          </p:cNvSpPr>
          <p:nvPr/>
        </p:nvSpPr>
        <p:spPr bwMode="auto">
          <a:xfrm>
            <a:off x="1222375" y="4570413"/>
            <a:ext cx="2457450" cy="366712"/>
          </a:xfrm>
          <a:prstGeom prst="rect">
            <a:avLst/>
          </a:prstGeom>
          <a:noFill/>
          <a:ln w="9525">
            <a:noFill/>
            <a:miter lim="800000"/>
            <a:headEnd/>
            <a:tailEnd/>
          </a:ln>
        </p:spPr>
        <p:txBody>
          <a:bodyPr wrap="none">
            <a:spAutoFit/>
          </a:bodyPr>
          <a:lstStyle/>
          <a:p>
            <a:r>
              <a:rPr lang="en-US" sz="1800">
                <a:cs typeface="Times New Roman" pitchFamily="18" charset="0"/>
              </a:rPr>
              <a:t>“Van egy </a:t>
            </a:r>
            <a:r>
              <a:rPr lang="hu-HU" sz="1800"/>
              <a:t>ügyfelem</a:t>
            </a:r>
            <a:r>
              <a:rPr lang="en-US" sz="1800">
                <a:cs typeface="Times New Roman" pitchFamily="18" charset="0"/>
              </a:rPr>
              <a:t> …”</a:t>
            </a:r>
          </a:p>
        </p:txBody>
      </p:sp>
      <p:sp>
        <p:nvSpPr>
          <p:cNvPr id="76817" name="Rectangle 19"/>
          <p:cNvSpPr>
            <a:spLocks noGrp="1" noChangeArrowheads="1"/>
          </p:cNvSpPr>
          <p:nvPr>
            <p:ph type="title"/>
          </p:nvPr>
        </p:nvSpPr>
        <p:spPr bwMode="white">
          <a:xfrm>
            <a:off x="889000" y="1588"/>
            <a:ext cx="7874000" cy="941387"/>
          </a:xfrm>
        </p:spPr>
        <p:txBody>
          <a:bodyPr anchor="ctr"/>
          <a:lstStyle/>
          <a:p>
            <a:pPr eaLnBrk="1" hangingPunct="1"/>
            <a:r>
              <a:rPr lang="hu-HU" sz="2800" smtClean="0"/>
              <a:t>Használjuk ki az ügyfél interakciókat</a:t>
            </a:r>
            <a:endParaRPr lang="en-US" sz="2800" smtClean="0"/>
          </a:p>
        </p:txBody>
      </p:sp>
      <p:sp>
        <p:nvSpPr>
          <p:cNvPr id="76818" name="Down Arrow 20"/>
          <p:cNvSpPr>
            <a:spLocks noChangeArrowheads="1"/>
          </p:cNvSpPr>
          <p:nvPr/>
        </p:nvSpPr>
        <p:spPr bwMode="auto">
          <a:xfrm>
            <a:off x="3646488" y="3433763"/>
            <a:ext cx="1531937" cy="595312"/>
          </a:xfrm>
          <a:prstGeom prst="downArrow">
            <a:avLst>
              <a:gd name="adj1" fmla="val 50000"/>
              <a:gd name="adj2" fmla="val 50000"/>
            </a:avLst>
          </a:prstGeom>
          <a:solidFill>
            <a:schemeClr val="tx2"/>
          </a:solid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utoShape 2050"/>
          <p:cNvSpPr>
            <a:spLocks noChangeArrowheads="1"/>
          </p:cNvSpPr>
          <p:nvPr/>
        </p:nvSpPr>
        <p:spPr bwMode="auto">
          <a:xfrm>
            <a:off x="255588" y="3017838"/>
            <a:ext cx="3716337" cy="1125537"/>
          </a:xfrm>
          <a:prstGeom prst="roundRect">
            <a:avLst>
              <a:gd name="adj" fmla="val 16667"/>
            </a:avLst>
          </a:prstGeom>
          <a:solidFill>
            <a:schemeClr val="accent1"/>
          </a:solidFill>
          <a:ln w="28575" algn="ctr">
            <a:solidFill>
              <a:schemeClr val="tx1"/>
            </a:solidFill>
            <a:round/>
            <a:headEnd/>
            <a:tailEnd/>
          </a:ln>
        </p:spPr>
        <p:txBody>
          <a:bodyPr lIns="92075" tIns="46038" rIns="92075" bIns="46038" anchor="ctr">
            <a:spAutoFit/>
          </a:bodyPr>
          <a:lstStyle/>
          <a:p>
            <a:endParaRPr lang="hu-HU"/>
          </a:p>
        </p:txBody>
      </p:sp>
      <p:sp>
        <p:nvSpPr>
          <p:cNvPr id="78850" name="Text Box 2051"/>
          <p:cNvSpPr txBox="1">
            <a:spLocks noChangeArrowheads="1"/>
          </p:cNvSpPr>
          <p:nvPr/>
        </p:nvSpPr>
        <p:spPr bwMode="auto">
          <a:xfrm>
            <a:off x="306388" y="3040063"/>
            <a:ext cx="3635375" cy="336550"/>
          </a:xfrm>
          <a:prstGeom prst="rect">
            <a:avLst/>
          </a:prstGeom>
          <a:noFill/>
          <a:ln w="28575" algn="ctr">
            <a:noFill/>
            <a:miter lim="800000"/>
            <a:headEnd/>
            <a:tailEnd/>
          </a:ln>
        </p:spPr>
        <p:txBody>
          <a:bodyPr>
            <a:spAutoFit/>
          </a:bodyPr>
          <a:lstStyle/>
          <a:p>
            <a:pPr algn="ctr"/>
            <a:r>
              <a:rPr lang="hu-HU" sz="1600">
                <a:solidFill>
                  <a:schemeClr val="bg1"/>
                </a:solidFill>
              </a:rPr>
              <a:t>Üzleti folyamat optimalizálás</a:t>
            </a:r>
            <a:endParaRPr lang="en-US" sz="1600">
              <a:solidFill>
                <a:schemeClr val="bg1"/>
              </a:solidFill>
            </a:endParaRPr>
          </a:p>
        </p:txBody>
      </p:sp>
      <p:sp>
        <p:nvSpPr>
          <p:cNvPr id="78851" name="AutoShape 2052"/>
          <p:cNvSpPr>
            <a:spLocks noChangeArrowheads="1"/>
          </p:cNvSpPr>
          <p:nvPr/>
        </p:nvSpPr>
        <p:spPr bwMode="auto">
          <a:xfrm>
            <a:off x="288925" y="1168400"/>
            <a:ext cx="3727450" cy="1336675"/>
          </a:xfrm>
          <a:prstGeom prst="roundRect">
            <a:avLst>
              <a:gd name="adj" fmla="val 16667"/>
            </a:avLst>
          </a:prstGeom>
          <a:solidFill>
            <a:srgbClr val="C0C0C0">
              <a:alpha val="34901"/>
            </a:srgbClr>
          </a:solidFill>
          <a:ln w="28575" algn="ctr">
            <a:solidFill>
              <a:schemeClr val="tx1"/>
            </a:solidFill>
            <a:round/>
            <a:headEnd/>
            <a:tailEnd/>
          </a:ln>
        </p:spPr>
        <p:txBody>
          <a:bodyPr lIns="92075" tIns="46038" rIns="92075" bIns="46038" anchor="ctr">
            <a:spAutoFit/>
          </a:bodyPr>
          <a:lstStyle/>
          <a:p>
            <a:endParaRPr lang="hu-HU"/>
          </a:p>
        </p:txBody>
      </p:sp>
      <p:sp>
        <p:nvSpPr>
          <p:cNvPr id="78852" name="Text Box 2053"/>
          <p:cNvSpPr txBox="1">
            <a:spLocks noChangeArrowheads="1"/>
          </p:cNvSpPr>
          <p:nvPr/>
        </p:nvSpPr>
        <p:spPr bwMode="auto">
          <a:xfrm>
            <a:off x="404813" y="1201738"/>
            <a:ext cx="3530600" cy="336550"/>
          </a:xfrm>
          <a:prstGeom prst="rect">
            <a:avLst/>
          </a:prstGeom>
          <a:noFill/>
          <a:ln w="28575" algn="ctr">
            <a:noFill/>
            <a:miter lim="800000"/>
            <a:headEnd/>
            <a:tailEnd/>
          </a:ln>
        </p:spPr>
        <p:txBody>
          <a:bodyPr>
            <a:spAutoFit/>
          </a:bodyPr>
          <a:lstStyle/>
          <a:p>
            <a:pPr algn="ctr"/>
            <a:r>
              <a:rPr lang="hu-HU" sz="1600">
                <a:solidFill>
                  <a:schemeClr val="hlink"/>
                </a:solidFill>
              </a:rPr>
              <a:t>Ügyfél kapcsolati folyamat</a:t>
            </a:r>
            <a:endParaRPr lang="en-US" sz="1600">
              <a:solidFill>
                <a:schemeClr val="hlink"/>
              </a:solidFill>
            </a:endParaRPr>
          </a:p>
        </p:txBody>
      </p:sp>
      <p:sp>
        <p:nvSpPr>
          <p:cNvPr id="78853" name="AutoShape 2054"/>
          <p:cNvSpPr>
            <a:spLocks noChangeArrowheads="1"/>
          </p:cNvSpPr>
          <p:nvPr/>
        </p:nvSpPr>
        <p:spPr bwMode="auto">
          <a:xfrm>
            <a:off x="280988" y="4754563"/>
            <a:ext cx="3702050" cy="1109662"/>
          </a:xfrm>
          <a:prstGeom prst="roundRect">
            <a:avLst>
              <a:gd name="adj" fmla="val 16667"/>
            </a:avLst>
          </a:prstGeom>
          <a:solidFill>
            <a:srgbClr val="C0C0C0">
              <a:alpha val="34901"/>
            </a:srgbClr>
          </a:solidFill>
          <a:ln w="28575" algn="ctr">
            <a:solidFill>
              <a:schemeClr val="tx1"/>
            </a:solidFill>
            <a:round/>
            <a:headEnd/>
            <a:tailEnd/>
          </a:ln>
        </p:spPr>
        <p:txBody>
          <a:bodyPr lIns="92075" tIns="46038" rIns="92075" bIns="46038" anchor="ctr">
            <a:spAutoFit/>
          </a:bodyPr>
          <a:lstStyle/>
          <a:p>
            <a:endParaRPr lang="hu-HU"/>
          </a:p>
        </p:txBody>
      </p:sp>
      <p:sp>
        <p:nvSpPr>
          <p:cNvPr id="78854" name="Text Box 2055"/>
          <p:cNvSpPr txBox="1">
            <a:spLocks noChangeArrowheads="1"/>
          </p:cNvSpPr>
          <p:nvPr/>
        </p:nvSpPr>
        <p:spPr bwMode="auto">
          <a:xfrm>
            <a:off x="425450" y="5435600"/>
            <a:ext cx="3530600" cy="336550"/>
          </a:xfrm>
          <a:prstGeom prst="rect">
            <a:avLst/>
          </a:prstGeom>
          <a:noFill/>
          <a:ln w="28575" algn="ctr">
            <a:noFill/>
            <a:miter lim="800000"/>
            <a:headEnd/>
            <a:tailEnd/>
          </a:ln>
        </p:spPr>
        <p:txBody>
          <a:bodyPr>
            <a:spAutoFit/>
          </a:bodyPr>
          <a:lstStyle/>
          <a:p>
            <a:pPr algn="ctr"/>
            <a:r>
              <a:rPr lang="en-US" sz="1600">
                <a:solidFill>
                  <a:schemeClr val="hlink"/>
                </a:solidFill>
              </a:rPr>
              <a:t>Enterprise Information Model</a:t>
            </a:r>
          </a:p>
        </p:txBody>
      </p:sp>
      <p:sp>
        <p:nvSpPr>
          <p:cNvPr id="78855" name="Rectangle 2056"/>
          <p:cNvSpPr>
            <a:spLocks noChangeArrowheads="1"/>
          </p:cNvSpPr>
          <p:nvPr/>
        </p:nvSpPr>
        <p:spPr bwMode="auto">
          <a:xfrm>
            <a:off x="590550" y="1979613"/>
            <a:ext cx="230188" cy="284162"/>
          </a:xfrm>
          <a:prstGeom prst="rect">
            <a:avLst/>
          </a:prstGeom>
          <a:solidFill>
            <a:schemeClr val="folHlink"/>
          </a:solidFill>
          <a:ln w="12700">
            <a:solidFill>
              <a:schemeClr val="tx1"/>
            </a:solidFill>
            <a:miter lim="800000"/>
            <a:headEnd type="none" w="sm" len="sm"/>
            <a:tailEnd type="none" w="sm" len="sm"/>
          </a:ln>
        </p:spPr>
        <p:txBody>
          <a:bodyPr wrap="none" anchor="ctr"/>
          <a:lstStyle/>
          <a:p>
            <a:endParaRPr lang="en-GB" sz="200"/>
          </a:p>
        </p:txBody>
      </p:sp>
      <p:sp>
        <p:nvSpPr>
          <p:cNvPr id="78856" name="AutoShape 2057"/>
          <p:cNvSpPr>
            <a:spLocks noChangeArrowheads="1"/>
          </p:cNvSpPr>
          <p:nvPr/>
        </p:nvSpPr>
        <p:spPr bwMode="auto">
          <a:xfrm>
            <a:off x="2413000" y="1978025"/>
            <a:ext cx="384175" cy="290513"/>
          </a:xfrm>
          <a:prstGeom prst="flowChartDecision">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sp>
        <p:nvSpPr>
          <p:cNvPr id="78857" name="AutoShape 2058"/>
          <p:cNvSpPr>
            <a:spLocks noChangeArrowheads="1"/>
          </p:cNvSpPr>
          <p:nvPr/>
        </p:nvSpPr>
        <p:spPr bwMode="auto">
          <a:xfrm>
            <a:off x="2436813" y="1666875"/>
            <a:ext cx="342900" cy="149225"/>
          </a:xfrm>
          <a:prstGeom prst="flowChartTerminator">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cxnSp>
        <p:nvCxnSpPr>
          <p:cNvPr id="78858" name="AutoShape 2059"/>
          <p:cNvCxnSpPr>
            <a:cxnSpLocks noChangeShapeType="1"/>
            <a:stCxn id="78856" idx="0"/>
            <a:endCxn id="78857" idx="2"/>
          </p:cNvCxnSpPr>
          <p:nvPr/>
        </p:nvCxnSpPr>
        <p:spPr bwMode="auto">
          <a:xfrm flipV="1">
            <a:off x="2605088" y="1816100"/>
            <a:ext cx="3175" cy="161925"/>
          </a:xfrm>
          <a:prstGeom prst="straightConnector1">
            <a:avLst/>
          </a:prstGeom>
          <a:noFill/>
          <a:ln w="28575">
            <a:solidFill>
              <a:schemeClr val="bg1"/>
            </a:solidFill>
            <a:round/>
            <a:headEnd/>
            <a:tailEnd type="triangle" w="med" len="med"/>
          </a:ln>
        </p:spPr>
      </p:cxnSp>
      <p:sp>
        <p:nvSpPr>
          <p:cNvPr id="78859" name="AutoShape 2060"/>
          <p:cNvSpPr>
            <a:spLocks noChangeArrowheads="1"/>
          </p:cNvSpPr>
          <p:nvPr/>
        </p:nvSpPr>
        <p:spPr bwMode="auto">
          <a:xfrm>
            <a:off x="1195388" y="1984375"/>
            <a:ext cx="384175" cy="290513"/>
          </a:xfrm>
          <a:prstGeom prst="flowChartDecision">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cxnSp>
        <p:nvCxnSpPr>
          <p:cNvPr id="78860" name="AutoShape 2061"/>
          <p:cNvCxnSpPr>
            <a:cxnSpLocks noChangeShapeType="1"/>
            <a:stCxn id="78855" idx="3"/>
            <a:endCxn id="78859" idx="1"/>
          </p:cNvCxnSpPr>
          <p:nvPr/>
        </p:nvCxnSpPr>
        <p:spPr bwMode="auto">
          <a:xfrm>
            <a:off x="820738" y="2122488"/>
            <a:ext cx="374650" cy="7937"/>
          </a:xfrm>
          <a:prstGeom prst="straightConnector1">
            <a:avLst/>
          </a:prstGeom>
          <a:noFill/>
          <a:ln w="28575">
            <a:solidFill>
              <a:schemeClr val="bg1"/>
            </a:solidFill>
            <a:round/>
            <a:headEnd/>
            <a:tailEnd type="triangle" w="med" len="med"/>
          </a:ln>
        </p:spPr>
      </p:cxnSp>
      <p:sp>
        <p:nvSpPr>
          <p:cNvPr id="78861" name="AutoShape 2062"/>
          <p:cNvSpPr>
            <a:spLocks noChangeArrowheads="1"/>
          </p:cNvSpPr>
          <p:nvPr/>
        </p:nvSpPr>
        <p:spPr bwMode="auto">
          <a:xfrm>
            <a:off x="1219200" y="1654175"/>
            <a:ext cx="342900" cy="149225"/>
          </a:xfrm>
          <a:prstGeom prst="flowChartTerminator">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sp>
        <p:nvSpPr>
          <p:cNvPr id="78862" name="Rectangle 2063"/>
          <p:cNvSpPr>
            <a:spLocks noChangeArrowheads="1"/>
          </p:cNvSpPr>
          <p:nvPr/>
        </p:nvSpPr>
        <p:spPr bwMode="auto">
          <a:xfrm>
            <a:off x="1920875" y="2000250"/>
            <a:ext cx="230188" cy="247650"/>
          </a:xfrm>
          <a:prstGeom prst="rect">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cxnSp>
        <p:nvCxnSpPr>
          <p:cNvPr id="78863" name="AutoShape 2064"/>
          <p:cNvCxnSpPr>
            <a:cxnSpLocks noChangeShapeType="1"/>
            <a:stCxn id="78859" idx="3"/>
            <a:endCxn id="78862" idx="1"/>
          </p:cNvCxnSpPr>
          <p:nvPr/>
        </p:nvCxnSpPr>
        <p:spPr bwMode="auto">
          <a:xfrm flipV="1">
            <a:off x="1579563" y="2124075"/>
            <a:ext cx="341312" cy="6350"/>
          </a:xfrm>
          <a:prstGeom prst="straightConnector1">
            <a:avLst/>
          </a:prstGeom>
          <a:noFill/>
          <a:ln w="28575">
            <a:solidFill>
              <a:schemeClr val="bg1"/>
            </a:solidFill>
            <a:round/>
            <a:headEnd/>
            <a:tailEnd type="triangle" w="med" len="med"/>
          </a:ln>
        </p:spPr>
      </p:cxnSp>
      <p:cxnSp>
        <p:nvCxnSpPr>
          <p:cNvPr id="78864" name="AutoShape 2065"/>
          <p:cNvCxnSpPr>
            <a:cxnSpLocks noChangeShapeType="1"/>
            <a:stCxn id="78859" idx="0"/>
            <a:endCxn id="78861" idx="2"/>
          </p:cNvCxnSpPr>
          <p:nvPr/>
        </p:nvCxnSpPr>
        <p:spPr bwMode="auto">
          <a:xfrm flipV="1">
            <a:off x="1387475" y="1803400"/>
            <a:ext cx="3175" cy="180975"/>
          </a:xfrm>
          <a:prstGeom prst="straightConnector1">
            <a:avLst/>
          </a:prstGeom>
          <a:noFill/>
          <a:ln w="28575">
            <a:solidFill>
              <a:schemeClr val="bg1"/>
            </a:solidFill>
            <a:round/>
            <a:headEnd/>
            <a:tailEnd type="triangle" w="med" len="med"/>
          </a:ln>
        </p:spPr>
      </p:cxnSp>
      <p:cxnSp>
        <p:nvCxnSpPr>
          <p:cNvPr id="78865" name="AutoShape 2066"/>
          <p:cNvCxnSpPr>
            <a:cxnSpLocks noChangeShapeType="1"/>
            <a:stCxn id="78862" idx="3"/>
            <a:endCxn id="78856" idx="1"/>
          </p:cNvCxnSpPr>
          <p:nvPr/>
        </p:nvCxnSpPr>
        <p:spPr bwMode="auto">
          <a:xfrm>
            <a:off x="2151063" y="2124075"/>
            <a:ext cx="261937" cy="0"/>
          </a:xfrm>
          <a:prstGeom prst="straightConnector1">
            <a:avLst/>
          </a:prstGeom>
          <a:noFill/>
          <a:ln w="28575">
            <a:solidFill>
              <a:schemeClr val="bg1"/>
            </a:solidFill>
            <a:round/>
            <a:headEnd/>
            <a:tailEnd type="triangle" w="med" len="med"/>
          </a:ln>
        </p:spPr>
      </p:cxnSp>
      <p:sp>
        <p:nvSpPr>
          <p:cNvPr id="78866" name="AutoShape 2067"/>
          <p:cNvSpPr>
            <a:spLocks noChangeArrowheads="1"/>
          </p:cNvSpPr>
          <p:nvPr/>
        </p:nvSpPr>
        <p:spPr bwMode="auto">
          <a:xfrm>
            <a:off x="3298825" y="2044700"/>
            <a:ext cx="342900" cy="149225"/>
          </a:xfrm>
          <a:prstGeom prst="flowChartTerminator">
            <a:avLst/>
          </a:prstGeom>
          <a:solidFill>
            <a:schemeClr val="folHlink"/>
          </a:solidFill>
          <a:ln w="12700" algn="ctr">
            <a:solidFill>
              <a:schemeClr val="tx1"/>
            </a:solidFill>
            <a:miter lim="800000"/>
            <a:headEnd type="none" w="sm" len="sm"/>
            <a:tailEnd type="none" w="sm" len="sm"/>
          </a:ln>
        </p:spPr>
        <p:txBody>
          <a:bodyPr wrap="none" anchor="ctr"/>
          <a:lstStyle/>
          <a:p>
            <a:endParaRPr lang="en-GB" sz="200"/>
          </a:p>
        </p:txBody>
      </p:sp>
      <p:sp>
        <p:nvSpPr>
          <p:cNvPr id="78867" name="Line 2068"/>
          <p:cNvSpPr>
            <a:spLocks noChangeShapeType="1"/>
          </p:cNvSpPr>
          <p:nvPr/>
        </p:nvSpPr>
        <p:spPr bwMode="auto">
          <a:xfrm flipH="1">
            <a:off x="2590800" y="2425700"/>
            <a:ext cx="4763" cy="552450"/>
          </a:xfrm>
          <a:prstGeom prst="line">
            <a:avLst/>
          </a:prstGeom>
          <a:noFill/>
          <a:ln w="19050">
            <a:solidFill>
              <a:schemeClr val="tx1"/>
            </a:solidFill>
            <a:round/>
            <a:headEnd type="triangle" w="lg" len="lg"/>
            <a:tailEnd type="triangle" w="lg" len="lg"/>
          </a:ln>
        </p:spPr>
        <p:txBody>
          <a:bodyPr lIns="92075" tIns="46038" rIns="92075" bIns="46038" anchor="ctr">
            <a:spAutoFit/>
          </a:bodyPr>
          <a:lstStyle/>
          <a:p>
            <a:endParaRPr lang="hu-HU"/>
          </a:p>
        </p:txBody>
      </p:sp>
      <p:cxnSp>
        <p:nvCxnSpPr>
          <p:cNvPr id="78868" name="AutoShape 2070"/>
          <p:cNvCxnSpPr>
            <a:cxnSpLocks noChangeShapeType="1"/>
            <a:stCxn id="78856" idx="3"/>
            <a:endCxn id="78866" idx="1"/>
          </p:cNvCxnSpPr>
          <p:nvPr/>
        </p:nvCxnSpPr>
        <p:spPr bwMode="auto">
          <a:xfrm flipV="1">
            <a:off x="2797175" y="2119313"/>
            <a:ext cx="501650" cy="4762"/>
          </a:xfrm>
          <a:prstGeom prst="straightConnector1">
            <a:avLst/>
          </a:prstGeom>
          <a:noFill/>
          <a:ln w="28575">
            <a:solidFill>
              <a:schemeClr val="bg1"/>
            </a:solidFill>
            <a:round/>
            <a:headEnd/>
            <a:tailEnd type="triangle" w="med" len="med"/>
          </a:ln>
        </p:spPr>
      </p:cxnSp>
      <p:grpSp>
        <p:nvGrpSpPr>
          <p:cNvPr id="78869" name="Group 2071"/>
          <p:cNvGrpSpPr>
            <a:grpSpLocks/>
          </p:cNvGrpSpPr>
          <p:nvPr/>
        </p:nvGrpSpPr>
        <p:grpSpPr bwMode="auto">
          <a:xfrm>
            <a:off x="2355850" y="4924425"/>
            <a:ext cx="590550" cy="438150"/>
            <a:chOff x="267" y="3569"/>
            <a:chExt cx="710" cy="542"/>
          </a:xfrm>
        </p:grpSpPr>
        <p:pic>
          <p:nvPicPr>
            <p:cNvPr id="78884" name="Picture 2072" descr="manage"/>
            <p:cNvPicPr>
              <a:picLocks noChangeAspect="1" noChangeArrowheads="1"/>
            </p:cNvPicPr>
            <p:nvPr/>
          </p:nvPicPr>
          <p:blipFill>
            <a:blip r:embed="rId3" cstate="print"/>
            <a:srcRect/>
            <a:stretch>
              <a:fillRect/>
            </a:stretch>
          </p:blipFill>
          <p:spPr bwMode="auto">
            <a:xfrm>
              <a:off x="622" y="3569"/>
              <a:ext cx="355" cy="365"/>
            </a:xfrm>
            <a:prstGeom prst="rect">
              <a:avLst/>
            </a:prstGeom>
            <a:noFill/>
            <a:ln w="9525">
              <a:noFill/>
              <a:miter lim="800000"/>
              <a:headEnd/>
              <a:tailEnd/>
            </a:ln>
          </p:spPr>
        </p:pic>
        <p:pic>
          <p:nvPicPr>
            <p:cNvPr id="78885" name="Picture 2073" descr="manage"/>
            <p:cNvPicPr>
              <a:picLocks noChangeAspect="1" noChangeArrowheads="1"/>
            </p:cNvPicPr>
            <p:nvPr/>
          </p:nvPicPr>
          <p:blipFill>
            <a:blip r:embed="rId3" cstate="print"/>
            <a:srcRect/>
            <a:stretch>
              <a:fillRect/>
            </a:stretch>
          </p:blipFill>
          <p:spPr bwMode="auto">
            <a:xfrm>
              <a:off x="267" y="3569"/>
              <a:ext cx="355" cy="365"/>
            </a:xfrm>
            <a:prstGeom prst="rect">
              <a:avLst/>
            </a:prstGeom>
            <a:noFill/>
            <a:ln w="9525">
              <a:noFill/>
              <a:miter lim="800000"/>
              <a:headEnd/>
              <a:tailEnd/>
            </a:ln>
          </p:spPr>
        </p:pic>
        <p:pic>
          <p:nvPicPr>
            <p:cNvPr id="78886" name="Picture 2074" descr="manage"/>
            <p:cNvPicPr>
              <a:picLocks noChangeAspect="1" noChangeArrowheads="1"/>
            </p:cNvPicPr>
            <p:nvPr/>
          </p:nvPicPr>
          <p:blipFill>
            <a:blip r:embed="rId3" cstate="print"/>
            <a:srcRect/>
            <a:stretch>
              <a:fillRect/>
            </a:stretch>
          </p:blipFill>
          <p:spPr bwMode="auto">
            <a:xfrm>
              <a:off x="435" y="3746"/>
              <a:ext cx="355" cy="365"/>
            </a:xfrm>
            <a:prstGeom prst="rect">
              <a:avLst/>
            </a:prstGeom>
            <a:noFill/>
            <a:ln w="9525">
              <a:noFill/>
              <a:miter lim="800000"/>
              <a:headEnd/>
              <a:tailEnd/>
            </a:ln>
          </p:spPr>
        </p:pic>
      </p:grpSp>
      <p:grpSp>
        <p:nvGrpSpPr>
          <p:cNvPr id="78870" name="Group 2075"/>
          <p:cNvGrpSpPr>
            <a:grpSpLocks/>
          </p:cNvGrpSpPr>
          <p:nvPr/>
        </p:nvGrpSpPr>
        <p:grpSpPr bwMode="auto">
          <a:xfrm>
            <a:off x="1335088" y="4910138"/>
            <a:ext cx="512762" cy="425450"/>
            <a:chOff x="2490" y="1511"/>
            <a:chExt cx="864" cy="656"/>
          </a:xfrm>
        </p:grpSpPr>
        <p:pic>
          <p:nvPicPr>
            <p:cNvPr id="78880" name="Picture 2076"/>
            <p:cNvPicPr>
              <a:picLocks noChangeAspect="1" noChangeArrowheads="1"/>
            </p:cNvPicPr>
            <p:nvPr/>
          </p:nvPicPr>
          <p:blipFill>
            <a:blip r:embed="rId4" cstate="print"/>
            <a:srcRect t="56006"/>
            <a:stretch>
              <a:fillRect/>
            </a:stretch>
          </p:blipFill>
          <p:spPr bwMode="auto">
            <a:xfrm>
              <a:off x="2496" y="1874"/>
              <a:ext cx="739" cy="293"/>
            </a:xfrm>
            <a:prstGeom prst="rect">
              <a:avLst/>
            </a:prstGeom>
            <a:noFill/>
            <a:ln w="9525">
              <a:noFill/>
              <a:miter lim="800000"/>
              <a:headEnd/>
              <a:tailEnd/>
            </a:ln>
          </p:spPr>
        </p:pic>
        <p:sp>
          <p:nvSpPr>
            <p:cNvPr id="78881" name="Rectangle 2077"/>
            <p:cNvSpPr>
              <a:spLocks noChangeArrowheads="1"/>
            </p:cNvSpPr>
            <p:nvPr/>
          </p:nvSpPr>
          <p:spPr bwMode="auto">
            <a:xfrm>
              <a:off x="2661" y="1805"/>
              <a:ext cx="274" cy="142"/>
            </a:xfrm>
            <a:prstGeom prst="rect">
              <a:avLst/>
            </a:prstGeom>
            <a:solidFill>
              <a:schemeClr val="bg1"/>
            </a:solidFill>
            <a:ln w="9525">
              <a:noFill/>
              <a:miter lim="800000"/>
              <a:headEnd type="none" w="sm" len="sm"/>
              <a:tailEnd type="none" w="sm" len="sm"/>
            </a:ln>
          </p:spPr>
          <p:txBody>
            <a:bodyPr wrap="none" anchor="ctr"/>
            <a:lstStyle/>
            <a:p>
              <a:endParaRPr lang="hu-HU"/>
            </a:p>
          </p:txBody>
        </p:sp>
        <p:sp>
          <p:nvSpPr>
            <p:cNvPr id="78882" name="Rectangle 2078"/>
            <p:cNvSpPr>
              <a:spLocks noChangeArrowheads="1"/>
            </p:cNvSpPr>
            <p:nvPr/>
          </p:nvSpPr>
          <p:spPr bwMode="auto">
            <a:xfrm>
              <a:off x="2499" y="1825"/>
              <a:ext cx="164" cy="108"/>
            </a:xfrm>
            <a:prstGeom prst="rect">
              <a:avLst/>
            </a:prstGeom>
            <a:solidFill>
              <a:schemeClr val="bg1"/>
            </a:solidFill>
            <a:ln w="9525">
              <a:noFill/>
              <a:miter lim="800000"/>
              <a:headEnd type="none" w="sm" len="sm"/>
              <a:tailEnd type="none" w="sm" len="sm"/>
            </a:ln>
          </p:spPr>
          <p:txBody>
            <a:bodyPr wrap="none" anchor="ctr"/>
            <a:lstStyle/>
            <a:p>
              <a:endParaRPr lang="hu-HU"/>
            </a:p>
          </p:txBody>
        </p:sp>
        <p:pic>
          <p:nvPicPr>
            <p:cNvPr id="78883" name="Picture 2079"/>
            <p:cNvPicPr>
              <a:picLocks noChangeAspect="1" noChangeArrowheads="1"/>
            </p:cNvPicPr>
            <p:nvPr/>
          </p:nvPicPr>
          <p:blipFill>
            <a:blip r:embed="rId5" cstate="print"/>
            <a:srcRect/>
            <a:stretch>
              <a:fillRect/>
            </a:stretch>
          </p:blipFill>
          <p:spPr bwMode="auto">
            <a:xfrm>
              <a:off x="2490" y="1511"/>
              <a:ext cx="864" cy="542"/>
            </a:xfrm>
            <a:prstGeom prst="rect">
              <a:avLst/>
            </a:prstGeom>
            <a:noFill/>
            <a:ln w="9525">
              <a:noFill/>
              <a:miter lim="800000"/>
              <a:headEnd/>
              <a:tailEnd/>
            </a:ln>
          </p:spPr>
        </p:pic>
      </p:grpSp>
      <p:sp>
        <p:nvSpPr>
          <p:cNvPr id="78871" name="Text Box 2080"/>
          <p:cNvSpPr txBox="1">
            <a:spLocks noChangeArrowheads="1"/>
          </p:cNvSpPr>
          <p:nvPr/>
        </p:nvSpPr>
        <p:spPr bwMode="auto">
          <a:xfrm>
            <a:off x="465138" y="3341688"/>
            <a:ext cx="3300412" cy="762000"/>
          </a:xfrm>
          <a:prstGeom prst="rect">
            <a:avLst/>
          </a:prstGeom>
          <a:noFill/>
          <a:ln w="28575" algn="ctr">
            <a:noFill/>
            <a:miter lim="800000"/>
            <a:headEnd/>
            <a:tailEnd/>
          </a:ln>
        </p:spPr>
        <p:txBody>
          <a:bodyPr>
            <a:spAutoFit/>
          </a:bodyPr>
          <a:lstStyle/>
          <a:p>
            <a:pPr algn="ctr"/>
            <a:r>
              <a:rPr lang="en-US">
                <a:solidFill>
                  <a:schemeClr val="bg1"/>
                </a:solidFill>
              </a:rPr>
              <a:t>RTD</a:t>
            </a:r>
          </a:p>
          <a:p>
            <a:pPr algn="ctr"/>
            <a:r>
              <a:rPr lang="hu-HU" sz="1200">
                <a:solidFill>
                  <a:schemeClr val="bg1"/>
                </a:solidFill>
              </a:rPr>
              <a:t>Üzleti szabályok</a:t>
            </a:r>
            <a:r>
              <a:rPr lang="en-US" sz="1200">
                <a:solidFill>
                  <a:schemeClr val="bg1"/>
                </a:solidFill>
              </a:rPr>
              <a:t> &amp;</a:t>
            </a:r>
            <a:br>
              <a:rPr lang="en-US" sz="1200">
                <a:solidFill>
                  <a:schemeClr val="bg1"/>
                </a:solidFill>
              </a:rPr>
            </a:br>
            <a:r>
              <a:rPr lang="hu-HU" sz="1200">
                <a:solidFill>
                  <a:schemeClr val="bg1"/>
                </a:solidFill>
              </a:rPr>
              <a:t>Öntanuló prediktív modellek</a:t>
            </a:r>
            <a:endParaRPr lang="en-US" sz="1200">
              <a:solidFill>
                <a:schemeClr val="bg1"/>
              </a:solidFill>
            </a:endParaRPr>
          </a:p>
        </p:txBody>
      </p:sp>
      <p:sp>
        <p:nvSpPr>
          <p:cNvPr id="78872" name="Line 2081"/>
          <p:cNvSpPr>
            <a:spLocks noChangeShapeType="1"/>
          </p:cNvSpPr>
          <p:nvPr/>
        </p:nvSpPr>
        <p:spPr bwMode="auto">
          <a:xfrm flipV="1">
            <a:off x="2090738" y="4146550"/>
            <a:ext cx="6350" cy="944563"/>
          </a:xfrm>
          <a:prstGeom prst="line">
            <a:avLst/>
          </a:prstGeom>
          <a:noFill/>
          <a:ln w="19050">
            <a:solidFill>
              <a:schemeClr val="tx1"/>
            </a:solidFill>
            <a:round/>
            <a:headEnd type="none" w="lg" len="lg"/>
            <a:tailEnd type="triangle" w="lg" len="lg"/>
          </a:ln>
        </p:spPr>
        <p:txBody>
          <a:bodyPr lIns="92075" tIns="46038" rIns="92075" bIns="46038" anchor="ctr">
            <a:spAutoFit/>
          </a:bodyPr>
          <a:lstStyle/>
          <a:p>
            <a:endParaRPr lang="hu-HU"/>
          </a:p>
        </p:txBody>
      </p:sp>
      <p:sp>
        <p:nvSpPr>
          <p:cNvPr id="78873" name="Text Box 2082"/>
          <p:cNvSpPr txBox="1">
            <a:spLocks noChangeArrowheads="1"/>
          </p:cNvSpPr>
          <p:nvPr/>
        </p:nvSpPr>
        <p:spPr bwMode="auto">
          <a:xfrm>
            <a:off x="2127250" y="4351338"/>
            <a:ext cx="871538" cy="306387"/>
          </a:xfrm>
          <a:prstGeom prst="rect">
            <a:avLst/>
          </a:prstGeom>
          <a:solidFill>
            <a:schemeClr val="bg1"/>
          </a:solidFill>
          <a:ln w="28575" algn="ctr">
            <a:noFill/>
            <a:miter lim="800000"/>
            <a:headEnd/>
            <a:tailEnd/>
          </a:ln>
        </p:spPr>
        <p:txBody>
          <a:bodyPr>
            <a:spAutoFit/>
          </a:bodyPr>
          <a:lstStyle/>
          <a:p>
            <a:r>
              <a:rPr lang="hu-HU" sz="1400"/>
              <a:t>Előélet</a:t>
            </a:r>
            <a:endParaRPr lang="en-US" sz="1400"/>
          </a:p>
        </p:txBody>
      </p:sp>
      <p:sp>
        <p:nvSpPr>
          <p:cNvPr id="78874" name="Text Box 2083"/>
          <p:cNvSpPr txBox="1">
            <a:spLocks noChangeArrowheads="1"/>
          </p:cNvSpPr>
          <p:nvPr/>
        </p:nvSpPr>
        <p:spPr bwMode="auto">
          <a:xfrm>
            <a:off x="0" y="2514600"/>
            <a:ext cx="1382713" cy="457200"/>
          </a:xfrm>
          <a:prstGeom prst="rect">
            <a:avLst/>
          </a:prstGeom>
          <a:noFill/>
          <a:ln w="28575" algn="ctr">
            <a:noFill/>
            <a:miter lim="800000"/>
            <a:headEnd/>
            <a:tailEnd/>
          </a:ln>
        </p:spPr>
        <p:txBody>
          <a:bodyPr>
            <a:spAutoFit/>
          </a:bodyPr>
          <a:lstStyle/>
          <a:p>
            <a:pPr algn="r"/>
            <a:r>
              <a:rPr lang="hu-HU" sz="1200"/>
              <a:t>Folyamat adat</a:t>
            </a:r>
            <a:r>
              <a:rPr lang="en-US" sz="1200"/>
              <a:t> </a:t>
            </a:r>
          </a:p>
          <a:p>
            <a:pPr algn="r"/>
            <a:r>
              <a:rPr lang="en-US" sz="1200"/>
              <a:t>&amp; </a:t>
            </a:r>
            <a:r>
              <a:rPr lang="hu-HU" sz="1200"/>
              <a:t>k</a:t>
            </a:r>
            <a:r>
              <a:rPr lang="en-US" sz="1200"/>
              <a:t>ontext</a:t>
            </a:r>
            <a:r>
              <a:rPr lang="hu-HU" sz="1200"/>
              <a:t>us</a:t>
            </a:r>
            <a:endParaRPr lang="en-US" sz="1200"/>
          </a:p>
        </p:txBody>
      </p:sp>
      <p:sp>
        <p:nvSpPr>
          <p:cNvPr id="78875" name="Text Box 2084"/>
          <p:cNvSpPr txBox="1">
            <a:spLocks noChangeArrowheads="1"/>
          </p:cNvSpPr>
          <p:nvPr/>
        </p:nvSpPr>
        <p:spPr bwMode="auto">
          <a:xfrm>
            <a:off x="2549525" y="2601913"/>
            <a:ext cx="1649413" cy="274637"/>
          </a:xfrm>
          <a:prstGeom prst="rect">
            <a:avLst/>
          </a:prstGeom>
          <a:noFill/>
          <a:ln w="28575" algn="ctr">
            <a:noFill/>
            <a:miter lim="800000"/>
            <a:headEnd/>
            <a:tailEnd/>
          </a:ln>
        </p:spPr>
        <p:txBody>
          <a:bodyPr>
            <a:spAutoFit/>
          </a:bodyPr>
          <a:lstStyle/>
          <a:p>
            <a:r>
              <a:rPr lang="hu-HU" sz="1200"/>
              <a:t>Visszacsatolás</a:t>
            </a:r>
            <a:endParaRPr lang="en-US" sz="1200"/>
          </a:p>
        </p:txBody>
      </p:sp>
      <p:sp>
        <p:nvSpPr>
          <p:cNvPr id="78876" name="Rectangle 2085"/>
          <p:cNvSpPr>
            <a:spLocks noGrp="1" noChangeArrowheads="1"/>
          </p:cNvSpPr>
          <p:nvPr>
            <p:ph type="body" idx="1"/>
          </p:nvPr>
        </p:nvSpPr>
        <p:spPr>
          <a:xfrm>
            <a:off x="4318000" y="1119188"/>
            <a:ext cx="4635500" cy="5080000"/>
          </a:xfrm>
        </p:spPr>
        <p:txBody>
          <a:bodyPr/>
          <a:lstStyle/>
          <a:p>
            <a:pPr marL="342900" indent="-342900" eaLnBrk="1" hangingPunct="1">
              <a:lnSpc>
                <a:spcPct val="90000"/>
              </a:lnSpc>
            </a:pPr>
            <a:r>
              <a:rPr lang="hu-HU" altLang="ja-JP" sz="1600" b="1" smtClean="0"/>
              <a:t>Termékeket és szolgáltatásokat ajánl valós időben, az interakció kontextusában. Pl. hívás oka, ügynök tudásszintje, időszak, megtekintett weblapok, választott linkek, stb.</a:t>
            </a:r>
          </a:p>
          <a:p>
            <a:pPr marL="342900" indent="-342900" eaLnBrk="1" hangingPunct="1">
              <a:lnSpc>
                <a:spcPct val="90000"/>
              </a:lnSpc>
            </a:pPr>
            <a:endParaRPr lang="hu-HU" altLang="ja-JP" sz="1600" b="1" smtClean="0"/>
          </a:p>
          <a:p>
            <a:pPr marL="342900" indent="-342900" eaLnBrk="1" hangingPunct="1">
              <a:lnSpc>
                <a:spcPct val="90000"/>
              </a:lnSpc>
            </a:pPr>
            <a:r>
              <a:rPr lang="hu-HU" altLang="ja-JP" sz="1600" b="1" smtClean="0"/>
              <a:t>Több, egymással esetleg versenyző üzleti követelmény figyelembe vétele. Pl. bevétel maximalizálás, költség csökkentés...</a:t>
            </a:r>
          </a:p>
          <a:p>
            <a:pPr marL="342900" indent="-342900" eaLnBrk="1" hangingPunct="1">
              <a:lnSpc>
                <a:spcPct val="90000"/>
              </a:lnSpc>
            </a:pPr>
            <a:endParaRPr lang="en-US" altLang="ja-JP" sz="1600" b="1" smtClean="0">
              <a:ea typeface="MS PGothic"/>
              <a:cs typeface="MS PGothic"/>
            </a:endParaRPr>
          </a:p>
          <a:p>
            <a:pPr marL="342900" indent="-342900" eaLnBrk="1" hangingPunct="1">
              <a:lnSpc>
                <a:spcPct val="90000"/>
              </a:lnSpc>
            </a:pPr>
            <a:r>
              <a:rPr lang="hu-HU" altLang="ja-JP" sz="1600" b="1" smtClean="0"/>
              <a:t>Automatikus tanulás és önbeállítás a visszacsatolások alapján az eredmények folyamatos javításának érdekében. </a:t>
            </a:r>
          </a:p>
          <a:p>
            <a:pPr marL="342900" indent="-342900" eaLnBrk="1" hangingPunct="1">
              <a:lnSpc>
                <a:spcPct val="90000"/>
              </a:lnSpc>
            </a:pPr>
            <a:endParaRPr lang="hu-HU" altLang="ja-JP" sz="1600" b="1" smtClean="0"/>
          </a:p>
          <a:p>
            <a:pPr marL="342900" indent="-342900" eaLnBrk="1" hangingPunct="1">
              <a:lnSpc>
                <a:spcPct val="90000"/>
              </a:lnSpc>
            </a:pPr>
            <a:r>
              <a:rPr lang="hu-HU" altLang="ja-JP" sz="1600" b="1" smtClean="0"/>
              <a:t>Jelentősen fejlettebb és skálázhatóbb a szabály alapú rendszereknél</a:t>
            </a:r>
          </a:p>
          <a:p>
            <a:pPr marL="342900" indent="-342900" eaLnBrk="1" hangingPunct="1">
              <a:lnSpc>
                <a:spcPct val="90000"/>
              </a:lnSpc>
            </a:pPr>
            <a:endParaRPr lang="hu-HU" altLang="ja-JP" sz="1600" b="1" smtClean="0"/>
          </a:p>
          <a:p>
            <a:pPr marL="342900" indent="-342900" eaLnBrk="1" hangingPunct="1">
              <a:lnSpc>
                <a:spcPct val="90000"/>
              </a:lnSpc>
            </a:pPr>
            <a:r>
              <a:rPr lang="hu-HU" altLang="ja-JP" sz="1600" b="1" smtClean="0"/>
              <a:t>Több interakciós csatorna (pl. web, hívóközpont, ATM, bankfiók) tevékenységének összekapcsolása </a:t>
            </a:r>
            <a:endParaRPr lang="en-US" altLang="ja-JP" sz="1600" b="1" smtClean="0">
              <a:ea typeface="MS PGothic"/>
              <a:cs typeface="MS PGothic"/>
            </a:endParaRPr>
          </a:p>
        </p:txBody>
      </p:sp>
      <p:sp>
        <p:nvSpPr>
          <p:cNvPr id="78877" name="Rectangle 2088"/>
          <p:cNvSpPr>
            <a:spLocks noChangeArrowheads="1"/>
          </p:cNvSpPr>
          <p:nvPr/>
        </p:nvSpPr>
        <p:spPr bwMode="black">
          <a:xfrm>
            <a:off x="795338" y="106363"/>
            <a:ext cx="8305800" cy="990600"/>
          </a:xfrm>
          <a:prstGeom prst="rect">
            <a:avLst/>
          </a:prstGeom>
          <a:noFill/>
          <a:ln w="9525">
            <a:noFill/>
            <a:miter lim="800000"/>
            <a:headEnd/>
            <a:tailEnd/>
          </a:ln>
        </p:spPr>
        <p:txBody>
          <a:bodyPr anchor="ctr"/>
          <a:lstStyle/>
          <a:p>
            <a:r>
              <a:rPr lang="en-US"/>
              <a:t>Az </a:t>
            </a:r>
            <a:r>
              <a:rPr lang="hu-HU"/>
              <a:t>RTD</a:t>
            </a:r>
            <a:r>
              <a:rPr lang="en-US"/>
              <a:t> helye</a:t>
            </a:r>
            <a:endParaRPr lang="en-US" sz="1800">
              <a:solidFill>
                <a:schemeClr val="accent1"/>
              </a:solidFill>
            </a:endParaRPr>
          </a:p>
        </p:txBody>
      </p:sp>
      <p:sp>
        <p:nvSpPr>
          <p:cNvPr id="78878" name="Line 2069"/>
          <p:cNvSpPr>
            <a:spLocks noChangeShapeType="1"/>
          </p:cNvSpPr>
          <p:nvPr/>
        </p:nvSpPr>
        <p:spPr bwMode="auto">
          <a:xfrm flipH="1" flipV="1">
            <a:off x="1412875" y="2422525"/>
            <a:ext cx="4763" cy="581025"/>
          </a:xfrm>
          <a:prstGeom prst="line">
            <a:avLst/>
          </a:prstGeom>
          <a:noFill/>
          <a:ln w="19050">
            <a:solidFill>
              <a:schemeClr val="tx1"/>
            </a:solidFill>
            <a:round/>
            <a:headEnd type="triangle" w="lg" len="lg"/>
            <a:tailEnd type="none" w="lg" len="lg"/>
          </a:ln>
        </p:spPr>
        <p:txBody>
          <a:bodyPr lIns="92075" tIns="46038" rIns="92075" bIns="46038" anchor="ctr">
            <a:spAutoFit/>
          </a:bodyPr>
          <a:lstStyle/>
          <a:p>
            <a:endParaRPr lang="hu-HU"/>
          </a:p>
        </p:txBody>
      </p:sp>
      <p:sp>
        <p:nvSpPr>
          <p:cNvPr id="78879" name="Line 2081"/>
          <p:cNvSpPr>
            <a:spLocks noChangeShapeType="1"/>
          </p:cNvSpPr>
          <p:nvPr/>
        </p:nvSpPr>
        <p:spPr bwMode="auto">
          <a:xfrm flipV="1">
            <a:off x="2009775" y="2432050"/>
            <a:ext cx="7938" cy="530225"/>
          </a:xfrm>
          <a:prstGeom prst="line">
            <a:avLst/>
          </a:prstGeom>
          <a:noFill/>
          <a:ln w="19050">
            <a:solidFill>
              <a:schemeClr val="tx1"/>
            </a:solidFill>
            <a:round/>
            <a:headEnd type="none" w="lg" len="lg"/>
            <a:tailEnd type="triangle" w="lg" len="lg"/>
          </a:ln>
        </p:spPr>
        <p:txBody>
          <a:bodyPr lIns="92075" tIns="46038" rIns="92075" bIns="46038" anchor="ctr">
            <a:spAutoFit/>
          </a:bodyPr>
          <a:lstStyle/>
          <a:p>
            <a:endParaRPr lang="hu-HU"/>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889000" y="268288"/>
            <a:ext cx="7334250" cy="941387"/>
          </a:xfrm>
        </p:spPr>
        <p:txBody>
          <a:bodyPr/>
          <a:lstStyle/>
          <a:p>
            <a:pPr eaLnBrk="1" hangingPunct="1"/>
            <a:r>
              <a:rPr lang="hu-HU" smtClean="0"/>
              <a:t>Hová illeszkedik az RTD</a:t>
            </a:r>
            <a:r>
              <a:rPr lang="en-GB" smtClean="0"/>
              <a:t>?</a:t>
            </a:r>
            <a:br>
              <a:rPr lang="en-GB" smtClean="0"/>
            </a:br>
            <a:r>
              <a:rPr lang="hu-HU" sz="1800" b="0" i="1" smtClean="0">
                <a:solidFill>
                  <a:schemeClr val="accent1"/>
                </a:solidFill>
              </a:rPr>
              <a:t>Az R</a:t>
            </a:r>
            <a:r>
              <a:rPr lang="en-GB" sz="1800" b="0" i="1" smtClean="0">
                <a:solidFill>
                  <a:schemeClr val="accent1"/>
                </a:solidFill>
              </a:rPr>
              <a:t>TD </a:t>
            </a:r>
            <a:r>
              <a:rPr lang="hu-HU" sz="1800" b="0" i="1" smtClean="0">
                <a:solidFill>
                  <a:schemeClr val="accent1"/>
                </a:solidFill>
              </a:rPr>
              <a:t>az összes csatorna interakcióit képes optimalizálni</a:t>
            </a:r>
            <a:endParaRPr lang="en-GB" i="1" smtClean="0">
              <a:solidFill>
                <a:schemeClr val="accent1"/>
              </a:solidFill>
            </a:endParaRPr>
          </a:p>
        </p:txBody>
      </p:sp>
      <p:pic>
        <p:nvPicPr>
          <p:cNvPr id="80898" name="Picture 3"/>
          <p:cNvPicPr>
            <a:picLocks noChangeAspect="1" noChangeArrowheads="1"/>
          </p:cNvPicPr>
          <p:nvPr/>
        </p:nvPicPr>
        <p:blipFill>
          <a:blip r:embed="rId3" cstate="print"/>
          <a:srcRect/>
          <a:stretch>
            <a:fillRect/>
          </a:stretch>
        </p:blipFill>
        <p:spPr bwMode="auto">
          <a:xfrm>
            <a:off x="2090738" y="5002213"/>
            <a:ext cx="1222375" cy="731837"/>
          </a:xfrm>
          <a:prstGeom prst="rect">
            <a:avLst/>
          </a:prstGeom>
          <a:noFill/>
          <a:ln w="19050" algn="ctr">
            <a:solidFill>
              <a:schemeClr val="accent1"/>
            </a:solidFill>
            <a:miter lim="800000"/>
            <a:headEnd/>
            <a:tailEnd/>
          </a:ln>
        </p:spPr>
      </p:pic>
      <p:pic>
        <p:nvPicPr>
          <p:cNvPr id="80899" name="Picture 4"/>
          <p:cNvPicPr>
            <a:picLocks noChangeAspect="1" noChangeArrowheads="1"/>
          </p:cNvPicPr>
          <p:nvPr/>
        </p:nvPicPr>
        <p:blipFill>
          <a:blip r:embed="rId4" cstate="print"/>
          <a:srcRect/>
          <a:stretch>
            <a:fillRect/>
          </a:stretch>
        </p:blipFill>
        <p:spPr bwMode="auto">
          <a:xfrm>
            <a:off x="1873250" y="1628775"/>
            <a:ext cx="1235075" cy="736600"/>
          </a:xfrm>
          <a:prstGeom prst="rect">
            <a:avLst/>
          </a:prstGeom>
          <a:noFill/>
          <a:ln w="19050" algn="ctr">
            <a:solidFill>
              <a:schemeClr val="accent1"/>
            </a:solidFill>
            <a:miter lim="800000"/>
            <a:headEnd/>
            <a:tailEnd/>
          </a:ln>
        </p:spPr>
      </p:pic>
      <p:pic>
        <p:nvPicPr>
          <p:cNvPr id="80900" name="Picture 5"/>
          <p:cNvPicPr>
            <a:picLocks noChangeAspect="1" noChangeArrowheads="1"/>
          </p:cNvPicPr>
          <p:nvPr/>
        </p:nvPicPr>
        <p:blipFill>
          <a:blip r:embed="rId5" cstate="print"/>
          <a:srcRect/>
          <a:stretch>
            <a:fillRect/>
          </a:stretch>
        </p:blipFill>
        <p:spPr bwMode="auto">
          <a:xfrm>
            <a:off x="6040438" y="1611313"/>
            <a:ext cx="1233487" cy="738187"/>
          </a:xfrm>
          <a:prstGeom prst="rect">
            <a:avLst/>
          </a:prstGeom>
          <a:noFill/>
          <a:ln w="19050" algn="ctr">
            <a:solidFill>
              <a:schemeClr val="accent1"/>
            </a:solidFill>
            <a:miter lim="800000"/>
            <a:headEnd/>
            <a:tailEnd/>
          </a:ln>
        </p:spPr>
      </p:pic>
      <p:pic>
        <p:nvPicPr>
          <p:cNvPr id="80901" name="Picture 6"/>
          <p:cNvPicPr>
            <a:picLocks noChangeAspect="1" noChangeArrowheads="1"/>
          </p:cNvPicPr>
          <p:nvPr/>
        </p:nvPicPr>
        <p:blipFill>
          <a:blip r:embed="rId6" cstate="print"/>
          <a:srcRect/>
          <a:stretch>
            <a:fillRect/>
          </a:stretch>
        </p:blipFill>
        <p:spPr bwMode="auto">
          <a:xfrm>
            <a:off x="5695950" y="5008563"/>
            <a:ext cx="1217613" cy="725487"/>
          </a:xfrm>
          <a:prstGeom prst="rect">
            <a:avLst/>
          </a:prstGeom>
          <a:noFill/>
          <a:ln w="19050" algn="ctr">
            <a:solidFill>
              <a:schemeClr val="accent1"/>
            </a:solidFill>
            <a:miter lim="800000"/>
            <a:headEnd/>
            <a:tailEnd/>
          </a:ln>
        </p:spPr>
      </p:pic>
      <p:pic>
        <p:nvPicPr>
          <p:cNvPr id="80902" name="Picture 7"/>
          <p:cNvPicPr>
            <a:picLocks noChangeAspect="1" noChangeArrowheads="1"/>
          </p:cNvPicPr>
          <p:nvPr/>
        </p:nvPicPr>
        <p:blipFill>
          <a:blip r:embed="rId7" cstate="print"/>
          <a:srcRect/>
          <a:stretch>
            <a:fillRect/>
          </a:stretch>
        </p:blipFill>
        <p:spPr bwMode="auto">
          <a:xfrm>
            <a:off x="692150" y="2389188"/>
            <a:ext cx="820738" cy="1111250"/>
          </a:xfrm>
          <a:prstGeom prst="rect">
            <a:avLst/>
          </a:prstGeom>
          <a:noFill/>
          <a:ln w="19050" algn="ctr">
            <a:solidFill>
              <a:schemeClr val="accent1"/>
            </a:solidFill>
            <a:miter lim="800000"/>
            <a:headEnd/>
            <a:tailEnd/>
          </a:ln>
        </p:spPr>
      </p:pic>
      <p:pic>
        <p:nvPicPr>
          <p:cNvPr id="80903" name="Picture 8"/>
          <p:cNvPicPr>
            <a:picLocks noChangeAspect="1" noChangeArrowheads="1"/>
          </p:cNvPicPr>
          <p:nvPr/>
        </p:nvPicPr>
        <p:blipFill>
          <a:blip r:embed="rId8" cstate="print"/>
          <a:srcRect/>
          <a:stretch>
            <a:fillRect/>
          </a:stretch>
        </p:blipFill>
        <p:spPr bwMode="auto">
          <a:xfrm>
            <a:off x="7677150" y="2389188"/>
            <a:ext cx="820738" cy="1111250"/>
          </a:xfrm>
          <a:prstGeom prst="rect">
            <a:avLst/>
          </a:prstGeom>
          <a:noFill/>
          <a:ln w="19050" algn="ctr">
            <a:solidFill>
              <a:schemeClr val="accent1"/>
            </a:solidFill>
            <a:miter lim="800000"/>
            <a:headEnd/>
            <a:tailEnd/>
          </a:ln>
        </p:spPr>
      </p:pic>
      <p:pic>
        <p:nvPicPr>
          <p:cNvPr id="80904" name="Picture 9"/>
          <p:cNvPicPr>
            <a:picLocks noChangeAspect="1" noChangeArrowheads="1"/>
          </p:cNvPicPr>
          <p:nvPr/>
        </p:nvPicPr>
        <p:blipFill>
          <a:blip r:embed="rId9" cstate="print"/>
          <a:srcRect/>
          <a:stretch>
            <a:fillRect/>
          </a:stretch>
        </p:blipFill>
        <p:spPr bwMode="auto">
          <a:xfrm>
            <a:off x="7680325" y="4090988"/>
            <a:ext cx="817563" cy="1066800"/>
          </a:xfrm>
          <a:prstGeom prst="rect">
            <a:avLst/>
          </a:prstGeom>
          <a:noFill/>
          <a:ln w="19050" algn="ctr">
            <a:solidFill>
              <a:schemeClr val="accent1"/>
            </a:solidFill>
            <a:miter lim="800000"/>
            <a:headEnd/>
            <a:tailEnd/>
          </a:ln>
        </p:spPr>
      </p:pic>
      <p:pic>
        <p:nvPicPr>
          <p:cNvPr id="80905" name="Picture 10"/>
          <p:cNvPicPr>
            <a:picLocks noChangeAspect="1" noChangeArrowheads="1"/>
          </p:cNvPicPr>
          <p:nvPr/>
        </p:nvPicPr>
        <p:blipFill>
          <a:blip r:embed="rId10" cstate="print"/>
          <a:srcRect/>
          <a:stretch>
            <a:fillRect/>
          </a:stretch>
        </p:blipFill>
        <p:spPr bwMode="auto">
          <a:xfrm>
            <a:off x="3949700" y="1611313"/>
            <a:ext cx="1235075" cy="738187"/>
          </a:xfrm>
          <a:prstGeom prst="rect">
            <a:avLst/>
          </a:prstGeom>
          <a:noFill/>
          <a:ln w="19050" algn="ctr">
            <a:solidFill>
              <a:schemeClr val="accent1"/>
            </a:solidFill>
            <a:miter lim="800000"/>
            <a:headEnd/>
            <a:tailEnd/>
          </a:ln>
        </p:spPr>
      </p:pic>
      <p:pic>
        <p:nvPicPr>
          <p:cNvPr id="80906" name="Picture 11"/>
          <p:cNvPicPr>
            <a:picLocks noChangeAspect="1" noChangeArrowheads="1"/>
          </p:cNvPicPr>
          <p:nvPr/>
        </p:nvPicPr>
        <p:blipFill>
          <a:blip r:embed="rId11" cstate="print"/>
          <a:srcRect/>
          <a:stretch>
            <a:fillRect/>
          </a:stretch>
        </p:blipFill>
        <p:spPr bwMode="auto">
          <a:xfrm>
            <a:off x="684213" y="4046538"/>
            <a:ext cx="828675" cy="1111250"/>
          </a:xfrm>
          <a:prstGeom prst="rect">
            <a:avLst/>
          </a:prstGeom>
          <a:noFill/>
          <a:ln w="19050" algn="ctr">
            <a:solidFill>
              <a:schemeClr val="accent1"/>
            </a:solidFill>
            <a:miter lim="800000"/>
            <a:headEnd/>
            <a:tailEnd/>
          </a:ln>
        </p:spPr>
      </p:pic>
      <p:sp>
        <p:nvSpPr>
          <p:cNvPr id="80907" name="Text Box 12"/>
          <p:cNvSpPr txBox="1">
            <a:spLocks noChangeArrowheads="1"/>
          </p:cNvSpPr>
          <p:nvPr/>
        </p:nvSpPr>
        <p:spPr bwMode="auto">
          <a:xfrm>
            <a:off x="1944688" y="1341438"/>
            <a:ext cx="1295400" cy="244475"/>
          </a:xfrm>
          <a:prstGeom prst="rect">
            <a:avLst/>
          </a:prstGeom>
          <a:noFill/>
          <a:ln w="38100" algn="ctr">
            <a:noFill/>
            <a:miter lim="800000"/>
            <a:headEnd/>
            <a:tailEnd/>
          </a:ln>
          <a:effectLst>
            <a:prstShdw prst="shdw17" dist="17961" dir="2700000">
              <a:srgbClr val="61592F"/>
            </a:prstShdw>
          </a:effectLst>
        </p:spPr>
        <p:txBody>
          <a:bodyPr>
            <a:spAutoFit/>
          </a:bodyPr>
          <a:lstStyle/>
          <a:p>
            <a:r>
              <a:rPr lang="hu-HU" sz="1000">
                <a:solidFill>
                  <a:schemeClr val="tx2"/>
                </a:solidFill>
              </a:rPr>
              <a:t>E-mail, Hírlevél</a:t>
            </a:r>
            <a:endParaRPr lang="en-GB" sz="1000">
              <a:solidFill>
                <a:schemeClr val="tx2"/>
              </a:solidFill>
            </a:endParaRPr>
          </a:p>
        </p:txBody>
      </p:sp>
      <p:sp>
        <p:nvSpPr>
          <p:cNvPr id="80908" name="Text Box 13"/>
          <p:cNvSpPr txBox="1">
            <a:spLocks noChangeArrowheads="1"/>
          </p:cNvSpPr>
          <p:nvPr/>
        </p:nvSpPr>
        <p:spPr bwMode="auto">
          <a:xfrm>
            <a:off x="720725" y="3789363"/>
            <a:ext cx="739775"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en-GB" sz="1000">
                <a:solidFill>
                  <a:schemeClr val="tx2"/>
                </a:solidFill>
                <a:ea typeface="Arial Unicode MS" pitchFamily="34" charset="-128"/>
                <a:cs typeface="Arial Unicode MS" pitchFamily="34" charset="-128"/>
              </a:rPr>
              <a:t>PDA Web</a:t>
            </a:r>
          </a:p>
        </p:txBody>
      </p:sp>
      <p:sp>
        <p:nvSpPr>
          <p:cNvPr id="80909" name="Text Box 14"/>
          <p:cNvSpPr txBox="1">
            <a:spLocks noChangeArrowheads="1"/>
          </p:cNvSpPr>
          <p:nvPr/>
        </p:nvSpPr>
        <p:spPr bwMode="auto">
          <a:xfrm>
            <a:off x="2279650" y="5805488"/>
            <a:ext cx="885825"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hu-HU" sz="1000">
                <a:solidFill>
                  <a:schemeClr val="tx2"/>
                </a:solidFill>
              </a:rPr>
              <a:t>Hívóközpont</a:t>
            </a:r>
            <a:endParaRPr lang="en-GB" sz="1000">
              <a:solidFill>
                <a:schemeClr val="tx2"/>
              </a:solidFill>
            </a:endParaRPr>
          </a:p>
        </p:txBody>
      </p:sp>
      <p:sp>
        <p:nvSpPr>
          <p:cNvPr id="80910" name="Text Box 15"/>
          <p:cNvSpPr txBox="1">
            <a:spLocks noChangeArrowheads="1"/>
          </p:cNvSpPr>
          <p:nvPr/>
        </p:nvSpPr>
        <p:spPr bwMode="auto">
          <a:xfrm>
            <a:off x="5640388" y="5786438"/>
            <a:ext cx="1336675"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hu-HU" sz="1000">
                <a:solidFill>
                  <a:schemeClr val="tx2"/>
                </a:solidFill>
              </a:rPr>
              <a:t>Személyes találkozó</a:t>
            </a:r>
            <a:endParaRPr lang="en-GB" sz="1000">
              <a:solidFill>
                <a:schemeClr val="tx2"/>
              </a:solidFill>
            </a:endParaRPr>
          </a:p>
        </p:txBody>
      </p:sp>
      <p:sp>
        <p:nvSpPr>
          <p:cNvPr id="80911" name="Text Box 16"/>
          <p:cNvSpPr txBox="1">
            <a:spLocks noChangeArrowheads="1"/>
          </p:cNvSpPr>
          <p:nvPr/>
        </p:nvSpPr>
        <p:spPr bwMode="auto">
          <a:xfrm>
            <a:off x="7634288" y="3789363"/>
            <a:ext cx="866775"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en-GB" sz="1000">
                <a:solidFill>
                  <a:schemeClr val="tx2"/>
                </a:solidFill>
                <a:ea typeface="Arial Unicode MS" pitchFamily="34" charset="-128"/>
                <a:cs typeface="Arial Unicode MS" pitchFamily="34" charset="-128"/>
              </a:rPr>
              <a:t>Kiosk / ATM</a:t>
            </a:r>
          </a:p>
        </p:txBody>
      </p:sp>
      <p:sp>
        <p:nvSpPr>
          <p:cNvPr id="80912" name="Text Box 17"/>
          <p:cNvSpPr txBox="1">
            <a:spLocks noChangeArrowheads="1"/>
          </p:cNvSpPr>
          <p:nvPr/>
        </p:nvSpPr>
        <p:spPr bwMode="auto">
          <a:xfrm>
            <a:off x="4321175" y="1341438"/>
            <a:ext cx="444500"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en-GB" sz="1000">
                <a:solidFill>
                  <a:schemeClr val="tx2"/>
                </a:solidFill>
                <a:ea typeface="Arial Unicode MS" pitchFamily="34" charset="-128"/>
                <a:cs typeface="Arial Unicode MS" pitchFamily="34" charset="-128"/>
              </a:rPr>
              <a:t>Web</a:t>
            </a:r>
          </a:p>
        </p:txBody>
      </p:sp>
      <p:sp>
        <p:nvSpPr>
          <p:cNvPr id="80913" name="Text Box 18"/>
          <p:cNvSpPr txBox="1">
            <a:spLocks noChangeArrowheads="1"/>
          </p:cNvSpPr>
          <p:nvPr/>
        </p:nvSpPr>
        <p:spPr bwMode="auto">
          <a:xfrm>
            <a:off x="6265863" y="1341438"/>
            <a:ext cx="852487"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en-GB" sz="1000">
                <a:solidFill>
                  <a:schemeClr val="tx2"/>
                </a:solidFill>
                <a:ea typeface="Arial Unicode MS" pitchFamily="34" charset="-128"/>
                <a:cs typeface="Arial Unicode MS" pitchFamily="34" charset="-128"/>
              </a:rPr>
              <a:t>Mobile Web</a:t>
            </a:r>
          </a:p>
        </p:txBody>
      </p:sp>
      <p:sp>
        <p:nvSpPr>
          <p:cNvPr id="80914" name="Text Box 19"/>
          <p:cNvSpPr txBox="1">
            <a:spLocks noChangeArrowheads="1"/>
          </p:cNvSpPr>
          <p:nvPr/>
        </p:nvSpPr>
        <p:spPr bwMode="auto">
          <a:xfrm>
            <a:off x="7850188" y="2133600"/>
            <a:ext cx="509587" cy="246063"/>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hu-HU" sz="1000">
                <a:solidFill>
                  <a:schemeClr val="tx2"/>
                </a:solidFill>
              </a:rPr>
              <a:t>Levél</a:t>
            </a:r>
            <a:endParaRPr lang="en-GB" sz="1000">
              <a:solidFill>
                <a:schemeClr val="tx2"/>
              </a:solidFill>
            </a:endParaRPr>
          </a:p>
        </p:txBody>
      </p:sp>
      <p:sp>
        <p:nvSpPr>
          <p:cNvPr id="80915" name="Text Box 20"/>
          <p:cNvSpPr txBox="1">
            <a:spLocks noChangeArrowheads="1"/>
          </p:cNvSpPr>
          <p:nvPr/>
        </p:nvSpPr>
        <p:spPr bwMode="auto">
          <a:xfrm>
            <a:off x="690563" y="2133600"/>
            <a:ext cx="606425" cy="244475"/>
          </a:xfrm>
          <a:prstGeom prst="rect">
            <a:avLst/>
          </a:prstGeom>
          <a:noFill/>
          <a:ln w="38100" algn="ctr">
            <a:noFill/>
            <a:miter lim="800000"/>
            <a:headEnd/>
            <a:tailEnd/>
          </a:ln>
          <a:effectLst>
            <a:prstShdw prst="shdw17" dist="17961" dir="2700000">
              <a:srgbClr val="61592F"/>
            </a:prstShdw>
          </a:effectLst>
        </p:spPr>
        <p:txBody>
          <a:bodyPr wrap="none">
            <a:spAutoFit/>
          </a:bodyPr>
          <a:lstStyle/>
          <a:p>
            <a:r>
              <a:rPr lang="hu-HU" sz="1000">
                <a:solidFill>
                  <a:schemeClr val="tx2"/>
                </a:solidFill>
              </a:rPr>
              <a:t>Számla</a:t>
            </a:r>
            <a:endParaRPr lang="en-GB" sz="1000">
              <a:solidFill>
                <a:schemeClr val="tx2"/>
              </a:solidFill>
            </a:endParaRPr>
          </a:p>
        </p:txBody>
      </p:sp>
      <p:grpSp>
        <p:nvGrpSpPr>
          <p:cNvPr id="80916" name="Group 21"/>
          <p:cNvGrpSpPr>
            <a:grpSpLocks/>
          </p:cNvGrpSpPr>
          <p:nvPr/>
        </p:nvGrpSpPr>
        <p:grpSpPr bwMode="auto">
          <a:xfrm>
            <a:off x="2698750" y="2997200"/>
            <a:ext cx="3673475" cy="1439863"/>
            <a:chOff x="1745" y="1514"/>
            <a:chExt cx="2314" cy="1326"/>
          </a:xfrm>
        </p:grpSpPr>
        <p:sp>
          <p:nvSpPr>
            <p:cNvPr id="80928" name="AutoShape 22"/>
            <p:cNvSpPr>
              <a:spLocks noChangeArrowheads="1"/>
            </p:cNvSpPr>
            <p:nvPr/>
          </p:nvSpPr>
          <p:spPr bwMode="auto">
            <a:xfrm>
              <a:off x="1745" y="1514"/>
              <a:ext cx="2314" cy="1326"/>
            </a:xfrm>
            <a:prstGeom prst="roundRect">
              <a:avLst>
                <a:gd name="adj" fmla="val 7565"/>
              </a:avLst>
            </a:prstGeom>
            <a:solidFill>
              <a:schemeClr val="bg1"/>
            </a:solidFill>
            <a:ln w="9525">
              <a:solidFill>
                <a:schemeClr val="accent1"/>
              </a:solidFill>
              <a:round/>
              <a:headEnd/>
              <a:tailEnd/>
            </a:ln>
          </p:spPr>
          <p:txBody>
            <a:bodyPr wrap="none" anchor="ctr"/>
            <a:lstStyle/>
            <a:p>
              <a:endParaRPr lang="hu-HU"/>
            </a:p>
          </p:txBody>
        </p:sp>
        <p:grpSp>
          <p:nvGrpSpPr>
            <p:cNvPr id="80929" name="Group 23"/>
            <p:cNvGrpSpPr>
              <a:grpSpLocks/>
            </p:cNvGrpSpPr>
            <p:nvPr/>
          </p:nvGrpSpPr>
          <p:grpSpPr bwMode="auto">
            <a:xfrm>
              <a:off x="1826" y="1741"/>
              <a:ext cx="2216" cy="1033"/>
              <a:chOff x="1843" y="1708"/>
              <a:chExt cx="2216" cy="1033"/>
            </a:xfrm>
          </p:grpSpPr>
          <p:pic>
            <p:nvPicPr>
              <p:cNvPr id="80930" name="Picture 24" descr="AA053337">
                <a:hlinkClick r:id="rId12"/>
              </p:cNvPr>
              <p:cNvPicPr>
                <a:picLocks noChangeAspect="1" noChangeArrowheads="1"/>
              </p:cNvPicPr>
              <p:nvPr/>
            </p:nvPicPr>
            <p:blipFill>
              <a:blip r:embed="rId13" cstate="print"/>
              <a:srcRect r="49905"/>
              <a:stretch>
                <a:fillRect/>
              </a:stretch>
            </p:blipFill>
            <p:spPr bwMode="auto">
              <a:xfrm>
                <a:off x="1843" y="1744"/>
                <a:ext cx="428" cy="997"/>
              </a:xfrm>
              <a:prstGeom prst="rect">
                <a:avLst/>
              </a:prstGeom>
              <a:solidFill>
                <a:schemeClr val="bg1"/>
              </a:solidFill>
              <a:ln w="9525">
                <a:noFill/>
                <a:miter lim="800000"/>
                <a:headEnd/>
                <a:tailEnd/>
              </a:ln>
            </p:spPr>
          </p:pic>
          <p:pic>
            <p:nvPicPr>
              <p:cNvPr id="80931" name="Picture 25" descr="AA053337">
                <a:hlinkClick r:id="rId12"/>
              </p:cNvPr>
              <p:cNvPicPr>
                <a:picLocks noChangeAspect="1" noChangeArrowheads="1"/>
              </p:cNvPicPr>
              <p:nvPr/>
            </p:nvPicPr>
            <p:blipFill>
              <a:blip r:embed="rId13" cstate="print"/>
              <a:srcRect r="49905"/>
              <a:stretch>
                <a:fillRect/>
              </a:stretch>
            </p:blipFill>
            <p:spPr bwMode="auto">
              <a:xfrm>
                <a:off x="2145" y="1708"/>
                <a:ext cx="418" cy="969"/>
              </a:xfrm>
              <a:prstGeom prst="rect">
                <a:avLst/>
              </a:prstGeom>
              <a:solidFill>
                <a:schemeClr val="bg1"/>
              </a:solidFill>
              <a:ln w="9525">
                <a:noFill/>
                <a:miter lim="800000"/>
                <a:headEnd/>
                <a:tailEnd/>
              </a:ln>
            </p:spPr>
          </p:pic>
          <p:pic>
            <p:nvPicPr>
              <p:cNvPr id="80932" name="Picture 26" descr="AA053337">
                <a:hlinkClick r:id="rId12"/>
              </p:cNvPr>
              <p:cNvPicPr>
                <a:picLocks noChangeAspect="1" noChangeArrowheads="1"/>
              </p:cNvPicPr>
              <p:nvPr/>
            </p:nvPicPr>
            <p:blipFill>
              <a:blip r:embed="rId13" cstate="print"/>
              <a:srcRect r="49905"/>
              <a:stretch>
                <a:fillRect/>
              </a:stretch>
            </p:blipFill>
            <p:spPr bwMode="auto">
              <a:xfrm>
                <a:off x="2563" y="1708"/>
                <a:ext cx="419" cy="969"/>
              </a:xfrm>
              <a:prstGeom prst="rect">
                <a:avLst/>
              </a:prstGeom>
              <a:solidFill>
                <a:schemeClr val="bg1"/>
              </a:solidFill>
              <a:ln w="9525">
                <a:noFill/>
                <a:miter lim="800000"/>
                <a:headEnd/>
                <a:tailEnd/>
              </a:ln>
            </p:spPr>
          </p:pic>
          <p:pic>
            <p:nvPicPr>
              <p:cNvPr id="80933" name="Picture 27" descr="AA053337">
                <a:hlinkClick r:id="rId12"/>
              </p:cNvPr>
              <p:cNvPicPr>
                <a:picLocks noChangeAspect="1" noChangeArrowheads="1"/>
              </p:cNvPicPr>
              <p:nvPr/>
            </p:nvPicPr>
            <p:blipFill>
              <a:blip r:embed="rId13" cstate="print"/>
              <a:srcRect r="49905"/>
              <a:stretch>
                <a:fillRect/>
              </a:stretch>
            </p:blipFill>
            <p:spPr bwMode="auto">
              <a:xfrm>
                <a:off x="2955" y="1708"/>
                <a:ext cx="418" cy="969"/>
              </a:xfrm>
              <a:prstGeom prst="rect">
                <a:avLst/>
              </a:prstGeom>
              <a:solidFill>
                <a:schemeClr val="bg1"/>
              </a:solidFill>
              <a:ln w="9525">
                <a:noFill/>
                <a:miter lim="800000"/>
                <a:headEnd/>
                <a:tailEnd/>
              </a:ln>
            </p:spPr>
          </p:pic>
          <p:pic>
            <p:nvPicPr>
              <p:cNvPr id="80934" name="Picture 28" descr="AA053337">
                <a:hlinkClick r:id="rId12"/>
              </p:cNvPr>
              <p:cNvPicPr>
                <a:picLocks noChangeAspect="1" noChangeArrowheads="1"/>
              </p:cNvPicPr>
              <p:nvPr/>
            </p:nvPicPr>
            <p:blipFill>
              <a:blip r:embed="rId13" cstate="print"/>
              <a:srcRect r="49905"/>
              <a:stretch>
                <a:fillRect/>
              </a:stretch>
            </p:blipFill>
            <p:spPr bwMode="auto">
              <a:xfrm>
                <a:off x="3347" y="1708"/>
                <a:ext cx="418" cy="969"/>
              </a:xfrm>
              <a:prstGeom prst="rect">
                <a:avLst/>
              </a:prstGeom>
              <a:solidFill>
                <a:schemeClr val="bg1"/>
              </a:solidFill>
              <a:ln w="9525">
                <a:noFill/>
                <a:miter lim="800000"/>
                <a:headEnd/>
                <a:tailEnd/>
              </a:ln>
            </p:spPr>
          </p:pic>
          <p:pic>
            <p:nvPicPr>
              <p:cNvPr id="80935" name="Picture 29" descr="AA053337">
                <a:hlinkClick r:id="rId12"/>
              </p:cNvPr>
              <p:cNvPicPr>
                <a:picLocks noChangeAspect="1" noChangeArrowheads="1"/>
              </p:cNvPicPr>
              <p:nvPr/>
            </p:nvPicPr>
            <p:blipFill>
              <a:blip r:embed="rId13" cstate="print"/>
              <a:srcRect r="61560"/>
              <a:stretch>
                <a:fillRect/>
              </a:stretch>
            </p:blipFill>
            <p:spPr bwMode="auto">
              <a:xfrm>
                <a:off x="3738" y="1708"/>
                <a:ext cx="321" cy="969"/>
              </a:xfrm>
              <a:prstGeom prst="rect">
                <a:avLst/>
              </a:prstGeom>
              <a:solidFill>
                <a:schemeClr val="bg1"/>
              </a:solidFill>
              <a:ln w="9525">
                <a:noFill/>
                <a:miter lim="800000"/>
                <a:headEnd/>
                <a:tailEnd/>
              </a:ln>
            </p:spPr>
          </p:pic>
        </p:grpSp>
      </p:grpSp>
      <p:sp>
        <p:nvSpPr>
          <p:cNvPr id="80917" name="Line 30"/>
          <p:cNvSpPr>
            <a:spLocks noChangeShapeType="1"/>
          </p:cNvSpPr>
          <p:nvPr/>
        </p:nvSpPr>
        <p:spPr bwMode="auto">
          <a:xfrm flipV="1">
            <a:off x="2593975" y="4581525"/>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18" name="Line 31"/>
          <p:cNvSpPr>
            <a:spLocks noChangeShapeType="1"/>
          </p:cNvSpPr>
          <p:nvPr/>
        </p:nvSpPr>
        <p:spPr bwMode="auto">
          <a:xfrm flipH="1" flipV="1">
            <a:off x="5834063" y="4581525"/>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19" name="Line 32"/>
          <p:cNvSpPr>
            <a:spLocks noChangeShapeType="1"/>
          </p:cNvSpPr>
          <p:nvPr/>
        </p:nvSpPr>
        <p:spPr bwMode="auto">
          <a:xfrm>
            <a:off x="2593975" y="2565400"/>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0" name="Line 33"/>
          <p:cNvSpPr>
            <a:spLocks noChangeShapeType="1"/>
          </p:cNvSpPr>
          <p:nvPr/>
        </p:nvSpPr>
        <p:spPr bwMode="auto">
          <a:xfrm flipH="1">
            <a:off x="5835650" y="2565400"/>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1" name="Line 34"/>
          <p:cNvSpPr>
            <a:spLocks noChangeShapeType="1"/>
          </p:cNvSpPr>
          <p:nvPr/>
        </p:nvSpPr>
        <p:spPr bwMode="auto">
          <a:xfrm flipV="1">
            <a:off x="1801813" y="3933825"/>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2" name="Line 35"/>
          <p:cNvSpPr>
            <a:spLocks noChangeShapeType="1"/>
          </p:cNvSpPr>
          <p:nvPr/>
        </p:nvSpPr>
        <p:spPr bwMode="auto">
          <a:xfrm>
            <a:off x="1803400" y="3355975"/>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3" name="Line 36"/>
          <p:cNvSpPr>
            <a:spLocks noChangeShapeType="1"/>
          </p:cNvSpPr>
          <p:nvPr/>
        </p:nvSpPr>
        <p:spPr bwMode="auto">
          <a:xfrm flipH="1" flipV="1">
            <a:off x="6626225" y="3932238"/>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4" name="Line 37"/>
          <p:cNvSpPr>
            <a:spLocks noChangeShapeType="1"/>
          </p:cNvSpPr>
          <p:nvPr/>
        </p:nvSpPr>
        <p:spPr bwMode="auto">
          <a:xfrm flipH="1">
            <a:off x="6627813" y="3354388"/>
            <a:ext cx="574675" cy="288925"/>
          </a:xfrm>
          <a:prstGeom prst="line">
            <a:avLst/>
          </a:prstGeom>
          <a:noFill/>
          <a:ln w="19050">
            <a:solidFill>
              <a:schemeClr val="accent1"/>
            </a:solidFill>
            <a:prstDash val="sysDot"/>
            <a:round/>
            <a:headEnd type="triangle" w="med" len="med"/>
            <a:tailEnd type="triangle" w="med" len="sm"/>
          </a:ln>
        </p:spPr>
        <p:txBody>
          <a:bodyPr/>
          <a:lstStyle/>
          <a:p>
            <a:endParaRPr lang="hu-HU"/>
          </a:p>
        </p:txBody>
      </p:sp>
      <p:sp>
        <p:nvSpPr>
          <p:cNvPr id="80925" name="Line 38"/>
          <p:cNvSpPr>
            <a:spLocks noChangeShapeType="1"/>
          </p:cNvSpPr>
          <p:nvPr/>
        </p:nvSpPr>
        <p:spPr bwMode="auto">
          <a:xfrm flipH="1" flipV="1">
            <a:off x="4537075" y="2492375"/>
            <a:ext cx="1588" cy="361950"/>
          </a:xfrm>
          <a:prstGeom prst="line">
            <a:avLst/>
          </a:prstGeom>
          <a:noFill/>
          <a:ln w="19050">
            <a:solidFill>
              <a:schemeClr val="accent1"/>
            </a:solidFill>
            <a:prstDash val="sysDot"/>
            <a:round/>
            <a:headEnd type="triangle" w="med" len="med"/>
            <a:tailEnd type="triangle" w="med" len="sm"/>
          </a:ln>
        </p:spPr>
        <p:txBody>
          <a:bodyPr/>
          <a:lstStyle/>
          <a:p>
            <a:endParaRPr lang="hu-HU"/>
          </a:p>
        </p:txBody>
      </p:sp>
      <p:pic>
        <p:nvPicPr>
          <p:cNvPr id="80926" name="Picture 39" descr="brain"/>
          <p:cNvPicPr>
            <a:picLocks noChangeAspect="1" noChangeArrowheads="1" noCrop="1"/>
          </p:cNvPicPr>
          <p:nvPr/>
        </p:nvPicPr>
        <p:blipFill>
          <a:blip r:embed="rId14" cstate="print"/>
          <a:srcRect/>
          <a:stretch>
            <a:fillRect/>
          </a:stretch>
        </p:blipFill>
        <p:spPr bwMode="auto">
          <a:xfrm>
            <a:off x="4167188" y="3100388"/>
            <a:ext cx="758825" cy="568325"/>
          </a:xfrm>
          <a:prstGeom prst="rect">
            <a:avLst/>
          </a:prstGeom>
          <a:noFill/>
          <a:ln w="9525">
            <a:noFill/>
            <a:miter lim="800000"/>
            <a:headEnd/>
            <a:tailEnd/>
          </a:ln>
        </p:spPr>
      </p:pic>
      <p:sp>
        <p:nvSpPr>
          <p:cNvPr id="5103656" name="Text Box 40"/>
          <p:cNvSpPr txBox="1">
            <a:spLocks noChangeArrowheads="1"/>
          </p:cNvSpPr>
          <p:nvPr/>
        </p:nvSpPr>
        <p:spPr bwMode="auto">
          <a:xfrm>
            <a:off x="4146550" y="3670300"/>
            <a:ext cx="811213" cy="457200"/>
          </a:xfrm>
          <a:prstGeom prst="rect">
            <a:avLst/>
          </a:prstGeom>
          <a:noFill/>
          <a:ln w="9525">
            <a:noFill/>
            <a:miter lim="800000"/>
            <a:headEnd/>
            <a:tailEnd/>
          </a:ln>
          <a:effectLst/>
        </p:spPr>
        <p:txBody>
          <a:bodyPr wrap="none">
            <a:spAutoFit/>
          </a:bodyPr>
          <a:lstStyle/>
          <a:p>
            <a:pPr>
              <a:defRPr/>
            </a:pPr>
            <a:r>
              <a:rPr lang="en-GB">
                <a:effectLst>
                  <a:outerShdw blurRad="38100" dist="38100" dir="2700000" algn="tl">
                    <a:srgbClr val="C0C0C0"/>
                  </a:outerShdw>
                </a:effectLst>
                <a:cs typeface="Arial" pitchFamily="34" charset="0"/>
              </a:rPr>
              <a:t>RTD</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3"/>
          <p:cNvPicPr>
            <a:picLocks noChangeAspect="1"/>
          </p:cNvPicPr>
          <p:nvPr/>
        </p:nvPicPr>
        <p:blipFill>
          <a:blip r:embed="rId3" cstate="print"/>
          <a:srcRect/>
          <a:stretch>
            <a:fillRect/>
          </a:stretch>
        </p:blipFill>
        <p:spPr bwMode="auto">
          <a:xfrm>
            <a:off x="0" y="2473325"/>
            <a:ext cx="9144000" cy="3689350"/>
          </a:xfrm>
          <a:prstGeom prst="rect">
            <a:avLst/>
          </a:prstGeom>
          <a:noFill/>
          <a:ln w="9525">
            <a:noFill/>
            <a:miter lim="800000"/>
            <a:headEnd/>
            <a:tailEnd/>
          </a:ln>
        </p:spPr>
      </p:pic>
      <p:sp>
        <p:nvSpPr>
          <p:cNvPr id="82946" name="Title 1"/>
          <p:cNvSpPr>
            <a:spLocks noGrp="1"/>
          </p:cNvSpPr>
          <p:nvPr>
            <p:ph type="title"/>
          </p:nvPr>
        </p:nvSpPr>
        <p:spPr>
          <a:xfrm>
            <a:off x="849313" y="190500"/>
            <a:ext cx="7581900" cy="857250"/>
          </a:xfrm>
        </p:spPr>
        <p:txBody>
          <a:bodyPr/>
          <a:lstStyle/>
          <a:p>
            <a:pPr eaLnBrk="1" hangingPunct="1"/>
            <a:r>
              <a:rPr lang="en-US" smtClean="0"/>
              <a:t>Oracle Exadata</a:t>
            </a:r>
            <a:r>
              <a:rPr lang="hu-HU" smtClean="0"/>
              <a:t> </a:t>
            </a:r>
            <a:r>
              <a:rPr lang="en-US" smtClean="0"/>
              <a:t> </a:t>
            </a:r>
            <a:r>
              <a:rPr lang="hu-HU" smtClean="0"/>
              <a:t/>
            </a:r>
            <a:br>
              <a:rPr lang="hu-HU" smtClean="0"/>
            </a:br>
            <a:r>
              <a:rPr lang="en-US" sz="1800" smtClean="0">
                <a:solidFill>
                  <a:srgbClr val="FF0000"/>
                </a:solidFill>
              </a:rPr>
              <a:t>Extr</a:t>
            </a:r>
            <a:r>
              <a:rPr lang="hu-HU" sz="1800" smtClean="0">
                <a:solidFill>
                  <a:srgbClr val="FF0000"/>
                </a:solidFill>
              </a:rPr>
              <a:t>ém performancia az üzleti intelligencia és az adattárház alapú alkalmazások számára</a:t>
            </a:r>
            <a:endParaRPr lang="en-US" sz="1800" smtClean="0">
              <a:solidFill>
                <a:srgbClr val="FF0000"/>
              </a:solidFill>
            </a:endParaRPr>
          </a:p>
        </p:txBody>
      </p:sp>
      <p:sp>
        <p:nvSpPr>
          <p:cNvPr id="82947" name="Content Placeholder 3"/>
          <p:cNvSpPr>
            <a:spLocks noGrp="1"/>
          </p:cNvSpPr>
          <p:nvPr>
            <p:ph sz="half" idx="2"/>
          </p:nvPr>
        </p:nvSpPr>
        <p:spPr>
          <a:xfrm>
            <a:off x="3043238" y="1382713"/>
            <a:ext cx="5662612" cy="2603500"/>
          </a:xfrm>
        </p:spPr>
        <p:txBody>
          <a:bodyPr/>
          <a:lstStyle/>
          <a:p>
            <a:pPr eaLnBrk="1" hangingPunct="1"/>
            <a:r>
              <a:rPr lang="hu-HU" sz="2000" smtClean="0"/>
              <a:t>A leggyorsabban növekvő termék az Oracle történetében</a:t>
            </a:r>
            <a:endParaRPr lang="en-US" sz="2000" smtClean="0"/>
          </a:p>
          <a:p>
            <a:pPr eaLnBrk="1" hangingPunct="1"/>
            <a:r>
              <a:rPr lang="hu-HU" sz="2000" smtClean="0"/>
              <a:t>A leggyorsabb hardware platform az adattárház számára</a:t>
            </a:r>
            <a:endParaRPr lang="en-US" sz="2000" smtClean="0"/>
          </a:p>
          <a:p>
            <a:pPr lvl="1" eaLnBrk="1" hangingPunct="1"/>
            <a:r>
              <a:rPr lang="en-US" sz="1600" b="1" smtClean="0">
                <a:solidFill>
                  <a:schemeClr val="tx2"/>
                </a:solidFill>
              </a:rPr>
              <a:t>5X</a:t>
            </a:r>
            <a:r>
              <a:rPr lang="en-US" sz="1600" smtClean="0"/>
              <a:t> </a:t>
            </a:r>
            <a:r>
              <a:rPr lang="hu-HU" sz="1600" smtClean="0"/>
              <a:t>gyorsabb mint a versenytárs megoldások</a:t>
            </a:r>
            <a:endParaRPr lang="en-US" sz="1600" smtClean="0"/>
          </a:p>
          <a:p>
            <a:pPr lvl="1" eaLnBrk="1" hangingPunct="1"/>
            <a:r>
              <a:rPr lang="hu-HU" sz="1600" smtClean="0">
                <a:ea typeface="MS PGothic"/>
                <a:cs typeface="MS PGothic"/>
              </a:rPr>
              <a:t>Az </a:t>
            </a:r>
            <a:r>
              <a:rPr lang="en-US" sz="1600" smtClean="0">
                <a:ea typeface="MS PGothic"/>
                <a:cs typeface="MS PGothic"/>
              </a:rPr>
              <a:t>Exadata Smart Storage Server </a:t>
            </a:r>
            <a:r>
              <a:rPr lang="hu-HU" sz="1600" smtClean="0">
                <a:ea typeface="MS PGothic"/>
                <a:cs typeface="MS PGothic"/>
              </a:rPr>
              <a:t>felgyorsítja a lekérdezéseket</a:t>
            </a:r>
            <a:endParaRPr lang="en-US" sz="1600" smtClean="0">
              <a:ea typeface="MS PGothic"/>
              <a:cs typeface="MS PGothic"/>
            </a:endParaRPr>
          </a:p>
          <a:p>
            <a:pPr lvl="1" eaLnBrk="1" hangingPunct="1"/>
            <a:r>
              <a:rPr lang="en-US" sz="1600" smtClean="0">
                <a:ea typeface="MS PGothic"/>
                <a:cs typeface="MS PGothic"/>
              </a:rPr>
              <a:t>5 TB Flash Cache</a:t>
            </a:r>
          </a:p>
          <a:p>
            <a:pPr lvl="1" eaLnBrk="1" hangingPunct="1"/>
            <a:endParaRPr lang="en-US" sz="1600" smtClean="0"/>
          </a:p>
          <a:p>
            <a:pPr lvl="1" eaLnBrk="1" hangingPunct="1"/>
            <a:endParaRPr lang="en-US" sz="1600" smtClean="0"/>
          </a:p>
          <a:p>
            <a:pPr eaLnBrk="1" hangingPunct="1">
              <a:buFont typeface="Times" pitchFamily="18" charset="0"/>
              <a:buNone/>
            </a:pPr>
            <a:endParaRPr lang="en-US" sz="2000" smtClean="0"/>
          </a:p>
        </p:txBody>
      </p:sp>
      <p:sp>
        <p:nvSpPr>
          <p:cNvPr id="6" name="Rectangle 4"/>
          <p:cNvSpPr>
            <a:spLocks noChangeArrowheads="1"/>
          </p:cNvSpPr>
          <p:nvPr/>
        </p:nvSpPr>
        <p:spPr bwMode="auto">
          <a:xfrm>
            <a:off x="3683000" y="3884613"/>
            <a:ext cx="5054600" cy="2039937"/>
          </a:xfrm>
          <a:prstGeom prst="rect">
            <a:avLst/>
          </a:prstGeom>
          <a:noFill/>
          <a:ln w="9525">
            <a:noFill/>
            <a:miter lim="800000"/>
            <a:headEnd/>
            <a:tailEnd/>
          </a:ln>
        </p:spPr>
        <p:txBody>
          <a:bodyPr lIns="0" tIns="0" rIns="0" bIns="0"/>
          <a:lstStyle/>
          <a:p>
            <a:pPr marL="117475" indent="-117475" eaLnBrk="0" hangingPunct="0">
              <a:defRPr/>
            </a:pPr>
            <a:r>
              <a:rPr lang="en-US" sz="1800" dirty="0">
                <a:solidFill>
                  <a:schemeClr val="tx2"/>
                </a:solidFill>
                <a:latin typeface="Arial" pitchFamily="34" charset="0"/>
                <a:cs typeface="+mn-cs"/>
              </a:rPr>
              <a:t>“After carefully testing several data warehouse platforms, we chose the Oracle Database Machine. Oracle </a:t>
            </a:r>
            <a:r>
              <a:rPr lang="en-US" sz="1800" dirty="0" err="1">
                <a:solidFill>
                  <a:schemeClr val="tx2"/>
                </a:solidFill>
                <a:latin typeface="Arial" pitchFamily="34" charset="0"/>
                <a:cs typeface="+mn-cs"/>
              </a:rPr>
              <a:t>Exadata</a:t>
            </a:r>
            <a:r>
              <a:rPr lang="en-US" sz="1800" dirty="0">
                <a:solidFill>
                  <a:schemeClr val="tx2"/>
                </a:solidFill>
                <a:latin typeface="Arial" pitchFamily="34" charset="0"/>
                <a:cs typeface="+mn-cs"/>
              </a:rPr>
              <a:t> was able to speed up one of our critical processes from days to minutes.”</a:t>
            </a:r>
          </a:p>
          <a:p>
            <a:pPr marL="460375" eaLnBrk="0" hangingPunct="0">
              <a:defRPr/>
            </a:pPr>
            <a:endParaRPr lang="en-US" sz="1200" dirty="0">
              <a:solidFill>
                <a:srgbClr val="000000"/>
              </a:solidFill>
              <a:latin typeface="Arial" pitchFamily="34" charset="0"/>
              <a:cs typeface="+mn-cs"/>
            </a:endParaRPr>
          </a:p>
          <a:p>
            <a:pPr marL="460375" eaLnBrk="0" hangingPunct="0">
              <a:defRPr/>
            </a:pPr>
            <a:r>
              <a:rPr lang="en-US" sz="1400" dirty="0">
                <a:solidFill>
                  <a:srgbClr val="000000"/>
                </a:solidFill>
                <a:latin typeface="Arial" pitchFamily="34" charset="0"/>
                <a:cs typeface="+mn-cs"/>
              </a:rPr>
              <a:t>Brian Camp</a:t>
            </a:r>
          </a:p>
          <a:p>
            <a:pPr marL="460375" eaLnBrk="0" hangingPunct="0">
              <a:defRPr/>
            </a:pPr>
            <a:r>
              <a:rPr lang="en-US" sz="1400" b="0" dirty="0">
                <a:solidFill>
                  <a:srgbClr val="000000"/>
                </a:solidFill>
                <a:latin typeface="Arial" pitchFamily="34" charset="0"/>
                <a:cs typeface="+mn-cs"/>
              </a:rPr>
              <a:t>SVP, Infrastructure Services </a:t>
            </a:r>
            <a:r>
              <a:rPr lang="en-US" sz="1400" b="0" dirty="0">
                <a:solidFill>
                  <a:srgbClr val="000000"/>
                </a:solidFill>
                <a:latin typeface="Arial" pitchFamily="34" charset="0"/>
                <a:cs typeface="Times New Roman" pitchFamily="18" charset="0"/>
              </a:rPr>
              <a:t>Knowledge Base Marketing</a:t>
            </a:r>
            <a:endParaRPr lang="en-US" sz="1800" dirty="0">
              <a:solidFill>
                <a:schemeClr val="tx2"/>
              </a:solidFill>
              <a:latin typeface="Arial" pitchFamily="34" charset="0"/>
              <a:cs typeface="+mn-cs"/>
            </a:endParaRPr>
          </a:p>
        </p:txBody>
      </p:sp>
      <p:pic>
        <p:nvPicPr>
          <p:cNvPr id="82949" name="Picture 68"/>
          <p:cNvPicPr>
            <a:picLocks noChangeAspect="1" noChangeArrowheads="1"/>
          </p:cNvPicPr>
          <p:nvPr/>
        </p:nvPicPr>
        <p:blipFill>
          <a:blip r:embed="rId4" cstate="print"/>
          <a:srcRect/>
          <a:stretch>
            <a:fillRect/>
          </a:stretch>
        </p:blipFill>
        <p:spPr bwMode="auto">
          <a:xfrm>
            <a:off x="1065213" y="2603500"/>
            <a:ext cx="1289050" cy="622300"/>
          </a:xfrm>
          <a:prstGeom prst="rect">
            <a:avLst/>
          </a:prstGeom>
          <a:noFill/>
          <a:ln w="9525">
            <a:noFill/>
            <a:miter lim="800000"/>
            <a:headEnd/>
            <a:tailEnd/>
          </a:ln>
        </p:spPr>
      </p:pic>
      <p:pic>
        <p:nvPicPr>
          <p:cNvPr id="82950" name="Picture 18" descr="http://www.theasiandiet.com/images/Yin_Yang.gif"/>
          <p:cNvPicPr>
            <a:picLocks noChangeAspect="1" noChangeArrowheads="1"/>
          </p:cNvPicPr>
          <p:nvPr/>
        </p:nvPicPr>
        <p:blipFill>
          <a:blip r:embed="rId5" cstate="print"/>
          <a:srcRect/>
          <a:stretch>
            <a:fillRect/>
          </a:stretch>
        </p:blipFill>
        <p:spPr bwMode="auto">
          <a:xfrm>
            <a:off x="1106488" y="1333500"/>
            <a:ext cx="1014412" cy="1016000"/>
          </a:xfrm>
          <a:prstGeom prst="rect">
            <a:avLst/>
          </a:prstGeom>
          <a:noFill/>
          <a:ln w="9525">
            <a:noFill/>
            <a:miter lim="800000"/>
            <a:headEnd/>
            <a:tailEnd/>
          </a:ln>
        </p:spPr>
      </p:pic>
      <p:sp>
        <p:nvSpPr>
          <p:cNvPr id="82951" name="TextBox 7"/>
          <p:cNvSpPr txBox="1">
            <a:spLocks noChangeArrowheads="1"/>
          </p:cNvSpPr>
          <p:nvPr/>
        </p:nvSpPr>
        <p:spPr bwMode="auto">
          <a:xfrm>
            <a:off x="-34925" y="1247775"/>
            <a:ext cx="1125538" cy="481013"/>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100"/>
              <a:t>Inform</a:t>
            </a:r>
            <a:r>
              <a:rPr lang="hu-HU" sz="1100"/>
              <a:t>áció</a:t>
            </a:r>
            <a:r>
              <a:rPr lang="en-US" sz="1100"/>
              <a:t> </a:t>
            </a:r>
          </a:p>
          <a:p>
            <a:pPr algn="ctr">
              <a:lnSpc>
                <a:spcPct val="90000"/>
              </a:lnSpc>
              <a:spcBef>
                <a:spcPct val="50000"/>
              </a:spcBef>
              <a:buClr>
                <a:schemeClr val="accent1"/>
              </a:buClr>
            </a:pPr>
            <a:r>
              <a:rPr lang="en-US" sz="1100"/>
              <a:t>m</a:t>
            </a:r>
            <a:r>
              <a:rPr lang="hu-HU" sz="1100"/>
              <a:t>enedzsment</a:t>
            </a:r>
            <a:endParaRPr lang="en-US" sz="1100"/>
          </a:p>
        </p:txBody>
      </p:sp>
      <p:sp>
        <p:nvSpPr>
          <p:cNvPr id="82952" name="TextBox 8"/>
          <p:cNvSpPr txBox="1">
            <a:spLocks noChangeArrowheads="1"/>
          </p:cNvSpPr>
          <p:nvPr/>
        </p:nvSpPr>
        <p:spPr bwMode="auto">
          <a:xfrm>
            <a:off x="2079625" y="2089150"/>
            <a:ext cx="942975" cy="481013"/>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100"/>
              <a:t>Inform</a:t>
            </a:r>
            <a:r>
              <a:rPr lang="hu-HU" sz="1100"/>
              <a:t>áció</a:t>
            </a:r>
            <a:r>
              <a:rPr lang="en-US" sz="1100"/>
              <a:t> </a:t>
            </a:r>
          </a:p>
          <a:p>
            <a:pPr algn="ctr">
              <a:lnSpc>
                <a:spcPct val="90000"/>
              </a:lnSpc>
              <a:spcBef>
                <a:spcPct val="50000"/>
              </a:spcBef>
              <a:buClr>
                <a:schemeClr val="accent1"/>
              </a:buClr>
            </a:pPr>
            <a:r>
              <a:rPr lang="hu-HU" sz="1100"/>
              <a:t>elérés</a:t>
            </a:r>
            <a:endParaRPr lang="en-US" sz="1100"/>
          </a:p>
        </p:txBody>
      </p:sp>
      <p:pic>
        <p:nvPicPr>
          <p:cNvPr id="82953" name="Picture 2" descr="Hardware and Software One Line"/>
          <p:cNvPicPr>
            <a:picLocks noChangeAspect="1" noChangeArrowheads="1"/>
          </p:cNvPicPr>
          <p:nvPr/>
        </p:nvPicPr>
        <p:blipFill>
          <a:blip r:embed="rId6" cstate="print"/>
          <a:srcRect/>
          <a:stretch>
            <a:fillRect/>
          </a:stretch>
        </p:blipFill>
        <p:spPr bwMode="auto">
          <a:xfrm>
            <a:off x="1933575" y="6418263"/>
            <a:ext cx="4692650" cy="4397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26"/>
          <p:cNvSpPr>
            <a:spLocks noChangeArrowheads="1"/>
          </p:cNvSpPr>
          <p:nvPr/>
        </p:nvSpPr>
        <p:spPr bwMode="auto">
          <a:xfrm>
            <a:off x="0" y="0"/>
            <a:ext cx="9144000" cy="5184775"/>
          </a:xfrm>
          <a:prstGeom prst="rect">
            <a:avLst/>
          </a:prstGeom>
          <a:solidFill>
            <a:schemeClr val="bg1"/>
          </a:solidFill>
          <a:ln w="9525" algn="ctr">
            <a:noFill/>
            <a:miter lim="800000"/>
            <a:headEnd/>
            <a:tailEnd/>
          </a:ln>
        </p:spPr>
        <p:txBody>
          <a:bodyPr wrap="none" lIns="92075" tIns="46038" rIns="92075" bIns="46038" anchor="ctr"/>
          <a:lstStyle/>
          <a:p>
            <a:pPr algn="ctr">
              <a:lnSpc>
                <a:spcPct val="90000"/>
              </a:lnSpc>
              <a:spcBef>
                <a:spcPct val="50000"/>
              </a:spcBef>
              <a:buClr>
                <a:schemeClr val="accent1"/>
              </a:buClr>
            </a:pPr>
            <a:endParaRPr lang="hu-HU"/>
          </a:p>
        </p:txBody>
      </p:sp>
      <p:sp>
        <p:nvSpPr>
          <p:cNvPr id="84994" name="Rectangle 1027"/>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hu-HU"/>
          </a:p>
        </p:txBody>
      </p:sp>
      <p:pic>
        <p:nvPicPr>
          <p:cNvPr id="84995" name="Picture 1042" descr="HSET_2line_clr"/>
          <p:cNvPicPr>
            <a:picLocks noChangeAspect="1" noChangeArrowheads="1"/>
          </p:cNvPicPr>
          <p:nvPr/>
        </p:nvPicPr>
        <p:blipFill>
          <a:blip r:embed="rId3" cstate="print"/>
          <a:srcRect/>
          <a:stretch>
            <a:fillRect/>
          </a:stretch>
        </p:blipFill>
        <p:spPr bwMode="auto">
          <a:xfrm>
            <a:off x="1555750" y="2217738"/>
            <a:ext cx="6145213" cy="17192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egyuttmukodes.jpg"/>
          <p:cNvPicPr>
            <a:picLocks noChangeAspect="1"/>
          </p:cNvPicPr>
          <p:nvPr/>
        </p:nvPicPr>
        <p:blipFill>
          <a:blip r:embed="rId3" cstate="print"/>
          <a:srcRect/>
          <a:stretch>
            <a:fillRect/>
          </a:stretch>
        </p:blipFill>
        <p:spPr bwMode="auto">
          <a:xfrm>
            <a:off x="1236663" y="503238"/>
            <a:ext cx="7085012" cy="5508625"/>
          </a:xfrm>
          <a:prstGeom prst="rect">
            <a:avLst/>
          </a:prstGeom>
          <a:noFill/>
          <a:ln w="9525">
            <a:noFill/>
            <a:miter lim="800000"/>
            <a:headEnd/>
            <a:tailEnd/>
          </a:ln>
        </p:spPr>
      </p:pic>
      <p:sp>
        <p:nvSpPr>
          <p:cNvPr id="5" name="Rectangle 4"/>
          <p:cNvSpPr/>
          <p:nvPr/>
        </p:nvSpPr>
        <p:spPr bwMode="auto">
          <a:xfrm>
            <a:off x="1365250" y="5260975"/>
            <a:ext cx="6638925" cy="703263"/>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endParaRPr lang="hu-HU">
              <a:latin typeface="Arial" pitchFamily="34" charset="0"/>
              <a:cs typeface="+mn-cs"/>
            </a:endParaRPr>
          </a:p>
        </p:txBody>
      </p:sp>
      <p:sp>
        <p:nvSpPr>
          <p:cNvPr id="6" name="Rectangle 5"/>
          <p:cNvSpPr/>
          <p:nvPr/>
        </p:nvSpPr>
        <p:spPr bwMode="auto">
          <a:xfrm>
            <a:off x="7964488" y="1749425"/>
            <a:ext cx="438150" cy="3300413"/>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endParaRPr lang="hu-HU">
              <a:latin typeface="Arial" pitchFamily="34" charset="0"/>
              <a:cs typeface="+mn-cs"/>
            </a:endParaRPr>
          </a:p>
        </p:txBody>
      </p:sp>
      <p:sp>
        <p:nvSpPr>
          <p:cNvPr id="7" name="Rectangle 6"/>
          <p:cNvSpPr/>
          <p:nvPr/>
        </p:nvSpPr>
        <p:spPr bwMode="auto">
          <a:xfrm>
            <a:off x="1258888" y="517525"/>
            <a:ext cx="3843337" cy="915988"/>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r>
              <a:rPr lang="hu-HU" dirty="0">
                <a:latin typeface="Arial" pitchFamily="34" charset="0"/>
                <a:cs typeface="+mn-cs"/>
              </a:rPr>
              <a:t>Tehát egyetértünk</a:t>
            </a:r>
            <a:r>
              <a:rPr lang="en-US" dirty="0">
                <a:latin typeface="Arial" pitchFamily="34" charset="0"/>
                <a:cs typeface="+mn-cs"/>
              </a:rPr>
              <a:t>! </a:t>
            </a:r>
            <a:r>
              <a:rPr lang="en-US" dirty="0" err="1">
                <a:latin typeface="Arial" pitchFamily="34" charset="0"/>
                <a:cs typeface="+mn-cs"/>
              </a:rPr>
              <a:t>Senki</a:t>
            </a:r>
            <a:r>
              <a:rPr lang="en-US" dirty="0">
                <a:latin typeface="Arial" pitchFamily="34" charset="0"/>
                <a:cs typeface="+mn-cs"/>
              </a:rPr>
              <a:t> </a:t>
            </a:r>
            <a:r>
              <a:rPr lang="en-US" dirty="0" err="1">
                <a:latin typeface="Arial" pitchFamily="34" charset="0"/>
                <a:cs typeface="+mn-cs"/>
              </a:rPr>
              <a:t>sem</a:t>
            </a:r>
            <a:r>
              <a:rPr lang="en-US" dirty="0">
                <a:latin typeface="Arial" pitchFamily="34" charset="0"/>
                <a:cs typeface="+mn-cs"/>
              </a:rPr>
              <a:t> </a:t>
            </a:r>
            <a:r>
              <a:rPr lang="en-US" dirty="0" err="1">
                <a:latin typeface="Arial" pitchFamily="34" charset="0"/>
                <a:cs typeface="+mn-cs"/>
              </a:rPr>
              <a:t>tudja</a:t>
            </a:r>
            <a:r>
              <a:rPr lang="en-US" dirty="0">
                <a:latin typeface="Arial" pitchFamily="34" charset="0"/>
                <a:cs typeface="+mn-cs"/>
              </a:rPr>
              <a:t>, </a:t>
            </a:r>
            <a:r>
              <a:rPr lang="en-US" dirty="0" err="1">
                <a:latin typeface="Arial" pitchFamily="34" charset="0"/>
                <a:cs typeface="+mn-cs"/>
              </a:rPr>
              <a:t>hogy</a:t>
            </a:r>
            <a:r>
              <a:rPr lang="en-US" dirty="0">
                <a:latin typeface="Arial" pitchFamily="34" charset="0"/>
                <a:cs typeface="+mn-cs"/>
              </a:rPr>
              <a:t> </a:t>
            </a:r>
            <a:r>
              <a:rPr lang="en-US" dirty="0" err="1">
                <a:latin typeface="Arial" pitchFamily="34" charset="0"/>
                <a:cs typeface="+mn-cs"/>
              </a:rPr>
              <a:t>mit</a:t>
            </a:r>
            <a:r>
              <a:rPr lang="en-US" dirty="0">
                <a:latin typeface="Arial" pitchFamily="34" charset="0"/>
                <a:cs typeface="+mn-cs"/>
              </a:rPr>
              <a:t> </a:t>
            </a:r>
            <a:r>
              <a:rPr lang="en-US" dirty="0" err="1">
                <a:latin typeface="Arial" pitchFamily="34" charset="0"/>
                <a:cs typeface="+mn-cs"/>
              </a:rPr>
              <a:t>kellene</a:t>
            </a:r>
            <a:r>
              <a:rPr lang="en-US" dirty="0">
                <a:latin typeface="Arial" pitchFamily="34" charset="0"/>
                <a:cs typeface="+mn-cs"/>
              </a:rPr>
              <a:t> </a:t>
            </a:r>
            <a:r>
              <a:rPr lang="en-US" dirty="0" err="1">
                <a:latin typeface="Arial" pitchFamily="34" charset="0"/>
                <a:cs typeface="+mn-cs"/>
              </a:rPr>
              <a:t>cselekedn</a:t>
            </a:r>
            <a:r>
              <a:rPr lang="hu-HU" dirty="0">
                <a:latin typeface="Arial" pitchFamily="34" charset="0"/>
                <a:cs typeface="+mn-cs"/>
              </a:rPr>
              <a:t>ünk...</a:t>
            </a:r>
          </a:p>
        </p:txBody>
      </p:sp>
      <p:sp>
        <p:nvSpPr>
          <p:cNvPr id="22533" name="TextBox 7"/>
          <p:cNvSpPr txBox="1">
            <a:spLocks noChangeArrowheads="1"/>
          </p:cNvSpPr>
          <p:nvPr/>
        </p:nvSpPr>
        <p:spPr bwMode="auto">
          <a:xfrm>
            <a:off x="455613" y="5592763"/>
            <a:ext cx="3375025" cy="534987"/>
          </a:xfrm>
          <a:prstGeom prst="rect">
            <a:avLst/>
          </a:prstGeom>
          <a:noFill/>
          <a:ln w="9525">
            <a:noFill/>
            <a:miter lim="800000"/>
            <a:headEnd/>
            <a:tailEnd/>
          </a:ln>
        </p:spPr>
        <p:txBody>
          <a:bodyPr>
            <a:spAutoFit/>
          </a:bodyPr>
          <a:lstStyle/>
          <a:p>
            <a:pPr algn="ctr">
              <a:lnSpc>
                <a:spcPct val="90000"/>
              </a:lnSpc>
              <a:spcBef>
                <a:spcPct val="50000"/>
              </a:spcBef>
              <a:buClr>
                <a:schemeClr val="accent1"/>
              </a:buClr>
            </a:pPr>
            <a:r>
              <a:rPr lang="hu-HU" sz="3200"/>
              <a:t>Együttműködés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action.png"/>
          <p:cNvPicPr>
            <a:picLocks noChangeAspect="1"/>
          </p:cNvPicPr>
          <p:nvPr/>
        </p:nvPicPr>
        <p:blipFill>
          <a:blip r:embed="rId3" cstate="print"/>
          <a:srcRect/>
          <a:stretch>
            <a:fillRect/>
          </a:stretch>
        </p:blipFill>
        <p:spPr bwMode="auto">
          <a:xfrm>
            <a:off x="1471613" y="969963"/>
            <a:ext cx="5962650" cy="5099050"/>
          </a:xfrm>
          <a:prstGeom prst="rect">
            <a:avLst/>
          </a:prstGeom>
          <a:noFill/>
          <a:ln w="9525">
            <a:noFill/>
            <a:miter lim="800000"/>
            <a:headEnd/>
            <a:tailEnd/>
          </a:ln>
        </p:spPr>
      </p:pic>
      <p:sp>
        <p:nvSpPr>
          <p:cNvPr id="6" name="Rectangle 5"/>
          <p:cNvSpPr/>
          <p:nvPr/>
        </p:nvSpPr>
        <p:spPr bwMode="auto">
          <a:xfrm>
            <a:off x="2770188" y="5711825"/>
            <a:ext cx="3219450" cy="317500"/>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endParaRPr lang="hu-HU">
              <a:latin typeface="Arial" pitchFamily="34" charset="0"/>
              <a:cs typeface="+mn-cs"/>
            </a:endParaRPr>
          </a:p>
        </p:txBody>
      </p:sp>
      <p:sp>
        <p:nvSpPr>
          <p:cNvPr id="24579" name="Rectangle 6"/>
          <p:cNvSpPr>
            <a:spLocks noChangeArrowheads="1"/>
          </p:cNvSpPr>
          <p:nvPr/>
        </p:nvSpPr>
        <p:spPr bwMode="auto">
          <a:xfrm>
            <a:off x="1431925" y="2663825"/>
            <a:ext cx="914400" cy="914400"/>
          </a:xfrm>
          <a:prstGeom prst="rect">
            <a:avLst/>
          </a:prstGeom>
          <a:no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sp>
        <p:nvSpPr>
          <p:cNvPr id="8" name="Rectangle 7"/>
          <p:cNvSpPr/>
          <p:nvPr/>
        </p:nvSpPr>
        <p:spPr bwMode="auto">
          <a:xfrm>
            <a:off x="7262813" y="2411413"/>
            <a:ext cx="250825" cy="2319337"/>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endParaRPr lang="hu-HU">
              <a:latin typeface="Arial" pitchFamily="34" charset="0"/>
              <a:cs typeface="+mn-cs"/>
            </a:endParaRPr>
          </a:p>
        </p:txBody>
      </p:sp>
      <p:sp>
        <p:nvSpPr>
          <p:cNvPr id="9" name="Rectangle 8"/>
          <p:cNvSpPr/>
          <p:nvPr/>
        </p:nvSpPr>
        <p:spPr bwMode="auto">
          <a:xfrm>
            <a:off x="1497013" y="981075"/>
            <a:ext cx="3127375" cy="781050"/>
          </a:xfrm>
          <a:prstGeom prst="rect">
            <a:avLst/>
          </a:prstGeom>
          <a:solidFill>
            <a:schemeClr val="accent3"/>
          </a:solidFill>
          <a:ln>
            <a:noFill/>
          </a:ln>
          <a:effectLst/>
          <a:extLst>
            <a:ext uri="{909E8E84-426E-40DD-AFC4-6F175D3DCCD1}"/>
            <a:ext uri="{91240B29-F687-4F45-9708-019B960494DF}"/>
            <a:ext uri="{AF507438-7753-43E0-B8FC-AC1667EBCBE1}"/>
          </a:extLst>
        </p:spPr>
        <p:txBody>
          <a:bodyPr lIns="92075" tIns="46038" rIns="92075" bIns="46038">
            <a:spAutoFit/>
          </a:bodyPr>
          <a:lstStyle/>
          <a:p>
            <a:pPr marL="119063" indent="-119063" algn="ctr">
              <a:lnSpc>
                <a:spcPct val="90000"/>
              </a:lnSpc>
              <a:spcBef>
                <a:spcPct val="50000"/>
              </a:spcBef>
              <a:buClr>
                <a:schemeClr val="accent1"/>
              </a:buClr>
              <a:defRPr/>
            </a:pPr>
            <a:endParaRPr lang="hu-HU">
              <a:latin typeface="Arial" pitchFamily="34" charset="0"/>
              <a:cs typeface="+mn-cs"/>
            </a:endParaRPr>
          </a:p>
        </p:txBody>
      </p:sp>
      <p:sp>
        <p:nvSpPr>
          <p:cNvPr id="24582" name="Rectangle 9"/>
          <p:cNvSpPr>
            <a:spLocks noChangeArrowheads="1"/>
          </p:cNvSpPr>
          <p:nvPr/>
        </p:nvSpPr>
        <p:spPr bwMode="auto">
          <a:xfrm>
            <a:off x="158750" y="2114550"/>
            <a:ext cx="53975" cy="46038"/>
          </a:xfrm>
          <a:prstGeom prst="rect">
            <a:avLst/>
          </a:prstGeom>
          <a:noFill/>
          <a:ln w="9525">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hu-HU"/>
          </a:p>
        </p:txBody>
      </p:sp>
      <p:sp>
        <p:nvSpPr>
          <p:cNvPr id="24583" name="TextBox 10"/>
          <p:cNvSpPr txBox="1">
            <a:spLocks noChangeArrowheads="1"/>
          </p:cNvSpPr>
          <p:nvPr/>
        </p:nvSpPr>
        <p:spPr bwMode="auto">
          <a:xfrm>
            <a:off x="450850" y="5565775"/>
            <a:ext cx="4678363" cy="590550"/>
          </a:xfrm>
          <a:prstGeom prst="rect">
            <a:avLst/>
          </a:prstGeom>
          <a:noFill/>
          <a:ln w="9525">
            <a:noFill/>
            <a:miter lim="800000"/>
            <a:headEnd/>
            <a:tailEnd/>
          </a:ln>
        </p:spPr>
        <p:txBody>
          <a:bodyPr>
            <a:spAutoFit/>
          </a:bodyPr>
          <a:lstStyle/>
          <a:p>
            <a:pPr algn="ctr">
              <a:lnSpc>
                <a:spcPct val="90000"/>
              </a:lnSpc>
              <a:spcBef>
                <a:spcPct val="50000"/>
              </a:spcBef>
              <a:buClr>
                <a:schemeClr val="accent1"/>
              </a:buClr>
            </a:pPr>
            <a:r>
              <a:rPr lang="en-US" sz="3600"/>
              <a:t>Cselekv</a:t>
            </a:r>
            <a:r>
              <a:rPr lang="hu-HU" sz="3600"/>
              <a:t>és </a:t>
            </a:r>
            <a:r>
              <a:rPr lang="en-US" sz="3600"/>
              <a:t>/</a:t>
            </a:r>
            <a:r>
              <a:rPr lang="hu-HU" sz="3600"/>
              <a:t> Action</a:t>
            </a:r>
            <a:endParaRPr lang="hu-HU" sz="4000"/>
          </a:p>
        </p:txBody>
      </p:sp>
      <p:sp>
        <p:nvSpPr>
          <p:cNvPr id="24584" name="TextBox 11"/>
          <p:cNvSpPr txBox="1">
            <a:spLocks noChangeArrowheads="1"/>
          </p:cNvSpPr>
          <p:nvPr/>
        </p:nvSpPr>
        <p:spPr bwMode="auto">
          <a:xfrm>
            <a:off x="1138238" y="941388"/>
            <a:ext cx="3421062" cy="800100"/>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hu-HU"/>
              <a:t>Te, figyelj</a:t>
            </a:r>
            <a:r>
              <a:rPr lang="en-US"/>
              <a:t>, </a:t>
            </a:r>
            <a:r>
              <a:rPr lang="hu-HU"/>
              <a:t>én új vagyok itt.</a:t>
            </a:r>
          </a:p>
          <a:p>
            <a:pPr algn="ctr">
              <a:lnSpc>
                <a:spcPct val="90000"/>
              </a:lnSpc>
              <a:spcBef>
                <a:spcPct val="50000"/>
              </a:spcBef>
              <a:buClr>
                <a:schemeClr val="accent1"/>
              </a:buClr>
            </a:pPr>
            <a:r>
              <a:rPr lang="hu-HU"/>
              <a:t>Hol történnek itt a dolgok</a:t>
            </a:r>
            <a:r>
              <a:rPr lang="en-US"/>
              <a:t>?</a:t>
            </a:r>
            <a:endParaRPr lang="hu-HU"/>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rrowheads="1"/>
          </p:cNvPicPr>
          <p:nvPr/>
        </p:nvPicPr>
        <p:blipFill>
          <a:blip r:embed="rId3" cstate="print"/>
          <a:srcRect b="10001"/>
          <a:stretch>
            <a:fillRect/>
          </a:stretch>
        </p:blipFill>
        <p:spPr bwMode="auto">
          <a:xfrm>
            <a:off x="0" y="-666750"/>
            <a:ext cx="9144000" cy="5940425"/>
          </a:xfrm>
          <a:prstGeom prst="rect">
            <a:avLst/>
          </a:prstGeom>
          <a:noFill/>
          <a:ln w="9525">
            <a:noFill/>
            <a:miter lim="800000"/>
            <a:headEnd/>
            <a:tailEnd/>
          </a:ln>
        </p:spPr>
      </p:pic>
      <p:sp>
        <p:nvSpPr>
          <p:cNvPr id="26626" name="Rectangle 5"/>
          <p:cNvSpPr>
            <a:spLocks noGrp="1" noChangeArrowheads="1"/>
          </p:cNvSpPr>
          <p:nvPr>
            <p:ph type="title"/>
          </p:nvPr>
        </p:nvSpPr>
        <p:spPr>
          <a:xfrm>
            <a:off x="889000" y="384175"/>
            <a:ext cx="7581900" cy="941388"/>
          </a:xfrm>
        </p:spPr>
        <p:txBody>
          <a:bodyPr/>
          <a:lstStyle/>
          <a:p>
            <a:pPr eaLnBrk="1" hangingPunct="1"/>
            <a:r>
              <a:rPr lang="en-US" smtClean="0"/>
              <a:t>Oracle Business Intelligence</a:t>
            </a:r>
            <a:br>
              <a:rPr lang="en-US" smtClean="0"/>
            </a:br>
            <a:r>
              <a:rPr lang="hu-HU" sz="1700" smtClean="0">
                <a:solidFill>
                  <a:srgbClr val="FD0000"/>
                </a:solidFill>
              </a:rPr>
              <a:t>Folyamatos befektetés és innováció</a:t>
            </a:r>
            <a:endParaRPr lang="en-US" sz="1700" smtClean="0">
              <a:solidFill>
                <a:srgbClr val="FD0000"/>
              </a:solidFill>
            </a:endParaRPr>
          </a:p>
        </p:txBody>
      </p:sp>
      <p:sp>
        <p:nvSpPr>
          <p:cNvPr id="12295" name="Rectangle 6"/>
          <p:cNvSpPr>
            <a:spLocks/>
          </p:cNvSpPr>
          <p:nvPr/>
        </p:nvSpPr>
        <p:spPr bwMode="auto">
          <a:xfrm>
            <a:off x="784225" y="5697538"/>
            <a:ext cx="738188" cy="393700"/>
          </a:xfrm>
          <a:prstGeom prst="rect">
            <a:avLst/>
          </a:prstGeom>
          <a:noFill/>
          <a:ln>
            <a:noFill/>
          </a:ln>
          <a:extLst>
            <a:ext uri="{909E8E84-426E-40DD-AFC4-6F175D3DCCD1}"/>
            <a:ext uri="{91240B29-F687-4F45-9708-019B960494DF}"/>
          </a:extLst>
        </p:spPr>
        <p:txBody>
          <a:bodyPr wrap="none" lIns="26788" tIns="26788" rIns="26788" bIns="26788">
            <a:spAutoFit/>
          </a:bodyPr>
          <a:lstStyle/>
          <a:p>
            <a:pPr algn="ctr">
              <a:lnSpc>
                <a:spcPct val="90000"/>
              </a:lnSpc>
              <a:spcBef>
                <a:spcPts val="1438"/>
              </a:spcBef>
              <a:buClr>
                <a:schemeClr val="accent1"/>
              </a:buClr>
              <a:defRPr/>
            </a:pPr>
            <a:r>
              <a:rPr lang="en-US" sz="2400" dirty="0">
                <a:solidFill>
                  <a:schemeClr val="accent6"/>
                </a:solidFill>
                <a:latin typeface="Arial" pitchFamily="34" charset="0"/>
                <a:cs typeface="+mn-cs"/>
                <a:sym typeface="Arial" pitchFamily="34" charset="0"/>
              </a:rPr>
              <a:t>1995</a:t>
            </a:r>
          </a:p>
        </p:txBody>
      </p:sp>
      <p:sp>
        <p:nvSpPr>
          <p:cNvPr id="12296" name="Rectangle 7"/>
          <p:cNvSpPr>
            <a:spLocks/>
          </p:cNvSpPr>
          <p:nvPr/>
        </p:nvSpPr>
        <p:spPr bwMode="auto">
          <a:xfrm>
            <a:off x="7624763" y="5695950"/>
            <a:ext cx="739775" cy="393700"/>
          </a:xfrm>
          <a:prstGeom prst="rect">
            <a:avLst/>
          </a:prstGeom>
          <a:noFill/>
          <a:ln>
            <a:noFill/>
          </a:ln>
          <a:extLst>
            <a:ext uri="{909E8E84-426E-40DD-AFC4-6F175D3DCCD1}"/>
            <a:ext uri="{91240B29-F687-4F45-9708-019B960494DF}"/>
          </a:extLst>
        </p:spPr>
        <p:txBody>
          <a:bodyPr wrap="none" lIns="26788" tIns="26788" rIns="26788" bIns="26788">
            <a:spAutoFit/>
          </a:bodyPr>
          <a:lstStyle/>
          <a:p>
            <a:pPr algn="ctr">
              <a:lnSpc>
                <a:spcPct val="90000"/>
              </a:lnSpc>
              <a:spcBef>
                <a:spcPts val="1438"/>
              </a:spcBef>
              <a:buClr>
                <a:schemeClr val="accent1"/>
              </a:buClr>
              <a:defRPr/>
            </a:pPr>
            <a:r>
              <a:rPr lang="en-US" sz="2400" dirty="0">
                <a:solidFill>
                  <a:schemeClr val="accent6"/>
                </a:solidFill>
                <a:latin typeface="Arial" pitchFamily="34" charset="0"/>
                <a:cs typeface="+mn-cs"/>
                <a:sym typeface="Arial" pitchFamily="34" charset="0"/>
              </a:rPr>
              <a:t>2010</a:t>
            </a:r>
          </a:p>
        </p:txBody>
      </p:sp>
      <p:sp>
        <p:nvSpPr>
          <p:cNvPr id="12297" name="Rectangle 8"/>
          <p:cNvSpPr>
            <a:spLocks/>
          </p:cNvSpPr>
          <p:nvPr/>
        </p:nvSpPr>
        <p:spPr bwMode="auto">
          <a:xfrm>
            <a:off x="3452813" y="5695950"/>
            <a:ext cx="738187" cy="393700"/>
          </a:xfrm>
          <a:prstGeom prst="rect">
            <a:avLst/>
          </a:prstGeom>
          <a:noFill/>
          <a:ln>
            <a:noFill/>
          </a:ln>
          <a:extLst>
            <a:ext uri="{909E8E84-426E-40DD-AFC4-6F175D3DCCD1}"/>
            <a:ext uri="{91240B29-F687-4F45-9708-019B960494DF}"/>
          </a:extLst>
        </p:spPr>
        <p:txBody>
          <a:bodyPr wrap="none" lIns="26788" tIns="26788" rIns="26788" bIns="26788">
            <a:spAutoFit/>
          </a:bodyPr>
          <a:lstStyle/>
          <a:p>
            <a:pPr algn="ctr">
              <a:lnSpc>
                <a:spcPct val="90000"/>
              </a:lnSpc>
              <a:spcBef>
                <a:spcPts val="1438"/>
              </a:spcBef>
              <a:buClr>
                <a:schemeClr val="accent1"/>
              </a:buClr>
              <a:defRPr/>
            </a:pPr>
            <a:r>
              <a:rPr lang="en-US" sz="2400" dirty="0">
                <a:solidFill>
                  <a:schemeClr val="accent6"/>
                </a:solidFill>
                <a:latin typeface="Arial" pitchFamily="34" charset="0"/>
                <a:cs typeface="+mn-cs"/>
                <a:sym typeface="Arial" pitchFamily="34" charset="0"/>
              </a:rPr>
              <a:t>2000</a:t>
            </a:r>
          </a:p>
        </p:txBody>
      </p:sp>
      <p:sp>
        <p:nvSpPr>
          <p:cNvPr id="12298" name="Rectangle 9"/>
          <p:cNvSpPr>
            <a:spLocks/>
          </p:cNvSpPr>
          <p:nvPr/>
        </p:nvSpPr>
        <p:spPr bwMode="auto">
          <a:xfrm>
            <a:off x="5468938" y="5694363"/>
            <a:ext cx="736600" cy="392112"/>
          </a:xfrm>
          <a:prstGeom prst="rect">
            <a:avLst/>
          </a:prstGeom>
          <a:noFill/>
          <a:ln>
            <a:noFill/>
          </a:ln>
          <a:extLst>
            <a:ext uri="{909E8E84-426E-40DD-AFC4-6F175D3DCCD1}"/>
            <a:ext uri="{91240B29-F687-4F45-9708-019B960494DF}"/>
          </a:extLst>
        </p:spPr>
        <p:txBody>
          <a:bodyPr wrap="none" lIns="26788" tIns="26788" rIns="26788" bIns="26788">
            <a:spAutoFit/>
          </a:bodyPr>
          <a:lstStyle/>
          <a:p>
            <a:pPr algn="ctr">
              <a:lnSpc>
                <a:spcPct val="90000"/>
              </a:lnSpc>
              <a:spcBef>
                <a:spcPts val="1438"/>
              </a:spcBef>
              <a:buClr>
                <a:schemeClr val="accent1"/>
              </a:buClr>
              <a:defRPr/>
            </a:pPr>
            <a:r>
              <a:rPr lang="en-US" sz="2400" dirty="0">
                <a:solidFill>
                  <a:schemeClr val="accent6"/>
                </a:solidFill>
                <a:latin typeface="Arial" pitchFamily="34" charset="0"/>
                <a:cs typeface="+mn-cs"/>
                <a:sym typeface="Arial" pitchFamily="34" charset="0"/>
              </a:rPr>
              <a:t>2005</a:t>
            </a:r>
          </a:p>
        </p:txBody>
      </p:sp>
      <p:sp>
        <p:nvSpPr>
          <p:cNvPr id="26631" name="Rectangle 10"/>
          <p:cNvSpPr>
            <a:spLocks/>
          </p:cNvSpPr>
          <p:nvPr/>
        </p:nvSpPr>
        <p:spPr bwMode="auto">
          <a:xfrm>
            <a:off x="7069138" y="733425"/>
            <a:ext cx="1689100" cy="625475"/>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b="0">
                <a:solidFill>
                  <a:schemeClr val="bg1"/>
                </a:solidFill>
                <a:sym typeface="Arial" charset="0"/>
              </a:rPr>
              <a:t>Embedded Business Intelligence</a:t>
            </a:r>
          </a:p>
        </p:txBody>
      </p:sp>
      <p:sp>
        <p:nvSpPr>
          <p:cNvPr id="26632" name="Rectangle 11"/>
          <p:cNvSpPr>
            <a:spLocks/>
          </p:cNvSpPr>
          <p:nvPr/>
        </p:nvSpPr>
        <p:spPr bwMode="auto">
          <a:xfrm>
            <a:off x="5721350" y="2119313"/>
            <a:ext cx="1276350" cy="246062"/>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Oracle Exadata</a:t>
            </a:r>
          </a:p>
        </p:txBody>
      </p:sp>
      <p:sp>
        <p:nvSpPr>
          <p:cNvPr id="26633" name="Rectangle 12"/>
          <p:cNvSpPr>
            <a:spLocks/>
          </p:cNvSpPr>
          <p:nvPr/>
        </p:nvSpPr>
        <p:spPr bwMode="auto">
          <a:xfrm>
            <a:off x="4457700" y="2449513"/>
            <a:ext cx="2678113" cy="249237"/>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b="0">
                <a:solidFill>
                  <a:schemeClr val="bg1"/>
                </a:solidFill>
                <a:sym typeface="Arial" charset="0"/>
              </a:rPr>
              <a:t>EPM System</a:t>
            </a:r>
          </a:p>
        </p:txBody>
      </p:sp>
      <p:sp>
        <p:nvSpPr>
          <p:cNvPr id="26634" name="Rectangle 13"/>
          <p:cNvSpPr>
            <a:spLocks/>
          </p:cNvSpPr>
          <p:nvPr/>
        </p:nvSpPr>
        <p:spPr bwMode="auto">
          <a:xfrm>
            <a:off x="4391025" y="2797175"/>
            <a:ext cx="123190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BI Applications</a:t>
            </a:r>
          </a:p>
        </p:txBody>
      </p:sp>
      <p:sp>
        <p:nvSpPr>
          <p:cNvPr id="26635" name="Rectangle 14"/>
          <p:cNvSpPr>
            <a:spLocks/>
          </p:cNvSpPr>
          <p:nvPr/>
        </p:nvSpPr>
        <p:spPr bwMode="auto">
          <a:xfrm>
            <a:off x="3765550" y="3175000"/>
            <a:ext cx="1806575"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Enterprise BI Platform</a:t>
            </a:r>
          </a:p>
        </p:txBody>
      </p:sp>
      <p:sp>
        <p:nvSpPr>
          <p:cNvPr id="26636" name="Rectangle 15"/>
          <p:cNvSpPr>
            <a:spLocks/>
          </p:cNvSpPr>
          <p:nvPr/>
        </p:nvSpPr>
        <p:spPr bwMode="auto">
          <a:xfrm>
            <a:off x="2982913" y="3581400"/>
            <a:ext cx="1008062"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Data Mining</a:t>
            </a:r>
          </a:p>
        </p:txBody>
      </p:sp>
      <p:sp>
        <p:nvSpPr>
          <p:cNvPr id="26637" name="Rectangle 16"/>
          <p:cNvSpPr>
            <a:spLocks/>
          </p:cNvSpPr>
          <p:nvPr/>
        </p:nvSpPr>
        <p:spPr bwMode="auto">
          <a:xfrm>
            <a:off x="1643063" y="3943350"/>
            <a:ext cx="1177925"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Ad Hoc Query</a:t>
            </a:r>
          </a:p>
        </p:txBody>
      </p:sp>
      <p:sp>
        <p:nvSpPr>
          <p:cNvPr id="26638" name="Rectangle 17"/>
          <p:cNvSpPr>
            <a:spLocks/>
          </p:cNvSpPr>
          <p:nvPr/>
        </p:nvSpPr>
        <p:spPr bwMode="auto">
          <a:xfrm>
            <a:off x="554038" y="4256088"/>
            <a:ext cx="164465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Database Reporting</a:t>
            </a:r>
          </a:p>
        </p:txBody>
      </p:sp>
      <p:sp>
        <p:nvSpPr>
          <p:cNvPr id="26639" name="Rectangle 20"/>
          <p:cNvSpPr>
            <a:spLocks/>
          </p:cNvSpPr>
          <p:nvPr/>
        </p:nvSpPr>
        <p:spPr bwMode="auto">
          <a:xfrm>
            <a:off x="1660525" y="4583113"/>
            <a:ext cx="552450" cy="247650"/>
          </a:xfrm>
          <a:prstGeom prst="rect">
            <a:avLst/>
          </a:prstGeom>
          <a:noFill/>
          <a:ln w="9525">
            <a:noFill/>
            <a:miter lim="800000"/>
            <a:headEnd/>
            <a:tailEnd/>
          </a:ln>
        </p:spPr>
        <p:txBody>
          <a:bodyPr wrap="none" lIns="26788" tIns="26788" rIns="26788" bIns="26788">
            <a:spAutoFit/>
          </a:bodyPr>
          <a:lstStyle/>
          <a:p>
            <a:pPr algn="ctr">
              <a:lnSpc>
                <a:spcPct val="90000"/>
              </a:lnSpc>
              <a:spcBef>
                <a:spcPts val="838"/>
              </a:spcBef>
              <a:buClr>
                <a:schemeClr val="accent1"/>
              </a:buClr>
            </a:pPr>
            <a:r>
              <a:rPr lang="en-US" sz="1400" b="0">
                <a:solidFill>
                  <a:schemeClr val="bg1"/>
                </a:solidFill>
                <a:sym typeface="Arial" charset="0"/>
              </a:rPr>
              <a:t>OLAP</a:t>
            </a:r>
          </a:p>
        </p:txBody>
      </p:sp>
      <p:pic>
        <p:nvPicPr>
          <p:cNvPr id="26640" name="Picture 21"/>
          <p:cNvPicPr>
            <a:picLocks noChangeAspect="1" noChangeArrowheads="1"/>
          </p:cNvPicPr>
          <p:nvPr/>
        </p:nvPicPr>
        <p:blipFill>
          <a:blip r:embed="rId4" cstate="print"/>
          <a:srcRect/>
          <a:stretch>
            <a:fillRect/>
          </a:stretch>
        </p:blipFill>
        <p:spPr bwMode="auto">
          <a:xfrm>
            <a:off x="5295900" y="7180263"/>
            <a:ext cx="990600" cy="196850"/>
          </a:xfrm>
          <a:prstGeom prst="rect">
            <a:avLst/>
          </a:prstGeom>
          <a:noFill/>
          <a:ln w="9525">
            <a:noFill/>
            <a:miter lim="800000"/>
            <a:headEnd/>
            <a:tailEnd/>
          </a:ln>
        </p:spPr>
      </p:pic>
      <p:sp>
        <p:nvSpPr>
          <p:cNvPr id="26641" name="Rectangle 22"/>
          <p:cNvSpPr>
            <a:spLocks/>
          </p:cNvSpPr>
          <p:nvPr/>
        </p:nvSpPr>
        <p:spPr bwMode="auto">
          <a:xfrm>
            <a:off x="6019800" y="1355725"/>
            <a:ext cx="2517775" cy="438150"/>
          </a:xfrm>
          <a:prstGeom prst="rect">
            <a:avLst/>
          </a:prstGeom>
          <a:noFill/>
          <a:ln w="9525">
            <a:noFill/>
            <a:miter lim="800000"/>
            <a:headEnd/>
            <a:tailEnd/>
          </a:ln>
        </p:spPr>
        <p:txBody>
          <a:bodyPr lIns="26788" tIns="26788" rIns="26788" bIns="26788"/>
          <a:lstStyle/>
          <a:p>
            <a:pPr algn="ctr">
              <a:lnSpc>
                <a:spcPct val="90000"/>
              </a:lnSpc>
              <a:spcBef>
                <a:spcPts val="838"/>
              </a:spcBef>
              <a:buClr>
                <a:schemeClr val="accent1"/>
              </a:buClr>
            </a:pPr>
            <a:r>
              <a:rPr lang="en-US" sz="1400">
                <a:solidFill>
                  <a:srgbClr val="FFFFFF"/>
                </a:solidFill>
                <a:sym typeface="Arial" charset="0"/>
              </a:rPr>
              <a:t>Oracle </a:t>
            </a:r>
            <a:br>
              <a:rPr lang="en-US" sz="1400">
                <a:solidFill>
                  <a:srgbClr val="FFFFFF"/>
                </a:solidFill>
                <a:sym typeface="Arial" charset="0"/>
              </a:rPr>
            </a:br>
            <a:r>
              <a:rPr lang="en-US" sz="1400">
                <a:solidFill>
                  <a:srgbClr val="FFFFFF"/>
                </a:solidFill>
                <a:sym typeface="Arial" charset="0"/>
              </a:rPr>
              <a:t>Business Intelligence  11</a:t>
            </a:r>
            <a:r>
              <a:rPr lang="en-US" sz="1400" i="1">
                <a:solidFill>
                  <a:srgbClr val="FFFFFF"/>
                </a:solidFill>
                <a:sym typeface="Arial" charset="0"/>
              </a:rPr>
              <a:t>g</a:t>
            </a:r>
          </a:p>
        </p:txBody>
      </p:sp>
      <p:sp>
        <p:nvSpPr>
          <p:cNvPr id="21527" name="Rectangle 23"/>
          <p:cNvSpPr>
            <a:spLocks/>
          </p:cNvSpPr>
          <p:nvPr/>
        </p:nvSpPr>
        <p:spPr bwMode="auto">
          <a:xfrm>
            <a:off x="-17463" y="5280025"/>
            <a:ext cx="9188451" cy="303213"/>
          </a:xfrm>
          <a:prstGeom prst="rect">
            <a:avLst/>
          </a:prstGeom>
          <a:gradFill rotWithShape="0">
            <a:gsLst>
              <a:gs pos="0">
                <a:srgbClr val="E6E6E6"/>
              </a:gs>
              <a:gs pos="48706">
                <a:srgbClr val="FFFFFF"/>
              </a:gs>
              <a:gs pos="92999">
                <a:srgbClr val="E6E6E6"/>
              </a:gs>
              <a:gs pos="100000">
                <a:srgbClr val="E6E6E6"/>
              </a:gs>
            </a:gsLst>
            <a:lin ang="17220000" scaled="1"/>
          </a:gradFill>
          <a:ln>
            <a:noFill/>
          </a:ln>
          <a:effectLst>
            <a:outerShdw blurRad="139700" algn="ctr" rotWithShape="0">
              <a:schemeClr val="bg2">
                <a:alpha val="53999"/>
              </a:schemeClr>
            </a:outerShdw>
          </a:effectLst>
          <a:extLst>
            <a:ext uri="{91240B29-F687-4F45-9708-019B960494DF}"/>
          </a:extLst>
        </p:spPr>
        <p:txBody>
          <a:bodyPr lIns="0" tIns="0" rIns="0" bIns="0"/>
          <a:lstStyle/>
          <a:p>
            <a:pPr algn="ctr">
              <a:lnSpc>
                <a:spcPct val="90000"/>
              </a:lnSpc>
              <a:spcBef>
                <a:spcPct val="50000"/>
              </a:spcBef>
              <a:buClr>
                <a:schemeClr val="accent1"/>
              </a:buClr>
              <a:defRPr/>
            </a:pPr>
            <a:endParaRPr lang="en-US">
              <a:latin typeface="Arial" pitchFamily="34" charset="0"/>
              <a:cs typeface="+mn-cs"/>
            </a:endParaRPr>
          </a:p>
        </p:txBody>
      </p:sp>
      <p:sp>
        <p:nvSpPr>
          <p:cNvPr id="26643" name="Rectangle 24"/>
          <p:cNvSpPr>
            <a:spLocks/>
          </p:cNvSpPr>
          <p:nvPr/>
        </p:nvSpPr>
        <p:spPr bwMode="auto">
          <a:xfrm>
            <a:off x="4152900" y="5356225"/>
            <a:ext cx="303213" cy="214313"/>
          </a:xfrm>
          <a:prstGeom prst="rect">
            <a:avLst/>
          </a:prstGeom>
          <a:noFill/>
          <a:ln w="9525">
            <a:noFill/>
            <a:miter lim="800000"/>
            <a:headEnd/>
            <a:tailEnd/>
          </a:ln>
        </p:spPr>
        <p:txBody>
          <a:bodyPr lIns="17859" tIns="17859" rIns="17859" bIns="17859"/>
          <a:lstStyle/>
          <a:p>
            <a:pPr algn="ctr">
              <a:lnSpc>
                <a:spcPct val="90000"/>
              </a:lnSpc>
              <a:spcBef>
                <a:spcPts val="638"/>
              </a:spcBef>
              <a:buClr>
                <a:schemeClr val="accent1"/>
              </a:buClr>
            </a:pPr>
            <a:r>
              <a:rPr lang="en-US" sz="1300">
                <a:solidFill>
                  <a:schemeClr val="accent1"/>
                </a:solidFill>
                <a:sym typeface="Arial" charset="0"/>
              </a:rPr>
              <a:t>8i</a:t>
            </a:r>
          </a:p>
        </p:txBody>
      </p:sp>
      <p:sp>
        <p:nvSpPr>
          <p:cNvPr id="26644" name="Rectangle 25"/>
          <p:cNvSpPr>
            <a:spLocks/>
          </p:cNvSpPr>
          <p:nvPr/>
        </p:nvSpPr>
        <p:spPr bwMode="auto">
          <a:xfrm>
            <a:off x="5392738" y="5356225"/>
            <a:ext cx="179387" cy="214313"/>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9i</a:t>
            </a:r>
          </a:p>
        </p:txBody>
      </p:sp>
      <p:sp>
        <p:nvSpPr>
          <p:cNvPr id="26645" name="Rectangle 26"/>
          <p:cNvSpPr>
            <a:spLocks/>
          </p:cNvSpPr>
          <p:nvPr/>
        </p:nvSpPr>
        <p:spPr bwMode="auto">
          <a:xfrm>
            <a:off x="6307138" y="5357813"/>
            <a:ext cx="322262" cy="214312"/>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10g</a:t>
            </a:r>
          </a:p>
        </p:txBody>
      </p:sp>
      <p:sp>
        <p:nvSpPr>
          <p:cNvPr id="26646" name="Rectangle 27"/>
          <p:cNvSpPr>
            <a:spLocks/>
          </p:cNvSpPr>
          <p:nvPr/>
        </p:nvSpPr>
        <p:spPr bwMode="auto">
          <a:xfrm>
            <a:off x="6719888" y="5357813"/>
            <a:ext cx="584200" cy="215900"/>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10g R3</a:t>
            </a:r>
          </a:p>
        </p:txBody>
      </p:sp>
      <p:sp>
        <p:nvSpPr>
          <p:cNvPr id="26647" name="Rectangle 28"/>
          <p:cNvSpPr>
            <a:spLocks/>
          </p:cNvSpPr>
          <p:nvPr/>
        </p:nvSpPr>
        <p:spPr bwMode="auto">
          <a:xfrm>
            <a:off x="7394575" y="5357813"/>
            <a:ext cx="584200" cy="215900"/>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10g R5</a:t>
            </a:r>
          </a:p>
        </p:txBody>
      </p:sp>
      <p:sp>
        <p:nvSpPr>
          <p:cNvPr id="26648" name="Rectangle 29"/>
          <p:cNvSpPr>
            <a:spLocks/>
          </p:cNvSpPr>
          <p:nvPr/>
        </p:nvSpPr>
        <p:spPr bwMode="auto">
          <a:xfrm>
            <a:off x="8126413" y="5357813"/>
            <a:ext cx="312737" cy="214312"/>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11g</a:t>
            </a:r>
          </a:p>
        </p:txBody>
      </p:sp>
      <p:sp>
        <p:nvSpPr>
          <p:cNvPr id="26649" name="Rectangle 30"/>
          <p:cNvSpPr>
            <a:spLocks/>
          </p:cNvSpPr>
          <p:nvPr/>
        </p:nvSpPr>
        <p:spPr bwMode="auto">
          <a:xfrm>
            <a:off x="3187700" y="5356225"/>
            <a:ext cx="268288" cy="214313"/>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2.0</a:t>
            </a:r>
          </a:p>
        </p:txBody>
      </p:sp>
      <p:sp>
        <p:nvSpPr>
          <p:cNvPr id="26650" name="Rectangle 31"/>
          <p:cNvSpPr>
            <a:spLocks/>
          </p:cNvSpPr>
          <p:nvPr/>
        </p:nvSpPr>
        <p:spPr bwMode="auto">
          <a:xfrm>
            <a:off x="285750" y="5351463"/>
            <a:ext cx="1027113" cy="214312"/>
          </a:xfrm>
          <a:prstGeom prst="rect">
            <a:avLst/>
          </a:prstGeom>
          <a:noFill/>
          <a:ln w="9525">
            <a:noFill/>
            <a:miter lim="800000"/>
            <a:headEnd/>
            <a:tailEnd/>
          </a:ln>
        </p:spPr>
        <p:txBody>
          <a:bodyPr lIns="17859" tIns="17859" rIns="17859" bIns="17859"/>
          <a:lstStyle/>
          <a:p>
            <a:pPr algn="ctr">
              <a:lnSpc>
                <a:spcPct val="90000"/>
              </a:lnSpc>
              <a:spcBef>
                <a:spcPts val="638"/>
              </a:spcBef>
              <a:buClr>
                <a:schemeClr val="accent1"/>
              </a:buClr>
            </a:pPr>
            <a:r>
              <a:rPr lang="en-US" sz="1300">
                <a:solidFill>
                  <a:schemeClr val="accent1"/>
                </a:solidFill>
                <a:sym typeface="Arial" charset="0"/>
              </a:rPr>
              <a:t>BI Releases</a:t>
            </a:r>
          </a:p>
        </p:txBody>
      </p:sp>
      <p:sp>
        <p:nvSpPr>
          <p:cNvPr id="26651" name="Rectangle 32"/>
          <p:cNvSpPr>
            <a:spLocks/>
          </p:cNvSpPr>
          <p:nvPr/>
        </p:nvSpPr>
        <p:spPr bwMode="auto">
          <a:xfrm>
            <a:off x="1420813" y="5356225"/>
            <a:ext cx="269875" cy="214313"/>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1.2</a:t>
            </a:r>
          </a:p>
        </p:txBody>
      </p:sp>
      <p:sp>
        <p:nvSpPr>
          <p:cNvPr id="26652" name="Rectangle 33"/>
          <p:cNvSpPr>
            <a:spLocks/>
          </p:cNvSpPr>
          <p:nvPr/>
        </p:nvSpPr>
        <p:spPr bwMode="auto">
          <a:xfrm>
            <a:off x="4759325" y="5356225"/>
            <a:ext cx="303213" cy="214313"/>
          </a:xfrm>
          <a:prstGeom prst="rect">
            <a:avLst/>
          </a:prstGeom>
          <a:noFill/>
          <a:ln w="9525">
            <a:noFill/>
            <a:miter lim="800000"/>
            <a:headEnd/>
            <a:tailEnd/>
          </a:ln>
        </p:spPr>
        <p:txBody>
          <a:bodyPr lIns="17859" tIns="17859" rIns="17859" bIns="17859"/>
          <a:lstStyle/>
          <a:p>
            <a:pPr algn="ctr">
              <a:lnSpc>
                <a:spcPct val="90000"/>
              </a:lnSpc>
              <a:spcBef>
                <a:spcPts val="638"/>
              </a:spcBef>
              <a:buClr>
                <a:schemeClr val="accent1"/>
              </a:buClr>
            </a:pPr>
            <a:r>
              <a:rPr lang="en-US" sz="1300">
                <a:solidFill>
                  <a:schemeClr val="accent1"/>
                </a:solidFill>
                <a:sym typeface="Arial" charset="0"/>
              </a:rPr>
              <a:t>8.3</a:t>
            </a:r>
          </a:p>
        </p:txBody>
      </p:sp>
      <p:sp>
        <p:nvSpPr>
          <p:cNvPr id="26653" name="Rectangle 34"/>
          <p:cNvSpPr>
            <a:spLocks/>
          </p:cNvSpPr>
          <p:nvPr/>
        </p:nvSpPr>
        <p:spPr bwMode="auto">
          <a:xfrm>
            <a:off x="1839913" y="5356225"/>
            <a:ext cx="268287" cy="214313"/>
          </a:xfrm>
          <a:prstGeom prst="rect">
            <a:avLst/>
          </a:prstGeom>
          <a:noFill/>
          <a:ln w="9525">
            <a:noFill/>
            <a:miter lim="800000"/>
            <a:headEnd/>
            <a:tailEnd/>
          </a:ln>
        </p:spPr>
        <p:txBody>
          <a:bodyPr wrap="none" lIns="17859" tIns="17859" rIns="17859" bIns="17859">
            <a:spAutoFit/>
          </a:bodyPr>
          <a:lstStyle/>
          <a:p>
            <a:pPr algn="ctr">
              <a:lnSpc>
                <a:spcPct val="90000"/>
              </a:lnSpc>
              <a:spcBef>
                <a:spcPts val="638"/>
              </a:spcBef>
              <a:buClr>
                <a:schemeClr val="accent1"/>
              </a:buClr>
            </a:pPr>
            <a:r>
              <a:rPr lang="en-US" sz="1300">
                <a:solidFill>
                  <a:schemeClr val="accent1"/>
                </a:solidFill>
                <a:sym typeface="Arial" charset="0"/>
              </a:rPr>
              <a:t>1.6</a:t>
            </a:r>
          </a:p>
        </p:txBody>
      </p:sp>
      <p:pic>
        <p:nvPicPr>
          <p:cNvPr id="26654" name="Picture 36"/>
          <p:cNvPicPr>
            <a:picLocks noChangeAspect="1" noChangeArrowheads="1"/>
          </p:cNvPicPr>
          <p:nvPr/>
        </p:nvPicPr>
        <p:blipFill>
          <a:blip r:embed="rId5" cstate="print"/>
          <a:srcRect/>
          <a:stretch>
            <a:fillRect/>
          </a:stretch>
        </p:blipFill>
        <p:spPr bwMode="auto">
          <a:xfrm>
            <a:off x="6688138" y="7000875"/>
            <a:ext cx="1473200" cy="490538"/>
          </a:xfrm>
          <a:prstGeom prst="rect">
            <a:avLst/>
          </a:prstGeom>
          <a:noFill/>
          <a:ln w="9525">
            <a:noFill/>
            <a:miter lim="800000"/>
            <a:headEnd/>
            <a:tailEnd/>
          </a:ln>
        </p:spPr>
      </p:pic>
      <p:sp>
        <p:nvSpPr>
          <p:cNvPr id="26655" name="TextBox 31"/>
          <p:cNvSpPr txBox="1">
            <a:spLocks noChangeArrowheads="1"/>
          </p:cNvSpPr>
          <p:nvPr/>
        </p:nvSpPr>
        <p:spPr bwMode="auto">
          <a:xfrm>
            <a:off x="1528763" y="6488113"/>
            <a:ext cx="5345112" cy="369887"/>
          </a:xfrm>
          <a:prstGeom prst="rect">
            <a:avLst/>
          </a:prstGeom>
          <a:noFill/>
          <a:ln w="9525">
            <a:noFill/>
            <a:miter lim="800000"/>
            <a:headEnd/>
            <a:tailEnd/>
          </a:ln>
        </p:spPr>
        <p:txBody>
          <a:bodyPr wrap="none">
            <a:spAutoFit/>
          </a:bodyPr>
          <a:lstStyle/>
          <a:p>
            <a:pPr>
              <a:lnSpc>
                <a:spcPct val="90000"/>
              </a:lnSpc>
              <a:spcBef>
                <a:spcPct val="50000"/>
              </a:spcBef>
              <a:buClr>
                <a:schemeClr val="accent1"/>
              </a:buClr>
            </a:pPr>
            <a:r>
              <a:rPr lang="hu-HU"/>
              <a:t>Az Oracle stratégiája: teljes, nyílt, integrált</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9"/>
          <p:cNvSpPr>
            <a:spLocks noChangeArrowheads="1"/>
          </p:cNvSpPr>
          <p:nvPr/>
        </p:nvSpPr>
        <p:spPr bwMode="auto">
          <a:xfrm>
            <a:off x="4681538" y="3678238"/>
            <a:ext cx="3924300" cy="376237"/>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74" name="Footer Placeholder 2"/>
          <p:cNvSpPr>
            <a:spLocks noGrp="1"/>
          </p:cNvSpPr>
          <p:nvPr>
            <p:ph type="ftr" sz="quarter" idx="10"/>
          </p:nvPr>
        </p:nvSpPr>
        <p:spPr>
          <a:noFill/>
          <a:ln>
            <a:miter lim="800000"/>
            <a:headEnd/>
            <a:tailEnd/>
          </a:ln>
        </p:spPr>
        <p:txBody>
          <a:bodyPr/>
          <a:lstStyle/>
          <a:p>
            <a:r>
              <a:rPr lang="en-US" smtClean="0">
                <a:latin typeface="Arial" charset="0"/>
                <a:cs typeface="Arial" charset="0"/>
              </a:rPr>
              <a:t>	</a:t>
            </a:r>
            <a:fld id="{2A3F5D9A-4E2F-4ACA-88A5-89826DE878F7}" type="slidenum">
              <a:rPr lang="en-US" smtClean="0">
                <a:latin typeface="Arial" charset="0"/>
                <a:cs typeface="Arial" charset="0"/>
              </a:rPr>
              <a:pPr/>
              <a:t>7</a:t>
            </a:fld>
            <a:endParaRPr lang="en-US" smtClean="0">
              <a:latin typeface="Arial" charset="0"/>
              <a:cs typeface="Arial" charset="0"/>
            </a:endParaRPr>
          </a:p>
        </p:txBody>
      </p:sp>
      <p:sp>
        <p:nvSpPr>
          <p:cNvPr id="28675" name="Rectangle 2"/>
          <p:cNvSpPr>
            <a:spLocks noGrp="1" noChangeArrowheads="1"/>
          </p:cNvSpPr>
          <p:nvPr>
            <p:ph type="title"/>
          </p:nvPr>
        </p:nvSpPr>
        <p:spPr>
          <a:xfrm>
            <a:off x="914400" y="0"/>
            <a:ext cx="7951788" cy="941388"/>
          </a:xfrm>
        </p:spPr>
        <p:txBody>
          <a:bodyPr/>
          <a:lstStyle/>
          <a:p>
            <a:pPr eaLnBrk="1" hangingPunct="1"/>
            <a:r>
              <a:rPr lang="hu-HU" sz="2800" smtClean="0"/>
              <a:t>Menedzsment folyamatok támogatása</a:t>
            </a:r>
            <a:r>
              <a:rPr lang="en-US" sz="2800" smtClean="0"/>
              <a:t/>
            </a:r>
            <a:br>
              <a:rPr lang="en-US" sz="2800" smtClean="0"/>
            </a:br>
            <a:r>
              <a:rPr lang="hu-HU" smtClean="0">
                <a:solidFill>
                  <a:srgbClr val="FF0000"/>
                </a:solidFill>
              </a:rPr>
              <a:t>Teljes, nyílt, integrált</a:t>
            </a:r>
            <a:endParaRPr lang="en-US" smtClean="0">
              <a:solidFill>
                <a:srgbClr val="FF0000"/>
              </a:solidFill>
            </a:endParaRPr>
          </a:p>
        </p:txBody>
      </p:sp>
      <p:sp>
        <p:nvSpPr>
          <p:cNvPr id="28676" name="AutoShape 3"/>
          <p:cNvSpPr>
            <a:spLocks noChangeArrowheads="1"/>
          </p:cNvSpPr>
          <p:nvPr/>
        </p:nvSpPr>
        <p:spPr bwMode="auto">
          <a:xfrm>
            <a:off x="660400" y="2449513"/>
            <a:ext cx="8016875" cy="3030537"/>
          </a:xfrm>
          <a:prstGeom prst="roundRect">
            <a:avLst>
              <a:gd name="adj" fmla="val 3315"/>
            </a:avLst>
          </a:prstGeom>
          <a:noFill/>
          <a:ln w="9525">
            <a:solidFill>
              <a:srgbClr val="808080"/>
            </a:solidFill>
            <a:prstDash val="dash"/>
            <a:round/>
            <a:headEnd/>
            <a:tailEnd/>
          </a:ln>
        </p:spPr>
        <p:txBody>
          <a:bodyPr wrap="none" anchor="ctr"/>
          <a:lstStyle/>
          <a:p>
            <a:pPr algn="ctr">
              <a:lnSpc>
                <a:spcPct val="90000"/>
              </a:lnSpc>
              <a:spcBef>
                <a:spcPct val="50000"/>
              </a:spcBef>
              <a:buClr>
                <a:schemeClr val="accent1"/>
              </a:buClr>
            </a:pPr>
            <a:endParaRPr lang="tr-TR"/>
          </a:p>
        </p:txBody>
      </p:sp>
      <p:sp>
        <p:nvSpPr>
          <p:cNvPr id="28677" name="Rectangle 4"/>
          <p:cNvSpPr>
            <a:spLocks noChangeArrowheads="1"/>
          </p:cNvSpPr>
          <p:nvPr/>
        </p:nvSpPr>
        <p:spPr bwMode="auto">
          <a:xfrm>
            <a:off x="722313" y="2447925"/>
            <a:ext cx="1511300" cy="376238"/>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78" name="Text Box 5"/>
          <p:cNvSpPr txBox="1">
            <a:spLocks noChangeArrowheads="1"/>
          </p:cNvSpPr>
          <p:nvPr/>
        </p:nvSpPr>
        <p:spPr bwMode="auto">
          <a:xfrm>
            <a:off x="469900" y="2514600"/>
            <a:ext cx="2133600"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Külső jelentéskészítés</a:t>
            </a:r>
            <a:endParaRPr lang="en-US" sz="1000">
              <a:solidFill>
                <a:schemeClr val="hlink"/>
              </a:solidFill>
            </a:endParaRPr>
          </a:p>
        </p:txBody>
      </p:sp>
      <p:sp>
        <p:nvSpPr>
          <p:cNvPr id="28679" name="Rectangle 6"/>
          <p:cNvSpPr>
            <a:spLocks noChangeArrowheads="1"/>
          </p:cNvSpPr>
          <p:nvPr/>
        </p:nvSpPr>
        <p:spPr bwMode="auto">
          <a:xfrm>
            <a:off x="722313" y="2744788"/>
            <a:ext cx="3924300" cy="376237"/>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0" name="Rectangle 7"/>
          <p:cNvSpPr>
            <a:spLocks noChangeArrowheads="1"/>
          </p:cNvSpPr>
          <p:nvPr/>
        </p:nvSpPr>
        <p:spPr bwMode="auto">
          <a:xfrm>
            <a:off x="3084513" y="3030538"/>
            <a:ext cx="3122612" cy="376237"/>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1" name="Rectangle 8"/>
          <p:cNvSpPr>
            <a:spLocks noChangeArrowheads="1"/>
          </p:cNvSpPr>
          <p:nvPr/>
        </p:nvSpPr>
        <p:spPr bwMode="auto">
          <a:xfrm>
            <a:off x="4667250" y="3328988"/>
            <a:ext cx="2776538" cy="376237"/>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2" name="Text Box 10"/>
          <p:cNvSpPr txBox="1">
            <a:spLocks noChangeArrowheads="1"/>
          </p:cNvSpPr>
          <p:nvPr/>
        </p:nvSpPr>
        <p:spPr bwMode="auto">
          <a:xfrm>
            <a:off x="3292475" y="3111500"/>
            <a:ext cx="2755900"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Integrált üzleti tervezés</a:t>
            </a:r>
            <a:endParaRPr lang="en-US" sz="1000">
              <a:solidFill>
                <a:schemeClr val="hlink"/>
              </a:solidFill>
            </a:endParaRPr>
          </a:p>
        </p:txBody>
      </p:sp>
      <p:sp>
        <p:nvSpPr>
          <p:cNvPr id="28683" name="Text Box 11"/>
          <p:cNvSpPr txBox="1">
            <a:spLocks noChangeArrowheads="1"/>
          </p:cNvSpPr>
          <p:nvPr/>
        </p:nvSpPr>
        <p:spPr bwMode="auto">
          <a:xfrm>
            <a:off x="4719638" y="3389313"/>
            <a:ext cx="2900362" cy="231775"/>
          </a:xfrm>
          <a:prstGeom prst="rect">
            <a:avLst/>
          </a:prstGeom>
          <a:noFill/>
          <a:ln w="12700">
            <a:noFill/>
            <a:miter lim="800000"/>
            <a:headEnd/>
            <a:tailEnd/>
          </a:ln>
        </p:spPr>
        <p:txBody>
          <a:bodyPr lIns="92075" tIns="46038" rIns="92075" bIns="46038">
            <a:spAutoFit/>
          </a:bodyPr>
          <a:lstStyle/>
          <a:p>
            <a:pPr>
              <a:lnSpc>
                <a:spcPct val="90000"/>
              </a:lnSpc>
              <a:spcBef>
                <a:spcPct val="50000"/>
              </a:spcBef>
              <a:buClr>
                <a:schemeClr val="accent1"/>
              </a:buClr>
            </a:pPr>
            <a:r>
              <a:rPr lang="hu-HU" sz="1000">
                <a:solidFill>
                  <a:schemeClr val="hlink"/>
                </a:solidFill>
              </a:rPr>
              <a:t>Jövedelmezőség és költség menedzsment</a:t>
            </a:r>
            <a:endParaRPr lang="en-US" sz="1000">
              <a:solidFill>
                <a:schemeClr val="hlink"/>
              </a:solidFill>
            </a:endParaRPr>
          </a:p>
        </p:txBody>
      </p:sp>
      <p:sp>
        <p:nvSpPr>
          <p:cNvPr id="28684" name="Text Box 12"/>
          <p:cNvSpPr txBox="1">
            <a:spLocks noChangeArrowheads="1"/>
          </p:cNvSpPr>
          <p:nvPr/>
        </p:nvSpPr>
        <p:spPr bwMode="auto">
          <a:xfrm>
            <a:off x="5105400" y="3733800"/>
            <a:ext cx="3214688"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Scorecarding</a:t>
            </a:r>
            <a:r>
              <a:rPr lang="en-US" sz="1000">
                <a:solidFill>
                  <a:schemeClr val="hlink"/>
                </a:solidFill>
              </a:rPr>
              <a:t>, </a:t>
            </a:r>
            <a:r>
              <a:rPr lang="hu-HU" sz="1000">
                <a:solidFill>
                  <a:schemeClr val="hlink"/>
                </a:solidFill>
              </a:rPr>
              <a:t>monitorozás és elemzés</a:t>
            </a:r>
            <a:endParaRPr lang="en-US" sz="1000">
              <a:solidFill>
                <a:schemeClr val="hlink"/>
              </a:solidFill>
            </a:endParaRPr>
          </a:p>
        </p:txBody>
      </p:sp>
      <p:sp>
        <p:nvSpPr>
          <p:cNvPr id="28685" name="Rectangle 13"/>
          <p:cNvSpPr>
            <a:spLocks noChangeArrowheads="1"/>
          </p:cNvSpPr>
          <p:nvPr/>
        </p:nvSpPr>
        <p:spPr bwMode="auto">
          <a:xfrm>
            <a:off x="6350000" y="3933825"/>
            <a:ext cx="2260600" cy="252413"/>
          </a:xfrm>
          <a:prstGeom prst="rect">
            <a:avLst/>
          </a:prstGeom>
          <a:gradFill rotWithShape="1">
            <a:gsLst>
              <a:gs pos="0">
                <a:schemeClr val="bg1"/>
              </a:gs>
              <a:gs pos="100000">
                <a:schemeClr val="accent2"/>
              </a:gs>
            </a:gsLst>
            <a:lin ang="0" scaled="1"/>
          </a:gra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6" name="Rectangle 15"/>
          <p:cNvSpPr>
            <a:spLocks noChangeArrowheads="1"/>
          </p:cNvSpPr>
          <p:nvPr/>
        </p:nvSpPr>
        <p:spPr bwMode="auto">
          <a:xfrm>
            <a:off x="714375" y="4773613"/>
            <a:ext cx="7896225" cy="376237"/>
          </a:xfrm>
          <a:prstGeom prst="rect">
            <a:avLst/>
          </a:prstGeom>
          <a:solidFill>
            <a:srgbClr val="DDDDDD"/>
          </a:soli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7" name="Rectangle 16"/>
          <p:cNvSpPr>
            <a:spLocks noChangeArrowheads="1"/>
          </p:cNvSpPr>
          <p:nvPr/>
        </p:nvSpPr>
        <p:spPr bwMode="auto">
          <a:xfrm>
            <a:off x="714375" y="5130800"/>
            <a:ext cx="7896225" cy="252413"/>
          </a:xfrm>
          <a:prstGeom prst="rect">
            <a:avLst/>
          </a:prstGeom>
          <a:solidFill>
            <a:srgbClr val="DDDDDD"/>
          </a:soli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88" name="Text Box 17"/>
          <p:cNvSpPr txBox="1">
            <a:spLocks noChangeArrowheads="1"/>
          </p:cNvSpPr>
          <p:nvPr/>
        </p:nvSpPr>
        <p:spPr bwMode="auto">
          <a:xfrm>
            <a:off x="2643188" y="4849813"/>
            <a:ext cx="4306887"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en-US" sz="1000">
                <a:solidFill>
                  <a:schemeClr val="hlink"/>
                </a:solidFill>
              </a:rPr>
              <a:t>OLAP, </a:t>
            </a:r>
            <a:r>
              <a:rPr lang="hu-HU" sz="1000">
                <a:solidFill>
                  <a:schemeClr val="hlink"/>
                </a:solidFill>
              </a:rPr>
              <a:t>ADATTÁRHÁZ</a:t>
            </a:r>
            <a:r>
              <a:rPr lang="en-US" sz="1000">
                <a:solidFill>
                  <a:schemeClr val="hlink"/>
                </a:solidFill>
              </a:rPr>
              <a:t>, </a:t>
            </a:r>
            <a:r>
              <a:rPr lang="hu-HU" sz="1000">
                <a:solidFill>
                  <a:schemeClr val="hlink"/>
                </a:solidFill>
              </a:rPr>
              <a:t>ADATBÁNYÁSZAT</a:t>
            </a:r>
            <a:endParaRPr lang="en-US" sz="1000">
              <a:solidFill>
                <a:schemeClr val="hlink"/>
              </a:solidFill>
            </a:endParaRPr>
          </a:p>
        </p:txBody>
      </p:sp>
      <p:sp>
        <p:nvSpPr>
          <p:cNvPr id="28689" name="Text Box 18"/>
          <p:cNvSpPr txBox="1">
            <a:spLocks noChangeArrowheads="1"/>
          </p:cNvSpPr>
          <p:nvPr/>
        </p:nvSpPr>
        <p:spPr bwMode="auto">
          <a:xfrm>
            <a:off x="1816100" y="5129213"/>
            <a:ext cx="5903913"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ADATINTEGRÁCIÓ </a:t>
            </a:r>
            <a:r>
              <a:rPr lang="en-US" sz="1000">
                <a:solidFill>
                  <a:schemeClr val="hlink"/>
                </a:solidFill>
              </a:rPr>
              <a:t>&amp; MASTER DATA MANAGEMENT</a:t>
            </a:r>
          </a:p>
        </p:txBody>
      </p:sp>
      <p:sp>
        <p:nvSpPr>
          <p:cNvPr id="28690" name="Text Box 19"/>
          <p:cNvSpPr txBox="1">
            <a:spLocks noChangeArrowheads="1"/>
          </p:cNvSpPr>
          <p:nvPr/>
        </p:nvSpPr>
        <p:spPr bwMode="auto">
          <a:xfrm>
            <a:off x="1314450" y="2828925"/>
            <a:ext cx="2741613"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Stratégiai és prediktív modellezés</a:t>
            </a:r>
            <a:endParaRPr lang="en-US" sz="1000">
              <a:solidFill>
                <a:schemeClr val="hlink"/>
              </a:solidFill>
            </a:endParaRPr>
          </a:p>
        </p:txBody>
      </p:sp>
      <p:sp>
        <p:nvSpPr>
          <p:cNvPr id="28691" name="Rectangle 20"/>
          <p:cNvSpPr>
            <a:spLocks noChangeArrowheads="1"/>
          </p:cNvSpPr>
          <p:nvPr/>
        </p:nvSpPr>
        <p:spPr bwMode="auto">
          <a:xfrm>
            <a:off x="715963" y="4468813"/>
            <a:ext cx="7896225" cy="376237"/>
          </a:xfrm>
          <a:prstGeom prst="rect">
            <a:avLst/>
          </a:prstGeom>
          <a:solidFill>
            <a:srgbClr val="DDDDDD"/>
          </a:soli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692" name="Text Box 21"/>
          <p:cNvSpPr txBox="1">
            <a:spLocks noChangeArrowheads="1"/>
          </p:cNvSpPr>
          <p:nvPr/>
        </p:nvSpPr>
        <p:spPr bwMode="auto">
          <a:xfrm>
            <a:off x="2571750" y="4545013"/>
            <a:ext cx="4603750"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Üzleti intelligencia eszközök és alkalmazások, valós idejű monitorozás</a:t>
            </a:r>
            <a:endParaRPr lang="en-US" sz="1000">
              <a:solidFill>
                <a:schemeClr val="hlink"/>
              </a:solidFill>
            </a:endParaRPr>
          </a:p>
        </p:txBody>
      </p:sp>
      <p:pic>
        <p:nvPicPr>
          <p:cNvPr id="28693" name="Picture 22" descr="S2S_chevrons2"/>
          <p:cNvPicPr>
            <a:picLocks noChangeAspect="1" noChangeArrowheads="1"/>
          </p:cNvPicPr>
          <p:nvPr/>
        </p:nvPicPr>
        <p:blipFill>
          <a:blip r:embed="rId3" cstate="print"/>
          <a:srcRect/>
          <a:stretch>
            <a:fillRect/>
          </a:stretch>
        </p:blipFill>
        <p:spPr bwMode="auto">
          <a:xfrm>
            <a:off x="4738688" y="1511300"/>
            <a:ext cx="3548062" cy="849313"/>
          </a:xfrm>
          <a:prstGeom prst="rect">
            <a:avLst/>
          </a:prstGeom>
          <a:noFill/>
          <a:ln w="9525">
            <a:noFill/>
            <a:miter lim="800000"/>
            <a:headEnd/>
            <a:tailEnd/>
          </a:ln>
        </p:spPr>
      </p:pic>
      <p:pic>
        <p:nvPicPr>
          <p:cNvPr id="28694" name="Picture 23" descr="S2S_chevrons1"/>
          <p:cNvPicPr>
            <a:picLocks noChangeAspect="1" noChangeArrowheads="1"/>
          </p:cNvPicPr>
          <p:nvPr/>
        </p:nvPicPr>
        <p:blipFill>
          <a:blip r:embed="rId4" cstate="print"/>
          <a:srcRect/>
          <a:stretch>
            <a:fillRect/>
          </a:stretch>
        </p:blipFill>
        <p:spPr bwMode="auto">
          <a:xfrm>
            <a:off x="730250" y="1511300"/>
            <a:ext cx="3992563" cy="849313"/>
          </a:xfrm>
          <a:prstGeom prst="rect">
            <a:avLst/>
          </a:prstGeom>
          <a:noFill/>
          <a:ln w="9525">
            <a:noFill/>
            <a:miter lim="800000"/>
            <a:headEnd/>
            <a:tailEnd/>
          </a:ln>
        </p:spPr>
      </p:pic>
      <p:sp>
        <p:nvSpPr>
          <p:cNvPr id="28695" name="Text Box 24"/>
          <p:cNvSpPr txBox="1">
            <a:spLocks noChangeArrowheads="1"/>
          </p:cNvSpPr>
          <p:nvPr/>
        </p:nvSpPr>
        <p:spPr bwMode="ltGray">
          <a:xfrm>
            <a:off x="730250" y="1639888"/>
            <a:ext cx="1104900" cy="590550"/>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Tulajdonosi kör informálása</a:t>
            </a:r>
            <a:endParaRPr lang="en-US" sz="1200">
              <a:solidFill>
                <a:schemeClr val="bg1"/>
              </a:solidFill>
            </a:endParaRPr>
          </a:p>
        </p:txBody>
      </p:sp>
      <p:sp>
        <p:nvSpPr>
          <p:cNvPr id="28696" name="Text Box 25"/>
          <p:cNvSpPr txBox="1">
            <a:spLocks noChangeArrowheads="1"/>
          </p:cNvSpPr>
          <p:nvPr/>
        </p:nvSpPr>
        <p:spPr bwMode="ltGray">
          <a:xfrm>
            <a:off x="2098675" y="1546225"/>
            <a:ext cx="1214438" cy="776288"/>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Befektetési</a:t>
            </a:r>
          </a:p>
          <a:p>
            <a:pPr algn="ctr">
              <a:lnSpc>
                <a:spcPct val="90000"/>
              </a:lnSpc>
              <a:spcBef>
                <a:spcPct val="50000"/>
              </a:spcBef>
              <a:buClr>
                <a:schemeClr val="accent1"/>
              </a:buClr>
            </a:pPr>
            <a:r>
              <a:rPr lang="hu-HU" sz="1200">
                <a:solidFill>
                  <a:schemeClr val="bg1"/>
                </a:solidFill>
              </a:rPr>
              <a:t>lehetőségek</a:t>
            </a:r>
          </a:p>
          <a:p>
            <a:pPr algn="ctr">
              <a:lnSpc>
                <a:spcPct val="90000"/>
              </a:lnSpc>
              <a:spcBef>
                <a:spcPct val="50000"/>
              </a:spcBef>
              <a:buClr>
                <a:schemeClr val="accent1"/>
              </a:buClr>
            </a:pPr>
            <a:r>
              <a:rPr lang="hu-HU" sz="1200">
                <a:solidFill>
                  <a:schemeClr val="bg1"/>
                </a:solidFill>
              </a:rPr>
              <a:t>elemzése</a:t>
            </a:r>
            <a:endParaRPr lang="en-US" sz="1200">
              <a:solidFill>
                <a:schemeClr val="bg1"/>
              </a:solidFill>
            </a:endParaRPr>
          </a:p>
        </p:txBody>
      </p:sp>
      <p:sp>
        <p:nvSpPr>
          <p:cNvPr id="28697" name="Text Box 26"/>
          <p:cNvSpPr txBox="1">
            <a:spLocks noChangeArrowheads="1"/>
          </p:cNvSpPr>
          <p:nvPr/>
        </p:nvSpPr>
        <p:spPr bwMode="ltGray">
          <a:xfrm>
            <a:off x="3498850" y="1692275"/>
            <a:ext cx="1092200" cy="517525"/>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Stratégia</a:t>
            </a:r>
          </a:p>
          <a:p>
            <a:pPr algn="ctr">
              <a:lnSpc>
                <a:spcPct val="90000"/>
              </a:lnSpc>
              <a:spcBef>
                <a:spcPct val="50000"/>
              </a:spcBef>
              <a:buClr>
                <a:schemeClr val="accent1"/>
              </a:buClr>
            </a:pPr>
            <a:r>
              <a:rPr lang="hu-HU" sz="1200">
                <a:solidFill>
                  <a:schemeClr val="bg1"/>
                </a:solidFill>
              </a:rPr>
              <a:t>alkotás</a:t>
            </a:r>
            <a:endParaRPr lang="en-US" sz="1200">
              <a:solidFill>
                <a:schemeClr val="bg1"/>
              </a:solidFill>
            </a:endParaRPr>
          </a:p>
        </p:txBody>
      </p:sp>
      <p:sp>
        <p:nvSpPr>
          <p:cNvPr id="28698" name="Text Box 27"/>
          <p:cNvSpPr txBox="1">
            <a:spLocks noChangeArrowheads="1"/>
          </p:cNvSpPr>
          <p:nvPr/>
        </p:nvSpPr>
        <p:spPr bwMode="ltGray">
          <a:xfrm>
            <a:off x="4972050" y="1731963"/>
            <a:ext cx="1092200" cy="425450"/>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Operatív tervezés</a:t>
            </a:r>
            <a:endParaRPr lang="en-US" sz="1200">
              <a:solidFill>
                <a:schemeClr val="bg1"/>
              </a:solidFill>
            </a:endParaRPr>
          </a:p>
        </p:txBody>
      </p:sp>
      <p:sp>
        <p:nvSpPr>
          <p:cNvPr id="28699" name="Text Box 28"/>
          <p:cNvSpPr txBox="1">
            <a:spLocks noChangeArrowheads="1"/>
          </p:cNvSpPr>
          <p:nvPr/>
        </p:nvSpPr>
        <p:spPr bwMode="ltGray">
          <a:xfrm>
            <a:off x="6202363" y="1692275"/>
            <a:ext cx="1092200" cy="517525"/>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Elemzés és </a:t>
            </a:r>
          </a:p>
          <a:p>
            <a:pPr algn="ctr">
              <a:lnSpc>
                <a:spcPct val="90000"/>
              </a:lnSpc>
              <a:spcBef>
                <a:spcPct val="50000"/>
              </a:spcBef>
              <a:buClr>
                <a:schemeClr val="accent1"/>
              </a:buClr>
            </a:pPr>
            <a:r>
              <a:rPr lang="hu-HU" sz="1200">
                <a:solidFill>
                  <a:schemeClr val="bg1"/>
                </a:solidFill>
              </a:rPr>
              <a:t>beavatkozás</a:t>
            </a:r>
            <a:endParaRPr lang="en-US" sz="1200">
              <a:solidFill>
                <a:schemeClr val="bg1"/>
              </a:solidFill>
            </a:endParaRPr>
          </a:p>
        </p:txBody>
      </p:sp>
      <p:sp>
        <p:nvSpPr>
          <p:cNvPr id="28700" name="Text Box 29"/>
          <p:cNvSpPr txBox="1">
            <a:spLocks noChangeArrowheads="1"/>
          </p:cNvSpPr>
          <p:nvPr/>
        </p:nvSpPr>
        <p:spPr bwMode="ltGray">
          <a:xfrm>
            <a:off x="7370763" y="1811338"/>
            <a:ext cx="1087437" cy="258762"/>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200">
                <a:solidFill>
                  <a:schemeClr val="bg1"/>
                </a:solidFill>
              </a:rPr>
              <a:t>Jelentés</a:t>
            </a:r>
            <a:endParaRPr lang="en-US" sz="1200">
              <a:solidFill>
                <a:schemeClr val="bg1"/>
              </a:solidFill>
            </a:endParaRPr>
          </a:p>
        </p:txBody>
      </p:sp>
      <p:sp>
        <p:nvSpPr>
          <p:cNvPr id="28701" name="Rectangle 30"/>
          <p:cNvSpPr>
            <a:spLocks noChangeArrowheads="1"/>
          </p:cNvSpPr>
          <p:nvPr/>
        </p:nvSpPr>
        <p:spPr bwMode="auto">
          <a:xfrm>
            <a:off x="715963" y="4164013"/>
            <a:ext cx="7896225" cy="376237"/>
          </a:xfrm>
          <a:prstGeom prst="rect">
            <a:avLst/>
          </a:prstGeom>
          <a:solidFill>
            <a:srgbClr val="DDDDDD"/>
          </a:solidFill>
          <a:ln w="9525">
            <a:solidFill>
              <a:schemeClr val="bg2"/>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tr-TR"/>
          </a:p>
        </p:txBody>
      </p:sp>
      <p:sp>
        <p:nvSpPr>
          <p:cNvPr id="28702" name="Text Box 31"/>
          <p:cNvSpPr txBox="1">
            <a:spLocks noChangeArrowheads="1"/>
          </p:cNvSpPr>
          <p:nvPr/>
        </p:nvSpPr>
        <p:spPr bwMode="auto">
          <a:xfrm>
            <a:off x="2882900" y="4254500"/>
            <a:ext cx="3703638" cy="244475"/>
          </a:xfrm>
          <a:prstGeom prst="rect">
            <a:avLst/>
          </a:prstGeom>
          <a:noFill/>
          <a:ln w="12700">
            <a:noFill/>
            <a:miter lim="800000"/>
            <a:headEnd/>
            <a:tailEnd/>
          </a:ln>
        </p:spPr>
        <p:txBody>
          <a:bodyPr lIns="92075" tIns="46038" rIns="92075" bIns="46038">
            <a:spAutoFit/>
          </a:bodyPr>
          <a:lstStyle/>
          <a:p>
            <a:pPr algn="ctr">
              <a:lnSpc>
                <a:spcPct val="90000"/>
              </a:lnSpc>
              <a:spcBef>
                <a:spcPct val="50000"/>
              </a:spcBef>
              <a:buClr>
                <a:schemeClr val="accent1"/>
              </a:buClr>
            </a:pPr>
            <a:r>
              <a:rPr lang="hu-HU" sz="1000">
                <a:solidFill>
                  <a:schemeClr val="hlink"/>
                </a:solidFill>
              </a:rPr>
              <a:t>Vezetés, kockázatkezelés, megfelelőség</a:t>
            </a:r>
            <a:endParaRPr lang="en-US" sz="1000">
              <a:solidFill>
                <a:schemeClr val="hlink"/>
              </a:solidFill>
            </a:endParaRPr>
          </a:p>
        </p:txBody>
      </p:sp>
      <p:sp>
        <p:nvSpPr>
          <p:cNvPr id="3127328" name="AutoShape 32"/>
          <p:cNvSpPr>
            <a:spLocks noChangeArrowheads="1"/>
          </p:cNvSpPr>
          <p:nvPr/>
        </p:nvSpPr>
        <p:spPr bwMode="ltGray">
          <a:xfrm>
            <a:off x="666750" y="2454275"/>
            <a:ext cx="7989888" cy="2041525"/>
          </a:xfrm>
          <a:prstGeom prst="roundRect">
            <a:avLst>
              <a:gd name="adj" fmla="val 1736"/>
            </a:avLst>
          </a:prstGeom>
          <a:noFill/>
          <a:ln w="57150" algn="ctr">
            <a:solidFill>
              <a:schemeClr val="accent1"/>
            </a:solidFill>
            <a:round/>
            <a:headEnd/>
            <a:tailEnd/>
          </a:ln>
        </p:spPr>
        <p:txBody>
          <a:bodyPr anchor="ctr">
            <a:spAutoFit/>
          </a:bodyPr>
          <a:lstStyle/>
          <a:p>
            <a:pPr algn="ctr">
              <a:lnSpc>
                <a:spcPct val="90000"/>
              </a:lnSpc>
              <a:spcBef>
                <a:spcPct val="50000"/>
              </a:spcBef>
              <a:buClr>
                <a:schemeClr val="accent1"/>
              </a:buClr>
            </a:pPr>
            <a:endParaRPr lang="tr-TR"/>
          </a:p>
        </p:txBody>
      </p:sp>
      <p:sp>
        <p:nvSpPr>
          <p:cNvPr id="3127329" name="AutoShape 33"/>
          <p:cNvSpPr>
            <a:spLocks noChangeArrowheads="1"/>
          </p:cNvSpPr>
          <p:nvPr/>
        </p:nvSpPr>
        <p:spPr bwMode="ltGray">
          <a:xfrm>
            <a:off x="665163" y="4525963"/>
            <a:ext cx="7989887" cy="869950"/>
          </a:xfrm>
          <a:prstGeom prst="roundRect">
            <a:avLst>
              <a:gd name="adj" fmla="val 1736"/>
            </a:avLst>
          </a:prstGeom>
          <a:noFill/>
          <a:ln w="57150" algn="ctr">
            <a:solidFill>
              <a:schemeClr val="accent1"/>
            </a:solidFill>
            <a:round/>
            <a:headEnd/>
            <a:tailEnd/>
          </a:ln>
        </p:spPr>
        <p:txBody>
          <a:bodyPr anchor="ctr">
            <a:spAutoFit/>
          </a:bodyPr>
          <a:lstStyle/>
          <a:p>
            <a:pPr algn="ctr">
              <a:lnSpc>
                <a:spcPct val="90000"/>
              </a:lnSpc>
              <a:spcBef>
                <a:spcPct val="50000"/>
              </a:spcBef>
              <a:buClr>
                <a:schemeClr val="accent1"/>
              </a:buClr>
            </a:pPr>
            <a:endParaRPr lang="tr-TR"/>
          </a:p>
        </p:txBody>
      </p:sp>
      <p:sp>
        <p:nvSpPr>
          <p:cNvPr id="3127330" name="AutoShape 34"/>
          <p:cNvSpPr>
            <a:spLocks noChangeArrowheads="1"/>
          </p:cNvSpPr>
          <p:nvPr/>
        </p:nvSpPr>
        <p:spPr bwMode="ltGray">
          <a:xfrm>
            <a:off x="644525" y="5391150"/>
            <a:ext cx="8026400" cy="712788"/>
          </a:xfrm>
          <a:prstGeom prst="downArrowCallout">
            <a:avLst>
              <a:gd name="adj1" fmla="val 182254"/>
              <a:gd name="adj2" fmla="val 149046"/>
              <a:gd name="adj3" fmla="val 51671"/>
              <a:gd name="adj4" fmla="val 14032"/>
            </a:avLst>
          </a:prstGeom>
          <a:solidFill>
            <a:schemeClr val="accent1"/>
          </a:solidFill>
          <a:ln w="12700" algn="ctr">
            <a:solidFill>
              <a:schemeClr val="accent1"/>
            </a:solidFill>
            <a:miter lim="800000"/>
            <a:headEnd/>
            <a:tailEnd/>
          </a:ln>
        </p:spPr>
        <p:txBody>
          <a:bodyPr anchor="ctr">
            <a:spAutoFit/>
          </a:bodyPr>
          <a:lstStyle/>
          <a:p>
            <a:pPr algn="ctr">
              <a:lnSpc>
                <a:spcPct val="90000"/>
              </a:lnSpc>
              <a:spcBef>
                <a:spcPct val="50000"/>
              </a:spcBef>
              <a:buClr>
                <a:schemeClr val="accent1"/>
              </a:buClr>
            </a:pPr>
            <a:endParaRPr lang="tr-TR"/>
          </a:p>
        </p:txBody>
      </p:sp>
      <p:sp>
        <p:nvSpPr>
          <p:cNvPr id="28706" name="Line 6"/>
          <p:cNvSpPr>
            <a:spLocks noChangeShapeType="1"/>
          </p:cNvSpPr>
          <p:nvPr/>
        </p:nvSpPr>
        <p:spPr bwMode="ltGray">
          <a:xfrm>
            <a:off x="725488" y="1290638"/>
            <a:ext cx="3779837" cy="4762"/>
          </a:xfrm>
          <a:prstGeom prst="line">
            <a:avLst/>
          </a:prstGeom>
          <a:noFill/>
          <a:ln w="28575">
            <a:solidFill>
              <a:schemeClr val="bg2"/>
            </a:solidFill>
            <a:round/>
            <a:headEnd type="triangle" w="med" len="med"/>
            <a:tailEnd type="triangle" w="med" len="med"/>
          </a:ln>
        </p:spPr>
        <p:txBody>
          <a:bodyPr anchor="ctr">
            <a:spAutoFit/>
          </a:bodyPr>
          <a:lstStyle/>
          <a:p>
            <a:endParaRPr lang="hu-HU"/>
          </a:p>
        </p:txBody>
      </p:sp>
      <p:sp>
        <p:nvSpPr>
          <p:cNvPr id="28707" name="Text Box 5"/>
          <p:cNvSpPr txBox="1">
            <a:spLocks noChangeArrowheads="1"/>
          </p:cNvSpPr>
          <p:nvPr/>
        </p:nvSpPr>
        <p:spPr bwMode="ltGray">
          <a:xfrm>
            <a:off x="4565650" y="944563"/>
            <a:ext cx="3795713" cy="285750"/>
          </a:xfrm>
          <a:prstGeom prst="rect">
            <a:avLst/>
          </a:prstGeom>
          <a:noFill/>
          <a:ln w="12700">
            <a:noFill/>
            <a:miter lim="800000"/>
            <a:headEnd/>
            <a:tailEnd/>
          </a:ln>
        </p:spPr>
        <p:txBody>
          <a:bodyPr>
            <a:spAutoFit/>
          </a:bodyPr>
          <a:lstStyle/>
          <a:p>
            <a:pPr algn="ctr">
              <a:lnSpc>
                <a:spcPct val="90000"/>
              </a:lnSpc>
              <a:spcBef>
                <a:spcPct val="50000"/>
              </a:spcBef>
              <a:buClr>
                <a:schemeClr val="accent1"/>
              </a:buClr>
            </a:pPr>
            <a:r>
              <a:rPr lang="hu-HU" sz="1400">
                <a:solidFill>
                  <a:schemeClr val="folHlink"/>
                </a:solidFill>
                <a:ea typeface="MS PGothic"/>
                <a:cs typeface="MS PGothic"/>
              </a:rPr>
              <a:t>Tradicionális teljesítmény menedzsment</a:t>
            </a:r>
            <a:endParaRPr lang="en-US" sz="1400">
              <a:solidFill>
                <a:schemeClr val="folHlink"/>
              </a:solidFill>
              <a:ea typeface="MS PGothic"/>
              <a:cs typeface="MS PGothic"/>
            </a:endParaRPr>
          </a:p>
        </p:txBody>
      </p:sp>
      <p:sp>
        <p:nvSpPr>
          <p:cNvPr id="28708" name="Text Box 54"/>
          <p:cNvSpPr txBox="1">
            <a:spLocks noChangeArrowheads="1"/>
          </p:cNvSpPr>
          <p:nvPr/>
        </p:nvSpPr>
        <p:spPr bwMode="ltGray">
          <a:xfrm>
            <a:off x="941388" y="931863"/>
            <a:ext cx="3744912" cy="522287"/>
          </a:xfrm>
          <a:prstGeom prst="rect">
            <a:avLst/>
          </a:prstGeom>
          <a:noFill/>
          <a:ln w="12700" algn="ctr">
            <a:noFill/>
            <a:miter lim="800000"/>
            <a:headEnd/>
            <a:tailEnd/>
          </a:ln>
        </p:spPr>
        <p:txBody>
          <a:bodyPr>
            <a:spAutoFit/>
          </a:bodyPr>
          <a:lstStyle/>
          <a:p>
            <a:pPr algn="ctr">
              <a:lnSpc>
                <a:spcPct val="90000"/>
              </a:lnSpc>
              <a:spcBef>
                <a:spcPct val="50000"/>
              </a:spcBef>
              <a:buClr>
                <a:schemeClr val="accent1"/>
              </a:buClr>
            </a:pPr>
            <a:r>
              <a:rPr lang="hu-HU" sz="1400">
                <a:solidFill>
                  <a:schemeClr val="folHlink"/>
                </a:solidFill>
              </a:rPr>
              <a:t>Menedzsment folyamatok támogatása</a:t>
            </a:r>
            <a:endParaRPr lang="en-US" sz="1400">
              <a:solidFill>
                <a:schemeClr val="folHlink"/>
              </a:solidFill>
            </a:endParaRPr>
          </a:p>
          <a:p>
            <a:pPr algn="ctr">
              <a:lnSpc>
                <a:spcPct val="90000"/>
              </a:lnSpc>
              <a:spcBef>
                <a:spcPct val="50000"/>
              </a:spcBef>
              <a:buClr>
                <a:schemeClr val="accent1"/>
              </a:buClr>
            </a:pPr>
            <a:endParaRPr lang="en-US" sz="1400"/>
          </a:p>
        </p:txBody>
      </p:sp>
      <p:sp>
        <p:nvSpPr>
          <p:cNvPr id="28709" name="Line 6"/>
          <p:cNvSpPr>
            <a:spLocks noChangeShapeType="1"/>
          </p:cNvSpPr>
          <p:nvPr/>
        </p:nvSpPr>
        <p:spPr bwMode="ltGray">
          <a:xfrm>
            <a:off x="4718050" y="1290638"/>
            <a:ext cx="3492500" cy="4762"/>
          </a:xfrm>
          <a:prstGeom prst="line">
            <a:avLst/>
          </a:prstGeom>
          <a:noFill/>
          <a:ln w="28575">
            <a:solidFill>
              <a:schemeClr val="bg2"/>
            </a:solidFill>
            <a:round/>
            <a:headEnd type="triangle" w="med" len="med"/>
            <a:tailEnd type="triangle" w="med" len="med"/>
          </a:ln>
        </p:spPr>
        <p:txBody>
          <a:bodyPr anchor="ctr">
            <a:spAutoFit/>
          </a:bodyPr>
          <a:lstStyle/>
          <a:p>
            <a:endParaRPr lang="hu-HU"/>
          </a:p>
        </p:txBody>
      </p:sp>
      <p:sp>
        <p:nvSpPr>
          <p:cNvPr id="28710" name="Text Box 14"/>
          <p:cNvSpPr txBox="1">
            <a:spLocks noChangeArrowheads="1"/>
          </p:cNvSpPr>
          <p:nvPr/>
        </p:nvSpPr>
        <p:spPr bwMode="auto">
          <a:xfrm>
            <a:off x="6167438" y="3943350"/>
            <a:ext cx="2439987" cy="231775"/>
          </a:xfrm>
          <a:prstGeom prst="rect">
            <a:avLst/>
          </a:prstGeom>
          <a:noFill/>
          <a:ln w="12700">
            <a:noFill/>
            <a:miter lim="800000"/>
            <a:headEnd/>
            <a:tailEnd/>
          </a:ln>
        </p:spPr>
        <p:txBody>
          <a:bodyPr lIns="92075" tIns="46038" rIns="92075" bIns="46038">
            <a:spAutoFit/>
          </a:bodyPr>
          <a:lstStyle/>
          <a:p>
            <a:pPr algn="r">
              <a:lnSpc>
                <a:spcPct val="90000"/>
              </a:lnSpc>
              <a:spcBef>
                <a:spcPct val="50000"/>
              </a:spcBef>
              <a:buClr>
                <a:schemeClr val="accent1"/>
              </a:buClr>
            </a:pPr>
            <a:r>
              <a:rPr lang="hu-HU" sz="1000">
                <a:solidFill>
                  <a:schemeClr val="hlink"/>
                </a:solidFill>
              </a:rPr>
              <a:t>Pügyi</a:t>
            </a:r>
            <a:r>
              <a:rPr lang="en-US" sz="1000">
                <a:solidFill>
                  <a:schemeClr val="hlink"/>
                </a:solidFill>
              </a:rPr>
              <a:t> </a:t>
            </a:r>
            <a:r>
              <a:rPr lang="hu-HU" sz="1000">
                <a:solidFill>
                  <a:schemeClr val="hlink"/>
                </a:solidFill>
              </a:rPr>
              <a:t>és</a:t>
            </a:r>
            <a:r>
              <a:rPr lang="en-US" sz="1000">
                <a:solidFill>
                  <a:schemeClr val="hlink"/>
                </a:solidFill>
              </a:rPr>
              <a:t>  </a:t>
            </a:r>
            <a:r>
              <a:rPr lang="hu-HU" sz="1000">
                <a:solidFill>
                  <a:schemeClr val="hlink"/>
                </a:solidFill>
              </a:rPr>
              <a:t>menedzsment jelentések</a:t>
            </a:r>
            <a:endParaRPr lang="en-US" sz="1000">
              <a:solidFill>
                <a:schemeClr val="hlink"/>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7328"/>
                                        </p:tgtEl>
                                        <p:attrNameLst>
                                          <p:attrName>style.visibility</p:attrName>
                                        </p:attrNameLst>
                                      </p:cBhvr>
                                      <p:to>
                                        <p:strVal val="visible"/>
                                      </p:to>
                                    </p:set>
                                    <p:animEffect transition="in" filter="fade">
                                      <p:cBhvr>
                                        <p:cTn id="7" dur="500"/>
                                        <p:tgtEl>
                                          <p:spTgt spid="3127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27328"/>
                                        </p:tgtEl>
                                      </p:cBhvr>
                                    </p:animEffect>
                                    <p:set>
                                      <p:cBhvr>
                                        <p:cTn id="12" dur="1" fill="hold">
                                          <p:stCondLst>
                                            <p:cond delay="499"/>
                                          </p:stCondLst>
                                        </p:cTn>
                                        <p:tgtEl>
                                          <p:spTgt spid="312732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127329"/>
                                        </p:tgtEl>
                                        <p:attrNameLst>
                                          <p:attrName>style.visibility</p:attrName>
                                        </p:attrNameLst>
                                      </p:cBhvr>
                                      <p:to>
                                        <p:strVal val="visible"/>
                                      </p:to>
                                    </p:set>
                                    <p:animEffect transition="in" filter="fade">
                                      <p:cBhvr>
                                        <p:cTn id="15" dur="500"/>
                                        <p:tgtEl>
                                          <p:spTgt spid="31273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127329"/>
                                        </p:tgtEl>
                                      </p:cBhvr>
                                    </p:animEffect>
                                    <p:set>
                                      <p:cBhvr>
                                        <p:cTn id="20" dur="1" fill="hold">
                                          <p:stCondLst>
                                            <p:cond delay="499"/>
                                          </p:stCondLst>
                                        </p:cTn>
                                        <p:tgtEl>
                                          <p:spTgt spid="312732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127330"/>
                                        </p:tgtEl>
                                        <p:attrNameLst>
                                          <p:attrName>style.visibility</p:attrName>
                                        </p:attrNameLst>
                                      </p:cBhvr>
                                      <p:to>
                                        <p:strVal val="visible"/>
                                      </p:to>
                                    </p:set>
                                    <p:animEffect transition="in" filter="fade">
                                      <p:cBhvr>
                                        <p:cTn id="23" dur="500"/>
                                        <p:tgtEl>
                                          <p:spTgt spid="3127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7328" grpId="0" animBg="1"/>
      <p:bldP spid="3127328" grpId="1" animBg="1"/>
      <p:bldP spid="3127329" grpId="0" animBg="1"/>
      <p:bldP spid="3127329" grpId="1" animBg="1"/>
      <p:bldP spid="31273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2051"/>
          <p:cNvPicPr>
            <a:picLocks noChangeAspect="1" noChangeArrowheads="1"/>
          </p:cNvPicPr>
          <p:nvPr/>
        </p:nvPicPr>
        <p:blipFill>
          <a:blip r:embed="rId3" cstate="print"/>
          <a:srcRect/>
          <a:stretch>
            <a:fillRect/>
          </a:stretch>
        </p:blipFill>
        <p:spPr bwMode="auto">
          <a:xfrm>
            <a:off x="0" y="0"/>
            <a:ext cx="9144000" cy="6178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720725" y="0"/>
            <a:ext cx="5707063" cy="411163"/>
          </a:xfrm>
        </p:spPr>
        <p:txBody>
          <a:bodyPr/>
          <a:lstStyle/>
          <a:p>
            <a:r>
              <a:rPr lang="en-GB" sz="2800" smtClean="0"/>
              <a:t>Oracle BI</a:t>
            </a:r>
            <a:r>
              <a:rPr lang="hu-HU" sz="2800" smtClean="0"/>
              <a:t> – koncepció modell</a:t>
            </a:r>
            <a:endParaRPr lang="en-GB" sz="2800" smtClean="0"/>
          </a:p>
        </p:txBody>
      </p:sp>
      <p:sp>
        <p:nvSpPr>
          <p:cNvPr id="32770" name="Text Box 4"/>
          <p:cNvSpPr txBox="1">
            <a:spLocks noChangeArrowheads="1"/>
          </p:cNvSpPr>
          <p:nvPr/>
        </p:nvSpPr>
        <p:spPr bwMode="auto">
          <a:xfrm>
            <a:off x="561975" y="2293938"/>
            <a:ext cx="8007350" cy="579437"/>
          </a:xfrm>
          <a:prstGeom prst="rect">
            <a:avLst/>
          </a:prstGeom>
          <a:solidFill>
            <a:schemeClr val="tx2"/>
          </a:solidFill>
          <a:ln w="9525">
            <a:noFill/>
            <a:miter lim="800000"/>
            <a:headEnd/>
            <a:tailEnd/>
          </a:ln>
        </p:spPr>
        <p:txBody>
          <a:bodyPr>
            <a:spAutoFit/>
          </a:bodyPr>
          <a:lstStyle/>
          <a:p>
            <a:r>
              <a:rPr lang="hu-HU" sz="3200" b="0">
                <a:solidFill>
                  <a:schemeClr val="bg1"/>
                </a:solidFill>
              </a:rPr>
              <a:t>Üzleti intelligencia eszközök</a:t>
            </a:r>
            <a:endParaRPr lang="en-GB" sz="3200" b="0">
              <a:solidFill>
                <a:schemeClr val="bg1"/>
              </a:solidFill>
            </a:endParaRPr>
          </a:p>
        </p:txBody>
      </p:sp>
      <p:sp>
        <p:nvSpPr>
          <p:cNvPr id="32771" name="Text Box 5"/>
          <p:cNvSpPr txBox="1">
            <a:spLocks noChangeArrowheads="1"/>
          </p:cNvSpPr>
          <p:nvPr/>
        </p:nvSpPr>
        <p:spPr bwMode="auto">
          <a:xfrm>
            <a:off x="546100" y="839788"/>
            <a:ext cx="8007350" cy="579437"/>
          </a:xfrm>
          <a:prstGeom prst="rect">
            <a:avLst/>
          </a:prstGeom>
          <a:solidFill>
            <a:schemeClr val="tx2"/>
          </a:solidFill>
          <a:ln w="9525">
            <a:noFill/>
            <a:miter lim="800000"/>
            <a:headEnd/>
            <a:tailEnd/>
          </a:ln>
        </p:spPr>
        <p:txBody>
          <a:bodyPr>
            <a:spAutoFit/>
          </a:bodyPr>
          <a:lstStyle/>
          <a:p>
            <a:r>
              <a:rPr lang="hu-HU" sz="3200" b="0">
                <a:solidFill>
                  <a:schemeClr val="bg1"/>
                </a:solidFill>
              </a:rPr>
              <a:t>Hozzáférési csatornák</a:t>
            </a:r>
            <a:endParaRPr lang="en-GB" sz="3200" b="0">
              <a:solidFill>
                <a:schemeClr val="bg1"/>
              </a:solidFill>
            </a:endParaRPr>
          </a:p>
        </p:txBody>
      </p:sp>
      <p:sp>
        <p:nvSpPr>
          <p:cNvPr id="32772" name="Text Box 6"/>
          <p:cNvSpPr txBox="1">
            <a:spLocks noChangeArrowheads="1"/>
          </p:cNvSpPr>
          <p:nvPr/>
        </p:nvSpPr>
        <p:spPr bwMode="auto">
          <a:xfrm>
            <a:off x="542925" y="1539875"/>
            <a:ext cx="4038600" cy="579438"/>
          </a:xfrm>
          <a:prstGeom prst="rect">
            <a:avLst/>
          </a:prstGeom>
          <a:solidFill>
            <a:schemeClr val="tx2"/>
          </a:solidFill>
          <a:ln w="9525">
            <a:noFill/>
            <a:miter lim="800000"/>
            <a:headEnd/>
            <a:tailEnd/>
          </a:ln>
        </p:spPr>
        <p:txBody>
          <a:bodyPr>
            <a:spAutoFit/>
          </a:bodyPr>
          <a:lstStyle/>
          <a:p>
            <a:r>
              <a:rPr lang="en-GB" sz="3200" b="0">
                <a:solidFill>
                  <a:schemeClr val="bg1"/>
                </a:solidFill>
              </a:rPr>
              <a:t>BI </a:t>
            </a:r>
            <a:r>
              <a:rPr lang="hu-HU" sz="3200" b="0">
                <a:solidFill>
                  <a:schemeClr val="bg1"/>
                </a:solidFill>
              </a:rPr>
              <a:t>Alkalmazások</a:t>
            </a:r>
            <a:endParaRPr lang="en-GB" sz="3200" b="0">
              <a:solidFill>
                <a:schemeClr val="bg1"/>
              </a:solidFill>
            </a:endParaRPr>
          </a:p>
        </p:txBody>
      </p:sp>
      <p:sp>
        <p:nvSpPr>
          <p:cNvPr id="32773" name="Text Box 7"/>
          <p:cNvSpPr txBox="1">
            <a:spLocks noChangeArrowheads="1"/>
          </p:cNvSpPr>
          <p:nvPr/>
        </p:nvSpPr>
        <p:spPr bwMode="auto">
          <a:xfrm>
            <a:off x="4708525" y="1546225"/>
            <a:ext cx="3849688" cy="579438"/>
          </a:xfrm>
          <a:prstGeom prst="rect">
            <a:avLst/>
          </a:prstGeom>
          <a:solidFill>
            <a:schemeClr val="tx2"/>
          </a:solidFill>
          <a:ln w="9525">
            <a:noFill/>
            <a:miter lim="800000"/>
            <a:headEnd/>
            <a:tailEnd/>
          </a:ln>
        </p:spPr>
        <p:txBody>
          <a:bodyPr>
            <a:spAutoFit/>
          </a:bodyPr>
          <a:lstStyle/>
          <a:p>
            <a:r>
              <a:rPr lang="hu-HU" sz="3200" b="0">
                <a:solidFill>
                  <a:schemeClr val="bg1"/>
                </a:solidFill>
              </a:rPr>
              <a:t>Teljesítmény mgmt</a:t>
            </a:r>
            <a:endParaRPr lang="en-GB" sz="3200" b="0">
              <a:solidFill>
                <a:schemeClr val="bg1"/>
              </a:solidFill>
            </a:endParaRPr>
          </a:p>
        </p:txBody>
      </p:sp>
      <p:sp>
        <p:nvSpPr>
          <p:cNvPr id="32774" name="Text Box 9"/>
          <p:cNvSpPr txBox="1">
            <a:spLocks noChangeArrowheads="1"/>
          </p:cNvSpPr>
          <p:nvPr/>
        </p:nvSpPr>
        <p:spPr bwMode="auto">
          <a:xfrm>
            <a:off x="538163" y="6027738"/>
            <a:ext cx="8007350" cy="579437"/>
          </a:xfrm>
          <a:prstGeom prst="rect">
            <a:avLst/>
          </a:prstGeom>
          <a:solidFill>
            <a:schemeClr val="tx2"/>
          </a:solidFill>
          <a:ln w="9525">
            <a:noFill/>
            <a:miter lim="800000"/>
            <a:headEnd/>
            <a:tailEnd/>
          </a:ln>
        </p:spPr>
        <p:txBody>
          <a:bodyPr>
            <a:spAutoFit/>
          </a:bodyPr>
          <a:lstStyle/>
          <a:p>
            <a:r>
              <a:rPr lang="hu-HU" sz="3200" b="0">
                <a:solidFill>
                  <a:schemeClr val="bg1"/>
                </a:solidFill>
              </a:rPr>
              <a:t>Hardver infrastruktúra</a:t>
            </a:r>
            <a:endParaRPr lang="en-GB" sz="3200" b="0">
              <a:solidFill>
                <a:schemeClr val="bg1"/>
              </a:solidFill>
            </a:endParaRPr>
          </a:p>
        </p:txBody>
      </p:sp>
      <p:sp>
        <p:nvSpPr>
          <p:cNvPr id="32775" name="Text Box 10"/>
          <p:cNvSpPr txBox="1">
            <a:spLocks noChangeArrowheads="1"/>
          </p:cNvSpPr>
          <p:nvPr/>
        </p:nvSpPr>
        <p:spPr bwMode="auto">
          <a:xfrm>
            <a:off x="577850" y="5330825"/>
            <a:ext cx="8007350" cy="579438"/>
          </a:xfrm>
          <a:prstGeom prst="rect">
            <a:avLst/>
          </a:prstGeom>
          <a:solidFill>
            <a:schemeClr val="tx2"/>
          </a:solidFill>
          <a:ln w="9525">
            <a:noFill/>
            <a:miter lim="800000"/>
            <a:headEnd/>
            <a:tailEnd/>
          </a:ln>
        </p:spPr>
        <p:txBody>
          <a:bodyPr>
            <a:spAutoFit/>
          </a:bodyPr>
          <a:lstStyle/>
          <a:p>
            <a:r>
              <a:rPr lang="hu-HU" sz="3200" b="0">
                <a:solidFill>
                  <a:schemeClr val="bg1"/>
                </a:solidFill>
              </a:rPr>
              <a:t>Adatbázis és infrastruktúra</a:t>
            </a:r>
            <a:endParaRPr lang="en-GB" sz="3200" b="0">
              <a:solidFill>
                <a:schemeClr val="bg1"/>
              </a:solidFill>
            </a:endParaRPr>
          </a:p>
        </p:txBody>
      </p:sp>
      <p:sp>
        <p:nvSpPr>
          <p:cNvPr id="32776" name="Text Box 11"/>
          <p:cNvSpPr txBox="1">
            <a:spLocks noChangeArrowheads="1"/>
          </p:cNvSpPr>
          <p:nvPr/>
        </p:nvSpPr>
        <p:spPr bwMode="auto">
          <a:xfrm>
            <a:off x="560388" y="4597400"/>
            <a:ext cx="8007350" cy="579438"/>
          </a:xfrm>
          <a:prstGeom prst="rect">
            <a:avLst/>
          </a:prstGeom>
          <a:solidFill>
            <a:schemeClr val="tx2"/>
          </a:solidFill>
          <a:ln w="9525">
            <a:noFill/>
            <a:miter lim="800000"/>
            <a:headEnd/>
            <a:tailEnd/>
          </a:ln>
        </p:spPr>
        <p:txBody>
          <a:bodyPr>
            <a:spAutoFit/>
          </a:bodyPr>
          <a:lstStyle/>
          <a:p>
            <a:r>
              <a:rPr lang="hu-HU" sz="3200" b="0">
                <a:solidFill>
                  <a:schemeClr val="bg1"/>
                </a:solidFill>
              </a:rPr>
              <a:t>Operatív alkalmazások</a:t>
            </a:r>
            <a:endParaRPr lang="en-GB" sz="3200" b="0">
              <a:solidFill>
                <a:schemeClr val="bg1"/>
              </a:solidFill>
            </a:endParaRPr>
          </a:p>
        </p:txBody>
      </p:sp>
      <p:sp>
        <p:nvSpPr>
          <p:cNvPr id="32777" name="Text Box 12"/>
          <p:cNvSpPr txBox="1">
            <a:spLocks noChangeArrowheads="1"/>
          </p:cNvSpPr>
          <p:nvPr/>
        </p:nvSpPr>
        <p:spPr bwMode="auto">
          <a:xfrm>
            <a:off x="571500" y="3824288"/>
            <a:ext cx="8007350" cy="579437"/>
          </a:xfrm>
          <a:prstGeom prst="rect">
            <a:avLst/>
          </a:prstGeom>
          <a:solidFill>
            <a:schemeClr val="tx2"/>
          </a:solidFill>
          <a:ln w="9525">
            <a:noFill/>
            <a:miter lim="800000"/>
            <a:headEnd/>
            <a:tailEnd/>
          </a:ln>
        </p:spPr>
        <p:txBody>
          <a:bodyPr>
            <a:spAutoFit/>
          </a:bodyPr>
          <a:lstStyle/>
          <a:p>
            <a:r>
              <a:rPr lang="hu-HU" sz="3200" b="0">
                <a:solidFill>
                  <a:schemeClr val="bg1"/>
                </a:solidFill>
              </a:rPr>
              <a:t>Alkalmazás és folyamat integráció</a:t>
            </a:r>
            <a:endParaRPr lang="en-GB" sz="3200" b="0">
              <a:solidFill>
                <a:schemeClr val="bg1"/>
              </a:solidFill>
            </a:endParaRPr>
          </a:p>
        </p:txBody>
      </p:sp>
      <p:sp>
        <p:nvSpPr>
          <p:cNvPr id="32778" name="Text Box 13"/>
          <p:cNvSpPr txBox="1">
            <a:spLocks noChangeArrowheads="1"/>
          </p:cNvSpPr>
          <p:nvPr/>
        </p:nvSpPr>
        <p:spPr bwMode="auto">
          <a:xfrm>
            <a:off x="550863" y="3094038"/>
            <a:ext cx="8007350" cy="579437"/>
          </a:xfrm>
          <a:prstGeom prst="rect">
            <a:avLst/>
          </a:prstGeom>
          <a:solidFill>
            <a:schemeClr val="tx2"/>
          </a:solidFill>
          <a:ln w="9525">
            <a:noFill/>
            <a:miter lim="800000"/>
            <a:headEnd/>
            <a:tailEnd/>
          </a:ln>
        </p:spPr>
        <p:txBody>
          <a:bodyPr>
            <a:spAutoFit/>
          </a:bodyPr>
          <a:lstStyle/>
          <a:p>
            <a:r>
              <a:rPr lang="hu-HU" sz="3200" b="0">
                <a:solidFill>
                  <a:schemeClr val="bg1"/>
                </a:solidFill>
              </a:rPr>
              <a:t>Adat integrációs eszközök</a:t>
            </a:r>
            <a:endParaRPr lang="en-GB" sz="3200" b="0">
              <a:solidFill>
                <a:schemeClr val="bg1"/>
              </a:solidFill>
            </a:endParaRPr>
          </a:p>
        </p:txBody>
      </p:sp>
      <p:grpSp>
        <p:nvGrpSpPr>
          <p:cNvPr id="2" name="Group 14"/>
          <p:cNvGrpSpPr>
            <a:grpSpLocks/>
          </p:cNvGrpSpPr>
          <p:nvPr/>
        </p:nvGrpSpPr>
        <p:grpSpPr bwMode="auto">
          <a:xfrm>
            <a:off x="8302625" y="0"/>
            <a:ext cx="841375" cy="771525"/>
            <a:chOff x="5216" y="-32"/>
            <a:chExt cx="530" cy="486"/>
          </a:xfrm>
          <a:solidFill>
            <a:schemeClr val="tx2"/>
          </a:solidFill>
        </p:grpSpPr>
        <p:sp>
          <p:nvSpPr>
            <p:cNvPr id="788495" name="AutoShape 15"/>
            <p:cNvSpPr>
              <a:spLocks noChangeArrowheads="1"/>
            </p:cNvSpPr>
            <p:nvPr/>
          </p:nvSpPr>
          <p:spPr bwMode="auto">
            <a:xfrm>
              <a:off x="5359" y="38"/>
              <a:ext cx="243" cy="204"/>
            </a:xfrm>
            <a:prstGeom prst="triangle">
              <a:avLst>
                <a:gd name="adj" fmla="val 50000"/>
              </a:avLst>
            </a:prstGeom>
            <a:grpFill/>
            <a:ln w="9525">
              <a:noFill/>
              <a:miter lim="800000"/>
              <a:headEnd/>
              <a:tailEnd/>
            </a:ln>
          </p:spPr>
          <p:txBody>
            <a:bodyPr wrap="none" anchor="ctr"/>
            <a:lstStyle/>
            <a:p>
              <a:pPr>
                <a:defRPr/>
              </a:pPr>
              <a:endParaRPr lang="en-GB" sz="3600" b="0">
                <a:solidFill>
                  <a:srgbClr val="000000"/>
                </a:solidFill>
                <a:latin typeface="Arial" pitchFamily="34" charset="0"/>
              </a:endParaRPr>
            </a:p>
          </p:txBody>
        </p:sp>
        <p:sp>
          <p:nvSpPr>
            <p:cNvPr id="788496" name="AutoShape 16"/>
            <p:cNvSpPr>
              <a:spLocks noChangeArrowheads="1"/>
            </p:cNvSpPr>
            <p:nvPr/>
          </p:nvSpPr>
          <p:spPr bwMode="auto">
            <a:xfrm rot="-3605654">
              <a:off x="5204" y="-20"/>
              <a:ext cx="235" cy="211"/>
            </a:xfrm>
            <a:prstGeom prst="triangle">
              <a:avLst>
                <a:gd name="adj" fmla="val 50000"/>
              </a:avLst>
            </a:prstGeom>
            <a:grpFill/>
            <a:ln w="9525">
              <a:noFill/>
              <a:miter lim="800000"/>
              <a:headEnd/>
              <a:tailEnd/>
            </a:ln>
          </p:spPr>
          <p:txBody>
            <a:bodyPr vert="eaVert" wrap="none" anchor="ctr"/>
            <a:lstStyle/>
            <a:p>
              <a:pPr>
                <a:defRPr/>
              </a:pPr>
              <a:endParaRPr lang="en-GB" sz="3600" b="0">
                <a:solidFill>
                  <a:srgbClr val="000000"/>
                </a:solidFill>
                <a:latin typeface="Arial" pitchFamily="34" charset="0"/>
              </a:endParaRPr>
            </a:p>
          </p:txBody>
        </p:sp>
        <p:sp>
          <p:nvSpPr>
            <p:cNvPr id="788497" name="AutoShape 17"/>
            <p:cNvSpPr>
              <a:spLocks noChangeArrowheads="1"/>
            </p:cNvSpPr>
            <p:nvPr/>
          </p:nvSpPr>
          <p:spPr bwMode="auto">
            <a:xfrm rot="3608073">
              <a:off x="5523" y="-20"/>
              <a:ext cx="236" cy="211"/>
            </a:xfrm>
            <a:prstGeom prst="triangle">
              <a:avLst>
                <a:gd name="adj" fmla="val 50000"/>
              </a:avLst>
            </a:prstGeom>
            <a:grpFill/>
            <a:ln w="9525">
              <a:noFill/>
              <a:miter lim="800000"/>
              <a:headEnd/>
              <a:tailEnd/>
            </a:ln>
          </p:spPr>
          <p:txBody>
            <a:bodyPr rot="10800000" vert="eaVert" wrap="none" anchor="ctr"/>
            <a:lstStyle/>
            <a:p>
              <a:pPr>
                <a:defRPr/>
              </a:pPr>
              <a:endParaRPr lang="en-GB" sz="3600" b="0">
                <a:solidFill>
                  <a:srgbClr val="000000"/>
                </a:solidFill>
                <a:latin typeface="Arial" pitchFamily="34" charset="0"/>
              </a:endParaRPr>
            </a:p>
          </p:txBody>
        </p:sp>
        <p:sp>
          <p:nvSpPr>
            <p:cNvPr id="788498" name="AutoShape 18"/>
            <p:cNvSpPr>
              <a:spLocks noChangeArrowheads="1"/>
            </p:cNvSpPr>
            <p:nvPr/>
          </p:nvSpPr>
          <p:spPr bwMode="auto">
            <a:xfrm rot="10800000">
              <a:off x="5360" y="250"/>
              <a:ext cx="243" cy="204"/>
            </a:xfrm>
            <a:prstGeom prst="triangle">
              <a:avLst>
                <a:gd name="adj" fmla="val 50000"/>
              </a:avLst>
            </a:prstGeom>
            <a:grpFill/>
            <a:ln w="9525">
              <a:noFill/>
              <a:miter lim="800000"/>
              <a:headEnd/>
              <a:tailEnd/>
            </a:ln>
          </p:spPr>
          <p:txBody>
            <a:bodyPr rot="10800000" wrap="none" anchor="ctr"/>
            <a:lstStyle/>
            <a:p>
              <a:pPr>
                <a:defRPr/>
              </a:pPr>
              <a:endParaRPr lang="en-GB" sz="3600" b="0">
                <a:solidFill>
                  <a:srgbClr val="000000"/>
                </a:solidFill>
                <a:latin typeface="Arial" pitchFamily="34" charset="0"/>
              </a:endParaRPr>
            </a:p>
          </p:txBody>
        </p:sp>
      </p:grpSp>
      <p:sp>
        <p:nvSpPr>
          <p:cNvPr id="32780" name="Rectangle 22"/>
          <p:cNvSpPr>
            <a:spLocks noChangeArrowheads="1"/>
          </p:cNvSpPr>
          <p:nvPr/>
        </p:nvSpPr>
        <p:spPr bwMode="auto">
          <a:xfrm>
            <a:off x="5845175" y="0"/>
            <a:ext cx="2530475" cy="584200"/>
          </a:xfrm>
          <a:prstGeom prst="rect">
            <a:avLst/>
          </a:prstGeom>
          <a:noFill/>
          <a:ln w="9525">
            <a:noFill/>
            <a:miter lim="800000"/>
            <a:headEnd/>
            <a:tailEnd/>
          </a:ln>
        </p:spPr>
        <p:txBody>
          <a:bodyPr>
            <a:spAutoFit/>
          </a:bodyPr>
          <a:lstStyle/>
          <a:p>
            <a:r>
              <a:rPr lang="en-GB" sz="3200">
                <a:solidFill>
                  <a:schemeClr val="accent1"/>
                </a:solidFill>
              </a:rPr>
              <a:t>Ecosystem</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2004420308,C:\Documents and Settings\ouemea5\Desktop\Recordings\120310_18378_Jon\Oracle Business Intelligence Mobile Briefing.ppc"/>
</p:tagLst>
</file>

<file path=ppt/theme/theme1.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13848</TotalTime>
  <Words>3537</Words>
  <Application>Microsoft Office PowerPoint</Application>
  <PresentationFormat>Diavetítés a képernyőre (4:3 oldalarány)</PresentationFormat>
  <Paragraphs>587</Paragraphs>
  <Slides>34</Slides>
  <Notes>34</Notes>
  <HiddenSlides>5</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34</vt:i4>
      </vt:variant>
    </vt:vector>
  </HeadingPairs>
  <TitlesOfParts>
    <vt:vector size="36" baseType="lpstr">
      <vt:lpstr>Blank Presentation</vt:lpstr>
      <vt:lpstr>Photo Editor Photo</vt:lpstr>
      <vt:lpstr>Közeli jövőkép az üzleti intelligenciáról</vt:lpstr>
      <vt:lpstr>2. dia</vt:lpstr>
      <vt:lpstr>3. dia</vt:lpstr>
      <vt:lpstr>4. dia</vt:lpstr>
      <vt:lpstr>5. dia</vt:lpstr>
      <vt:lpstr>Oracle Business Intelligence Folyamatos befektetés és innováció</vt:lpstr>
      <vt:lpstr>Menedzsment folyamatok támogatása Teljes, nyílt, integrált</vt:lpstr>
      <vt:lpstr>8. dia</vt:lpstr>
      <vt:lpstr>Oracle BI – koncepció modell</vt:lpstr>
      <vt:lpstr>Sokoldalú üzleti igények - BI kontinuum</vt:lpstr>
      <vt:lpstr>Egységesített felhasználói felület  Teljes. Konzisztens. Pontos. Bármilyen csatorna. Összes adatforrás.</vt:lpstr>
      <vt:lpstr>A BI a Middleware csomagok része</vt:lpstr>
      <vt:lpstr>13. dia</vt:lpstr>
      <vt:lpstr>Teljes és Integrált Oracle Business Intelligence 11g</vt:lpstr>
      <vt:lpstr>Egységes lekérdezési és elemzési felhasználói felület</vt:lpstr>
      <vt:lpstr>16. dia</vt:lpstr>
      <vt:lpstr>Földrajzi elhelyezkedés szerinti elemzések Az elemzés új mélységei </vt:lpstr>
      <vt:lpstr>Oracle Business Intelligence Mobile Stratégia</vt:lpstr>
      <vt:lpstr>Oracle BI – Együttműködés WebCenter Workspaces &amp; Collaboration</vt:lpstr>
      <vt:lpstr>Oracle BI Keresés Secure Enterprise Search</vt:lpstr>
      <vt:lpstr>Az első ‘zárt hurkú’ üzleti intelligencia rendszer  </vt:lpstr>
      <vt:lpstr>Oracle BI - Action Framework Figyelmeztetések és a beavatkozás lehetősége</vt:lpstr>
      <vt:lpstr>Oracle Scorecard and Strategy Management Stratégia kezelés és célmeghatározás</vt:lpstr>
      <vt:lpstr>24. dia</vt:lpstr>
      <vt:lpstr>Elemzési folyamatok támogatása</vt:lpstr>
      <vt:lpstr>Oracle analitikus alkalmazások Teljes, előre elkészített, ‘legjobb gyakorlat’-ot követő</vt:lpstr>
      <vt:lpstr>Beágyazva az E-Business Suite-be Pervasive Deployment</vt:lpstr>
      <vt:lpstr>Mi egy Oracle elemző csomag? Kész komponensek! Kész operatív BI csomag, bővíthető</vt:lpstr>
      <vt:lpstr>29. dia</vt:lpstr>
      <vt:lpstr>Használjuk ki az ügyfél interakciókat</vt:lpstr>
      <vt:lpstr>31. dia</vt:lpstr>
      <vt:lpstr>Hová illeszkedik az RTD? Az RTD az összes csatorna interakcióit képes optimalizálni</vt:lpstr>
      <vt:lpstr>Oracle Exadata   Extrém performancia az üzleti intelligencia és az adattárház alapú alkalmazások számára</vt:lpstr>
      <vt:lpstr>34. dia</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dc:creator>
  <dc:description>This presentation contains information proprietary to Oracle Corporation</dc:description>
  <cp:lastModifiedBy>FarkasKaroly</cp:lastModifiedBy>
  <cp:revision>1725</cp:revision>
  <cp:lastPrinted>2010-04-26T20:25:40Z</cp:lastPrinted>
  <dcterms:created xsi:type="dcterms:W3CDTF">2004-09-08T23:34:22Z</dcterms:created>
  <dcterms:modified xsi:type="dcterms:W3CDTF">2011-01-08T17:50:44Z</dcterms:modified>
</cp:coreProperties>
</file>