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package" ContentType="application/vnd.openxmlformats-officedocument.package"/>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4" r:id="rId2"/>
    <p:sldMasterId id="2147483830" r:id="rId3"/>
  </p:sldMasterIdLst>
  <p:notesMasterIdLst>
    <p:notesMasterId r:id="rId36"/>
  </p:notesMasterIdLst>
  <p:sldIdLst>
    <p:sldId id="257" r:id="rId4"/>
    <p:sldId id="270" r:id="rId5"/>
    <p:sldId id="259" r:id="rId6"/>
    <p:sldId id="280" r:id="rId7"/>
    <p:sldId id="279" r:id="rId8"/>
    <p:sldId id="299" r:id="rId9"/>
    <p:sldId id="298" r:id="rId10"/>
    <p:sldId id="277" r:id="rId11"/>
    <p:sldId id="300" r:id="rId12"/>
    <p:sldId id="293" r:id="rId13"/>
    <p:sldId id="294" r:id="rId14"/>
    <p:sldId id="281" r:id="rId15"/>
    <p:sldId id="282" r:id="rId16"/>
    <p:sldId id="283" r:id="rId17"/>
    <p:sldId id="276" r:id="rId18"/>
    <p:sldId id="284" r:id="rId19"/>
    <p:sldId id="287" r:id="rId20"/>
    <p:sldId id="286" r:id="rId21"/>
    <p:sldId id="285" r:id="rId22"/>
    <p:sldId id="275" r:id="rId23"/>
    <p:sldId id="272" r:id="rId24"/>
    <p:sldId id="278" r:id="rId25"/>
    <p:sldId id="273" r:id="rId26"/>
    <p:sldId id="291" r:id="rId27"/>
    <p:sldId id="292" r:id="rId28"/>
    <p:sldId id="288" r:id="rId29"/>
    <p:sldId id="297" r:id="rId30"/>
    <p:sldId id="289" r:id="rId31"/>
    <p:sldId id="290" r:id="rId32"/>
    <p:sldId id="274" r:id="rId33"/>
    <p:sldId id="296" r:id="rId34"/>
    <p:sldId id="29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99"/>
    <a:srgbClr val="FF66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6" autoAdjust="0"/>
  </p:normalViewPr>
  <p:slideViewPr>
    <p:cSldViewPr>
      <p:cViewPr varScale="1">
        <p:scale>
          <a:sx n="100" d="100"/>
          <a:sy n="100"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munkaf_zet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plotArea>
      <c:layout/>
      <c:barChart>
        <c:barDir val="col"/>
        <c:grouping val="clustered"/>
        <c:ser>
          <c:idx val="0"/>
          <c:order val="0"/>
          <c:tx>
            <c:strRef>
              <c:f>Munka1!$B$1</c:f>
              <c:strCache>
                <c:ptCount val="1"/>
                <c:pt idx="0">
                  <c:v>youtube</c:v>
                </c:pt>
              </c:strCache>
            </c:strRef>
          </c:tx>
          <c:spPr>
            <a:solidFill>
              <a:srgbClr val="FF0000">
                <a:alpha val="62000"/>
              </a:srgbClr>
            </a:solidFill>
          </c:spPr>
          <c:cat>
            <c:strRef>
              <c:f>Munka1!$A$2</c:f>
              <c:strCache>
                <c:ptCount val="1"/>
                <c:pt idx="0">
                  <c:v>Elmult 30 nap keresései</c:v>
                </c:pt>
              </c:strCache>
            </c:strRef>
          </c:cat>
          <c:val>
            <c:numRef>
              <c:f>Munka1!$B$2</c:f>
              <c:numCache>
                <c:formatCode>General</c:formatCode>
                <c:ptCount val="1"/>
                <c:pt idx="0">
                  <c:v>77</c:v>
                </c:pt>
              </c:numCache>
            </c:numRef>
          </c:val>
        </c:ser>
        <c:ser>
          <c:idx val="1"/>
          <c:order val="1"/>
          <c:tx>
            <c:strRef>
              <c:f>Munka1!$C$1</c:f>
              <c:strCache>
                <c:ptCount val="1"/>
                <c:pt idx="0">
                  <c:v>Játékok</c:v>
                </c:pt>
              </c:strCache>
            </c:strRef>
          </c:tx>
          <c:spPr>
            <a:solidFill>
              <a:prstClr val="black">
                <a:lumMod val="50000"/>
                <a:lumOff val="50000"/>
                <a:alpha val="75000"/>
              </a:prstClr>
            </a:solidFill>
          </c:spPr>
          <c:cat>
            <c:strRef>
              <c:f>Munka1!$A$2</c:f>
              <c:strCache>
                <c:ptCount val="1"/>
                <c:pt idx="0">
                  <c:v>Elmult 30 nap keresései</c:v>
                </c:pt>
              </c:strCache>
            </c:strRef>
          </c:cat>
          <c:val>
            <c:numRef>
              <c:f>Munka1!$C$2</c:f>
              <c:numCache>
                <c:formatCode>General</c:formatCode>
                <c:ptCount val="1"/>
                <c:pt idx="0">
                  <c:v>70</c:v>
                </c:pt>
              </c:numCache>
            </c:numRef>
          </c:val>
        </c:ser>
        <c:ser>
          <c:idx val="2"/>
          <c:order val="2"/>
          <c:tx>
            <c:strRef>
              <c:f>Munka1!$D$1</c:f>
              <c:strCache>
                <c:ptCount val="1"/>
                <c:pt idx="0">
                  <c:v>Facebook</c:v>
                </c:pt>
              </c:strCache>
            </c:strRef>
          </c:tx>
          <c:spPr>
            <a:solidFill>
              <a:srgbClr val="DBF5F9">
                <a:lumMod val="50000"/>
                <a:alpha val="54000"/>
              </a:srgbClr>
            </a:solidFill>
          </c:spPr>
          <c:cat>
            <c:strRef>
              <c:f>Munka1!$A$2</c:f>
              <c:strCache>
                <c:ptCount val="1"/>
                <c:pt idx="0">
                  <c:v>Elmult 30 nap keresései</c:v>
                </c:pt>
              </c:strCache>
            </c:strRef>
          </c:cat>
          <c:val>
            <c:numRef>
              <c:f>Munka1!$D$2</c:f>
              <c:numCache>
                <c:formatCode>General</c:formatCode>
                <c:ptCount val="1"/>
                <c:pt idx="0">
                  <c:v>70</c:v>
                </c:pt>
              </c:numCache>
            </c:numRef>
          </c:val>
        </c:ser>
        <c:ser>
          <c:idx val="3"/>
          <c:order val="3"/>
          <c:tx>
            <c:strRef>
              <c:f>Munka1!$E$1</c:f>
              <c:strCache>
                <c:ptCount val="1"/>
                <c:pt idx="0">
                  <c:v>iwiw</c:v>
                </c:pt>
              </c:strCache>
            </c:strRef>
          </c:tx>
          <c:spPr>
            <a:solidFill>
              <a:srgbClr val="DBF5F9">
                <a:lumMod val="50000"/>
                <a:alpha val="80000"/>
              </a:srgbClr>
            </a:solidFill>
          </c:spPr>
          <c:cat>
            <c:strRef>
              <c:f>Munka1!$A$2</c:f>
              <c:strCache>
                <c:ptCount val="1"/>
                <c:pt idx="0">
                  <c:v>Elmult 30 nap keresései</c:v>
                </c:pt>
              </c:strCache>
            </c:strRef>
          </c:cat>
          <c:val>
            <c:numRef>
              <c:f>Munka1!$E$2</c:f>
              <c:numCache>
                <c:formatCode>General</c:formatCode>
                <c:ptCount val="1"/>
                <c:pt idx="0">
                  <c:v>85</c:v>
                </c:pt>
              </c:numCache>
            </c:numRef>
          </c:val>
        </c:ser>
        <c:ser>
          <c:idx val="4"/>
          <c:order val="4"/>
          <c:tx>
            <c:strRef>
              <c:f>Munka1!$F$1</c:f>
              <c:strCache>
                <c:ptCount val="1"/>
                <c:pt idx="0">
                  <c:v>freemail</c:v>
                </c:pt>
              </c:strCache>
            </c:strRef>
          </c:tx>
          <c:spPr>
            <a:solidFill>
              <a:srgbClr val="7CCA62">
                <a:lumMod val="50000"/>
                <a:alpha val="79000"/>
              </a:srgbClr>
            </a:solidFill>
          </c:spPr>
          <c:cat>
            <c:strRef>
              <c:f>Munka1!$A$2</c:f>
              <c:strCache>
                <c:ptCount val="1"/>
                <c:pt idx="0">
                  <c:v>Elmult 30 nap keresései</c:v>
                </c:pt>
              </c:strCache>
            </c:strRef>
          </c:cat>
          <c:val>
            <c:numRef>
              <c:f>Munka1!$F$2</c:f>
              <c:numCache>
                <c:formatCode>General</c:formatCode>
                <c:ptCount val="1"/>
                <c:pt idx="0">
                  <c:v>84</c:v>
                </c:pt>
              </c:numCache>
            </c:numRef>
          </c:val>
        </c:ser>
        <c:ser>
          <c:idx val="5"/>
          <c:order val="5"/>
          <c:tx>
            <c:strRef>
              <c:f>Munka1!$G$1</c:f>
              <c:strCache>
                <c:ptCount val="1"/>
                <c:pt idx="0">
                  <c:v>tv</c:v>
                </c:pt>
              </c:strCache>
            </c:strRef>
          </c:tx>
          <c:spPr>
            <a:solidFill>
              <a:srgbClr val="FFC000">
                <a:alpha val="70000"/>
              </a:srgbClr>
            </a:solidFill>
          </c:spPr>
          <c:cat>
            <c:strRef>
              <c:f>Munka1!$A$2</c:f>
              <c:strCache>
                <c:ptCount val="1"/>
                <c:pt idx="0">
                  <c:v>Elmult 30 nap keresései</c:v>
                </c:pt>
              </c:strCache>
            </c:strRef>
          </c:cat>
          <c:val>
            <c:numRef>
              <c:f>Munka1!$G$2</c:f>
              <c:numCache>
                <c:formatCode>General</c:formatCode>
                <c:ptCount val="1"/>
                <c:pt idx="0">
                  <c:v>71</c:v>
                </c:pt>
              </c:numCache>
            </c:numRef>
          </c:val>
        </c:ser>
        <c:gapWidth val="0"/>
        <c:overlap val="-60"/>
        <c:axId val="44884736"/>
        <c:axId val="44886272"/>
      </c:barChart>
      <c:catAx>
        <c:axId val="44884736"/>
        <c:scaling>
          <c:orientation val="minMax"/>
        </c:scaling>
        <c:axPos val="b"/>
        <c:numFmt formatCode="General" sourceLinked="1"/>
        <c:tickLblPos val="nextTo"/>
        <c:crossAx val="44886272"/>
        <c:crosses val="autoZero"/>
        <c:auto val="1"/>
        <c:lblAlgn val="ctr"/>
        <c:lblOffset val="100"/>
      </c:catAx>
      <c:valAx>
        <c:axId val="44886272"/>
        <c:scaling>
          <c:orientation val="minMax"/>
        </c:scaling>
        <c:axPos val="l"/>
        <c:majorGridlines/>
        <c:numFmt formatCode="General" sourceLinked="1"/>
        <c:tickLblPos val="nextTo"/>
        <c:crossAx val="44884736"/>
        <c:crosses val="autoZero"/>
        <c:crossBetween val="between"/>
      </c:valAx>
      <c:spPr>
        <a:noFill/>
        <a:ln w="25397">
          <a:noFill/>
        </a:ln>
      </c:spPr>
    </c:plotArea>
    <c:legend>
      <c:legendPos val="r"/>
    </c:legend>
    <c:plotVisOnly val="1"/>
    <c:dispBlanksAs val="gap"/>
  </c:chart>
  <c:txPr>
    <a:bodyPr/>
    <a:lstStyle/>
    <a:p>
      <a:pPr>
        <a:defRPr sz="1800"/>
      </a:pPr>
      <a:endParaRPr lang="hu-H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6CD7093-0A30-447B-9050-20865987DD85}" type="datetimeFigureOut">
              <a:rPr lang="en-US"/>
              <a:pPr>
                <a:defRPr/>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A84C6D8-DCB2-475E-9A46-2274721C89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327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327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E42B128-C894-4EE1-BF35-D1BEB296A505}" type="datetime8">
              <a:rPr lang="en-US"/>
              <a:pPr fontAlgn="base">
                <a:spcBef>
                  <a:spcPct val="0"/>
                </a:spcBef>
                <a:spcAft>
                  <a:spcPct val="0"/>
                </a:spcAft>
              </a:pPr>
              <a:t>12/10/2010 12:50 PM</a:t>
            </a:fld>
            <a:endParaRPr lang="en-US"/>
          </a:p>
        </p:txBody>
      </p:sp>
      <p:sp>
        <p:nvSpPr>
          <p:cNvPr id="32773"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
        <p:nvSpPr>
          <p:cNvPr id="32774"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03DD23E-F082-4C9E-A96E-6C376CC680A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5120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5120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C8DFE56-DC4C-47FE-B0C5-0EDEB1512F66}" type="datetime8">
              <a:rPr lang="en-US"/>
              <a:pPr fontAlgn="base">
                <a:spcBef>
                  <a:spcPct val="0"/>
                </a:spcBef>
                <a:spcAft>
                  <a:spcPct val="0"/>
                </a:spcAft>
              </a:pPr>
              <a:t>12/10/2010 12:50 PM</a:t>
            </a:fld>
            <a:endParaRPr lang="en-US"/>
          </a:p>
        </p:txBody>
      </p:sp>
      <p:sp>
        <p:nvSpPr>
          <p:cNvPr id="5120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5120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3D33F-A248-4CE9-8E6B-18CBEAB7D1A1}"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5325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532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B877475-81AE-468A-81FA-C1021199DB6B}" type="datetime8">
              <a:rPr lang="en-US"/>
              <a:pPr fontAlgn="base">
                <a:spcBef>
                  <a:spcPct val="0"/>
                </a:spcBef>
                <a:spcAft>
                  <a:spcPct val="0"/>
                </a:spcAft>
              </a:pPr>
              <a:t>12/10/2010 12:50 PM</a:t>
            </a:fld>
            <a:endParaRPr lang="en-US"/>
          </a:p>
        </p:txBody>
      </p:sp>
      <p:sp>
        <p:nvSpPr>
          <p:cNvPr id="5325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5325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5FB6FB-6775-4370-9D9D-32E300DC95E0}"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5529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553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A0F02F1-C0D3-4259-BB5F-76D83F7ABF8D}" type="datetime8">
              <a:rPr lang="en-US"/>
              <a:pPr fontAlgn="base">
                <a:spcBef>
                  <a:spcPct val="0"/>
                </a:spcBef>
                <a:spcAft>
                  <a:spcPct val="0"/>
                </a:spcAft>
              </a:pPr>
              <a:t>12/10/2010 12:50 PM</a:t>
            </a:fld>
            <a:endParaRPr lang="en-US"/>
          </a:p>
        </p:txBody>
      </p:sp>
      <p:sp>
        <p:nvSpPr>
          <p:cNvPr id="5530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5530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CB365A-593D-4392-823F-70BC85E81BA9}"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5734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5734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2930325-789D-4B9F-B22E-A544D9ACD075}" type="datetime8">
              <a:rPr lang="en-US"/>
              <a:pPr fontAlgn="base">
                <a:spcBef>
                  <a:spcPct val="0"/>
                </a:spcBef>
                <a:spcAft>
                  <a:spcPct val="0"/>
                </a:spcAft>
              </a:pPr>
              <a:t>12/10/2010 12:50 PM</a:t>
            </a:fld>
            <a:endParaRPr lang="en-US"/>
          </a:p>
        </p:txBody>
      </p:sp>
      <p:sp>
        <p:nvSpPr>
          <p:cNvPr id="5734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5735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6ADED-0B3B-4C23-A225-49B324E564CC}"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5939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593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40F5BF1-EB26-4294-84CD-733E2B6B673B}" type="datetime8">
              <a:rPr lang="en-US"/>
              <a:pPr fontAlgn="base">
                <a:spcBef>
                  <a:spcPct val="0"/>
                </a:spcBef>
                <a:spcAft>
                  <a:spcPct val="0"/>
                </a:spcAft>
              </a:pPr>
              <a:t>12/10/2010 12:50 PM</a:t>
            </a:fld>
            <a:endParaRPr lang="en-US"/>
          </a:p>
        </p:txBody>
      </p:sp>
      <p:sp>
        <p:nvSpPr>
          <p:cNvPr id="5939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5939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A5151-0CD2-4451-90AF-BCC204E8775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6144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614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D12AA0C-1EEC-47C6-A048-6FE393F57B66}" type="datetime8">
              <a:rPr lang="en-US"/>
              <a:pPr fontAlgn="base">
                <a:spcBef>
                  <a:spcPct val="0"/>
                </a:spcBef>
                <a:spcAft>
                  <a:spcPct val="0"/>
                </a:spcAft>
              </a:pPr>
              <a:t>12/10/2010 12:50 PM</a:t>
            </a:fld>
            <a:endParaRPr lang="en-US"/>
          </a:p>
        </p:txBody>
      </p:sp>
      <p:sp>
        <p:nvSpPr>
          <p:cNvPr id="6144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6144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FD9AEE-BCBA-4500-99B8-7CF4835FB6EB}"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6349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634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B268684-95D0-44A7-B654-D28772AD714B}" type="datetime8">
              <a:rPr lang="en-US"/>
              <a:pPr fontAlgn="base">
                <a:spcBef>
                  <a:spcPct val="0"/>
                </a:spcBef>
                <a:spcAft>
                  <a:spcPct val="0"/>
                </a:spcAft>
              </a:pPr>
              <a:t>12/10/2010 12:50 PM</a:t>
            </a:fld>
            <a:endParaRPr lang="en-US"/>
          </a:p>
        </p:txBody>
      </p:sp>
      <p:sp>
        <p:nvSpPr>
          <p:cNvPr id="6349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6349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3CC1E5-9E8D-46A3-8D49-47A68EF23BA6}"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6553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655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9E5C3B-E19D-471D-8975-268B16A7F604}" type="datetime8">
              <a:rPr lang="en-US"/>
              <a:pPr fontAlgn="base">
                <a:spcBef>
                  <a:spcPct val="0"/>
                </a:spcBef>
                <a:spcAft>
                  <a:spcPct val="0"/>
                </a:spcAft>
              </a:pPr>
              <a:t>12/10/2010 12:50 PM</a:t>
            </a:fld>
            <a:endParaRPr lang="en-US"/>
          </a:p>
        </p:txBody>
      </p:sp>
      <p:sp>
        <p:nvSpPr>
          <p:cNvPr id="6554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6554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7DB3CF-2EDA-4151-92D1-41D2B641BF5A}"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6758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675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541CA72-03FD-4454-BE6F-CD21EA863CD0}" type="datetime8">
              <a:rPr lang="en-US"/>
              <a:pPr fontAlgn="base">
                <a:spcBef>
                  <a:spcPct val="0"/>
                </a:spcBef>
                <a:spcAft>
                  <a:spcPct val="0"/>
                </a:spcAft>
              </a:pPr>
              <a:t>12/10/2010 12:50 PM</a:t>
            </a:fld>
            <a:endParaRPr lang="en-US"/>
          </a:p>
        </p:txBody>
      </p:sp>
      <p:sp>
        <p:nvSpPr>
          <p:cNvPr id="6758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6759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0AD13F-366C-46E5-944D-C98324543C63}"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6963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696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9FCF05C-69F1-447D-8D02-771F04DB4940}" type="datetime8">
              <a:rPr lang="en-US"/>
              <a:pPr fontAlgn="base">
                <a:spcBef>
                  <a:spcPct val="0"/>
                </a:spcBef>
                <a:spcAft>
                  <a:spcPct val="0"/>
                </a:spcAft>
              </a:pPr>
              <a:t>12/10/2010 12:50 PM</a:t>
            </a:fld>
            <a:endParaRPr lang="en-US"/>
          </a:p>
        </p:txBody>
      </p:sp>
      <p:sp>
        <p:nvSpPr>
          <p:cNvPr id="6963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6963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65A8CC-7D23-46FB-9939-081E3A64F7C7}"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348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348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C75AF2F-9F87-476D-9519-2F6B99A99EB4}" type="datetime8">
              <a:rPr lang="en-US"/>
              <a:pPr fontAlgn="base">
                <a:spcBef>
                  <a:spcPct val="0"/>
                </a:spcBef>
                <a:spcAft>
                  <a:spcPct val="0"/>
                </a:spcAft>
              </a:pPr>
              <a:t>12/10/2010 12:50 PM</a:t>
            </a:fld>
            <a:endParaRPr lang="en-US"/>
          </a:p>
        </p:txBody>
      </p:sp>
      <p:sp>
        <p:nvSpPr>
          <p:cNvPr id="34821"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
        <p:nvSpPr>
          <p:cNvPr id="34822"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2EE7068-944B-450C-8CD6-8089FED55A22}"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7168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716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151DA93-631B-430A-B629-FD23E6430CFE}" type="datetime8">
              <a:rPr lang="en-US"/>
              <a:pPr fontAlgn="base">
                <a:spcBef>
                  <a:spcPct val="0"/>
                </a:spcBef>
                <a:spcAft>
                  <a:spcPct val="0"/>
                </a:spcAft>
              </a:pPr>
              <a:t>12/10/2010 12:50 PM</a:t>
            </a:fld>
            <a:endParaRPr lang="en-US"/>
          </a:p>
        </p:txBody>
      </p:sp>
      <p:sp>
        <p:nvSpPr>
          <p:cNvPr id="7168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168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67E2C-DE89-452B-819E-B982B10434A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737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737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A228BAC-E68A-4669-B287-BAE538D225B5}" type="datetime8">
              <a:rPr lang="en-US"/>
              <a:pPr fontAlgn="base">
                <a:spcBef>
                  <a:spcPct val="0"/>
                </a:spcBef>
                <a:spcAft>
                  <a:spcPct val="0"/>
                </a:spcAft>
              </a:pPr>
              <a:t>12/10/2010 12:50 PM</a:t>
            </a:fld>
            <a:endParaRPr lang="en-US"/>
          </a:p>
        </p:txBody>
      </p:sp>
      <p:sp>
        <p:nvSpPr>
          <p:cNvPr id="7373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37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0BD18-487C-41D1-81ED-3C80D651C708}"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7577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757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5DAB739-1784-40ED-A105-EBFCF1F54E62}" type="datetime8">
              <a:rPr lang="en-US"/>
              <a:pPr fontAlgn="base">
                <a:spcBef>
                  <a:spcPct val="0"/>
                </a:spcBef>
                <a:spcAft>
                  <a:spcPct val="0"/>
                </a:spcAft>
              </a:pPr>
              <a:t>12/10/2010 12:50 PM</a:t>
            </a:fld>
            <a:endParaRPr lang="en-US"/>
          </a:p>
        </p:txBody>
      </p:sp>
      <p:sp>
        <p:nvSpPr>
          <p:cNvPr id="757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578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FFEEC1-BFDB-413F-BF7E-7ED31CB6D613}"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778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778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013ABA6-E199-4B39-9D84-552DC41239C0}" type="datetime8">
              <a:rPr lang="en-US"/>
              <a:pPr fontAlgn="base">
                <a:spcBef>
                  <a:spcPct val="0"/>
                </a:spcBef>
                <a:spcAft>
                  <a:spcPct val="0"/>
                </a:spcAft>
              </a:pPr>
              <a:t>12/10/2010 12:50 PM</a:t>
            </a:fld>
            <a:endParaRPr lang="en-US"/>
          </a:p>
        </p:txBody>
      </p:sp>
      <p:sp>
        <p:nvSpPr>
          <p:cNvPr id="778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78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BFA934-27A2-4DA7-AC94-B24DFC121702}"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798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798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1BB5310-9EC8-48F4-826B-A0C29484E41E}" type="datetime8">
              <a:rPr lang="en-US"/>
              <a:pPr fontAlgn="base">
                <a:spcBef>
                  <a:spcPct val="0"/>
                </a:spcBef>
                <a:spcAft>
                  <a:spcPct val="0"/>
                </a:spcAft>
              </a:pPr>
              <a:t>12/10/2010 12:50 PM</a:t>
            </a:fld>
            <a:endParaRPr lang="en-US"/>
          </a:p>
        </p:txBody>
      </p:sp>
      <p:sp>
        <p:nvSpPr>
          <p:cNvPr id="798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798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D64EA4-CE71-4D53-8786-565E55ACBA3C}"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8192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8192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3D87880-3A9F-4057-AE99-162DF9ABB7C9}" type="datetime8">
              <a:rPr lang="en-US"/>
              <a:pPr fontAlgn="base">
                <a:spcBef>
                  <a:spcPct val="0"/>
                </a:spcBef>
                <a:spcAft>
                  <a:spcPct val="0"/>
                </a:spcAft>
              </a:pPr>
              <a:t>12/10/2010 12:50 PM</a:t>
            </a:fld>
            <a:endParaRPr lang="en-US"/>
          </a:p>
        </p:txBody>
      </p:sp>
      <p:sp>
        <p:nvSpPr>
          <p:cNvPr id="8192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192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5D7230-001C-4FDF-877A-DE37304C91E6}"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839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839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F607EAC-9A48-4617-8BE3-88B93A982152}" type="datetime8">
              <a:rPr lang="en-US"/>
              <a:pPr fontAlgn="base">
                <a:spcBef>
                  <a:spcPct val="0"/>
                </a:spcBef>
                <a:spcAft>
                  <a:spcPct val="0"/>
                </a:spcAft>
              </a:pPr>
              <a:t>12/10/2010 12:50 PM</a:t>
            </a:fld>
            <a:endParaRPr lang="en-US"/>
          </a:p>
        </p:txBody>
      </p:sp>
      <p:sp>
        <p:nvSpPr>
          <p:cNvPr id="839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39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2C855-17E2-457A-B2D0-1C1085FAFCF9}"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860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860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AA2AC2D-F319-4894-9765-C704DD4FFC08}" type="datetime8">
              <a:rPr lang="en-US"/>
              <a:pPr fontAlgn="base">
                <a:spcBef>
                  <a:spcPct val="0"/>
                </a:spcBef>
                <a:spcAft>
                  <a:spcPct val="0"/>
                </a:spcAft>
              </a:pPr>
              <a:t>12/10/2010 12:50 PM</a:t>
            </a:fld>
            <a:endParaRPr lang="en-US"/>
          </a:p>
        </p:txBody>
      </p:sp>
      <p:sp>
        <p:nvSpPr>
          <p:cNvPr id="860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60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4CC160-440F-402F-A458-CA3E4134D5AD}"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880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880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2349447-08E6-478B-89C0-3A651AC28507}" type="datetime8">
              <a:rPr lang="en-US"/>
              <a:pPr fontAlgn="base">
                <a:spcBef>
                  <a:spcPct val="0"/>
                </a:spcBef>
                <a:spcAft>
                  <a:spcPct val="0"/>
                </a:spcAft>
              </a:pPr>
              <a:t>12/10/2010 12:50 PM</a:t>
            </a:fld>
            <a:endParaRPr lang="en-US"/>
          </a:p>
        </p:txBody>
      </p:sp>
      <p:sp>
        <p:nvSpPr>
          <p:cNvPr id="880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880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B045F-F87D-482E-BB38-39DDA0EC3CA1}"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901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901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3DF6493-0B85-4185-B44C-AAD59266C305}" type="datetime8">
              <a:rPr lang="en-US"/>
              <a:pPr fontAlgn="base">
                <a:spcBef>
                  <a:spcPct val="0"/>
                </a:spcBef>
                <a:spcAft>
                  <a:spcPct val="0"/>
                </a:spcAft>
              </a:pPr>
              <a:t>12/10/2010 12:50 PM</a:t>
            </a:fld>
            <a:endParaRPr lang="en-US"/>
          </a:p>
        </p:txBody>
      </p:sp>
      <p:sp>
        <p:nvSpPr>
          <p:cNvPr id="901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901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D719C3-7CF6-4C3D-8223-9F66AEC82397}"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368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36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1791C42-C065-4CCC-8C9D-F5A137E25271}" type="datetime8">
              <a:rPr lang="en-US"/>
              <a:pPr fontAlgn="base">
                <a:spcBef>
                  <a:spcPct val="0"/>
                </a:spcBef>
                <a:spcAft>
                  <a:spcPct val="0"/>
                </a:spcAft>
              </a:pPr>
              <a:t>12/10/2010 12:50 PM</a:t>
            </a:fld>
            <a:endParaRPr lang="en-US"/>
          </a:p>
        </p:txBody>
      </p:sp>
      <p:sp>
        <p:nvSpPr>
          <p:cNvPr id="368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68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7B7030-76D3-4781-922E-BF39BCAF9BE0}"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921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921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95D27D3-4B06-4A46-8514-A0B15103FCC2}" type="datetime8">
              <a:rPr lang="en-US"/>
              <a:pPr fontAlgn="base">
                <a:spcBef>
                  <a:spcPct val="0"/>
                </a:spcBef>
                <a:spcAft>
                  <a:spcPct val="0"/>
                </a:spcAft>
              </a:pPr>
              <a:t>12/10/2010 12:50 PM</a:t>
            </a:fld>
            <a:endParaRPr lang="en-US"/>
          </a:p>
        </p:txBody>
      </p:sp>
      <p:sp>
        <p:nvSpPr>
          <p:cNvPr id="9216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9216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34161-854A-41A7-89BC-D311EE78E44C}"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942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942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E1D5B2A-99A6-42EC-87DA-11FA735B496B}" type="datetime8">
              <a:rPr lang="en-US"/>
              <a:pPr fontAlgn="base">
                <a:spcBef>
                  <a:spcPct val="0"/>
                </a:spcBef>
                <a:spcAft>
                  <a:spcPct val="0"/>
                </a:spcAft>
              </a:pPr>
              <a:t>12/10/2010 12:50 PM</a:t>
            </a:fld>
            <a:endParaRPr lang="en-US"/>
          </a:p>
        </p:txBody>
      </p:sp>
      <p:sp>
        <p:nvSpPr>
          <p:cNvPr id="942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942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DEDFB-7566-464D-8073-D1C7CADCFA39}"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962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962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2A90BA3-FCAB-4352-9933-F32F3DE360B1}" type="datetime8">
              <a:rPr lang="en-US"/>
              <a:pPr fontAlgn="base">
                <a:spcBef>
                  <a:spcPct val="0"/>
                </a:spcBef>
                <a:spcAft>
                  <a:spcPct val="0"/>
                </a:spcAft>
              </a:pPr>
              <a:t>12/10/2010 12:50 PM</a:t>
            </a:fld>
            <a:endParaRPr lang="en-US"/>
          </a:p>
        </p:txBody>
      </p:sp>
      <p:sp>
        <p:nvSpPr>
          <p:cNvPr id="962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962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64D8E-B9A9-4859-9537-48357A6A269A}" type="slidenum">
              <a:rPr lang="en-US"/>
              <a:pPr fontAlgn="base">
                <a:spcBef>
                  <a:spcPct val="0"/>
                </a:spcBef>
                <a:spcAft>
                  <a:spcPct val="0"/>
                </a:spcAft>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79D0507-022C-4061-80A7-BC3966FE9501}" type="datetime8">
              <a:rPr lang="en-US"/>
              <a:pPr fontAlgn="base">
                <a:spcBef>
                  <a:spcPct val="0"/>
                </a:spcBef>
                <a:spcAft>
                  <a:spcPct val="0"/>
                </a:spcAft>
              </a:pPr>
              <a:t>12/10/2010 12:50 PM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4978B5-28F6-4E56-A2BD-445D752BBB6A}"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9594F0C-AF07-458D-9300-EF24C636DA90}" type="datetime8">
              <a:rPr lang="en-US"/>
              <a:pPr fontAlgn="base">
                <a:spcBef>
                  <a:spcPct val="0"/>
                </a:spcBef>
                <a:spcAft>
                  <a:spcPct val="0"/>
                </a:spcAft>
              </a:pPr>
              <a:t>12/10/2010 12:50 PM</a:t>
            </a:fld>
            <a:endParaRPr lang="en-US"/>
          </a:p>
        </p:txBody>
      </p:sp>
      <p:sp>
        <p:nvSpPr>
          <p:cNvPr id="4096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096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6BDF5-0E30-44DA-B8A9-B66B06086C94}"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430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430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52B149C-E29F-4E49-97B0-6C84880C866A}" type="datetime8">
              <a:rPr lang="en-US"/>
              <a:pPr fontAlgn="base">
                <a:spcBef>
                  <a:spcPct val="0"/>
                </a:spcBef>
                <a:spcAft>
                  <a:spcPct val="0"/>
                </a:spcAft>
              </a:pPr>
              <a:t>12/10/2010 12:50 PM</a:t>
            </a:fld>
            <a:endParaRPr lang="en-US"/>
          </a:p>
        </p:txBody>
      </p:sp>
      <p:sp>
        <p:nvSpPr>
          <p:cNvPr id="430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30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43AE0A-7700-4246-8EDE-35D4A14FEF4E}"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450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450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BDD772D-BAD6-4AB5-92A8-08DFE06645CF}" type="datetime8">
              <a:rPr lang="en-US"/>
              <a:pPr fontAlgn="base">
                <a:spcBef>
                  <a:spcPct val="0"/>
                </a:spcBef>
                <a:spcAft>
                  <a:spcPct val="0"/>
                </a:spcAft>
              </a:pPr>
              <a:t>12/10/2010 12:50 PM</a:t>
            </a:fld>
            <a:endParaRPr lang="en-US"/>
          </a:p>
        </p:txBody>
      </p:sp>
      <p:sp>
        <p:nvSpPr>
          <p:cNvPr id="450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50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BE619E-A72D-4EB2-BD3B-D06A1ACF9FC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4710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4710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100EA3A-3D8C-40A6-B848-FE272898BEC9}" type="datetime8">
              <a:rPr lang="en-US"/>
              <a:pPr fontAlgn="base">
                <a:spcBef>
                  <a:spcPct val="0"/>
                </a:spcBef>
                <a:spcAft>
                  <a:spcPct val="0"/>
                </a:spcAft>
              </a:pPr>
              <a:t>12/10/2010 12:50 PM</a:t>
            </a:fld>
            <a:endParaRPr lang="en-US"/>
          </a:p>
        </p:txBody>
      </p:sp>
      <p:sp>
        <p:nvSpPr>
          <p:cNvPr id="4710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711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83518-F029-490B-B902-33C4233EE3B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4915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hu-HU" smtClean="0"/>
          </a:p>
        </p:txBody>
      </p:sp>
      <p:sp>
        <p:nvSpPr>
          <p:cNvPr id="491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170B382-110C-462C-8C99-BD4528332008}" type="datetime8">
              <a:rPr lang="en-US"/>
              <a:pPr fontAlgn="base">
                <a:spcBef>
                  <a:spcPct val="0"/>
                </a:spcBef>
                <a:spcAft>
                  <a:spcPct val="0"/>
                </a:spcAft>
              </a:pPr>
              <a:t>12/10/2010 12:50 PM</a:t>
            </a:fld>
            <a:endParaRPr lang="en-US"/>
          </a:p>
        </p:txBody>
      </p:sp>
      <p:sp>
        <p:nvSpPr>
          <p:cNvPr id="491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915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5DBF98-62B6-4B52-85DC-F0FBEA8D9692}"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hu-HU" smtClean="0"/>
              <a:t>Mintacím szerkesztése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smtClean="0"/>
              <a:t>Alcím mintájának szerkesztése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hu-HU" smtClean="0"/>
              <a:t>Mintacím szerkesztése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hu-HU" smtClean="0"/>
              <a:t>Mintacím szerkesztése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hu-HU" smtClean="0"/>
              <a:t>Mintaszöveg szerkesztése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hu-HU" smtClean="0"/>
              <a:t>Mintacím szerkesztése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smtClean="0"/>
              <a:t>Alcím mintájának szerkesztése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hu-HU" smtClean="0"/>
              <a:t>Mintacím szerkesztése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smtClean="0"/>
              <a:t>Alcím mintájának szerkesztése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4" name="Dátum helye 29"/>
          <p:cNvSpPr>
            <a:spLocks noGrp="1"/>
          </p:cNvSpPr>
          <p:nvPr>
            <p:ph type="dt" sz="half" idx="10"/>
          </p:nvPr>
        </p:nvSpPr>
        <p:spPr/>
        <p:txBody>
          <a:bodyPr/>
          <a:lstStyle>
            <a:lvl1pPr>
              <a:defRPr/>
            </a:lvl1pPr>
          </a:lstStyle>
          <a:p>
            <a:pPr>
              <a:defRPr/>
            </a:pPr>
            <a:endParaRPr lang="hu-HU"/>
          </a:p>
        </p:txBody>
      </p:sp>
      <p:sp>
        <p:nvSpPr>
          <p:cNvPr id="5" name="Élőláb helye 18"/>
          <p:cNvSpPr>
            <a:spLocks noGrp="1"/>
          </p:cNvSpPr>
          <p:nvPr>
            <p:ph type="ftr" sz="quarter" idx="11"/>
          </p:nvPr>
        </p:nvSpPr>
        <p:spPr/>
        <p:txBody>
          <a:bodyPr/>
          <a:lstStyle>
            <a:lvl1pPr>
              <a:defRPr/>
            </a:lvl1pPr>
          </a:lstStyle>
          <a:p>
            <a:pPr>
              <a:defRPr/>
            </a:pPr>
            <a:r>
              <a:rPr lang="hu-HU"/>
              <a:t>Webfejlesztés</a:t>
            </a:r>
          </a:p>
        </p:txBody>
      </p:sp>
      <p:sp>
        <p:nvSpPr>
          <p:cNvPr id="6" name="Dia számának helye 26"/>
          <p:cNvSpPr>
            <a:spLocks noGrp="1"/>
          </p:cNvSpPr>
          <p:nvPr>
            <p:ph type="sldNum" sz="quarter" idx="12"/>
          </p:nvPr>
        </p:nvSpPr>
        <p:spPr/>
        <p:txBody>
          <a:bodyPr/>
          <a:lstStyle>
            <a:lvl1pPr>
              <a:defRPr/>
            </a:lvl1pPr>
          </a:lstStyle>
          <a:p>
            <a:pPr>
              <a:defRPr/>
            </a:pPr>
            <a:fld id="{51DD421F-7967-4A8F-8230-E22E24A5E985}"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r>
              <a:rPr lang="hu-HU"/>
              <a:t>Webfejlesztés</a:t>
            </a:r>
          </a:p>
        </p:txBody>
      </p:sp>
      <p:sp>
        <p:nvSpPr>
          <p:cNvPr id="6" name="Dia számának helye 5"/>
          <p:cNvSpPr>
            <a:spLocks noGrp="1"/>
          </p:cNvSpPr>
          <p:nvPr>
            <p:ph type="sldNum" sz="quarter" idx="12"/>
          </p:nvPr>
        </p:nvSpPr>
        <p:spPr/>
        <p:txBody>
          <a:bodyPr/>
          <a:lstStyle>
            <a:lvl1pPr>
              <a:defRPr/>
            </a:lvl1pPr>
          </a:lstStyle>
          <a:p>
            <a:pPr>
              <a:defRPr/>
            </a:pPr>
            <a:fld id="{5CE9A4BE-2EBE-4257-A419-CDE1E12AEACE}" type="slidenum">
              <a:rPr lang="hu-HU"/>
              <a:pPr>
                <a:defRPr/>
              </a:pPr>
              <a:t>‹#›</a:t>
            </a:fld>
            <a:endParaRPr lang="hu-HU"/>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r>
              <a:rPr lang="hu-HU"/>
              <a:t>Webfejlesztés</a:t>
            </a:r>
          </a:p>
        </p:txBody>
      </p:sp>
      <p:sp>
        <p:nvSpPr>
          <p:cNvPr id="6" name="Dia számának helye 5"/>
          <p:cNvSpPr>
            <a:spLocks noGrp="1"/>
          </p:cNvSpPr>
          <p:nvPr>
            <p:ph type="sldNum" sz="quarter" idx="12"/>
          </p:nvPr>
        </p:nvSpPr>
        <p:spPr/>
        <p:txBody>
          <a:bodyPr/>
          <a:lstStyle>
            <a:lvl1pPr>
              <a:defRPr/>
            </a:lvl1pPr>
          </a:lstStyle>
          <a:p>
            <a:pPr>
              <a:defRPr/>
            </a:pPr>
            <a:fld id="{99229656-2912-4664-9444-671CF2E30C3B}"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smtClean="0"/>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lstStyle>
          <a:p>
            <a:pPr>
              <a:defRPr/>
            </a:pPr>
            <a:endParaRPr lang="hu-HU"/>
          </a:p>
        </p:txBody>
      </p:sp>
      <p:sp>
        <p:nvSpPr>
          <p:cNvPr id="6" name="Élőláb helye 5"/>
          <p:cNvSpPr>
            <a:spLocks noGrp="1"/>
          </p:cNvSpPr>
          <p:nvPr>
            <p:ph type="ftr" sz="quarter" idx="11"/>
          </p:nvPr>
        </p:nvSpPr>
        <p:spPr/>
        <p:txBody>
          <a:bodyPr/>
          <a:lstStyle>
            <a:lvl1pPr>
              <a:defRPr/>
            </a:lvl1pPr>
          </a:lstStyle>
          <a:p>
            <a:pPr>
              <a:defRPr/>
            </a:pPr>
            <a:r>
              <a:rPr lang="hu-HU"/>
              <a:t>Webfejlesztés</a:t>
            </a:r>
          </a:p>
        </p:txBody>
      </p:sp>
      <p:sp>
        <p:nvSpPr>
          <p:cNvPr id="7" name="Dia számának helye 6"/>
          <p:cNvSpPr>
            <a:spLocks noGrp="1"/>
          </p:cNvSpPr>
          <p:nvPr>
            <p:ph type="sldNum" sz="quarter" idx="12"/>
          </p:nvPr>
        </p:nvSpPr>
        <p:spPr/>
        <p:txBody>
          <a:bodyPr/>
          <a:lstStyle>
            <a:lvl1pPr>
              <a:defRPr/>
            </a:lvl1pPr>
          </a:lstStyle>
          <a:p>
            <a:pPr>
              <a:defRPr/>
            </a:pPr>
            <a:fld id="{DA1B0D19-44ED-4D2F-BA39-8BE8AACCCF2E}" type="slidenum">
              <a:rPr lang="hu-HU"/>
              <a:pPr>
                <a:defRPr/>
              </a:pPr>
              <a:t>‹#›</a:t>
            </a:fld>
            <a:endParaRPr lang="hu-HU"/>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a:defRPr/>
            </a:lvl1pPr>
          </a:lstStyle>
          <a:p>
            <a:pPr>
              <a:defRPr/>
            </a:pPr>
            <a:endParaRPr lang="hu-HU"/>
          </a:p>
        </p:txBody>
      </p:sp>
      <p:sp>
        <p:nvSpPr>
          <p:cNvPr id="8" name="Élőláb helye 7"/>
          <p:cNvSpPr>
            <a:spLocks noGrp="1"/>
          </p:cNvSpPr>
          <p:nvPr>
            <p:ph type="ftr" sz="quarter" idx="11"/>
          </p:nvPr>
        </p:nvSpPr>
        <p:spPr/>
        <p:txBody>
          <a:bodyPr/>
          <a:lstStyle>
            <a:lvl1pPr>
              <a:defRPr/>
            </a:lvl1pPr>
          </a:lstStyle>
          <a:p>
            <a:pPr>
              <a:defRPr/>
            </a:pPr>
            <a:r>
              <a:rPr lang="hu-HU"/>
              <a:t>Webfejlesztés</a:t>
            </a:r>
          </a:p>
        </p:txBody>
      </p:sp>
      <p:sp>
        <p:nvSpPr>
          <p:cNvPr id="9" name="Dia számának helye 8"/>
          <p:cNvSpPr>
            <a:spLocks noGrp="1"/>
          </p:cNvSpPr>
          <p:nvPr>
            <p:ph type="sldNum" sz="quarter" idx="12"/>
          </p:nvPr>
        </p:nvSpPr>
        <p:spPr/>
        <p:txBody>
          <a:bodyPr/>
          <a:lstStyle>
            <a:lvl1pPr>
              <a:defRPr/>
            </a:lvl1pPr>
          </a:lstStyle>
          <a:p>
            <a:pPr>
              <a:defRPr/>
            </a:pPr>
            <a:fld id="{2E3D5646-7BB3-40F3-939C-DAECE9D6953B}" type="slidenum">
              <a:rPr lang="hu-HU"/>
              <a:pPr>
                <a:defRPr/>
              </a:pPr>
              <a:t>‹#›</a:t>
            </a:fld>
            <a:endParaRPr lang="hu-H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hu-HU" smtClean="0"/>
              <a:t>Mintacím szerkesztése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smtClean="0"/>
              <a:t>Alcím mintájának szerkesztése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smtClean="0"/>
              <a:t>Mintacím szerkesztése</a:t>
            </a:r>
            <a:endParaRPr lang="en-US"/>
          </a:p>
        </p:txBody>
      </p:sp>
      <p:sp>
        <p:nvSpPr>
          <p:cNvPr id="3" name="Dátum helye 2"/>
          <p:cNvSpPr>
            <a:spLocks noGrp="1"/>
          </p:cNvSpPr>
          <p:nvPr>
            <p:ph type="dt" sz="half" idx="10"/>
          </p:nvPr>
        </p:nvSpPr>
        <p:spPr/>
        <p:txBody>
          <a:bodyPr/>
          <a:lstStyle>
            <a:lvl1pPr>
              <a:defRPr/>
            </a:lvl1pPr>
          </a:lstStyle>
          <a:p>
            <a:pPr>
              <a:defRPr/>
            </a:pPr>
            <a:endParaRPr lang="hu-HU"/>
          </a:p>
        </p:txBody>
      </p:sp>
      <p:sp>
        <p:nvSpPr>
          <p:cNvPr id="4" name="Élőláb helye 3"/>
          <p:cNvSpPr>
            <a:spLocks noGrp="1"/>
          </p:cNvSpPr>
          <p:nvPr>
            <p:ph type="ftr" sz="quarter" idx="11"/>
          </p:nvPr>
        </p:nvSpPr>
        <p:spPr/>
        <p:txBody>
          <a:bodyPr/>
          <a:lstStyle>
            <a:lvl1pPr>
              <a:defRPr/>
            </a:lvl1pPr>
          </a:lstStyle>
          <a:p>
            <a:pPr>
              <a:defRPr/>
            </a:pPr>
            <a:r>
              <a:rPr lang="hu-HU"/>
              <a:t>Webfejlesztés</a:t>
            </a:r>
          </a:p>
        </p:txBody>
      </p:sp>
      <p:sp>
        <p:nvSpPr>
          <p:cNvPr id="5" name="Dia számának helye 4"/>
          <p:cNvSpPr>
            <a:spLocks noGrp="1"/>
          </p:cNvSpPr>
          <p:nvPr>
            <p:ph type="sldNum" sz="quarter" idx="12"/>
          </p:nvPr>
        </p:nvSpPr>
        <p:spPr/>
        <p:txBody>
          <a:bodyPr/>
          <a:lstStyle>
            <a:lvl1pPr>
              <a:defRPr/>
            </a:lvl1pPr>
          </a:lstStyle>
          <a:p>
            <a:pPr>
              <a:defRPr/>
            </a:pPr>
            <a:fld id="{18F88A57-745B-4DB7-BC87-E91DA0E83FB8}" type="slidenum">
              <a:rPr lang="hu-HU"/>
              <a:pPr>
                <a:defRPr/>
              </a:pPr>
              <a:t>‹#›</a:t>
            </a:fld>
            <a:endParaRPr lang="hu-HU"/>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a:defRPr/>
            </a:pPr>
            <a:endParaRPr lang="hu-HU"/>
          </a:p>
        </p:txBody>
      </p:sp>
      <p:sp>
        <p:nvSpPr>
          <p:cNvPr id="3" name="Élőláb helye 2"/>
          <p:cNvSpPr>
            <a:spLocks noGrp="1"/>
          </p:cNvSpPr>
          <p:nvPr>
            <p:ph type="ftr" sz="quarter" idx="11"/>
          </p:nvPr>
        </p:nvSpPr>
        <p:spPr/>
        <p:txBody>
          <a:bodyPr/>
          <a:lstStyle>
            <a:lvl1pPr>
              <a:defRPr/>
            </a:lvl1pPr>
          </a:lstStyle>
          <a:p>
            <a:pPr>
              <a:defRPr/>
            </a:pPr>
            <a:r>
              <a:rPr lang="hu-HU"/>
              <a:t>Webfejlesztés</a:t>
            </a:r>
          </a:p>
        </p:txBody>
      </p:sp>
      <p:sp>
        <p:nvSpPr>
          <p:cNvPr id="4" name="Dia számának helye 3"/>
          <p:cNvSpPr>
            <a:spLocks noGrp="1"/>
          </p:cNvSpPr>
          <p:nvPr>
            <p:ph type="sldNum" sz="quarter" idx="12"/>
          </p:nvPr>
        </p:nvSpPr>
        <p:spPr/>
        <p:txBody>
          <a:bodyPr/>
          <a:lstStyle>
            <a:lvl1pPr>
              <a:defRPr/>
            </a:lvl1pPr>
          </a:lstStyle>
          <a:p>
            <a:pPr>
              <a:defRPr/>
            </a:pPr>
            <a:fld id="{7BCA7331-B886-47CE-A1D5-8177673785F1}" type="slidenum">
              <a:rPr lang="hu-HU"/>
              <a:pPr>
                <a:defRPr/>
              </a:pPr>
              <a:t>‹#›</a:t>
            </a:fld>
            <a:endParaRPr lang="hu-HU"/>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lstStyle>
          <a:p>
            <a:pPr>
              <a:defRPr/>
            </a:pPr>
            <a:endParaRPr lang="hu-HU"/>
          </a:p>
        </p:txBody>
      </p:sp>
      <p:sp>
        <p:nvSpPr>
          <p:cNvPr id="6" name="Élőláb helye 5"/>
          <p:cNvSpPr>
            <a:spLocks noGrp="1"/>
          </p:cNvSpPr>
          <p:nvPr>
            <p:ph type="ftr" sz="quarter" idx="11"/>
          </p:nvPr>
        </p:nvSpPr>
        <p:spPr/>
        <p:txBody>
          <a:bodyPr/>
          <a:lstStyle>
            <a:lvl1pPr>
              <a:defRPr/>
            </a:lvl1pPr>
          </a:lstStyle>
          <a:p>
            <a:pPr>
              <a:defRPr/>
            </a:pPr>
            <a:r>
              <a:rPr lang="hu-HU"/>
              <a:t>Webfejlesztés</a:t>
            </a:r>
          </a:p>
        </p:txBody>
      </p:sp>
      <p:sp>
        <p:nvSpPr>
          <p:cNvPr id="7" name="Dia számának helye 6"/>
          <p:cNvSpPr>
            <a:spLocks noGrp="1"/>
          </p:cNvSpPr>
          <p:nvPr>
            <p:ph type="sldNum" sz="quarter" idx="12"/>
          </p:nvPr>
        </p:nvSpPr>
        <p:spPr/>
        <p:txBody>
          <a:bodyPr/>
          <a:lstStyle>
            <a:lvl1pPr>
              <a:defRPr/>
            </a:lvl1pPr>
          </a:lstStyle>
          <a:p>
            <a:pPr>
              <a:defRPr/>
            </a:pPr>
            <a:fld id="{88E429ED-7899-4CEF-825C-F7E06B51499E}" type="slidenum">
              <a:rPr lang="hu-HU"/>
              <a:pPr>
                <a:defRPr/>
              </a:pPr>
              <a:t>‹#›</a:t>
            </a:fld>
            <a:endParaRPr lang="hu-HU"/>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erékszögű háromszög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smtClean="0"/>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smtClean="0"/>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9" name="Dátum helye 4"/>
          <p:cNvSpPr>
            <a:spLocks noGrp="1"/>
          </p:cNvSpPr>
          <p:nvPr>
            <p:ph type="dt" sz="half" idx="10"/>
          </p:nvPr>
        </p:nvSpPr>
        <p:spPr/>
        <p:txBody>
          <a:bodyPr/>
          <a:lstStyle>
            <a:lvl1pPr>
              <a:defRPr/>
            </a:lvl1pPr>
          </a:lstStyle>
          <a:p>
            <a:pPr>
              <a:defRPr/>
            </a:pPr>
            <a:endParaRPr lang="hu-HU"/>
          </a:p>
        </p:txBody>
      </p:sp>
      <p:sp>
        <p:nvSpPr>
          <p:cNvPr id="10" name="Élőláb helye 5"/>
          <p:cNvSpPr>
            <a:spLocks noGrp="1"/>
          </p:cNvSpPr>
          <p:nvPr>
            <p:ph type="ftr" sz="quarter" idx="11"/>
          </p:nvPr>
        </p:nvSpPr>
        <p:spPr/>
        <p:txBody>
          <a:bodyPr/>
          <a:lstStyle>
            <a:lvl1pPr>
              <a:defRPr/>
            </a:lvl1pPr>
          </a:lstStyle>
          <a:p>
            <a:pPr>
              <a:defRPr/>
            </a:pPr>
            <a:r>
              <a:rPr lang="hu-HU"/>
              <a:t>Webfejlesztés</a:t>
            </a:r>
          </a:p>
        </p:txBody>
      </p:sp>
      <p:sp>
        <p:nvSpPr>
          <p:cNvPr id="11" name="Dia számának helye 6"/>
          <p:cNvSpPr>
            <a:spLocks noGrp="1"/>
          </p:cNvSpPr>
          <p:nvPr>
            <p:ph type="sldNum" sz="quarter" idx="12"/>
          </p:nvPr>
        </p:nvSpPr>
        <p:spPr>
          <a:xfrm>
            <a:off x="8077200" y="6356350"/>
            <a:ext cx="609600" cy="365125"/>
          </a:xfrm>
        </p:spPr>
        <p:txBody>
          <a:bodyPr/>
          <a:lstStyle>
            <a:lvl1pPr>
              <a:defRPr/>
            </a:lvl1pPr>
          </a:lstStyle>
          <a:p>
            <a:pPr>
              <a:defRPr/>
            </a:pPr>
            <a:fld id="{934F58B3-8310-4B24-93F1-21A8A0FED873}" type="slidenum">
              <a:rPr lang="hu-HU"/>
              <a:pPr>
                <a:defRPr/>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r>
              <a:rPr lang="hu-HU"/>
              <a:t>Webfejlesztés</a:t>
            </a:r>
          </a:p>
        </p:txBody>
      </p:sp>
      <p:sp>
        <p:nvSpPr>
          <p:cNvPr id="6" name="Dia számának helye 5"/>
          <p:cNvSpPr>
            <a:spLocks noGrp="1"/>
          </p:cNvSpPr>
          <p:nvPr>
            <p:ph type="sldNum" sz="quarter" idx="12"/>
          </p:nvPr>
        </p:nvSpPr>
        <p:spPr/>
        <p:txBody>
          <a:bodyPr/>
          <a:lstStyle>
            <a:lvl1pPr>
              <a:defRPr/>
            </a:lvl1pPr>
          </a:lstStyle>
          <a:p>
            <a:pPr>
              <a:defRPr/>
            </a:pPr>
            <a:fld id="{5D3ECC32-EC4A-4B6F-B86A-79D2711CF786}" type="slidenum">
              <a:rPr lang="hu-HU"/>
              <a:pPr>
                <a:defRPr/>
              </a:pPr>
              <a:t>‹#›</a:t>
            </a:fld>
            <a:endParaRPr lang="hu-HU"/>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r>
              <a:rPr lang="hu-HU"/>
              <a:t>Webfejlesztés</a:t>
            </a:r>
          </a:p>
        </p:txBody>
      </p:sp>
      <p:sp>
        <p:nvSpPr>
          <p:cNvPr id="6" name="Dia számának helye 5"/>
          <p:cNvSpPr>
            <a:spLocks noGrp="1"/>
          </p:cNvSpPr>
          <p:nvPr>
            <p:ph type="sldNum" sz="quarter" idx="12"/>
          </p:nvPr>
        </p:nvSpPr>
        <p:spPr/>
        <p:txBody>
          <a:bodyPr/>
          <a:lstStyle>
            <a:lvl1pPr>
              <a:defRPr/>
            </a:lvl1pPr>
          </a:lstStyle>
          <a:p>
            <a:pPr>
              <a:defRPr/>
            </a:pPr>
            <a:fld id="{D6CF51FB-B46A-478F-87AF-7CD3FE798E8B}" type="slidenum">
              <a:rPr lang="hu-HU"/>
              <a:pPr>
                <a:defRPr/>
              </a:pPr>
              <a:t>‹#›</a:t>
            </a:fld>
            <a:endParaRPr lang="hu-HU"/>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hu-HU" smtClean="0"/>
              <a:t>Mintacím szerkesztése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Tree>
  </p:cSld>
  <p:clrMap bg1="dk1" tx1="lt1" bg2="dk2" tx2="lt2" accent1="accent1" accent2="accent2" accent3="accent3" accent4="accent4" accent5="accent5" accent6="accent6" hlink="hlink" folHlink="folHlink"/>
  <p:sldLayoutIdLst>
    <p:sldLayoutId id="2147483855" r:id="rId1"/>
    <p:sldLayoutId id="2147483854" r:id="rId2"/>
    <p:sldLayoutId id="2147483853" r:id="rId3"/>
    <p:sldLayoutId id="2147483852" r:id="rId4"/>
    <p:sldLayoutId id="2147483851" r:id="rId5"/>
    <p:sldLayoutId id="2147483850" r:id="rId6"/>
    <p:sldLayoutId id="2147483849" r:id="rId7"/>
    <p:sldLayoutId id="2147483848" r:id="rId8"/>
    <p:sldLayoutId id="2147483847" r:id="rId9"/>
    <p:sldLayoutId id="2147483857" r:id="rId10"/>
    <p:sldLayoutId id="2147483858" r:id="rId11"/>
    <p:sldLayoutId id="2147483846" r:id="rId12"/>
    <p:sldLayoutId id="2147483845" r:id="rId13"/>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6"/>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Blip>
          <a:blip r:embed="rId17"/>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Blip>
          <a:blip r:embed="rId17"/>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Blip>
          <a:blip r:embed="rId17"/>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15362"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5364"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6"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zabadkézi sokszög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412" name="Cím hely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hu-HU" smtClean="0"/>
              <a:t>Mintacím szerkesztése</a:t>
            </a:r>
            <a:endParaRPr lang="en-US" smtClean="0"/>
          </a:p>
        </p:txBody>
      </p:sp>
      <p:sp>
        <p:nvSpPr>
          <p:cNvPr id="17413" name="Szöveg hely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t>Webfejlesztés</a:t>
            </a:r>
            <a:endParaRPr lang="en-US" dirty="0"/>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1EE9B81-954C-4F56-BD78-8CDD5123AA70}" type="slidenum">
              <a:rPr lang="en-US"/>
              <a:pPr>
                <a:defRPr/>
              </a:pPr>
              <a:t>‹#›</a:t>
            </a:fld>
            <a:endParaRPr lang="en-US" dirty="0"/>
          </a:p>
        </p:txBody>
      </p:sp>
      <p:grpSp>
        <p:nvGrpSpPr>
          <p:cNvPr id="17417" name="Csoportba foglalás 1"/>
          <p:cNvGrpSpPr>
            <a:grpSpLocks/>
          </p:cNvGrpSpPr>
          <p:nvPr/>
        </p:nvGrpSpPr>
        <p:grpSpPr bwMode="auto">
          <a:xfrm>
            <a:off x="-19050" y="203200"/>
            <a:ext cx="9180513" cy="647700"/>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p:fade/>
  </p:transition>
  <p:timing>
    <p:tnLst>
      <p:par>
        <p:cTn id="1" dur="indefinite" restart="never" nodeType="tmRoot"/>
      </p:par>
    </p:tnLst>
  </p:timing>
  <p:hf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www.marketing.h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www.evhonlapja.hu/" TargetMode="External"/><Relationship Id="rId4" Type="http://schemas.openxmlformats.org/officeDocument/2006/relationships/hyperlink" Target="http://www.imk.h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nsights/search/"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www.w3schools.com/html/" TargetMode="Externa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u-HU" spc="50" dirty="0" err="1" smtClean="0">
                <a:ln w="13500">
                  <a:solidFill>
                    <a:schemeClr val="accent1">
                      <a:shade val="2500"/>
                      <a:alpha val="6500"/>
                    </a:schemeClr>
                  </a:solidFill>
                  <a:prstDash val="solid"/>
                </a:ln>
                <a:solidFill>
                  <a:schemeClr val="accent1">
                    <a:tint val="3000"/>
                    <a:alpha val="95000"/>
                  </a:schemeClr>
                </a:solidFill>
                <a:effectLst>
                  <a:innerShdw blurRad="63500" dist="50800">
                    <a:prstClr val="black">
                      <a:alpha val="50000"/>
                    </a:prstClr>
                  </a:innerShdw>
                </a:effectLst>
              </a:rPr>
              <a:t>Webfejlesztés</a:t>
            </a:r>
            <a:endParaRPr lang="en-US" spc="50" dirty="0">
              <a:ln w="13500">
                <a:solidFill>
                  <a:schemeClr val="accent1">
                    <a:shade val="2500"/>
                    <a:alpha val="6500"/>
                  </a:schemeClr>
                </a:solidFill>
                <a:prstDash val="solid"/>
              </a:ln>
              <a:solidFill>
                <a:schemeClr val="accent1">
                  <a:tint val="3000"/>
                  <a:alpha val="95000"/>
                </a:schemeClr>
              </a:solidFill>
              <a:effectLst>
                <a:innerShdw blurRad="63500" dist="50800">
                  <a:prstClr val="black">
                    <a:alpha val="50000"/>
                  </a:prstClr>
                </a:innerShdw>
              </a:effectLst>
            </a:endParaRPr>
          </a:p>
        </p:txBody>
      </p:sp>
      <p:sp>
        <p:nvSpPr>
          <p:cNvPr id="3" name="Subtitle 2"/>
          <p:cNvSpPr>
            <a:spLocks noGrp="1"/>
          </p:cNvSpPr>
          <p:nvPr>
            <p:ph type="subTitle" idx="1"/>
          </p:nvPr>
        </p:nvSpPr>
        <p:spPr>
          <a:xfrm>
            <a:off x="730250" y="4344988"/>
            <a:ext cx="7681913" cy="1293812"/>
          </a:xfrm>
        </p:spPr>
        <p:txBody>
          <a:bodyPr>
            <a:normAutofit/>
          </a:bodyPr>
          <a:lstStyle/>
          <a:p>
            <a:pPr marR="0"/>
            <a:r>
              <a:rPr lang="hu-HU" smtClean="0">
                <a:latin typeface="Calibri" pitchFamily="34" charset="0"/>
              </a:rPr>
              <a:t>Bónácz Péter</a:t>
            </a:r>
            <a:endParaRPr lang="en-US" smtClean="0">
              <a:latin typeface="Calibri" pitchFamily="34" charset="0"/>
            </a:endParaRPr>
          </a:p>
          <a:p>
            <a:pPr marR="0"/>
            <a:r>
              <a:rPr lang="hu-HU" smtClean="0">
                <a:latin typeface="Calibri" pitchFamily="34" charset="0"/>
              </a:rPr>
              <a:t>Compszerviz.hu</a:t>
            </a:r>
            <a:endParaRPr lang="en-US"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230188"/>
            <a:ext cx="8382000" cy="1163637"/>
          </a:xfrm>
        </p:spPr>
        <p:txBody>
          <a:bodyPr/>
          <a:lstStyle/>
          <a:p>
            <a:r>
              <a:rPr lang="hu-HU" sz="4400" smtClean="0"/>
              <a:t>Keresés előtt vagy után vagyok?</a:t>
            </a:r>
            <a:endParaRPr lang="en-US" sz="4400" smtClean="0"/>
          </a:p>
        </p:txBody>
      </p:sp>
      <p:pic>
        <p:nvPicPr>
          <p:cNvPr id="50179" name="Picture 2"/>
          <p:cNvPicPr>
            <a:picLocks noChangeAspect="1" noChangeArrowheads="1"/>
          </p:cNvPicPr>
          <p:nvPr/>
        </p:nvPicPr>
        <p:blipFill>
          <a:blip r:embed="rId3"/>
          <a:srcRect/>
          <a:stretch>
            <a:fillRect/>
          </a:stretch>
        </p:blipFill>
        <p:spPr bwMode="auto">
          <a:xfrm>
            <a:off x="468313" y="1773238"/>
            <a:ext cx="8150225" cy="1998662"/>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39750" y="5373688"/>
            <a:ext cx="8197850" cy="766762"/>
          </a:xfrm>
          <a:prstGeom prst="rect">
            <a:avLst/>
          </a:prstGeom>
          <a:noFill/>
          <a:ln w="9525">
            <a:noFill/>
            <a:miter lim="800000"/>
            <a:headEnd/>
            <a:tailEnd/>
          </a:ln>
        </p:spPr>
      </p:pic>
      <p:sp>
        <p:nvSpPr>
          <p:cNvPr id="8" name="Lefelé nyíl 7"/>
          <p:cNvSpPr/>
          <p:nvPr/>
        </p:nvSpPr>
        <p:spPr>
          <a:xfrm>
            <a:off x="3924300" y="4221163"/>
            <a:ext cx="1079500"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2000" fill="hold"/>
                                        <p:tgtEl>
                                          <p:spTgt spid="1027"/>
                                        </p:tgtEl>
                                        <p:attrNameLst>
                                          <p:attrName>ppt_x</p:attrName>
                                        </p:attrNameLst>
                                      </p:cBhvr>
                                      <p:tavLst>
                                        <p:tav tm="0">
                                          <p:val>
                                            <p:strVal val="#ppt_x"/>
                                          </p:val>
                                        </p:tav>
                                        <p:tav tm="100000">
                                          <p:val>
                                            <p:strVal val="#ppt_x"/>
                                          </p:val>
                                        </p:tav>
                                      </p:tavLst>
                                    </p:anim>
                                    <p:anim calcmode="lin" valueType="num">
                                      <p:cBhvr additive="base">
                                        <p:cTn id="14" dur="2000" fill="hold"/>
                                        <p:tgtEl>
                                          <p:spTgt spid="1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230188"/>
            <a:ext cx="8382000" cy="1163637"/>
          </a:xfrm>
        </p:spPr>
        <p:txBody>
          <a:bodyPr/>
          <a:lstStyle/>
          <a:p>
            <a:r>
              <a:rPr lang="hu-HU" sz="4400" smtClean="0"/>
              <a:t>Első 10 találat?</a:t>
            </a:r>
            <a:endParaRPr lang="en-US" sz="4400" smtClean="0"/>
          </a:p>
        </p:txBody>
      </p:sp>
      <p:pic>
        <p:nvPicPr>
          <p:cNvPr id="52227" name="Picture 3"/>
          <p:cNvPicPr>
            <a:picLocks noChangeAspect="1" noChangeArrowheads="1"/>
          </p:cNvPicPr>
          <p:nvPr/>
        </p:nvPicPr>
        <p:blipFill>
          <a:blip r:embed="rId3"/>
          <a:srcRect/>
          <a:stretch>
            <a:fillRect/>
          </a:stretch>
        </p:blipFill>
        <p:spPr bwMode="auto">
          <a:xfrm>
            <a:off x="1187450" y="2276475"/>
            <a:ext cx="6781800" cy="3762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230188"/>
            <a:ext cx="8382000" cy="1163637"/>
          </a:xfrm>
        </p:spPr>
        <p:txBody>
          <a:bodyPr/>
          <a:lstStyle/>
          <a:p>
            <a:r>
              <a:rPr lang="hu-HU" sz="4400" smtClean="0"/>
              <a:t>Oldalfejlécek</a:t>
            </a:r>
            <a:endParaRPr lang="en-US" sz="4400" smtClean="0"/>
          </a:p>
        </p:txBody>
      </p:sp>
      <p:sp>
        <p:nvSpPr>
          <p:cNvPr id="5" name="Szövegdoboz 4"/>
          <p:cNvSpPr txBox="1"/>
          <p:nvPr/>
        </p:nvSpPr>
        <p:spPr>
          <a:xfrm>
            <a:off x="323850" y="4508500"/>
            <a:ext cx="8569325" cy="17541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hu-HU" dirty="0">
                <a:solidFill>
                  <a:schemeClr val="accent1">
                    <a:lumMod val="75000"/>
                  </a:schemeClr>
                </a:solidFill>
                <a:latin typeface="Arial" pitchFamily="34" charset="0"/>
                <a:cs typeface="Arial" pitchFamily="34" charset="0"/>
              </a:rPr>
              <a:t>&lt;</a:t>
            </a:r>
            <a:r>
              <a:rPr lang="hu-HU" dirty="0" err="1">
                <a:solidFill>
                  <a:schemeClr val="accent1">
                    <a:lumMod val="75000"/>
                  </a:schemeClr>
                </a:solidFill>
                <a:latin typeface="Arial" pitchFamily="34" charset="0"/>
                <a:cs typeface="Arial" pitchFamily="34" charset="0"/>
              </a:rPr>
              <a:t>html</a:t>
            </a:r>
            <a:r>
              <a:rPr lang="hu-HU"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dirty="0">
                <a:solidFill>
                  <a:schemeClr val="accent1">
                    <a:lumMod val="75000"/>
                  </a:schemeClr>
                </a:solidFill>
                <a:latin typeface="Arial" pitchFamily="34" charset="0"/>
                <a:cs typeface="Arial" pitchFamily="34" charset="0"/>
              </a:rPr>
              <a:t>&lt;</a:t>
            </a:r>
            <a:r>
              <a:rPr lang="hu-HU" dirty="0" err="1">
                <a:solidFill>
                  <a:schemeClr val="accent1">
                    <a:lumMod val="75000"/>
                  </a:schemeClr>
                </a:solidFill>
                <a:latin typeface="Arial" pitchFamily="34" charset="0"/>
                <a:cs typeface="Arial" pitchFamily="34" charset="0"/>
              </a:rPr>
              <a:t>head</a:t>
            </a:r>
            <a:r>
              <a:rPr lang="hu-HU"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dirty="0">
                <a:latin typeface="Arial" pitchFamily="34" charset="0"/>
                <a:cs typeface="Arial" pitchFamily="34" charset="0"/>
              </a:rPr>
              <a:t>	</a:t>
            </a:r>
            <a:r>
              <a:rPr lang="hu-HU" dirty="0">
                <a:solidFill>
                  <a:schemeClr val="accent1">
                    <a:lumMod val="75000"/>
                  </a:schemeClr>
                </a:solidFill>
                <a:latin typeface="Arial" pitchFamily="34" charset="0"/>
                <a:cs typeface="Arial" pitchFamily="34" charset="0"/>
              </a:rPr>
              <a:t>&lt;</a:t>
            </a:r>
            <a:r>
              <a:rPr lang="hu-HU" dirty="0" err="1">
                <a:solidFill>
                  <a:schemeClr val="accent1">
                    <a:lumMod val="75000"/>
                  </a:schemeClr>
                </a:solidFill>
                <a:latin typeface="Arial" pitchFamily="34" charset="0"/>
                <a:cs typeface="Arial" pitchFamily="34" charset="0"/>
              </a:rPr>
              <a:t>title</a:t>
            </a:r>
            <a:r>
              <a:rPr lang="hu-HU" dirty="0">
                <a:solidFill>
                  <a:schemeClr val="accent1">
                    <a:lumMod val="75000"/>
                  </a:schemeClr>
                </a:solidFill>
                <a:latin typeface="Arial" pitchFamily="34" charset="0"/>
                <a:cs typeface="Arial" pitchFamily="34" charset="0"/>
              </a:rPr>
              <a:t>&gt;</a:t>
            </a:r>
            <a:r>
              <a:rPr lang="hu-HU" dirty="0">
                <a:latin typeface="Arial" pitchFamily="34" charset="0"/>
                <a:cs typeface="Arial" pitchFamily="34" charset="0"/>
              </a:rPr>
              <a:t>Számítógép szerviz elérhetőség</a:t>
            </a:r>
            <a:r>
              <a:rPr lang="hu-HU" dirty="0">
                <a:solidFill>
                  <a:schemeClr val="accent1">
                    <a:lumMod val="75000"/>
                  </a:schemeClr>
                </a:solidFill>
                <a:latin typeface="Arial" pitchFamily="34" charset="0"/>
                <a:cs typeface="Arial" pitchFamily="34" charset="0"/>
              </a:rPr>
              <a:t>&lt;/</a:t>
            </a:r>
            <a:r>
              <a:rPr lang="hu-HU" dirty="0" err="1">
                <a:solidFill>
                  <a:schemeClr val="accent1">
                    <a:lumMod val="75000"/>
                  </a:schemeClr>
                </a:solidFill>
                <a:latin typeface="Arial" pitchFamily="34" charset="0"/>
                <a:cs typeface="Arial" pitchFamily="34" charset="0"/>
              </a:rPr>
              <a:t>title</a:t>
            </a:r>
            <a:r>
              <a:rPr lang="hu-HU"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dirty="0">
                <a:latin typeface="Arial" pitchFamily="34" charset="0"/>
                <a:cs typeface="Arial" pitchFamily="34" charset="0"/>
              </a:rPr>
              <a:t>	</a:t>
            </a:r>
            <a:r>
              <a:rPr lang="hu-HU" dirty="0">
                <a:solidFill>
                  <a:schemeClr val="accent1">
                    <a:lumMod val="75000"/>
                  </a:schemeClr>
                </a:solidFill>
                <a:latin typeface="Arial" pitchFamily="34" charset="0"/>
                <a:cs typeface="Arial" pitchFamily="34" charset="0"/>
              </a:rPr>
              <a:t>&lt;meta </a:t>
            </a:r>
            <a:r>
              <a:rPr lang="hu-HU" dirty="0" err="1">
                <a:solidFill>
                  <a:schemeClr val="accent1">
                    <a:lumMod val="75000"/>
                  </a:schemeClr>
                </a:solidFill>
                <a:latin typeface="Arial" pitchFamily="34" charset="0"/>
                <a:cs typeface="Arial" pitchFamily="34" charset="0"/>
              </a:rPr>
              <a:t>name</a:t>
            </a:r>
            <a:r>
              <a:rPr lang="hu-HU" dirty="0">
                <a:solidFill>
                  <a:schemeClr val="accent1">
                    <a:lumMod val="75000"/>
                  </a:schemeClr>
                </a:solidFill>
                <a:latin typeface="Arial" pitchFamily="34" charset="0"/>
                <a:cs typeface="Arial" pitchFamily="34" charset="0"/>
              </a:rPr>
              <a:t>=</a:t>
            </a:r>
            <a:r>
              <a:rPr lang="hu-HU" dirty="0">
                <a:solidFill>
                  <a:srgbClr val="0066FF"/>
                </a:solidFill>
                <a:latin typeface="Arial" pitchFamily="34" charset="0"/>
                <a:cs typeface="Arial" pitchFamily="34" charset="0"/>
              </a:rPr>
              <a:t>"</a:t>
            </a:r>
            <a:r>
              <a:rPr lang="hu-HU" dirty="0" err="1">
                <a:solidFill>
                  <a:srgbClr val="0066FF"/>
                </a:solidFill>
                <a:latin typeface="Arial" pitchFamily="34" charset="0"/>
                <a:cs typeface="Arial" pitchFamily="34" charset="0"/>
              </a:rPr>
              <a:t>Description</a:t>
            </a:r>
            <a:r>
              <a:rPr lang="hu-HU" dirty="0">
                <a:solidFill>
                  <a:srgbClr val="0066FF"/>
                </a:solidFill>
                <a:latin typeface="Arial" pitchFamily="34" charset="0"/>
                <a:cs typeface="Arial" pitchFamily="34" charset="0"/>
              </a:rPr>
              <a:t>"</a:t>
            </a:r>
            <a:r>
              <a:rPr lang="hu-HU" dirty="0">
                <a:latin typeface="Arial" pitchFamily="34" charset="0"/>
                <a:cs typeface="Arial" pitchFamily="34" charset="0"/>
              </a:rPr>
              <a:t> </a:t>
            </a:r>
            <a:r>
              <a:rPr lang="hu-HU" dirty="0" err="1">
                <a:solidFill>
                  <a:schemeClr val="accent1">
                    <a:lumMod val="75000"/>
                  </a:schemeClr>
                </a:solidFill>
                <a:latin typeface="Arial" pitchFamily="34" charset="0"/>
                <a:cs typeface="Arial" pitchFamily="34" charset="0"/>
              </a:rPr>
              <a:t>content</a:t>
            </a:r>
            <a:r>
              <a:rPr lang="hu-HU" dirty="0">
                <a:solidFill>
                  <a:schemeClr val="accent1">
                    <a:lumMod val="75000"/>
                  </a:schemeClr>
                </a:solidFill>
                <a:latin typeface="Arial" pitchFamily="34" charset="0"/>
                <a:cs typeface="Arial" pitchFamily="34" charset="0"/>
              </a:rPr>
              <a:t>=</a:t>
            </a:r>
            <a:r>
              <a:rPr lang="hu-HU" dirty="0">
                <a:latin typeface="Arial" pitchFamily="34" charset="0"/>
                <a:cs typeface="Arial" pitchFamily="34" charset="0"/>
              </a:rPr>
              <a:t>"Számítógép szerviz elérhetőség" </a:t>
            </a:r>
            <a:r>
              <a:rPr lang="hu-HU"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dirty="0">
                <a:latin typeface="Arial" pitchFamily="34" charset="0"/>
                <a:cs typeface="Arial" pitchFamily="34" charset="0"/>
              </a:rPr>
              <a:t>    </a:t>
            </a:r>
            <a:r>
              <a:rPr lang="hu-HU" dirty="0">
                <a:solidFill>
                  <a:schemeClr val="accent1">
                    <a:lumMod val="75000"/>
                  </a:schemeClr>
                </a:solidFill>
                <a:latin typeface="Arial" pitchFamily="34" charset="0"/>
                <a:cs typeface="Arial" pitchFamily="34" charset="0"/>
              </a:rPr>
              <a:t>&lt;meta </a:t>
            </a:r>
            <a:r>
              <a:rPr lang="hu-HU" dirty="0" err="1">
                <a:solidFill>
                  <a:schemeClr val="accent1">
                    <a:lumMod val="75000"/>
                  </a:schemeClr>
                </a:solidFill>
                <a:latin typeface="Arial" pitchFamily="34" charset="0"/>
                <a:cs typeface="Arial" pitchFamily="34" charset="0"/>
              </a:rPr>
              <a:t>name</a:t>
            </a:r>
            <a:r>
              <a:rPr lang="hu-HU" dirty="0">
                <a:solidFill>
                  <a:schemeClr val="accent1">
                    <a:lumMod val="75000"/>
                  </a:schemeClr>
                </a:solidFill>
                <a:latin typeface="Arial" pitchFamily="34" charset="0"/>
                <a:cs typeface="Arial" pitchFamily="34" charset="0"/>
              </a:rPr>
              <a:t>=</a:t>
            </a:r>
            <a:r>
              <a:rPr lang="hu-HU" dirty="0">
                <a:solidFill>
                  <a:srgbClr val="0066FF"/>
                </a:solidFill>
                <a:latin typeface="Arial" pitchFamily="34" charset="0"/>
                <a:cs typeface="Arial" pitchFamily="34" charset="0"/>
              </a:rPr>
              <a:t>"</a:t>
            </a:r>
            <a:r>
              <a:rPr lang="hu-HU" dirty="0" err="1">
                <a:solidFill>
                  <a:srgbClr val="0066FF"/>
                </a:solidFill>
                <a:latin typeface="Arial" pitchFamily="34" charset="0"/>
                <a:cs typeface="Arial" pitchFamily="34" charset="0"/>
              </a:rPr>
              <a:t>Keywords</a:t>
            </a:r>
            <a:r>
              <a:rPr lang="hu-HU" dirty="0">
                <a:solidFill>
                  <a:srgbClr val="0066FF"/>
                </a:solidFill>
                <a:latin typeface="Arial" pitchFamily="34" charset="0"/>
                <a:cs typeface="Arial" pitchFamily="34" charset="0"/>
              </a:rPr>
              <a:t>" </a:t>
            </a:r>
            <a:r>
              <a:rPr lang="hu-HU" dirty="0" err="1">
                <a:solidFill>
                  <a:schemeClr val="accent1">
                    <a:lumMod val="75000"/>
                  </a:schemeClr>
                </a:solidFill>
                <a:latin typeface="Arial" pitchFamily="34" charset="0"/>
                <a:cs typeface="Arial" pitchFamily="34" charset="0"/>
              </a:rPr>
              <a:t>content</a:t>
            </a:r>
            <a:r>
              <a:rPr lang="hu-HU" dirty="0">
                <a:solidFill>
                  <a:schemeClr val="accent1">
                    <a:lumMod val="75000"/>
                  </a:schemeClr>
                </a:solidFill>
                <a:latin typeface="Arial" pitchFamily="34" charset="0"/>
                <a:cs typeface="Arial" pitchFamily="34" charset="0"/>
              </a:rPr>
              <a:t>=</a:t>
            </a:r>
            <a:r>
              <a:rPr lang="hu-HU" dirty="0">
                <a:latin typeface="Arial" pitchFamily="34" charset="0"/>
                <a:cs typeface="Arial" pitchFamily="34" charset="0"/>
              </a:rPr>
              <a:t>"Számítógép szerviz, telefonszám, e-mail, </a:t>
            </a:r>
            <a:r>
              <a:rPr lang="hu-HU" dirty="0" err="1">
                <a:latin typeface="Arial" pitchFamily="34" charset="0"/>
                <a:cs typeface="Arial" pitchFamily="34" charset="0"/>
              </a:rPr>
              <a:t>msn</a:t>
            </a:r>
            <a:r>
              <a:rPr lang="hu-HU" dirty="0">
                <a:latin typeface="Arial" pitchFamily="34" charset="0"/>
                <a:cs typeface="Arial" pitchFamily="34" charset="0"/>
              </a:rPr>
              <a:t>, </a:t>
            </a:r>
            <a:r>
              <a:rPr lang="hu-HU" dirty="0" err="1">
                <a:latin typeface="Arial" pitchFamily="34" charset="0"/>
                <a:cs typeface="Arial" pitchFamily="34" charset="0"/>
              </a:rPr>
              <a:t>skype</a:t>
            </a:r>
            <a:r>
              <a:rPr lang="hu-HU" dirty="0">
                <a:latin typeface="Arial" pitchFamily="34" charset="0"/>
                <a:cs typeface="Arial" pitchFamily="34" charset="0"/>
              </a:rPr>
              <a:t>, kapcsolatfelvétel" </a:t>
            </a:r>
            <a:r>
              <a:rPr lang="hu-HU" dirty="0">
                <a:solidFill>
                  <a:schemeClr val="accent1">
                    <a:lumMod val="75000"/>
                  </a:schemeClr>
                </a:solidFill>
                <a:latin typeface="Arial" pitchFamily="34" charset="0"/>
                <a:cs typeface="Arial" pitchFamily="34" charset="0"/>
              </a:rPr>
              <a:t>/&gt;</a:t>
            </a:r>
          </a:p>
        </p:txBody>
      </p:sp>
      <p:pic>
        <p:nvPicPr>
          <p:cNvPr id="1027" name="Picture 3"/>
          <p:cNvPicPr>
            <a:picLocks noChangeAspect="1" noChangeArrowheads="1"/>
          </p:cNvPicPr>
          <p:nvPr/>
        </p:nvPicPr>
        <p:blipFill>
          <a:blip r:embed="rId3"/>
          <a:srcRect/>
          <a:stretch>
            <a:fillRect/>
          </a:stretch>
        </p:blipFill>
        <p:spPr bwMode="auto">
          <a:xfrm>
            <a:off x="1403350" y="1844675"/>
            <a:ext cx="5976938" cy="21129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ppt_x"/>
                                          </p:val>
                                        </p:tav>
                                        <p:tav tm="100000">
                                          <p:val>
                                            <p:strVal val="#ppt_x"/>
                                          </p:val>
                                        </p:tav>
                                      </p:tavLst>
                                    </p:anim>
                                    <p:anim calcmode="lin" valueType="num">
                                      <p:cBhvr additive="base">
                                        <p:cTn id="8"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230188"/>
            <a:ext cx="8382000" cy="1163637"/>
          </a:xfrm>
        </p:spPr>
        <p:txBody>
          <a:bodyPr/>
          <a:lstStyle/>
          <a:p>
            <a:r>
              <a:rPr lang="hu-HU" sz="4400" smtClean="0"/>
              <a:t>Oldalak tartalma</a:t>
            </a:r>
            <a:endParaRPr lang="en-US" sz="4400" smtClean="0"/>
          </a:p>
        </p:txBody>
      </p:sp>
      <p:pic>
        <p:nvPicPr>
          <p:cNvPr id="2050" name="Picture 2"/>
          <p:cNvPicPr>
            <a:picLocks noChangeAspect="1" noChangeArrowheads="1"/>
          </p:cNvPicPr>
          <p:nvPr/>
        </p:nvPicPr>
        <p:blipFill>
          <a:blip r:embed="rId3"/>
          <a:srcRect/>
          <a:stretch>
            <a:fillRect/>
          </a:stretch>
        </p:blipFill>
        <p:spPr bwMode="auto">
          <a:xfrm>
            <a:off x="1042988" y="1700213"/>
            <a:ext cx="6867525" cy="1409700"/>
          </a:xfrm>
          <a:prstGeom prst="rect">
            <a:avLst/>
          </a:prstGeom>
          <a:noFill/>
          <a:ln w="9525">
            <a:noFill/>
            <a:miter lim="800000"/>
            <a:headEnd/>
            <a:tailEnd/>
          </a:ln>
        </p:spPr>
      </p:pic>
      <p:sp>
        <p:nvSpPr>
          <p:cNvPr id="6" name="Szövegdoboz 5"/>
          <p:cNvSpPr txBox="1"/>
          <p:nvPr/>
        </p:nvSpPr>
        <p:spPr>
          <a:xfrm>
            <a:off x="323850" y="3789363"/>
            <a:ext cx="8208963" cy="646112"/>
          </a:xfrm>
          <a:prstGeom prst="rect">
            <a:avLst/>
          </a:prstGeom>
          <a:noFill/>
        </p:spPr>
        <p:txBody>
          <a:bodyPr>
            <a:spAutoFit/>
          </a:bodyPr>
          <a:lstStyle/>
          <a:p>
            <a:pPr fontAlgn="auto">
              <a:spcBef>
                <a:spcPts val="0"/>
              </a:spcBef>
              <a:spcAft>
                <a:spcPts val="0"/>
              </a:spcAft>
              <a:defRPr/>
            </a:pPr>
            <a:r>
              <a:rPr lang="hu-HU" dirty="0">
                <a:solidFill>
                  <a:schemeClr val="accent1">
                    <a:lumMod val="75000"/>
                  </a:schemeClr>
                </a:solidFill>
                <a:latin typeface="Arial" pitchFamily="34" charset="0"/>
                <a:cs typeface="Arial" pitchFamily="34" charset="0"/>
              </a:rPr>
              <a:t>&lt;meta </a:t>
            </a:r>
            <a:r>
              <a:rPr lang="hu-HU" dirty="0" err="1">
                <a:solidFill>
                  <a:schemeClr val="accent1">
                    <a:lumMod val="75000"/>
                  </a:schemeClr>
                </a:solidFill>
                <a:latin typeface="Arial" pitchFamily="34" charset="0"/>
                <a:cs typeface="Arial" pitchFamily="34" charset="0"/>
              </a:rPr>
              <a:t>name</a:t>
            </a:r>
            <a:r>
              <a:rPr lang="hu-HU" dirty="0">
                <a:solidFill>
                  <a:schemeClr val="accent1">
                    <a:lumMod val="75000"/>
                  </a:schemeClr>
                </a:solidFill>
                <a:latin typeface="Arial" pitchFamily="34" charset="0"/>
                <a:cs typeface="Arial" pitchFamily="34" charset="0"/>
              </a:rPr>
              <a:t>=</a:t>
            </a:r>
            <a:r>
              <a:rPr lang="hu-HU" dirty="0">
                <a:solidFill>
                  <a:srgbClr val="0066FF"/>
                </a:solidFill>
                <a:latin typeface="Arial" pitchFamily="34" charset="0"/>
                <a:cs typeface="Arial" pitchFamily="34" charset="0"/>
              </a:rPr>
              <a:t>"</a:t>
            </a:r>
            <a:r>
              <a:rPr lang="hu-HU" dirty="0" err="1">
                <a:solidFill>
                  <a:srgbClr val="0066FF"/>
                </a:solidFill>
                <a:latin typeface="Arial" pitchFamily="34" charset="0"/>
                <a:cs typeface="Arial" pitchFamily="34" charset="0"/>
              </a:rPr>
              <a:t>Description</a:t>
            </a:r>
            <a:r>
              <a:rPr lang="hu-HU" dirty="0">
                <a:solidFill>
                  <a:srgbClr val="0066FF"/>
                </a:solidFill>
                <a:latin typeface="Arial" pitchFamily="34" charset="0"/>
                <a:cs typeface="Arial" pitchFamily="34" charset="0"/>
              </a:rPr>
              <a:t>"</a:t>
            </a:r>
            <a:r>
              <a:rPr lang="hu-HU" dirty="0">
                <a:latin typeface="Arial" pitchFamily="34" charset="0"/>
                <a:cs typeface="Arial" pitchFamily="34" charset="0"/>
              </a:rPr>
              <a:t> </a:t>
            </a:r>
            <a:r>
              <a:rPr lang="hu-HU" dirty="0" err="1">
                <a:solidFill>
                  <a:schemeClr val="accent1">
                    <a:lumMod val="75000"/>
                  </a:schemeClr>
                </a:solidFill>
                <a:latin typeface="Arial" pitchFamily="34" charset="0"/>
                <a:cs typeface="Arial" pitchFamily="34" charset="0"/>
              </a:rPr>
              <a:t>content</a:t>
            </a:r>
            <a:r>
              <a:rPr lang="hu-HU" dirty="0">
                <a:solidFill>
                  <a:schemeClr val="accent1">
                    <a:lumMod val="75000"/>
                  </a:schemeClr>
                </a:solidFill>
                <a:latin typeface="Arial" pitchFamily="34" charset="0"/>
                <a:cs typeface="Arial" pitchFamily="34" charset="0"/>
              </a:rPr>
              <a:t>=</a:t>
            </a:r>
            <a:r>
              <a:rPr lang="hu-HU" dirty="0">
                <a:latin typeface="Arial" pitchFamily="34" charset="0"/>
                <a:cs typeface="Arial" pitchFamily="34" charset="0"/>
              </a:rPr>
              <a:t>"Számítógépszerviz,</a:t>
            </a:r>
            <a:r>
              <a:rPr lang="hu-HU" dirty="0" err="1">
                <a:latin typeface="Arial" pitchFamily="34" charset="0"/>
                <a:cs typeface="Arial" pitchFamily="34" charset="0"/>
              </a:rPr>
              <a:t>Compszerviz</a:t>
            </a:r>
            <a:r>
              <a:rPr lang="hu-HU" dirty="0">
                <a:latin typeface="Arial" pitchFamily="34" charset="0"/>
                <a:cs typeface="Arial" pitchFamily="34" charset="0"/>
              </a:rPr>
              <a:t>,PC szerviz, </a:t>
            </a:r>
            <a:r>
              <a:rPr lang="hu-HU" dirty="0" err="1">
                <a:latin typeface="Arial" pitchFamily="34" charset="0"/>
                <a:cs typeface="Arial" pitchFamily="34" charset="0"/>
              </a:rPr>
              <a:t>szamítógép</a:t>
            </a:r>
            <a:r>
              <a:rPr lang="hu-HU" dirty="0">
                <a:latin typeface="Arial" pitchFamily="34" charset="0"/>
                <a:cs typeface="Arial" pitchFamily="34" charset="0"/>
              </a:rPr>
              <a:t> alkatrészek, ……….." </a:t>
            </a:r>
            <a:r>
              <a:rPr lang="hu-HU" dirty="0">
                <a:solidFill>
                  <a:schemeClr val="accent1">
                    <a:lumMod val="75000"/>
                  </a:schemeClr>
                </a:solidFill>
                <a:latin typeface="Arial" pitchFamily="34" charset="0"/>
                <a:cs typeface="Arial" pitchFamily="34" charset="0"/>
              </a:rPr>
              <a:t>/&gt;</a:t>
            </a:r>
            <a:endParaRPr lang="hu-HU"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ppt_x"/>
                                          </p:val>
                                        </p:tav>
                                        <p:tav tm="100000">
                                          <p:val>
                                            <p:strVal val="#ppt_x"/>
                                          </p:val>
                                        </p:tav>
                                      </p:tavLst>
                                    </p:anim>
                                    <p:anim calcmode="lin" valueType="num">
                                      <p:cBhvr additive="base">
                                        <p:cTn id="8"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230188"/>
            <a:ext cx="8382000" cy="1163637"/>
          </a:xfrm>
        </p:spPr>
        <p:txBody>
          <a:bodyPr/>
          <a:lstStyle/>
          <a:p>
            <a:r>
              <a:rPr lang="hu-HU" sz="4400" smtClean="0"/>
              <a:t>További tanácsok</a:t>
            </a:r>
            <a:endParaRPr lang="en-US" sz="4400" smtClean="0"/>
          </a:p>
        </p:txBody>
      </p:sp>
      <p:sp>
        <p:nvSpPr>
          <p:cNvPr id="4" name="Szövegdoboz 3"/>
          <p:cNvSpPr txBox="1">
            <a:spLocks noChangeArrowheads="1"/>
          </p:cNvSpPr>
          <p:nvPr/>
        </p:nvSpPr>
        <p:spPr bwMode="auto">
          <a:xfrm>
            <a:off x="611188" y="5445125"/>
            <a:ext cx="7921625" cy="646113"/>
          </a:xfrm>
          <a:prstGeom prst="rect">
            <a:avLst/>
          </a:prstGeom>
          <a:noFill/>
          <a:ln w="9525">
            <a:noFill/>
            <a:miter lim="800000"/>
            <a:headEnd/>
            <a:tailEnd/>
          </a:ln>
        </p:spPr>
        <p:txBody>
          <a:bodyPr>
            <a:spAutoFit/>
          </a:bodyPr>
          <a:lstStyle/>
          <a:p>
            <a:r>
              <a:rPr lang="hu-HU">
                <a:solidFill>
                  <a:srgbClr val="FF0000"/>
                </a:solidFill>
                <a:cs typeface="Arial" charset="0"/>
              </a:rPr>
              <a:t>A tartalom túlzott elaprózása is kerülendő</a:t>
            </a:r>
          </a:p>
          <a:p>
            <a:r>
              <a:rPr lang="hu-HU">
                <a:solidFill>
                  <a:srgbClr val="FF0000"/>
                </a:solidFill>
                <a:cs typeface="Arial" charset="0"/>
              </a:rPr>
              <a:t>(pl. húsz kattintás kell egy mélyebb tartalom eléréséhez)</a:t>
            </a:r>
          </a:p>
        </p:txBody>
      </p:sp>
      <p:sp>
        <p:nvSpPr>
          <p:cNvPr id="5" name="Szövegdoboz 4"/>
          <p:cNvSpPr txBox="1"/>
          <p:nvPr/>
        </p:nvSpPr>
        <p:spPr>
          <a:xfrm>
            <a:off x="611188" y="1484313"/>
            <a:ext cx="7921625" cy="646112"/>
          </a:xfrm>
          <a:prstGeom prst="rect">
            <a:avLst/>
          </a:prstGeom>
          <a:noFill/>
        </p:spPr>
        <p:txBody>
          <a:bodyPr>
            <a:spAutoFit/>
          </a:bodyPr>
          <a:lstStyle/>
          <a:p>
            <a:pPr fontAlgn="auto">
              <a:spcBef>
                <a:spcPts val="0"/>
              </a:spcBef>
              <a:spcAft>
                <a:spcPts val="0"/>
              </a:spcAft>
              <a:defRPr/>
            </a:pPr>
            <a:r>
              <a:rPr lang="hu-HU" b="1" i="1" dirty="0">
                <a:solidFill>
                  <a:schemeClr val="accent1">
                    <a:lumMod val="50000"/>
                  </a:schemeClr>
                </a:solidFill>
                <a:latin typeface="Arial" pitchFamily="34" charset="0"/>
                <a:cs typeface="Arial" pitchFamily="34" charset="0"/>
              </a:rPr>
              <a:t>Készítsen kézenfekvő szerkezetű hierarchiát</a:t>
            </a:r>
            <a:r>
              <a:rPr lang="hu-HU" dirty="0">
                <a:solidFill>
                  <a:schemeClr val="accent1">
                    <a:lumMod val="50000"/>
                  </a:schemeClr>
                </a:solidFill>
                <a:latin typeface="Arial" pitchFamily="34" charset="0"/>
                <a:cs typeface="Arial" pitchFamily="34" charset="0"/>
              </a:rPr>
              <a:t>, és azok tükrözzék a belső oldalszerkezetet.</a:t>
            </a:r>
          </a:p>
        </p:txBody>
      </p:sp>
      <p:sp>
        <p:nvSpPr>
          <p:cNvPr id="6" name="Szövegdoboz 5"/>
          <p:cNvSpPr txBox="1"/>
          <p:nvPr/>
        </p:nvSpPr>
        <p:spPr>
          <a:xfrm>
            <a:off x="611188" y="2336800"/>
            <a:ext cx="7921625" cy="922338"/>
          </a:xfrm>
          <a:prstGeom prst="rect">
            <a:avLst/>
          </a:prstGeom>
          <a:noFill/>
        </p:spPr>
        <p:txBody>
          <a:bodyPr>
            <a:spAutoFit/>
          </a:bodyPr>
          <a:lstStyle/>
          <a:p>
            <a:pPr fontAlgn="auto">
              <a:spcBef>
                <a:spcPts val="0"/>
              </a:spcBef>
              <a:spcAft>
                <a:spcPts val="0"/>
              </a:spcAft>
              <a:defRPr/>
            </a:pPr>
            <a:r>
              <a:rPr lang="hu-HU" b="1" i="1" dirty="0">
                <a:solidFill>
                  <a:schemeClr val="accent1">
                    <a:lumMod val="50000"/>
                  </a:schemeClr>
                </a:solidFill>
                <a:latin typeface="Arial" pitchFamily="34" charset="0"/>
                <a:cs typeface="Arial" pitchFamily="34" charset="0"/>
              </a:rPr>
              <a:t>Használjon főként szöveget a navigációhoz </a:t>
            </a:r>
          </a:p>
          <a:p>
            <a:pPr fontAlgn="auto">
              <a:spcBef>
                <a:spcPts val="0"/>
              </a:spcBef>
              <a:spcAft>
                <a:spcPts val="0"/>
              </a:spcAft>
              <a:defRPr/>
            </a:pPr>
            <a:r>
              <a:rPr lang="hu-HU" dirty="0" err="1">
                <a:solidFill>
                  <a:schemeClr val="accent1">
                    <a:lumMod val="50000"/>
                  </a:schemeClr>
                </a:solidFill>
                <a:latin typeface="Arial" pitchFamily="34" charset="0"/>
                <a:cs typeface="Arial" pitchFamily="34" charset="0"/>
              </a:rPr>
              <a:t>-Flash</a:t>
            </a:r>
            <a:r>
              <a:rPr lang="hu-HU" dirty="0">
                <a:solidFill>
                  <a:schemeClr val="accent1">
                    <a:lumMod val="50000"/>
                  </a:schemeClr>
                </a:solidFill>
                <a:latin typeface="Arial" pitchFamily="34" charset="0"/>
                <a:cs typeface="Arial" pitchFamily="34" charset="0"/>
              </a:rPr>
              <a:t> vagy JavaScript alapú navigáció számos kereső számára értelmezhetetlen</a:t>
            </a:r>
          </a:p>
        </p:txBody>
      </p:sp>
      <p:sp>
        <p:nvSpPr>
          <p:cNvPr id="7" name="Szövegdoboz 6"/>
          <p:cNvSpPr txBox="1"/>
          <p:nvPr/>
        </p:nvSpPr>
        <p:spPr>
          <a:xfrm>
            <a:off x="611188" y="3465513"/>
            <a:ext cx="7921625" cy="646112"/>
          </a:xfrm>
          <a:prstGeom prst="rect">
            <a:avLst/>
          </a:prstGeom>
          <a:noFill/>
        </p:spPr>
        <p:txBody>
          <a:bodyPr>
            <a:spAutoFit/>
          </a:bodyPr>
          <a:lstStyle/>
          <a:p>
            <a:pPr fontAlgn="auto">
              <a:spcBef>
                <a:spcPts val="0"/>
              </a:spcBef>
              <a:spcAft>
                <a:spcPts val="0"/>
              </a:spcAft>
              <a:defRPr/>
            </a:pPr>
            <a:r>
              <a:rPr lang="hu-HU" b="1" i="1" dirty="0">
                <a:solidFill>
                  <a:schemeClr val="accent1">
                    <a:lumMod val="50000"/>
                  </a:schemeClr>
                </a:solidFill>
                <a:latin typeface="Arial" pitchFamily="34" charset="0"/>
                <a:cs typeface="Arial" pitchFamily="34" charset="0"/>
              </a:rPr>
              <a:t>Használja a morzsa (</a:t>
            </a:r>
            <a:r>
              <a:rPr lang="hu-HU" b="1" i="1" dirty="0" err="1">
                <a:solidFill>
                  <a:schemeClr val="accent1">
                    <a:lumMod val="50000"/>
                  </a:schemeClr>
                </a:solidFill>
                <a:latin typeface="Arial" pitchFamily="34" charset="0"/>
                <a:cs typeface="Arial" pitchFamily="34" charset="0"/>
              </a:rPr>
              <a:t>breadcrumb</a:t>
            </a:r>
            <a:r>
              <a:rPr lang="hu-HU" b="1" i="1" dirty="0">
                <a:solidFill>
                  <a:schemeClr val="accent1">
                    <a:lumMod val="50000"/>
                  </a:schemeClr>
                </a:solidFill>
                <a:latin typeface="Arial" pitchFamily="34" charset="0"/>
                <a:cs typeface="Arial" pitchFamily="34" charset="0"/>
              </a:rPr>
              <a:t>) navigációt </a:t>
            </a:r>
          </a:p>
          <a:p>
            <a:pPr fontAlgn="auto">
              <a:spcBef>
                <a:spcPts val="0"/>
              </a:spcBef>
              <a:spcAft>
                <a:spcPts val="0"/>
              </a:spcAft>
              <a:defRPr/>
            </a:pPr>
            <a:r>
              <a:rPr lang="hu-HU" dirty="0">
                <a:solidFill>
                  <a:schemeClr val="accent1">
                    <a:lumMod val="50000"/>
                  </a:schemeClr>
                </a:solidFill>
                <a:latin typeface="Arial" pitchFamily="34" charset="0"/>
                <a:cs typeface="Arial" pitchFamily="34" charset="0"/>
              </a:rPr>
              <a:t>Főoldal -&gt; Cikkek-&gt; Böngészők </a:t>
            </a:r>
            <a:r>
              <a:rPr lang="hu-HU" dirty="0" err="1">
                <a:solidFill>
                  <a:schemeClr val="accent1">
                    <a:lumMod val="50000"/>
                  </a:schemeClr>
                </a:solidFill>
                <a:latin typeface="Arial" pitchFamily="34" charset="0"/>
                <a:cs typeface="Arial" pitchFamily="34" charset="0"/>
              </a:rPr>
              <a:t>összerhasonlítása</a:t>
            </a:r>
            <a:endParaRPr lang="hu-HU" dirty="0">
              <a:solidFill>
                <a:schemeClr val="accent1">
                  <a:lumMod val="50000"/>
                </a:schemeClr>
              </a:solidFill>
              <a:latin typeface="Arial" pitchFamily="34" charset="0"/>
              <a:cs typeface="Arial" pitchFamily="34" charset="0"/>
            </a:endParaRPr>
          </a:p>
        </p:txBody>
      </p:sp>
      <p:sp>
        <p:nvSpPr>
          <p:cNvPr id="8" name="Szövegdoboz 7"/>
          <p:cNvSpPr txBox="1">
            <a:spLocks noChangeArrowheads="1"/>
          </p:cNvSpPr>
          <p:nvPr/>
        </p:nvSpPr>
        <p:spPr bwMode="auto">
          <a:xfrm>
            <a:off x="611188" y="4316413"/>
            <a:ext cx="7921625" cy="923925"/>
          </a:xfrm>
          <a:prstGeom prst="rect">
            <a:avLst/>
          </a:prstGeom>
          <a:noFill/>
          <a:ln w="9525">
            <a:noFill/>
            <a:miter lim="800000"/>
            <a:headEnd/>
            <a:tailEnd/>
          </a:ln>
        </p:spPr>
        <p:txBody>
          <a:bodyPr>
            <a:spAutoFit/>
          </a:bodyPr>
          <a:lstStyle/>
          <a:p>
            <a:r>
              <a:rPr lang="hu-HU">
                <a:solidFill>
                  <a:srgbClr val="FF0000"/>
                </a:solidFill>
                <a:cs typeface="Arial" charset="0"/>
              </a:rPr>
              <a:t>Kerülje a bonyolult navigációs hálók készítése,</a:t>
            </a:r>
          </a:p>
          <a:p>
            <a:r>
              <a:rPr lang="hu-HU">
                <a:solidFill>
                  <a:srgbClr val="FF0000"/>
                </a:solidFill>
                <a:cs typeface="Arial" charset="0"/>
              </a:rPr>
              <a:t>pl. a webhely minden egyes oldalának hozzálinkelése az oldal minden más oldalához.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230188"/>
            <a:ext cx="8382000" cy="1163637"/>
          </a:xfrm>
        </p:spPr>
        <p:txBody>
          <a:bodyPr/>
          <a:lstStyle/>
          <a:p>
            <a:r>
              <a:rPr lang="hu-HU" sz="4400" smtClean="0"/>
              <a:t>Webhelytérkép használata</a:t>
            </a:r>
            <a:endParaRPr lang="en-US" sz="4400" smtClean="0"/>
          </a:p>
        </p:txBody>
      </p:sp>
      <p:sp>
        <p:nvSpPr>
          <p:cNvPr id="5" name="Szövegdoboz 4"/>
          <p:cNvSpPr txBox="1"/>
          <p:nvPr/>
        </p:nvSpPr>
        <p:spPr>
          <a:xfrm>
            <a:off x="611188" y="3357563"/>
            <a:ext cx="8137525" cy="2462212"/>
          </a:xfrm>
          <a:prstGeom prst="rect">
            <a:avLst/>
          </a:prstGeom>
          <a:noFill/>
        </p:spPr>
        <p:txBody>
          <a:bodyPr>
            <a:spAutoFit/>
          </a:bodyPr>
          <a:lstStyle/>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&lt;?</a:t>
            </a:r>
            <a:r>
              <a:rPr lang="hu-HU" sz="1400" dirty="0" err="1">
                <a:solidFill>
                  <a:schemeClr val="accent1">
                    <a:lumMod val="75000"/>
                  </a:schemeClr>
                </a:solidFill>
                <a:latin typeface="Arial" pitchFamily="34" charset="0"/>
                <a:cs typeface="Arial" pitchFamily="34" charset="0"/>
              </a:rPr>
              <a:t>xml</a:t>
            </a:r>
            <a:r>
              <a:rPr lang="hu-HU" sz="1400" dirty="0">
                <a:solidFill>
                  <a:schemeClr val="accent1">
                    <a:lumMod val="75000"/>
                  </a:schemeClr>
                </a:solidFill>
                <a:latin typeface="Arial" pitchFamily="34" charset="0"/>
                <a:cs typeface="Arial" pitchFamily="34" charset="0"/>
              </a:rPr>
              <a:t> version="</a:t>
            </a:r>
            <a:r>
              <a:rPr lang="hu-HU" sz="1400" dirty="0">
                <a:solidFill>
                  <a:schemeClr val="accent5">
                    <a:lumMod val="75000"/>
                  </a:schemeClr>
                </a:solidFill>
                <a:latin typeface="Arial" pitchFamily="34" charset="0"/>
                <a:cs typeface="Arial" pitchFamily="34" charset="0"/>
              </a:rPr>
              <a:t>1.0</a:t>
            </a:r>
            <a:r>
              <a:rPr lang="hu-HU" sz="1400" dirty="0">
                <a:solidFill>
                  <a:schemeClr val="accent1">
                    <a:lumMod val="75000"/>
                  </a:schemeClr>
                </a:solidFill>
                <a:latin typeface="Arial" pitchFamily="34" charset="0"/>
                <a:cs typeface="Arial" pitchFamily="34" charset="0"/>
              </a:rPr>
              <a:t>" </a:t>
            </a:r>
            <a:r>
              <a:rPr lang="hu-HU" sz="1400" dirty="0" err="1">
                <a:solidFill>
                  <a:schemeClr val="accent1">
                    <a:lumMod val="75000"/>
                  </a:schemeClr>
                </a:solidFill>
                <a:latin typeface="Arial" pitchFamily="34" charset="0"/>
                <a:cs typeface="Arial" pitchFamily="34" charset="0"/>
              </a:rPr>
              <a:t>encoding</a:t>
            </a:r>
            <a:r>
              <a:rPr lang="hu-HU" sz="1400" dirty="0">
                <a:solidFill>
                  <a:schemeClr val="accent1">
                    <a:lumMod val="75000"/>
                  </a:schemeClr>
                </a:solidFill>
                <a:latin typeface="Arial" pitchFamily="34" charset="0"/>
                <a:cs typeface="Arial" pitchFamily="34" charset="0"/>
              </a:rPr>
              <a:t>="</a:t>
            </a:r>
            <a:r>
              <a:rPr lang="hu-HU" sz="1400" dirty="0">
                <a:solidFill>
                  <a:schemeClr val="accent5">
                    <a:lumMod val="75000"/>
                  </a:schemeClr>
                </a:solidFill>
                <a:latin typeface="Arial" pitchFamily="34" charset="0"/>
                <a:cs typeface="Arial" pitchFamily="34" charset="0"/>
              </a:rPr>
              <a:t>UTF-8</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&lt;</a:t>
            </a:r>
            <a:r>
              <a:rPr lang="hu-HU" sz="1400" dirty="0" err="1">
                <a:solidFill>
                  <a:schemeClr val="accent1">
                    <a:lumMod val="75000"/>
                  </a:schemeClr>
                </a:solidFill>
                <a:latin typeface="Arial" pitchFamily="34" charset="0"/>
                <a:cs typeface="Arial" pitchFamily="34" charset="0"/>
              </a:rPr>
              <a:t>urlset</a:t>
            </a:r>
            <a:r>
              <a:rPr lang="hu-HU" sz="1400" dirty="0">
                <a:solidFill>
                  <a:schemeClr val="accent1">
                    <a:lumMod val="75000"/>
                  </a:schemeClr>
                </a:solidFill>
                <a:latin typeface="Arial" pitchFamily="34" charset="0"/>
                <a:cs typeface="Arial" pitchFamily="34" charset="0"/>
              </a:rPr>
              <a:t> </a:t>
            </a:r>
            <a:r>
              <a:rPr lang="hu-HU" sz="1400" dirty="0" err="1">
                <a:solidFill>
                  <a:schemeClr val="accent1">
                    <a:lumMod val="75000"/>
                  </a:schemeClr>
                </a:solidFill>
                <a:latin typeface="Arial" pitchFamily="34" charset="0"/>
                <a:cs typeface="Arial" pitchFamily="34" charset="0"/>
              </a:rPr>
              <a:t>xmlns</a:t>
            </a:r>
            <a:r>
              <a:rPr lang="hu-HU" sz="1400" dirty="0">
                <a:solidFill>
                  <a:schemeClr val="accent1">
                    <a:lumMod val="75000"/>
                  </a:schemeClr>
                </a:solidFill>
                <a:latin typeface="Arial" pitchFamily="34" charset="0"/>
                <a:cs typeface="Arial" pitchFamily="34" charset="0"/>
              </a:rPr>
              <a:t>="</a:t>
            </a:r>
            <a:r>
              <a:rPr lang="hu-HU" sz="1400" dirty="0">
                <a:solidFill>
                  <a:schemeClr val="accent5">
                    <a:lumMod val="75000"/>
                  </a:schemeClr>
                </a:solidFill>
                <a:latin typeface="Arial" pitchFamily="34" charset="0"/>
                <a:cs typeface="Arial" pitchFamily="34" charset="0"/>
              </a:rPr>
              <a:t>http://www.sitemaps.org/schemas/sitemap/0.9</a:t>
            </a:r>
            <a:r>
              <a:rPr lang="hu-HU" sz="1400" dirty="0">
                <a:solidFill>
                  <a:schemeClr val="accent1">
                    <a:lumMod val="75000"/>
                  </a:schemeClr>
                </a:solidFill>
                <a:latin typeface="Arial" pitchFamily="34" charset="0"/>
                <a:cs typeface="Arial" pitchFamily="34" charset="0"/>
              </a:rPr>
              <a:t>"</a:t>
            </a:r>
            <a:br>
              <a:rPr lang="hu-HU" sz="1400" dirty="0">
                <a:solidFill>
                  <a:schemeClr val="accent1">
                    <a:lumMod val="75000"/>
                  </a:schemeClr>
                </a:solidFill>
                <a:latin typeface="Arial" pitchFamily="34" charset="0"/>
                <a:cs typeface="Arial" pitchFamily="34" charset="0"/>
              </a:rPr>
            </a:br>
            <a:r>
              <a:rPr lang="hu-HU" sz="1400" dirty="0" err="1">
                <a:solidFill>
                  <a:schemeClr val="accent1">
                    <a:lumMod val="75000"/>
                  </a:schemeClr>
                </a:solidFill>
                <a:latin typeface="Arial" pitchFamily="34" charset="0"/>
                <a:cs typeface="Arial" pitchFamily="34" charset="0"/>
              </a:rPr>
              <a:t>xmlns</a:t>
            </a:r>
            <a:r>
              <a:rPr lang="hu-HU" sz="1400" dirty="0">
                <a:solidFill>
                  <a:schemeClr val="accent1">
                    <a:lumMod val="75000"/>
                  </a:schemeClr>
                </a:solidFill>
                <a:latin typeface="Arial" pitchFamily="34" charset="0"/>
                <a:cs typeface="Arial" pitchFamily="34" charset="0"/>
              </a:rPr>
              <a:t>:</a:t>
            </a:r>
            <a:r>
              <a:rPr lang="hu-HU" sz="1400" dirty="0" err="1">
                <a:solidFill>
                  <a:schemeClr val="accent1">
                    <a:lumMod val="75000"/>
                  </a:schemeClr>
                </a:solidFill>
                <a:latin typeface="Arial" pitchFamily="34" charset="0"/>
                <a:cs typeface="Arial" pitchFamily="34" charset="0"/>
              </a:rPr>
              <a:t>xsi</a:t>
            </a:r>
            <a:r>
              <a:rPr lang="hu-HU" sz="1400" dirty="0">
                <a:solidFill>
                  <a:schemeClr val="accent1">
                    <a:lumMod val="75000"/>
                  </a:schemeClr>
                </a:solidFill>
                <a:latin typeface="Arial" pitchFamily="34" charset="0"/>
                <a:cs typeface="Arial" pitchFamily="34" charset="0"/>
              </a:rPr>
              <a:t>="</a:t>
            </a:r>
            <a:r>
              <a:rPr lang="hu-HU" sz="1400" dirty="0">
                <a:solidFill>
                  <a:schemeClr val="accent5">
                    <a:lumMod val="75000"/>
                  </a:schemeClr>
                </a:solidFill>
                <a:latin typeface="Arial" pitchFamily="34" charset="0"/>
                <a:cs typeface="Arial" pitchFamily="34" charset="0"/>
              </a:rPr>
              <a:t>http://www.w3.org/2001/XMLSchema-instance" </a:t>
            </a:r>
            <a:r>
              <a:rPr lang="hu-HU" sz="1400" dirty="0" err="1">
                <a:solidFill>
                  <a:schemeClr val="accent1">
                    <a:lumMod val="75000"/>
                  </a:schemeClr>
                </a:solidFill>
                <a:latin typeface="Arial" pitchFamily="34" charset="0"/>
                <a:cs typeface="Arial" pitchFamily="34" charset="0"/>
              </a:rPr>
              <a:t>si</a:t>
            </a:r>
            <a:r>
              <a:rPr lang="hu-HU" sz="1400" dirty="0">
                <a:solidFill>
                  <a:schemeClr val="accent1">
                    <a:lumMod val="75000"/>
                  </a:schemeClr>
                </a:solidFill>
                <a:latin typeface="Arial" pitchFamily="34" charset="0"/>
                <a:cs typeface="Arial" pitchFamily="34" charset="0"/>
              </a:rPr>
              <a:t>:</a:t>
            </a:r>
            <a:r>
              <a:rPr lang="hu-HU" sz="1400" dirty="0" err="1">
                <a:solidFill>
                  <a:schemeClr val="accent1">
                    <a:lumMod val="75000"/>
                  </a:schemeClr>
                </a:solidFill>
                <a:latin typeface="Arial" pitchFamily="34" charset="0"/>
                <a:cs typeface="Arial" pitchFamily="34" charset="0"/>
              </a:rPr>
              <a:t>schemaLocation</a:t>
            </a:r>
            <a:r>
              <a:rPr lang="hu-HU" sz="1400" dirty="0">
                <a:solidFill>
                  <a:schemeClr val="accent1">
                    <a:lumMod val="75000"/>
                  </a:schemeClr>
                </a:solidFill>
                <a:latin typeface="Arial" pitchFamily="34" charset="0"/>
                <a:cs typeface="Arial" pitchFamily="34" charset="0"/>
              </a:rPr>
              <a:t>="</a:t>
            </a:r>
            <a:r>
              <a:rPr lang="hu-HU" sz="1400" dirty="0">
                <a:solidFill>
                  <a:schemeClr val="accent5">
                    <a:lumMod val="75000"/>
                  </a:schemeClr>
                </a:solidFill>
                <a:latin typeface="Arial" pitchFamily="34" charset="0"/>
                <a:cs typeface="Arial" pitchFamily="34" charset="0"/>
              </a:rPr>
              <a:t>http://www.sitemaps.org/schemas/sitemap/0.9 http://www.sitemaps.org/schemas/sitemap/0.9/sitemap.xsd</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url</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loc</a:t>
            </a:r>
            <a:r>
              <a:rPr lang="hu-HU" sz="1400" dirty="0">
                <a:solidFill>
                  <a:schemeClr val="accent1">
                    <a:lumMod val="75000"/>
                  </a:schemeClr>
                </a:solidFill>
                <a:latin typeface="Arial" pitchFamily="34" charset="0"/>
                <a:cs typeface="Arial" pitchFamily="34" charset="0"/>
              </a:rPr>
              <a:t>&gt;</a:t>
            </a:r>
            <a:r>
              <a:rPr lang="hu-HU" sz="1400" dirty="0">
                <a:latin typeface="Arial" pitchFamily="34" charset="0"/>
                <a:cs typeface="Arial" pitchFamily="34" charset="0"/>
              </a:rPr>
              <a:t>http://www.compszerviz.hu/&lt;/</a:t>
            </a:r>
            <a:r>
              <a:rPr lang="hu-HU" sz="1400" dirty="0">
                <a:solidFill>
                  <a:schemeClr val="accent1">
                    <a:lumMod val="75000"/>
                  </a:schemeClr>
                </a:solidFill>
                <a:latin typeface="Arial" pitchFamily="34" charset="0"/>
                <a:cs typeface="Arial" pitchFamily="34" charset="0"/>
              </a:rPr>
              <a:t>loc&gt;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lastmod</a:t>
            </a:r>
            <a:r>
              <a:rPr lang="hu-HU" sz="1400" dirty="0">
                <a:solidFill>
                  <a:schemeClr val="accent1">
                    <a:lumMod val="75000"/>
                  </a:schemeClr>
                </a:solidFill>
                <a:latin typeface="Arial" pitchFamily="34" charset="0"/>
                <a:cs typeface="Arial" pitchFamily="34" charset="0"/>
              </a:rPr>
              <a:t>&gt;</a:t>
            </a:r>
            <a:r>
              <a:rPr lang="hu-HU" sz="1400" dirty="0">
                <a:latin typeface="Arial" pitchFamily="34" charset="0"/>
                <a:cs typeface="Arial" pitchFamily="34" charset="0"/>
              </a:rPr>
              <a:t>2010-10-10T12:54:42+00:</a:t>
            </a:r>
            <a:r>
              <a:rPr lang="hu-HU" sz="1400" dirty="0" err="1">
                <a:latin typeface="Arial" pitchFamily="34" charset="0"/>
                <a:cs typeface="Arial" pitchFamily="34" charset="0"/>
              </a:rPr>
              <a:t>00</a:t>
            </a:r>
            <a:r>
              <a:rPr lang="hu-HU" sz="1400" dirty="0">
                <a:solidFill>
                  <a:schemeClr val="accent1">
                    <a:lumMod val="75000"/>
                  </a:schemeClr>
                </a:solidFill>
                <a:latin typeface="Arial" pitchFamily="34" charset="0"/>
                <a:cs typeface="Arial" pitchFamily="34" charset="0"/>
              </a:rPr>
              <a:t>&lt;/</a:t>
            </a:r>
            <a:r>
              <a:rPr lang="hu-HU" sz="1400" dirty="0" err="1">
                <a:solidFill>
                  <a:schemeClr val="accent1">
                    <a:lumMod val="75000"/>
                  </a:schemeClr>
                </a:solidFill>
                <a:latin typeface="Arial" pitchFamily="34" charset="0"/>
                <a:cs typeface="Arial" pitchFamily="34" charset="0"/>
              </a:rPr>
              <a:t>lastmod</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priority</a:t>
            </a:r>
            <a:r>
              <a:rPr lang="hu-HU" sz="1400" dirty="0">
                <a:solidFill>
                  <a:schemeClr val="accent1">
                    <a:lumMod val="75000"/>
                  </a:schemeClr>
                </a:solidFill>
                <a:latin typeface="Arial" pitchFamily="34" charset="0"/>
                <a:cs typeface="Arial" pitchFamily="34" charset="0"/>
              </a:rPr>
              <a:t>&gt;</a:t>
            </a:r>
            <a:r>
              <a:rPr lang="hu-HU" sz="1400" dirty="0">
                <a:latin typeface="Arial" pitchFamily="34" charset="0"/>
                <a:cs typeface="Arial" pitchFamily="34" charset="0"/>
              </a:rPr>
              <a:t>0.9</a:t>
            </a:r>
            <a:r>
              <a:rPr lang="hu-HU" sz="1400" dirty="0">
                <a:solidFill>
                  <a:schemeClr val="accent1">
                    <a:lumMod val="75000"/>
                  </a:schemeClr>
                </a:solidFill>
                <a:latin typeface="Arial" pitchFamily="34" charset="0"/>
                <a:cs typeface="Arial" pitchFamily="34" charset="0"/>
              </a:rPr>
              <a:t>&lt;/</a:t>
            </a:r>
            <a:r>
              <a:rPr lang="hu-HU" sz="1400" dirty="0" err="1">
                <a:solidFill>
                  <a:schemeClr val="accent1">
                    <a:lumMod val="75000"/>
                  </a:schemeClr>
                </a:solidFill>
                <a:latin typeface="Arial" pitchFamily="34" charset="0"/>
                <a:cs typeface="Arial" pitchFamily="34" charset="0"/>
              </a:rPr>
              <a:t>priority</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changefreq</a:t>
            </a:r>
            <a:r>
              <a:rPr lang="hu-HU" sz="1400" dirty="0">
                <a:solidFill>
                  <a:schemeClr val="accent1">
                    <a:lumMod val="75000"/>
                  </a:schemeClr>
                </a:solidFill>
                <a:latin typeface="Arial" pitchFamily="34" charset="0"/>
                <a:cs typeface="Arial" pitchFamily="34" charset="0"/>
              </a:rPr>
              <a:t>&gt;</a:t>
            </a:r>
            <a:r>
              <a:rPr lang="hu-HU" sz="1400" dirty="0" err="1">
                <a:latin typeface="Arial" pitchFamily="34" charset="0"/>
                <a:cs typeface="Arial" pitchFamily="34" charset="0"/>
              </a:rPr>
              <a:t>monthly</a:t>
            </a:r>
            <a:r>
              <a:rPr lang="hu-HU" sz="1400" dirty="0">
                <a:solidFill>
                  <a:schemeClr val="accent1">
                    <a:lumMod val="75000"/>
                  </a:schemeClr>
                </a:solidFill>
                <a:latin typeface="Arial" pitchFamily="34" charset="0"/>
                <a:cs typeface="Arial" pitchFamily="34" charset="0"/>
              </a:rPr>
              <a:t>&lt;/</a:t>
            </a:r>
            <a:r>
              <a:rPr lang="hu-HU" sz="1400" dirty="0" err="1">
                <a:solidFill>
                  <a:schemeClr val="accent1">
                    <a:lumMod val="75000"/>
                  </a:schemeClr>
                </a:solidFill>
                <a:latin typeface="Arial" pitchFamily="34" charset="0"/>
                <a:cs typeface="Arial" pitchFamily="34" charset="0"/>
              </a:rPr>
              <a:t>changefreq</a:t>
            </a:r>
            <a:r>
              <a:rPr lang="hu-HU" sz="1400" dirty="0">
                <a:solidFill>
                  <a:schemeClr val="accent1">
                    <a:lumMod val="75000"/>
                  </a:schemeClr>
                </a:solidFill>
                <a:latin typeface="Arial" pitchFamily="34" charset="0"/>
                <a:cs typeface="Arial" pitchFamily="34" charset="0"/>
              </a:rPr>
              <a:t>&gt;</a:t>
            </a:r>
          </a:p>
          <a:p>
            <a:pPr fontAlgn="auto">
              <a:spcBef>
                <a:spcPts val="0"/>
              </a:spcBef>
              <a:spcAft>
                <a:spcPts val="0"/>
              </a:spcAft>
              <a:defRPr/>
            </a:pPr>
            <a:r>
              <a:rPr lang="hu-HU" sz="1400" dirty="0">
                <a:solidFill>
                  <a:schemeClr val="accent1">
                    <a:lumMod val="75000"/>
                  </a:schemeClr>
                </a:solidFill>
                <a:latin typeface="Arial" pitchFamily="34" charset="0"/>
                <a:cs typeface="Arial" pitchFamily="34" charset="0"/>
              </a:rPr>
              <a:t>  &lt;/</a:t>
            </a:r>
            <a:r>
              <a:rPr lang="hu-HU" sz="1400" dirty="0" err="1">
                <a:solidFill>
                  <a:schemeClr val="accent1">
                    <a:lumMod val="75000"/>
                  </a:schemeClr>
                </a:solidFill>
                <a:latin typeface="Arial" pitchFamily="34" charset="0"/>
                <a:cs typeface="Arial" pitchFamily="34" charset="0"/>
              </a:rPr>
              <a:t>url</a:t>
            </a:r>
            <a:r>
              <a:rPr lang="hu-HU" sz="1400" dirty="0">
                <a:solidFill>
                  <a:schemeClr val="accent1">
                    <a:lumMod val="75000"/>
                  </a:schemeClr>
                </a:solidFill>
                <a:latin typeface="Arial" pitchFamily="34" charset="0"/>
                <a:cs typeface="Arial" pitchFamily="34" charset="0"/>
              </a:rPr>
              <a:t>&gt;</a:t>
            </a:r>
          </a:p>
        </p:txBody>
      </p:sp>
      <p:sp>
        <p:nvSpPr>
          <p:cNvPr id="6" name="Szövegdoboz 5"/>
          <p:cNvSpPr txBox="1">
            <a:spLocks noChangeArrowheads="1"/>
          </p:cNvSpPr>
          <p:nvPr/>
        </p:nvSpPr>
        <p:spPr bwMode="auto">
          <a:xfrm>
            <a:off x="611188" y="2205038"/>
            <a:ext cx="6408737" cy="369887"/>
          </a:xfrm>
          <a:prstGeom prst="rect">
            <a:avLst/>
          </a:prstGeom>
          <a:noFill/>
          <a:ln w="9525">
            <a:noFill/>
            <a:miter lim="800000"/>
            <a:headEnd/>
            <a:tailEnd/>
          </a:ln>
        </p:spPr>
        <p:txBody>
          <a:bodyPr>
            <a:spAutoFit/>
          </a:bodyPr>
          <a:lstStyle/>
          <a:p>
            <a:r>
              <a:rPr lang="hu-HU">
                <a:latin typeface="Constantia" pitchFamily="18" charset="0"/>
              </a:rPr>
              <a:t>www.proba.hu/sitemap/sitemap.xml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230188"/>
            <a:ext cx="8382000" cy="1163637"/>
          </a:xfrm>
        </p:spPr>
        <p:txBody>
          <a:bodyPr/>
          <a:lstStyle/>
          <a:p>
            <a:r>
              <a:rPr lang="hu-HU" sz="4400" smtClean="0"/>
              <a:t>Címsortag</a:t>
            </a:r>
            <a:endParaRPr lang="en-US" sz="4400" smtClean="0"/>
          </a:p>
        </p:txBody>
      </p:sp>
      <p:sp>
        <p:nvSpPr>
          <p:cNvPr id="5" name="Szövegdoboz 4"/>
          <p:cNvSpPr txBox="1"/>
          <p:nvPr/>
        </p:nvSpPr>
        <p:spPr>
          <a:xfrm>
            <a:off x="900113" y="2133600"/>
            <a:ext cx="6696075" cy="646113"/>
          </a:xfrm>
          <a:prstGeom prst="rect">
            <a:avLst/>
          </a:prstGeom>
          <a:noFill/>
        </p:spPr>
        <p:txBody>
          <a:bodyPr>
            <a:spAutoFit/>
          </a:bodyPr>
          <a:lstStyle/>
          <a:p>
            <a:pPr fontAlgn="auto">
              <a:spcBef>
                <a:spcPts val="0"/>
              </a:spcBef>
              <a:spcAft>
                <a:spcPts val="0"/>
              </a:spcAft>
              <a:defRPr/>
            </a:pPr>
            <a:r>
              <a:rPr lang="hu-HU" dirty="0" err="1">
                <a:latin typeface="+mn-lt"/>
              </a:rPr>
              <a:t>Heading</a:t>
            </a:r>
            <a:r>
              <a:rPr lang="hu-HU" dirty="0">
                <a:latin typeface="+mn-lt"/>
              </a:rPr>
              <a:t> 1</a:t>
            </a:r>
          </a:p>
          <a:p>
            <a:pPr fontAlgn="auto">
              <a:spcBef>
                <a:spcPts val="0"/>
              </a:spcBef>
              <a:spcAft>
                <a:spcPts val="0"/>
              </a:spcAft>
              <a:defRPr/>
            </a:pPr>
            <a:r>
              <a:rPr lang="hu-HU" dirty="0">
                <a:solidFill>
                  <a:schemeClr val="accent1">
                    <a:lumMod val="75000"/>
                  </a:schemeClr>
                </a:solidFill>
                <a:latin typeface="+mn-lt"/>
              </a:rPr>
              <a:t>&lt;h1&gt;</a:t>
            </a:r>
            <a:r>
              <a:rPr lang="hu-HU" dirty="0">
                <a:latin typeface="+mn-lt"/>
              </a:rPr>
              <a:t>QR </a:t>
            </a:r>
            <a:r>
              <a:rPr lang="hu-HU" dirty="0" err="1">
                <a:latin typeface="+mn-lt"/>
              </a:rPr>
              <a:t>Code</a:t>
            </a:r>
            <a:r>
              <a:rPr lang="hu-HU" dirty="0">
                <a:latin typeface="+mn-lt"/>
              </a:rPr>
              <a:t> vagy 2D kód!</a:t>
            </a:r>
            <a:r>
              <a:rPr lang="hu-HU" dirty="0">
                <a:solidFill>
                  <a:schemeClr val="accent1">
                    <a:lumMod val="75000"/>
                  </a:schemeClr>
                </a:solidFill>
                <a:latin typeface="+mn-lt"/>
              </a:rPr>
              <a:t>&lt;</a:t>
            </a:r>
            <a:r>
              <a:rPr lang="hu-HU" dirty="0" err="1">
                <a:solidFill>
                  <a:schemeClr val="accent1">
                    <a:lumMod val="75000"/>
                  </a:schemeClr>
                </a:solidFill>
                <a:latin typeface="+mn-lt"/>
              </a:rPr>
              <a:t>br</a:t>
            </a:r>
            <a:r>
              <a:rPr lang="hu-HU" dirty="0">
                <a:solidFill>
                  <a:schemeClr val="accent1">
                    <a:lumMod val="75000"/>
                  </a:schemeClr>
                </a:solidFill>
                <a:latin typeface="+mn-lt"/>
              </a:rPr>
              <a:t> /&gt;</a:t>
            </a:r>
          </a:p>
        </p:txBody>
      </p:sp>
      <p:sp>
        <p:nvSpPr>
          <p:cNvPr id="10" name="Szövegdoboz 9"/>
          <p:cNvSpPr txBox="1"/>
          <p:nvPr/>
        </p:nvSpPr>
        <p:spPr>
          <a:xfrm>
            <a:off x="900113" y="2924175"/>
            <a:ext cx="7235825" cy="2032000"/>
          </a:xfrm>
          <a:prstGeom prst="rect">
            <a:avLst/>
          </a:prstGeom>
          <a:noFill/>
        </p:spPr>
        <p:txBody>
          <a:bodyPr>
            <a:spAutoFit/>
          </a:bodyPr>
          <a:lstStyle/>
          <a:p>
            <a:pPr fontAlgn="auto">
              <a:spcBef>
                <a:spcPts val="0"/>
              </a:spcBef>
              <a:spcAft>
                <a:spcPts val="0"/>
              </a:spcAft>
              <a:defRPr/>
            </a:pPr>
            <a:r>
              <a:rPr lang="hu-HU" dirty="0">
                <a:solidFill>
                  <a:schemeClr val="accent1">
                    <a:lumMod val="75000"/>
                  </a:schemeClr>
                </a:solidFill>
                <a:latin typeface="+mn-lt"/>
              </a:rPr>
              <a:t>&lt;h1&gt;</a:t>
            </a:r>
          </a:p>
          <a:p>
            <a:pPr fontAlgn="auto">
              <a:spcBef>
                <a:spcPts val="0"/>
              </a:spcBef>
              <a:spcAft>
                <a:spcPts val="0"/>
              </a:spcAft>
              <a:defRPr/>
            </a:pPr>
            <a:r>
              <a:rPr lang="hu-HU" dirty="0">
                <a:solidFill>
                  <a:schemeClr val="accent1">
                    <a:lumMod val="75000"/>
                  </a:schemeClr>
                </a:solidFill>
                <a:latin typeface="+mn-lt"/>
              </a:rPr>
              <a:t>&lt;h2&gt;</a:t>
            </a:r>
          </a:p>
          <a:p>
            <a:pPr fontAlgn="auto">
              <a:spcBef>
                <a:spcPts val="0"/>
              </a:spcBef>
              <a:spcAft>
                <a:spcPts val="0"/>
              </a:spcAft>
              <a:defRPr/>
            </a:pPr>
            <a:r>
              <a:rPr lang="hu-HU" dirty="0">
                <a:solidFill>
                  <a:schemeClr val="accent1">
                    <a:lumMod val="75000"/>
                  </a:schemeClr>
                </a:solidFill>
                <a:latin typeface="+mn-lt"/>
              </a:rPr>
              <a:t>&lt;h3&gt;</a:t>
            </a:r>
          </a:p>
          <a:p>
            <a:pPr fontAlgn="auto">
              <a:spcBef>
                <a:spcPts val="0"/>
              </a:spcBef>
              <a:spcAft>
                <a:spcPts val="0"/>
              </a:spcAft>
              <a:defRPr/>
            </a:pPr>
            <a:r>
              <a:rPr lang="hu-HU" dirty="0">
                <a:solidFill>
                  <a:schemeClr val="accent1">
                    <a:lumMod val="75000"/>
                  </a:schemeClr>
                </a:solidFill>
                <a:latin typeface="+mn-lt"/>
              </a:rPr>
              <a:t>..</a:t>
            </a:r>
          </a:p>
          <a:p>
            <a:pPr fontAlgn="auto">
              <a:spcBef>
                <a:spcPts val="0"/>
              </a:spcBef>
              <a:spcAft>
                <a:spcPts val="0"/>
              </a:spcAft>
              <a:defRPr/>
            </a:pPr>
            <a:r>
              <a:rPr lang="hu-HU" dirty="0">
                <a:solidFill>
                  <a:schemeClr val="accent1">
                    <a:lumMod val="75000"/>
                  </a:schemeClr>
                </a:solidFill>
                <a:latin typeface="+mn-lt"/>
              </a:rPr>
              <a:t>..</a:t>
            </a:r>
          </a:p>
          <a:p>
            <a:pPr fontAlgn="auto">
              <a:spcBef>
                <a:spcPts val="0"/>
              </a:spcBef>
              <a:spcAft>
                <a:spcPts val="0"/>
              </a:spcAft>
              <a:defRPr/>
            </a:pPr>
            <a:r>
              <a:rPr lang="hu-HU" dirty="0">
                <a:solidFill>
                  <a:schemeClr val="accent1">
                    <a:lumMod val="75000"/>
                  </a:schemeClr>
                </a:solidFill>
                <a:latin typeface="+mn-lt"/>
              </a:rPr>
              <a:t>&lt;h6&gt;</a:t>
            </a:r>
          </a:p>
          <a:p>
            <a:pPr fontAlgn="auto">
              <a:spcBef>
                <a:spcPts val="0"/>
              </a:spcBef>
              <a:spcAft>
                <a:spcPts val="0"/>
              </a:spcAft>
              <a:defRPr/>
            </a:pPr>
            <a:endParaRPr lang="hu-HU" dirty="0">
              <a:latin typeface="+mn-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230188"/>
            <a:ext cx="8382000" cy="1163637"/>
          </a:xfrm>
        </p:spPr>
        <p:txBody>
          <a:bodyPr/>
          <a:lstStyle/>
          <a:p>
            <a:r>
              <a:rPr lang="hu-HU" sz="4400" smtClean="0"/>
              <a:t>Képaláírások</a:t>
            </a:r>
            <a:endParaRPr lang="en-US" sz="4400" smtClean="0"/>
          </a:p>
        </p:txBody>
      </p:sp>
      <p:sp>
        <p:nvSpPr>
          <p:cNvPr id="5" name="Szövegdoboz 4"/>
          <p:cNvSpPr txBox="1"/>
          <p:nvPr/>
        </p:nvSpPr>
        <p:spPr>
          <a:xfrm>
            <a:off x="468313" y="2133600"/>
            <a:ext cx="8280400" cy="830263"/>
          </a:xfrm>
          <a:prstGeom prst="rect">
            <a:avLst/>
          </a:prstGeom>
          <a:noFill/>
        </p:spPr>
        <p:txBody>
          <a:bodyPr>
            <a:spAutoFit/>
          </a:bodyPr>
          <a:lstStyle/>
          <a:p>
            <a:pPr fontAlgn="auto">
              <a:spcBef>
                <a:spcPts val="0"/>
              </a:spcBef>
              <a:spcAft>
                <a:spcPts val="0"/>
              </a:spcAft>
              <a:defRPr/>
            </a:pPr>
            <a:r>
              <a:rPr lang="hu-HU" sz="2400" dirty="0">
                <a:solidFill>
                  <a:schemeClr val="accent1">
                    <a:lumMod val="75000"/>
                  </a:schemeClr>
                </a:solidFill>
                <a:latin typeface="+mn-lt"/>
              </a:rPr>
              <a:t>&lt;p&gt;</a:t>
            </a:r>
            <a:r>
              <a:rPr lang="hu-HU" sz="2400" dirty="0">
                <a:solidFill>
                  <a:srgbClr val="CC3399"/>
                </a:solidFill>
                <a:latin typeface="+mn-lt"/>
              </a:rPr>
              <a:t>&lt;</a:t>
            </a:r>
            <a:r>
              <a:rPr lang="hu-HU" sz="2400" dirty="0" err="1">
                <a:solidFill>
                  <a:srgbClr val="CC3399"/>
                </a:solidFill>
                <a:latin typeface="+mn-lt"/>
              </a:rPr>
              <a:t>img</a:t>
            </a:r>
            <a:r>
              <a:rPr lang="hu-HU" sz="2400" dirty="0">
                <a:solidFill>
                  <a:srgbClr val="CC3399"/>
                </a:solidFill>
                <a:latin typeface="+mn-lt"/>
              </a:rPr>
              <a:t> </a:t>
            </a:r>
            <a:r>
              <a:rPr lang="hu-HU" sz="2400" dirty="0" err="1">
                <a:solidFill>
                  <a:srgbClr val="CC3399"/>
                </a:solidFill>
                <a:latin typeface="+mn-lt"/>
              </a:rPr>
              <a:t>src</a:t>
            </a:r>
            <a:r>
              <a:rPr lang="hu-HU" sz="2400" dirty="0">
                <a:solidFill>
                  <a:srgbClr val="CC3399"/>
                </a:solidFill>
                <a:latin typeface="+mn-lt"/>
              </a:rPr>
              <a:t>=</a:t>
            </a:r>
            <a:r>
              <a:rPr lang="hu-HU" sz="2400" dirty="0">
                <a:solidFill>
                  <a:schemeClr val="accent1">
                    <a:lumMod val="75000"/>
                  </a:schemeClr>
                </a:solidFill>
                <a:latin typeface="+mn-lt"/>
              </a:rPr>
              <a:t>"../</a:t>
            </a:r>
            <a:r>
              <a:rPr lang="hu-HU" sz="2400" dirty="0" err="1">
                <a:solidFill>
                  <a:schemeClr val="accent1">
                    <a:lumMod val="75000"/>
                  </a:schemeClr>
                </a:solidFill>
                <a:latin typeface="+mn-lt"/>
              </a:rPr>
              <a:t>images</a:t>
            </a:r>
            <a:r>
              <a:rPr lang="hu-HU" sz="2400" dirty="0">
                <a:solidFill>
                  <a:schemeClr val="accent1">
                    <a:lumMod val="75000"/>
                  </a:schemeClr>
                </a:solidFill>
                <a:latin typeface="+mn-lt"/>
              </a:rPr>
              <a:t>/QR_</a:t>
            </a:r>
            <a:r>
              <a:rPr lang="hu-HU" sz="2400" dirty="0" err="1">
                <a:solidFill>
                  <a:schemeClr val="accent1">
                    <a:lumMod val="75000"/>
                  </a:schemeClr>
                </a:solidFill>
                <a:latin typeface="+mn-lt"/>
              </a:rPr>
              <a:t>Code.png</a:t>
            </a:r>
            <a:r>
              <a:rPr lang="hu-HU" sz="2400" dirty="0">
                <a:solidFill>
                  <a:schemeClr val="accent1">
                    <a:lumMod val="75000"/>
                  </a:schemeClr>
                </a:solidFill>
                <a:latin typeface="+mn-lt"/>
              </a:rPr>
              <a:t>" </a:t>
            </a:r>
            <a:r>
              <a:rPr lang="hu-HU" sz="2400" dirty="0">
                <a:solidFill>
                  <a:srgbClr val="CC3399"/>
                </a:solidFill>
                <a:latin typeface="+mn-lt"/>
              </a:rPr>
              <a:t>alt=</a:t>
            </a:r>
            <a:r>
              <a:rPr lang="hu-HU" sz="2400" dirty="0">
                <a:solidFill>
                  <a:schemeClr val="accent1">
                    <a:lumMod val="75000"/>
                  </a:schemeClr>
                </a:solidFill>
                <a:latin typeface="+mn-lt"/>
              </a:rPr>
              <a:t>„így </a:t>
            </a:r>
            <a:r>
              <a:rPr lang="hu-HU" sz="2400" dirty="0" err="1">
                <a:solidFill>
                  <a:schemeClr val="accent1">
                    <a:lumMod val="75000"/>
                  </a:schemeClr>
                </a:solidFill>
                <a:latin typeface="+mn-lt"/>
              </a:rPr>
              <a:t>nez</a:t>
            </a:r>
            <a:r>
              <a:rPr lang="hu-HU" sz="2400" dirty="0">
                <a:solidFill>
                  <a:schemeClr val="accent1">
                    <a:lumMod val="75000"/>
                  </a:schemeClr>
                </a:solidFill>
                <a:latin typeface="+mn-lt"/>
              </a:rPr>
              <a:t> ki egy QR </a:t>
            </a:r>
            <a:r>
              <a:rPr lang="hu-HU" sz="2400" dirty="0" err="1">
                <a:solidFill>
                  <a:schemeClr val="accent1">
                    <a:lumMod val="75000"/>
                  </a:schemeClr>
                </a:solidFill>
                <a:latin typeface="+mn-lt"/>
              </a:rPr>
              <a:t>code</a:t>
            </a:r>
            <a:r>
              <a:rPr lang="hu-HU" sz="2400" dirty="0">
                <a:solidFill>
                  <a:schemeClr val="accent1">
                    <a:lumMod val="75000"/>
                  </a:schemeClr>
                </a:solidFill>
                <a:latin typeface="+mn-lt"/>
              </a:rPr>
              <a:t>" </a:t>
            </a:r>
            <a:r>
              <a:rPr lang="hu-HU" sz="2400" dirty="0" err="1">
                <a:solidFill>
                  <a:srgbClr val="CC3399"/>
                </a:solidFill>
                <a:latin typeface="+mn-lt"/>
              </a:rPr>
              <a:t>width</a:t>
            </a:r>
            <a:r>
              <a:rPr lang="hu-HU" sz="2400" dirty="0">
                <a:solidFill>
                  <a:srgbClr val="CC3399"/>
                </a:solidFill>
                <a:latin typeface="+mn-lt"/>
              </a:rPr>
              <a:t>=</a:t>
            </a:r>
            <a:r>
              <a:rPr lang="hu-HU" sz="2400" dirty="0">
                <a:solidFill>
                  <a:schemeClr val="accent1">
                    <a:lumMod val="75000"/>
                  </a:schemeClr>
                </a:solidFill>
                <a:latin typeface="+mn-lt"/>
              </a:rPr>
              <a:t>"395" </a:t>
            </a:r>
            <a:r>
              <a:rPr lang="hu-HU" sz="2400" dirty="0" err="1">
                <a:solidFill>
                  <a:srgbClr val="CC3399"/>
                </a:solidFill>
                <a:latin typeface="+mn-lt"/>
              </a:rPr>
              <a:t>height</a:t>
            </a:r>
            <a:r>
              <a:rPr lang="hu-HU" sz="2400" dirty="0">
                <a:solidFill>
                  <a:srgbClr val="CC3399"/>
                </a:solidFill>
                <a:latin typeface="+mn-lt"/>
              </a:rPr>
              <a:t>=</a:t>
            </a:r>
            <a:r>
              <a:rPr lang="hu-HU" sz="2400" dirty="0">
                <a:solidFill>
                  <a:schemeClr val="accent1">
                    <a:lumMod val="75000"/>
                  </a:schemeClr>
                </a:solidFill>
                <a:latin typeface="+mn-lt"/>
              </a:rPr>
              <a:t>"</a:t>
            </a:r>
            <a:r>
              <a:rPr lang="hu-HU" sz="2400" dirty="0" err="1">
                <a:solidFill>
                  <a:schemeClr val="accent1">
                    <a:lumMod val="75000"/>
                  </a:schemeClr>
                </a:solidFill>
                <a:latin typeface="+mn-lt"/>
              </a:rPr>
              <a:t>395</a:t>
            </a:r>
            <a:r>
              <a:rPr lang="hu-HU" sz="2400" dirty="0">
                <a:solidFill>
                  <a:schemeClr val="accent1">
                    <a:lumMod val="75000"/>
                  </a:schemeClr>
                </a:solidFill>
                <a:latin typeface="+mn-lt"/>
              </a:rPr>
              <a:t>" </a:t>
            </a:r>
            <a:r>
              <a:rPr lang="hu-HU" sz="2400" dirty="0">
                <a:solidFill>
                  <a:srgbClr val="CC3399"/>
                </a:solidFill>
                <a:latin typeface="+mn-lt"/>
              </a:rPr>
              <a:t>/&gt;</a:t>
            </a:r>
            <a:r>
              <a:rPr lang="hu-HU" sz="2400" dirty="0">
                <a:solidFill>
                  <a:schemeClr val="accent1">
                    <a:lumMod val="75000"/>
                  </a:schemeClr>
                </a:solidFill>
                <a:latin typeface="+mn-lt"/>
              </a:rPr>
              <a:t>&lt;/p&gt;</a:t>
            </a:r>
          </a:p>
        </p:txBody>
      </p:sp>
      <p:pic>
        <p:nvPicPr>
          <p:cNvPr id="3074" name="Picture 2"/>
          <p:cNvPicPr>
            <a:picLocks noChangeAspect="1" noChangeArrowheads="1"/>
          </p:cNvPicPr>
          <p:nvPr/>
        </p:nvPicPr>
        <p:blipFill>
          <a:blip r:embed="rId3"/>
          <a:srcRect/>
          <a:stretch>
            <a:fillRect/>
          </a:stretch>
        </p:blipFill>
        <p:spPr bwMode="auto">
          <a:xfrm>
            <a:off x="1331913" y="3933825"/>
            <a:ext cx="2149475" cy="2154238"/>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4572000" y="4005263"/>
            <a:ext cx="2016125" cy="202565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2000" fill="hold"/>
                                        <p:tgtEl>
                                          <p:spTgt spid="2050"/>
                                        </p:tgtEl>
                                        <p:attrNameLst>
                                          <p:attrName>ppt_x</p:attrName>
                                        </p:attrNameLst>
                                      </p:cBhvr>
                                      <p:tavLst>
                                        <p:tav tm="0">
                                          <p:val>
                                            <p:strVal val="#ppt_x"/>
                                          </p:val>
                                        </p:tav>
                                        <p:tav tm="100000">
                                          <p:val>
                                            <p:strVal val="#ppt_x"/>
                                          </p:val>
                                        </p:tav>
                                      </p:tavLst>
                                    </p:anim>
                                    <p:anim calcmode="lin" valueType="num">
                                      <p:cBhvr additive="base">
                                        <p:cTn id="12"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230188"/>
            <a:ext cx="8382000" cy="1163637"/>
          </a:xfrm>
        </p:spPr>
        <p:txBody>
          <a:bodyPr/>
          <a:lstStyle/>
          <a:p>
            <a:r>
              <a:rPr lang="hu-HU" sz="4400" smtClean="0"/>
              <a:t>Robot.txt</a:t>
            </a:r>
            <a:endParaRPr lang="en-US" sz="4400" smtClean="0"/>
          </a:p>
        </p:txBody>
      </p:sp>
      <p:sp>
        <p:nvSpPr>
          <p:cNvPr id="10" name="Szövegdoboz 9"/>
          <p:cNvSpPr txBox="1"/>
          <p:nvPr/>
        </p:nvSpPr>
        <p:spPr>
          <a:xfrm>
            <a:off x="250825" y="5805488"/>
            <a:ext cx="7237413" cy="646112"/>
          </a:xfrm>
          <a:prstGeom prst="rect">
            <a:avLst/>
          </a:prstGeom>
          <a:noFill/>
        </p:spPr>
        <p:txBody>
          <a:bodyPr>
            <a:spAutoFit/>
          </a:bodyPr>
          <a:lstStyle/>
          <a:p>
            <a:pPr fontAlgn="auto">
              <a:spcBef>
                <a:spcPts val="0"/>
              </a:spcBef>
              <a:spcAft>
                <a:spcPts val="0"/>
              </a:spcAft>
              <a:defRPr/>
            </a:pPr>
            <a:r>
              <a:rPr lang="hu-HU" dirty="0" err="1">
                <a:solidFill>
                  <a:schemeClr val="accent1">
                    <a:lumMod val="75000"/>
                  </a:schemeClr>
                </a:solidFill>
                <a:latin typeface="+mn-lt"/>
              </a:rPr>
              <a:t>User-agent</a:t>
            </a:r>
            <a:r>
              <a:rPr lang="hu-HU" dirty="0">
                <a:solidFill>
                  <a:schemeClr val="accent1">
                    <a:lumMod val="75000"/>
                  </a:schemeClr>
                </a:solidFill>
                <a:latin typeface="+mn-lt"/>
              </a:rPr>
              <a:t>: </a:t>
            </a:r>
            <a:r>
              <a:rPr lang="hu-HU" dirty="0" err="1">
                <a:solidFill>
                  <a:schemeClr val="accent1">
                    <a:lumMod val="75000"/>
                  </a:schemeClr>
                </a:solidFill>
                <a:latin typeface="+mn-lt"/>
              </a:rPr>
              <a:t>BecomeBot</a:t>
            </a:r>
            <a:endParaRPr lang="hu-HU" dirty="0">
              <a:solidFill>
                <a:schemeClr val="accent1">
                  <a:lumMod val="75000"/>
                </a:schemeClr>
              </a:solidFill>
              <a:latin typeface="+mn-lt"/>
            </a:endParaRPr>
          </a:p>
          <a:p>
            <a:pPr fontAlgn="auto">
              <a:spcBef>
                <a:spcPts val="0"/>
              </a:spcBef>
              <a:spcAft>
                <a:spcPts val="0"/>
              </a:spcAft>
              <a:defRPr/>
            </a:pPr>
            <a:r>
              <a:rPr lang="hu-HU" dirty="0" err="1">
                <a:solidFill>
                  <a:schemeClr val="accent1">
                    <a:lumMod val="75000"/>
                  </a:schemeClr>
                </a:solidFill>
                <a:latin typeface="+mn-lt"/>
              </a:rPr>
              <a:t>Disallow</a:t>
            </a:r>
            <a:r>
              <a:rPr lang="hu-HU" dirty="0">
                <a:solidFill>
                  <a:schemeClr val="accent1">
                    <a:lumMod val="75000"/>
                  </a:schemeClr>
                </a:solidFill>
                <a:latin typeface="+mn-lt"/>
              </a:rPr>
              <a:t>: /</a:t>
            </a:r>
          </a:p>
        </p:txBody>
      </p:sp>
      <p:sp>
        <p:nvSpPr>
          <p:cNvPr id="4" name="Szövegdoboz 3"/>
          <p:cNvSpPr txBox="1"/>
          <p:nvPr/>
        </p:nvSpPr>
        <p:spPr>
          <a:xfrm>
            <a:off x="250825" y="1557338"/>
            <a:ext cx="5400675" cy="1200150"/>
          </a:xfrm>
          <a:prstGeom prst="rect">
            <a:avLst/>
          </a:prstGeom>
          <a:noFill/>
        </p:spPr>
        <p:txBody>
          <a:bodyPr>
            <a:spAutoFit/>
          </a:bodyPr>
          <a:lstStyle/>
          <a:p>
            <a:pPr fontAlgn="auto">
              <a:spcBef>
                <a:spcPts val="0"/>
              </a:spcBef>
              <a:spcAft>
                <a:spcPts val="0"/>
              </a:spcAft>
              <a:defRPr/>
            </a:pPr>
            <a:r>
              <a:rPr lang="en-US" dirty="0">
                <a:solidFill>
                  <a:schemeClr val="accent1">
                    <a:lumMod val="75000"/>
                  </a:schemeClr>
                </a:solidFill>
                <a:latin typeface="+mn-lt"/>
              </a:rPr>
              <a:t>robots.txt file for http://www.compszerviz.hu</a:t>
            </a:r>
          </a:p>
          <a:p>
            <a:pPr fontAlgn="auto">
              <a:spcBef>
                <a:spcPts val="0"/>
              </a:spcBef>
              <a:spcAft>
                <a:spcPts val="0"/>
              </a:spcAft>
              <a:defRPr/>
            </a:pPr>
            <a:endParaRPr lang="en-US" dirty="0">
              <a:solidFill>
                <a:schemeClr val="accent1">
                  <a:lumMod val="75000"/>
                </a:schemeClr>
              </a:solidFill>
              <a:latin typeface="+mn-lt"/>
            </a:endParaRPr>
          </a:p>
          <a:p>
            <a:pPr fontAlgn="auto">
              <a:spcBef>
                <a:spcPts val="0"/>
              </a:spcBef>
              <a:spcAft>
                <a:spcPts val="0"/>
              </a:spcAft>
              <a:defRPr/>
            </a:pPr>
            <a:r>
              <a:rPr lang="en-US" dirty="0">
                <a:solidFill>
                  <a:schemeClr val="accent1">
                    <a:lumMod val="75000"/>
                  </a:schemeClr>
                </a:solidFill>
                <a:latin typeface="+mn-lt"/>
              </a:rPr>
              <a:t>User-agent: *</a:t>
            </a:r>
          </a:p>
          <a:p>
            <a:pPr fontAlgn="auto">
              <a:spcBef>
                <a:spcPts val="0"/>
              </a:spcBef>
              <a:spcAft>
                <a:spcPts val="0"/>
              </a:spcAft>
              <a:defRPr/>
            </a:pPr>
            <a:r>
              <a:rPr lang="hu-HU" dirty="0" err="1">
                <a:solidFill>
                  <a:schemeClr val="accent1">
                    <a:lumMod val="75000"/>
                  </a:schemeClr>
                </a:solidFill>
                <a:latin typeface="+mn-lt"/>
              </a:rPr>
              <a:t>Disallow</a:t>
            </a:r>
            <a:r>
              <a:rPr lang="hu-HU" dirty="0">
                <a:solidFill>
                  <a:schemeClr val="accent1">
                    <a:lumMod val="75000"/>
                  </a:schemeClr>
                </a:solidFill>
                <a:latin typeface="+mn-lt"/>
              </a:rPr>
              <a:t>: /</a:t>
            </a:r>
            <a:r>
              <a:rPr lang="hu-HU" dirty="0" err="1">
                <a:solidFill>
                  <a:schemeClr val="accent1">
                    <a:lumMod val="75000"/>
                  </a:schemeClr>
                </a:solidFill>
                <a:latin typeface="+mn-lt"/>
              </a:rPr>
              <a:t>kepek</a:t>
            </a:r>
            <a:r>
              <a:rPr lang="hu-HU" dirty="0">
                <a:solidFill>
                  <a:schemeClr val="accent1">
                    <a:lumMod val="75000"/>
                  </a:schemeClr>
                </a:solidFill>
                <a:latin typeface="+mn-lt"/>
              </a:rPr>
              <a:t>/</a:t>
            </a:r>
          </a:p>
        </p:txBody>
      </p:sp>
      <p:sp>
        <p:nvSpPr>
          <p:cNvPr id="5" name="Szövegdoboz 4"/>
          <p:cNvSpPr txBox="1"/>
          <p:nvPr/>
        </p:nvSpPr>
        <p:spPr>
          <a:xfrm>
            <a:off x="250825" y="3033713"/>
            <a:ext cx="5400675" cy="647700"/>
          </a:xfrm>
          <a:prstGeom prst="rect">
            <a:avLst/>
          </a:prstGeom>
          <a:noFill/>
        </p:spPr>
        <p:txBody>
          <a:bodyPr>
            <a:spAutoFit/>
          </a:bodyPr>
          <a:lstStyle/>
          <a:p>
            <a:pPr fontAlgn="auto">
              <a:spcBef>
                <a:spcPts val="0"/>
              </a:spcBef>
              <a:spcAft>
                <a:spcPts val="0"/>
              </a:spcAft>
              <a:defRPr/>
            </a:pPr>
            <a:r>
              <a:rPr lang="en-US" dirty="0">
                <a:solidFill>
                  <a:schemeClr val="accent1">
                    <a:lumMod val="75000"/>
                  </a:schemeClr>
                </a:solidFill>
                <a:latin typeface="+mn-lt"/>
              </a:rPr>
              <a:t>User-agent: </a:t>
            </a:r>
            <a:r>
              <a:rPr lang="en-US" dirty="0" err="1">
                <a:solidFill>
                  <a:schemeClr val="accent1">
                    <a:lumMod val="75000"/>
                  </a:schemeClr>
                </a:solidFill>
                <a:latin typeface="+mn-lt"/>
              </a:rPr>
              <a:t>Googlebot</a:t>
            </a:r>
            <a:endParaRPr lang="en-US" dirty="0">
              <a:solidFill>
                <a:schemeClr val="accent1">
                  <a:lumMod val="75000"/>
                </a:schemeClr>
              </a:solidFill>
              <a:latin typeface="+mn-lt"/>
            </a:endParaRPr>
          </a:p>
          <a:p>
            <a:pPr fontAlgn="auto">
              <a:spcBef>
                <a:spcPts val="0"/>
              </a:spcBef>
              <a:spcAft>
                <a:spcPts val="0"/>
              </a:spcAft>
              <a:defRPr/>
            </a:pPr>
            <a:r>
              <a:rPr lang="en-US" dirty="0">
                <a:solidFill>
                  <a:schemeClr val="accent1">
                    <a:lumMod val="75000"/>
                  </a:schemeClr>
                </a:solidFill>
                <a:latin typeface="+mn-lt"/>
              </a:rPr>
              <a:t>Allow: /</a:t>
            </a:r>
            <a:endParaRPr lang="hu-HU" dirty="0">
              <a:solidFill>
                <a:schemeClr val="accent1">
                  <a:lumMod val="75000"/>
                </a:schemeClr>
              </a:solidFill>
              <a:latin typeface="+mn-lt"/>
            </a:endParaRPr>
          </a:p>
        </p:txBody>
      </p:sp>
      <p:sp>
        <p:nvSpPr>
          <p:cNvPr id="6" name="Szövegdoboz 5"/>
          <p:cNvSpPr txBox="1"/>
          <p:nvPr/>
        </p:nvSpPr>
        <p:spPr>
          <a:xfrm>
            <a:off x="250825" y="3957638"/>
            <a:ext cx="5400675" cy="646112"/>
          </a:xfrm>
          <a:prstGeom prst="rect">
            <a:avLst/>
          </a:prstGeom>
          <a:noFill/>
        </p:spPr>
        <p:txBody>
          <a:bodyPr>
            <a:spAutoFit/>
          </a:bodyPr>
          <a:lstStyle/>
          <a:p>
            <a:pPr fontAlgn="auto">
              <a:spcBef>
                <a:spcPts val="0"/>
              </a:spcBef>
              <a:spcAft>
                <a:spcPts val="0"/>
              </a:spcAft>
              <a:defRPr/>
            </a:pPr>
            <a:r>
              <a:rPr lang="hu-HU" dirty="0" err="1">
                <a:solidFill>
                  <a:schemeClr val="accent1">
                    <a:lumMod val="75000"/>
                  </a:schemeClr>
                </a:solidFill>
                <a:latin typeface="+mn-lt"/>
              </a:rPr>
              <a:t>User-agent</a:t>
            </a:r>
            <a:r>
              <a:rPr lang="hu-HU" dirty="0">
                <a:solidFill>
                  <a:schemeClr val="accent1">
                    <a:lumMod val="75000"/>
                  </a:schemeClr>
                </a:solidFill>
                <a:latin typeface="+mn-lt"/>
              </a:rPr>
              <a:t>: </a:t>
            </a:r>
            <a:r>
              <a:rPr lang="hu-HU" dirty="0" err="1">
                <a:solidFill>
                  <a:schemeClr val="accent1">
                    <a:lumMod val="75000"/>
                  </a:schemeClr>
                </a:solidFill>
                <a:latin typeface="+mn-lt"/>
              </a:rPr>
              <a:t>OmniExplorer</a:t>
            </a:r>
            <a:r>
              <a:rPr lang="hu-HU" dirty="0">
                <a:solidFill>
                  <a:schemeClr val="accent1">
                    <a:lumMod val="75000"/>
                  </a:schemeClr>
                </a:solidFill>
                <a:latin typeface="+mn-lt"/>
              </a:rPr>
              <a:t>_Bot</a:t>
            </a:r>
          </a:p>
          <a:p>
            <a:pPr fontAlgn="auto">
              <a:spcBef>
                <a:spcPts val="0"/>
              </a:spcBef>
              <a:spcAft>
                <a:spcPts val="0"/>
              </a:spcAft>
              <a:defRPr/>
            </a:pPr>
            <a:r>
              <a:rPr lang="hu-HU" dirty="0" err="1">
                <a:solidFill>
                  <a:schemeClr val="accent1">
                    <a:lumMod val="75000"/>
                  </a:schemeClr>
                </a:solidFill>
                <a:latin typeface="+mn-lt"/>
              </a:rPr>
              <a:t>Disallow</a:t>
            </a:r>
            <a:r>
              <a:rPr lang="hu-HU" dirty="0">
                <a:solidFill>
                  <a:schemeClr val="accent1">
                    <a:lumMod val="75000"/>
                  </a:schemeClr>
                </a:solidFill>
                <a:latin typeface="+mn-lt"/>
              </a:rPr>
              <a:t>: /</a:t>
            </a:r>
          </a:p>
        </p:txBody>
      </p:sp>
      <p:sp>
        <p:nvSpPr>
          <p:cNvPr id="7" name="Szövegdoboz 6"/>
          <p:cNvSpPr txBox="1"/>
          <p:nvPr/>
        </p:nvSpPr>
        <p:spPr>
          <a:xfrm>
            <a:off x="250825" y="4881563"/>
            <a:ext cx="5400675" cy="646112"/>
          </a:xfrm>
          <a:prstGeom prst="rect">
            <a:avLst/>
          </a:prstGeom>
          <a:noFill/>
        </p:spPr>
        <p:txBody>
          <a:bodyPr>
            <a:spAutoFit/>
          </a:bodyPr>
          <a:lstStyle/>
          <a:p>
            <a:pPr fontAlgn="auto">
              <a:spcBef>
                <a:spcPts val="0"/>
              </a:spcBef>
              <a:spcAft>
                <a:spcPts val="0"/>
              </a:spcAft>
              <a:defRPr/>
            </a:pPr>
            <a:r>
              <a:rPr lang="hu-HU" dirty="0" err="1">
                <a:solidFill>
                  <a:schemeClr val="accent1">
                    <a:lumMod val="75000"/>
                  </a:schemeClr>
                </a:solidFill>
                <a:latin typeface="+mn-lt"/>
              </a:rPr>
              <a:t>User-agent</a:t>
            </a:r>
            <a:r>
              <a:rPr lang="hu-HU" dirty="0">
                <a:solidFill>
                  <a:schemeClr val="accent1">
                    <a:lumMod val="75000"/>
                  </a:schemeClr>
                </a:solidFill>
                <a:latin typeface="+mn-lt"/>
              </a:rPr>
              <a:t>: </a:t>
            </a:r>
            <a:r>
              <a:rPr lang="hu-HU" dirty="0" err="1">
                <a:solidFill>
                  <a:schemeClr val="accent1">
                    <a:lumMod val="75000"/>
                  </a:schemeClr>
                </a:solidFill>
                <a:latin typeface="+mn-lt"/>
              </a:rPr>
              <a:t>FreeFind</a:t>
            </a:r>
            <a:endParaRPr lang="hu-HU" dirty="0">
              <a:solidFill>
                <a:schemeClr val="accent1">
                  <a:lumMod val="75000"/>
                </a:schemeClr>
              </a:solidFill>
              <a:latin typeface="+mn-lt"/>
            </a:endParaRPr>
          </a:p>
          <a:p>
            <a:pPr fontAlgn="auto">
              <a:spcBef>
                <a:spcPts val="0"/>
              </a:spcBef>
              <a:spcAft>
                <a:spcPts val="0"/>
              </a:spcAft>
              <a:defRPr/>
            </a:pPr>
            <a:r>
              <a:rPr lang="hu-HU" dirty="0" err="1">
                <a:solidFill>
                  <a:schemeClr val="accent1">
                    <a:lumMod val="75000"/>
                  </a:schemeClr>
                </a:solidFill>
                <a:latin typeface="+mn-lt"/>
              </a:rPr>
              <a:t>Disallow</a:t>
            </a:r>
            <a:r>
              <a:rPr lang="hu-HU" dirty="0">
                <a:solidFill>
                  <a:schemeClr val="accent1">
                    <a:lumMod val="75000"/>
                  </a:schemeClr>
                </a:solidFill>
                <a:latin typeface="+mn-l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230188"/>
            <a:ext cx="8382000" cy="1163637"/>
          </a:xfrm>
        </p:spPr>
        <p:txBody>
          <a:bodyPr/>
          <a:lstStyle/>
          <a:p>
            <a:r>
              <a:rPr lang="hu-HU" sz="4400" smtClean="0"/>
              <a:t>Keresőbarát weboldalak</a:t>
            </a:r>
            <a:endParaRPr lang="en-US" sz="4400" smtClean="0"/>
          </a:p>
        </p:txBody>
      </p:sp>
      <p:sp>
        <p:nvSpPr>
          <p:cNvPr id="5" name="Szövegdoboz 4"/>
          <p:cNvSpPr txBox="1">
            <a:spLocks noChangeArrowheads="1"/>
          </p:cNvSpPr>
          <p:nvPr/>
        </p:nvSpPr>
        <p:spPr bwMode="auto">
          <a:xfrm>
            <a:off x="827088" y="1412875"/>
            <a:ext cx="7273925" cy="646113"/>
          </a:xfrm>
          <a:prstGeom prst="rect">
            <a:avLst/>
          </a:prstGeom>
          <a:noFill/>
          <a:ln w="9525">
            <a:noFill/>
            <a:miter lim="800000"/>
            <a:headEnd/>
            <a:tailEnd/>
          </a:ln>
        </p:spPr>
        <p:txBody>
          <a:bodyPr>
            <a:spAutoFit/>
          </a:bodyPr>
          <a:lstStyle/>
          <a:p>
            <a:r>
              <a:rPr lang="hu-HU">
                <a:cs typeface="Arial" charset="0"/>
              </a:rPr>
              <a:t>Milyen tartalomra kíváncsiak a látogatók?</a:t>
            </a:r>
            <a:endParaRPr lang="en-US">
              <a:cs typeface="Arial" charset="0"/>
            </a:endParaRPr>
          </a:p>
          <a:p>
            <a:r>
              <a:rPr lang="hu-HU">
                <a:cs typeface="Arial" charset="0"/>
              </a:rPr>
              <a:t>- Nyújtson olyan információt a látogatóknak, amilyet keresnek!</a:t>
            </a:r>
          </a:p>
        </p:txBody>
      </p:sp>
      <p:sp>
        <p:nvSpPr>
          <p:cNvPr id="9" name="Szövegdoboz 8"/>
          <p:cNvSpPr txBox="1">
            <a:spLocks noChangeArrowheads="1"/>
          </p:cNvSpPr>
          <p:nvPr/>
        </p:nvSpPr>
        <p:spPr bwMode="auto">
          <a:xfrm>
            <a:off x="827088" y="3429000"/>
            <a:ext cx="7489825" cy="646113"/>
          </a:xfrm>
          <a:prstGeom prst="rect">
            <a:avLst/>
          </a:prstGeom>
          <a:noFill/>
          <a:ln w="9525">
            <a:noFill/>
            <a:miter lim="800000"/>
            <a:headEnd/>
            <a:tailEnd/>
          </a:ln>
        </p:spPr>
        <p:txBody>
          <a:bodyPr>
            <a:spAutoFit/>
          </a:bodyPr>
          <a:lstStyle/>
          <a:p>
            <a:r>
              <a:rPr lang="hu-HU">
                <a:cs typeface="Arial" charset="0"/>
              </a:rPr>
              <a:t>Gondolja át, milyen szavakkal kereshetnek rá más felhasználók a webhelyre, és használja ezeket a szavakat saját webhelyén.</a:t>
            </a:r>
          </a:p>
        </p:txBody>
      </p:sp>
      <p:sp>
        <p:nvSpPr>
          <p:cNvPr id="68613" name="Szövegdoboz 9"/>
          <p:cNvSpPr txBox="1">
            <a:spLocks noChangeArrowheads="1"/>
          </p:cNvSpPr>
          <p:nvPr/>
        </p:nvSpPr>
        <p:spPr bwMode="auto">
          <a:xfrm>
            <a:off x="827088" y="2420938"/>
            <a:ext cx="7777162" cy="646112"/>
          </a:xfrm>
          <a:prstGeom prst="rect">
            <a:avLst/>
          </a:prstGeom>
          <a:noFill/>
          <a:ln w="9525">
            <a:noFill/>
            <a:miter lim="800000"/>
            <a:headEnd/>
            <a:tailEnd/>
          </a:ln>
        </p:spPr>
        <p:txBody>
          <a:bodyPr>
            <a:spAutoFit/>
          </a:bodyPr>
          <a:lstStyle/>
          <a:p>
            <a:r>
              <a:rPr lang="hu-HU">
                <a:cs typeface="Arial" charset="0"/>
              </a:rPr>
              <a:t>Igyekezzen jó minőségű tartalmat elhelyezni oldalain, különösen a főoldalon, más oldalak is szívesebben fognak hivatkozni a webhelyre.</a:t>
            </a:r>
          </a:p>
        </p:txBody>
      </p:sp>
      <p:sp>
        <p:nvSpPr>
          <p:cNvPr id="6" name="Szövegdoboz 5"/>
          <p:cNvSpPr txBox="1">
            <a:spLocks noChangeArrowheads="1"/>
          </p:cNvSpPr>
          <p:nvPr/>
        </p:nvSpPr>
        <p:spPr bwMode="auto">
          <a:xfrm>
            <a:off x="827088" y="4437063"/>
            <a:ext cx="7434262" cy="646112"/>
          </a:xfrm>
          <a:prstGeom prst="rect">
            <a:avLst/>
          </a:prstGeom>
          <a:noFill/>
          <a:ln w="9525">
            <a:noFill/>
            <a:miter lim="800000"/>
            <a:headEnd/>
            <a:tailEnd/>
          </a:ln>
        </p:spPr>
        <p:txBody>
          <a:bodyPr>
            <a:spAutoFit/>
          </a:bodyPr>
          <a:lstStyle/>
          <a:p>
            <a:r>
              <a:rPr lang="hu-HU">
                <a:cs typeface="Arial" charset="0"/>
              </a:rPr>
              <a:t>A felhasználók létre tudnak-e hozni tartalmat?</a:t>
            </a:r>
          </a:p>
          <a:p>
            <a:r>
              <a:rPr lang="hu-HU">
                <a:cs typeface="Arial" charset="0"/>
              </a:rPr>
              <a:t>Fórum kérdése?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bg2">
                <a:tint val="83000"/>
                <a:satMod val="320000"/>
              </a:schemeClr>
            </a:gs>
            <a:gs pos="100000">
              <a:schemeClr val="bg2">
                <a:shade val="15000"/>
                <a:satMod val="320000"/>
              </a:schemeClr>
            </a:gs>
          </a:gsLst>
          <a:lin ang="5400000" scaled="1"/>
        </a:gradFill>
        <a:effectLst/>
      </p:bgPr>
    </p:bg>
    <p:spTree>
      <p:nvGrpSpPr>
        <p:cNvPr id="1" name=""/>
        <p:cNvGrpSpPr/>
        <p:nvPr/>
      </p:nvGrpSpPr>
      <p:grpSpPr>
        <a:xfrm>
          <a:off x="0" y="0"/>
          <a:ext cx="0" cy="0"/>
          <a:chOff x="0" y="0"/>
          <a:chExt cx="0" cy="0"/>
        </a:xfrm>
      </p:grpSpPr>
      <p:sp>
        <p:nvSpPr>
          <p:cNvPr id="33794" name="Szövegdoboz 5"/>
          <p:cNvSpPr txBox="1">
            <a:spLocks noChangeArrowheads="1"/>
          </p:cNvSpPr>
          <p:nvPr/>
        </p:nvSpPr>
        <p:spPr bwMode="auto">
          <a:xfrm>
            <a:off x="827088" y="1844675"/>
            <a:ext cx="6481762" cy="369888"/>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Informo Informatikai Kft</a:t>
            </a:r>
          </a:p>
        </p:txBody>
      </p:sp>
      <p:sp>
        <p:nvSpPr>
          <p:cNvPr id="33795" name="Szövegdoboz 6"/>
          <p:cNvSpPr txBox="1">
            <a:spLocks noChangeArrowheads="1"/>
          </p:cNvSpPr>
          <p:nvPr/>
        </p:nvSpPr>
        <p:spPr bwMode="auto">
          <a:xfrm>
            <a:off x="827088" y="2335213"/>
            <a:ext cx="6481762" cy="368300"/>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Magyar Marketing Szövetség </a:t>
            </a:r>
            <a:r>
              <a:rPr lang="hu-HU">
                <a:latin typeface="Arial Black" pitchFamily="34" charset="0"/>
                <a:hlinkClick r:id="rId3"/>
              </a:rPr>
              <a:t>www.marketing.hu</a:t>
            </a:r>
            <a:endParaRPr lang="hu-HU">
              <a:latin typeface="Arial Black" pitchFamily="34" charset="0"/>
            </a:endParaRPr>
          </a:p>
        </p:txBody>
      </p:sp>
      <p:sp>
        <p:nvSpPr>
          <p:cNvPr id="33796" name="Szövegdoboz 7"/>
          <p:cNvSpPr txBox="1">
            <a:spLocks noChangeArrowheads="1"/>
          </p:cNvSpPr>
          <p:nvPr/>
        </p:nvSpPr>
        <p:spPr bwMode="auto">
          <a:xfrm>
            <a:off x="827088" y="2824163"/>
            <a:ext cx="6481762" cy="369887"/>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Internet Marketing Klub </a:t>
            </a:r>
            <a:r>
              <a:rPr lang="hu-HU" u="sng">
                <a:latin typeface="Arial Black" pitchFamily="34" charset="0"/>
                <a:hlinkClick r:id="rId4"/>
              </a:rPr>
              <a:t>www.imk.hu</a:t>
            </a:r>
            <a:endParaRPr lang="hu-HU" u="sng">
              <a:latin typeface="Arial Black" pitchFamily="34" charset="0"/>
            </a:endParaRPr>
          </a:p>
        </p:txBody>
      </p:sp>
      <p:sp>
        <p:nvSpPr>
          <p:cNvPr id="33797" name="Szövegdoboz 8"/>
          <p:cNvSpPr txBox="1">
            <a:spLocks noChangeArrowheads="1"/>
          </p:cNvSpPr>
          <p:nvPr/>
        </p:nvSpPr>
        <p:spPr bwMode="auto">
          <a:xfrm>
            <a:off x="827088" y="3803650"/>
            <a:ext cx="6481762" cy="369888"/>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Cadbury Magyarország</a:t>
            </a:r>
          </a:p>
        </p:txBody>
      </p:sp>
      <p:sp>
        <p:nvSpPr>
          <p:cNvPr id="33798" name="Szövegdoboz 9"/>
          <p:cNvSpPr txBox="1">
            <a:spLocks noChangeArrowheads="1"/>
          </p:cNvSpPr>
          <p:nvPr/>
        </p:nvSpPr>
        <p:spPr bwMode="auto">
          <a:xfrm>
            <a:off x="827088" y="4292600"/>
            <a:ext cx="6481762" cy="369888"/>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Compszerviz.hu</a:t>
            </a:r>
          </a:p>
        </p:txBody>
      </p:sp>
      <p:sp>
        <p:nvSpPr>
          <p:cNvPr id="33799" name="Szövegdoboz 11"/>
          <p:cNvSpPr txBox="1">
            <a:spLocks noChangeArrowheads="1"/>
          </p:cNvSpPr>
          <p:nvPr/>
        </p:nvSpPr>
        <p:spPr bwMode="auto">
          <a:xfrm>
            <a:off x="827088" y="3313113"/>
            <a:ext cx="6481762" cy="369887"/>
          </a:xfrm>
          <a:prstGeom prst="rect">
            <a:avLst/>
          </a:prstGeom>
          <a:noFill/>
          <a:ln w="9525">
            <a:noFill/>
            <a:miter lim="800000"/>
            <a:headEnd/>
            <a:tailEnd/>
          </a:ln>
        </p:spPr>
        <p:txBody>
          <a:bodyPr>
            <a:spAutoFit/>
          </a:bodyPr>
          <a:lstStyle/>
          <a:p>
            <a:pPr>
              <a:buFont typeface="Arial" charset="0"/>
              <a:buChar char="•"/>
            </a:pPr>
            <a:r>
              <a:rPr lang="hu-HU">
                <a:latin typeface="Arial Black" pitchFamily="34" charset="0"/>
              </a:rPr>
              <a:t> Év honlapja </a:t>
            </a:r>
            <a:r>
              <a:rPr lang="hu-HU">
                <a:latin typeface="Arial Black" pitchFamily="34" charset="0"/>
                <a:hlinkClick r:id="rId5"/>
              </a:rPr>
              <a:t>www.evhonlapja.hu</a:t>
            </a:r>
            <a:endParaRPr lang="hu-HU">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381000" y="230188"/>
            <a:ext cx="8382000" cy="1163637"/>
          </a:xfrm>
        </p:spPr>
        <p:txBody>
          <a:bodyPr/>
          <a:lstStyle/>
          <a:p>
            <a:r>
              <a:rPr lang="hu-HU" sz="4400" smtClean="0"/>
              <a:t>Tartalmi irányelvek</a:t>
            </a:r>
            <a:endParaRPr lang="en-US" sz="4400" smtClean="0"/>
          </a:p>
        </p:txBody>
      </p:sp>
      <p:sp>
        <p:nvSpPr>
          <p:cNvPr id="70659" name="Szövegdoboz 4"/>
          <p:cNvSpPr txBox="1">
            <a:spLocks noChangeArrowheads="1"/>
          </p:cNvSpPr>
          <p:nvPr/>
        </p:nvSpPr>
        <p:spPr bwMode="auto">
          <a:xfrm>
            <a:off x="1331913" y="1844675"/>
            <a:ext cx="6119812" cy="2246313"/>
          </a:xfrm>
          <a:prstGeom prst="rect">
            <a:avLst/>
          </a:prstGeom>
          <a:noFill/>
          <a:ln w="9525">
            <a:noFill/>
            <a:miter lim="800000"/>
            <a:headEnd/>
            <a:tailEnd/>
          </a:ln>
        </p:spPr>
        <p:txBody>
          <a:bodyPr>
            <a:spAutoFit/>
          </a:bodyPr>
          <a:lstStyle/>
          <a:p>
            <a:r>
              <a:rPr lang="hu-HU" sz="2000">
                <a:cs typeface="Arial" charset="0"/>
              </a:rPr>
              <a:t>•Ne használjon rejtett szöveget vagy rejtett linkeket.</a:t>
            </a:r>
          </a:p>
          <a:p>
            <a:endParaRPr lang="hu-HU" sz="2000">
              <a:cs typeface="Arial" charset="0"/>
            </a:endParaRPr>
          </a:p>
          <a:p>
            <a:r>
              <a:rPr lang="hu-HU" sz="2000">
                <a:cs typeface="Arial" charset="0"/>
              </a:rPr>
              <a:t>•Ne írja tele az oldalakat oda nem illő kulcsszavakkal.</a:t>
            </a:r>
          </a:p>
          <a:p>
            <a:endParaRPr lang="hu-HU" sz="2000">
              <a:cs typeface="Arial" charset="0"/>
            </a:endParaRPr>
          </a:p>
          <a:p>
            <a:r>
              <a:rPr lang="hu-HU" sz="2000">
                <a:cs typeface="Arial" charset="0"/>
              </a:rPr>
              <a:t>•Ne készítsen több oldalt, aldomaint vagy domaint lényegében ugyanazzal a tartalommal.</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u-HU" sz="4400" dirty="0" err="1" smtClean="0">
                <a:solidFill>
                  <a:schemeClr val="tx1"/>
                </a:solidFill>
              </a:rPr>
              <a:t>Google</a:t>
            </a:r>
            <a:r>
              <a:rPr lang="hu-HU" sz="4400" dirty="0" smtClean="0">
                <a:solidFill>
                  <a:schemeClr val="tx1"/>
                </a:solidFill>
              </a:rPr>
              <a:t> szolgáltatások</a:t>
            </a:r>
          </a:p>
        </p:txBody>
      </p:sp>
      <p:sp>
        <p:nvSpPr>
          <p:cNvPr id="9" name="Alcím 8"/>
          <p:cNvSpPr>
            <a:spLocks noGrp="1"/>
          </p:cNvSpPr>
          <p:nvPr>
            <p:ph type="subTitle" idx="1"/>
          </p:nvPr>
        </p:nvSpPr>
        <p:spPr>
          <a:xfrm>
            <a:off x="533400" y="3228975"/>
            <a:ext cx="7854950" cy="1752600"/>
          </a:xfrm>
        </p:spPr>
        <p:txBody>
          <a:bodyPr>
            <a:normAutofit/>
          </a:bodyPr>
          <a:lstStyle/>
          <a:p>
            <a:pPr marR="0">
              <a:lnSpc>
                <a:spcPct val="80000"/>
              </a:lnSpc>
            </a:pPr>
            <a:r>
              <a:rPr lang="hu-HU" sz="1600" smtClean="0"/>
              <a:t>Keresési Trendek</a:t>
            </a:r>
          </a:p>
          <a:p>
            <a:pPr marR="0">
              <a:lnSpc>
                <a:spcPct val="80000"/>
              </a:lnSpc>
            </a:pPr>
            <a:r>
              <a:rPr lang="hu-HU" sz="1600" smtClean="0"/>
              <a:t>Google Maps</a:t>
            </a:r>
          </a:p>
          <a:p>
            <a:pPr marR="0">
              <a:lnSpc>
                <a:spcPct val="80000"/>
              </a:lnSpc>
            </a:pPr>
            <a:r>
              <a:rPr lang="hu-HU" sz="1600" smtClean="0"/>
              <a:t>Google Places</a:t>
            </a:r>
          </a:p>
          <a:p>
            <a:pPr marR="0">
              <a:lnSpc>
                <a:spcPct val="80000"/>
              </a:lnSpc>
            </a:pPr>
            <a:r>
              <a:rPr lang="hu-HU" sz="1600" smtClean="0"/>
              <a:t>Google webmasters tools</a:t>
            </a:r>
          </a:p>
          <a:p>
            <a:pPr marR="0">
              <a:lnSpc>
                <a:spcPct val="80000"/>
              </a:lnSpc>
            </a:pPr>
            <a:r>
              <a:rPr lang="hu-HU" sz="1600" smtClean="0"/>
              <a:t>Google Analytics</a:t>
            </a:r>
          </a:p>
          <a:p>
            <a:pPr marR="0">
              <a:lnSpc>
                <a:spcPct val="80000"/>
              </a:lnSpc>
            </a:pPr>
            <a:r>
              <a:rPr lang="hu-HU" sz="1600" smtClean="0"/>
              <a:t>Google Adwords</a:t>
            </a:r>
          </a:p>
          <a:p>
            <a:pPr marR="0">
              <a:lnSpc>
                <a:spcPct val="80000"/>
              </a:lnSpc>
            </a:pPr>
            <a:r>
              <a:rPr lang="hu-HU" sz="1600" smtClean="0"/>
              <a:t>Google Adsense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381000" y="230188"/>
            <a:ext cx="8382000" cy="1163637"/>
          </a:xfrm>
        </p:spPr>
        <p:txBody>
          <a:bodyPr/>
          <a:lstStyle/>
          <a:p>
            <a:r>
              <a:rPr lang="hu-HU" sz="4400" smtClean="0"/>
              <a:t>Keresési trendek</a:t>
            </a:r>
          </a:p>
        </p:txBody>
      </p:sp>
      <p:sp>
        <p:nvSpPr>
          <p:cNvPr id="74754" name="Szövegdoboz 8"/>
          <p:cNvSpPr txBox="1">
            <a:spLocks noChangeArrowheads="1"/>
          </p:cNvSpPr>
          <p:nvPr/>
        </p:nvSpPr>
        <p:spPr bwMode="auto">
          <a:xfrm>
            <a:off x="755650" y="1557338"/>
            <a:ext cx="6911975" cy="922337"/>
          </a:xfrm>
          <a:prstGeom prst="rect">
            <a:avLst/>
          </a:prstGeom>
          <a:noFill/>
          <a:ln w="9525">
            <a:noFill/>
            <a:miter lim="800000"/>
            <a:headEnd/>
            <a:tailEnd/>
          </a:ln>
        </p:spPr>
        <p:txBody>
          <a:bodyPr>
            <a:spAutoFit/>
          </a:bodyPr>
          <a:lstStyle/>
          <a:p>
            <a:r>
              <a:rPr lang="hu-HU">
                <a:latin typeface="Constantia" pitchFamily="18" charset="0"/>
                <a:hlinkClick r:id="rId3"/>
              </a:rPr>
              <a:t>http://www.google.com/insights/search/#</a:t>
            </a:r>
            <a:endParaRPr lang="hu-HU">
              <a:latin typeface="Constantia" pitchFamily="18" charset="0"/>
            </a:endParaRPr>
          </a:p>
          <a:p>
            <a:endParaRPr lang="hu-HU">
              <a:latin typeface="Constantia" pitchFamily="18" charset="0"/>
            </a:endParaRPr>
          </a:p>
          <a:p>
            <a:r>
              <a:rPr lang="hu-HU">
                <a:latin typeface="Constantia" pitchFamily="18" charset="0"/>
              </a:rPr>
              <a:t>Keresőszavak meghatározásához alkalmazható</a:t>
            </a:r>
          </a:p>
        </p:txBody>
      </p:sp>
      <p:graphicFrame>
        <p:nvGraphicFramePr>
          <p:cNvPr id="10" name="Diagram 9"/>
          <p:cNvGraphicFramePr>
            <a:graphicFrameLocks/>
          </p:cNvGraphicFramePr>
          <p:nvPr/>
        </p:nvGraphicFramePr>
        <p:xfrm>
          <a:off x="1692275" y="3213100"/>
          <a:ext cx="5711825" cy="325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a:srcRect/>
          <a:stretch>
            <a:fillRect/>
          </a:stretch>
        </p:blipFill>
        <p:spPr bwMode="auto">
          <a:xfrm>
            <a:off x="44450" y="1196975"/>
            <a:ext cx="8991600" cy="50403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srcRect/>
          <a:stretch>
            <a:fillRect/>
          </a:stretch>
        </p:blipFill>
        <p:spPr bwMode="auto">
          <a:xfrm>
            <a:off x="179388" y="1412875"/>
            <a:ext cx="8748712" cy="52943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a:srcRect/>
          <a:stretch>
            <a:fillRect/>
          </a:stretch>
        </p:blipFill>
        <p:spPr bwMode="auto">
          <a:xfrm>
            <a:off x="179388" y="1412875"/>
            <a:ext cx="8785225" cy="53609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a:srcRect/>
          <a:stretch>
            <a:fillRect/>
          </a:stretch>
        </p:blipFill>
        <p:spPr bwMode="auto">
          <a:xfrm>
            <a:off x="179388" y="981075"/>
            <a:ext cx="8820150" cy="5732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179388" y="981075"/>
            <a:ext cx="8820150" cy="5732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noChangeArrowheads="1"/>
          </p:cNvPicPr>
          <p:nvPr/>
        </p:nvPicPr>
        <p:blipFill>
          <a:blip r:embed="rId3"/>
          <a:srcRect/>
          <a:stretch>
            <a:fillRect/>
          </a:stretch>
        </p:blipFill>
        <p:spPr bwMode="auto">
          <a:xfrm>
            <a:off x="179388" y="1092200"/>
            <a:ext cx="8785225" cy="55768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a:srcRect/>
          <a:stretch>
            <a:fillRect/>
          </a:stretch>
        </p:blipFill>
        <p:spPr bwMode="auto">
          <a:xfrm>
            <a:off x="90488" y="1196975"/>
            <a:ext cx="8963025" cy="5448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1000" y="230188"/>
            <a:ext cx="8382000" cy="1163637"/>
          </a:xfrm>
        </p:spPr>
        <p:txBody>
          <a:bodyPr/>
          <a:lstStyle/>
          <a:p>
            <a:r>
              <a:rPr lang="hu-HU" sz="4400" smtClean="0"/>
              <a:t>Tartalom</a:t>
            </a:r>
            <a:endParaRPr lang="en-US" sz="4400" smtClean="0"/>
          </a:p>
        </p:txBody>
      </p:sp>
      <p:sp>
        <p:nvSpPr>
          <p:cNvPr id="35842" name="Szövegdoboz 4"/>
          <p:cNvSpPr txBox="1">
            <a:spLocks noChangeArrowheads="1"/>
          </p:cNvSpPr>
          <p:nvPr/>
        </p:nvSpPr>
        <p:spPr bwMode="auto">
          <a:xfrm>
            <a:off x="684213" y="1557338"/>
            <a:ext cx="6119812" cy="460375"/>
          </a:xfrm>
          <a:prstGeom prst="rect">
            <a:avLst/>
          </a:prstGeom>
          <a:noFill/>
          <a:ln w="9525">
            <a:noFill/>
            <a:miter lim="800000"/>
            <a:headEnd/>
            <a:tailEnd/>
          </a:ln>
        </p:spPr>
        <p:txBody>
          <a:bodyPr>
            <a:spAutoFit/>
          </a:bodyPr>
          <a:lstStyle/>
          <a:p>
            <a:r>
              <a:rPr lang="hu-HU" sz="2400">
                <a:latin typeface="Constantia" pitchFamily="18" charset="0"/>
              </a:rPr>
              <a:t>Keresőbarát weboldalak</a:t>
            </a:r>
          </a:p>
        </p:txBody>
      </p:sp>
      <p:sp>
        <p:nvSpPr>
          <p:cNvPr id="35843" name="Szövegdoboz 5"/>
          <p:cNvSpPr txBox="1">
            <a:spLocks noChangeArrowheads="1"/>
          </p:cNvSpPr>
          <p:nvPr/>
        </p:nvSpPr>
        <p:spPr bwMode="auto">
          <a:xfrm>
            <a:off x="684213" y="2997200"/>
            <a:ext cx="7488237" cy="461963"/>
          </a:xfrm>
          <a:prstGeom prst="rect">
            <a:avLst/>
          </a:prstGeom>
          <a:noFill/>
          <a:ln w="9525">
            <a:noFill/>
            <a:miter lim="800000"/>
            <a:headEnd/>
            <a:tailEnd/>
          </a:ln>
        </p:spPr>
        <p:txBody>
          <a:bodyPr>
            <a:spAutoFit/>
          </a:bodyPr>
          <a:lstStyle/>
          <a:p>
            <a:r>
              <a:rPr lang="hu-HU" sz="2400">
                <a:latin typeface="Constantia" pitchFamily="18" charset="0"/>
              </a:rPr>
              <a:t>Google szolgáltatások használata és bemutatása</a:t>
            </a:r>
          </a:p>
        </p:txBody>
      </p:sp>
      <p:sp>
        <p:nvSpPr>
          <p:cNvPr id="35844" name="Szövegdoboz 6"/>
          <p:cNvSpPr txBox="1">
            <a:spLocks noChangeArrowheads="1"/>
          </p:cNvSpPr>
          <p:nvPr/>
        </p:nvSpPr>
        <p:spPr bwMode="auto">
          <a:xfrm>
            <a:off x="755650" y="3644900"/>
            <a:ext cx="6119813" cy="461963"/>
          </a:xfrm>
          <a:prstGeom prst="rect">
            <a:avLst/>
          </a:prstGeom>
          <a:noFill/>
          <a:ln w="9525">
            <a:noFill/>
            <a:miter lim="800000"/>
            <a:headEnd/>
            <a:tailEnd/>
          </a:ln>
        </p:spPr>
        <p:txBody>
          <a:bodyPr>
            <a:spAutoFit/>
          </a:bodyPr>
          <a:lstStyle/>
          <a:p>
            <a:r>
              <a:rPr lang="hu-HU" sz="2400">
                <a:latin typeface="Constantia" pitchFamily="18" charset="0"/>
              </a:rPr>
              <a:t>Fontos szabályok!</a:t>
            </a:r>
          </a:p>
        </p:txBody>
      </p:sp>
      <p:sp>
        <p:nvSpPr>
          <p:cNvPr id="35845" name="Szövegdoboz 7"/>
          <p:cNvSpPr txBox="1">
            <a:spLocks noChangeArrowheads="1"/>
          </p:cNvSpPr>
          <p:nvPr/>
        </p:nvSpPr>
        <p:spPr bwMode="auto">
          <a:xfrm>
            <a:off x="755650" y="4221163"/>
            <a:ext cx="6119813" cy="461962"/>
          </a:xfrm>
          <a:prstGeom prst="rect">
            <a:avLst/>
          </a:prstGeom>
          <a:noFill/>
          <a:ln w="9525">
            <a:noFill/>
            <a:miter lim="800000"/>
            <a:headEnd/>
            <a:tailEnd/>
          </a:ln>
        </p:spPr>
        <p:txBody>
          <a:bodyPr>
            <a:spAutoFit/>
          </a:bodyPr>
          <a:lstStyle/>
          <a:p>
            <a:r>
              <a:rPr lang="hu-HU" sz="2400">
                <a:latin typeface="Constantia" pitchFamily="18" charset="0"/>
              </a:rPr>
              <a:t>WYSWYG szerkesztőprogramok</a:t>
            </a:r>
          </a:p>
        </p:txBody>
      </p:sp>
      <p:sp>
        <p:nvSpPr>
          <p:cNvPr id="35846" name="Szövegdoboz 8"/>
          <p:cNvSpPr txBox="1">
            <a:spLocks noChangeArrowheads="1"/>
          </p:cNvSpPr>
          <p:nvPr/>
        </p:nvSpPr>
        <p:spPr bwMode="auto">
          <a:xfrm>
            <a:off x="755650" y="2133600"/>
            <a:ext cx="6119813" cy="460375"/>
          </a:xfrm>
          <a:prstGeom prst="rect">
            <a:avLst/>
          </a:prstGeom>
          <a:noFill/>
          <a:ln w="9525">
            <a:noFill/>
            <a:miter lim="800000"/>
            <a:headEnd/>
            <a:tailEnd/>
          </a:ln>
        </p:spPr>
        <p:txBody>
          <a:bodyPr>
            <a:spAutoFit/>
          </a:bodyPr>
          <a:lstStyle/>
          <a:p>
            <a:r>
              <a:rPr lang="hu-HU" sz="2400">
                <a:latin typeface="Constantia" pitchFamily="18" charset="0"/>
              </a:rPr>
              <a:t>Tartalmi irányelvek</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81000" y="230188"/>
            <a:ext cx="8382000" cy="1163637"/>
          </a:xfrm>
        </p:spPr>
        <p:txBody>
          <a:bodyPr/>
          <a:lstStyle/>
          <a:p>
            <a:r>
              <a:rPr lang="hu-HU" sz="4400" smtClean="0"/>
              <a:t>WYSIWYG szerkesztőprogramok</a:t>
            </a:r>
          </a:p>
        </p:txBody>
      </p:sp>
      <p:sp>
        <p:nvSpPr>
          <p:cNvPr id="91138" name="Szövegdoboz 8"/>
          <p:cNvSpPr txBox="1">
            <a:spLocks noChangeArrowheads="1"/>
          </p:cNvSpPr>
          <p:nvPr/>
        </p:nvSpPr>
        <p:spPr bwMode="auto">
          <a:xfrm>
            <a:off x="539750" y="1844675"/>
            <a:ext cx="5616575" cy="369888"/>
          </a:xfrm>
          <a:prstGeom prst="rect">
            <a:avLst/>
          </a:prstGeom>
          <a:noFill/>
          <a:ln w="9525">
            <a:noFill/>
            <a:miter lim="800000"/>
            <a:headEnd/>
            <a:tailEnd/>
          </a:ln>
        </p:spPr>
        <p:txBody>
          <a:bodyPr>
            <a:spAutoFit/>
          </a:bodyPr>
          <a:lstStyle/>
          <a:p>
            <a:r>
              <a:rPr lang="hu-HU" b="1">
                <a:cs typeface="Arial" charset="0"/>
              </a:rPr>
              <a:t>W</a:t>
            </a:r>
            <a:r>
              <a:rPr lang="hu-HU">
                <a:cs typeface="Arial" charset="0"/>
              </a:rPr>
              <a:t>hat </a:t>
            </a:r>
            <a:r>
              <a:rPr lang="hu-HU" b="1">
                <a:cs typeface="Arial" charset="0"/>
              </a:rPr>
              <a:t>Y</a:t>
            </a:r>
            <a:r>
              <a:rPr lang="hu-HU">
                <a:cs typeface="Arial" charset="0"/>
              </a:rPr>
              <a:t>ou </a:t>
            </a:r>
            <a:r>
              <a:rPr lang="hu-HU" b="1">
                <a:cs typeface="Arial" charset="0"/>
              </a:rPr>
              <a:t>S</a:t>
            </a:r>
            <a:r>
              <a:rPr lang="hu-HU">
                <a:cs typeface="Arial" charset="0"/>
              </a:rPr>
              <a:t>ee </a:t>
            </a:r>
            <a:r>
              <a:rPr lang="hu-HU" b="1">
                <a:cs typeface="Arial" charset="0"/>
              </a:rPr>
              <a:t>I</a:t>
            </a:r>
            <a:r>
              <a:rPr lang="hu-HU">
                <a:cs typeface="Arial" charset="0"/>
              </a:rPr>
              <a:t>s </a:t>
            </a:r>
            <a:r>
              <a:rPr lang="hu-HU" b="1">
                <a:cs typeface="Arial" charset="0"/>
              </a:rPr>
              <a:t>W</a:t>
            </a:r>
            <a:r>
              <a:rPr lang="hu-HU">
                <a:cs typeface="Arial" charset="0"/>
              </a:rPr>
              <a:t>hat </a:t>
            </a:r>
            <a:r>
              <a:rPr lang="hu-HU" b="1">
                <a:cs typeface="Arial" charset="0"/>
              </a:rPr>
              <a:t>Y</a:t>
            </a:r>
            <a:r>
              <a:rPr lang="hu-HU">
                <a:cs typeface="Arial" charset="0"/>
              </a:rPr>
              <a:t>ou </a:t>
            </a:r>
            <a:r>
              <a:rPr lang="hu-HU" b="1">
                <a:cs typeface="Arial" charset="0"/>
              </a:rPr>
              <a:t>G</a:t>
            </a:r>
            <a:r>
              <a:rPr lang="hu-HU">
                <a:cs typeface="Arial" charset="0"/>
              </a:rPr>
              <a:t>et</a:t>
            </a:r>
          </a:p>
        </p:txBody>
      </p:sp>
      <p:sp>
        <p:nvSpPr>
          <p:cNvPr id="91139" name="Szövegdoboz 3"/>
          <p:cNvSpPr txBox="1">
            <a:spLocks noChangeArrowheads="1"/>
          </p:cNvSpPr>
          <p:nvPr/>
        </p:nvSpPr>
        <p:spPr bwMode="auto">
          <a:xfrm>
            <a:off x="684213" y="2565400"/>
            <a:ext cx="7200900" cy="1200150"/>
          </a:xfrm>
          <a:prstGeom prst="rect">
            <a:avLst/>
          </a:prstGeom>
          <a:noFill/>
          <a:ln w="9525">
            <a:noFill/>
            <a:miter lim="800000"/>
            <a:headEnd/>
            <a:tailEnd/>
          </a:ln>
        </p:spPr>
        <p:txBody>
          <a:bodyPr>
            <a:spAutoFit/>
          </a:bodyPr>
          <a:lstStyle/>
          <a:p>
            <a:r>
              <a:rPr lang="en-US" sz="2400">
                <a:cs typeface="Arial" charset="0"/>
              </a:rPr>
              <a:t>Dreamweaver CS5 </a:t>
            </a:r>
          </a:p>
          <a:p>
            <a:r>
              <a:rPr lang="en-US" sz="2400">
                <a:cs typeface="Arial" charset="0"/>
              </a:rPr>
              <a:t>Microsoft Expression Web</a:t>
            </a:r>
            <a:endParaRPr lang="hu-HU" sz="2400">
              <a:cs typeface="Arial" charset="0"/>
            </a:endParaRPr>
          </a:p>
          <a:p>
            <a:r>
              <a:rPr lang="hu-HU" sz="2400">
                <a:cs typeface="Arial" charset="0"/>
              </a:rPr>
              <a:t>KompoZer</a:t>
            </a:r>
          </a:p>
        </p:txBody>
      </p:sp>
      <p:sp>
        <p:nvSpPr>
          <p:cNvPr id="91140" name="Szövegdoboz 4"/>
          <p:cNvSpPr txBox="1">
            <a:spLocks noChangeArrowheads="1"/>
          </p:cNvSpPr>
          <p:nvPr/>
        </p:nvSpPr>
        <p:spPr bwMode="auto">
          <a:xfrm>
            <a:off x="684213" y="4149725"/>
            <a:ext cx="6911975" cy="1568450"/>
          </a:xfrm>
          <a:prstGeom prst="rect">
            <a:avLst/>
          </a:prstGeom>
          <a:noFill/>
          <a:ln w="9525">
            <a:noFill/>
            <a:miter lim="800000"/>
            <a:headEnd/>
            <a:tailEnd/>
          </a:ln>
        </p:spPr>
        <p:txBody>
          <a:bodyPr>
            <a:spAutoFit/>
          </a:bodyPr>
          <a:lstStyle/>
          <a:p>
            <a:r>
              <a:rPr lang="hu-HU" sz="1600">
                <a:cs typeface="Arial" charset="0"/>
              </a:rPr>
              <a:t>Bluefish</a:t>
            </a:r>
          </a:p>
          <a:p>
            <a:r>
              <a:rPr lang="hu-HU" sz="1600">
                <a:cs typeface="Arial" charset="0"/>
              </a:rPr>
              <a:t>CoffeeCup HTML Editor</a:t>
            </a:r>
          </a:p>
          <a:p>
            <a:r>
              <a:rPr lang="hu-HU" sz="1600">
                <a:cs typeface="Arial" charset="0"/>
              </a:rPr>
              <a:t>Freeway</a:t>
            </a:r>
          </a:p>
          <a:p>
            <a:r>
              <a:rPr lang="hu-HU" sz="1600">
                <a:cs typeface="Arial" charset="0"/>
              </a:rPr>
              <a:t>OpenBEXI</a:t>
            </a:r>
          </a:p>
          <a:p>
            <a:r>
              <a:rPr lang="hu-HU" sz="1600">
                <a:cs typeface="Arial" charset="0"/>
              </a:rPr>
              <a:t>OpenOffice.org</a:t>
            </a:r>
          </a:p>
          <a:p>
            <a:r>
              <a:rPr lang="hu-HU" sz="1600">
                <a:cs typeface="Arial" charset="0"/>
              </a:rPr>
              <a:t>RapidWeaver</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81000" y="230188"/>
            <a:ext cx="8382000" cy="1163637"/>
          </a:xfrm>
        </p:spPr>
        <p:txBody>
          <a:bodyPr/>
          <a:lstStyle/>
          <a:p>
            <a:r>
              <a:rPr lang="hu-HU" sz="4400" smtClean="0"/>
              <a:t>Fő követelmények</a:t>
            </a:r>
          </a:p>
        </p:txBody>
      </p:sp>
      <p:sp>
        <p:nvSpPr>
          <p:cNvPr id="93186" name="Szövegdoboz 8"/>
          <p:cNvSpPr txBox="1">
            <a:spLocks noChangeArrowheads="1"/>
          </p:cNvSpPr>
          <p:nvPr/>
        </p:nvSpPr>
        <p:spPr bwMode="auto">
          <a:xfrm>
            <a:off x="539750" y="1844675"/>
            <a:ext cx="5616575" cy="2586038"/>
          </a:xfrm>
          <a:prstGeom prst="rect">
            <a:avLst/>
          </a:prstGeom>
          <a:noFill/>
          <a:ln w="9525">
            <a:noFill/>
            <a:miter lim="800000"/>
            <a:headEnd/>
            <a:tailEnd/>
          </a:ln>
        </p:spPr>
        <p:txBody>
          <a:bodyPr>
            <a:spAutoFit/>
          </a:bodyPr>
          <a:lstStyle/>
          <a:p>
            <a:r>
              <a:rPr lang="hu-HU" b="1">
                <a:cs typeface="Arial" charset="0"/>
              </a:rPr>
              <a:t>HTML kód ellenőrzés</a:t>
            </a:r>
          </a:p>
          <a:p>
            <a:r>
              <a:rPr lang="hu-HU" b="1">
                <a:cs typeface="Arial" charset="0"/>
              </a:rPr>
              <a:t>CSS kód ellenőrzés</a:t>
            </a:r>
          </a:p>
          <a:p>
            <a:r>
              <a:rPr lang="hu-HU" b="1">
                <a:cs typeface="Arial" charset="0"/>
              </a:rPr>
              <a:t>Színes kódkiemelés</a:t>
            </a:r>
          </a:p>
          <a:p>
            <a:r>
              <a:rPr lang="hu-HU" b="1">
                <a:cs typeface="Arial" charset="0"/>
              </a:rPr>
              <a:t>Verziókövetés</a:t>
            </a:r>
          </a:p>
          <a:p>
            <a:r>
              <a:rPr lang="hu-HU" b="1">
                <a:cs typeface="Arial" charset="0"/>
              </a:rPr>
              <a:t>Linkellenőrzés</a:t>
            </a:r>
          </a:p>
          <a:p>
            <a:r>
              <a:rPr lang="hu-HU" b="1">
                <a:cs typeface="Arial" charset="0"/>
              </a:rPr>
              <a:t>Helyesírás ellenőrzés</a:t>
            </a:r>
          </a:p>
          <a:p>
            <a:r>
              <a:rPr lang="hu-HU" b="1">
                <a:cs typeface="Arial" charset="0"/>
              </a:rPr>
              <a:t>Multimédia támogatás</a:t>
            </a:r>
          </a:p>
          <a:p>
            <a:r>
              <a:rPr lang="hu-HU" b="1">
                <a:cs typeface="Arial" charset="0"/>
              </a:rPr>
              <a:t>Keresés és csere</a:t>
            </a:r>
          </a:p>
          <a:p>
            <a:endParaRPr lang="hu-HU">
              <a:cs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381000" y="230188"/>
            <a:ext cx="8382000" cy="1163637"/>
          </a:xfrm>
        </p:spPr>
        <p:txBody>
          <a:bodyPr/>
          <a:lstStyle/>
          <a:p>
            <a:r>
              <a:rPr lang="hu-HU" sz="4400" smtClean="0"/>
              <a:t>Hivatkozások</a:t>
            </a:r>
          </a:p>
        </p:txBody>
      </p:sp>
      <p:sp>
        <p:nvSpPr>
          <p:cNvPr id="95234" name="Szövegdoboz 8"/>
          <p:cNvSpPr txBox="1">
            <a:spLocks noChangeArrowheads="1"/>
          </p:cNvSpPr>
          <p:nvPr/>
        </p:nvSpPr>
        <p:spPr bwMode="auto">
          <a:xfrm>
            <a:off x="539750" y="1844675"/>
            <a:ext cx="5616575" cy="646113"/>
          </a:xfrm>
          <a:prstGeom prst="rect">
            <a:avLst/>
          </a:prstGeom>
          <a:noFill/>
          <a:ln w="9525">
            <a:noFill/>
            <a:miter lim="800000"/>
            <a:headEnd/>
            <a:tailEnd/>
          </a:ln>
        </p:spPr>
        <p:txBody>
          <a:bodyPr>
            <a:spAutoFit/>
          </a:bodyPr>
          <a:lstStyle/>
          <a:p>
            <a:r>
              <a:rPr lang="hu-HU" b="1">
                <a:cs typeface="Arial" charset="0"/>
                <a:hlinkClick r:id="rId3"/>
              </a:rPr>
              <a:t>http://www.w3schools.com/html/</a:t>
            </a:r>
            <a:endParaRPr lang="hu-HU" b="1">
              <a:cs typeface="Arial" charset="0"/>
            </a:endParaRPr>
          </a:p>
          <a:p>
            <a:endParaRPr lang="hu-HU">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u-HU" sz="4400" dirty="0" smtClean="0">
                <a:solidFill>
                  <a:schemeClr val="tx1"/>
                </a:solidFill>
              </a:rPr>
              <a:t>Keresőbarát weboldalak</a:t>
            </a:r>
          </a:p>
        </p:txBody>
      </p:sp>
      <p:sp>
        <p:nvSpPr>
          <p:cNvPr id="37890" name="Alcím 8"/>
          <p:cNvSpPr>
            <a:spLocks noGrp="1"/>
          </p:cNvSpPr>
          <p:nvPr>
            <p:ph type="subTitle" idx="1"/>
          </p:nvPr>
        </p:nvSpPr>
        <p:spPr>
          <a:xfrm>
            <a:off x="533400" y="3228975"/>
            <a:ext cx="7854950" cy="1752600"/>
          </a:xfrm>
        </p:spPr>
        <p:txBody>
          <a:bodyPr/>
          <a:lstStyle/>
          <a:p>
            <a:pPr marR="0"/>
            <a:endParaRPr lang="hu-HU"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30188"/>
            <a:ext cx="8382000" cy="1163637"/>
          </a:xfrm>
        </p:spPr>
        <p:txBody>
          <a:bodyPr/>
          <a:lstStyle/>
          <a:p>
            <a:r>
              <a:rPr lang="hu-HU" sz="4400" smtClean="0"/>
              <a:t>Keresőbarát weboldalak</a:t>
            </a:r>
            <a:endParaRPr lang="en-US" sz="4400" smtClean="0"/>
          </a:p>
        </p:txBody>
      </p:sp>
      <p:sp>
        <p:nvSpPr>
          <p:cNvPr id="39939" name="Szövegdoboz 3"/>
          <p:cNvSpPr txBox="1">
            <a:spLocks noChangeArrowheads="1"/>
          </p:cNvSpPr>
          <p:nvPr/>
        </p:nvSpPr>
        <p:spPr bwMode="auto">
          <a:xfrm>
            <a:off x="755650" y="1989138"/>
            <a:ext cx="6264275" cy="368300"/>
          </a:xfrm>
          <a:prstGeom prst="rect">
            <a:avLst/>
          </a:prstGeom>
          <a:noFill/>
          <a:ln w="9525">
            <a:noFill/>
            <a:miter lim="800000"/>
            <a:headEnd/>
            <a:tailEnd/>
          </a:ln>
        </p:spPr>
        <p:txBody>
          <a:bodyPr>
            <a:spAutoFit/>
          </a:bodyPr>
          <a:lstStyle/>
          <a:p>
            <a:r>
              <a:rPr lang="hu-HU">
                <a:cs typeface="Arial" charset="0"/>
              </a:rPr>
              <a:t>Melyik kereső fontos nekünk?</a:t>
            </a:r>
          </a:p>
        </p:txBody>
      </p:sp>
      <p:sp>
        <p:nvSpPr>
          <p:cNvPr id="39940" name="Szövegdoboz 4"/>
          <p:cNvSpPr txBox="1">
            <a:spLocks noChangeArrowheads="1"/>
          </p:cNvSpPr>
          <p:nvPr/>
        </p:nvSpPr>
        <p:spPr bwMode="auto">
          <a:xfrm>
            <a:off x="900113" y="2852738"/>
            <a:ext cx="6264275" cy="2646362"/>
          </a:xfrm>
          <a:prstGeom prst="rect">
            <a:avLst/>
          </a:prstGeom>
          <a:noFill/>
          <a:ln w="9525">
            <a:noFill/>
            <a:miter lim="800000"/>
            <a:headEnd/>
            <a:tailEnd/>
          </a:ln>
        </p:spPr>
        <p:txBody>
          <a:bodyPr>
            <a:spAutoFit/>
          </a:bodyPr>
          <a:lstStyle/>
          <a:p>
            <a:r>
              <a:rPr lang="hu-HU">
                <a:cs typeface="Arial" charset="0"/>
              </a:rPr>
              <a:t>Mi alapján rangsorolja az oldalakat, milyen algoritmusokat használ?</a:t>
            </a:r>
          </a:p>
          <a:p>
            <a:endParaRPr lang="hu-HU">
              <a:cs typeface="Arial" charset="0"/>
            </a:endParaRPr>
          </a:p>
          <a:p>
            <a:pPr lvl="1"/>
            <a:r>
              <a:rPr lang="hu-HU" sz="1400">
                <a:cs typeface="Arial" charset="0"/>
              </a:rPr>
              <a:t>• Title tags (page titles) </a:t>
            </a:r>
          </a:p>
          <a:p>
            <a:pPr lvl="1"/>
            <a:r>
              <a:rPr lang="hu-HU" sz="1400">
                <a:cs typeface="Arial" charset="0"/>
              </a:rPr>
              <a:t>• Keyword meta-tags</a:t>
            </a:r>
          </a:p>
          <a:p>
            <a:pPr lvl="1"/>
            <a:r>
              <a:rPr lang="hu-HU" sz="1400">
                <a:cs typeface="Arial" charset="0"/>
              </a:rPr>
              <a:t>• Description meta-tags</a:t>
            </a:r>
          </a:p>
          <a:p>
            <a:pPr lvl="1"/>
            <a:r>
              <a:rPr lang="hu-HU" sz="1400">
                <a:cs typeface="Arial" charset="0"/>
              </a:rPr>
              <a:t>• Alt tags</a:t>
            </a:r>
          </a:p>
          <a:p>
            <a:pPr lvl="1"/>
            <a:r>
              <a:rPr lang="en-US" sz="1400">
                <a:cs typeface="Arial" charset="0"/>
              </a:rPr>
              <a:t>• Hypertext links (e.g., anchor text)</a:t>
            </a:r>
          </a:p>
          <a:p>
            <a:pPr lvl="1"/>
            <a:r>
              <a:rPr lang="en-US" sz="1400">
                <a:cs typeface="Arial" charset="0"/>
              </a:rPr>
              <a:t>• Domain names and file names</a:t>
            </a:r>
          </a:p>
          <a:p>
            <a:pPr lvl="1"/>
            <a:r>
              <a:rPr lang="en-US" sz="1400">
                <a:cs typeface="Arial" charset="0"/>
              </a:rPr>
              <a:t>• Body text (beginning, middle, and end of page copy)</a:t>
            </a:r>
          </a:p>
          <a:p>
            <a:pPr lvl="1"/>
            <a:r>
              <a:rPr lang="hu-HU" sz="1400">
                <a:cs typeface="Arial" charset="0"/>
              </a:rPr>
              <a:t>• Headers</a:t>
            </a:r>
          </a:p>
        </p:txBody>
      </p:sp>
      <p:sp>
        <p:nvSpPr>
          <p:cNvPr id="39941" name="Szövegdoboz 5"/>
          <p:cNvSpPr txBox="1">
            <a:spLocks noChangeArrowheads="1"/>
          </p:cNvSpPr>
          <p:nvPr/>
        </p:nvSpPr>
        <p:spPr bwMode="auto">
          <a:xfrm>
            <a:off x="827088" y="2420938"/>
            <a:ext cx="6265862" cy="369887"/>
          </a:xfrm>
          <a:prstGeom prst="rect">
            <a:avLst/>
          </a:prstGeom>
          <a:noFill/>
          <a:ln w="9525">
            <a:noFill/>
            <a:miter lim="800000"/>
            <a:headEnd/>
            <a:tailEnd/>
          </a:ln>
        </p:spPr>
        <p:txBody>
          <a:bodyPr>
            <a:spAutoFit/>
          </a:bodyPr>
          <a:lstStyle/>
          <a:p>
            <a:r>
              <a:rPr lang="hu-HU">
                <a:cs typeface="Arial" charset="0"/>
              </a:rPr>
              <a:t>Milyen keresőszavakat használnak a leendő látogatóim?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230188"/>
            <a:ext cx="8382000" cy="1163637"/>
          </a:xfrm>
        </p:spPr>
        <p:txBody>
          <a:bodyPr/>
          <a:lstStyle/>
          <a:p>
            <a:r>
              <a:rPr lang="hu-HU" sz="4400" smtClean="0"/>
              <a:t>Keresőbarát weboldalak</a:t>
            </a:r>
            <a:endParaRPr lang="en-US" sz="4400" smtClean="0"/>
          </a:p>
        </p:txBody>
      </p:sp>
      <p:sp>
        <p:nvSpPr>
          <p:cNvPr id="41987" name="Szövegdoboz 4"/>
          <p:cNvSpPr txBox="1">
            <a:spLocks noChangeArrowheads="1"/>
          </p:cNvSpPr>
          <p:nvPr/>
        </p:nvSpPr>
        <p:spPr bwMode="auto">
          <a:xfrm>
            <a:off x="900113" y="1700213"/>
            <a:ext cx="7559675" cy="3048000"/>
          </a:xfrm>
          <a:prstGeom prst="rect">
            <a:avLst/>
          </a:prstGeom>
          <a:noFill/>
          <a:ln w="9525">
            <a:noFill/>
            <a:miter lim="800000"/>
            <a:headEnd/>
            <a:tailEnd/>
          </a:ln>
        </p:spPr>
        <p:txBody>
          <a:bodyPr>
            <a:spAutoFit/>
          </a:bodyPr>
          <a:lstStyle/>
          <a:p>
            <a:r>
              <a:rPr lang="hu-HU" sz="3200">
                <a:cs typeface="Arial" charset="0"/>
              </a:rPr>
              <a:t>További szempontok:</a:t>
            </a:r>
          </a:p>
          <a:p>
            <a:pPr lvl="1">
              <a:buFont typeface="Arial" charset="0"/>
              <a:buChar char="•"/>
            </a:pPr>
            <a:r>
              <a:rPr lang="hu-HU" sz="3200">
                <a:cs typeface="Arial" charset="0"/>
              </a:rPr>
              <a:t> Fődomain / aldomain</a:t>
            </a:r>
          </a:p>
          <a:p>
            <a:pPr lvl="1">
              <a:buFont typeface="Arial" charset="0"/>
              <a:buChar char="•"/>
            </a:pPr>
            <a:r>
              <a:rPr lang="hu-HU" sz="3200">
                <a:cs typeface="Arial" charset="0"/>
              </a:rPr>
              <a:t> Domain kora, mikor regisztrálták</a:t>
            </a:r>
          </a:p>
          <a:p>
            <a:pPr lvl="1">
              <a:buFont typeface="Arial" charset="0"/>
              <a:buChar char="•"/>
            </a:pPr>
            <a:r>
              <a:rPr lang="hu-HU" sz="3200">
                <a:cs typeface="Arial" charset="0"/>
              </a:rPr>
              <a:t> Oldal mérete 50-70 Kbyte</a:t>
            </a:r>
          </a:p>
          <a:p>
            <a:pPr lvl="1">
              <a:buFont typeface="Arial" charset="0"/>
              <a:buChar char="•"/>
            </a:pPr>
            <a:r>
              <a:rPr lang="hu-HU" sz="3200">
                <a:cs typeface="Arial" charset="0"/>
              </a:rPr>
              <a:t> Frisítés rendszeressége</a:t>
            </a:r>
          </a:p>
          <a:p>
            <a:pPr lvl="1">
              <a:buFont typeface="Arial" charset="0"/>
              <a:buChar char="•"/>
            </a:pPr>
            <a:r>
              <a:rPr lang="hu-HU" sz="3200">
                <a:cs typeface="Arial" charset="0"/>
              </a:rPr>
              <a:t> Oldalunkra mutató hivatkozások</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230188"/>
            <a:ext cx="8382000" cy="1163637"/>
          </a:xfrm>
        </p:spPr>
        <p:txBody>
          <a:bodyPr/>
          <a:lstStyle/>
          <a:p>
            <a:r>
              <a:rPr lang="hu-HU" sz="4400" smtClean="0"/>
              <a:t>Keresőbarát weboldalak</a:t>
            </a:r>
            <a:endParaRPr lang="en-US" sz="4400" smtClean="0"/>
          </a:p>
        </p:txBody>
      </p:sp>
      <p:graphicFrame>
        <p:nvGraphicFramePr>
          <p:cNvPr id="44035" name="Diagram 10"/>
          <p:cNvGraphicFramePr>
            <a:graphicFrameLocks/>
          </p:cNvGraphicFramePr>
          <p:nvPr/>
        </p:nvGraphicFramePr>
        <p:xfrm>
          <a:off x="1403350" y="2349500"/>
          <a:ext cx="6096000" cy="4064000"/>
        </p:xfrm>
        <a:graphic>
          <a:graphicData uri="http://schemas.openxmlformats.org/presentationml/2006/ole">
            <p:oleObj spid="_x0000_s44035" r:id="rId4" imgW="6096528" imgH="4066384" progId="Excel.Chart.8">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230188"/>
            <a:ext cx="8382000" cy="1163637"/>
          </a:xfrm>
        </p:spPr>
        <p:txBody>
          <a:bodyPr/>
          <a:lstStyle/>
          <a:p>
            <a:r>
              <a:rPr lang="hu-HU" sz="4400" smtClean="0"/>
              <a:t>SEO                              S</a:t>
            </a:r>
            <a:r>
              <a:rPr lang="hu-HU" sz="2000" smtClean="0"/>
              <a:t>earch</a:t>
            </a:r>
            <a:r>
              <a:rPr lang="hu-HU" sz="4400" smtClean="0"/>
              <a:t> E</a:t>
            </a:r>
            <a:r>
              <a:rPr lang="hu-HU" sz="2000" smtClean="0"/>
              <a:t>ngine</a:t>
            </a:r>
            <a:r>
              <a:rPr lang="hu-HU" sz="4400" smtClean="0"/>
              <a:t> O</a:t>
            </a:r>
            <a:r>
              <a:rPr lang="hu-HU" sz="2000" smtClean="0"/>
              <a:t>ptimisation</a:t>
            </a:r>
            <a:endParaRPr lang="en-US" sz="2000" smtClean="0"/>
          </a:p>
        </p:txBody>
      </p:sp>
      <p:sp>
        <p:nvSpPr>
          <p:cNvPr id="5" name="Szövegdoboz 4"/>
          <p:cNvSpPr txBox="1"/>
          <p:nvPr/>
        </p:nvSpPr>
        <p:spPr>
          <a:xfrm>
            <a:off x="1619250" y="2133600"/>
            <a:ext cx="612140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hu-HU" sz="2400" dirty="0"/>
              <a:t>Csak az első 10 találat számít?</a:t>
            </a:r>
          </a:p>
        </p:txBody>
      </p:sp>
      <p:sp>
        <p:nvSpPr>
          <p:cNvPr id="9" name="Szövegdoboz 8"/>
          <p:cNvSpPr txBox="1"/>
          <p:nvPr/>
        </p:nvSpPr>
        <p:spPr>
          <a:xfrm>
            <a:off x="1619250" y="4581525"/>
            <a:ext cx="61214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hu-HU" sz="2400" dirty="0"/>
              <a:t>60% előfordult, hogy több mint 2 órát töltött el kereséssel!!</a:t>
            </a:r>
            <a:endParaRPr lang="hu-HU" sz="2400" dirty="0"/>
          </a:p>
        </p:txBody>
      </p:sp>
      <p:sp>
        <p:nvSpPr>
          <p:cNvPr id="10" name="Szövegdoboz 9"/>
          <p:cNvSpPr txBox="1"/>
          <p:nvPr/>
        </p:nvSpPr>
        <p:spPr>
          <a:xfrm>
            <a:off x="1619250" y="3001963"/>
            <a:ext cx="6121400" cy="11080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hu-HU" sz="2400" dirty="0"/>
              <a:t>Felhasználók 75% előfordult, hogy a keresése sikertelen volt.</a:t>
            </a:r>
          </a:p>
          <a:p>
            <a:pPr algn="ctr" fontAlgn="auto">
              <a:spcBef>
                <a:spcPts val="0"/>
              </a:spcBef>
              <a:spcAft>
                <a:spcPts val="0"/>
              </a:spcAft>
              <a:defRPr/>
            </a:pPr>
            <a:endParaRPr lang="hu-HU"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230188"/>
            <a:ext cx="8382000" cy="1163637"/>
          </a:xfrm>
        </p:spPr>
        <p:txBody>
          <a:bodyPr/>
          <a:lstStyle/>
          <a:p>
            <a:r>
              <a:rPr lang="hu-HU" sz="4400" smtClean="0"/>
              <a:t>Keresés előtt vagy után vagyok?</a:t>
            </a:r>
            <a:endParaRPr lang="en-US" sz="4400" smtClean="0"/>
          </a:p>
        </p:txBody>
      </p:sp>
      <p:pic>
        <p:nvPicPr>
          <p:cNvPr id="48131" name="Picture 2"/>
          <p:cNvPicPr>
            <a:picLocks noChangeAspect="1" noChangeArrowheads="1"/>
          </p:cNvPicPr>
          <p:nvPr/>
        </p:nvPicPr>
        <p:blipFill>
          <a:blip r:embed="rId3"/>
          <a:srcRect/>
          <a:stretch>
            <a:fillRect/>
          </a:stretch>
        </p:blipFill>
        <p:spPr bwMode="auto">
          <a:xfrm>
            <a:off x="395288" y="1773238"/>
            <a:ext cx="8353425" cy="838200"/>
          </a:xfrm>
          <a:prstGeom prst="rect">
            <a:avLst/>
          </a:prstGeom>
          <a:noFill/>
          <a:ln w="9525">
            <a:noFill/>
            <a:miter lim="800000"/>
            <a:headEnd/>
            <a:tailEnd/>
          </a:ln>
        </p:spPr>
      </p:pic>
      <p:sp>
        <p:nvSpPr>
          <p:cNvPr id="7" name="Szövegdoboz 6"/>
          <p:cNvSpPr txBox="1">
            <a:spLocks noChangeArrowheads="1"/>
          </p:cNvSpPr>
          <p:nvPr/>
        </p:nvSpPr>
        <p:spPr bwMode="auto">
          <a:xfrm>
            <a:off x="1042988" y="4508500"/>
            <a:ext cx="7416800" cy="923925"/>
          </a:xfrm>
          <a:prstGeom prst="rect">
            <a:avLst/>
          </a:prstGeom>
          <a:noFill/>
          <a:ln w="9525">
            <a:noFill/>
            <a:miter lim="800000"/>
            <a:headEnd/>
            <a:tailEnd/>
          </a:ln>
        </p:spPr>
        <p:txBody>
          <a:bodyPr>
            <a:spAutoFit/>
          </a:bodyPr>
          <a:lstStyle/>
          <a:p>
            <a:pPr algn="ctr"/>
            <a:r>
              <a:rPr lang="hu-HU" sz="5400">
                <a:solidFill>
                  <a:srgbClr val="FF0000"/>
                </a:solidFill>
                <a:cs typeface="Arial" charset="0"/>
              </a:rPr>
              <a:t>298 000 találat!!!</a:t>
            </a:r>
          </a:p>
        </p:txBody>
      </p:sp>
      <p:sp>
        <p:nvSpPr>
          <p:cNvPr id="8" name="Lefelé nyíl 7"/>
          <p:cNvSpPr/>
          <p:nvPr/>
        </p:nvSpPr>
        <p:spPr>
          <a:xfrm>
            <a:off x="3995738" y="3141663"/>
            <a:ext cx="1081087" cy="935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White with Blue Grid Segoe Template">
  <a:themeElements>
    <a:clrScheme name="Egyéni 2. séma">
      <a:dk1>
        <a:srgbClr val="000000"/>
      </a:dk1>
      <a:lt1>
        <a:srgbClr val="3F3F3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DE7400"/>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ú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1_White with Blue Grid Segoe Template</Template>
  <TotalTime>776</TotalTime>
  <Words>3941</Words>
  <Application>Microsoft Office PowerPoint</Application>
  <PresentationFormat>On-screen Show (4:3)</PresentationFormat>
  <Paragraphs>269</Paragraphs>
  <Slides>32</Slides>
  <Notes>32</Notes>
  <HiddenSlides>0</HiddenSlides>
  <MMClips>0</MMClips>
  <ScaleCrop>false</ScaleCrop>
  <HeadingPairs>
    <vt:vector size="8" baseType="variant">
      <vt:variant>
        <vt:lpstr>Használt betűtípusok</vt:lpstr>
      </vt:variant>
      <vt:variant>
        <vt:i4>6</vt:i4>
      </vt:variant>
      <vt:variant>
        <vt:lpstr>Tervezősablon</vt:lpstr>
      </vt:variant>
      <vt:variant>
        <vt:i4>17</vt:i4>
      </vt:variant>
      <vt:variant>
        <vt:lpstr>Beágyazott OLE kiszolgálók</vt:lpstr>
      </vt:variant>
      <vt:variant>
        <vt:i4>1</vt:i4>
      </vt:variant>
      <vt:variant>
        <vt:lpstr>Diacímek</vt:lpstr>
      </vt:variant>
      <vt:variant>
        <vt:i4>32</vt:i4>
      </vt:variant>
    </vt:vector>
  </HeadingPairs>
  <TitlesOfParts>
    <vt:vector size="56" baseType="lpstr">
      <vt:lpstr>Calibri</vt:lpstr>
      <vt:lpstr>Arial</vt:lpstr>
      <vt:lpstr>Courier New</vt:lpstr>
      <vt:lpstr>Constantia</vt:lpstr>
      <vt:lpstr>Wingdings 2</vt:lpstr>
      <vt:lpstr>Arial Black</vt:lpstr>
      <vt:lpstr>1_White with Blue Grid Segoe Template</vt:lpstr>
      <vt:lpstr>White with Courier font for code slides</vt:lpstr>
      <vt:lpstr>Áramlás</vt:lpstr>
      <vt:lpstr>1_White with Blue Grid Segoe Template</vt:lpstr>
      <vt:lpstr>1_White with Blue Grid Segoe Template</vt:lpstr>
      <vt:lpstr>Áramlás</vt:lpstr>
      <vt:lpstr>Áramlás</vt:lpstr>
      <vt:lpstr>Áramlás</vt:lpstr>
      <vt:lpstr>Áramlás</vt:lpstr>
      <vt:lpstr>Áramlás</vt:lpstr>
      <vt:lpstr>Áramlás</vt:lpstr>
      <vt:lpstr>Áramlás</vt:lpstr>
      <vt:lpstr>Áramlás</vt:lpstr>
      <vt:lpstr>Áramlás</vt:lpstr>
      <vt:lpstr>Áramlás</vt:lpstr>
      <vt:lpstr>Áramlás</vt:lpstr>
      <vt:lpstr>Áramlás</vt:lpstr>
      <vt:lpstr>Microsoft Excel diagram</vt:lpstr>
      <vt:lpstr>1. dia</vt:lpstr>
      <vt:lpstr>2. dia</vt:lpstr>
      <vt:lpstr>Tartalom</vt:lpstr>
      <vt:lpstr>4. dia</vt:lpstr>
      <vt:lpstr>Keresőbarát weboldalak</vt:lpstr>
      <vt:lpstr>Keresőbarát weboldalak</vt:lpstr>
      <vt:lpstr>Keresőbarát weboldalak</vt:lpstr>
      <vt:lpstr>SEO                              Search Engine Optimisation</vt:lpstr>
      <vt:lpstr>Keresés előtt vagy után vagyok?</vt:lpstr>
      <vt:lpstr>Keresés előtt vagy után vagyok?</vt:lpstr>
      <vt:lpstr>Első 10 találat?</vt:lpstr>
      <vt:lpstr>Oldalfejlécek</vt:lpstr>
      <vt:lpstr>Oldalak tartalma</vt:lpstr>
      <vt:lpstr>További tanácsok</vt:lpstr>
      <vt:lpstr>Webhelytérkép használata</vt:lpstr>
      <vt:lpstr>Címsortag</vt:lpstr>
      <vt:lpstr>Képaláírások</vt:lpstr>
      <vt:lpstr>Robot.txt</vt:lpstr>
      <vt:lpstr>Keresőbarát weboldalak</vt:lpstr>
      <vt:lpstr>Tartalmi irányelvek</vt:lpstr>
      <vt:lpstr>21. dia</vt:lpstr>
      <vt:lpstr>Keresési trendek</vt:lpstr>
      <vt:lpstr>23. dia</vt:lpstr>
      <vt:lpstr>24. dia</vt:lpstr>
      <vt:lpstr>25. dia</vt:lpstr>
      <vt:lpstr>26. dia</vt:lpstr>
      <vt:lpstr>27. dia</vt:lpstr>
      <vt:lpstr>28. dia</vt:lpstr>
      <vt:lpstr>29. dia</vt:lpstr>
      <vt:lpstr>WYSIWYG szerkesztőprogramok</vt:lpstr>
      <vt:lpstr>Fő követelmények</vt:lpstr>
      <vt:lpstr>Hivatkozások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Top</dc:creator>
  <cp:lastModifiedBy>Farkas Károly</cp:lastModifiedBy>
  <cp:revision>90</cp:revision>
  <dcterms:created xsi:type="dcterms:W3CDTF">2010-11-06T21:32:29Z</dcterms:created>
  <dcterms:modified xsi:type="dcterms:W3CDTF">2010-12-10T11:50:00Z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