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72" r:id="rId9"/>
    <p:sldId id="271" r:id="rId10"/>
    <p:sldId id="264" r:id="rId11"/>
    <p:sldId id="266" r:id="rId12"/>
    <p:sldId id="268" r:id="rId13"/>
    <p:sldId id="270" r:id="rId14"/>
    <p:sldId id="276" r:id="rId15"/>
    <p:sldId id="277" r:id="rId16"/>
    <p:sldId id="273" r:id="rId17"/>
    <p:sldId id="274" r:id="rId18"/>
    <p:sldId id="278" r:id="rId19"/>
    <p:sldId id="280" r:id="rId20"/>
    <p:sldId id="281" r:id="rId21"/>
    <p:sldId id="283" r:id="rId22"/>
    <p:sldId id="282" r:id="rId23"/>
    <p:sldId id="284" r:id="rId24"/>
    <p:sldId id="285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2E49C"/>
    <a:srgbClr val="FFFBF3"/>
    <a:srgbClr val="990000"/>
    <a:srgbClr val="00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B08ACF-F89E-484E-A1BF-B358FC5194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55D27-96BF-433C-B8F5-8D8133195AE2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0394D-7D7C-4A66-9787-8B4DA9714ABC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D520F-6041-46D8-820F-B72D307D7B78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3425F-3D4D-4A75-AE7B-720C72CFA3E8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0E749-DB23-46AA-9450-332D9414D88F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0C47-15EA-43F9-9A7D-5F5E9124AD26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F7286-EA1D-4713-A322-47F5B577BE33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D60DB-35EC-4C85-93D2-ED33B36C6332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DC331-50D7-4BDA-A4A0-AD3E7257A748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F861A-0343-4C43-B6A5-2DD762796CF4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FFDEB-A86E-4CD3-B482-646FAB9014CA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0FE92-4940-47DD-8556-6CBFCC9A5C49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F4E9F-F5BE-4239-8D65-D4C33480BC0E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E2D8E-DF94-44D4-9C32-C38BD9736FB7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C789E-7F0B-4CA2-8DD8-850075235FAC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87126-2C20-432F-9EC0-D94B5A86D010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A8683-7E18-431B-9FA2-564371C7562F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8AF59-B09B-4404-8531-2E9CF131693B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B10C3-6AB0-4418-B696-390792F80E9D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A8F9A-C2FA-448B-A9CC-571A1216B45F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F91E-1A3D-4EF6-B059-F9951D1A9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9980-06C9-4A81-B7F2-04BF9E4950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709F3-630D-4553-B635-8E6EBAF7BB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3FB5-0983-49AB-9DC8-C300C3DA0B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2C08-D836-4E7C-9792-0C6D808C5B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A0188-36EB-4B9A-BDF8-E59F1FE63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C2AA-78DE-44E2-B51B-E394B060E9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D7D3-1F56-471D-83F1-38468AF79B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39CB-E0B4-4B94-A6FB-C8FFAA1F92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2C21-7DA7-4872-8292-E9260E4838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E299E-5A07-49FB-9229-8B8F4B2653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hu-HU"/>
              <a:t>Vígh Zoltán, 2005.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9D34B6-A4A8-4941-B30C-DDBF0ED661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zengarden.com/tr/magya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sszengarden.com/?cssfile=060/060.c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sszengarden.com/?cssfile=062/062.cs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sszengarden.com/?cssfile=099/099.cs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z="7200" dirty="0" smtClean="0">
                <a:solidFill>
                  <a:srgbClr val="000099"/>
                </a:solidFill>
              </a:rPr>
              <a:t>HTML </a:t>
            </a:r>
            <a:r>
              <a:rPr lang="hu-HU" sz="7200" dirty="0" smtClean="0">
                <a:solidFill>
                  <a:srgbClr val="000099"/>
                </a:solidFill>
              </a:rPr>
              <a:t>nyelv</a:t>
            </a:r>
            <a:br>
              <a:rPr lang="hu-HU" sz="7200" dirty="0" smtClean="0">
                <a:solidFill>
                  <a:srgbClr val="000099"/>
                </a:solidFill>
              </a:rPr>
            </a:br>
            <a:r>
              <a:rPr lang="hu-HU" sz="7200" dirty="0" smtClean="0">
                <a:solidFill>
                  <a:srgbClr val="000099"/>
                </a:solidFill>
              </a:rPr>
              <a:t>Óbudai egyetem</a:t>
            </a:r>
            <a:br>
              <a:rPr lang="hu-HU" sz="7200" dirty="0" smtClean="0">
                <a:solidFill>
                  <a:srgbClr val="000099"/>
                </a:solidFill>
              </a:rPr>
            </a:br>
            <a:r>
              <a:rPr lang="hu-HU" sz="7200" dirty="0" smtClean="0">
                <a:solidFill>
                  <a:srgbClr val="000099"/>
                </a:solidFill>
              </a:rPr>
              <a:t>2011 ősz</a:t>
            </a:r>
            <a:endParaRPr lang="hu-HU" sz="72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Címszintek felépítése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&lt;BANNER&gt;</a:t>
            </a:r>
            <a:r>
              <a:rPr lang="hu-HU" sz="2800" smtClean="0">
                <a:solidFill>
                  <a:srgbClr val="000099"/>
                </a:solidFill>
              </a:rPr>
              <a:t>címszalag</a:t>
            </a:r>
            <a:r>
              <a:rPr lang="hu-HU" sz="2800" smtClean="0">
                <a:solidFill>
                  <a:srgbClr val="990000"/>
                </a:solidFill>
              </a:rPr>
              <a:t>&lt;/BANNER&gt;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&lt;H1 align=</a:t>
            </a:r>
            <a:r>
              <a:rPr lang="hu-HU" sz="2800" smtClean="0">
                <a:solidFill>
                  <a:srgbClr val="000099"/>
                </a:solidFill>
              </a:rPr>
              <a:t>"left"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Legfelső szintű címsor</a:t>
            </a:r>
            <a:r>
              <a:rPr lang="hu-HU" sz="2800" smtClean="0">
                <a:solidFill>
                  <a:srgbClr val="990000"/>
                </a:solidFill>
              </a:rPr>
              <a:t>&lt;/H1&gt;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&lt;H2 align=</a:t>
            </a:r>
            <a:r>
              <a:rPr lang="hu-HU" sz="2800" smtClean="0">
                <a:solidFill>
                  <a:srgbClr val="000099"/>
                </a:solidFill>
              </a:rPr>
              <a:t>"center"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2. szintű alcímsor</a:t>
            </a:r>
            <a:r>
              <a:rPr lang="hu-HU" sz="2800" smtClean="0">
                <a:solidFill>
                  <a:srgbClr val="990000"/>
                </a:solidFill>
              </a:rPr>
              <a:t>&lt;/H2&gt;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&lt;H3 align=</a:t>
            </a:r>
            <a:r>
              <a:rPr lang="hu-HU" sz="2800" smtClean="0">
                <a:solidFill>
                  <a:srgbClr val="000099"/>
                </a:solidFill>
              </a:rPr>
              <a:t>"right"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3. szintű alcímsor</a:t>
            </a:r>
            <a:r>
              <a:rPr lang="hu-HU" sz="2800" smtClean="0">
                <a:solidFill>
                  <a:srgbClr val="990000"/>
                </a:solidFill>
              </a:rPr>
              <a:t>&lt;/H3&gt;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&lt;H4 nowrap&gt;</a:t>
            </a:r>
            <a:r>
              <a:rPr lang="hu-HU" sz="2800" smtClean="0">
                <a:solidFill>
                  <a:srgbClr val="000099"/>
                </a:solidFill>
              </a:rPr>
              <a:t>Negyedik</a:t>
            </a:r>
            <a:r>
              <a:rPr lang="hu-HU" sz="2800" smtClean="0">
                <a:solidFill>
                  <a:srgbClr val="990000"/>
                </a:solidFill>
              </a:rPr>
              <a:t> </a:t>
            </a:r>
            <a:r>
              <a:rPr lang="hu-HU" sz="2800" smtClean="0">
                <a:solidFill>
                  <a:srgbClr val="000099"/>
                </a:solidFill>
              </a:rPr>
              <a:t>szintű alcímsor</a:t>
            </a:r>
            <a:r>
              <a:rPr lang="hu-HU" sz="2800" smtClean="0">
                <a:solidFill>
                  <a:srgbClr val="990000"/>
                </a:solidFill>
              </a:rPr>
              <a:t>&lt;/H4&gt;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&lt;DIV align=</a:t>
            </a:r>
            <a:r>
              <a:rPr lang="hu-HU" sz="2800" smtClean="0">
                <a:solidFill>
                  <a:srgbClr val="000099"/>
                </a:solidFill>
              </a:rPr>
              <a:t>"center"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szakasz</a:t>
            </a:r>
            <a:r>
              <a:rPr lang="hu-HU" sz="2800" smtClean="0">
                <a:solidFill>
                  <a:srgbClr val="990000"/>
                </a:solidFill>
              </a:rPr>
              <a:t>&lt;/DIV&gt;</a:t>
            </a:r>
          </a:p>
          <a:p>
            <a:pPr eaLnBrk="1" hangingPunct="1"/>
            <a:endParaRPr lang="hu-HU" smtClean="0">
              <a:solidFill>
                <a:srgbClr val="000099"/>
              </a:solidFill>
            </a:endParaRPr>
          </a:p>
          <a:p>
            <a:pPr eaLnBrk="1" hangingPunct="1"/>
            <a:endParaRPr lang="hu-HU" sz="28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Bekezdések felépítése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solidFill>
                  <a:srgbClr val="990000"/>
                </a:solidFill>
              </a:rPr>
              <a:t>&lt;p&gt;</a:t>
            </a:r>
            <a:r>
              <a:rPr lang="hu-HU" sz="2800" smtClean="0">
                <a:solidFill>
                  <a:srgbClr val="000099"/>
                </a:solidFill>
              </a:rPr>
              <a:t>alapértelmezett bekezdés</a:t>
            </a:r>
            <a:r>
              <a:rPr lang="hu-HU" sz="2800" smtClean="0">
                <a:solidFill>
                  <a:srgbClr val="990000"/>
                </a:solidFill>
              </a:rPr>
              <a:t>&lt;/p&gt;</a:t>
            </a:r>
            <a:br>
              <a:rPr lang="hu-HU" sz="2800" smtClean="0">
                <a:solidFill>
                  <a:srgbClr val="990000"/>
                </a:solidFill>
              </a:rPr>
            </a:br>
            <a:endParaRPr lang="hu-HU" sz="2800" smtClean="0">
              <a:solidFill>
                <a:srgbClr val="990000"/>
              </a:solidFill>
            </a:endParaRPr>
          </a:p>
          <a:p>
            <a:pPr eaLnBrk="1" hangingPunct="1"/>
            <a:r>
              <a:rPr lang="hu-HU" sz="2800" smtClean="0">
                <a:solidFill>
                  <a:srgbClr val="990000"/>
                </a:solidFill>
              </a:rPr>
              <a:t>&lt;p align=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hely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&gt;		</a:t>
            </a:r>
            <a:r>
              <a:rPr lang="hu-HU" sz="2400" i="1" smtClean="0">
                <a:solidFill>
                  <a:srgbClr val="00B050"/>
                </a:solidFill>
              </a:rPr>
              <a:t>igazított bekezdés</a:t>
            </a:r>
            <a:r>
              <a:rPr lang="hu-HU" sz="2800" smtClean="0">
                <a:solidFill>
                  <a:srgbClr val="000099"/>
                </a:solidFill>
              </a:rPr>
              <a:t/>
            </a:r>
            <a:br>
              <a:rPr lang="hu-HU" sz="2800" smtClean="0">
                <a:solidFill>
                  <a:srgbClr val="000099"/>
                </a:solidFill>
              </a:rPr>
            </a:br>
            <a:r>
              <a:rPr lang="hu-HU" sz="2800" smtClean="0">
                <a:solidFill>
                  <a:srgbClr val="000099"/>
                </a:solidFill>
              </a:rPr>
              <a:t/>
            </a:r>
            <a:br>
              <a:rPr lang="hu-HU" sz="2800" smtClean="0">
                <a:solidFill>
                  <a:srgbClr val="000099"/>
                </a:solidFill>
              </a:rPr>
            </a:br>
            <a:r>
              <a:rPr lang="hu-HU" sz="2800" smtClean="0">
                <a:solidFill>
                  <a:srgbClr val="000099"/>
                </a:solidFill>
              </a:rPr>
              <a:t>		hely: left, center, right, justify </a:t>
            </a:r>
            <a:br>
              <a:rPr lang="hu-HU" sz="2800" smtClean="0">
                <a:solidFill>
                  <a:srgbClr val="000099"/>
                </a:solidFill>
              </a:rPr>
            </a:br>
            <a:endParaRPr lang="hu-HU" sz="2800" smtClean="0">
              <a:solidFill>
                <a:srgbClr val="000099"/>
              </a:solidFill>
            </a:endParaRPr>
          </a:p>
          <a:p>
            <a:pPr eaLnBrk="1" hangingPunct="1"/>
            <a:r>
              <a:rPr lang="hu-HU" sz="2800" smtClean="0">
                <a:solidFill>
                  <a:srgbClr val="990000"/>
                </a:solidFill>
              </a:rPr>
              <a:t>&lt;p nowrap&gt;</a:t>
            </a:r>
            <a:r>
              <a:rPr lang="hu-HU" sz="2800" smtClean="0">
                <a:solidFill>
                  <a:srgbClr val="000099"/>
                </a:solidFill>
              </a:rPr>
              <a:t>tördelés tiltása</a:t>
            </a:r>
            <a:r>
              <a:rPr lang="hu-HU" sz="2800" smtClean="0">
                <a:solidFill>
                  <a:srgbClr val="990000"/>
                </a:solidFill>
              </a:rPr>
              <a:t>&lt;/p&gt;</a:t>
            </a:r>
            <a:br>
              <a:rPr lang="hu-HU" sz="2800" smtClean="0">
                <a:solidFill>
                  <a:srgbClr val="990000"/>
                </a:solidFill>
              </a:rPr>
            </a:br>
            <a:endParaRPr lang="hu-HU" sz="2800" smtClean="0">
              <a:solidFill>
                <a:srgbClr val="990000"/>
              </a:solidFill>
            </a:endParaRPr>
          </a:p>
          <a:p>
            <a:pPr eaLnBrk="1" hangingPunct="1"/>
            <a:r>
              <a:rPr lang="hu-HU" sz="2800" smtClean="0">
                <a:solidFill>
                  <a:srgbClr val="000099"/>
                </a:solidFill>
              </a:rPr>
              <a:t>sortörés elem, nem új bekezdés: </a:t>
            </a:r>
            <a:r>
              <a:rPr lang="hu-HU" sz="2800" smtClean="0">
                <a:solidFill>
                  <a:srgbClr val="990000"/>
                </a:solidFill>
              </a:rPr>
              <a:t>&lt;br&gt;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Felsorolás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&lt;ul&gt;</a:t>
            </a:r>
            <a:r>
              <a:rPr lang="hu-HU" sz="2800" smtClean="0">
                <a:solidFill>
                  <a:srgbClr val="000099"/>
                </a:solidFill>
              </a:rPr>
              <a:t>			         </a:t>
            </a:r>
            <a:r>
              <a:rPr lang="hu-HU" sz="2400" i="1" smtClean="0">
                <a:solidFill>
                  <a:srgbClr val="00B050"/>
                </a:solidFill>
              </a:rPr>
              <a:t>felsorolás kezdete</a:t>
            </a:r>
            <a:endParaRPr lang="hu-HU" sz="2800" i="1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	&lt;li&gt;</a:t>
            </a:r>
            <a:r>
              <a:rPr lang="hu-HU" sz="2800" smtClean="0">
                <a:solidFill>
                  <a:srgbClr val="000099"/>
                </a:solidFill>
              </a:rPr>
              <a:t>szöveg		</a:t>
            </a:r>
            <a:r>
              <a:rPr lang="hu-HU" sz="2400" i="1" smtClean="0">
                <a:solidFill>
                  <a:srgbClr val="00B050"/>
                </a:solidFill>
              </a:rPr>
              <a:t>első sor</a:t>
            </a:r>
            <a:endParaRPr lang="hu-HU" sz="2800" i="1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	&lt;li&gt;</a:t>
            </a:r>
            <a:r>
              <a:rPr lang="hu-HU" sz="2800" smtClean="0">
                <a:solidFill>
                  <a:srgbClr val="000099"/>
                </a:solidFill>
              </a:rPr>
              <a:t>szöveg		</a:t>
            </a:r>
            <a:r>
              <a:rPr lang="hu-HU" sz="2400" i="1" smtClean="0">
                <a:solidFill>
                  <a:srgbClr val="00B050"/>
                </a:solidFill>
              </a:rPr>
              <a:t>második sor</a:t>
            </a:r>
            <a:endParaRPr lang="hu-HU" sz="2800" i="1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		&lt;ul&gt;&lt;li&gt;</a:t>
            </a:r>
            <a:r>
              <a:rPr lang="hu-HU" sz="2800" smtClean="0">
                <a:solidFill>
                  <a:srgbClr val="000099"/>
                </a:solidFill>
              </a:rPr>
              <a:t>szöveg	</a:t>
            </a:r>
            <a:r>
              <a:rPr lang="hu-HU" sz="2400" i="1" smtClean="0">
                <a:solidFill>
                  <a:srgbClr val="00B050"/>
                </a:solidFill>
              </a:rPr>
              <a:t>második szintű felsorolás</a:t>
            </a:r>
            <a:r>
              <a:rPr lang="hu-HU" sz="2800" smtClean="0">
                <a:solidFill>
                  <a:srgbClr val="000099"/>
                </a:solidFill>
              </a:rPr>
              <a:t/>
            </a:r>
            <a:br>
              <a:rPr lang="hu-HU" sz="2800" smtClean="0">
                <a:solidFill>
                  <a:srgbClr val="000099"/>
                </a:solidFill>
              </a:rPr>
            </a:br>
            <a:r>
              <a:rPr lang="hu-HU" sz="2800" smtClean="0">
                <a:solidFill>
                  <a:srgbClr val="000099"/>
                </a:solidFill>
              </a:rPr>
              <a:t>      </a:t>
            </a:r>
            <a:r>
              <a:rPr lang="hu-HU" sz="2800" smtClean="0">
                <a:solidFill>
                  <a:srgbClr val="990000"/>
                </a:solidFill>
              </a:rPr>
              <a:t>&lt;/ul&gt;			</a:t>
            </a:r>
            <a:r>
              <a:rPr lang="hu-HU" sz="2400" i="1" smtClean="0">
                <a:solidFill>
                  <a:srgbClr val="00B050"/>
                </a:solidFill>
              </a:rPr>
              <a:t>felsorolás vége</a:t>
            </a:r>
            <a:endParaRPr lang="hu-HU" sz="2800" i="1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&lt;/ul&gt;</a:t>
            </a:r>
            <a:r>
              <a:rPr lang="hu-HU" sz="2800" smtClean="0">
                <a:solidFill>
                  <a:srgbClr val="000099"/>
                </a:solidFill>
              </a:rPr>
              <a:t>		        		</a:t>
            </a:r>
            <a:r>
              <a:rPr lang="hu-HU" sz="2400" i="1" smtClean="0">
                <a:solidFill>
                  <a:srgbClr val="00B050"/>
                </a:solidFill>
              </a:rPr>
              <a:t>felsorolás vége</a:t>
            </a:r>
            <a:endParaRPr lang="hu-HU" sz="2800" i="1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&lt;ul type=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típus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 	</a:t>
            </a:r>
            <a:r>
              <a:rPr lang="hu-HU" sz="2400" i="1" smtClean="0">
                <a:solidFill>
                  <a:srgbClr val="00B050"/>
                </a:solidFill>
              </a:rPr>
              <a:t>felsorolás elem beállítása</a:t>
            </a:r>
            <a:endParaRPr lang="hu-HU" sz="2800" i="1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000099"/>
                </a:solidFill>
              </a:rPr>
              <a:t>			 típus: circle, disc, square</a:t>
            </a:r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&lt;ul src=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fájlnév.kit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 	</a:t>
            </a:r>
            <a:r>
              <a:rPr lang="hu-HU" sz="2400" i="1" smtClean="0">
                <a:solidFill>
                  <a:srgbClr val="00B050"/>
                </a:solidFill>
              </a:rPr>
              <a:t>saját felsorolás elem beállítása</a:t>
            </a:r>
            <a:endParaRPr lang="hu-HU" sz="2800" i="1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000099"/>
                </a:solidFill>
              </a:rPr>
              <a:t>&lt;li&gt; -nek nincs záró </a:t>
            </a:r>
            <a:r>
              <a:rPr lang="hu-HU" sz="2800" i="1" smtClean="0">
                <a:solidFill>
                  <a:srgbClr val="000099"/>
                </a:solidFill>
              </a:rPr>
              <a:t>tag</a:t>
            </a:r>
            <a:r>
              <a:rPr lang="hu-HU" sz="2800" smtClean="0">
                <a:solidFill>
                  <a:srgbClr val="000099"/>
                </a:solidFill>
              </a:rPr>
              <a:t>-je!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Sorszámozás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4121150" algn="l"/>
              </a:tabLst>
            </a:pPr>
            <a:r>
              <a:rPr lang="hu-HU" sz="2800" smtClean="0">
                <a:solidFill>
                  <a:srgbClr val="990000"/>
                </a:solidFill>
              </a:rPr>
              <a:t>&lt;ol&gt;</a:t>
            </a:r>
            <a:r>
              <a:rPr lang="hu-HU" sz="2800" smtClean="0">
                <a:solidFill>
                  <a:srgbClr val="000099"/>
                </a:solidFill>
              </a:rPr>
              <a:t>	</a:t>
            </a:r>
            <a:r>
              <a:rPr lang="hu-HU" sz="2400" i="1" smtClean="0">
                <a:solidFill>
                  <a:srgbClr val="00B050"/>
                </a:solidFill>
              </a:rPr>
              <a:t>sorszámozás kezdete</a:t>
            </a:r>
            <a:endParaRPr lang="hu-HU" sz="2800" i="1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4121150" algn="l"/>
              </a:tabLst>
            </a:pPr>
            <a:r>
              <a:rPr lang="hu-HU" sz="2800" smtClean="0">
                <a:solidFill>
                  <a:srgbClr val="990000"/>
                </a:solidFill>
              </a:rPr>
              <a:t>	&lt;li&gt;</a:t>
            </a:r>
            <a:r>
              <a:rPr lang="hu-HU" sz="2800" smtClean="0">
                <a:solidFill>
                  <a:srgbClr val="000099"/>
                </a:solidFill>
              </a:rPr>
              <a:t>szöveg	</a:t>
            </a:r>
            <a:r>
              <a:rPr lang="hu-HU" sz="2400" i="1" smtClean="0">
                <a:solidFill>
                  <a:srgbClr val="00B050"/>
                </a:solidFill>
              </a:rPr>
              <a:t>első sorszám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4121150" algn="l"/>
              </a:tabLst>
            </a:pPr>
            <a:r>
              <a:rPr lang="hu-HU" sz="2800" smtClean="0">
                <a:solidFill>
                  <a:srgbClr val="990000"/>
                </a:solidFill>
              </a:rPr>
              <a:t>	&lt;li&gt;</a:t>
            </a:r>
            <a:r>
              <a:rPr lang="hu-HU" sz="2800" smtClean="0">
                <a:solidFill>
                  <a:srgbClr val="000099"/>
                </a:solidFill>
              </a:rPr>
              <a:t>szöveg	</a:t>
            </a:r>
            <a:r>
              <a:rPr lang="hu-HU" sz="2400" i="1" smtClean="0">
                <a:solidFill>
                  <a:srgbClr val="00B050"/>
                </a:solidFill>
              </a:rPr>
              <a:t>második sorszám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4121150" algn="l"/>
              </a:tabLst>
            </a:pPr>
            <a:r>
              <a:rPr lang="hu-HU" sz="2800" smtClean="0">
                <a:solidFill>
                  <a:srgbClr val="990000"/>
                </a:solidFill>
              </a:rPr>
              <a:t>	    &lt;ol&gt;&lt;li&gt;</a:t>
            </a:r>
            <a:r>
              <a:rPr lang="hu-HU" sz="2800" smtClean="0">
                <a:solidFill>
                  <a:srgbClr val="000099"/>
                </a:solidFill>
              </a:rPr>
              <a:t>szöveg	</a:t>
            </a:r>
            <a:r>
              <a:rPr lang="hu-HU" sz="2400" i="1" smtClean="0">
                <a:solidFill>
                  <a:srgbClr val="00B050"/>
                </a:solidFill>
              </a:rPr>
              <a:t>második szint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4121150" algn="l"/>
              </a:tabLst>
            </a:pPr>
            <a:r>
              <a:rPr lang="hu-HU" sz="2800" smtClean="0">
                <a:solidFill>
                  <a:srgbClr val="990000"/>
                </a:solidFill>
              </a:rPr>
              <a:t>	    &lt;/ol&gt;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4121150" algn="l"/>
              </a:tabLst>
            </a:pPr>
            <a:r>
              <a:rPr lang="hu-HU" sz="2800" smtClean="0">
                <a:solidFill>
                  <a:srgbClr val="990000"/>
                </a:solidFill>
              </a:rPr>
              <a:t>&lt;/ol&gt;</a:t>
            </a:r>
            <a:r>
              <a:rPr lang="hu-HU" sz="2800" smtClean="0">
                <a:solidFill>
                  <a:srgbClr val="000099"/>
                </a:solidFill>
              </a:rPr>
              <a:t>	</a:t>
            </a:r>
            <a:r>
              <a:rPr lang="hu-HU" sz="2400" i="1" smtClean="0">
                <a:solidFill>
                  <a:srgbClr val="00B050"/>
                </a:solidFill>
              </a:rPr>
              <a:t>sorszámozás vége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4121150" algn="l"/>
              </a:tabLst>
            </a:pPr>
            <a:endParaRPr lang="hu-HU" sz="2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4121150" algn="l"/>
              </a:tabLst>
            </a:pPr>
            <a:r>
              <a:rPr lang="hu-HU" sz="2800" smtClean="0">
                <a:solidFill>
                  <a:srgbClr val="990000"/>
                </a:solidFill>
              </a:rPr>
              <a:t>&lt;ol seqnum=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szám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 	</a:t>
            </a:r>
            <a:r>
              <a:rPr lang="hu-HU" sz="2400" i="1" smtClean="0">
                <a:solidFill>
                  <a:srgbClr val="00B050"/>
                </a:solidFill>
              </a:rPr>
              <a:t>kezdő sorszám beállítása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4121150" algn="l"/>
              </a:tabLst>
            </a:pPr>
            <a:r>
              <a:rPr lang="hu-HU" sz="2800" smtClean="0">
                <a:solidFill>
                  <a:srgbClr val="990000"/>
                </a:solidFill>
              </a:rPr>
              <a:t>&lt;ol continue&gt;</a:t>
            </a:r>
            <a:r>
              <a:rPr lang="hu-HU" smtClean="0">
                <a:solidFill>
                  <a:srgbClr val="000099"/>
                </a:solidFill>
              </a:rPr>
              <a:t> 	</a:t>
            </a:r>
            <a:r>
              <a:rPr lang="hu-HU" sz="2400" i="1" smtClean="0">
                <a:solidFill>
                  <a:srgbClr val="00B050"/>
                </a:solidFill>
              </a:rPr>
              <a:t>előző sorszámozás folytatása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Képek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solidFill>
                  <a:srgbClr val="000099"/>
                </a:solidFill>
              </a:rPr>
              <a:t>aktuális szövegpozícióban:</a:t>
            </a:r>
            <a:br>
              <a:rPr lang="hu-HU" sz="2800" smtClean="0">
                <a:solidFill>
                  <a:srgbClr val="000099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&lt;img src="</a:t>
            </a:r>
            <a:r>
              <a:rPr lang="hu-HU" sz="2800" smtClean="0">
                <a:solidFill>
                  <a:srgbClr val="000099"/>
                </a:solidFill>
              </a:rPr>
              <a:t>elérési_út/fájlnév.kit</a:t>
            </a:r>
            <a:r>
              <a:rPr lang="hu-HU" sz="2800" smtClean="0">
                <a:solidFill>
                  <a:srgbClr val="990000"/>
                </a:solidFill>
              </a:rPr>
              <a:t>"&gt;</a:t>
            </a:r>
            <a:r>
              <a:rPr lang="hu-HU" smtClean="0"/>
              <a:t> </a:t>
            </a:r>
            <a:endParaRPr lang="hu-HU" sz="2800" smtClean="0">
              <a:solidFill>
                <a:srgbClr val="000099"/>
              </a:solidFill>
            </a:endParaRPr>
          </a:p>
          <a:p>
            <a:pPr eaLnBrk="1" hangingPunct="1"/>
            <a:r>
              <a:rPr lang="hu-HU" sz="2800" smtClean="0">
                <a:solidFill>
                  <a:srgbClr val="000099"/>
                </a:solidFill>
              </a:rPr>
              <a:t>blokkban pozicionálva:</a:t>
            </a:r>
            <a:br>
              <a:rPr lang="hu-HU" sz="2800" smtClean="0">
                <a:solidFill>
                  <a:srgbClr val="000099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&lt;img align="</a:t>
            </a:r>
            <a:r>
              <a:rPr lang="hu-HU" sz="2800" smtClean="0">
                <a:solidFill>
                  <a:srgbClr val="000099"/>
                </a:solidFill>
              </a:rPr>
              <a:t>hely</a:t>
            </a:r>
            <a:r>
              <a:rPr lang="hu-HU" sz="2800" smtClean="0">
                <a:solidFill>
                  <a:srgbClr val="990000"/>
                </a:solidFill>
              </a:rPr>
              <a:t>" src="</a:t>
            </a:r>
            <a:r>
              <a:rPr lang="hu-HU" sz="2800" smtClean="0">
                <a:solidFill>
                  <a:srgbClr val="000099"/>
                </a:solidFill>
              </a:rPr>
              <a:t>fájlnév</a:t>
            </a:r>
            <a:r>
              <a:rPr lang="hu-HU" sz="2800" smtClean="0">
                <a:solidFill>
                  <a:srgbClr val="990000"/>
                </a:solidFill>
              </a:rPr>
              <a:t>" hspace="</a:t>
            </a:r>
            <a:r>
              <a:rPr lang="hu-HU" sz="2800" smtClean="0">
                <a:solidFill>
                  <a:srgbClr val="000099"/>
                </a:solidFill>
              </a:rPr>
              <a:t>vszám</a:t>
            </a:r>
            <a:r>
              <a:rPr lang="hu-HU" sz="2800" smtClean="0">
                <a:solidFill>
                  <a:srgbClr val="990000"/>
                </a:solidFill>
              </a:rPr>
              <a:t>" </a:t>
            </a:r>
            <a:br>
              <a:rPr lang="hu-HU" sz="2800" smtClean="0">
                <a:solidFill>
                  <a:srgbClr val="990000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vspace="</a:t>
            </a:r>
            <a:r>
              <a:rPr lang="hu-HU" sz="2800" smtClean="0">
                <a:solidFill>
                  <a:srgbClr val="000099"/>
                </a:solidFill>
              </a:rPr>
              <a:t>fszám</a:t>
            </a:r>
            <a:r>
              <a:rPr lang="hu-HU" sz="2800" smtClean="0">
                <a:solidFill>
                  <a:srgbClr val="990000"/>
                </a:solidFill>
              </a:rPr>
              <a:t>" width="</a:t>
            </a:r>
            <a:r>
              <a:rPr lang="hu-HU" sz="2800" smtClean="0">
                <a:solidFill>
                  <a:srgbClr val="000099"/>
                </a:solidFill>
              </a:rPr>
              <a:t>szméret</a:t>
            </a:r>
            <a:r>
              <a:rPr lang="hu-HU" sz="2800" smtClean="0">
                <a:solidFill>
                  <a:srgbClr val="990000"/>
                </a:solidFill>
              </a:rPr>
              <a:t>" height="</a:t>
            </a:r>
            <a:r>
              <a:rPr lang="hu-HU" sz="2800" smtClean="0">
                <a:solidFill>
                  <a:srgbClr val="000099"/>
                </a:solidFill>
              </a:rPr>
              <a:t>mmeret</a:t>
            </a:r>
            <a:r>
              <a:rPr lang="hu-HU" sz="2800" smtClean="0">
                <a:solidFill>
                  <a:srgbClr val="990000"/>
                </a:solidFill>
              </a:rPr>
              <a:t>" </a:t>
            </a:r>
            <a:br>
              <a:rPr lang="hu-HU" sz="2800" smtClean="0">
                <a:solidFill>
                  <a:srgbClr val="990000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alt="</a:t>
            </a:r>
            <a:r>
              <a:rPr lang="hu-HU" sz="2800" smtClean="0">
                <a:solidFill>
                  <a:srgbClr val="000099"/>
                </a:solidFill>
              </a:rPr>
              <a:t>szöveg</a:t>
            </a:r>
            <a:r>
              <a:rPr lang="hu-HU" sz="2800" smtClean="0">
                <a:solidFill>
                  <a:srgbClr val="990000"/>
                </a:solidFill>
              </a:rPr>
              <a:t>"&gt;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Hivatkozások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solidFill>
                  <a:srgbClr val="000099"/>
                </a:solidFill>
              </a:rPr>
              <a:t>a HTML lényege</a:t>
            </a:r>
          </a:p>
          <a:p>
            <a:pPr eaLnBrk="1" hangingPunct="1"/>
            <a:r>
              <a:rPr lang="hu-HU" sz="2800" smtClean="0">
                <a:solidFill>
                  <a:srgbClr val="000099"/>
                </a:solidFill>
              </a:rPr>
              <a:t>lapon belül 	</a:t>
            </a:r>
            <a:r>
              <a:rPr lang="hu-HU" sz="2800" smtClean="0">
                <a:solidFill>
                  <a:srgbClr val="990000"/>
                </a:solidFill>
              </a:rPr>
              <a:t>&lt;a href="#vege"&gt;</a:t>
            </a:r>
            <a:r>
              <a:rPr lang="hu-HU" sz="2800" smtClean="0">
                <a:solidFill>
                  <a:srgbClr val="000099"/>
                </a:solidFill>
              </a:rPr>
              <a:t>végére</a:t>
            </a:r>
            <a:r>
              <a:rPr lang="hu-HU" sz="2800" smtClean="0">
                <a:solidFill>
                  <a:srgbClr val="990000"/>
                </a:solidFill>
              </a:rPr>
              <a:t>&lt;/a&gt;</a:t>
            </a:r>
            <a:br>
              <a:rPr lang="hu-HU" sz="2800" smtClean="0">
                <a:solidFill>
                  <a:srgbClr val="990000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			&lt;a name="vege"&gt;</a:t>
            </a:r>
            <a:r>
              <a:rPr lang="hu-HU" sz="2800" smtClean="0">
                <a:solidFill>
                  <a:srgbClr val="000099"/>
                </a:solidFill>
              </a:rPr>
              <a:t>vége</a:t>
            </a:r>
            <a:r>
              <a:rPr lang="hu-HU" sz="2800" smtClean="0">
                <a:solidFill>
                  <a:srgbClr val="990000"/>
                </a:solidFill>
              </a:rPr>
              <a:t>&lt;/a&gt;</a:t>
            </a:r>
          </a:p>
          <a:p>
            <a:pPr eaLnBrk="1" hangingPunct="1"/>
            <a:r>
              <a:rPr lang="hu-HU" sz="2800" smtClean="0">
                <a:solidFill>
                  <a:srgbClr val="000099"/>
                </a:solidFill>
              </a:rPr>
              <a:t>lapok között  </a:t>
            </a:r>
            <a:br>
              <a:rPr lang="hu-HU" sz="2800" smtClean="0">
                <a:solidFill>
                  <a:srgbClr val="000099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&lt;a href="fájlnév"&gt;&lt;img src="</a:t>
            </a:r>
            <a:r>
              <a:rPr lang="hu-HU" sz="2800" smtClean="0">
                <a:solidFill>
                  <a:srgbClr val="000099"/>
                </a:solidFill>
              </a:rPr>
              <a:t>fájlnév</a:t>
            </a:r>
            <a:r>
              <a:rPr lang="hu-HU" sz="2800" smtClean="0">
                <a:solidFill>
                  <a:srgbClr val="990000"/>
                </a:solidFill>
              </a:rPr>
              <a:t>"&gt;&lt;/a&gt;</a:t>
            </a:r>
            <a:endParaRPr lang="hu-HU" sz="2800" smtClean="0">
              <a:solidFill>
                <a:srgbClr val="000099"/>
              </a:solidFill>
            </a:endParaRPr>
          </a:p>
          <a:p>
            <a:pPr eaLnBrk="1" hangingPunct="1"/>
            <a:r>
              <a:rPr lang="hu-HU" sz="2800" smtClean="0">
                <a:solidFill>
                  <a:srgbClr val="000099"/>
                </a:solidFill>
              </a:rPr>
              <a:t>külső </a:t>
            </a:r>
            <a:r>
              <a:rPr lang="hu-HU" sz="2800" smtClean="0">
                <a:solidFill>
                  <a:srgbClr val="990000"/>
                </a:solidFill>
              </a:rPr>
              <a:t>&lt;a href="http://www.lap.hu"&gt;</a:t>
            </a:r>
            <a:r>
              <a:rPr lang="hu-HU" sz="2800" smtClean="0">
                <a:solidFill>
                  <a:srgbClr val="000099"/>
                </a:solidFill>
              </a:rPr>
              <a:t>lap</a:t>
            </a:r>
            <a:r>
              <a:rPr lang="hu-HU" sz="2800" smtClean="0">
                <a:solidFill>
                  <a:srgbClr val="990000"/>
                </a:solidFill>
              </a:rPr>
              <a:t>&lt;/a&gt;</a:t>
            </a:r>
          </a:p>
          <a:p>
            <a:pPr eaLnBrk="1" hangingPunct="1"/>
            <a:r>
              <a:rPr lang="hu-HU" sz="2800" smtClean="0">
                <a:solidFill>
                  <a:srgbClr val="000099"/>
                </a:solidFill>
              </a:rPr>
              <a:t>levélküldő</a:t>
            </a:r>
            <a:r>
              <a:rPr lang="hu-HU" sz="2800" smtClean="0">
                <a:solidFill>
                  <a:srgbClr val="990000"/>
                </a:solidFill>
              </a:rPr>
              <a:t> </a:t>
            </a:r>
            <a:br>
              <a:rPr lang="hu-HU" sz="2800" smtClean="0">
                <a:solidFill>
                  <a:srgbClr val="990000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&lt;a href="mailto: hmg@index.hu"&gt;</a:t>
            </a:r>
            <a:r>
              <a:rPr lang="hu-HU" sz="2800" smtClean="0">
                <a:solidFill>
                  <a:srgbClr val="000099"/>
                </a:solidFill>
              </a:rPr>
              <a:t>írj</a:t>
            </a:r>
            <a:r>
              <a:rPr lang="hu-HU" sz="2800" smtClean="0">
                <a:solidFill>
                  <a:srgbClr val="990000"/>
                </a:solidFill>
              </a:rPr>
              <a:t>&lt;/a&gt; </a:t>
            </a:r>
            <a:r>
              <a:rPr lang="hu-HU" sz="2800" smtClean="0">
                <a:solidFill>
                  <a:srgbClr val="000099"/>
                </a:solidFill>
              </a:rPr>
              <a:t>nekem!</a:t>
            </a:r>
            <a:r>
              <a:rPr lang="hu-HU" sz="2800" smtClean="0">
                <a:solidFill>
                  <a:srgbClr val="990000"/>
                </a:solidFill>
              </a:rPr>
              <a:t> </a:t>
            </a:r>
          </a:p>
          <a:p>
            <a:pPr eaLnBrk="1" hangingPunct="1"/>
            <a:endParaRPr lang="hu-HU" sz="28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Táblázat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628775"/>
            <a:ext cx="6778625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&lt;table&gt;		   </a:t>
            </a:r>
            <a:r>
              <a:rPr lang="hu-HU" sz="2800" smtClean="0">
                <a:solidFill>
                  <a:srgbClr val="000099"/>
                </a:solidFill>
              </a:rPr>
              <a:t>táblázat</a:t>
            </a:r>
            <a:endParaRPr lang="hu-HU" sz="28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&lt;tr&gt;				</a:t>
            </a:r>
            <a:r>
              <a:rPr lang="hu-HU" sz="2800" smtClean="0">
                <a:solidFill>
                  <a:srgbClr val="000099"/>
                </a:solidFill>
              </a:rPr>
              <a:t>1. sor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   &lt;td&gt;&lt;/td&gt;			</a:t>
            </a:r>
            <a:r>
              <a:rPr lang="hu-HU" sz="2800" smtClean="0">
                <a:solidFill>
                  <a:srgbClr val="000099"/>
                </a:solidFill>
              </a:rPr>
              <a:t>1. cella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   &lt;td&gt;&lt;/td&gt;			</a:t>
            </a:r>
            <a:r>
              <a:rPr lang="hu-HU" sz="2800" smtClean="0">
                <a:solidFill>
                  <a:srgbClr val="000099"/>
                </a:solidFill>
              </a:rPr>
              <a:t>2. cella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&lt;/tr&gt;			</a:t>
            </a:r>
            <a:r>
              <a:rPr lang="hu-HU" sz="2800" smtClean="0">
                <a:solidFill>
                  <a:srgbClr val="000099"/>
                </a:solidFill>
              </a:rPr>
              <a:t>1. sor lezárása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&lt;tr&gt;				</a:t>
            </a:r>
            <a:r>
              <a:rPr lang="hu-HU" sz="2800" smtClean="0">
                <a:solidFill>
                  <a:srgbClr val="000099"/>
                </a:solidFill>
              </a:rPr>
              <a:t>2. sor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  &lt;td&gt;&lt;/td&gt;			</a:t>
            </a:r>
            <a:r>
              <a:rPr lang="hu-HU" sz="2800" smtClean="0">
                <a:solidFill>
                  <a:srgbClr val="000099"/>
                </a:solidFill>
              </a:rPr>
              <a:t>1. cella</a:t>
            </a:r>
            <a:endParaRPr lang="hu-HU" sz="28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  &lt;td&gt;&lt;/td&gt;			</a:t>
            </a:r>
            <a:r>
              <a:rPr lang="hu-HU" sz="2800" smtClean="0">
                <a:solidFill>
                  <a:srgbClr val="000099"/>
                </a:solidFill>
              </a:rPr>
              <a:t>2. cella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&lt;/tr&gt;			</a:t>
            </a:r>
            <a:r>
              <a:rPr lang="hu-HU" sz="2800" smtClean="0">
                <a:solidFill>
                  <a:srgbClr val="000099"/>
                </a:solidFill>
              </a:rPr>
              <a:t> 2. sor lezárása</a:t>
            </a:r>
            <a:endParaRPr lang="hu-HU" sz="28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&lt;/table&gt;		   </a:t>
            </a:r>
            <a:r>
              <a:rPr lang="hu-HU" sz="2800" smtClean="0">
                <a:solidFill>
                  <a:srgbClr val="000099"/>
                </a:solidFill>
              </a:rPr>
              <a:t>táblázat vége</a:t>
            </a:r>
          </a:p>
        </p:txBody>
      </p:sp>
      <p:grpSp>
        <p:nvGrpSpPr>
          <p:cNvPr id="17412" name="Csoportba foglalás 23"/>
          <p:cNvGrpSpPr>
            <a:grpSpLocks/>
          </p:cNvGrpSpPr>
          <p:nvPr/>
        </p:nvGrpSpPr>
        <p:grpSpPr bwMode="auto">
          <a:xfrm>
            <a:off x="1119188" y="1814513"/>
            <a:ext cx="860425" cy="4248150"/>
            <a:chOff x="1119384" y="1813760"/>
            <a:chExt cx="860328" cy="4248472"/>
          </a:xfrm>
        </p:grpSpPr>
        <p:grpSp>
          <p:nvGrpSpPr>
            <p:cNvPr id="17413" name="Csoportba foglalás 16"/>
            <p:cNvGrpSpPr>
              <a:grpSpLocks/>
            </p:cNvGrpSpPr>
            <p:nvPr/>
          </p:nvGrpSpPr>
          <p:grpSpPr bwMode="auto">
            <a:xfrm>
              <a:off x="1119384" y="1813760"/>
              <a:ext cx="360362" cy="4248472"/>
              <a:chOff x="1835696" y="1097448"/>
              <a:chExt cx="539552" cy="4275768"/>
            </a:xfrm>
          </p:grpSpPr>
          <p:cxnSp>
            <p:nvCxnSpPr>
              <p:cNvPr id="5" name="Egyenes összekötő 4"/>
              <p:cNvCxnSpPr/>
              <p:nvPr/>
            </p:nvCxnSpPr>
            <p:spPr>
              <a:xfrm flipH="1">
                <a:off x="1835696" y="1097448"/>
                <a:ext cx="468192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Egyenes összekötő 5"/>
              <p:cNvCxnSpPr/>
              <p:nvPr/>
            </p:nvCxnSpPr>
            <p:spPr>
              <a:xfrm>
                <a:off x="1835696" y="1124610"/>
                <a:ext cx="0" cy="4248606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Egyenes összekötő 6"/>
              <p:cNvCxnSpPr/>
              <p:nvPr/>
            </p:nvCxnSpPr>
            <p:spPr>
              <a:xfrm>
                <a:off x="1835696" y="5373216"/>
                <a:ext cx="539491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14" name="Csoportba foglalás 17"/>
            <p:cNvGrpSpPr>
              <a:grpSpLocks/>
            </p:cNvGrpSpPr>
            <p:nvPr/>
          </p:nvGrpSpPr>
          <p:grpSpPr bwMode="auto">
            <a:xfrm>
              <a:off x="1619672" y="2780928"/>
              <a:ext cx="360040" cy="504055"/>
              <a:chOff x="1835696" y="1097448"/>
              <a:chExt cx="539552" cy="4275768"/>
            </a:xfrm>
          </p:grpSpPr>
          <p:cxnSp>
            <p:nvCxnSpPr>
              <p:cNvPr id="9" name="Egyenes összekötő 8"/>
              <p:cNvCxnSpPr/>
              <p:nvPr/>
            </p:nvCxnSpPr>
            <p:spPr>
              <a:xfrm flipH="1">
                <a:off x="1835273" y="1094835"/>
                <a:ext cx="468612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gyenes összekötő 9"/>
              <p:cNvCxnSpPr/>
              <p:nvPr/>
            </p:nvCxnSpPr>
            <p:spPr>
              <a:xfrm>
                <a:off x="1835273" y="1121770"/>
                <a:ext cx="0" cy="425568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gyenes összekötő 10"/>
              <p:cNvCxnSpPr/>
              <p:nvPr/>
            </p:nvCxnSpPr>
            <p:spPr>
              <a:xfrm>
                <a:off x="1835273" y="5377458"/>
                <a:ext cx="53997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15" name="Csoportba foglalás 21"/>
            <p:cNvGrpSpPr>
              <a:grpSpLocks/>
            </p:cNvGrpSpPr>
            <p:nvPr/>
          </p:nvGrpSpPr>
          <p:grpSpPr bwMode="auto">
            <a:xfrm>
              <a:off x="1331640" y="2277032"/>
              <a:ext cx="360040" cy="1440000"/>
              <a:chOff x="1835696" y="1097448"/>
              <a:chExt cx="539552" cy="4275768"/>
            </a:xfrm>
          </p:grpSpPr>
          <p:cxnSp>
            <p:nvCxnSpPr>
              <p:cNvPr id="13" name="Egyenes összekötő 12"/>
              <p:cNvCxnSpPr/>
              <p:nvPr/>
            </p:nvCxnSpPr>
            <p:spPr>
              <a:xfrm flipH="1">
                <a:off x="1836363" y="1098377"/>
                <a:ext cx="468611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gyenes összekötő 13"/>
              <p:cNvCxnSpPr/>
              <p:nvPr/>
            </p:nvCxnSpPr>
            <p:spPr>
              <a:xfrm>
                <a:off x="1836363" y="1126662"/>
                <a:ext cx="0" cy="424739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1836363" y="5374059"/>
                <a:ext cx="539973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16" name="Csoportba foglalás 21"/>
            <p:cNvGrpSpPr>
              <a:grpSpLocks/>
            </p:cNvGrpSpPr>
            <p:nvPr/>
          </p:nvGrpSpPr>
          <p:grpSpPr bwMode="auto">
            <a:xfrm>
              <a:off x="1331640" y="4149080"/>
              <a:ext cx="360040" cy="1440000"/>
              <a:chOff x="1835696" y="1097448"/>
              <a:chExt cx="539552" cy="4275768"/>
            </a:xfrm>
          </p:grpSpPr>
          <p:cxnSp>
            <p:nvCxnSpPr>
              <p:cNvPr id="17" name="Egyenes összekötő 16"/>
              <p:cNvCxnSpPr/>
              <p:nvPr/>
            </p:nvCxnSpPr>
            <p:spPr>
              <a:xfrm flipH="1">
                <a:off x="1836363" y="1097653"/>
                <a:ext cx="468611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1836363" y="1125937"/>
                <a:ext cx="0" cy="42474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/>
              <p:cNvCxnSpPr/>
              <p:nvPr/>
            </p:nvCxnSpPr>
            <p:spPr>
              <a:xfrm>
                <a:off x="1836363" y="5373338"/>
                <a:ext cx="539973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17" name="Csoportba foglalás 17"/>
            <p:cNvGrpSpPr>
              <a:grpSpLocks/>
            </p:cNvGrpSpPr>
            <p:nvPr/>
          </p:nvGrpSpPr>
          <p:grpSpPr bwMode="auto">
            <a:xfrm>
              <a:off x="1547664" y="4653136"/>
              <a:ext cx="360040" cy="504055"/>
              <a:chOff x="1835696" y="1097448"/>
              <a:chExt cx="539552" cy="4275768"/>
            </a:xfrm>
          </p:grpSpPr>
          <p:cxnSp>
            <p:nvCxnSpPr>
              <p:cNvPr id="21" name="Egyenes összekötő 20"/>
              <p:cNvCxnSpPr/>
              <p:nvPr/>
            </p:nvCxnSpPr>
            <p:spPr>
              <a:xfrm flipH="1">
                <a:off x="1836141" y="1091416"/>
                <a:ext cx="468611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21"/>
              <p:cNvCxnSpPr/>
              <p:nvPr/>
            </p:nvCxnSpPr>
            <p:spPr>
              <a:xfrm>
                <a:off x="1836141" y="1118351"/>
                <a:ext cx="0" cy="425568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22"/>
              <p:cNvCxnSpPr/>
              <p:nvPr/>
            </p:nvCxnSpPr>
            <p:spPr>
              <a:xfrm>
                <a:off x="1836141" y="5374039"/>
                <a:ext cx="539973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Táblázat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minden sorban azonos számú cella</a:t>
            </a:r>
            <a:br>
              <a:rPr lang="hu-HU" smtClean="0">
                <a:solidFill>
                  <a:srgbClr val="000099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&lt;table border="</a:t>
            </a:r>
            <a:r>
              <a:rPr lang="hu-HU" sz="2800" smtClean="0">
                <a:solidFill>
                  <a:srgbClr val="000099"/>
                </a:solidFill>
              </a:rPr>
              <a:t>szám</a:t>
            </a:r>
            <a:r>
              <a:rPr lang="hu-HU" sz="2800" smtClean="0">
                <a:solidFill>
                  <a:srgbClr val="990000"/>
                </a:solidFill>
              </a:rPr>
              <a:t>" align="</a:t>
            </a:r>
            <a:r>
              <a:rPr lang="hu-HU" sz="2800" smtClean="0">
                <a:solidFill>
                  <a:srgbClr val="000099"/>
                </a:solidFill>
              </a:rPr>
              <a:t>hely</a:t>
            </a:r>
            <a:r>
              <a:rPr lang="hu-HU" sz="2800" smtClean="0">
                <a:solidFill>
                  <a:srgbClr val="990000"/>
                </a:solidFill>
              </a:rPr>
              <a:t>" </a:t>
            </a:r>
            <a:br>
              <a:rPr lang="hu-HU" sz="2800" smtClean="0">
                <a:solidFill>
                  <a:srgbClr val="990000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cellpadding="</a:t>
            </a:r>
            <a:r>
              <a:rPr lang="hu-HU" sz="2800" smtClean="0">
                <a:solidFill>
                  <a:srgbClr val="000099"/>
                </a:solidFill>
              </a:rPr>
              <a:t>szám</a:t>
            </a:r>
            <a:r>
              <a:rPr lang="hu-HU" sz="2800" smtClean="0">
                <a:solidFill>
                  <a:srgbClr val="990000"/>
                </a:solidFill>
              </a:rPr>
              <a:t>"  cellspacing="</a:t>
            </a:r>
            <a:r>
              <a:rPr lang="hu-HU" sz="2800" smtClean="0">
                <a:solidFill>
                  <a:srgbClr val="000099"/>
                </a:solidFill>
              </a:rPr>
              <a:t>szám</a:t>
            </a:r>
            <a:r>
              <a:rPr lang="hu-HU" sz="2800" smtClean="0">
                <a:solidFill>
                  <a:srgbClr val="990000"/>
                </a:solidFill>
              </a:rPr>
              <a:t>" </a:t>
            </a:r>
            <a:br>
              <a:rPr lang="hu-HU" sz="2800" smtClean="0">
                <a:solidFill>
                  <a:srgbClr val="990000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bgcolor="</a:t>
            </a:r>
            <a:r>
              <a:rPr lang="hu-HU" sz="2800" smtClean="0">
                <a:solidFill>
                  <a:srgbClr val="000099"/>
                </a:solidFill>
              </a:rPr>
              <a:t>szín</a:t>
            </a:r>
            <a:r>
              <a:rPr lang="hu-HU" sz="2800" smtClean="0">
                <a:solidFill>
                  <a:srgbClr val="990000"/>
                </a:solidFill>
              </a:rPr>
              <a:t>"&gt;</a:t>
            </a:r>
            <a:r>
              <a:rPr lang="hu-HU" sz="2400" smtClean="0">
                <a:solidFill>
                  <a:srgbClr val="990000"/>
                </a:solidFill>
              </a:rPr>
              <a:t> </a:t>
            </a:r>
          </a:p>
          <a:p>
            <a:pPr eaLnBrk="1" hangingPunct="1"/>
            <a:r>
              <a:rPr lang="hu-HU" sz="2800" smtClean="0">
                <a:solidFill>
                  <a:srgbClr val="000099"/>
                </a:solidFill>
              </a:rPr>
              <a:t>elegendő az első sor celláit méretezni</a:t>
            </a:r>
            <a:br>
              <a:rPr lang="hu-HU" sz="2800" smtClean="0">
                <a:solidFill>
                  <a:srgbClr val="000099"/>
                </a:solidFill>
              </a:rPr>
            </a:br>
            <a:r>
              <a:rPr lang="hu-HU" sz="2800" smtClean="0">
                <a:solidFill>
                  <a:srgbClr val="990000"/>
                </a:solidFill>
              </a:rPr>
              <a:t>&lt;td width="</a:t>
            </a:r>
            <a:r>
              <a:rPr lang="hu-HU" sz="2800" smtClean="0">
                <a:solidFill>
                  <a:srgbClr val="000099"/>
                </a:solidFill>
              </a:rPr>
              <a:t>szám</a:t>
            </a:r>
            <a:r>
              <a:rPr lang="hu-HU" sz="2800" smtClean="0">
                <a:solidFill>
                  <a:srgbClr val="990000"/>
                </a:solidFill>
              </a:rPr>
              <a:t>" height="</a:t>
            </a:r>
            <a:r>
              <a:rPr lang="hu-HU" sz="2800" smtClean="0">
                <a:solidFill>
                  <a:srgbClr val="000099"/>
                </a:solidFill>
              </a:rPr>
              <a:t>szám</a:t>
            </a:r>
            <a:r>
              <a:rPr lang="hu-HU" sz="2800" smtClean="0">
                <a:solidFill>
                  <a:srgbClr val="990000"/>
                </a:solidFill>
              </a:rPr>
              <a:t>" &gt;</a:t>
            </a:r>
          </a:p>
          <a:p>
            <a:pPr eaLnBrk="1" hangingPunct="1"/>
            <a:r>
              <a:rPr lang="hu-HU" sz="2800" smtClean="0">
                <a:solidFill>
                  <a:srgbClr val="000099"/>
                </a:solidFill>
              </a:rPr>
              <a:t>cellák egyesítése: </a:t>
            </a:r>
            <a:br>
              <a:rPr lang="hu-HU" sz="2800" smtClean="0">
                <a:solidFill>
                  <a:srgbClr val="000099"/>
                </a:solidFill>
              </a:rPr>
            </a:br>
            <a:r>
              <a:rPr lang="hu-HU" sz="2800" smtClean="0">
                <a:solidFill>
                  <a:srgbClr val="000099"/>
                </a:solidFill>
              </a:rPr>
              <a:t>	</a:t>
            </a:r>
            <a:r>
              <a:rPr lang="hu-HU" sz="2800" smtClean="0">
                <a:solidFill>
                  <a:srgbClr val="990000"/>
                </a:solidFill>
              </a:rPr>
              <a:t>colspan="</a:t>
            </a:r>
            <a:r>
              <a:rPr lang="hu-HU" sz="2800" smtClean="0">
                <a:solidFill>
                  <a:srgbClr val="000099"/>
                </a:solidFill>
              </a:rPr>
              <a:t>cellaszám</a:t>
            </a:r>
            <a:r>
              <a:rPr lang="hu-HU" sz="2800" smtClean="0">
                <a:solidFill>
                  <a:srgbClr val="990000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   –  vízszintes</a:t>
            </a:r>
            <a:br>
              <a:rPr lang="hu-HU" sz="2800" smtClean="0">
                <a:solidFill>
                  <a:srgbClr val="000099"/>
                </a:solidFill>
              </a:rPr>
            </a:br>
            <a:r>
              <a:rPr lang="hu-HU" sz="2800" smtClean="0">
                <a:solidFill>
                  <a:srgbClr val="000099"/>
                </a:solidFill>
              </a:rPr>
              <a:t>	</a:t>
            </a:r>
            <a:r>
              <a:rPr lang="hu-HU" sz="2800" smtClean="0">
                <a:solidFill>
                  <a:srgbClr val="990000"/>
                </a:solidFill>
              </a:rPr>
              <a:t>rowspan="</a:t>
            </a:r>
            <a:r>
              <a:rPr lang="hu-HU" sz="2800" smtClean="0">
                <a:solidFill>
                  <a:srgbClr val="000099"/>
                </a:solidFill>
              </a:rPr>
              <a:t>cellaszám</a:t>
            </a:r>
            <a:r>
              <a:rPr lang="hu-HU" sz="2800" smtClean="0">
                <a:solidFill>
                  <a:srgbClr val="990000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  –  függőleges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HTML kódszerkesztők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 t="12221"/>
          <a:stretch>
            <a:fillRect/>
          </a:stretch>
        </p:blipFill>
        <p:spPr bwMode="auto">
          <a:xfrm>
            <a:off x="827088" y="1557338"/>
            <a:ext cx="35369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068638"/>
            <a:ext cx="12969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notepad.brothersoft.com/screenshots/Notepad-4.4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2963863"/>
            <a:ext cx="33115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sgabor.com/pics/html/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221163"/>
            <a:ext cx="33099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zövegdoboz 8"/>
          <p:cNvSpPr txBox="1">
            <a:spLocks noChangeArrowheads="1"/>
          </p:cNvSpPr>
          <p:nvPr/>
        </p:nvSpPr>
        <p:spPr bwMode="auto">
          <a:xfrm>
            <a:off x="2700338" y="5445125"/>
            <a:ext cx="163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2060"/>
                </a:solidFill>
              </a:rPr>
              <a:t>Notepad++</a:t>
            </a:r>
          </a:p>
        </p:txBody>
      </p:sp>
      <p:sp>
        <p:nvSpPr>
          <p:cNvPr id="19464" name="Szövegdoboz 9"/>
          <p:cNvSpPr txBox="1">
            <a:spLocks noChangeArrowheads="1"/>
          </p:cNvSpPr>
          <p:nvPr/>
        </p:nvSpPr>
        <p:spPr bwMode="auto">
          <a:xfrm>
            <a:off x="6948488" y="3500438"/>
            <a:ext cx="190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b="1">
                <a:solidFill>
                  <a:srgbClr val="002060"/>
                </a:solidFill>
              </a:rPr>
              <a:t>Html-mankó (Editor2Web)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HTML szerkesztők</a:t>
            </a:r>
          </a:p>
        </p:txBody>
      </p:sp>
      <p:pic>
        <p:nvPicPr>
          <p:cNvPr id="20483" name="Picture 8" descr="http://designer-info.com/Images/pdwmcve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32750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églalap 5"/>
          <p:cNvSpPr>
            <a:spLocks noChangeArrowheads="1"/>
          </p:cNvSpPr>
          <p:nvPr/>
        </p:nvSpPr>
        <p:spPr bwMode="auto">
          <a:xfrm>
            <a:off x="323850" y="4437063"/>
            <a:ext cx="168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2060"/>
                </a:solidFill>
              </a:rPr>
              <a:t>Dreamweaver</a:t>
            </a:r>
          </a:p>
        </p:txBody>
      </p:sp>
      <p:sp>
        <p:nvSpPr>
          <p:cNvPr id="20485" name="Téglalap 6"/>
          <p:cNvSpPr>
            <a:spLocks noChangeArrowheads="1"/>
          </p:cNvSpPr>
          <p:nvPr/>
        </p:nvSpPr>
        <p:spPr bwMode="auto">
          <a:xfrm>
            <a:off x="323850" y="1196975"/>
            <a:ext cx="840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rgbClr val="002060"/>
                </a:solidFill>
              </a:rPr>
              <a:t>WYSIWYG</a:t>
            </a:r>
            <a:r>
              <a:rPr lang="hu-HU">
                <a:solidFill>
                  <a:srgbClr val="002060"/>
                </a:solidFill>
              </a:rPr>
              <a:t>, a </a:t>
            </a:r>
            <a:r>
              <a:rPr lang="hu-HU" i="1">
                <a:solidFill>
                  <a:srgbClr val="002060"/>
                </a:solidFill>
              </a:rPr>
              <a:t>„</a:t>
            </a:r>
            <a:r>
              <a:rPr lang="hu-HU" b="1" i="1">
                <a:solidFill>
                  <a:srgbClr val="002060"/>
                </a:solidFill>
              </a:rPr>
              <a:t>W</a:t>
            </a:r>
            <a:r>
              <a:rPr lang="hu-HU" i="1">
                <a:solidFill>
                  <a:srgbClr val="002060"/>
                </a:solidFill>
              </a:rPr>
              <a:t>hat </a:t>
            </a:r>
            <a:r>
              <a:rPr lang="hu-HU" b="1" i="1">
                <a:solidFill>
                  <a:srgbClr val="002060"/>
                </a:solidFill>
              </a:rPr>
              <a:t>Y</a:t>
            </a:r>
            <a:r>
              <a:rPr lang="hu-HU" i="1">
                <a:solidFill>
                  <a:srgbClr val="002060"/>
                </a:solidFill>
              </a:rPr>
              <a:t>ou </a:t>
            </a:r>
            <a:r>
              <a:rPr lang="hu-HU" b="1" i="1">
                <a:solidFill>
                  <a:srgbClr val="002060"/>
                </a:solidFill>
              </a:rPr>
              <a:t>S</a:t>
            </a:r>
            <a:r>
              <a:rPr lang="hu-HU" i="1">
                <a:solidFill>
                  <a:srgbClr val="002060"/>
                </a:solidFill>
              </a:rPr>
              <a:t>ee </a:t>
            </a:r>
            <a:r>
              <a:rPr lang="hu-HU" b="1" i="1">
                <a:solidFill>
                  <a:srgbClr val="002060"/>
                </a:solidFill>
              </a:rPr>
              <a:t>I</a:t>
            </a:r>
            <a:r>
              <a:rPr lang="hu-HU" i="1">
                <a:solidFill>
                  <a:srgbClr val="002060"/>
                </a:solidFill>
              </a:rPr>
              <a:t>s </a:t>
            </a:r>
            <a:r>
              <a:rPr lang="hu-HU" b="1" i="1">
                <a:solidFill>
                  <a:srgbClr val="002060"/>
                </a:solidFill>
              </a:rPr>
              <a:t>W</a:t>
            </a:r>
            <a:r>
              <a:rPr lang="hu-HU" i="1">
                <a:solidFill>
                  <a:srgbClr val="002060"/>
                </a:solidFill>
              </a:rPr>
              <a:t>hat </a:t>
            </a:r>
            <a:r>
              <a:rPr lang="hu-HU" b="1" i="1">
                <a:solidFill>
                  <a:srgbClr val="002060"/>
                </a:solidFill>
              </a:rPr>
              <a:t>Y</a:t>
            </a:r>
            <a:r>
              <a:rPr lang="hu-HU" i="1">
                <a:solidFill>
                  <a:srgbClr val="002060"/>
                </a:solidFill>
              </a:rPr>
              <a:t>ou </a:t>
            </a:r>
            <a:r>
              <a:rPr lang="hu-HU" b="1" i="1">
                <a:solidFill>
                  <a:srgbClr val="002060"/>
                </a:solidFill>
              </a:rPr>
              <a:t>G</a:t>
            </a:r>
            <a:r>
              <a:rPr lang="hu-HU" i="1">
                <a:solidFill>
                  <a:srgbClr val="002060"/>
                </a:solidFill>
              </a:rPr>
              <a:t>et”</a:t>
            </a:r>
            <a:r>
              <a:rPr lang="hu-HU">
                <a:solidFill>
                  <a:srgbClr val="002060"/>
                </a:solidFill>
              </a:rPr>
              <a:t>, azaz  </a:t>
            </a:r>
            <a:r>
              <a:rPr lang="hu-HU" i="1">
                <a:solidFill>
                  <a:srgbClr val="002060"/>
                </a:solidFill>
              </a:rPr>
              <a:t>„amit látsz, azt kapod”</a:t>
            </a:r>
            <a:endParaRPr lang="hu-HU">
              <a:solidFill>
                <a:srgbClr val="002060"/>
              </a:solidFill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 cstate="print"/>
          <a:srcRect l="18900" t="1891" r="4320" b="4556"/>
          <a:stretch>
            <a:fillRect/>
          </a:stretch>
        </p:blipFill>
        <p:spPr bwMode="auto">
          <a:xfrm>
            <a:off x="3203575" y="2492375"/>
            <a:ext cx="381635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églalap 8"/>
          <p:cNvSpPr>
            <a:spLocks noChangeArrowheads="1"/>
          </p:cNvSpPr>
          <p:nvPr/>
        </p:nvSpPr>
        <p:spPr bwMode="auto">
          <a:xfrm>
            <a:off x="6300788" y="2060575"/>
            <a:ext cx="67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2060"/>
                </a:solidFill>
              </a:rPr>
              <a:t>NVU</a:t>
            </a:r>
          </a:p>
        </p:txBody>
      </p:sp>
      <p:pic>
        <p:nvPicPr>
          <p:cNvPr id="20488" name="Picture 4" descr="http://i.expression.microsoft.com/dd326790.PixieMill03_02(en-us,MSDN.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365625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églalap 10"/>
          <p:cNvSpPr>
            <a:spLocks noChangeArrowheads="1"/>
          </p:cNvSpPr>
          <p:nvPr/>
        </p:nvSpPr>
        <p:spPr bwMode="auto">
          <a:xfrm>
            <a:off x="3563938" y="6237288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2060"/>
                </a:solidFill>
              </a:rPr>
              <a:t>FrontPage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Általános jellemzés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Hiper-Text Markup Language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leíró nyelvtan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normál szövegfájl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HTML szerkesztő programok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.html , .htm kiterjesztés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Kiegészítés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11096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000099"/>
                </a:solidFill>
              </a:rPr>
              <a:t>CSS használata - </a:t>
            </a:r>
            <a:r>
              <a:rPr lang="hu-HU" sz="2800" smtClean="0">
                <a:hlinkClick r:id="rId3"/>
              </a:rPr>
              <a:t>http://www.csszengarden.com/tr/magyar/</a:t>
            </a:r>
            <a:endParaRPr lang="hu-HU" sz="2800" smtClean="0"/>
          </a:p>
          <a:p>
            <a:pPr eaLnBrk="1" hangingPunct="1">
              <a:buFontTx/>
              <a:buNone/>
            </a:pPr>
            <a:endParaRPr lang="hu-HU" sz="2800" smtClean="0">
              <a:solidFill>
                <a:srgbClr val="000099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349500"/>
            <a:ext cx="4646612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print"/>
          <a:srcRect l="12500" t="18900" r="41731" b="6446"/>
          <a:stretch>
            <a:fillRect/>
          </a:stretch>
        </p:blipFill>
        <p:spPr bwMode="auto">
          <a:xfrm>
            <a:off x="4283968" y="2492896"/>
            <a:ext cx="4069929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7929562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64309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 l="2362" t="20204" r="64924" b="4556"/>
          <a:stretch>
            <a:fillRect/>
          </a:stretch>
        </p:blipFill>
        <p:spPr bwMode="auto">
          <a:xfrm>
            <a:off x="5796136" y="2132856"/>
            <a:ext cx="3096344" cy="4450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04448" cy="5377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t="15120" r="57087" b="6446"/>
          <a:stretch>
            <a:fillRect/>
          </a:stretch>
        </p:blipFill>
        <p:spPr bwMode="auto">
          <a:xfrm>
            <a:off x="5580112" y="2852936"/>
            <a:ext cx="3350499" cy="382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0"/>
            <a:ext cx="5807075" cy="72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Általános jellemzés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utasítások – „</a:t>
            </a:r>
            <a:r>
              <a:rPr lang="hu-HU" i="1" smtClean="0">
                <a:solidFill>
                  <a:srgbClr val="000099"/>
                </a:solidFill>
              </a:rPr>
              <a:t>tag</a:t>
            </a:r>
            <a:r>
              <a:rPr lang="hu-HU" smtClean="0">
                <a:solidFill>
                  <a:srgbClr val="000099"/>
                </a:solidFill>
              </a:rPr>
              <a:t>”-ek: &lt; tag &gt;</a:t>
            </a:r>
          </a:p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Nyitó és záró </a:t>
            </a:r>
            <a:r>
              <a:rPr lang="hu-HU" i="1" smtClean="0">
                <a:solidFill>
                  <a:srgbClr val="000099"/>
                </a:solidFill>
              </a:rPr>
              <a:t>tag</a:t>
            </a:r>
            <a:r>
              <a:rPr lang="hu-HU" smtClean="0">
                <a:solidFill>
                  <a:srgbClr val="000099"/>
                </a:solidFill>
              </a:rPr>
              <a:t> (pl.: &lt;td&gt; , &lt;/td&gt;)</a:t>
            </a:r>
          </a:p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foglalt szavak (pl.:head, body, table, img,…)</a:t>
            </a:r>
          </a:p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elérési út 	(pl.:  ../mappa/nev.jpg)</a:t>
            </a:r>
          </a:p>
          <a:p>
            <a:pPr eaLnBrk="1" hangingPunct="1"/>
            <a:r>
              <a:rPr lang="hu-HU" smtClean="0">
                <a:solidFill>
                  <a:srgbClr val="000099"/>
                </a:solidFill>
              </a:rPr>
              <a:t>színkód</a:t>
            </a:r>
          </a:p>
          <a:p>
            <a:pPr lvl="1" eaLnBrk="1" hangingPunct="1"/>
            <a:r>
              <a:rPr lang="hu-HU" sz="3200" smtClean="0">
                <a:solidFill>
                  <a:srgbClr val="000099"/>
                </a:solidFill>
              </a:rPr>
              <a:t>RGB – hexadecimális formátum: </a:t>
            </a:r>
            <a:r>
              <a:rPr lang="hu-HU" sz="3200" smtClean="0">
                <a:solidFill>
                  <a:srgbClr val="990000"/>
                </a:solidFill>
              </a:rPr>
              <a:t>#rrggbb </a:t>
            </a:r>
            <a:r>
              <a:rPr lang="hu-HU" sz="3200" smtClean="0">
                <a:solidFill>
                  <a:srgbClr val="000099"/>
                </a:solidFill>
              </a:rPr>
              <a:t>(pl.:fekete=#000000)</a:t>
            </a:r>
            <a:endParaRPr lang="hu-HU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Szintaxis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&lt;HTML&gt;</a:t>
            </a:r>
            <a:r>
              <a:rPr lang="hu-HU" sz="2800" smtClean="0">
                <a:solidFill>
                  <a:srgbClr val="000099"/>
                </a:solidFill>
              </a:rPr>
              <a:t> 				…első </a:t>
            </a:r>
            <a:r>
              <a:rPr lang="hu-HU" sz="2800" i="1" smtClean="0">
                <a:solidFill>
                  <a:srgbClr val="000099"/>
                </a:solidFill>
              </a:rPr>
              <a:t>tag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&lt;HEAD&gt;</a:t>
            </a:r>
            <a:r>
              <a:rPr lang="hu-HU" sz="2800" smtClean="0">
                <a:solidFill>
                  <a:srgbClr val="000099"/>
                </a:solidFill>
              </a:rPr>
              <a:t>				…fejléc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  &lt;TITLE&gt;cím&lt;/TITLE&gt;</a:t>
            </a:r>
            <a:r>
              <a:rPr lang="hu-HU" sz="2800" smtClean="0">
                <a:solidFill>
                  <a:srgbClr val="000099"/>
                </a:solidFill>
              </a:rPr>
              <a:t>	…dokumentumcím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&lt;/HEAD&gt;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&lt;BODY&gt;</a:t>
            </a:r>
            <a:r>
              <a:rPr lang="hu-HU" sz="2800" smtClean="0">
                <a:solidFill>
                  <a:srgbClr val="000099"/>
                </a:solidFill>
              </a:rPr>
              <a:t>				…törzs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099"/>
                </a:solidFill>
              </a:rPr>
              <a:t>	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099"/>
                </a:solidFill>
              </a:rPr>
              <a:t>	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099"/>
                </a:solidFill>
              </a:rPr>
              <a:t>	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  &lt;/BODY&gt;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990000"/>
                </a:solidFill>
              </a:rPr>
              <a:t>&lt;/HTML&gt;</a:t>
            </a:r>
            <a:r>
              <a:rPr lang="hu-HU" sz="2800" smtClean="0">
                <a:solidFill>
                  <a:srgbClr val="000099"/>
                </a:solidFill>
              </a:rPr>
              <a:t>	…lezáró </a:t>
            </a:r>
            <a:r>
              <a:rPr lang="hu-HU" sz="2800" i="1" smtClean="0">
                <a:solidFill>
                  <a:srgbClr val="000099"/>
                </a:solidFill>
              </a:rPr>
              <a:t>tag</a:t>
            </a:r>
            <a:r>
              <a:rPr lang="hu-HU" sz="2800" smtClean="0">
                <a:solidFill>
                  <a:srgbClr val="000099"/>
                </a:solidFill>
              </a:rPr>
              <a:t>-ek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sz="2800" smtClean="0">
              <a:solidFill>
                <a:srgbClr val="000099"/>
              </a:solidFill>
            </a:endParaRPr>
          </a:p>
        </p:txBody>
      </p:sp>
      <p:grpSp>
        <p:nvGrpSpPr>
          <p:cNvPr id="2" name="Csoportba foglalás 16"/>
          <p:cNvGrpSpPr>
            <a:grpSpLocks/>
          </p:cNvGrpSpPr>
          <p:nvPr/>
        </p:nvGrpSpPr>
        <p:grpSpPr bwMode="auto">
          <a:xfrm>
            <a:off x="395288" y="1844675"/>
            <a:ext cx="360362" cy="4248150"/>
            <a:chOff x="1835696" y="1097448"/>
            <a:chExt cx="539552" cy="4275768"/>
          </a:xfrm>
        </p:grpSpPr>
        <p:cxnSp>
          <p:nvCxnSpPr>
            <p:cNvPr id="9" name="Egyenes összekötő 8"/>
            <p:cNvCxnSpPr/>
            <p:nvPr/>
          </p:nvCxnSpPr>
          <p:spPr>
            <a:xfrm flipH="1">
              <a:off x="1835696" y="1097448"/>
              <a:ext cx="46824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1835696" y="1124611"/>
              <a:ext cx="0" cy="42486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1835696" y="5373216"/>
              <a:ext cx="53955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Csoportba foglalás 17"/>
          <p:cNvGrpSpPr>
            <a:grpSpLocks/>
          </p:cNvGrpSpPr>
          <p:nvPr/>
        </p:nvGrpSpPr>
        <p:grpSpPr bwMode="auto">
          <a:xfrm>
            <a:off x="539750" y="2276475"/>
            <a:ext cx="431800" cy="1008063"/>
            <a:chOff x="1835696" y="1097448"/>
            <a:chExt cx="539552" cy="4275768"/>
          </a:xfrm>
        </p:grpSpPr>
        <p:cxnSp>
          <p:nvCxnSpPr>
            <p:cNvPr id="19" name="Egyenes összekötő 18"/>
            <p:cNvCxnSpPr/>
            <p:nvPr/>
          </p:nvCxnSpPr>
          <p:spPr>
            <a:xfrm flipH="1">
              <a:off x="1835696" y="1097448"/>
              <a:ext cx="46814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>
              <a:off x="1835696" y="1124382"/>
              <a:ext cx="0" cy="424883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1835696" y="5373216"/>
              <a:ext cx="53955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Csoportba foglalás 21"/>
          <p:cNvGrpSpPr>
            <a:grpSpLocks/>
          </p:cNvGrpSpPr>
          <p:nvPr/>
        </p:nvGrpSpPr>
        <p:grpSpPr bwMode="auto">
          <a:xfrm>
            <a:off x="539750" y="3716338"/>
            <a:ext cx="431800" cy="1873250"/>
            <a:chOff x="1835696" y="1097448"/>
            <a:chExt cx="539552" cy="4275768"/>
          </a:xfrm>
        </p:grpSpPr>
        <p:cxnSp>
          <p:nvCxnSpPr>
            <p:cNvPr id="23" name="Egyenes összekötő 22"/>
            <p:cNvCxnSpPr/>
            <p:nvPr/>
          </p:nvCxnSpPr>
          <p:spPr>
            <a:xfrm flipH="1">
              <a:off x="1835696" y="1097448"/>
              <a:ext cx="46814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>
              <a:off x="1835696" y="1126436"/>
              <a:ext cx="0" cy="42467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1835696" y="5373216"/>
              <a:ext cx="53955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A HTML dokumentum fejléce</a:t>
            </a:r>
            <a:r>
              <a:rPr lang="hu-HU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5373688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dirty="0" smtClean="0">
                <a:solidFill>
                  <a:srgbClr val="000099"/>
                </a:solidFill>
              </a:rPr>
              <a:t>A böngésző nem jeleníti meg, meta-információ</a:t>
            </a:r>
          </a:p>
          <a:p>
            <a:pPr eaLnBrk="1" hangingPunct="1">
              <a:defRPr/>
            </a:pPr>
            <a:r>
              <a:rPr lang="hu-HU" sz="2800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Kivétel: &lt;TITLE&gt;dokumentum címe&lt;/TITLE&gt;</a:t>
            </a:r>
            <a:endParaRPr lang="hu-HU" sz="2400" u="sng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</a:endParaRPr>
          </a:p>
          <a:p>
            <a:pPr eaLnBrk="1" hangingPunct="1">
              <a:defRPr/>
            </a:pPr>
            <a:r>
              <a:rPr lang="hu-HU" sz="2800" dirty="0" smtClean="0">
                <a:solidFill>
                  <a:srgbClr val="000099"/>
                </a:solidFill>
              </a:rPr>
              <a:t>karakterkészlet</a:t>
            </a:r>
            <a:br>
              <a:rPr lang="hu-HU" sz="2800" dirty="0" smtClean="0">
                <a:solidFill>
                  <a:srgbClr val="000099"/>
                </a:solidFill>
              </a:rPr>
            </a:br>
            <a:r>
              <a:rPr lang="hu-HU" sz="2800" dirty="0" smtClean="0">
                <a:solidFill>
                  <a:srgbClr val="990000"/>
                </a:solidFill>
              </a:rPr>
              <a:t>&lt;META </a:t>
            </a:r>
            <a:r>
              <a:rPr lang="hu-HU" sz="2800" dirty="0" err="1" smtClean="0">
                <a:solidFill>
                  <a:srgbClr val="990000"/>
                </a:solidFill>
              </a:rPr>
              <a:t>http-equiv</a:t>
            </a:r>
            <a:r>
              <a:rPr lang="hu-HU" sz="2800" dirty="0" smtClean="0">
                <a:solidFill>
                  <a:srgbClr val="990000"/>
                </a:solidFill>
              </a:rPr>
              <a:t>=</a:t>
            </a:r>
            <a:r>
              <a:rPr lang="hu-HU" sz="2800" dirty="0" err="1" smtClean="0">
                <a:solidFill>
                  <a:srgbClr val="000099"/>
                </a:solidFill>
              </a:rPr>
              <a:t>content-type</a:t>
            </a:r>
            <a:r>
              <a:rPr lang="hu-HU" sz="2800" dirty="0" smtClean="0">
                <a:solidFill>
                  <a:srgbClr val="990000"/>
                </a:solidFill>
              </a:rPr>
              <a:t> </a:t>
            </a:r>
            <a:r>
              <a:rPr lang="hu-HU" sz="2800" dirty="0" err="1" smtClean="0">
                <a:solidFill>
                  <a:srgbClr val="990000"/>
                </a:solidFill>
              </a:rPr>
              <a:t>content</a:t>
            </a:r>
            <a:r>
              <a:rPr lang="hu-HU" sz="2800" dirty="0" smtClean="0">
                <a:solidFill>
                  <a:srgbClr val="990000"/>
                </a:solidFill>
              </a:rPr>
              <a:t>=</a:t>
            </a:r>
            <a:r>
              <a:rPr lang="hu-HU" sz="2800" dirty="0" smtClean="0">
                <a:solidFill>
                  <a:srgbClr val="000099"/>
                </a:solidFill>
              </a:rPr>
              <a:t>text/</a:t>
            </a:r>
            <a:r>
              <a:rPr lang="hu-HU" sz="2800" dirty="0" err="1" smtClean="0">
                <a:solidFill>
                  <a:srgbClr val="000099"/>
                </a:solidFill>
              </a:rPr>
              <a:t>html</a:t>
            </a:r>
            <a:r>
              <a:rPr lang="hu-HU" sz="2800" dirty="0" smtClean="0">
                <a:solidFill>
                  <a:srgbClr val="990000"/>
                </a:solidFill>
              </a:rPr>
              <a:t>; </a:t>
            </a:r>
            <a:r>
              <a:rPr lang="hu-HU" sz="2800" dirty="0" err="1" smtClean="0">
                <a:solidFill>
                  <a:srgbClr val="990000"/>
                </a:solidFill>
              </a:rPr>
              <a:t>charset</a:t>
            </a:r>
            <a:r>
              <a:rPr lang="hu-HU" sz="2800" dirty="0" smtClean="0">
                <a:solidFill>
                  <a:srgbClr val="990000"/>
                </a:solidFill>
              </a:rPr>
              <a:t>=</a:t>
            </a:r>
            <a:r>
              <a:rPr lang="hu-HU" sz="2800" dirty="0" smtClean="0">
                <a:solidFill>
                  <a:srgbClr val="000099"/>
                </a:solidFill>
              </a:rPr>
              <a:t>iso-8859-1</a:t>
            </a:r>
            <a:r>
              <a:rPr lang="hu-HU" sz="2800" dirty="0" smtClean="0">
                <a:solidFill>
                  <a:srgbClr val="990000"/>
                </a:solidFill>
              </a:rPr>
              <a:t>&gt; </a:t>
            </a:r>
          </a:p>
          <a:p>
            <a:pPr eaLnBrk="1" hangingPunct="1">
              <a:defRPr/>
            </a:pPr>
            <a:r>
              <a:rPr lang="hu-HU" sz="2800" dirty="0" smtClean="0">
                <a:solidFill>
                  <a:srgbClr val="000099"/>
                </a:solidFill>
              </a:rPr>
              <a:t>alkotó</a:t>
            </a:r>
            <a:r>
              <a:rPr lang="en-US" sz="2800" dirty="0" smtClean="0">
                <a:solidFill>
                  <a:srgbClr val="990000"/>
                </a:solidFill>
              </a:rPr>
              <a:t> </a:t>
            </a:r>
            <a:r>
              <a:rPr lang="hu-HU" sz="2800" dirty="0" smtClean="0">
                <a:solidFill>
                  <a:srgbClr val="990000"/>
                </a:solidFill>
              </a:rPr>
              <a:t/>
            </a:r>
            <a:br>
              <a:rPr lang="hu-HU" sz="2800" dirty="0" smtClean="0">
                <a:solidFill>
                  <a:srgbClr val="990000"/>
                </a:solidFill>
              </a:rPr>
            </a:br>
            <a:r>
              <a:rPr lang="en-US" sz="2800" dirty="0" smtClean="0">
                <a:solidFill>
                  <a:srgbClr val="990000"/>
                </a:solidFill>
              </a:rPr>
              <a:t>&lt;</a:t>
            </a:r>
            <a:r>
              <a:rPr lang="hu-HU" sz="2800" dirty="0" smtClean="0">
                <a:solidFill>
                  <a:srgbClr val="990000"/>
                </a:solidFill>
              </a:rPr>
              <a:t>META</a:t>
            </a:r>
            <a:r>
              <a:rPr lang="en-US" sz="2800" dirty="0" smtClean="0">
                <a:solidFill>
                  <a:srgbClr val="990000"/>
                </a:solidFill>
              </a:rPr>
              <a:t> content=</a:t>
            </a:r>
            <a:r>
              <a:rPr lang="fr-FR" sz="2800" dirty="0" smtClean="0">
                <a:solidFill>
                  <a:srgbClr val="000099"/>
                </a:solidFill>
              </a:rPr>
              <a:t>"</a:t>
            </a:r>
            <a:r>
              <a:rPr lang="hu-HU" sz="2800" dirty="0" smtClean="0">
                <a:solidFill>
                  <a:srgbClr val="000099"/>
                </a:solidFill>
              </a:rPr>
              <a:t>Szerkeszt Elek</a:t>
            </a:r>
            <a:r>
              <a:rPr lang="en-US" sz="2800" dirty="0" smtClean="0">
                <a:solidFill>
                  <a:srgbClr val="000099"/>
                </a:solidFill>
              </a:rPr>
              <a:t>"</a:t>
            </a:r>
            <a:r>
              <a:rPr lang="en-US" sz="2800" dirty="0" smtClean="0">
                <a:solidFill>
                  <a:srgbClr val="990000"/>
                </a:solidFill>
              </a:rPr>
              <a:t> name=</a:t>
            </a:r>
            <a:r>
              <a:rPr lang="en-US" sz="2800" dirty="0" smtClean="0">
                <a:solidFill>
                  <a:srgbClr val="000099"/>
                </a:solidFill>
              </a:rPr>
              <a:t>author</a:t>
            </a:r>
            <a:r>
              <a:rPr lang="en-US" sz="2800" dirty="0" smtClean="0">
                <a:solidFill>
                  <a:srgbClr val="990000"/>
                </a:solidFill>
              </a:rPr>
              <a:t>&gt;</a:t>
            </a:r>
            <a:endParaRPr lang="hu-HU" sz="2800" dirty="0" smtClean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hu-HU" sz="2800" dirty="0" smtClean="0">
                <a:solidFill>
                  <a:srgbClr val="000099"/>
                </a:solidFill>
              </a:rPr>
              <a:t>kulcsszavak a keresőmotoroknak</a:t>
            </a:r>
            <a:br>
              <a:rPr lang="hu-HU" sz="2800" dirty="0" smtClean="0">
                <a:solidFill>
                  <a:srgbClr val="000099"/>
                </a:solidFill>
              </a:rPr>
            </a:br>
            <a:r>
              <a:rPr lang="hu-HU" sz="2800" dirty="0" smtClean="0">
                <a:solidFill>
                  <a:srgbClr val="990000"/>
                </a:solidFill>
              </a:rPr>
              <a:t>&lt;META </a:t>
            </a:r>
            <a:r>
              <a:rPr lang="hu-HU" sz="2800" dirty="0" err="1" smtClean="0">
                <a:solidFill>
                  <a:srgbClr val="990000"/>
                </a:solidFill>
              </a:rPr>
              <a:t>content</a:t>
            </a:r>
            <a:r>
              <a:rPr lang="hu-HU" sz="2800" dirty="0" smtClean="0">
                <a:solidFill>
                  <a:srgbClr val="990000"/>
                </a:solidFill>
              </a:rPr>
              <a:t>=</a:t>
            </a:r>
            <a:r>
              <a:rPr lang="fr-FR" sz="2800" dirty="0" smtClean="0">
                <a:solidFill>
                  <a:srgbClr val="000099"/>
                </a:solidFill>
              </a:rPr>
              <a:t>"</a:t>
            </a:r>
            <a:r>
              <a:rPr lang="hu-HU" sz="2800" dirty="0" smtClean="0">
                <a:solidFill>
                  <a:srgbClr val="000099"/>
                </a:solidFill>
              </a:rPr>
              <a:t>állat, madár, papagáj" </a:t>
            </a:r>
            <a:r>
              <a:rPr lang="hu-HU" sz="2800" dirty="0" err="1" smtClean="0">
                <a:solidFill>
                  <a:srgbClr val="990000"/>
                </a:solidFill>
              </a:rPr>
              <a:t>name</a:t>
            </a:r>
            <a:r>
              <a:rPr lang="hu-HU" sz="2800" dirty="0" smtClean="0">
                <a:solidFill>
                  <a:srgbClr val="990000"/>
                </a:solidFill>
              </a:rPr>
              <a:t>=</a:t>
            </a:r>
            <a:r>
              <a:rPr lang="hu-HU" sz="2800" dirty="0" err="1" smtClean="0">
                <a:solidFill>
                  <a:srgbClr val="000099"/>
                </a:solidFill>
              </a:rPr>
              <a:t>keywords</a:t>
            </a:r>
            <a:r>
              <a:rPr lang="hu-HU" sz="2800" dirty="0" smtClean="0">
                <a:solidFill>
                  <a:srgbClr val="990000"/>
                </a:solidFill>
              </a:rPr>
              <a:t>&gt; </a:t>
            </a:r>
          </a:p>
          <a:p>
            <a:pPr eaLnBrk="1" hangingPunct="1">
              <a:defRPr/>
            </a:pPr>
            <a:r>
              <a:rPr lang="hu-HU" sz="2800" dirty="0" err="1" smtClean="0">
                <a:solidFill>
                  <a:srgbClr val="000099"/>
                </a:solidFill>
              </a:rPr>
              <a:t>szkriptek</a:t>
            </a:r>
            <a:r>
              <a:rPr lang="hu-HU" sz="2800" dirty="0" smtClean="0">
                <a:solidFill>
                  <a:srgbClr val="000099"/>
                </a:solidFill>
              </a:rPr>
              <a:t> (java, php, …)</a:t>
            </a:r>
            <a:r>
              <a:rPr lang="hu-HU" sz="2800" dirty="0" smtClean="0">
                <a:solidFill>
                  <a:srgbClr val="990000"/>
                </a:solidFill>
              </a:rPr>
              <a:t> &lt;SCRIPT&gt; &lt;/</a:t>
            </a:r>
            <a:r>
              <a:rPr lang="hu-HU" sz="2800" dirty="0" err="1" smtClean="0">
                <a:solidFill>
                  <a:srgbClr val="990000"/>
                </a:solidFill>
              </a:rPr>
              <a:t>SCRIPT</a:t>
            </a:r>
            <a:r>
              <a:rPr lang="hu-HU" sz="2800" dirty="0" smtClean="0">
                <a:solidFill>
                  <a:srgbClr val="990000"/>
                </a:solidFill>
              </a:rPr>
              <a:t>&gt;</a:t>
            </a:r>
            <a:endParaRPr lang="hu-HU" sz="2800" dirty="0" smtClean="0"/>
          </a:p>
          <a:p>
            <a:pPr eaLnBrk="1" hangingPunct="1">
              <a:defRPr/>
            </a:pPr>
            <a:endParaRPr lang="hu-HU" sz="2800" dirty="0" smtClean="0">
              <a:solidFill>
                <a:srgbClr val="990000"/>
              </a:solidFill>
            </a:endParaRPr>
          </a:p>
          <a:p>
            <a:pPr eaLnBrk="1" hangingPunct="1">
              <a:defRPr/>
            </a:pPr>
            <a:endParaRPr lang="hu-HU" sz="2800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A HTML dokumentum szövegteste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&lt;BODY&gt;</a:t>
            </a:r>
            <a:r>
              <a:rPr lang="hu-HU" sz="2800" smtClean="0">
                <a:solidFill>
                  <a:srgbClr val="000099"/>
                </a:solidFill>
              </a:rPr>
              <a:t> tartalmi rész</a:t>
            </a:r>
            <a:r>
              <a:rPr lang="hu-HU" sz="2800" smtClean="0">
                <a:solidFill>
                  <a:srgbClr val="990000"/>
                </a:solidFill>
              </a:rPr>
              <a:t>&lt;/BODY&gt;</a:t>
            </a:r>
            <a:br>
              <a:rPr lang="hu-HU" sz="2800" smtClean="0">
                <a:solidFill>
                  <a:srgbClr val="990000"/>
                </a:solidFill>
              </a:rPr>
            </a:br>
            <a:endParaRPr lang="hu-HU" sz="28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&lt;BODY background=</a:t>
            </a:r>
            <a:r>
              <a:rPr lang="hu-HU" sz="2800" smtClean="0">
                <a:solidFill>
                  <a:srgbClr val="000099"/>
                </a:solidFill>
              </a:rPr>
              <a:t>"fájlnév.kit" </a:t>
            </a:r>
            <a:r>
              <a:rPr lang="hu-HU" sz="2800" smtClean="0">
                <a:solidFill>
                  <a:srgbClr val="990000"/>
                </a:solidFill>
              </a:rPr>
              <a:t>bgcolor=</a:t>
            </a:r>
            <a:r>
              <a:rPr lang="hu-HU" sz="2800" smtClean="0">
                <a:solidFill>
                  <a:srgbClr val="000099"/>
                </a:solidFill>
              </a:rPr>
              <a:t>"színkód" </a:t>
            </a:r>
            <a:r>
              <a:rPr lang="hu-HU" sz="2800" smtClean="0">
                <a:solidFill>
                  <a:srgbClr val="990000"/>
                </a:solidFill>
              </a:rPr>
              <a:t>text=</a:t>
            </a:r>
            <a:r>
              <a:rPr lang="hu-HU" sz="2800" smtClean="0">
                <a:solidFill>
                  <a:srgbClr val="000099"/>
                </a:solidFill>
              </a:rPr>
              <a:t>"színkód" </a:t>
            </a:r>
            <a:r>
              <a:rPr lang="hu-HU" sz="2800" smtClean="0">
                <a:solidFill>
                  <a:srgbClr val="990000"/>
                </a:solidFill>
              </a:rPr>
              <a:t>link=</a:t>
            </a:r>
            <a:r>
              <a:rPr lang="hu-HU" sz="2800" smtClean="0">
                <a:solidFill>
                  <a:srgbClr val="000099"/>
                </a:solidFill>
              </a:rPr>
              <a:t>"színkód" </a:t>
            </a:r>
            <a:r>
              <a:rPr lang="hu-HU" sz="2800" smtClean="0">
                <a:solidFill>
                  <a:srgbClr val="990000"/>
                </a:solidFill>
              </a:rPr>
              <a:t>vlink</a:t>
            </a:r>
            <a:r>
              <a:rPr lang="hu-HU" sz="2800" smtClean="0">
                <a:solidFill>
                  <a:srgbClr val="C00000"/>
                </a:solidFill>
              </a:rPr>
              <a:t>=</a:t>
            </a:r>
            <a:r>
              <a:rPr lang="hu-HU" sz="2800" smtClean="0">
                <a:solidFill>
                  <a:srgbClr val="000099"/>
                </a:solidFill>
              </a:rPr>
              <a:t>"színkód" </a:t>
            </a:r>
            <a:r>
              <a:rPr lang="hu-HU" sz="2800" smtClean="0">
                <a:solidFill>
                  <a:srgbClr val="990000"/>
                </a:solidFill>
              </a:rPr>
              <a:t>alink</a:t>
            </a:r>
            <a:r>
              <a:rPr lang="hu-HU" sz="2800" smtClean="0">
                <a:solidFill>
                  <a:srgbClr val="C00000"/>
                </a:solidFill>
              </a:rPr>
              <a:t>=</a:t>
            </a:r>
            <a:r>
              <a:rPr lang="hu-HU" sz="2800" smtClean="0">
                <a:solidFill>
                  <a:srgbClr val="000099"/>
                </a:solidFill>
              </a:rPr>
              <a:t>"színkód"&gt;</a:t>
            </a:r>
            <a:br>
              <a:rPr lang="hu-HU" sz="2800" smtClean="0">
                <a:solidFill>
                  <a:srgbClr val="000099"/>
                </a:solidFill>
              </a:rPr>
            </a:br>
            <a:endParaRPr lang="hu-HU" sz="2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000099"/>
                </a:solidFill>
              </a:rPr>
              <a:t>karakter 	</a:t>
            </a:r>
            <a:r>
              <a:rPr lang="hu-HU" sz="2800" smtClean="0">
                <a:solidFill>
                  <a:srgbClr val="990000"/>
                </a:solidFill>
              </a:rPr>
              <a:t>&lt;FONT face=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arial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 size=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4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 color=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#ff02e7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  <a:br>
              <a:rPr lang="hu-HU" sz="2800" smtClean="0">
                <a:solidFill>
                  <a:srgbClr val="990000"/>
                </a:solidFill>
              </a:rPr>
            </a:br>
            <a:endParaRPr lang="hu-HU" sz="28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000099"/>
                </a:solidFill>
              </a:rPr>
              <a:t>bekezdés</a:t>
            </a:r>
            <a:r>
              <a:rPr lang="hu-HU" sz="2800" smtClean="0">
                <a:solidFill>
                  <a:srgbClr val="990000"/>
                </a:solidFill>
              </a:rPr>
              <a:t> &lt;div align=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center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szöveg</a:t>
            </a:r>
            <a:r>
              <a:rPr lang="hu-HU" sz="2800" smtClean="0">
                <a:solidFill>
                  <a:srgbClr val="990000"/>
                </a:solidFill>
              </a:rPr>
              <a:t>&lt;/div&gt;</a:t>
            </a:r>
            <a:r>
              <a:rPr lang="hu-H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A HTML dokumentum szövegteste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sz="24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bekezdés </a:t>
            </a:r>
            <a:r>
              <a:rPr lang="hu-HU" sz="2800" smtClean="0">
                <a:solidFill>
                  <a:srgbClr val="990000"/>
                </a:solidFill>
              </a:rPr>
              <a:t>&lt;p&gt;</a:t>
            </a:r>
            <a:r>
              <a:rPr lang="hu-HU" sz="2800" smtClean="0">
                <a:solidFill>
                  <a:srgbClr val="000099"/>
                </a:solidFill>
              </a:rPr>
              <a:t> illetve </a:t>
            </a:r>
            <a:r>
              <a:rPr lang="hu-HU" sz="2800" smtClean="0">
                <a:solidFill>
                  <a:srgbClr val="990000"/>
                </a:solidFill>
              </a:rPr>
              <a:t>&lt;br&gt;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címsorok </a:t>
            </a:r>
            <a:r>
              <a:rPr lang="hu-HU" sz="2800" smtClean="0">
                <a:solidFill>
                  <a:srgbClr val="990000"/>
                </a:solidFill>
              </a:rPr>
              <a:t>&lt;h1&gt;címsor1&lt;/h1&gt;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táblázat</a:t>
            </a:r>
            <a:r>
              <a:rPr lang="hu-HU" sz="2800" smtClean="0">
                <a:solidFill>
                  <a:srgbClr val="990000"/>
                </a:solidFill>
              </a:rPr>
              <a:t>	&lt;table&gt;&lt;tr&gt;&lt;td&gt;…&lt;/td&gt;&lt;/tr&gt;&lt;/table&gt;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hivatkozás</a:t>
            </a:r>
            <a:r>
              <a:rPr lang="hu-HU" sz="2800" smtClean="0">
                <a:solidFill>
                  <a:srgbClr val="990000"/>
                </a:solidFill>
              </a:rPr>
              <a:t> &lt;a href=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lapnév.html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szöveg</a:t>
            </a:r>
            <a:r>
              <a:rPr lang="hu-HU" sz="2800" smtClean="0">
                <a:solidFill>
                  <a:srgbClr val="990000"/>
                </a:solidFill>
              </a:rPr>
              <a:t>&lt;/a&gt;</a:t>
            </a:r>
          </a:p>
          <a:p>
            <a:pPr eaLnBrk="1" hangingPunct="1">
              <a:lnSpc>
                <a:spcPct val="120000"/>
              </a:lnSpc>
            </a:pPr>
            <a:r>
              <a:rPr lang="hu-HU" sz="2800" smtClean="0">
                <a:solidFill>
                  <a:srgbClr val="000099"/>
                </a:solidFill>
              </a:rPr>
              <a:t>kép</a:t>
            </a:r>
            <a:r>
              <a:rPr lang="hu-HU" sz="2800" smtClean="0">
                <a:solidFill>
                  <a:srgbClr val="990000"/>
                </a:solidFill>
              </a:rPr>
              <a:t>  &lt;img src=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kép.jpg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 alt=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szöveg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990000"/>
                </a:solidFill>
              </a:rPr>
              <a:t>&gt;</a:t>
            </a:r>
          </a:p>
          <a:p>
            <a:pPr eaLnBrk="1" hangingPunct="1"/>
            <a:endParaRPr lang="hu-HU" sz="2800" smtClean="0">
              <a:solidFill>
                <a:srgbClr val="990000"/>
              </a:solidFill>
            </a:endParaRPr>
          </a:p>
          <a:p>
            <a:pPr eaLnBrk="1" hangingPunct="1"/>
            <a:endParaRPr lang="hu-HU" sz="28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Karakter formázás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507413" cy="4176713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rgbClr val="990000"/>
                </a:solidFill>
              </a:rPr>
              <a:t>&lt;</a:t>
            </a:r>
            <a:r>
              <a:rPr lang="hu-HU" sz="2800" smtClean="0">
                <a:solidFill>
                  <a:srgbClr val="990000"/>
                </a:solidFill>
              </a:rPr>
              <a:t>font …</a:t>
            </a:r>
            <a:r>
              <a:rPr lang="fr-FR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szöveg</a:t>
            </a:r>
            <a:r>
              <a:rPr lang="fr-FR" sz="2800" smtClean="0">
                <a:solidFill>
                  <a:srgbClr val="990000"/>
                </a:solidFill>
              </a:rPr>
              <a:t>&lt;/</a:t>
            </a:r>
            <a:r>
              <a:rPr lang="hu-HU" sz="2800" smtClean="0">
                <a:solidFill>
                  <a:srgbClr val="990000"/>
                </a:solidFill>
              </a:rPr>
              <a:t>font</a:t>
            </a:r>
            <a:r>
              <a:rPr lang="fr-FR" sz="2800" smtClean="0">
                <a:solidFill>
                  <a:srgbClr val="990000"/>
                </a:solidFill>
              </a:rPr>
              <a:t>&gt;</a:t>
            </a:r>
          </a:p>
          <a:p>
            <a:pPr eaLnBrk="1" hangingPunct="1"/>
            <a:endParaRPr lang="hu-HU" sz="2800" smtClean="0">
              <a:solidFill>
                <a:srgbClr val="990000"/>
              </a:solidFill>
            </a:endParaRPr>
          </a:p>
          <a:p>
            <a:pPr eaLnBrk="1" hangingPunct="1"/>
            <a:r>
              <a:rPr lang="fr-FR" sz="2800" smtClean="0">
                <a:solidFill>
                  <a:srgbClr val="990000"/>
                </a:solidFill>
              </a:rPr>
              <a:t>&lt;</a:t>
            </a:r>
            <a:r>
              <a:rPr lang="hu-HU" sz="2800" smtClean="0">
                <a:solidFill>
                  <a:srgbClr val="990000"/>
                </a:solidFill>
              </a:rPr>
              <a:t>font color</a:t>
            </a:r>
            <a:r>
              <a:rPr lang="fr-FR" sz="2800" smtClean="0">
                <a:solidFill>
                  <a:srgbClr val="990000"/>
                </a:solidFill>
              </a:rPr>
              <a:t>=</a:t>
            </a:r>
            <a:r>
              <a:rPr lang="fr-FR" sz="2800" smtClean="0">
                <a:solidFill>
                  <a:srgbClr val="000099"/>
                </a:solidFill>
              </a:rPr>
              <a:t>"#FF3333"</a:t>
            </a:r>
            <a:r>
              <a:rPr lang="fr-FR" sz="2800" smtClean="0">
                <a:solidFill>
                  <a:srgbClr val="990000"/>
                </a:solidFill>
              </a:rPr>
              <a:t> </a:t>
            </a:r>
            <a:r>
              <a:rPr lang="hu-HU" sz="2800" smtClean="0">
                <a:solidFill>
                  <a:srgbClr val="990000"/>
                </a:solidFill>
              </a:rPr>
              <a:t>size</a:t>
            </a:r>
            <a:r>
              <a:rPr lang="fr-FR" sz="2800" smtClean="0">
                <a:solidFill>
                  <a:srgbClr val="990000"/>
                </a:solidFill>
              </a:rPr>
              <a:t>=</a:t>
            </a:r>
            <a:r>
              <a:rPr lang="fr-FR" sz="2800" smtClean="0">
                <a:solidFill>
                  <a:srgbClr val="000099"/>
                </a:solidFill>
              </a:rPr>
              <a:t>"1"</a:t>
            </a:r>
            <a:r>
              <a:rPr lang="fr-FR" sz="2800" smtClean="0">
                <a:solidFill>
                  <a:srgbClr val="990000"/>
                </a:solidFill>
              </a:rPr>
              <a:t>&gt;</a:t>
            </a:r>
            <a:r>
              <a:rPr lang="hu-HU" sz="2800" smtClean="0">
                <a:solidFill>
                  <a:srgbClr val="000099"/>
                </a:solidFill>
              </a:rPr>
              <a:t>k</a:t>
            </a:r>
            <a:r>
              <a:rPr lang="fr-FR" sz="2800" smtClean="0">
                <a:solidFill>
                  <a:srgbClr val="000099"/>
                </a:solidFill>
              </a:rPr>
              <a:t>icsi piros</a:t>
            </a:r>
            <a:r>
              <a:rPr lang="fr-FR" sz="2800" smtClean="0">
                <a:solidFill>
                  <a:srgbClr val="990000"/>
                </a:solidFill>
              </a:rPr>
              <a:t>&lt;/</a:t>
            </a:r>
            <a:r>
              <a:rPr lang="hu-HU" sz="2800" smtClean="0">
                <a:solidFill>
                  <a:srgbClr val="990000"/>
                </a:solidFill>
              </a:rPr>
              <a:t>font</a:t>
            </a:r>
            <a:r>
              <a:rPr lang="fr-FR" sz="2800" smtClean="0">
                <a:solidFill>
                  <a:srgbClr val="990000"/>
                </a:solidFill>
              </a:rPr>
              <a:t>&gt;</a:t>
            </a:r>
          </a:p>
          <a:p>
            <a:pPr eaLnBrk="1" hangingPunct="1"/>
            <a:r>
              <a:rPr lang="fr-FR" sz="2800" smtClean="0">
                <a:solidFill>
                  <a:srgbClr val="990000"/>
                </a:solidFill>
              </a:rPr>
              <a:t>&lt;</a:t>
            </a:r>
            <a:r>
              <a:rPr lang="hu-HU" sz="2800" smtClean="0">
                <a:solidFill>
                  <a:srgbClr val="990000"/>
                </a:solidFill>
              </a:rPr>
              <a:t>font face</a:t>
            </a:r>
            <a:r>
              <a:rPr lang="fr-FR" sz="2800" smtClean="0">
                <a:solidFill>
                  <a:srgbClr val="990000"/>
                </a:solidFill>
              </a:rPr>
              <a:t>=</a:t>
            </a:r>
            <a:r>
              <a:rPr lang="fr-FR" sz="2800" smtClean="0">
                <a:solidFill>
                  <a:srgbClr val="000099"/>
                </a:solidFill>
              </a:rPr>
              <a:t>"Arial CE"</a:t>
            </a:r>
            <a:r>
              <a:rPr lang="fr-FR" sz="2800" smtClean="0">
                <a:solidFill>
                  <a:srgbClr val="990000"/>
                </a:solidFill>
              </a:rPr>
              <a:t> </a:t>
            </a:r>
            <a:r>
              <a:rPr lang="hu-HU" sz="2800" smtClean="0">
                <a:solidFill>
                  <a:srgbClr val="990000"/>
                </a:solidFill>
              </a:rPr>
              <a:t>size</a:t>
            </a:r>
            <a:r>
              <a:rPr lang="fr-FR" sz="2800" smtClean="0">
                <a:solidFill>
                  <a:srgbClr val="990000"/>
                </a:solidFill>
              </a:rPr>
              <a:t>=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hu-HU" sz="2800" smtClean="0">
                <a:solidFill>
                  <a:srgbClr val="000099"/>
                </a:solidFill>
              </a:rPr>
              <a:t>7</a:t>
            </a:r>
            <a:r>
              <a:rPr lang="fr-FR" sz="2800" smtClean="0">
                <a:solidFill>
                  <a:srgbClr val="000099"/>
                </a:solidFill>
              </a:rPr>
              <a:t>"</a:t>
            </a:r>
            <a:r>
              <a:rPr lang="fr-FR" sz="2800" smtClean="0">
                <a:solidFill>
                  <a:srgbClr val="990000"/>
                </a:solidFill>
              </a:rPr>
              <a:t>&gt;</a:t>
            </a:r>
            <a:r>
              <a:rPr lang="fr-FR" sz="2800" smtClean="0">
                <a:solidFill>
                  <a:srgbClr val="000099"/>
                </a:solidFill>
              </a:rPr>
              <a:t>ARIAL CE</a:t>
            </a:r>
            <a:r>
              <a:rPr lang="fr-FR" sz="2800" smtClean="0">
                <a:solidFill>
                  <a:srgbClr val="990000"/>
                </a:solidFill>
              </a:rPr>
              <a:t>&lt;/</a:t>
            </a:r>
            <a:r>
              <a:rPr lang="hu-HU" sz="2800" smtClean="0">
                <a:solidFill>
                  <a:srgbClr val="990000"/>
                </a:solidFill>
              </a:rPr>
              <a:t>font</a:t>
            </a:r>
            <a:r>
              <a:rPr lang="fr-FR" sz="2800" smtClean="0">
                <a:solidFill>
                  <a:srgbClr val="990000"/>
                </a:solidFill>
              </a:rPr>
              <a:t>&gt;</a:t>
            </a:r>
            <a:endParaRPr lang="hu-HU" sz="28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28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&lt;b&gt;</a:t>
            </a:r>
            <a:r>
              <a:rPr lang="hu-HU" sz="2800" smtClean="0">
                <a:solidFill>
                  <a:srgbClr val="000099"/>
                </a:solidFill>
              </a:rPr>
              <a:t>félkövér</a:t>
            </a:r>
            <a:r>
              <a:rPr lang="hu-HU" sz="2800" smtClean="0">
                <a:solidFill>
                  <a:srgbClr val="990000"/>
                </a:solidFill>
              </a:rPr>
              <a:t>&lt;/b&gt;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&lt;i&gt;</a:t>
            </a:r>
            <a:r>
              <a:rPr lang="hu-HU" sz="2800" smtClean="0">
                <a:solidFill>
                  <a:srgbClr val="000099"/>
                </a:solidFill>
              </a:rPr>
              <a:t>dőlt</a:t>
            </a:r>
            <a:r>
              <a:rPr lang="hu-HU" sz="2800" smtClean="0">
                <a:solidFill>
                  <a:srgbClr val="990000"/>
                </a:solidFill>
              </a:rPr>
              <a:t>&lt;/i&gt;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&lt;u&gt;</a:t>
            </a:r>
            <a:r>
              <a:rPr lang="hu-HU" sz="2800" smtClean="0">
                <a:solidFill>
                  <a:srgbClr val="000099"/>
                </a:solidFill>
              </a:rPr>
              <a:t>aláhúzott</a:t>
            </a:r>
            <a:r>
              <a:rPr lang="hu-HU" sz="2800" smtClean="0">
                <a:solidFill>
                  <a:srgbClr val="990000"/>
                </a:solidFill>
              </a:rPr>
              <a:t>&lt;/u&gt;</a:t>
            </a:r>
            <a:endParaRPr lang="fr-FR" sz="280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rgbClr val="000099"/>
                </a:solidFill>
              </a:rPr>
              <a:t>Karakter formázás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28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&lt;s&gt;</a:t>
            </a:r>
            <a:r>
              <a:rPr lang="hu-HU" sz="2800" smtClean="0">
                <a:solidFill>
                  <a:srgbClr val="000099"/>
                </a:solidFill>
              </a:rPr>
              <a:t>áthúzott</a:t>
            </a:r>
            <a:r>
              <a:rPr lang="hu-HU" sz="2800" smtClean="0">
                <a:solidFill>
                  <a:srgbClr val="990000"/>
                </a:solidFill>
              </a:rPr>
              <a:t>&lt;/s&gt;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&lt;cite&gt;</a:t>
            </a:r>
            <a:r>
              <a:rPr lang="hu-HU" sz="2800" smtClean="0">
                <a:solidFill>
                  <a:srgbClr val="000099"/>
                </a:solidFill>
              </a:rPr>
              <a:t>idézet</a:t>
            </a:r>
            <a:r>
              <a:rPr lang="hu-HU" sz="2800" smtClean="0">
                <a:solidFill>
                  <a:srgbClr val="990000"/>
                </a:solidFill>
              </a:rPr>
              <a:t>&lt;/cite&gt;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&lt;em&gt;</a:t>
            </a:r>
            <a:r>
              <a:rPr lang="hu-HU" sz="2800" smtClean="0">
                <a:solidFill>
                  <a:srgbClr val="000099"/>
                </a:solidFill>
              </a:rPr>
              <a:t>kiemelt</a:t>
            </a:r>
            <a:r>
              <a:rPr lang="hu-HU" sz="2800" smtClean="0">
                <a:solidFill>
                  <a:srgbClr val="990000"/>
                </a:solidFill>
              </a:rPr>
              <a:t>&lt;/em&gt;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&lt;strong&gt;</a:t>
            </a:r>
            <a:r>
              <a:rPr lang="hu-HU" sz="2800" smtClean="0">
                <a:solidFill>
                  <a:srgbClr val="000099"/>
                </a:solidFill>
              </a:rPr>
              <a:t>kiemelés</a:t>
            </a:r>
            <a:r>
              <a:rPr lang="hu-HU" sz="2800" smtClean="0">
                <a:solidFill>
                  <a:srgbClr val="990000"/>
                </a:solidFill>
              </a:rPr>
              <a:t>&lt;/strong&gt;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&lt;big&gt;</a:t>
            </a:r>
            <a:r>
              <a:rPr lang="hu-HU" sz="2800" smtClean="0">
                <a:solidFill>
                  <a:srgbClr val="000099"/>
                </a:solidFill>
              </a:rPr>
              <a:t>nagyméretű</a:t>
            </a:r>
            <a:r>
              <a:rPr lang="hu-HU" sz="2800" smtClean="0">
                <a:solidFill>
                  <a:srgbClr val="990000"/>
                </a:solidFill>
              </a:rPr>
              <a:t>&lt;/big&gt;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&lt;small&gt;</a:t>
            </a:r>
            <a:r>
              <a:rPr lang="hu-HU" sz="2800" smtClean="0">
                <a:solidFill>
                  <a:srgbClr val="000099"/>
                </a:solidFill>
              </a:rPr>
              <a:t>kisméretű</a:t>
            </a:r>
            <a:r>
              <a:rPr lang="hu-HU" sz="2800" smtClean="0">
                <a:solidFill>
                  <a:srgbClr val="990000"/>
                </a:solidFill>
              </a:rPr>
              <a:t>&lt;/small&gt;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&lt;sub&gt;</a:t>
            </a:r>
            <a:r>
              <a:rPr lang="hu-HU" sz="2800" smtClean="0">
                <a:solidFill>
                  <a:srgbClr val="000099"/>
                </a:solidFill>
              </a:rPr>
              <a:t>alsó index</a:t>
            </a:r>
            <a:r>
              <a:rPr lang="hu-HU" sz="2800" smtClean="0">
                <a:solidFill>
                  <a:srgbClr val="990000"/>
                </a:solidFill>
              </a:rPr>
              <a:t>&lt;/sub&gt;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&lt;sup&gt;</a:t>
            </a:r>
            <a:r>
              <a:rPr lang="hu-HU" sz="2800" smtClean="0">
                <a:solidFill>
                  <a:srgbClr val="000099"/>
                </a:solidFill>
              </a:rPr>
              <a:t>felső index</a:t>
            </a:r>
            <a:r>
              <a:rPr lang="hu-HU" sz="2800" smtClean="0">
                <a:solidFill>
                  <a:srgbClr val="990000"/>
                </a:solidFill>
              </a:rPr>
              <a:t>&lt;/sup&gt;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>
                <a:solidFill>
                  <a:srgbClr val="990000"/>
                </a:solidFill>
              </a:rPr>
              <a:t>&lt;blink&gt;</a:t>
            </a:r>
            <a:r>
              <a:rPr lang="hu-HU" sz="2800" smtClean="0">
                <a:solidFill>
                  <a:srgbClr val="000099"/>
                </a:solidFill>
              </a:rPr>
              <a:t>villogó</a:t>
            </a:r>
            <a:r>
              <a:rPr lang="hu-HU" sz="2800" smtClean="0">
                <a:solidFill>
                  <a:srgbClr val="990000"/>
                </a:solidFill>
              </a:rPr>
              <a:t>&lt;/blink&gt;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366</Words>
  <Application>Microsoft Office PowerPoint</Application>
  <PresentationFormat>Diavetítés a képernyőre (4:3 oldalarány)</PresentationFormat>
  <Paragraphs>151</Paragraphs>
  <Slides>24</Slides>
  <Notes>20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Alapértelmezett terv</vt:lpstr>
      <vt:lpstr>HTML nyelv Óbudai egyetem 2011 ősz</vt:lpstr>
      <vt:lpstr>Általános jellemzés</vt:lpstr>
      <vt:lpstr>Általános jellemzés</vt:lpstr>
      <vt:lpstr>Szintaxis</vt:lpstr>
      <vt:lpstr>A HTML dokumentum fejléce </vt:lpstr>
      <vt:lpstr>A HTML dokumentum szövegteste</vt:lpstr>
      <vt:lpstr>A HTML dokumentum szövegteste</vt:lpstr>
      <vt:lpstr>Karakter formázás</vt:lpstr>
      <vt:lpstr>Karakter formázás</vt:lpstr>
      <vt:lpstr>Címszintek felépítése</vt:lpstr>
      <vt:lpstr>Bekezdések felépítése</vt:lpstr>
      <vt:lpstr>Felsorolás</vt:lpstr>
      <vt:lpstr>Sorszámozás</vt:lpstr>
      <vt:lpstr>Képek</vt:lpstr>
      <vt:lpstr>Hivatkozások</vt:lpstr>
      <vt:lpstr>Táblázat</vt:lpstr>
      <vt:lpstr>Táblázat</vt:lpstr>
      <vt:lpstr>HTML kódszerkesztők</vt:lpstr>
      <vt:lpstr>HTML szerkesztők</vt:lpstr>
      <vt:lpstr>Kiegészítés</vt:lpstr>
      <vt:lpstr>21. dia</vt:lpstr>
      <vt:lpstr>22. dia</vt:lpstr>
      <vt:lpstr>23. dia</vt:lpstr>
      <vt:lpstr>24.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nyelv</dc:title>
  <dc:creator>pc</dc:creator>
  <cp:lastModifiedBy>FarkasKaroly</cp:lastModifiedBy>
  <cp:revision>52</cp:revision>
  <dcterms:created xsi:type="dcterms:W3CDTF">2005-04-20T18:49:06Z</dcterms:created>
  <dcterms:modified xsi:type="dcterms:W3CDTF">2011-11-27T16:22:08Z</dcterms:modified>
</cp:coreProperties>
</file>