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0" r:id="rId3"/>
    <p:sldId id="342" r:id="rId4"/>
    <p:sldId id="380" r:id="rId5"/>
    <p:sldId id="293" r:id="rId6"/>
    <p:sldId id="294" r:id="rId7"/>
    <p:sldId id="389" r:id="rId8"/>
    <p:sldId id="372" r:id="rId9"/>
    <p:sldId id="267" r:id="rId10"/>
    <p:sldId id="289" r:id="rId11"/>
    <p:sldId id="290" r:id="rId12"/>
    <p:sldId id="286" r:id="rId13"/>
    <p:sldId id="274" r:id="rId14"/>
    <p:sldId id="266" r:id="rId15"/>
    <p:sldId id="338" r:id="rId16"/>
    <p:sldId id="301" r:id="rId17"/>
    <p:sldId id="287" r:id="rId18"/>
    <p:sldId id="361" r:id="rId19"/>
    <p:sldId id="387" r:id="rId20"/>
    <p:sldId id="390" r:id="rId21"/>
    <p:sldId id="391" r:id="rId22"/>
    <p:sldId id="392" r:id="rId23"/>
    <p:sldId id="393" r:id="rId24"/>
    <p:sldId id="394" r:id="rId25"/>
    <p:sldId id="395" r:id="rId26"/>
    <p:sldId id="396" r:id="rId27"/>
    <p:sldId id="397" r:id="rId28"/>
    <p:sldId id="398" r:id="rId29"/>
    <p:sldId id="399" r:id="rId30"/>
    <p:sldId id="400" r:id="rId31"/>
    <p:sldId id="401" r:id="rId32"/>
    <p:sldId id="402" r:id="rId33"/>
    <p:sldId id="403" r:id="rId34"/>
    <p:sldId id="404" r:id="rId35"/>
    <p:sldId id="405" r:id="rId36"/>
    <p:sldId id="406" r:id="rId37"/>
    <p:sldId id="407" r:id="rId38"/>
    <p:sldId id="408" r:id="rId39"/>
  </p:sldIdLst>
  <p:sldSz cx="9144000" cy="6858000" type="screen4x3"/>
  <p:notesSz cx="6858000" cy="9144000"/>
  <p:defaultTextStyle>
    <a:defPPr>
      <a:defRPr lang="en-US"/>
    </a:defPPr>
    <a:lvl1pPr algn="ctr" rtl="0" fontAlgn="base">
      <a:spcBef>
        <a:spcPct val="0"/>
      </a:spcBef>
      <a:spcAft>
        <a:spcPct val="0"/>
      </a:spcAft>
      <a:defRPr sz="16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szlo Horvath" initials="LH" lastIdx="0" clrIdx="0">
    <p:extLst>
      <p:ext uri="{19B8F6BF-5375-455C-9EA6-DF929625EA0E}">
        <p15:presenceInfo xmlns:p15="http://schemas.microsoft.com/office/powerpoint/2012/main" userId="33abee1a157a4a6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200"/>
    <a:srgbClr val="003A00"/>
    <a:srgbClr val="003366"/>
    <a:srgbClr val="FFE989"/>
    <a:srgbClr val="FFF1D5"/>
    <a:srgbClr val="EFFFFB"/>
    <a:srgbClr val="DDFFF6"/>
    <a:srgbClr val="990000"/>
    <a:srgbClr val="FFF7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snapToObjects="1" showGuides="1">
      <p:cViewPr varScale="1">
        <p:scale>
          <a:sx n="114" d="100"/>
          <a:sy n="114" d="100"/>
        </p:scale>
        <p:origin x="1440" y="108"/>
      </p:cViewPr>
      <p:guideLst>
        <p:guide orient="horz" pos="3929"/>
        <p:guide pos="2880"/>
      </p:guideLst>
    </p:cSldViewPr>
  </p:slideViewPr>
  <p:notesTextViewPr>
    <p:cViewPr>
      <p:scale>
        <a:sx n="100" d="100"/>
        <a:sy n="100" d="100"/>
      </p:scale>
      <p:origin x="0" y="0"/>
    </p:cViewPr>
  </p:notesTextViewPr>
  <p:sorterViewPr>
    <p:cViewPr varScale="1">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158C1EE-A6D4-441C-B82B-E54C0F144146}"/>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D7B3FD93-63A2-4901-BBE0-3F51DA021F6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798C0066-DBDB-4B39-9757-EE6C86CAB408}"/>
              </a:ext>
            </a:extLst>
          </p:cNvPr>
          <p:cNvSpPr>
            <a:spLocks noGrp="1"/>
          </p:cNvSpPr>
          <p:nvPr>
            <p:ph type="dt" sz="half" idx="10"/>
          </p:nvPr>
        </p:nvSpPr>
        <p:spPr/>
        <p:txBody>
          <a:bodyPr/>
          <a:lstStyle>
            <a:lvl1pPr>
              <a:defRPr/>
            </a:lvl1pPr>
          </a:lstStyle>
          <a:p>
            <a:endParaRPr lang="en-US" altLang="hu-HU"/>
          </a:p>
        </p:txBody>
      </p:sp>
      <p:sp>
        <p:nvSpPr>
          <p:cNvPr id="5" name="Élőláb helye 4">
            <a:extLst>
              <a:ext uri="{FF2B5EF4-FFF2-40B4-BE49-F238E27FC236}">
                <a16:creationId xmlns:a16="http://schemas.microsoft.com/office/drawing/2014/main" id="{814A961D-9AE3-4935-ACA5-CEC245EB3EB3}"/>
              </a:ext>
            </a:extLst>
          </p:cNvPr>
          <p:cNvSpPr>
            <a:spLocks noGrp="1"/>
          </p:cNvSpPr>
          <p:nvPr>
            <p:ph type="ftr" sz="quarter" idx="11"/>
          </p:nvPr>
        </p:nvSpPr>
        <p:spPr/>
        <p:txBody>
          <a:bodyPr/>
          <a:lstStyle>
            <a:lvl1pPr>
              <a:defRPr/>
            </a:lvl1pPr>
          </a:lstStyle>
          <a:p>
            <a:endParaRPr lang="en-US" altLang="hu-HU"/>
          </a:p>
        </p:txBody>
      </p:sp>
      <p:sp>
        <p:nvSpPr>
          <p:cNvPr id="6" name="Dia számának helye 5">
            <a:extLst>
              <a:ext uri="{FF2B5EF4-FFF2-40B4-BE49-F238E27FC236}">
                <a16:creationId xmlns:a16="http://schemas.microsoft.com/office/drawing/2014/main" id="{D34149A7-892D-4AF7-AFC7-FA8CF986321F}"/>
              </a:ext>
            </a:extLst>
          </p:cNvPr>
          <p:cNvSpPr>
            <a:spLocks noGrp="1"/>
          </p:cNvSpPr>
          <p:nvPr>
            <p:ph type="sldNum" sz="quarter" idx="12"/>
          </p:nvPr>
        </p:nvSpPr>
        <p:spPr/>
        <p:txBody>
          <a:bodyPr/>
          <a:lstStyle>
            <a:lvl1pPr>
              <a:defRPr/>
            </a:lvl1pPr>
          </a:lstStyle>
          <a:p>
            <a:fld id="{DB16B0EA-5EAB-4EFA-8A6A-63A0859A563B}" type="slidenum">
              <a:rPr lang="en-US" altLang="hu-HU"/>
              <a:pPr/>
              <a:t>‹#›</a:t>
            </a:fld>
            <a:endParaRPr lang="en-US" altLang="hu-HU"/>
          </a:p>
        </p:txBody>
      </p:sp>
    </p:spTree>
    <p:extLst>
      <p:ext uri="{BB962C8B-B14F-4D97-AF65-F5344CB8AC3E}">
        <p14:creationId xmlns:p14="http://schemas.microsoft.com/office/powerpoint/2010/main" val="778348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06EF9D-7C6E-4874-940D-2BD732E77807}"/>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AEDC2EAC-0E6B-47B5-860B-DB95C9DFFC9D}"/>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C443F58A-3145-4059-9AAC-EE231D34D26C}"/>
              </a:ext>
            </a:extLst>
          </p:cNvPr>
          <p:cNvSpPr>
            <a:spLocks noGrp="1"/>
          </p:cNvSpPr>
          <p:nvPr>
            <p:ph type="dt" sz="half" idx="10"/>
          </p:nvPr>
        </p:nvSpPr>
        <p:spPr/>
        <p:txBody>
          <a:bodyPr/>
          <a:lstStyle>
            <a:lvl1pPr>
              <a:defRPr/>
            </a:lvl1pPr>
          </a:lstStyle>
          <a:p>
            <a:endParaRPr lang="en-US" altLang="hu-HU"/>
          </a:p>
        </p:txBody>
      </p:sp>
      <p:sp>
        <p:nvSpPr>
          <p:cNvPr id="5" name="Élőláb helye 4">
            <a:extLst>
              <a:ext uri="{FF2B5EF4-FFF2-40B4-BE49-F238E27FC236}">
                <a16:creationId xmlns:a16="http://schemas.microsoft.com/office/drawing/2014/main" id="{AD93D28E-943C-46DB-95A8-5E1E12EC08ED}"/>
              </a:ext>
            </a:extLst>
          </p:cNvPr>
          <p:cNvSpPr>
            <a:spLocks noGrp="1"/>
          </p:cNvSpPr>
          <p:nvPr>
            <p:ph type="ftr" sz="quarter" idx="11"/>
          </p:nvPr>
        </p:nvSpPr>
        <p:spPr/>
        <p:txBody>
          <a:bodyPr/>
          <a:lstStyle>
            <a:lvl1pPr>
              <a:defRPr/>
            </a:lvl1pPr>
          </a:lstStyle>
          <a:p>
            <a:endParaRPr lang="en-US" altLang="hu-HU"/>
          </a:p>
        </p:txBody>
      </p:sp>
      <p:sp>
        <p:nvSpPr>
          <p:cNvPr id="6" name="Dia számának helye 5">
            <a:extLst>
              <a:ext uri="{FF2B5EF4-FFF2-40B4-BE49-F238E27FC236}">
                <a16:creationId xmlns:a16="http://schemas.microsoft.com/office/drawing/2014/main" id="{337C7324-57DC-4186-8E7A-5E8C02C0E080}"/>
              </a:ext>
            </a:extLst>
          </p:cNvPr>
          <p:cNvSpPr>
            <a:spLocks noGrp="1"/>
          </p:cNvSpPr>
          <p:nvPr>
            <p:ph type="sldNum" sz="quarter" idx="12"/>
          </p:nvPr>
        </p:nvSpPr>
        <p:spPr/>
        <p:txBody>
          <a:bodyPr/>
          <a:lstStyle>
            <a:lvl1pPr>
              <a:defRPr/>
            </a:lvl1pPr>
          </a:lstStyle>
          <a:p>
            <a:fld id="{96160A51-A6A5-4B7A-975C-5DABB95BD83D}" type="slidenum">
              <a:rPr lang="en-US" altLang="hu-HU"/>
              <a:pPr/>
              <a:t>‹#›</a:t>
            </a:fld>
            <a:endParaRPr lang="en-US" altLang="hu-HU"/>
          </a:p>
        </p:txBody>
      </p:sp>
    </p:spTree>
    <p:extLst>
      <p:ext uri="{BB962C8B-B14F-4D97-AF65-F5344CB8AC3E}">
        <p14:creationId xmlns:p14="http://schemas.microsoft.com/office/powerpoint/2010/main" val="121594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E78E9BF0-71A3-4CBB-941E-62886EBFECCC}"/>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83E53B30-A002-468E-9783-786A5253DA19}"/>
              </a:ext>
            </a:extLst>
          </p:cNvPr>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727A44A-DDBC-42FF-84EA-23492C203E1D}"/>
              </a:ext>
            </a:extLst>
          </p:cNvPr>
          <p:cNvSpPr>
            <a:spLocks noGrp="1"/>
          </p:cNvSpPr>
          <p:nvPr>
            <p:ph type="dt" sz="half" idx="10"/>
          </p:nvPr>
        </p:nvSpPr>
        <p:spPr/>
        <p:txBody>
          <a:bodyPr/>
          <a:lstStyle>
            <a:lvl1pPr>
              <a:defRPr/>
            </a:lvl1pPr>
          </a:lstStyle>
          <a:p>
            <a:endParaRPr lang="en-US" altLang="hu-HU"/>
          </a:p>
        </p:txBody>
      </p:sp>
      <p:sp>
        <p:nvSpPr>
          <p:cNvPr id="5" name="Élőláb helye 4">
            <a:extLst>
              <a:ext uri="{FF2B5EF4-FFF2-40B4-BE49-F238E27FC236}">
                <a16:creationId xmlns:a16="http://schemas.microsoft.com/office/drawing/2014/main" id="{5E01CB81-5C81-40D0-B6BE-D6DD2A7CCD02}"/>
              </a:ext>
            </a:extLst>
          </p:cNvPr>
          <p:cNvSpPr>
            <a:spLocks noGrp="1"/>
          </p:cNvSpPr>
          <p:nvPr>
            <p:ph type="ftr" sz="quarter" idx="11"/>
          </p:nvPr>
        </p:nvSpPr>
        <p:spPr/>
        <p:txBody>
          <a:bodyPr/>
          <a:lstStyle>
            <a:lvl1pPr>
              <a:defRPr/>
            </a:lvl1pPr>
          </a:lstStyle>
          <a:p>
            <a:endParaRPr lang="en-US" altLang="hu-HU"/>
          </a:p>
        </p:txBody>
      </p:sp>
      <p:sp>
        <p:nvSpPr>
          <p:cNvPr id="6" name="Dia számának helye 5">
            <a:extLst>
              <a:ext uri="{FF2B5EF4-FFF2-40B4-BE49-F238E27FC236}">
                <a16:creationId xmlns:a16="http://schemas.microsoft.com/office/drawing/2014/main" id="{B8B012D7-0581-4D46-9CE7-A38004549B3F}"/>
              </a:ext>
            </a:extLst>
          </p:cNvPr>
          <p:cNvSpPr>
            <a:spLocks noGrp="1"/>
          </p:cNvSpPr>
          <p:nvPr>
            <p:ph type="sldNum" sz="quarter" idx="12"/>
          </p:nvPr>
        </p:nvSpPr>
        <p:spPr/>
        <p:txBody>
          <a:bodyPr/>
          <a:lstStyle>
            <a:lvl1pPr>
              <a:defRPr/>
            </a:lvl1pPr>
          </a:lstStyle>
          <a:p>
            <a:fld id="{4B09229A-E67B-4EF6-8DE9-4B58169C6FF1}" type="slidenum">
              <a:rPr lang="en-US" altLang="hu-HU"/>
              <a:pPr/>
              <a:t>‹#›</a:t>
            </a:fld>
            <a:endParaRPr lang="en-US" altLang="hu-HU"/>
          </a:p>
        </p:txBody>
      </p:sp>
    </p:spTree>
    <p:extLst>
      <p:ext uri="{BB962C8B-B14F-4D97-AF65-F5344CB8AC3E}">
        <p14:creationId xmlns:p14="http://schemas.microsoft.com/office/powerpoint/2010/main" val="399583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5681735-BF56-49ED-B9B0-E7852C6539F8}"/>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7FCDE2C3-71E7-4AF0-991F-1C5E29A8E23A}"/>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5524D84-82D1-4CFC-B323-C229C0D59568}"/>
              </a:ext>
            </a:extLst>
          </p:cNvPr>
          <p:cNvSpPr>
            <a:spLocks noGrp="1"/>
          </p:cNvSpPr>
          <p:nvPr>
            <p:ph type="dt" sz="half" idx="10"/>
          </p:nvPr>
        </p:nvSpPr>
        <p:spPr/>
        <p:txBody>
          <a:bodyPr/>
          <a:lstStyle>
            <a:lvl1pPr>
              <a:defRPr/>
            </a:lvl1pPr>
          </a:lstStyle>
          <a:p>
            <a:endParaRPr lang="en-US" altLang="hu-HU"/>
          </a:p>
        </p:txBody>
      </p:sp>
      <p:sp>
        <p:nvSpPr>
          <p:cNvPr id="5" name="Élőláb helye 4">
            <a:extLst>
              <a:ext uri="{FF2B5EF4-FFF2-40B4-BE49-F238E27FC236}">
                <a16:creationId xmlns:a16="http://schemas.microsoft.com/office/drawing/2014/main" id="{5B595195-90C3-4B63-9A8E-37F0C752B96C}"/>
              </a:ext>
            </a:extLst>
          </p:cNvPr>
          <p:cNvSpPr>
            <a:spLocks noGrp="1"/>
          </p:cNvSpPr>
          <p:nvPr>
            <p:ph type="ftr" sz="quarter" idx="11"/>
          </p:nvPr>
        </p:nvSpPr>
        <p:spPr/>
        <p:txBody>
          <a:bodyPr/>
          <a:lstStyle>
            <a:lvl1pPr>
              <a:defRPr/>
            </a:lvl1pPr>
          </a:lstStyle>
          <a:p>
            <a:endParaRPr lang="en-US" altLang="hu-HU"/>
          </a:p>
        </p:txBody>
      </p:sp>
      <p:sp>
        <p:nvSpPr>
          <p:cNvPr id="6" name="Dia számának helye 5">
            <a:extLst>
              <a:ext uri="{FF2B5EF4-FFF2-40B4-BE49-F238E27FC236}">
                <a16:creationId xmlns:a16="http://schemas.microsoft.com/office/drawing/2014/main" id="{DE93D144-0633-48BF-BB1A-255DB77D91BC}"/>
              </a:ext>
            </a:extLst>
          </p:cNvPr>
          <p:cNvSpPr>
            <a:spLocks noGrp="1"/>
          </p:cNvSpPr>
          <p:nvPr>
            <p:ph type="sldNum" sz="quarter" idx="12"/>
          </p:nvPr>
        </p:nvSpPr>
        <p:spPr/>
        <p:txBody>
          <a:bodyPr/>
          <a:lstStyle>
            <a:lvl1pPr>
              <a:defRPr/>
            </a:lvl1pPr>
          </a:lstStyle>
          <a:p>
            <a:fld id="{BC60382D-8B1E-4D18-A9E1-05AFDC98F7DD}" type="slidenum">
              <a:rPr lang="en-US" altLang="hu-HU"/>
              <a:pPr/>
              <a:t>‹#›</a:t>
            </a:fld>
            <a:endParaRPr lang="en-US" altLang="hu-HU"/>
          </a:p>
        </p:txBody>
      </p:sp>
    </p:spTree>
    <p:extLst>
      <p:ext uri="{BB962C8B-B14F-4D97-AF65-F5344CB8AC3E}">
        <p14:creationId xmlns:p14="http://schemas.microsoft.com/office/powerpoint/2010/main" val="153733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094DC5-5310-4C01-B465-EE99D494C3A9}"/>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A6BBE7CD-659A-4581-88BD-9478508E570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
        <p:nvSpPr>
          <p:cNvPr id="4" name="Dátum helye 3">
            <a:extLst>
              <a:ext uri="{FF2B5EF4-FFF2-40B4-BE49-F238E27FC236}">
                <a16:creationId xmlns:a16="http://schemas.microsoft.com/office/drawing/2014/main" id="{B7C9F86C-744B-4328-8799-793279CDFEC9}"/>
              </a:ext>
            </a:extLst>
          </p:cNvPr>
          <p:cNvSpPr>
            <a:spLocks noGrp="1"/>
          </p:cNvSpPr>
          <p:nvPr>
            <p:ph type="dt" sz="half" idx="10"/>
          </p:nvPr>
        </p:nvSpPr>
        <p:spPr/>
        <p:txBody>
          <a:bodyPr/>
          <a:lstStyle>
            <a:lvl1pPr>
              <a:defRPr/>
            </a:lvl1pPr>
          </a:lstStyle>
          <a:p>
            <a:endParaRPr lang="en-US" altLang="hu-HU"/>
          </a:p>
        </p:txBody>
      </p:sp>
      <p:sp>
        <p:nvSpPr>
          <p:cNvPr id="5" name="Élőláb helye 4">
            <a:extLst>
              <a:ext uri="{FF2B5EF4-FFF2-40B4-BE49-F238E27FC236}">
                <a16:creationId xmlns:a16="http://schemas.microsoft.com/office/drawing/2014/main" id="{990551D3-39DB-4B4B-963E-F1A56A511D69}"/>
              </a:ext>
            </a:extLst>
          </p:cNvPr>
          <p:cNvSpPr>
            <a:spLocks noGrp="1"/>
          </p:cNvSpPr>
          <p:nvPr>
            <p:ph type="ftr" sz="quarter" idx="11"/>
          </p:nvPr>
        </p:nvSpPr>
        <p:spPr/>
        <p:txBody>
          <a:bodyPr/>
          <a:lstStyle>
            <a:lvl1pPr>
              <a:defRPr/>
            </a:lvl1pPr>
          </a:lstStyle>
          <a:p>
            <a:endParaRPr lang="en-US" altLang="hu-HU"/>
          </a:p>
        </p:txBody>
      </p:sp>
      <p:sp>
        <p:nvSpPr>
          <p:cNvPr id="6" name="Dia számának helye 5">
            <a:extLst>
              <a:ext uri="{FF2B5EF4-FFF2-40B4-BE49-F238E27FC236}">
                <a16:creationId xmlns:a16="http://schemas.microsoft.com/office/drawing/2014/main" id="{20005F0D-CC65-43E9-9F5D-B604254ED7BD}"/>
              </a:ext>
            </a:extLst>
          </p:cNvPr>
          <p:cNvSpPr>
            <a:spLocks noGrp="1"/>
          </p:cNvSpPr>
          <p:nvPr>
            <p:ph type="sldNum" sz="quarter" idx="12"/>
          </p:nvPr>
        </p:nvSpPr>
        <p:spPr/>
        <p:txBody>
          <a:bodyPr/>
          <a:lstStyle>
            <a:lvl1pPr>
              <a:defRPr/>
            </a:lvl1pPr>
          </a:lstStyle>
          <a:p>
            <a:fld id="{9FE61240-0F36-4902-9485-BA07E5447231}" type="slidenum">
              <a:rPr lang="en-US" altLang="hu-HU"/>
              <a:pPr/>
              <a:t>‹#›</a:t>
            </a:fld>
            <a:endParaRPr lang="en-US" altLang="hu-HU"/>
          </a:p>
        </p:txBody>
      </p:sp>
    </p:spTree>
    <p:extLst>
      <p:ext uri="{BB962C8B-B14F-4D97-AF65-F5344CB8AC3E}">
        <p14:creationId xmlns:p14="http://schemas.microsoft.com/office/powerpoint/2010/main" val="1473300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FF49ED6-F8D5-4439-92EE-092D6987931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3A9FE7F2-E736-41A9-84FE-4F6DAC6F1B98}"/>
              </a:ext>
            </a:extLst>
          </p:cNvPr>
          <p:cNvSpPr>
            <a:spLocks noGrp="1"/>
          </p:cNvSpPr>
          <p:nvPr>
            <p:ph sz="half" idx="1"/>
          </p:nvPr>
        </p:nvSpPr>
        <p:spPr>
          <a:xfrm>
            <a:off x="457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F9B26D2C-6DF6-4E55-8DE0-0997A693CF93}"/>
              </a:ext>
            </a:extLst>
          </p:cNvPr>
          <p:cNvSpPr>
            <a:spLocks noGrp="1"/>
          </p:cNvSpPr>
          <p:nvPr>
            <p:ph sz="half" idx="2"/>
          </p:nvPr>
        </p:nvSpPr>
        <p:spPr>
          <a:xfrm>
            <a:off x="4648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3B8CB6D7-CD08-4AB1-87E2-C237E11530EB}"/>
              </a:ext>
            </a:extLst>
          </p:cNvPr>
          <p:cNvSpPr>
            <a:spLocks noGrp="1"/>
          </p:cNvSpPr>
          <p:nvPr>
            <p:ph type="dt" sz="half" idx="10"/>
          </p:nvPr>
        </p:nvSpPr>
        <p:spPr/>
        <p:txBody>
          <a:bodyPr/>
          <a:lstStyle>
            <a:lvl1pPr>
              <a:defRPr/>
            </a:lvl1pPr>
          </a:lstStyle>
          <a:p>
            <a:endParaRPr lang="en-US" altLang="hu-HU"/>
          </a:p>
        </p:txBody>
      </p:sp>
      <p:sp>
        <p:nvSpPr>
          <p:cNvPr id="6" name="Élőláb helye 5">
            <a:extLst>
              <a:ext uri="{FF2B5EF4-FFF2-40B4-BE49-F238E27FC236}">
                <a16:creationId xmlns:a16="http://schemas.microsoft.com/office/drawing/2014/main" id="{2E20D6D5-04D4-49B8-9317-F36F0A649E32}"/>
              </a:ext>
            </a:extLst>
          </p:cNvPr>
          <p:cNvSpPr>
            <a:spLocks noGrp="1"/>
          </p:cNvSpPr>
          <p:nvPr>
            <p:ph type="ftr" sz="quarter" idx="11"/>
          </p:nvPr>
        </p:nvSpPr>
        <p:spPr/>
        <p:txBody>
          <a:bodyPr/>
          <a:lstStyle>
            <a:lvl1pPr>
              <a:defRPr/>
            </a:lvl1pPr>
          </a:lstStyle>
          <a:p>
            <a:endParaRPr lang="en-US" altLang="hu-HU"/>
          </a:p>
        </p:txBody>
      </p:sp>
      <p:sp>
        <p:nvSpPr>
          <p:cNvPr id="7" name="Dia számának helye 6">
            <a:extLst>
              <a:ext uri="{FF2B5EF4-FFF2-40B4-BE49-F238E27FC236}">
                <a16:creationId xmlns:a16="http://schemas.microsoft.com/office/drawing/2014/main" id="{DC72C068-1E26-432B-9E0C-8BDCD9FDA752}"/>
              </a:ext>
            </a:extLst>
          </p:cNvPr>
          <p:cNvSpPr>
            <a:spLocks noGrp="1"/>
          </p:cNvSpPr>
          <p:nvPr>
            <p:ph type="sldNum" sz="quarter" idx="12"/>
          </p:nvPr>
        </p:nvSpPr>
        <p:spPr/>
        <p:txBody>
          <a:bodyPr/>
          <a:lstStyle>
            <a:lvl1pPr>
              <a:defRPr/>
            </a:lvl1pPr>
          </a:lstStyle>
          <a:p>
            <a:fld id="{5992F85B-3DD1-4140-BA3D-A08AEF4383C1}" type="slidenum">
              <a:rPr lang="en-US" altLang="hu-HU"/>
              <a:pPr/>
              <a:t>‹#›</a:t>
            </a:fld>
            <a:endParaRPr lang="en-US" altLang="hu-HU"/>
          </a:p>
        </p:txBody>
      </p:sp>
    </p:spTree>
    <p:extLst>
      <p:ext uri="{BB962C8B-B14F-4D97-AF65-F5344CB8AC3E}">
        <p14:creationId xmlns:p14="http://schemas.microsoft.com/office/powerpoint/2010/main" val="75472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06170CC-77F5-4FA7-8A25-613B18A08D49}"/>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id="{E44F9569-FDB7-45D3-8F03-FCD70E2D48C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63EF5502-8329-401C-845A-77AB6C2C0C2C}"/>
              </a:ext>
            </a:extLst>
          </p:cNvPr>
          <p:cNvSpPr>
            <a:spLocks noGrp="1"/>
          </p:cNvSpPr>
          <p:nvPr>
            <p:ph sz="half" idx="2"/>
          </p:nvPr>
        </p:nvSpPr>
        <p:spPr>
          <a:xfrm>
            <a:off x="630238" y="2505075"/>
            <a:ext cx="386873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7C19238D-F387-473F-97C6-DF0B36B0BD5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F7623D1D-4C28-4469-BBB1-61BEB8CFD871}"/>
              </a:ext>
            </a:extLst>
          </p:cNvPr>
          <p:cNvSpPr>
            <a:spLocks noGrp="1"/>
          </p:cNvSpPr>
          <p:nvPr>
            <p:ph sz="quarter" idx="4"/>
          </p:nvPr>
        </p:nvSpPr>
        <p:spPr>
          <a:xfrm>
            <a:off x="4629150" y="2505075"/>
            <a:ext cx="38877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0BF87A03-B45A-4CB3-8FA8-37A7C6B7DF9C}"/>
              </a:ext>
            </a:extLst>
          </p:cNvPr>
          <p:cNvSpPr>
            <a:spLocks noGrp="1"/>
          </p:cNvSpPr>
          <p:nvPr>
            <p:ph type="dt" sz="half" idx="10"/>
          </p:nvPr>
        </p:nvSpPr>
        <p:spPr/>
        <p:txBody>
          <a:bodyPr/>
          <a:lstStyle>
            <a:lvl1pPr>
              <a:defRPr/>
            </a:lvl1pPr>
          </a:lstStyle>
          <a:p>
            <a:endParaRPr lang="en-US" altLang="hu-HU"/>
          </a:p>
        </p:txBody>
      </p:sp>
      <p:sp>
        <p:nvSpPr>
          <p:cNvPr id="8" name="Élőláb helye 7">
            <a:extLst>
              <a:ext uri="{FF2B5EF4-FFF2-40B4-BE49-F238E27FC236}">
                <a16:creationId xmlns:a16="http://schemas.microsoft.com/office/drawing/2014/main" id="{06816D0C-F80D-4819-8DD2-54B79596C733}"/>
              </a:ext>
            </a:extLst>
          </p:cNvPr>
          <p:cNvSpPr>
            <a:spLocks noGrp="1"/>
          </p:cNvSpPr>
          <p:nvPr>
            <p:ph type="ftr" sz="quarter" idx="11"/>
          </p:nvPr>
        </p:nvSpPr>
        <p:spPr/>
        <p:txBody>
          <a:bodyPr/>
          <a:lstStyle>
            <a:lvl1pPr>
              <a:defRPr/>
            </a:lvl1pPr>
          </a:lstStyle>
          <a:p>
            <a:endParaRPr lang="en-US" altLang="hu-HU"/>
          </a:p>
        </p:txBody>
      </p:sp>
      <p:sp>
        <p:nvSpPr>
          <p:cNvPr id="9" name="Dia számának helye 8">
            <a:extLst>
              <a:ext uri="{FF2B5EF4-FFF2-40B4-BE49-F238E27FC236}">
                <a16:creationId xmlns:a16="http://schemas.microsoft.com/office/drawing/2014/main" id="{3654F42B-43B7-4171-A17F-396D68206353}"/>
              </a:ext>
            </a:extLst>
          </p:cNvPr>
          <p:cNvSpPr>
            <a:spLocks noGrp="1"/>
          </p:cNvSpPr>
          <p:nvPr>
            <p:ph type="sldNum" sz="quarter" idx="12"/>
          </p:nvPr>
        </p:nvSpPr>
        <p:spPr/>
        <p:txBody>
          <a:bodyPr/>
          <a:lstStyle>
            <a:lvl1pPr>
              <a:defRPr/>
            </a:lvl1pPr>
          </a:lstStyle>
          <a:p>
            <a:fld id="{8284A3C7-AEC7-4EBB-A728-88E7B463ECBF}" type="slidenum">
              <a:rPr lang="en-US" altLang="hu-HU"/>
              <a:pPr/>
              <a:t>‹#›</a:t>
            </a:fld>
            <a:endParaRPr lang="en-US" altLang="hu-HU"/>
          </a:p>
        </p:txBody>
      </p:sp>
    </p:spTree>
    <p:extLst>
      <p:ext uri="{BB962C8B-B14F-4D97-AF65-F5344CB8AC3E}">
        <p14:creationId xmlns:p14="http://schemas.microsoft.com/office/powerpoint/2010/main" val="325646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2F29C30-75B6-4A1F-A690-25150C2EB00E}"/>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53B515BE-DACC-4717-8924-C5A6917E4BA5}"/>
              </a:ext>
            </a:extLst>
          </p:cNvPr>
          <p:cNvSpPr>
            <a:spLocks noGrp="1"/>
          </p:cNvSpPr>
          <p:nvPr>
            <p:ph type="dt" sz="half" idx="10"/>
          </p:nvPr>
        </p:nvSpPr>
        <p:spPr/>
        <p:txBody>
          <a:bodyPr/>
          <a:lstStyle>
            <a:lvl1pPr>
              <a:defRPr/>
            </a:lvl1pPr>
          </a:lstStyle>
          <a:p>
            <a:endParaRPr lang="en-US" altLang="hu-HU"/>
          </a:p>
        </p:txBody>
      </p:sp>
      <p:sp>
        <p:nvSpPr>
          <p:cNvPr id="4" name="Élőláb helye 3">
            <a:extLst>
              <a:ext uri="{FF2B5EF4-FFF2-40B4-BE49-F238E27FC236}">
                <a16:creationId xmlns:a16="http://schemas.microsoft.com/office/drawing/2014/main" id="{71DC1C00-58D5-46A6-8BB9-E774C40E64B8}"/>
              </a:ext>
            </a:extLst>
          </p:cNvPr>
          <p:cNvSpPr>
            <a:spLocks noGrp="1"/>
          </p:cNvSpPr>
          <p:nvPr>
            <p:ph type="ftr" sz="quarter" idx="11"/>
          </p:nvPr>
        </p:nvSpPr>
        <p:spPr/>
        <p:txBody>
          <a:bodyPr/>
          <a:lstStyle>
            <a:lvl1pPr>
              <a:defRPr/>
            </a:lvl1pPr>
          </a:lstStyle>
          <a:p>
            <a:endParaRPr lang="en-US" altLang="hu-HU"/>
          </a:p>
        </p:txBody>
      </p:sp>
      <p:sp>
        <p:nvSpPr>
          <p:cNvPr id="5" name="Dia számának helye 4">
            <a:extLst>
              <a:ext uri="{FF2B5EF4-FFF2-40B4-BE49-F238E27FC236}">
                <a16:creationId xmlns:a16="http://schemas.microsoft.com/office/drawing/2014/main" id="{C784D5DA-945F-4DB4-B21B-CA68B22F8F7D}"/>
              </a:ext>
            </a:extLst>
          </p:cNvPr>
          <p:cNvSpPr>
            <a:spLocks noGrp="1"/>
          </p:cNvSpPr>
          <p:nvPr>
            <p:ph type="sldNum" sz="quarter" idx="12"/>
          </p:nvPr>
        </p:nvSpPr>
        <p:spPr/>
        <p:txBody>
          <a:bodyPr/>
          <a:lstStyle>
            <a:lvl1pPr>
              <a:defRPr/>
            </a:lvl1pPr>
          </a:lstStyle>
          <a:p>
            <a:fld id="{8BFC416C-9F98-4735-AAC2-5A2473A7D054}" type="slidenum">
              <a:rPr lang="en-US" altLang="hu-HU"/>
              <a:pPr/>
              <a:t>‹#›</a:t>
            </a:fld>
            <a:endParaRPr lang="en-US" altLang="hu-HU"/>
          </a:p>
        </p:txBody>
      </p:sp>
    </p:spTree>
    <p:extLst>
      <p:ext uri="{BB962C8B-B14F-4D97-AF65-F5344CB8AC3E}">
        <p14:creationId xmlns:p14="http://schemas.microsoft.com/office/powerpoint/2010/main" val="393200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884D1889-2A11-4C0F-8ECF-2CBEE9F4CDA6}"/>
              </a:ext>
            </a:extLst>
          </p:cNvPr>
          <p:cNvSpPr>
            <a:spLocks noGrp="1"/>
          </p:cNvSpPr>
          <p:nvPr>
            <p:ph type="dt" sz="half" idx="10"/>
          </p:nvPr>
        </p:nvSpPr>
        <p:spPr/>
        <p:txBody>
          <a:bodyPr/>
          <a:lstStyle>
            <a:lvl1pPr>
              <a:defRPr/>
            </a:lvl1pPr>
          </a:lstStyle>
          <a:p>
            <a:endParaRPr lang="en-US" altLang="hu-HU"/>
          </a:p>
        </p:txBody>
      </p:sp>
      <p:sp>
        <p:nvSpPr>
          <p:cNvPr id="3" name="Élőláb helye 2">
            <a:extLst>
              <a:ext uri="{FF2B5EF4-FFF2-40B4-BE49-F238E27FC236}">
                <a16:creationId xmlns:a16="http://schemas.microsoft.com/office/drawing/2014/main" id="{FB803F03-B127-40D4-8F4C-4F267912BA76}"/>
              </a:ext>
            </a:extLst>
          </p:cNvPr>
          <p:cNvSpPr>
            <a:spLocks noGrp="1"/>
          </p:cNvSpPr>
          <p:nvPr>
            <p:ph type="ftr" sz="quarter" idx="11"/>
          </p:nvPr>
        </p:nvSpPr>
        <p:spPr/>
        <p:txBody>
          <a:bodyPr/>
          <a:lstStyle>
            <a:lvl1pPr>
              <a:defRPr/>
            </a:lvl1pPr>
          </a:lstStyle>
          <a:p>
            <a:endParaRPr lang="en-US" altLang="hu-HU"/>
          </a:p>
        </p:txBody>
      </p:sp>
      <p:sp>
        <p:nvSpPr>
          <p:cNvPr id="4" name="Dia számának helye 3">
            <a:extLst>
              <a:ext uri="{FF2B5EF4-FFF2-40B4-BE49-F238E27FC236}">
                <a16:creationId xmlns:a16="http://schemas.microsoft.com/office/drawing/2014/main" id="{44DA5D36-0B8F-40FE-A154-05FBE0939640}"/>
              </a:ext>
            </a:extLst>
          </p:cNvPr>
          <p:cNvSpPr>
            <a:spLocks noGrp="1"/>
          </p:cNvSpPr>
          <p:nvPr>
            <p:ph type="sldNum" sz="quarter" idx="12"/>
          </p:nvPr>
        </p:nvSpPr>
        <p:spPr/>
        <p:txBody>
          <a:bodyPr/>
          <a:lstStyle>
            <a:lvl1pPr>
              <a:defRPr/>
            </a:lvl1pPr>
          </a:lstStyle>
          <a:p>
            <a:fld id="{218DD1E3-3BE8-42EE-A911-A199ADF723A1}" type="slidenum">
              <a:rPr lang="en-US" altLang="hu-HU"/>
              <a:pPr/>
              <a:t>‹#›</a:t>
            </a:fld>
            <a:endParaRPr lang="en-US" altLang="hu-HU"/>
          </a:p>
        </p:txBody>
      </p:sp>
    </p:spTree>
    <p:extLst>
      <p:ext uri="{BB962C8B-B14F-4D97-AF65-F5344CB8AC3E}">
        <p14:creationId xmlns:p14="http://schemas.microsoft.com/office/powerpoint/2010/main" val="594593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F94988B-7DF7-4F93-A204-788B87AC2EAA}"/>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C87C0AC-24A8-4B5E-AC64-79145C4DFE0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A45858B3-8618-49D3-A7B0-655602AEFD2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C08A0F48-C198-41DB-90C9-9DA8A8DCEE22}"/>
              </a:ext>
            </a:extLst>
          </p:cNvPr>
          <p:cNvSpPr>
            <a:spLocks noGrp="1"/>
          </p:cNvSpPr>
          <p:nvPr>
            <p:ph type="dt" sz="half" idx="10"/>
          </p:nvPr>
        </p:nvSpPr>
        <p:spPr/>
        <p:txBody>
          <a:bodyPr/>
          <a:lstStyle>
            <a:lvl1pPr>
              <a:defRPr/>
            </a:lvl1pPr>
          </a:lstStyle>
          <a:p>
            <a:endParaRPr lang="en-US" altLang="hu-HU"/>
          </a:p>
        </p:txBody>
      </p:sp>
      <p:sp>
        <p:nvSpPr>
          <p:cNvPr id="6" name="Élőláb helye 5">
            <a:extLst>
              <a:ext uri="{FF2B5EF4-FFF2-40B4-BE49-F238E27FC236}">
                <a16:creationId xmlns:a16="http://schemas.microsoft.com/office/drawing/2014/main" id="{5465BA34-95C8-4810-86F5-393BB687BE77}"/>
              </a:ext>
            </a:extLst>
          </p:cNvPr>
          <p:cNvSpPr>
            <a:spLocks noGrp="1"/>
          </p:cNvSpPr>
          <p:nvPr>
            <p:ph type="ftr" sz="quarter" idx="11"/>
          </p:nvPr>
        </p:nvSpPr>
        <p:spPr/>
        <p:txBody>
          <a:bodyPr/>
          <a:lstStyle>
            <a:lvl1pPr>
              <a:defRPr/>
            </a:lvl1pPr>
          </a:lstStyle>
          <a:p>
            <a:endParaRPr lang="en-US" altLang="hu-HU"/>
          </a:p>
        </p:txBody>
      </p:sp>
      <p:sp>
        <p:nvSpPr>
          <p:cNvPr id="7" name="Dia számának helye 6">
            <a:extLst>
              <a:ext uri="{FF2B5EF4-FFF2-40B4-BE49-F238E27FC236}">
                <a16:creationId xmlns:a16="http://schemas.microsoft.com/office/drawing/2014/main" id="{4AC271E3-98B1-482C-ACCA-E5B0822FCEBD}"/>
              </a:ext>
            </a:extLst>
          </p:cNvPr>
          <p:cNvSpPr>
            <a:spLocks noGrp="1"/>
          </p:cNvSpPr>
          <p:nvPr>
            <p:ph type="sldNum" sz="quarter" idx="12"/>
          </p:nvPr>
        </p:nvSpPr>
        <p:spPr/>
        <p:txBody>
          <a:bodyPr/>
          <a:lstStyle>
            <a:lvl1pPr>
              <a:defRPr/>
            </a:lvl1pPr>
          </a:lstStyle>
          <a:p>
            <a:fld id="{E7491A47-6832-4BB2-AE02-7ACDF3539DB0}" type="slidenum">
              <a:rPr lang="en-US" altLang="hu-HU"/>
              <a:pPr/>
              <a:t>‹#›</a:t>
            </a:fld>
            <a:endParaRPr lang="en-US" altLang="hu-HU"/>
          </a:p>
        </p:txBody>
      </p:sp>
    </p:spTree>
    <p:extLst>
      <p:ext uri="{BB962C8B-B14F-4D97-AF65-F5344CB8AC3E}">
        <p14:creationId xmlns:p14="http://schemas.microsoft.com/office/powerpoint/2010/main" val="2860184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B474F0C-2112-43C3-B772-E531C91AD728}"/>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761D4FAE-2A69-4369-A40A-593B970FD7C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B7E16DFD-6266-4073-A282-EF7C689DB0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5EF4E77F-6046-4124-BA32-19888DE58352}"/>
              </a:ext>
            </a:extLst>
          </p:cNvPr>
          <p:cNvSpPr>
            <a:spLocks noGrp="1"/>
          </p:cNvSpPr>
          <p:nvPr>
            <p:ph type="dt" sz="half" idx="10"/>
          </p:nvPr>
        </p:nvSpPr>
        <p:spPr/>
        <p:txBody>
          <a:bodyPr/>
          <a:lstStyle>
            <a:lvl1pPr>
              <a:defRPr/>
            </a:lvl1pPr>
          </a:lstStyle>
          <a:p>
            <a:endParaRPr lang="en-US" altLang="hu-HU"/>
          </a:p>
        </p:txBody>
      </p:sp>
      <p:sp>
        <p:nvSpPr>
          <p:cNvPr id="6" name="Élőláb helye 5">
            <a:extLst>
              <a:ext uri="{FF2B5EF4-FFF2-40B4-BE49-F238E27FC236}">
                <a16:creationId xmlns:a16="http://schemas.microsoft.com/office/drawing/2014/main" id="{CB5FA135-939C-4F44-B9A8-9F852D7DDC6B}"/>
              </a:ext>
            </a:extLst>
          </p:cNvPr>
          <p:cNvSpPr>
            <a:spLocks noGrp="1"/>
          </p:cNvSpPr>
          <p:nvPr>
            <p:ph type="ftr" sz="quarter" idx="11"/>
          </p:nvPr>
        </p:nvSpPr>
        <p:spPr/>
        <p:txBody>
          <a:bodyPr/>
          <a:lstStyle>
            <a:lvl1pPr>
              <a:defRPr/>
            </a:lvl1pPr>
          </a:lstStyle>
          <a:p>
            <a:endParaRPr lang="en-US" altLang="hu-HU"/>
          </a:p>
        </p:txBody>
      </p:sp>
      <p:sp>
        <p:nvSpPr>
          <p:cNvPr id="7" name="Dia számának helye 6">
            <a:extLst>
              <a:ext uri="{FF2B5EF4-FFF2-40B4-BE49-F238E27FC236}">
                <a16:creationId xmlns:a16="http://schemas.microsoft.com/office/drawing/2014/main" id="{1F4A64BB-2C92-45C1-AECA-D61CEDA35A31}"/>
              </a:ext>
            </a:extLst>
          </p:cNvPr>
          <p:cNvSpPr>
            <a:spLocks noGrp="1"/>
          </p:cNvSpPr>
          <p:nvPr>
            <p:ph type="sldNum" sz="quarter" idx="12"/>
          </p:nvPr>
        </p:nvSpPr>
        <p:spPr/>
        <p:txBody>
          <a:bodyPr/>
          <a:lstStyle>
            <a:lvl1pPr>
              <a:defRPr/>
            </a:lvl1pPr>
          </a:lstStyle>
          <a:p>
            <a:fld id="{1B09C5B1-EDF9-4F2F-B551-3E3E169F6352}" type="slidenum">
              <a:rPr lang="en-US" altLang="hu-HU"/>
              <a:pPr/>
              <a:t>‹#›</a:t>
            </a:fld>
            <a:endParaRPr lang="en-US" altLang="hu-HU"/>
          </a:p>
        </p:txBody>
      </p:sp>
    </p:spTree>
    <p:extLst>
      <p:ext uri="{BB962C8B-B14F-4D97-AF65-F5344CB8AC3E}">
        <p14:creationId xmlns:p14="http://schemas.microsoft.com/office/powerpoint/2010/main" val="276210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ABB9FF-42C7-4AA2-9C64-1785D01182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u-HU"/>
              <a:t>Mintacím szerkesztése</a:t>
            </a:r>
          </a:p>
        </p:txBody>
      </p:sp>
      <p:sp>
        <p:nvSpPr>
          <p:cNvPr id="1027" name="Rectangle 3">
            <a:extLst>
              <a:ext uri="{FF2B5EF4-FFF2-40B4-BE49-F238E27FC236}">
                <a16:creationId xmlns:a16="http://schemas.microsoft.com/office/drawing/2014/main" id="{B4026D12-BB70-4B7F-BCC3-9FE5DBCB1B6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u-HU"/>
              <a:t>Mintaszöveg szerkesztése</a:t>
            </a:r>
          </a:p>
          <a:p>
            <a:pPr lvl="1"/>
            <a:r>
              <a:rPr lang="en-US" altLang="hu-HU"/>
              <a:t>Második szint</a:t>
            </a:r>
          </a:p>
          <a:p>
            <a:pPr lvl="2"/>
            <a:r>
              <a:rPr lang="en-US" altLang="hu-HU"/>
              <a:t>Harmadik szint</a:t>
            </a:r>
          </a:p>
          <a:p>
            <a:pPr lvl="3"/>
            <a:r>
              <a:rPr lang="en-US" altLang="hu-HU"/>
              <a:t>Negyedik szint</a:t>
            </a:r>
          </a:p>
          <a:p>
            <a:pPr lvl="4"/>
            <a:r>
              <a:rPr lang="en-US" altLang="hu-HU"/>
              <a:t>Ötödik szint</a:t>
            </a:r>
          </a:p>
        </p:txBody>
      </p:sp>
      <p:sp>
        <p:nvSpPr>
          <p:cNvPr id="1028" name="Rectangle 4">
            <a:extLst>
              <a:ext uri="{FF2B5EF4-FFF2-40B4-BE49-F238E27FC236}">
                <a16:creationId xmlns:a16="http://schemas.microsoft.com/office/drawing/2014/main" id="{9BBD7FC2-BC45-47E9-9787-A88216CBD64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hu-HU"/>
          </a:p>
        </p:txBody>
      </p:sp>
      <p:sp>
        <p:nvSpPr>
          <p:cNvPr id="1029" name="Rectangle 5">
            <a:extLst>
              <a:ext uri="{FF2B5EF4-FFF2-40B4-BE49-F238E27FC236}">
                <a16:creationId xmlns:a16="http://schemas.microsoft.com/office/drawing/2014/main" id="{56318FF4-FE32-4F0C-8AD8-DDAA9B973E1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hu-HU"/>
          </a:p>
        </p:txBody>
      </p:sp>
      <p:sp>
        <p:nvSpPr>
          <p:cNvPr id="1030" name="Rectangle 6">
            <a:extLst>
              <a:ext uri="{FF2B5EF4-FFF2-40B4-BE49-F238E27FC236}">
                <a16:creationId xmlns:a16="http://schemas.microsoft.com/office/drawing/2014/main" id="{C84D5AFB-EE3F-41A7-9B5F-7416A3EAD91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4832D35-44DA-4251-B5F7-0B7390553891}" type="slidenum">
              <a:rPr lang="en-US" altLang="hu-HU"/>
              <a:pPr/>
              <a:t>‹#›</a:t>
            </a:fld>
            <a:endParaRPr lang="en-US" alt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users.nik.uni-obuda.hu/lhorvath/"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7">
            <a:extLst>
              <a:ext uri="{FF2B5EF4-FFF2-40B4-BE49-F238E27FC236}">
                <a16:creationId xmlns:a16="http://schemas.microsoft.com/office/drawing/2014/main" id="{E0AB5E1A-B427-4FDF-8CA7-BA6B0036A8C7}"/>
              </a:ext>
            </a:extLst>
          </p:cNvPr>
          <p:cNvSpPr txBox="1">
            <a:spLocks noChangeArrowheads="1"/>
          </p:cNvSpPr>
          <p:nvPr/>
        </p:nvSpPr>
        <p:spPr bwMode="auto">
          <a:xfrm>
            <a:off x="719138" y="2852936"/>
            <a:ext cx="7705725"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565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buFontTx/>
              <a:buAutoNum type="arabicPeriod"/>
            </a:pPr>
            <a:endParaRPr lang="en-US" altLang="hu-HU" b="1" dirty="0">
              <a:solidFill>
                <a:srgbClr val="004200"/>
              </a:solidFill>
              <a:latin typeface="Times New Roman" panose="02020603050405020304" pitchFamily="18" charset="0"/>
              <a:cs typeface="Times New Roman" panose="02020603050405020304" pitchFamily="18" charset="0"/>
            </a:endParaRPr>
          </a:p>
          <a:p>
            <a:pPr algn="ctr"/>
            <a:r>
              <a:rPr lang="en-US" altLang="hu-HU" b="1" dirty="0">
                <a:solidFill>
                  <a:srgbClr val="004200"/>
                </a:solidFill>
                <a:latin typeface="Times New Roman" panose="02020603050405020304" pitchFamily="18" charset="0"/>
                <a:cs typeface="Times New Roman" panose="02020603050405020304" pitchFamily="18" charset="0"/>
              </a:rPr>
              <a:t>Lecture and laboratory No. </a:t>
            </a:r>
            <a:r>
              <a:rPr lang="hu-HU" altLang="hu-HU" b="1">
                <a:solidFill>
                  <a:srgbClr val="004200"/>
                </a:solidFill>
                <a:latin typeface="Times New Roman" panose="02020603050405020304" pitchFamily="18" charset="0"/>
                <a:cs typeface="Times New Roman" panose="02020603050405020304" pitchFamily="18" charset="0"/>
              </a:rPr>
              <a:t>03</a:t>
            </a:r>
            <a:endParaRPr lang="en-US" altLang="hu-HU" b="1" dirty="0">
              <a:solidFill>
                <a:srgbClr val="004200"/>
              </a:solidFill>
              <a:latin typeface="Times New Roman" panose="02020603050405020304" pitchFamily="18" charset="0"/>
              <a:cs typeface="Times New Roman" panose="02020603050405020304" pitchFamily="18" charset="0"/>
            </a:endParaRPr>
          </a:p>
          <a:p>
            <a:pPr algn="ctr"/>
            <a:endParaRPr lang="en-US" altLang="hu-HU" sz="1200" b="1" dirty="0">
              <a:solidFill>
                <a:srgbClr val="004200"/>
              </a:solidFill>
              <a:latin typeface="Times New Roman" panose="02020603050405020304" pitchFamily="18" charset="0"/>
              <a:cs typeface="Times New Roman" panose="02020603050405020304" pitchFamily="18" charset="0"/>
            </a:endParaRPr>
          </a:p>
          <a:p>
            <a:pPr algn="ctr"/>
            <a:r>
              <a:rPr lang="en-US" altLang="hu-HU" sz="4400" b="1" dirty="0">
                <a:solidFill>
                  <a:srgbClr val="004200"/>
                </a:solidFill>
                <a:latin typeface="Times New Roman" panose="02020603050405020304" pitchFamily="18" charset="0"/>
                <a:cs typeface="Times New Roman" panose="02020603050405020304" pitchFamily="18" charset="0"/>
              </a:rPr>
              <a:t>Shape model</a:t>
            </a:r>
          </a:p>
        </p:txBody>
      </p:sp>
      <p:sp>
        <p:nvSpPr>
          <p:cNvPr id="2058" name="Text Box 10">
            <a:extLst>
              <a:ext uri="{FF2B5EF4-FFF2-40B4-BE49-F238E27FC236}">
                <a16:creationId xmlns:a16="http://schemas.microsoft.com/office/drawing/2014/main" id="{579864B1-6963-41C1-98D9-1C599B7CF76E}"/>
              </a:ext>
            </a:extLst>
          </p:cNvPr>
          <p:cNvSpPr txBox="1">
            <a:spLocks noChangeArrowheads="1"/>
          </p:cNvSpPr>
          <p:nvPr/>
        </p:nvSpPr>
        <p:spPr bwMode="auto">
          <a:xfrm>
            <a:off x="1582738" y="188913"/>
            <a:ext cx="5976937" cy="131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1800" b="1">
                <a:solidFill>
                  <a:srgbClr val="004200"/>
                </a:solidFill>
                <a:latin typeface="Times New Roman" panose="02020603050405020304" pitchFamily="18" charset="0"/>
                <a:cs typeface="Times New Roman" panose="02020603050405020304" pitchFamily="18" charset="0"/>
              </a:rPr>
              <a:t>Óbuda University</a:t>
            </a:r>
          </a:p>
          <a:p>
            <a:r>
              <a:rPr lang="en-US" altLang="hu-HU" sz="1800" b="1">
                <a:solidFill>
                  <a:srgbClr val="004200"/>
                </a:solidFill>
                <a:latin typeface="Times New Roman" panose="02020603050405020304" pitchFamily="18" charset="0"/>
                <a:cs typeface="Times New Roman" panose="02020603050405020304" pitchFamily="18" charset="0"/>
              </a:rPr>
              <a:t>John von Neumann Faculty of Informatics</a:t>
            </a:r>
          </a:p>
          <a:p>
            <a:r>
              <a:rPr lang="en-US" altLang="hu-HU" sz="1800" b="1">
                <a:solidFill>
                  <a:srgbClr val="004200"/>
                </a:solidFill>
                <a:latin typeface="Times New Roman" panose="02020603050405020304" pitchFamily="18" charset="0"/>
                <a:cs typeface="Times New Roman" panose="02020603050405020304" pitchFamily="18" charset="0"/>
              </a:rPr>
              <a:t>Institute of Applied Mathematics</a:t>
            </a:r>
          </a:p>
          <a:p>
            <a:r>
              <a:rPr lang="en-US" altLang="hu-HU" sz="1000" b="1">
                <a:solidFill>
                  <a:srgbClr val="004200"/>
                </a:solidFill>
                <a:latin typeface="Times New Roman" panose="02020603050405020304" pitchFamily="18" charset="0"/>
                <a:cs typeface="Times New Roman" panose="02020603050405020304" pitchFamily="18" charset="0"/>
              </a:rPr>
              <a:t> </a:t>
            </a:r>
          </a:p>
          <a:p>
            <a:r>
              <a:rPr lang="en-US" altLang="hu-HU">
                <a:solidFill>
                  <a:srgbClr val="004200"/>
                </a:solidFill>
                <a:latin typeface="Times New Roman" panose="02020603050405020304" pitchFamily="18" charset="0"/>
                <a:cs typeface="Times New Roman" panose="02020603050405020304" pitchFamily="18" charset="0"/>
              </a:rPr>
              <a:t>Master in Engineering Informatics and Applied Mathematics</a:t>
            </a:r>
          </a:p>
        </p:txBody>
      </p:sp>
      <p:sp>
        <p:nvSpPr>
          <p:cNvPr id="2059" name="Rectangle 11">
            <a:extLst>
              <a:ext uri="{FF2B5EF4-FFF2-40B4-BE49-F238E27FC236}">
                <a16:creationId xmlns:a16="http://schemas.microsoft.com/office/drawing/2014/main" id="{41BD5A50-4CAD-40B6-B949-C04B88B5DCFA}"/>
              </a:ext>
            </a:extLst>
          </p:cNvPr>
          <p:cNvSpPr>
            <a:spLocks noChangeArrowheads="1"/>
          </p:cNvSpPr>
          <p:nvPr/>
        </p:nvSpPr>
        <p:spPr bwMode="auto">
          <a:xfrm>
            <a:off x="250825" y="1966714"/>
            <a:ext cx="86423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1400" b="1" dirty="0">
                <a:solidFill>
                  <a:srgbClr val="004200"/>
                </a:solidFill>
                <a:latin typeface="Times New Roman" panose="02020603050405020304" pitchFamily="18" charset="0"/>
              </a:rPr>
              <a:t>Course</a:t>
            </a:r>
            <a:r>
              <a:rPr lang="en-US" altLang="hu-HU" sz="2400" b="1" dirty="0">
                <a:solidFill>
                  <a:srgbClr val="004200"/>
                </a:solidFill>
                <a:latin typeface="Times New Roman" panose="02020603050405020304" pitchFamily="18" charset="0"/>
              </a:rPr>
              <a:t> </a:t>
            </a:r>
            <a:br>
              <a:rPr lang="en-US" altLang="hu-HU" sz="2400" b="1" dirty="0">
                <a:solidFill>
                  <a:srgbClr val="004200"/>
                </a:solidFill>
                <a:latin typeface="Times New Roman" panose="02020603050405020304" pitchFamily="18" charset="0"/>
              </a:rPr>
            </a:br>
            <a:r>
              <a:rPr lang="en-US" altLang="hu-HU" sz="2400" b="1" dirty="0">
                <a:solidFill>
                  <a:srgbClr val="004200"/>
                </a:solidFill>
                <a:latin typeface="Times New Roman" panose="02020603050405020304" pitchFamily="18" charset="0"/>
              </a:rPr>
              <a:t>System Level Modeling for Cyber-Physical Engineering Structures in the Cloud</a:t>
            </a:r>
            <a:br>
              <a:rPr lang="en-US" altLang="hu-HU" sz="2400" b="1" dirty="0">
                <a:solidFill>
                  <a:srgbClr val="004200"/>
                </a:solidFill>
                <a:latin typeface="Times New Roman" panose="02020603050405020304" pitchFamily="18" charset="0"/>
              </a:rPr>
            </a:br>
            <a:endParaRPr lang="en-US" altLang="hu-HU" sz="2400" b="1" dirty="0">
              <a:solidFill>
                <a:srgbClr val="004200"/>
              </a:solidFill>
              <a:latin typeface="Times New Roman" panose="02020603050405020304" pitchFamily="18" charset="0"/>
            </a:endParaRPr>
          </a:p>
        </p:txBody>
      </p:sp>
      <p:sp>
        <p:nvSpPr>
          <p:cNvPr id="2060" name="Rectangle 12">
            <a:extLst>
              <a:ext uri="{FF2B5EF4-FFF2-40B4-BE49-F238E27FC236}">
                <a16:creationId xmlns:a16="http://schemas.microsoft.com/office/drawing/2014/main" id="{6C435C06-0782-4646-8945-9FF0D12BDA7A}"/>
              </a:ext>
            </a:extLst>
          </p:cNvPr>
          <p:cNvSpPr>
            <a:spLocks noChangeArrowheads="1"/>
          </p:cNvSpPr>
          <p:nvPr/>
        </p:nvSpPr>
        <p:spPr bwMode="auto">
          <a:xfrm>
            <a:off x="1630363" y="5551488"/>
            <a:ext cx="5943600" cy="319087"/>
          </a:xfrm>
          <a:prstGeom prst="rect">
            <a:avLst/>
          </a:prstGeom>
          <a:noFill/>
          <a:ln>
            <a:noFill/>
          </a:ln>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a:solidFill>
                  <a:srgbClr val="002200"/>
                </a:solidFill>
                <a:hlinkClick r:id="rId2"/>
              </a:rPr>
              <a:t>http://users.nik.uni-obuda.hu/lhorvath/</a:t>
            </a:r>
            <a:endParaRPr lang="en-US" altLang="hu-HU" sz="1800">
              <a:solidFill>
                <a:srgbClr val="002200"/>
              </a:solidFill>
            </a:endParaRPr>
          </a:p>
        </p:txBody>
      </p:sp>
      <p:sp>
        <p:nvSpPr>
          <p:cNvPr id="2061" name="Rectangle 13">
            <a:extLst>
              <a:ext uri="{FF2B5EF4-FFF2-40B4-BE49-F238E27FC236}">
                <a16:creationId xmlns:a16="http://schemas.microsoft.com/office/drawing/2014/main" id="{723A4956-9FE5-49D3-8BF9-BCBEB0DC20B9}"/>
              </a:ext>
            </a:extLst>
          </p:cNvPr>
          <p:cNvSpPr>
            <a:spLocks noChangeArrowheads="1"/>
          </p:cNvSpPr>
          <p:nvPr/>
        </p:nvSpPr>
        <p:spPr bwMode="auto">
          <a:xfrm>
            <a:off x="2117725" y="4967288"/>
            <a:ext cx="4967288" cy="360362"/>
          </a:xfrm>
          <a:prstGeom prst="rect">
            <a:avLst/>
          </a:prstGeom>
          <a:noFill/>
          <a:ln>
            <a:noFill/>
          </a:ln>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dirty="0">
                <a:solidFill>
                  <a:srgbClr val="004200"/>
                </a:solidFill>
              </a:rPr>
              <a:t>Dr. László </a:t>
            </a:r>
            <a:r>
              <a:rPr lang="en-US" altLang="hu-HU" sz="1800" dirty="0" err="1">
                <a:solidFill>
                  <a:srgbClr val="004200"/>
                </a:solidFill>
              </a:rPr>
              <a:t>Horváth</a:t>
            </a:r>
            <a:endParaRPr lang="en-US" altLang="hu-HU" sz="1800" dirty="0">
              <a:solidFill>
                <a:srgbClr val="0042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AE9ED2EF-A19C-4F26-BF86-9365020A2E25}"/>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a:solidFill>
                  <a:schemeClr val="bg1"/>
                </a:solidFill>
              </a:rPr>
              <a:t>Parametric curve and its global characteristics</a:t>
            </a:r>
          </a:p>
        </p:txBody>
      </p:sp>
      <p:sp>
        <p:nvSpPr>
          <p:cNvPr id="52276" name="Rectangle 52">
            <a:extLst>
              <a:ext uri="{FF2B5EF4-FFF2-40B4-BE49-F238E27FC236}">
                <a16:creationId xmlns:a16="http://schemas.microsoft.com/office/drawing/2014/main" id="{0473C691-6F20-4E96-B5E2-9678D5F46222}"/>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http://nik.</a:t>
            </a:r>
            <a:r>
              <a:rPr lang="hu-HU" altLang="hu-HU" sz="1600" b="1">
                <a:solidFill>
                  <a:schemeClr val="bg1"/>
                </a:solidFill>
                <a:latin typeface="Microsoft Sans Serif" panose="020B0604020202020204" pitchFamily="34" charset="0"/>
              </a:rPr>
              <a:t>uni-obuda</a:t>
            </a:r>
            <a:r>
              <a:rPr lang="en-US" altLang="hu-HU" sz="1600" b="1">
                <a:solidFill>
                  <a:schemeClr val="bg1"/>
                </a:solidFill>
                <a:latin typeface="Microsoft Sans Serif" panose="020B0604020202020204" pitchFamily="34" charset="0"/>
              </a:rPr>
              <a:t>.hu/lhorvath/</a:t>
            </a:r>
          </a:p>
        </p:txBody>
      </p:sp>
      <p:sp>
        <p:nvSpPr>
          <p:cNvPr id="52277" name="Text Box 53">
            <a:extLst>
              <a:ext uri="{FF2B5EF4-FFF2-40B4-BE49-F238E27FC236}">
                <a16:creationId xmlns:a16="http://schemas.microsoft.com/office/drawing/2014/main" id="{C754B29A-DC9D-405D-9370-769B0A09207B}"/>
              </a:ext>
            </a:extLst>
          </p:cNvPr>
          <p:cNvSpPr txBox="1">
            <a:spLocks noChangeArrowheads="1"/>
          </p:cNvSpPr>
          <p:nvPr/>
        </p:nvSpPr>
        <p:spPr bwMode="auto">
          <a:xfrm>
            <a:off x="5978525" y="596900"/>
            <a:ext cx="2408238" cy="1558925"/>
          </a:xfrm>
          <a:prstGeom prst="rect">
            <a:avLst/>
          </a:prstGeom>
          <a:solidFill>
            <a:srgbClr val="FFFF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1" algn="l"/>
            <a:r>
              <a:rPr lang="en-US" altLang="hu-HU" sz="1600" b="1">
                <a:solidFill>
                  <a:srgbClr val="003600"/>
                </a:solidFill>
                <a:latin typeface="Times New Roman" panose="02020603050405020304" pitchFamily="18" charset="0"/>
              </a:rPr>
              <a:t>Control</a:t>
            </a:r>
          </a:p>
          <a:p>
            <a:pPr lvl="2" algn="l"/>
            <a:r>
              <a:rPr lang="en-US" altLang="hu-HU" sz="1600" b="1">
                <a:solidFill>
                  <a:srgbClr val="003600"/>
                </a:solidFill>
                <a:latin typeface="Times New Roman" panose="02020603050405020304" pitchFamily="18" charset="0"/>
              </a:rPr>
              <a:t>Local</a:t>
            </a:r>
          </a:p>
          <a:p>
            <a:pPr lvl="2" algn="l"/>
            <a:r>
              <a:rPr lang="en-US" altLang="hu-HU" sz="1600" b="1">
                <a:solidFill>
                  <a:srgbClr val="003600"/>
                </a:solidFill>
                <a:latin typeface="Times New Roman" panose="02020603050405020304" pitchFamily="18" charset="0"/>
              </a:rPr>
              <a:t>Global</a:t>
            </a:r>
          </a:p>
          <a:p>
            <a:pPr lvl="1" algn="l"/>
            <a:r>
              <a:rPr lang="en-US" altLang="hu-HU" sz="1600" b="1">
                <a:solidFill>
                  <a:srgbClr val="003600"/>
                </a:solidFill>
                <a:latin typeface="Times New Roman" panose="02020603050405020304" pitchFamily="18" charset="0"/>
              </a:rPr>
              <a:t>Degree (D)</a:t>
            </a:r>
          </a:p>
          <a:p>
            <a:pPr lvl="1" algn="l"/>
            <a:r>
              <a:rPr lang="en-US" altLang="hu-HU" sz="1600" b="1">
                <a:solidFill>
                  <a:srgbClr val="003600"/>
                </a:solidFill>
                <a:latin typeface="Times New Roman" panose="02020603050405020304" pitchFamily="18" charset="0"/>
              </a:rPr>
              <a:t>Class (N=D+1)</a:t>
            </a:r>
          </a:p>
          <a:p>
            <a:pPr lvl="1" algn="l"/>
            <a:r>
              <a:rPr lang="hu-HU" altLang="hu-HU" sz="1600" b="1">
                <a:solidFill>
                  <a:srgbClr val="003600"/>
                </a:solidFill>
                <a:latin typeface="Times New Roman" panose="02020603050405020304" pitchFamily="18" charset="0"/>
              </a:rPr>
              <a:t>Free</a:t>
            </a:r>
            <a:r>
              <a:rPr lang="en-US" altLang="hu-HU" sz="1600" b="1">
                <a:solidFill>
                  <a:srgbClr val="003600"/>
                </a:solidFill>
                <a:latin typeface="Times New Roman" panose="02020603050405020304" pitchFamily="18" charset="0"/>
              </a:rPr>
              <a:t> or engaged end</a:t>
            </a:r>
          </a:p>
        </p:txBody>
      </p:sp>
      <p:grpSp>
        <p:nvGrpSpPr>
          <p:cNvPr id="52286" name="Group 62">
            <a:extLst>
              <a:ext uri="{FF2B5EF4-FFF2-40B4-BE49-F238E27FC236}">
                <a16:creationId xmlns:a16="http://schemas.microsoft.com/office/drawing/2014/main" id="{1E836757-95AA-462A-B274-E1221924AB0A}"/>
              </a:ext>
            </a:extLst>
          </p:cNvPr>
          <p:cNvGrpSpPr>
            <a:grpSpLocks/>
          </p:cNvGrpSpPr>
          <p:nvPr/>
        </p:nvGrpSpPr>
        <p:grpSpPr bwMode="auto">
          <a:xfrm>
            <a:off x="523875" y="3429000"/>
            <a:ext cx="6423025" cy="2427288"/>
            <a:chOff x="330" y="2160"/>
            <a:chExt cx="4046" cy="1529"/>
          </a:xfrm>
        </p:grpSpPr>
        <p:pic>
          <p:nvPicPr>
            <p:cNvPr id="52281" name="Picture 57" descr="Invi303b">
              <a:extLst>
                <a:ext uri="{FF2B5EF4-FFF2-40B4-BE49-F238E27FC236}">
                  <a16:creationId xmlns:a16="http://schemas.microsoft.com/office/drawing/2014/main" id="{73FAF42B-C603-4BD0-B10F-90EDEE8A6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 y="2160"/>
              <a:ext cx="1995" cy="1529"/>
            </a:xfrm>
            <a:prstGeom prst="rect">
              <a:avLst/>
            </a:prstGeom>
            <a:noFill/>
            <a:extLst>
              <a:ext uri="{909E8E84-426E-40DD-AFC4-6F175D3DCCD1}">
                <a14:hiddenFill xmlns:a14="http://schemas.microsoft.com/office/drawing/2010/main">
                  <a:solidFill>
                    <a:srgbClr val="FFFFFF"/>
                  </a:solidFill>
                </a14:hiddenFill>
              </a:ext>
            </a:extLst>
          </p:spPr>
        </p:pic>
        <p:sp>
          <p:nvSpPr>
            <p:cNvPr id="52282" name="AutoShape 58">
              <a:extLst>
                <a:ext uri="{FF2B5EF4-FFF2-40B4-BE49-F238E27FC236}">
                  <a16:creationId xmlns:a16="http://schemas.microsoft.com/office/drawing/2014/main" id="{AF6CE7EC-4B6B-433E-A3E0-8254D2B1A33C}"/>
                </a:ext>
              </a:extLst>
            </p:cNvPr>
            <p:cNvSpPr>
              <a:spLocks noChangeArrowheads="1"/>
            </p:cNvSpPr>
            <p:nvPr/>
          </p:nvSpPr>
          <p:spPr bwMode="auto">
            <a:xfrm>
              <a:off x="2835" y="3158"/>
              <a:ext cx="1541" cy="363"/>
            </a:xfrm>
            <a:prstGeom prst="wedgeRectCallout">
              <a:avLst>
                <a:gd name="adj1" fmla="val -111519"/>
                <a:gd name="adj2" fmla="val -156889"/>
              </a:avLst>
            </a:prstGeom>
            <a:noFill/>
            <a:ln w="28575" algn="ctr">
              <a:solidFill>
                <a:srgbClr val="CC6600"/>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altLang="hu-HU" sz="1400" b="1">
                  <a:solidFill>
                    <a:srgbClr val="003E00"/>
                  </a:solidFill>
                </a:rPr>
                <a:t>Shape of line is not allowed to change</a:t>
              </a:r>
              <a:endParaRPr lang="en-US" altLang="hu-HU" sz="1400" b="1">
                <a:solidFill>
                  <a:srgbClr val="003E00"/>
                </a:solidFill>
              </a:endParaRPr>
            </a:p>
          </p:txBody>
        </p:sp>
      </p:grpSp>
      <p:grpSp>
        <p:nvGrpSpPr>
          <p:cNvPr id="52291" name="Group 67">
            <a:extLst>
              <a:ext uri="{FF2B5EF4-FFF2-40B4-BE49-F238E27FC236}">
                <a16:creationId xmlns:a16="http://schemas.microsoft.com/office/drawing/2014/main" id="{3C0D7176-4D78-4376-A3BF-7BC52DF4AFD2}"/>
              </a:ext>
            </a:extLst>
          </p:cNvPr>
          <p:cNvGrpSpPr>
            <a:grpSpLocks/>
          </p:cNvGrpSpPr>
          <p:nvPr/>
        </p:nvGrpSpPr>
        <p:grpSpPr bwMode="auto">
          <a:xfrm>
            <a:off x="523875" y="711200"/>
            <a:ext cx="7361238" cy="2409825"/>
            <a:chOff x="330" y="448"/>
            <a:chExt cx="4637" cy="1518"/>
          </a:xfrm>
        </p:grpSpPr>
        <p:pic>
          <p:nvPicPr>
            <p:cNvPr id="52280" name="Picture 56" descr="Invi302b">
              <a:extLst>
                <a:ext uri="{FF2B5EF4-FFF2-40B4-BE49-F238E27FC236}">
                  <a16:creationId xmlns:a16="http://schemas.microsoft.com/office/drawing/2014/main" id="{CC711953-0302-40F9-92DA-92D0B27E8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 y="448"/>
              <a:ext cx="2232" cy="1518"/>
            </a:xfrm>
            <a:prstGeom prst="rect">
              <a:avLst/>
            </a:prstGeom>
            <a:noFill/>
            <a:extLst>
              <a:ext uri="{909E8E84-426E-40DD-AFC4-6F175D3DCCD1}">
                <a14:hiddenFill xmlns:a14="http://schemas.microsoft.com/office/drawing/2010/main">
                  <a:solidFill>
                    <a:srgbClr val="FFFFFF"/>
                  </a:solidFill>
                </a14:hiddenFill>
              </a:ext>
            </a:extLst>
          </p:spPr>
        </p:pic>
        <p:sp>
          <p:nvSpPr>
            <p:cNvPr id="52284" name="AutoShape 60">
              <a:extLst>
                <a:ext uri="{FF2B5EF4-FFF2-40B4-BE49-F238E27FC236}">
                  <a16:creationId xmlns:a16="http://schemas.microsoft.com/office/drawing/2014/main" id="{7D8462DC-E2E0-4BD4-8E3A-3C00CC5A7DCE}"/>
                </a:ext>
              </a:extLst>
            </p:cNvPr>
            <p:cNvSpPr>
              <a:spLocks noChangeArrowheads="1"/>
            </p:cNvSpPr>
            <p:nvPr/>
          </p:nvSpPr>
          <p:spPr bwMode="auto">
            <a:xfrm>
              <a:off x="4105" y="1026"/>
              <a:ext cx="862" cy="143"/>
            </a:xfrm>
            <a:prstGeom prst="wedgeRectCallout">
              <a:avLst>
                <a:gd name="adj1" fmla="val -336426"/>
                <a:gd name="adj2" fmla="val 196153"/>
              </a:avLst>
            </a:prstGeom>
            <a:noFill/>
            <a:ln w="28575" algn="ctr">
              <a:solidFill>
                <a:srgbClr val="CC6600"/>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ltLang="hu-HU" sz="1400" b="1">
                <a:solidFill>
                  <a:srgbClr val="003E00"/>
                </a:solidFill>
              </a:endParaRPr>
            </a:p>
          </p:txBody>
        </p:sp>
      </p:grpSp>
      <p:sp>
        <p:nvSpPr>
          <p:cNvPr id="52290" name="AutoShape 66">
            <a:extLst>
              <a:ext uri="{FF2B5EF4-FFF2-40B4-BE49-F238E27FC236}">
                <a16:creationId xmlns:a16="http://schemas.microsoft.com/office/drawing/2014/main" id="{1CA07466-DAD2-4800-A963-D20FFBA3CE3D}"/>
              </a:ext>
            </a:extLst>
          </p:cNvPr>
          <p:cNvSpPr>
            <a:spLocks noChangeArrowheads="1"/>
          </p:cNvSpPr>
          <p:nvPr/>
        </p:nvSpPr>
        <p:spPr bwMode="auto">
          <a:xfrm>
            <a:off x="6340475" y="1916113"/>
            <a:ext cx="606425" cy="239712"/>
          </a:xfrm>
          <a:prstGeom prst="wedgeRectCallout">
            <a:avLst>
              <a:gd name="adj1" fmla="val -520417"/>
              <a:gd name="adj2" fmla="val 763907"/>
            </a:avLst>
          </a:prstGeom>
          <a:noFill/>
          <a:ln w="28575" algn="ctr">
            <a:solidFill>
              <a:srgbClr val="CC6600"/>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ltLang="hu-HU" sz="1400" b="1">
              <a:solidFill>
                <a:srgbClr val="003E00"/>
              </a:solidFill>
            </a:endParaRPr>
          </a:p>
        </p:txBody>
      </p:sp>
      <p:sp>
        <p:nvSpPr>
          <p:cNvPr id="52283" name="AutoShape 59">
            <a:extLst>
              <a:ext uri="{FF2B5EF4-FFF2-40B4-BE49-F238E27FC236}">
                <a16:creationId xmlns:a16="http://schemas.microsoft.com/office/drawing/2014/main" id="{2A6FFFB0-EBBB-422B-8EFA-831892F4B06B}"/>
              </a:ext>
            </a:extLst>
          </p:cNvPr>
          <p:cNvSpPr>
            <a:spLocks noChangeArrowheads="1"/>
          </p:cNvSpPr>
          <p:nvPr/>
        </p:nvSpPr>
        <p:spPr bwMode="auto">
          <a:xfrm>
            <a:off x="4500563" y="596900"/>
            <a:ext cx="1654175" cy="773113"/>
          </a:xfrm>
          <a:prstGeom prst="wedgeRectCallout">
            <a:avLst>
              <a:gd name="adj1" fmla="val -123606"/>
              <a:gd name="adj2" fmla="val 36037"/>
            </a:avLst>
          </a:prstGeom>
          <a:noFill/>
          <a:ln w="28575" algn="ctr">
            <a:solidFill>
              <a:srgbClr val="CC6600"/>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altLang="hu-HU" sz="1400" b="1">
                <a:solidFill>
                  <a:srgbClr val="003E00"/>
                </a:solidFill>
              </a:rPr>
              <a:t>Control polygon consists of a single line.</a:t>
            </a:r>
            <a:endParaRPr lang="en-US" altLang="hu-HU" sz="1400" b="1">
              <a:solidFill>
                <a:srgbClr val="003E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90" grpId="0" animBg="1"/>
      <p:bldP spid="5228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58A2A4CE-B318-489E-8A26-257ED270553A}"/>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a:solidFill>
                  <a:schemeClr val="bg1"/>
                </a:solidFill>
              </a:rPr>
              <a:t>Parametric curve and its global characteristics</a:t>
            </a:r>
          </a:p>
        </p:txBody>
      </p:sp>
      <p:sp>
        <p:nvSpPr>
          <p:cNvPr id="53251" name="Rectangle 3">
            <a:extLst>
              <a:ext uri="{FF2B5EF4-FFF2-40B4-BE49-F238E27FC236}">
                <a16:creationId xmlns:a16="http://schemas.microsoft.com/office/drawing/2014/main" id="{8537DF66-F9FE-493F-8F00-809A2FE8B676}"/>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http://nik.</a:t>
            </a:r>
            <a:r>
              <a:rPr lang="hu-HU" altLang="hu-HU" sz="1600" b="1">
                <a:solidFill>
                  <a:schemeClr val="bg1"/>
                </a:solidFill>
                <a:latin typeface="Microsoft Sans Serif" panose="020B0604020202020204" pitchFamily="34" charset="0"/>
              </a:rPr>
              <a:t>uni-obuda</a:t>
            </a:r>
            <a:r>
              <a:rPr lang="en-US" altLang="hu-HU" sz="1600" b="1">
                <a:solidFill>
                  <a:schemeClr val="bg1"/>
                </a:solidFill>
                <a:latin typeface="Microsoft Sans Serif" panose="020B0604020202020204" pitchFamily="34" charset="0"/>
              </a:rPr>
              <a:t>.hu/lhorvath/</a:t>
            </a:r>
          </a:p>
        </p:txBody>
      </p:sp>
      <p:pic>
        <p:nvPicPr>
          <p:cNvPr id="53256" name="Picture 8" descr="Invi305b">
            <a:extLst>
              <a:ext uri="{FF2B5EF4-FFF2-40B4-BE49-F238E27FC236}">
                <a16:creationId xmlns:a16="http://schemas.microsoft.com/office/drawing/2014/main" id="{4785CBBF-4602-4FAE-83A3-93A77B52B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20713"/>
            <a:ext cx="3384550" cy="2808287"/>
          </a:xfrm>
          <a:prstGeom prst="rect">
            <a:avLst/>
          </a:prstGeom>
          <a:noFill/>
          <a:extLst>
            <a:ext uri="{909E8E84-426E-40DD-AFC4-6F175D3DCCD1}">
              <a14:hiddenFill xmlns:a14="http://schemas.microsoft.com/office/drawing/2010/main">
                <a:solidFill>
                  <a:srgbClr val="FFFFFF"/>
                </a:solidFill>
              </a14:hiddenFill>
            </a:ext>
          </a:extLst>
        </p:spPr>
      </p:pic>
      <p:pic>
        <p:nvPicPr>
          <p:cNvPr id="53260" name="Picture 12" descr="Invi307b">
            <a:extLst>
              <a:ext uri="{FF2B5EF4-FFF2-40B4-BE49-F238E27FC236}">
                <a16:creationId xmlns:a16="http://schemas.microsoft.com/office/drawing/2014/main" id="{6E2DA032-4FEB-4E09-A9D4-72C67A89E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548063"/>
            <a:ext cx="3233738" cy="2827337"/>
          </a:xfrm>
          <a:prstGeom prst="rect">
            <a:avLst/>
          </a:prstGeom>
          <a:noFill/>
          <a:extLst>
            <a:ext uri="{909E8E84-426E-40DD-AFC4-6F175D3DCCD1}">
              <a14:hiddenFill xmlns:a14="http://schemas.microsoft.com/office/drawing/2010/main">
                <a:solidFill>
                  <a:srgbClr val="FFFFFF"/>
                </a:solidFill>
              </a14:hiddenFill>
            </a:ext>
          </a:extLst>
        </p:spPr>
      </p:pic>
      <p:sp>
        <p:nvSpPr>
          <p:cNvPr id="53262" name="AutoShape 14">
            <a:extLst>
              <a:ext uri="{FF2B5EF4-FFF2-40B4-BE49-F238E27FC236}">
                <a16:creationId xmlns:a16="http://schemas.microsoft.com/office/drawing/2014/main" id="{66DBAA88-8A18-45E1-8CCB-F1785F4FE3BF}"/>
              </a:ext>
            </a:extLst>
          </p:cNvPr>
          <p:cNvSpPr>
            <a:spLocks noChangeArrowheads="1"/>
          </p:cNvSpPr>
          <p:nvPr/>
        </p:nvSpPr>
        <p:spPr bwMode="auto">
          <a:xfrm>
            <a:off x="323850" y="3548063"/>
            <a:ext cx="2446338" cy="817562"/>
          </a:xfrm>
          <a:prstGeom prst="wedgeRectCallout">
            <a:avLst>
              <a:gd name="adj1" fmla="val 46431"/>
              <a:gd name="adj2" fmla="val -185338"/>
            </a:avLst>
          </a:prstGeom>
          <a:noFill/>
          <a:ln w="28575" algn="ctr">
            <a:solidFill>
              <a:srgbClr val="CC6600"/>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altLang="hu-HU" sz="1400" b="1">
                <a:solidFill>
                  <a:srgbClr val="003E00"/>
                </a:solidFill>
              </a:rPr>
              <a:t>Degree changed to 2. Shape of line is allowed to change accordingly</a:t>
            </a:r>
            <a:endParaRPr lang="en-US" altLang="hu-HU" sz="1400" b="1">
              <a:solidFill>
                <a:srgbClr val="003E00"/>
              </a:solidFill>
            </a:endParaRPr>
          </a:p>
        </p:txBody>
      </p:sp>
      <p:grpSp>
        <p:nvGrpSpPr>
          <p:cNvPr id="53264" name="Group 16">
            <a:extLst>
              <a:ext uri="{FF2B5EF4-FFF2-40B4-BE49-F238E27FC236}">
                <a16:creationId xmlns:a16="http://schemas.microsoft.com/office/drawing/2014/main" id="{4BDD880C-4D69-4F08-9574-EBDFDE7E1521}"/>
              </a:ext>
            </a:extLst>
          </p:cNvPr>
          <p:cNvGrpSpPr>
            <a:grpSpLocks/>
          </p:cNvGrpSpPr>
          <p:nvPr/>
        </p:nvGrpSpPr>
        <p:grpSpPr bwMode="auto">
          <a:xfrm>
            <a:off x="3563938" y="620713"/>
            <a:ext cx="5362575" cy="4752975"/>
            <a:chOff x="2245" y="391"/>
            <a:chExt cx="3378" cy="2994"/>
          </a:xfrm>
        </p:grpSpPr>
        <p:pic>
          <p:nvPicPr>
            <p:cNvPr id="53261" name="Picture 13" descr="Invi306b">
              <a:extLst>
                <a:ext uri="{FF2B5EF4-FFF2-40B4-BE49-F238E27FC236}">
                  <a16:creationId xmlns:a16="http://schemas.microsoft.com/office/drawing/2014/main" id="{11DA1ABB-82B3-429E-9240-C185F752C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 y="391"/>
              <a:ext cx="2199" cy="1752"/>
            </a:xfrm>
            <a:prstGeom prst="rect">
              <a:avLst/>
            </a:prstGeom>
            <a:noFill/>
            <a:extLst>
              <a:ext uri="{909E8E84-426E-40DD-AFC4-6F175D3DCCD1}">
                <a14:hiddenFill xmlns:a14="http://schemas.microsoft.com/office/drawing/2010/main">
                  <a:solidFill>
                    <a:srgbClr val="FFFFFF"/>
                  </a:solidFill>
                </a14:hiddenFill>
              </a:ext>
            </a:extLst>
          </p:spPr>
        </p:pic>
        <p:sp>
          <p:nvSpPr>
            <p:cNvPr id="53263" name="AutoShape 15">
              <a:extLst>
                <a:ext uri="{FF2B5EF4-FFF2-40B4-BE49-F238E27FC236}">
                  <a16:creationId xmlns:a16="http://schemas.microsoft.com/office/drawing/2014/main" id="{7D260712-83E4-42D3-9AA8-F6C0DB0735E6}"/>
                </a:ext>
              </a:extLst>
            </p:cNvPr>
            <p:cNvSpPr>
              <a:spLocks noChangeArrowheads="1"/>
            </p:cNvSpPr>
            <p:nvPr/>
          </p:nvSpPr>
          <p:spPr bwMode="auto">
            <a:xfrm>
              <a:off x="2245" y="2628"/>
              <a:ext cx="1041" cy="757"/>
            </a:xfrm>
            <a:prstGeom prst="wedgeRectCallout">
              <a:avLst>
                <a:gd name="adj1" fmla="val 202352"/>
                <a:gd name="adj2" fmla="val -179722"/>
              </a:avLst>
            </a:prstGeom>
            <a:noFill/>
            <a:ln w="28575" algn="ctr">
              <a:solidFill>
                <a:srgbClr val="CC6600"/>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altLang="hu-HU" sz="1400" b="1">
                  <a:solidFill>
                    <a:srgbClr val="003E00"/>
                  </a:solidFill>
                </a:rPr>
                <a:t>Degree changed to 3. Shape of line is allowed to change accordingly</a:t>
              </a:r>
              <a:endParaRPr lang="en-US" altLang="hu-HU" sz="1400" b="1">
                <a:solidFill>
                  <a:srgbClr val="003E00"/>
                </a:solidFill>
              </a:endParaRPr>
            </a:p>
          </p:txBody>
        </p:sp>
      </p:grpSp>
      <p:sp>
        <p:nvSpPr>
          <p:cNvPr id="53265" name="AutoShape 17">
            <a:extLst>
              <a:ext uri="{FF2B5EF4-FFF2-40B4-BE49-F238E27FC236}">
                <a16:creationId xmlns:a16="http://schemas.microsoft.com/office/drawing/2014/main" id="{1198716A-50E3-441E-B903-AD9EA0961CCF}"/>
              </a:ext>
            </a:extLst>
          </p:cNvPr>
          <p:cNvSpPr>
            <a:spLocks noChangeArrowheads="1"/>
          </p:cNvSpPr>
          <p:nvPr/>
        </p:nvSpPr>
        <p:spPr bwMode="auto">
          <a:xfrm>
            <a:off x="3887788" y="2774950"/>
            <a:ext cx="1366837" cy="941388"/>
          </a:xfrm>
          <a:prstGeom prst="wedgeRectCallout">
            <a:avLst>
              <a:gd name="adj1" fmla="val 188907"/>
              <a:gd name="adj2" fmla="val -50338"/>
            </a:avLst>
          </a:prstGeom>
          <a:noFill/>
          <a:ln w="28575" algn="ctr">
            <a:solidFill>
              <a:srgbClr val="CC6600"/>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hu-HU" altLang="hu-HU" sz="1400" b="1">
                <a:solidFill>
                  <a:srgbClr val="003E00"/>
                </a:solidFill>
              </a:rPr>
              <a:t>Control polygon consists of 3 lines.</a:t>
            </a:r>
            <a:endParaRPr lang="en-US" altLang="hu-HU" sz="1400" b="1">
              <a:solidFill>
                <a:srgbClr val="003E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82A917F1-EDFC-4F51-8D47-598AD4035BE6}"/>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dirty="0">
                <a:solidFill>
                  <a:schemeClr val="bg1"/>
                </a:solidFill>
              </a:rPr>
              <a:t>B-spline curve </a:t>
            </a:r>
          </a:p>
        </p:txBody>
      </p:sp>
      <p:sp>
        <p:nvSpPr>
          <p:cNvPr id="49274" name="Text Box 122">
            <a:extLst>
              <a:ext uri="{FF2B5EF4-FFF2-40B4-BE49-F238E27FC236}">
                <a16:creationId xmlns:a16="http://schemas.microsoft.com/office/drawing/2014/main" id="{65342A0C-99BD-41F7-B55F-3ED924D644F1}"/>
              </a:ext>
            </a:extLst>
          </p:cNvPr>
          <p:cNvSpPr txBox="1">
            <a:spLocks noChangeArrowheads="1"/>
          </p:cNvSpPr>
          <p:nvPr/>
        </p:nvSpPr>
        <p:spPr bwMode="auto">
          <a:xfrm>
            <a:off x="323850" y="715963"/>
            <a:ext cx="25796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sz="1600" b="1">
                <a:solidFill>
                  <a:srgbClr val="800000"/>
                </a:solidFill>
                <a:latin typeface="Times New Roman" panose="02020603050405020304" pitchFamily="18" charset="0"/>
              </a:rPr>
              <a:t>Spline</a:t>
            </a:r>
            <a:endParaRPr lang="hu-HU" altLang="hu-HU" sz="1600" b="1">
              <a:solidFill>
                <a:srgbClr val="800000"/>
              </a:solidFill>
              <a:latin typeface="Times New Roman" panose="02020603050405020304" pitchFamily="18" charset="0"/>
            </a:endParaRPr>
          </a:p>
          <a:p>
            <a:pPr lvl="1" algn="l" eaLnBrk="0" hangingPunct="0"/>
            <a:r>
              <a:rPr lang="en-US" altLang="hu-HU" sz="1400" b="1">
                <a:solidFill>
                  <a:srgbClr val="006666"/>
                </a:solidFill>
                <a:latin typeface="Times New Roman" panose="02020603050405020304" pitchFamily="18" charset="0"/>
              </a:rPr>
              <a:t>Flexible steel ribbon in ship building.</a:t>
            </a:r>
            <a:endParaRPr lang="hu-HU" altLang="hu-HU" sz="1400" b="1">
              <a:solidFill>
                <a:srgbClr val="006666"/>
              </a:solidFill>
              <a:latin typeface="Times New Roman" panose="02020603050405020304" pitchFamily="18" charset="0"/>
            </a:endParaRPr>
          </a:p>
          <a:p>
            <a:pPr lvl="1" algn="l" eaLnBrk="0" hangingPunct="0"/>
            <a:r>
              <a:rPr lang="en-US" altLang="hu-HU" sz="1400" b="1">
                <a:solidFill>
                  <a:srgbClr val="006666"/>
                </a:solidFill>
                <a:latin typeface="Times New Roman" panose="02020603050405020304" pitchFamily="18" charset="0"/>
              </a:rPr>
              <a:t>It was modeled</a:t>
            </a:r>
            <a:r>
              <a:rPr lang="hu-HU" altLang="hu-HU" sz="1400" b="1">
                <a:solidFill>
                  <a:srgbClr val="006666"/>
                </a:solidFill>
                <a:latin typeface="Times New Roman" panose="02020603050405020304" pitchFamily="18" charset="0"/>
              </a:rPr>
              <a:t> as B spline</a:t>
            </a:r>
            <a:r>
              <a:rPr lang="en-US" altLang="hu-HU" sz="1400" b="1">
                <a:solidFill>
                  <a:srgbClr val="006666"/>
                </a:solidFill>
                <a:latin typeface="Times New Roman" panose="02020603050405020304" pitchFamily="18" charset="0"/>
              </a:rPr>
              <a:t>.</a:t>
            </a:r>
          </a:p>
        </p:txBody>
      </p:sp>
      <p:grpSp>
        <p:nvGrpSpPr>
          <p:cNvPr id="49275" name="Group 123">
            <a:extLst>
              <a:ext uri="{FF2B5EF4-FFF2-40B4-BE49-F238E27FC236}">
                <a16:creationId xmlns:a16="http://schemas.microsoft.com/office/drawing/2014/main" id="{AF3832E8-DB33-4DCA-8F3C-6525177197B3}"/>
              </a:ext>
            </a:extLst>
          </p:cNvPr>
          <p:cNvGrpSpPr>
            <a:grpSpLocks/>
          </p:cNvGrpSpPr>
          <p:nvPr/>
        </p:nvGrpSpPr>
        <p:grpSpPr bwMode="auto">
          <a:xfrm>
            <a:off x="3086100" y="627063"/>
            <a:ext cx="2667000" cy="1600200"/>
            <a:chOff x="1872" y="480"/>
            <a:chExt cx="1680" cy="1008"/>
          </a:xfrm>
        </p:grpSpPr>
        <p:sp>
          <p:nvSpPr>
            <p:cNvPr id="49276" name="Rectangle 124">
              <a:extLst>
                <a:ext uri="{FF2B5EF4-FFF2-40B4-BE49-F238E27FC236}">
                  <a16:creationId xmlns:a16="http://schemas.microsoft.com/office/drawing/2014/main" id="{A621DC16-97E0-469F-AFBE-9F63C1B51803}"/>
                </a:ext>
              </a:extLst>
            </p:cNvPr>
            <p:cNvSpPr>
              <a:spLocks noChangeArrowheads="1"/>
            </p:cNvSpPr>
            <p:nvPr/>
          </p:nvSpPr>
          <p:spPr bwMode="auto">
            <a:xfrm>
              <a:off x="1872" y="480"/>
              <a:ext cx="1680" cy="1008"/>
            </a:xfrm>
            <a:prstGeom prst="rect">
              <a:avLst/>
            </a:prstGeom>
            <a:solidFill>
              <a:srgbClr val="CCECFF"/>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grpSp>
          <p:nvGrpSpPr>
            <p:cNvPr id="49277" name="Group 125">
              <a:extLst>
                <a:ext uri="{FF2B5EF4-FFF2-40B4-BE49-F238E27FC236}">
                  <a16:creationId xmlns:a16="http://schemas.microsoft.com/office/drawing/2014/main" id="{A5CED888-D09D-4FFB-B575-8B99F7E44E04}"/>
                </a:ext>
              </a:extLst>
            </p:cNvPr>
            <p:cNvGrpSpPr>
              <a:grpSpLocks/>
            </p:cNvGrpSpPr>
            <p:nvPr/>
          </p:nvGrpSpPr>
          <p:grpSpPr bwMode="auto">
            <a:xfrm>
              <a:off x="2016" y="1056"/>
              <a:ext cx="96" cy="96"/>
              <a:chOff x="4229" y="1152"/>
              <a:chExt cx="96" cy="96"/>
            </a:xfrm>
          </p:grpSpPr>
          <p:sp>
            <p:nvSpPr>
              <p:cNvPr id="49278" name="Line 126">
                <a:extLst>
                  <a:ext uri="{FF2B5EF4-FFF2-40B4-BE49-F238E27FC236}">
                    <a16:creationId xmlns:a16="http://schemas.microsoft.com/office/drawing/2014/main" id="{10CBC418-8964-42CF-BC8A-A7ED8603F1A3}"/>
                  </a:ext>
                </a:extLst>
              </p:cNvPr>
              <p:cNvSpPr>
                <a:spLocks noChangeShapeType="1"/>
              </p:cNvSpPr>
              <p:nvPr/>
            </p:nvSpPr>
            <p:spPr bwMode="auto">
              <a:xfrm>
                <a:off x="4277" y="1152"/>
                <a:ext cx="0" cy="96"/>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79" name="Line 127">
                <a:extLst>
                  <a:ext uri="{FF2B5EF4-FFF2-40B4-BE49-F238E27FC236}">
                    <a16:creationId xmlns:a16="http://schemas.microsoft.com/office/drawing/2014/main" id="{C823F7BE-B006-49D0-8E94-6D2562818E06}"/>
                  </a:ext>
                </a:extLst>
              </p:cNvPr>
              <p:cNvSpPr>
                <a:spLocks noChangeShapeType="1"/>
              </p:cNvSpPr>
              <p:nvPr/>
            </p:nvSpPr>
            <p:spPr bwMode="auto">
              <a:xfrm>
                <a:off x="4272" y="1200"/>
                <a:ext cx="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80" name="Line 128">
                <a:extLst>
                  <a:ext uri="{FF2B5EF4-FFF2-40B4-BE49-F238E27FC236}">
                    <a16:creationId xmlns:a16="http://schemas.microsoft.com/office/drawing/2014/main" id="{A08C7920-3527-4283-AC3D-F319D0BEE051}"/>
                  </a:ext>
                </a:extLst>
              </p:cNvPr>
              <p:cNvSpPr>
                <a:spLocks noChangeShapeType="1"/>
              </p:cNvSpPr>
              <p:nvPr/>
            </p:nvSpPr>
            <p:spPr bwMode="auto">
              <a:xfrm>
                <a:off x="4229" y="1200"/>
                <a:ext cx="96"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grpSp>
          <p:nvGrpSpPr>
            <p:cNvPr id="49281" name="Group 129">
              <a:extLst>
                <a:ext uri="{FF2B5EF4-FFF2-40B4-BE49-F238E27FC236}">
                  <a16:creationId xmlns:a16="http://schemas.microsoft.com/office/drawing/2014/main" id="{63487C3B-E08F-4CA4-A9A2-135960DB6C71}"/>
                </a:ext>
              </a:extLst>
            </p:cNvPr>
            <p:cNvGrpSpPr>
              <a:grpSpLocks/>
            </p:cNvGrpSpPr>
            <p:nvPr/>
          </p:nvGrpSpPr>
          <p:grpSpPr bwMode="auto">
            <a:xfrm>
              <a:off x="2453" y="672"/>
              <a:ext cx="96" cy="96"/>
              <a:chOff x="4229" y="1152"/>
              <a:chExt cx="96" cy="96"/>
            </a:xfrm>
          </p:grpSpPr>
          <p:sp>
            <p:nvSpPr>
              <p:cNvPr id="49282" name="Line 130">
                <a:extLst>
                  <a:ext uri="{FF2B5EF4-FFF2-40B4-BE49-F238E27FC236}">
                    <a16:creationId xmlns:a16="http://schemas.microsoft.com/office/drawing/2014/main" id="{77923B81-1D2E-4568-8B52-8657A1867D69}"/>
                  </a:ext>
                </a:extLst>
              </p:cNvPr>
              <p:cNvSpPr>
                <a:spLocks noChangeShapeType="1"/>
              </p:cNvSpPr>
              <p:nvPr/>
            </p:nvSpPr>
            <p:spPr bwMode="auto">
              <a:xfrm>
                <a:off x="4277" y="1152"/>
                <a:ext cx="0" cy="96"/>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83" name="Line 131">
                <a:extLst>
                  <a:ext uri="{FF2B5EF4-FFF2-40B4-BE49-F238E27FC236}">
                    <a16:creationId xmlns:a16="http://schemas.microsoft.com/office/drawing/2014/main" id="{B7320102-9987-49E4-A7BD-E858F6B5BD66}"/>
                  </a:ext>
                </a:extLst>
              </p:cNvPr>
              <p:cNvSpPr>
                <a:spLocks noChangeShapeType="1"/>
              </p:cNvSpPr>
              <p:nvPr/>
            </p:nvSpPr>
            <p:spPr bwMode="auto">
              <a:xfrm>
                <a:off x="4272" y="1200"/>
                <a:ext cx="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84" name="Line 132">
                <a:extLst>
                  <a:ext uri="{FF2B5EF4-FFF2-40B4-BE49-F238E27FC236}">
                    <a16:creationId xmlns:a16="http://schemas.microsoft.com/office/drawing/2014/main" id="{935099D2-2490-40CD-AA28-8A2FDBCD9B14}"/>
                  </a:ext>
                </a:extLst>
              </p:cNvPr>
              <p:cNvSpPr>
                <a:spLocks noChangeShapeType="1"/>
              </p:cNvSpPr>
              <p:nvPr/>
            </p:nvSpPr>
            <p:spPr bwMode="auto">
              <a:xfrm>
                <a:off x="4229" y="1200"/>
                <a:ext cx="96"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grpSp>
          <p:nvGrpSpPr>
            <p:cNvPr id="49285" name="Group 133">
              <a:extLst>
                <a:ext uri="{FF2B5EF4-FFF2-40B4-BE49-F238E27FC236}">
                  <a16:creationId xmlns:a16="http://schemas.microsoft.com/office/drawing/2014/main" id="{BAA85FD4-B0AA-45B0-BDBB-364782FAD72D}"/>
                </a:ext>
              </a:extLst>
            </p:cNvPr>
            <p:cNvGrpSpPr>
              <a:grpSpLocks/>
            </p:cNvGrpSpPr>
            <p:nvPr/>
          </p:nvGrpSpPr>
          <p:grpSpPr bwMode="auto">
            <a:xfrm>
              <a:off x="2832" y="912"/>
              <a:ext cx="96" cy="96"/>
              <a:chOff x="4229" y="1152"/>
              <a:chExt cx="96" cy="96"/>
            </a:xfrm>
          </p:grpSpPr>
          <p:sp>
            <p:nvSpPr>
              <p:cNvPr id="49286" name="Line 134">
                <a:extLst>
                  <a:ext uri="{FF2B5EF4-FFF2-40B4-BE49-F238E27FC236}">
                    <a16:creationId xmlns:a16="http://schemas.microsoft.com/office/drawing/2014/main" id="{B788D73F-958C-4CD9-AD65-3953D939CEC1}"/>
                  </a:ext>
                </a:extLst>
              </p:cNvPr>
              <p:cNvSpPr>
                <a:spLocks noChangeShapeType="1"/>
              </p:cNvSpPr>
              <p:nvPr/>
            </p:nvSpPr>
            <p:spPr bwMode="auto">
              <a:xfrm>
                <a:off x="4277" y="1152"/>
                <a:ext cx="0" cy="96"/>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87" name="Line 135">
                <a:extLst>
                  <a:ext uri="{FF2B5EF4-FFF2-40B4-BE49-F238E27FC236}">
                    <a16:creationId xmlns:a16="http://schemas.microsoft.com/office/drawing/2014/main" id="{41F6B136-F032-4CC4-8484-B59D30E0E472}"/>
                  </a:ext>
                </a:extLst>
              </p:cNvPr>
              <p:cNvSpPr>
                <a:spLocks noChangeShapeType="1"/>
              </p:cNvSpPr>
              <p:nvPr/>
            </p:nvSpPr>
            <p:spPr bwMode="auto">
              <a:xfrm>
                <a:off x="4272" y="1200"/>
                <a:ext cx="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88" name="Line 136">
                <a:extLst>
                  <a:ext uri="{FF2B5EF4-FFF2-40B4-BE49-F238E27FC236}">
                    <a16:creationId xmlns:a16="http://schemas.microsoft.com/office/drawing/2014/main" id="{1CCFE68F-FA2F-4E13-ADF2-027BB406183A}"/>
                  </a:ext>
                </a:extLst>
              </p:cNvPr>
              <p:cNvSpPr>
                <a:spLocks noChangeShapeType="1"/>
              </p:cNvSpPr>
              <p:nvPr/>
            </p:nvSpPr>
            <p:spPr bwMode="auto">
              <a:xfrm>
                <a:off x="4229" y="1200"/>
                <a:ext cx="96"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grpSp>
          <p:nvGrpSpPr>
            <p:cNvPr id="49289" name="Group 137">
              <a:extLst>
                <a:ext uri="{FF2B5EF4-FFF2-40B4-BE49-F238E27FC236}">
                  <a16:creationId xmlns:a16="http://schemas.microsoft.com/office/drawing/2014/main" id="{400383F1-0B30-4DC0-BB32-A4E0AE3A6639}"/>
                </a:ext>
              </a:extLst>
            </p:cNvPr>
            <p:cNvGrpSpPr>
              <a:grpSpLocks/>
            </p:cNvGrpSpPr>
            <p:nvPr/>
          </p:nvGrpSpPr>
          <p:grpSpPr bwMode="auto">
            <a:xfrm>
              <a:off x="3360" y="576"/>
              <a:ext cx="96" cy="96"/>
              <a:chOff x="4229" y="1152"/>
              <a:chExt cx="96" cy="96"/>
            </a:xfrm>
          </p:grpSpPr>
          <p:sp>
            <p:nvSpPr>
              <p:cNvPr id="49290" name="Line 138">
                <a:extLst>
                  <a:ext uri="{FF2B5EF4-FFF2-40B4-BE49-F238E27FC236}">
                    <a16:creationId xmlns:a16="http://schemas.microsoft.com/office/drawing/2014/main" id="{FF3A85C5-612F-4C97-B317-3EFFF783882A}"/>
                  </a:ext>
                </a:extLst>
              </p:cNvPr>
              <p:cNvSpPr>
                <a:spLocks noChangeShapeType="1"/>
              </p:cNvSpPr>
              <p:nvPr/>
            </p:nvSpPr>
            <p:spPr bwMode="auto">
              <a:xfrm>
                <a:off x="4277" y="1152"/>
                <a:ext cx="0" cy="96"/>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91" name="Line 139">
                <a:extLst>
                  <a:ext uri="{FF2B5EF4-FFF2-40B4-BE49-F238E27FC236}">
                    <a16:creationId xmlns:a16="http://schemas.microsoft.com/office/drawing/2014/main" id="{F2929801-7297-4001-A2D7-C83DD078E584}"/>
                  </a:ext>
                </a:extLst>
              </p:cNvPr>
              <p:cNvSpPr>
                <a:spLocks noChangeShapeType="1"/>
              </p:cNvSpPr>
              <p:nvPr/>
            </p:nvSpPr>
            <p:spPr bwMode="auto">
              <a:xfrm>
                <a:off x="4272" y="1200"/>
                <a:ext cx="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92" name="Line 140">
                <a:extLst>
                  <a:ext uri="{FF2B5EF4-FFF2-40B4-BE49-F238E27FC236}">
                    <a16:creationId xmlns:a16="http://schemas.microsoft.com/office/drawing/2014/main" id="{BDB3E597-57A9-4D12-94F5-2271B28C440E}"/>
                  </a:ext>
                </a:extLst>
              </p:cNvPr>
              <p:cNvSpPr>
                <a:spLocks noChangeShapeType="1"/>
              </p:cNvSpPr>
              <p:nvPr/>
            </p:nvSpPr>
            <p:spPr bwMode="auto">
              <a:xfrm>
                <a:off x="4229" y="1200"/>
                <a:ext cx="96"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grpSp>
      <p:grpSp>
        <p:nvGrpSpPr>
          <p:cNvPr id="49294" name="Group 142">
            <a:extLst>
              <a:ext uri="{FF2B5EF4-FFF2-40B4-BE49-F238E27FC236}">
                <a16:creationId xmlns:a16="http://schemas.microsoft.com/office/drawing/2014/main" id="{4AE52821-81E2-4D34-9C87-5008A7D6FBD7}"/>
              </a:ext>
            </a:extLst>
          </p:cNvPr>
          <p:cNvGrpSpPr>
            <a:grpSpLocks/>
          </p:cNvGrpSpPr>
          <p:nvPr/>
        </p:nvGrpSpPr>
        <p:grpSpPr bwMode="auto">
          <a:xfrm>
            <a:off x="6300788" y="627063"/>
            <a:ext cx="2667000" cy="1600200"/>
            <a:chOff x="1440" y="2736"/>
            <a:chExt cx="1680" cy="1008"/>
          </a:xfrm>
        </p:grpSpPr>
        <p:sp>
          <p:nvSpPr>
            <p:cNvPr id="49295" name="Rectangle 143">
              <a:extLst>
                <a:ext uri="{FF2B5EF4-FFF2-40B4-BE49-F238E27FC236}">
                  <a16:creationId xmlns:a16="http://schemas.microsoft.com/office/drawing/2014/main" id="{1F8E51CE-57CC-48F8-B345-E5412950514C}"/>
                </a:ext>
              </a:extLst>
            </p:cNvPr>
            <p:cNvSpPr>
              <a:spLocks noChangeArrowheads="1"/>
            </p:cNvSpPr>
            <p:nvPr/>
          </p:nvSpPr>
          <p:spPr bwMode="auto">
            <a:xfrm>
              <a:off x="1440" y="2736"/>
              <a:ext cx="1680" cy="1008"/>
            </a:xfrm>
            <a:prstGeom prst="rect">
              <a:avLst/>
            </a:prstGeom>
            <a:solidFill>
              <a:srgbClr val="CCECFF"/>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grpSp>
          <p:nvGrpSpPr>
            <p:cNvPr id="49296" name="Group 144">
              <a:extLst>
                <a:ext uri="{FF2B5EF4-FFF2-40B4-BE49-F238E27FC236}">
                  <a16:creationId xmlns:a16="http://schemas.microsoft.com/office/drawing/2014/main" id="{E69C8CDC-6241-4D76-A6B1-AEA273582101}"/>
                </a:ext>
              </a:extLst>
            </p:cNvPr>
            <p:cNvGrpSpPr>
              <a:grpSpLocks/>
            </p:cNvGrpSpPr>
            <p:nvPr/>
          </p:nvGrpSpPr>
          <p:grpSpPr bwMode="auto">
            <a:xfrm>
              <a:off x="1584" y="3312"/>
              <a:ext cx="96" cy="96"/>
              <a:chOff x="4229" y="1152"/>
              <a:chExt cx="96" cy="96"/>
            </a:xfrm>
          </p:grpSpPr>
          <p:sp>
            <p:nvSpPr>
              <p:cNvPr id="49297" name="Line 145">
                <a:extLst>
                  <a:ext uri="{FF2B5EF4-FFF2-40B4-BE49-F238E27FC236}">
                    <a16:creationId xmlns:a16="http://schemas.microsoft.com/office/drawing/2014/main" id="{29014468-A26B-4A18-8400-8178B70B39C4}"/>
                  </a:ext>
                </a:extLst>
              </p:cNvPr>
              <p:cNvSpPr>
                <a:spLocks noChangeShapeType="1"/>
              </p:cNvSpPr>
              <p:nvPr/>
            </p:nvSpPr>
            <p:spPr bwMode="auto">
              <a:xfrm>
                <a:off x="4277" y="1152"/>
                <a:ext cx="0" cy="96"/>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98" name="Line 146">
                <a:extLst>
                  <a:ext uri="{FF2B5EF4-FFF2-40B4-BE49-F238E27FC236}">
                    <a16:creationId xmlns:a16="http://schemas.microsoft.com/office/drawing/2014/main" id="{8552183D-A650-4E25-9792-68322A8A286A}"/>
                  </a:ext>
                </a:extLst>
              </p:cNvPr>
              <p:cNvSpPr>
                <a:spLocks noChangeShapeType="1"/>
              </p:cNvSpPr>
              <p:nvPr/>
            </p:nvSpPr>
            <p:spPr bwMode="auto">
              <a:xfrm>
                <a:off x="4272" y="1200"/>
                <a:ext cx="0" cy="0"/>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299" name="Line 147">
                <a:extLst>
                  <a:ext uri="{FF2B5EF4-FFF2-40B4-BE49-F238E27FC236}">
                    <a16:creationId xmlns:a16="http://schemas.microsoft.com/office/drawing/2014/main" id="{472B252C-9658-4522-85B5-4036E784AED0}"/>
                  </a:ext>
                </a:extLst>
              </p:cNvPr>
              <p:cNvSpPr>
                <a:spLocks noChangeShapeType="1"/>
              </p:cNvSpPr>
              <p:nvPr/>
            </p:nvSpPr>
            <p:spPr bwMode="auto">
              <a:xfrm>
                <a:off x="4229" y="1200"/>
                <a:ext cx="96" cy="0"/>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grpSp>
          <p:nvGrpSpPr>
            <p:cNvPr id="49300" name="Group 148">
              <a:extLst>
                <a:ext uri="{FF2B5EF4-FFF2-40B4-BE49-F238E27FC236}">
                  <a16:creationId xmlns:a16="http://schemas.microsoft.com/office/drawing/2014/main" id="{9654DA5F-D469-432C-98B2-42D912C7FF05}"/>
                </a:ext>
              </a:extLst>
            </p:cNvPr>
            <p:cNvGrpSpPr>
              <a:grpSpLocks/>
            </p:cNvGrpSpPr>
            <p:nvPr/>
          </p:nvGrpSpPr>
          <p:grpSpPr bwMode="auto">
            <a:xfrm>
              <a:off x="2021" y="2928"/>
              <a:ext cx="96" cy="96"/>
              <a:chOff x="4229" y="1152"/>
              <a:chExt cx="96" cy="96"/>
            </a:xfrm>
          </p:grpSpPr>
          <p:sp>
            <p:nvSpPr>
              <p:cNvPr id="49301" name="Line 149">
                <a:extLst>
                  <a:ext uri="{FF2B5EF4-FFF2-40B4-BE49-F238E27FC236}">
                    <a16:creationId xmlns:a16="http://schemas.microsoft.com/office/drawing/2014/main" id="{7A35EB42-2BC0-444F-89C7-EEBC3206075E}"/>
                  </a:ext>
                </a:extLst>
              </p:cNvPr>
              <p:cNvSpPr>
                <a:spLocks noChangeShapeType="1"/>
              </p:cNvSpPr>
              <p:nvPr/>
            </p:nvSpPr>
            <p:spPr bwMode="auto">
              <a:xfrm>
                <a:off x="4277" y="1152"/>
                <a:ext cx="0" cy="96"/>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302" name="Line 150">
                <a:extLst>
                  <a:ext uri="{FF2B5EF4-FFF2-40B4-BE49-F238E27FC236}">
                    <a16:creationId xmlns:a16="http://schemas.microsoft.com/office/drawing/2014/main" id="{193F75B4-D4AB-4A27-8C16-645E5B4F91FB}"/>
                  </a:ext>
                </a:extLst>
              </p:cNvPr>
              <p:cNvSpPr>
                <a:spLocks noChangeShapeType="1"/>
              </p:cNvSpPr>
              <p:nvPr/>
            </p:nvSpPr>
            <p:spPr bwMode="auto">
              <a:xfrm>
                <a:off x="4272" y="1200"/>
                <a:ext cx="0" cy="0"/>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303" name="Line 151">
                <a:extLst>
                  <a:ext uri="{FF2B5EF4-FFF2-40B4-BE49-F238E27FC236}">
                    <a16:creationId xmlns:a16="http://schemas.microsoft.com/office/drawing/2014/main" id="{0DF61B5E-2968-4A40-A52C-E9871C519A13}"/>
                  </a:ext>
                </a:extLst>
              </p:cNvPr>
              <p:cNvSpPr>
                <a:spLocks noChangeShapeType="1"/>
              </p:cNvSpPr>
              <p:nvPr/>
            </p:nvSpPr>
            <p:spPr bwMode="auto">
              <a:xfrm>
                <a:off x="4229" y="1200"/>
                <a:ext cx="96" cy="0"/>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grpSp>
          <p:nvGrpSpPr>
            <p:cNvPr id="49304" name="Group 152">
              <a:extLst>
                <a:ext uri="{FF2B5EF4-FFF2-40B4-BE49-F238E27FC236}">
                  <a16:creationId xmlns:a16="http://schemas.microsoft.com/office/drawing/2014/main" id="{89E3521B-481A-4BEC-A5AB-D10AFFAE1EEF}"/>
                </a:ext>
              </a:extLst>
            </p:cNvPr>
            <p:cNvGrpSpPr>
              <a:grpSpLocks/>
            </p:cNvGrpSpPr>
            <p:nvPr/>
          </p:nvGrpSpPr>
          <p:grpSpPr bwMode="auto">
            <a:xfrm>
              <a:off x="2400" y="3168"/>
              <a:ext cx="96" cy="96"/>
              <a:chOff x="4229" y="1152"/>
              <a:chExt cx="96" cy="96"/>
            </a:xfrm>
          </p:grpSpPr>
          <p:sp>
            <p:nvSpPr>
              <p:cNvPr id="49305" name="Line 153">
                <a:extLst>
                  <a:ext uri="{FF2B5EF4-FFF2-40B4-BE49-F238E27FC236}">
                    <a16:creationId xmlns:a16="http://schemas.microsoft.com/office/drawing/2014/main" id="{F12CB5D6-9657-4B73-8BCF-79CCAFEF49C1}"/>
                  </a:ext>
                </a:extLst>
              </p:cNvPr>
              <p:cNvSpPr>
                <a:spLocks noChangeShapeType="1"/>
              </p:cNvSpPr>
              <p:nvPr/>
            </p:nvSpPr>
            <p:spPr bwMode="auto">
              <a:xfrm>
                <a:off x="4277" y="1152"/>
                <a:ext cx="0" cy="96"/>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306" name="Line 154">
                <a:extLst>
                  <a:ext uri="{FF2B5EF4-FFF2-40B4-BE49-F238E27FC236}">
                    <a16:creationId xmlns:a16="http://schemas.microsoft.com/office/drawing/2014/main" id="{9DDCEE7C-CE72-415B-98EB-741B18EDF918}"/>
                  </a:ext>
                </a:extLst>
              </p:cNvPr>
              <p:cNvSpPr>
                <a:spLocks noChangeShapeType="1"/>
              </p:cNvSpPr>
              <p:nvPr/>
            </p:nvSpPr>
            <p:spPr bwMode="auto">
              <a:xfrm>
                <a:off x="4272" y="1200"/>
                <a:ext cx="0" cy="0"/>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307" name="Line 155">
                <a:extLst>
                  <a:ext uri="{FF2B5EF4-FFF2-40B4-BE49-F238E27FC236}">
                    <a16:creationId xmlns:a16="http://schemas.microsoft.com/office/drawing/2014/main" id="{B9203222-A145-44B9-85D1-1AAD6C10AD63}"/>
                  </a:ext>
                </a:extLst>
              </p:cNvPr>
              <p:cNvSpPr>
                <a:spLocks noChangeShapeType="1"/>
              </p:cNvSpPr>
              <p:nvPr/>
            </p:nvSpPr>
            <p:spPr bwMode="auto">
              <a:xfrm>
                <a:off x="4229" y="1200"/>
                <a:ext cx="96" cy="0"/>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grpSp>
          <p:nvGrpSpPr>
            <p:cNvPr id="49308" name="Group 156">
              <a:extLst>
                <a:ext uri="{FF2B5EF4-FFF2-40B4-BE49-F238E27FC236}">
                  <a16:creationId xmlns:a16="http://schemas.microsoft.com/office/drawing/2014/main" id="{CDE293E8-45B3-4BCA-A141-53274689C612}"/>
                </a:ext>
              </a:extLst>
            </p:cNvPr>
            <p:cNvGrpSpPr>
              <a:grpSpLocks/>
            </p:cNvGrpSpPr>
            <p:nvPr/>
          </p:nvGrpSpPr>
          <p:grpSpPr bwMode="auto">
            <a:xfrm>
              <a:off x="2928" y="2880"/>
              <a:ext cx="96" cy="96"/>
              <a:chOff x="4229" y="1152"/>
              <a:chExt cx="96" cy="96"/>
            </a:xfrm>
          </p:grpSpPr>
          <p:sp>
            <p:nvSpPr>
              <p:cNvPr id="49309" name="Line 157">
                <a:extLst>
                  <a:ext uri="{FF2B5EF4-FFF2-40B4-BE49-F238E27FC236}">
                    <a16:creationId xmlns:a16="http://schemas.microsoft.com/office/drawing/2014/main" id="{BDD9A823-6C7C-44DF-8B5F-29EF965D79F0}"/>
                  </a:ext>
                </a:extLst>
              </p:cNvPr>
              <p:cNvSpPr>
                <a:spLocks noChangeShapeType="1"/>
              </p:cNvSpPr>
              <p:nvPr/>
            </p:nvSpPr>
            <p:spPr bwMode="auto">
              <a:xfrm>
                <a:off x="4277" y="1152"/>
                <a:ext cx="0" cy="96"/>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310" name="Line 158">
                <a:extLst>
                  <a:ext uri="{FF2B5EF4-FFF2-40B4-BE49-F238E27FC236}">
                    <a16:creationId xmlns:a16="http://schemas.microsoft.com/office/drawing/2014/main" id="{B68F3EA5-AC03-4D6D-B0E8-966C171EC474}"/>
                  </a:ext>
                </a:extLst>
              </p:cNvPr>
              <p:cNvSpPr>
                <a:spLocks noChangeShapeType="1"/>
              </p:cNvSpPr>
              <p:nvPr/>
            </p:nvSpPr>
            <p:spPr bwMode="auto">
              <a:xfrm>
                <a:off x="4272" y="1200"/>
                <a:ext cx="0" cy="0"/>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49311" name="Line 159">
                <a:extLst>
                  <a:ext uri="{FF2B5EF4-FFF2-40B4-BE49-F238E27FC236}">
                    <a16:creationId xmlns:a16="http://schemas.microsoft.com/office/drawing/2014/main" id="{7F206D10-17EE-4647-8050-F97C7196B6AE}"/>
                  </a:ext>
                </a:extLst>
              </p:cNvPr>
              <p:cNvSpPr>
                <a:spLocks noChangeShapeType="1"/>
              </p:cNvSpPr>
              <p:nvPr/>
            </p:nvSpPr>
            <p:spPr bwMode="auto">
              <a:xfrm>
                <a:off x="4229" y="1200"/>
                <a:ext cx="96" cy="0"/>
              </a:xfrm>
              <a:prstGeom prst="line">
                <a:avLst/>
              </a:prstGeom>
              <a:no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sp>
          <p:nvSpPr>
            <p:cNvPr id="49312" name="Freeform 160">
              <a:extLst>
                <a:ext uri="{FF2B5EF4-FFF2-40B4-BE49-F238E27FC236}">
                  <a16:creationId xmlns:a16="http://schemas.microsoft.com/office/drawing/2014/main" id="{085240F0-0488-4174-B097-1B21AF061C78}"/>
                </a:ext>
              </a:extLst>
            </p:cNvPr>
            <p:cNvSpPr>
              <a:spLocks/>
            </p:cNvSpPr>
            <p:nvPr/>
          </p:nvSpPr>
          <p:spPr bwMode="auto">
            <a:xfrm>
              <a:off x="1632" y="2928"/>
              <a:ext cx="1344" cy="432"/>
            </a:xfrm>
            <a:custGeom>
              <a:avLst/>
              <a:gdLst>
                <a:gd name="T0" fmla="*/ 0 w 1344"/>
                <a:gd name="T1" fmla="*/ 432 h 432"/>
                <a:gd name="T2" fmla="*/ 432 w 1344"/>
                <a:gd name="T3" fmla="*/ 48 h 432"/>
                <a:gd name="T4" fmla="*/ 816 w 1344"/>
                <a:gd name="T5" fmla="*/ 288 h 432"/>
                <a:gd name="T6" fmla="*/ 1344 w 1344"/>
                <a:gd name="T7" fmla="*/ 0 h 432"/>
              </a:gdLst>
              <a:ahLst/>
              <a:cxnLst>
                <a:cxn ang="0">
                  <a:pos x="T0" y="T1"/>
                </a:cxn>
                <a:cxn ang="0">
                  <a:pos x="T2" y="T3"/>
                </a:cxn>
                <a:cxn ang="0">
                  <a:pos x="T4" y="T5"/>
                </a:cxn>
                <a:cxn ang="0">
                  <a:pos x="T6" y="T7"/>
                </a:cxn>
              </a:cxnLst>
              <a:rect l="0" t="0" r="r" b="b"/>
              <a:pathLst>
                <a:path w="1344" h="432">
                  <a:moveTo>
                    <a:pt x="0" y="432"/>
                  </a:moveTo>
                  <a:cubicBezTo>
                    <a:pt x="148" y="252"/>
                    <a:pt x="296" y="72"/>
                    <a:pt x="432" y="48"/>
                  </a:cubicBezTo>
                  <a:cubicBezTo>
                    <a:pt x="568" y="24"/>
                    <a:pt x="664" y="296"/>
                    <a:pt x="816" y="288"/>
                  </a:cubicBezTo>
                  <a:cubicBezTo>
                    <a:pt x="968" y="280"/>
                    <a:pt x="1156" y="140"/>
                    <a:pt x="1344" y="0"/>
                  </a:cubicBezTo>
                </a:path>
              </a:pathLst>
            </a:custGeom>
            <a:solidFill>
              <a:srgbClr val="CCECFF"/>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sp>
        <p:nvSpPr>
          <p:cNvPr id="49313" name="AutoShape 161">
            <a:extLst>
              <a:ext uri="{FF2B5EF4-FFF2-40B4-BE49-F238E27FC236}">
                <a16:creationId xmlns:a16="http://schemas.microsoft.com/office/drawing/2014/main" id="{41D4401D-A1A8-473C-9A6E-17D18C782C25}"/>
              </a:ext>
            </a:extLst>
          </p:cNvPr>
          <p:cNvSpPr>
            <a:spLocks noChangeArrowheads="1"/>
          </p:cNvSpPr>
          <p:nvPr/>
        </p:nvSpPr>
        <p:spPr bwMode="auto">
          <a:xfrm flipH="1">
            <a:off x="5905500" y="1222375"/>
            <a:ext cx="228600" cy="319088"/>
          </a:xfrm>
          <a:prstGeom prst="leftArrow">
            <a:avLst>
              <a:gd name="adj1" fmla="val 50000"/>
              <a:gd name="adj2" fmla="val 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49314" name="Text Box 162">
            <a:extLst>
              <a:ext uri="{FF2B5EF4-FFF2-40B4-BE49-F238E27FC236}">
                <a16:creationId xmlns:a16="http://schemas.microsoft.com/office/drawing/2014/main" id="{6B87DEFE-BE51-4E96-90C3-A0A1C9579233}"/>
              </a:ext>
            </a:extLst>
          </p:cNvPr>
          <p:cNvSpPr txBox="1">
            <a:spLocks noChangeArrowheads="1"/>
          </p:cNvSpPr>
          <p:nvPr/>
        </p:nvSpPr>
        <p:spPr bwMode="auto">
          <a:xfrm>
            <a:off x="323850" y="2701925"/>
            <a:ext cx="3973513"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sz="1600" b="1">
                <a:solidFill>
                  <a:srgbClr val="800000"/>
                </a:solidFill>
                <a:latin typeface="Times New Roman" panose="02020603050405020304" pitchFamily="18" charset="0"/>
              </a:rPr>
              <a:t>B-spline curve </a:t>
            </a:r>
            <a:endParaRPr lang="hu-HU" altLang="hu-HU" sz="1600" b="1">
              <a:solidFill>
                <a:srgbClr val="800000"/>
              </a:solidFill>
              <a:latin typeface="Times New Roman" panose="02020603050405020304" pitchFamily="18" charset="0"/>
            </a:endParaRPr>
          </a:p>
          <a:p>
            <a:pPr lvl="1" algn="l" eaLnBrk="0" hangingPunct="0"/>
            <a:r>
              <a:rPr lang="en-US" altLang="hu-HU" sz="1400" b="1">
                <a:solidFill>
                  <a:srgbClr val="800000"/>
                </a:solidFill>
                <a:latin typeface="Times New Roman" panose="02020603050405020304" pitchFamily="18" charset="0"/>
              </a:rPr>
              <a:t>Consists of segments.</a:t>
            </a:r>
            <a:endParaRPr lang="en-US" altLang="hu-HU" sz="1400" b="1">
              <a:solidFill>
                <a:srgbClr val="006666"/>
              </a:solidFill>
              <a:latin typeface="Times New Roman" panose="02020603050405020304" pitchFamily="18" charset="0"/>
            </a:endParaRPr>
          </a:p>
          <a:p>
            <a:pPr lvl="1" algn="l" eaLnBrk="0" hangingPunct="0"/>
            <a:r>
              <a:rPr lang="en-US" altLang="hu-HU" sz="1400" b="1">
                <a:solidFill>
                  <a:srgbClr val="006666"/>
                </a:solidFill>
                <a:latin typeface="Times New Roman" panose="02020603050405020304" pitchFamily="18" charset="0"/>
              </a:rPr>
              <a:t>Continuity at segment borders.</a:t>
            </a:r>
          </a:p>
          <a:p>
            <a:pPr lvl="1" algn="l" eaLnBrk="0" hangingPunct="0"/>
            <a:r>
              <a:rPr lang="en-US" altLang="hu-HU" sz="1400" b="1">
                <a:solidFill>
                  <a:srgbClr val="800000"/>
                </a:solidFill>
                <a:latin typeface="Times New Roman" panose="02020603050405020304" pitchFamily="18" charset="0"/>
              </a:rPr>
              <a:t>Local control</a:t>
            </a:r>
            <a:r>
              <a:rPr lang="en-US" altLang="hu-HU" sz="1400" b="1">
                <a:solidFill>
                  <a:srgbClr val="006666"/>
                </a:solidFill>
                <a:latin typeface="Times New Roman" panose="02020603050405020304" pitchFamily="18" charset="0"/>
              </a:rPr>
              <a:t>.</a:t>
            </a:r>
          </a:p>
          <a:p>
            <a:pPr lvl="1" algn="l" eaLnBrk="0" hangingPunct="0"/>
            <a:r>
              <a:rPr lang="en-US" altLang="hu-HU" sz="1400" b="1">
                <a:solidFill>
                  <a:srgbClr val="800000"/>
                </a:solidFill>
                <a:latin typeface="Times New Roman" panose="02020603050405020304" pitchFamily="18" charset="0"/>
              </a:rPr>
              <a:t>Spline</a:t>
            </a:r>
            <a:r>
              <a:rPr lang="en-US" altLang="hu-HU" sz="1400" b="1">
                <a:solidFill>
                  <a:srgbClr val="006666"/>
                </a:solidFill>
                <a:latin typeface="Times New Roman" panose="02020603050405020304" pitchFamily="18" charset="0"/>
              </a:rPr>
              <a:t> base functions</a:t>
            </a:r>
            <a:r>
              <a:rPr lang="hu-HU" altLang="hu-HU" sz="1400" b="1">
                <a:solidFill>
                  <a:srgbClr val="006666"/>
                </a:solidFill>
                <a:latin typeface="Times New Roman" panose="02020603050405020304" pitchFamily="18" charset="0"/>
              </a:rPr>
              <a:t>.</a:t>
            </a:r>
            <a:endParaRPr lang="en-US" altLang="hu-HU" sz="1400" b="1">
              <a:solidFill>
                <a:srgbClr val="800000"/>
              </a:solidFill>
              <a:latin typeface="Times New Roman" panose="02020603050405020304" pitchFamily="18" charset="0"/>
            </a:endParaRPr>
          </a:p>
          <a:p>
            <a:pPr lvl="1" algn="l" eaLnBrk="0" hangingPunct="0"/>
            <a:r>
              <a:rPr lang="en-US" altLang="hu-HU" sz="1400" b="1">
                <a:solidFill>
                  <a:srgbClr val="006666"/>
                </a:solidFill>
                <a:latin typeface="Times New Roman" panose="02020603050405020304" pitchFamily="18" charset="0"/>
              </a:rPr>
              <a:t>Degree of the curve is same as degree of the base function. Different degree of segments is allowed.</a:t>
            </a:r>
          </a:p>
          <a:p>
            <a:pPr lvl="1" algn="l" eaLnBrk="0" hangingPunct="0"/>
            <a:r>
              <a:rPr lang="en-US" altLang="hu-HU" sz="1400" b="1">
                <a:solidFill>
                  <a:srgbClr val="006666"/>
                </a:solidFill>
                <a:latin typeface="Times New Roman" panose="02020603050405020304" pitchFamily="18" charset="0"/>
              </a:rPr>
              <a:t>Curve goes through of the first and last control points only in case of special parameterization.</a:t>
            </a:r>
          </a:p>
        </p:txBody>
      </p:sp>
      <p:grpSp>
        <p:nvGrpSpPr>
          <p:cNvPr id="49315" name="Group 163">
            <a:extLst>
              <a:ext uri="{FF2B5EF4-FFF2-40B4-BE49-F238E27FC236}">
                <a16:creationId xmlns:a16="http://schemas.microsoft.com/office/drawing/2014/main" id="{DE152ECF-61A2-484F-86B9-960133DCCFFC}"/>
              </a:ext>
            </a:extLst>
          </p:cNvPr>
          <p:cNvGrpSpPr>
            <a:grpSpLocks/>
          </p:cNvGrpSpPr>
          <p:nvPr/>
        </p:nvGrpSpPr>
        <p:grpSpPr bwMode="auto">
          <a:xfrm>
            <a:off x="5070475" y="4243388"/>
            <a:ext cx="3222625" cy="1589087"/>
            <a:chOff x="411" y="914"/>
            <a:chExt cx="2422" cy="1344"/>
          </a:xfrm>
        </p:grpSpPr>
        <p:sp>
          <p:nvSpPr>
            <p:cNvPr id="49316" name="Line 164">
              <a:extLst>
                <a:ext uri="{FF2B5EF4-FFF2-40B4-BE49-F238E27FC236}">
                  <a16:creationId xmlns:a16="http://schemas.microsoft.com/office/drawing/2014/main" id="{3316071C-6908-40E5-BEB7-924B808CE3D6}"/>
                </a:ext>
              </a:extLst>
            </p:cNvPr>
            <p:cNvSpPr>
              <a:spLocks noChangeShapeType="1"/>
            </p:cNvSpPr>
            <p:nvPr/>
          </p:nvSpPr>
          <p:spPr bwMode="auto">
            <a:xfrm>
              <a:off x="456" y="1319"/>
              <a:ext cx="1" cy="6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pSp>
          <p:nvGrpSpPr>
            <p:cNvPr id="49317" name="Group 165">
              <a:extLst>
                <a:ext uri="{FF2B5EF4-FFF2-40B4-BE49-F238E27FC236}">
                  <a16:creationId xmlns:a16="http://schemas.microsoft.com/office/drawing/2014/main" id="{E8D20242-29D8-413F-A617-F48AF30B339B}"/>
                </a:ext>
              </a:extLst>
            </p:cNvPr>
            <p:cNvGrpSpPr>
              <a:grpSpLocks/>
            </p:cNvGrpSpPr>
            <p:nvPr/>
          </p:nvGrpSpPr>
          <p:grpSpPr bwMode="auto">
            <a:xfrm>
              <a:off x="424" y="914"/>
              <a:ext cx="2231" cy="706"/>
              <a:chOff x="1629" y="1056"/>
              <a:chExt cx="2231" cy="706"/>
            </a:xfrm>
          </p:grpSpPr>
          <p:sp>
            <p:nvSpPr>
              <p:cNvPr id="49318" name="Arc 166">
                <a:extLst>
                  <a:ext uri="{FF2B5EF4-FFF2-40B4-BE49-F238E27FC236}">
                    <a16:creationId xmlns:a16="http://schemas.microsoft.com/office/drawing/2014/main" id="{4285EDB5-6BC9-40D9-8BE7-490BA94BF81E}"/>
                  </a:ext>
                </a:extLst>
              </p:cNvPr>
              <p:cNvSpPr>
                <a:spLocks/>
              </p:cNvSpPr>
              <p:nvPr/>
            </p:nvSpPr>
            <p:spPr bwMode="auto">
              <a:xfrm>
                <a:off x="1658" y="1070"/>
                <a:ext cx="977" cy="617"/>
              </a:xfrm>
              <a:custGeom>
                <a:avLst/>
                <a:gdLst>
                  <a:gd name="G0" fmla="+- 20132 0 0"/>
                  <a:gd name="G1" fmla="+- 21600 0 0"/>
                  <a:gd name="G2" fmla="+- 21600 0 0"/>
                  <a:gd name="T0" fmla="*/ 0 w 39149"/>
                  <a:gd name="T1" fmla="*/ 13772 h 21600"/>
                  <a:gd name="T2" fmla="*/ 39149 w 39149"/>
                  <a:gd name="T3" fmla="*/ 11358 h 21600"/>
                  <a:gd name="T4" fmla="*/ 20132 w 39149"/>
                  <a:gd name="T5" fmla="*/ 21600 h 21600"/>
                </a:gdLst>
                <a:ahLst/>
                <a:cxnLst>
                  <a:cxn ang="0">
                    <a:pos x="T0" y="T1"/>
                  </a:cxn>
                  <a:cxn ang="0">
                    <a:pos x="T2" y="T3"/>
                  </a:cxn>
                  <a:cxn ang="0">
                    <a:pos x="T4" y="T5"/>
                  </a:cxn>
                </a:cxnLst>
                <a:rect l="0" t="0" r="r" b="b"/>
                <a:pathLst>
                  <a:path w="39149" h="21600" fill="none" extrusionOk="0">
                    <a:moveTo>
                      <a:pt x="0" y="13772"/>
                    </a:moveTo>
                    <a:cubicBezTo>
                      <a:pt x="3228" y="5469"/>
                      <a:pt x="11223" y="0"/>
                      <a:pt x="20132" y="0"/>
                    </a:cubicBezTo>
                    <a:cubicBezTo>
                      <a:pt x="28077" y="0"/>
                      <a:pt x="35381" y="4362"/>
                      <a:pt x="39149" y="11357"/>
                    </a:cubicBezTo>
                  </a:path>
                  <a:path w="39149" h="21600" stroke="0" extrusionOk="0">
                    <a:moveTo>
                      <a:pt x="0" y="13772"/>
                    </a:moveTo>
                    <a:cubicBezTo>
                      <a:pt x="3228" y="5469"/>
                      <a:pt x="11223" y="0"/>
                      <a:pt x="20132" y="0"/>
                    </a:cubicBezTo>
                    <a:cubicBezTo>
                      <a:pt x="28077" y="0"/>
                      <a:pt x="35381" y="4362"/>
                      <a:pt x="39149" y="11357"/>
                    </a:cubicBezTo>
                    <a:lnTo>
                      <a:pt x="20132" y="21600"/>
                    </a:lnTo>
                    <a:close/>
                  </a:path>
                </a:pathLst>
              </a:custGeom>
              <a:noFill/>
              <a:ln w="14288">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9319" name="Arc 167">
                <a:extLst>
                  <a:ext uri="{FF2B5EF4-FFF2-40B4-BE49-F238E27FC236}">
                    <a16:creationId xmlns:a16="http://schemas.microsoft.com/office/drawing/2014/main" id="{56410686-F7BC-48B5-9C4C-58B17ED8E448}"/>
                  </a:ext>
                </a:extLst>
              </p:cNvPr>
              <p:cNvSpPr>
                <a:spLocks/>
              </p:cNvSpPr>
              <p:nvPr/>
            </p:nvSpPr>
            <p:spPr bwMode="auto">
              <a:xfrm>
                <a:off x="2626" y="1164"/>
                <a:ext cx="1202" cy="581"/>
              </a:xfrm>
              <a:custGeom>
                <a:avLst/>
                <a:gdLst>
                  <a:gd name="G0" fmla="+- 19958 0 0"/>
                  <a:gd name="G1" fmla="+- 0 0 0"/>
                  <a:gd name="G2" fmla="+- 21600 0 0"/>
                  <a:gd name="T0" fmla="*/ 39637 w 39637"/>
                  <a:gd name="T1" fmla="*/ 8904 h 21600"/>
                  <a:gd name="T2" fmla="*/ 0 w 39637"/>
                  <a:gd name="T3" fmla="*/ 8260 h 21600"/>
                  <a:gd name="T4" fmla="*/ 19958 w 39637"/>
                  <a:gd name="T5" fmla="*/ 0 h 21600"/>
                </a:gdLst>
                <a:ahLst/>
                <a:cxnLst>
                  <a:cxn ang="0">
                    <a:pos x="T0" y="T1"/>
                  </a:cxn>
                  <a:cxn ang="0">
                    <a:pos x="T2" y="T3"/>
                  </a:cxn>
                  <a:cxn ang="0">
                    <a:pos x="T4" y="T5"/>
                  </a:cxn>
                </a:cxnLst>
                <a:rect l="0" t="0" r="r" b="b"/>
                <a:pathLst>
                  <a:path w="39637" h="21600" fill="none" extrusionOk="0">
                    <a:moveTo>
                      <a:pt x="39637" y="8904"/>
                    </a:moveTo>
                    <a:cubicBezTo>
                      <a:pt x="36140" y="16633"/>
                      <a:pt x="28441" y="21599"/>
                      <a:pt x="19958" y="21599"/>
                    </a:cubicBezTo>
                    <a:cubicBezTo>
                      <a:pt x="11219" y="21599"/>
                      <a:pt x="3341" y="16334"/>
                      <a:pt x="-1" y="8260"/>
                    </a:cubicBezTo>
                  </a:path>
                  <a:path w="39637" h="21600" stroke="0" extrusionOk="0">
                    <a:moveTo>
                      <a:pt x="39637" y="8904"/>
                    </a:moveTo>
                    <a:cubicBezTo>
                      <a:pt x="36140" y="16633"/>
                      <a:pt x="28441" y="21599"/>
                      <a:pt x="19958" y="21599"/>
                    </a:cubicBezTo>
                    <a:cubicBezTo>
                      <a:pt x="11219" y="21599"/>
                      <a:pt x="3341" y="16334"/>
                      <a:pt x="-1" y="8260"/>
                    </a:cubicBezTo>
                    <a:lnTo>
                      <a:pt x="19958" y="0"/>
                    </a:lnTo>
                    <a:close/>
                  </a:path>
                </a:pathLst>
              </a:custGeom>
              <a:noFill/>
              <a:ln w="14288">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9320" name="Oval 168">
                <a:extLst>
                  <a:ext uri="{FF2B5EF4-FFF2-40B4-BE49-F238E27FC236}">
                    <a16:creationId xmlns:a16="http://schemas.microsoft.com/office/drawing/2014/main" id="{1C57D5F5-6258-4412-9345-A6F5A2CE7350}"/>
                  </a:ext>
                </a:extLst>
              </p:cNvPr>
              <p:cNvSpPr>
                <a:spLocks noChangeArrowheads="1"/>
              </p:cNvSpPr>
              <p:nvPr/>
            </p:nvSpPr>
            <p:spPr bwMode="auto">
              <a:xfrm>
                <a:off x="2288" y="1056"/>
                <a:ext cx="55" cy="72"/>
              </a:xfrm>
              <a:prstGeom prst="ellipse">
                <a:avLst/>
              </a:prstGeom>
              <a:solidFill>
                <a:srgbClr val="FFFFFF"/>
              </a:solidFill>
              <a:ln w="14288">
                <a:solidFill>
                  <a:srgbClr val="800000"/>
                </a:solidFill>
                <a:round/>
                <a:headEnd/>
                <a:tailEnd/>
              </a:ln>
            </p:spPr>
            <p:txBody>
              <a:bodyPr/>
              <a:lstStyle/>
              <a:p>
                <a:endParaRPr lang="hu-HU"/>
              </a:p>
            </p:txBody>
          </p:sp>
          <p:sp>
            <p:nvSpPr>
              <p:cNvPr id="49321" name="Oval 169">
                <a:extLst>
                  <a:ext uri="{FF2B5EF4-FFF2-40B4-BE49-F238E27FC236}">
                    <a16:creationId xmlns:a16="http://schemas.microsoft.com/office/drawing/2014/main" id="{769536A4-493A-4C5D-A0C7-7C7F3F3AA36F}"/>
                  </a:ext>
                </a:extLst>
              </p:cNvPr>
              <p:cNvSpPr>
                <a:spLocks noChangeArrowheads="1"/>
              </p:cNvSpPr>
              <p:nvPr/>
            </p:nvSpPr>
            <p:spPr bwMode="auto">
              <a:xfrm>
                <a:off x="3047" y="1690"/>
                <a:ext cx="56" cy="72"/>
              </a:xfrm>
              <a:prstGeom prst="ellipse">
                <a:avLst/>
              </a:prstGeom>
              <a:solidFill>
                <a:srgbClr val="FFFFFF"/>
              </a:solidFill>
              <a:ln w="14288">
                <a:solidFill>
                  <a:srgbClr val="800000"/>
                </a:solidFill>
                <a:round/>
                <a:headEnd/>
                <a:tailEnd/>
              </a:ln>
            </p:spPr>
            <p:txBody>
              <a:bodyPr/>
              <a:lstStyle/>
              <a:p>
                <a:endParaRPr lang="hu-HU"/>
              </a:p>
            </p:txBody>
          </p:sp>
          <p:sp>
            <p:nvSpPr>
              <p:cNvPr id="49322" name="Oval 170">
                <a:extLst>
                  <a:ext uri="{FF2B5EF4-FFF2-40B4-BE49-F238E27FC236}">
                    <a16:creationId xmlns:a16="http://schemas.microsoft.com/office/drawing/2014/main" id="{571B6396-3312-4718-85C4-DDB9955B5802}"/>
                  </a:ext>
                </a:extLst>
              </p:cNvPr>
              <p:cNvSpPr>
                <a:spLocks noChangeArrowheads="1"/>
              </p:cNvSpPr>
              <p:nvPr/>
            </p:nvSpPr>
            <p:spPr bwMode="auto">
              <a:xfrm>
                <a:off x="3804" y="1387"/>
                <a:ext cx="56" cy="72"/>
              </a:xfrm>
              <a:prstGeom prst="ellipse">
                <a:avLst/>
              </a:prstGeom>
              <a:solidFill>
                <a:srgbClr val="FFFFFF"/>
              </a:solidFill>
              <a:ln w="14288">
                <a:solidFill>
                  <a:srgbClr val="800000"/>
                </a:solidFill>
                <a:round/>
                <a:headEnd/>
                <a:tailEnd/>
              </a:ln>
            </p:spPr>
            <p:txBody>
              <a:bodyPr/>
              <a:lstStyle/>
              <a:p>
                <a:endParaRPr lang="hu-HU"/>
              </a:p>
            </p:txBody>
          </p:sp>
          <p:sp>
            <p:nvSpPr>
              <p:cNvPr id="49323" name="Oval 171">
                <a:extLst>
                  <a:ext uri="{FF2B5EF4-FFF2-40B4-BE49-F238E27FC236}">
                    <a16:creationId xmlns:a16="http://schemas.microsoft.com/office/drawing/2014/main" id="{FB95EC89-B8E3-4614-8270-60DC1E879AB9}"/>
                  </a:ext>
                </a:extLst>
              </p:cNvPr>
              <p:cNvSpPr>
                <a:spLocks noChangeArrowheads="1"/>
              </p:cNvSpPr>
              <p:nvPr/>
            </p:nvSpPr>
            <p:spPr bwMode="auto">
              <a:xfrm>
                <a:off x="1629" y="1420"/>
                <a:ext cx="56" cy="72"/>
              </a:xfrm>
              <a:prstGeom prst="ellipse">
                <a:avLst/>
              </a:prstGeom>
              <a:solidFill>
                <a:srgbClr val="FFFFFF"/>
              </a:solidFill>
              <a:ln w="14288">
                <a:solidFill>
                  <a:srgbClr val="800000"/>
                </a:solidFill>
                <a:round/>
                <a:headEnd/>
                <a:tailEnd/>
              </a:ln>
            </p:spPr>
            <p:txBody>
              <a:bodyPr/>
              <a:lstStyle/>
              <a:p>
                <a:endParaRPr lang="hu-HU"/>
              </a:p>
            </p:txBody>
          </p:sp>
        </p:grpSp>
        <p:sp>
          <p:nvSpPr>
            <p:cNvPr id="49324" name="Line 172">
              <a:extLst>
                <a:ext uri="{FF2B5EF4-FFF2-40B4-BE49-F238E27FC236}">
                  <a16:creationId xmlns:a16="http://schemas.microsoft.com/office/drawing/2014/main" id="{33166753-7762-464E-8015-76D18D5F15DF}"/>
                </a:ext>
              </a:extLst>
            </p:cNvPr>
            <p:cNvSpPr>
              <a:spLocks noChangeShapeType="1"/>
            </p:cNvSpPr>
            <p:nvPr/>
          </p:nvSpPr>
          <p:spPr bwMode="auto">
            <a:xfrm>
              <a:off x="456" y="2002"/>
              <a:ext cx="2288" cy="1"/>
            </a:xfrm>
            <a:prstGeom prst="line">
              <a:avLst/>
            </a:prstGeom>
            <a:noFill/>
            <a:ln w="14288">
              <a:solidFill>
                <a:srgbClr val="C0C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9325" name="Line 173">
              <a:extLst>
                <a:ext uri="{FF2B5EF4-FFF2-40B4-BE49-F238E27FC236}">
                  <a16:creationId xmlns:a16="http://schemas.microsoft.com/office/drawing/2014/main" id="{D42EA517-579F-4AA1-95CC-AA27EDC4A09E}"/>
                </a:ext>
              </a:extLst>
            </p:cNvPr>
            <p:cNvSpPr>
              <a:spLocks noChangeShapeType="1"/>
            </p:cNvSpPr>
            <p:nvPr/>
          </p:nvSpPr>
          <p:spPr bwMode="auto">
            <a:xfrm>
              <a:off x="1114" y="944"/>
              <a:ext cx="120" cy="1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9326" name="Line 174">
              <a:extLst>
                <a:ext uri="{FF2B5EF4-FFF2-40B4-BE49-F238E27FC236}">
                  <a16:creationId xmlns:a16="http://schemas.microsoft.com/office/drawing/2014/main" id="{B53049A1-381F-4691-884F-966816FC87A0}"/>
                </a:ext>
              </a:extLst>
            </p:cNvPr>
            <p:cNvSpPr>
              <a:spLocks noChangeShapeType="1"/>
            </p:cNvSpPr>
            <p:nvPr/>
          </p:nvSpPr>
          <p:spPr bwMode="auto">
            <a:xfrm>
              <a:off x="1867" y="1592"/>
              <a:ext cx="163" cy="4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9327" name="Line 175">
              <a:extLst>
                <a:ext uri="{FF2B5EF4-FFF2-40B4-BE49-F238E27FC236}">
                  <a16:creationId xmlns:a16="http://schemas.microsoft.com/office/drawing/2014/main" id="{DA361EC3-B1D8-41B4-A72C-FA09DFD06CD7}"/>
                </a:ext>
              </a:extLst>
            </p:cNvPr>
            <p:cNvSpPr>
              <a:spLocks noChangeShapeType="1"/>
            </p:cNvSpPr>
            <p:nvPr/>
          </p:nvSpPr>
          <p:spPr bwMode="auto">
            <a:xfrm>
              <a:off x="2629" y="1271"/>
              <a:ext cx="92" cy="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pSp>
          <p:nvGrpSpPr>
            <p:cNvPr id="49328" name="Group 176">
              <a:extLst>
                <a:ext uri="{FF2B5EF4-FFF2-40B4-BE49-F238E27FC236}">
                  <a16:creationId xmlns:a16="http://schemas.microsoft.com/office/drawing/2014/main" id="{DF0D017D-2DA3-451A-8404-F01D0D8A1B32}"/>
                </a:ext>
              </a:extLst>
            </p:cNvPr>
            <p:cNvGrpSpPr>
              <a:grpSpLocks/>
            </p:cNvGrpSpPr>
            <p:nvPr/>
          </p:nvGrpSpPr>
          <p:grpSpPr bwMode="auto">
            <a:xfrm>
              <a:off x="411" y="2036"/>
              <a:ext cx="132" cy="222"/>
              <a:chOff x="1616" y="2178"/>
              <a:chExt cx="132" cy="222"/>
            </a:xfrm>
          </p:grpSpPr>
          <p:sp>
            <p:nvSpPr>
              <p:cNvPr id="49329" name="Rectangle 177">
                <a:extLst>
                  <a:ext uri="{FF2B5EF4-FFF2-40B4-BE49-F238E27FC236}">
                    <a16:creationId xmlns:a16="http://schemas.microsoft.com/office/drawing/2014/main" id="{8992692F-59B3-4A91-B228-3C52BD7E6158}"/>
                  </a:ext>
                </a:extLst>
              </p:cNvPr>
              <p:cNvSpPr>
                <a:spLocks noChangeArrowheads="1"/>
              </p:cNvSpPr>
              <p:nvPr/>
            </p:nvSpPr>
            <p:spPr bwMode="auto">
              <a:xfrm>
                <a:off x="1616" y="2178"/>
                <a:ext cx="7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6666"/>
                    </a:solidFill>
                    <a:latin typeface="Times New Roman" panose="02020603050405020304" pitchFamily="18" charset="0"/>
                  </a:rPr>
                  <a:t>u</a:t>
                </a:r>
                <a:endParaRPr lang="en-US" altLang="hu-HU" sz="2400" b="1" i="1">
                  <a:solidFill>
                    <a:srgbClr val="006666"/>
                  </a:solidFill>
                  <a:latin typeface="Times New Roman" panose="02020603050405020304" pitchFamily="18" charset="0"/>
                </a:endParaRPr>
              </a:p>
            </p:txBody>
          </p:sp>
          <p:sp>
            <p:nvSpPr>
              <p:cNvPr id="49330" name="Rectangle 178">
                <a:extLst>
                  <a:ext uri="{FF2B5EF4-FFF2-40B4-BE49-F238E27FC236}">
                    <a16:creationId xmlns:a16="http://schemas.microsoft.com/office/drawing/2014/main" id="{2EC2FFF1-E1EB-4D9A-B1BF-B86A0F966D61}"/>
                  </a:ext>
                </a:extLst>
              </p:cNvPr>
              <p:cNvSpPr>
                <a:spLocks noChangeArrowheads="1"/>
              </p:cNvSpPr>
              <p:nvPr/>
            </p:nvSpPr>
            <p:spPr bwMode="auto">
              <a:xfrm>
                <a:off x="1682" y="2220"/>
                <a:ext cx="6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a:solidFill>
                      <a:srgbClr val="006666"/>
                    </a:solidFill>
                    <a:latin typeface="Times New Roman" panose="02020603050405020304" pitchFamily="18" charset="0"/>
                  </a:rPr>
                  <a:t>0</a:t>
                </a:r>
                <a:endParaRPr lang="en-US" altLang="hu-HU" sz="2400" b="1">
                  <a:solidFill>
                    <a:srgbClr val="006666"/>
                  </a:solidFill>
                  <a:latin typeface="Times New Roman" panose="02020603050405020304" pitchFamily="18" charset="0"/>
                </a:endParaRPr>
              </a:p>
            </p:txBody>
          </p:sp>
        </p:grpSp>
        <p:grpSp>
          <p:nvGrpSpPr>
            <p:cNvPr id="49331" name="Group 179">
              <a:extLst>
                <a:ext uri="{FF2B5EF4-FFF2-40B4-BE49-F238E27FC236}">
                  <a16:creationId xmlns:a16="http://schemas.microsoft.com/office/drawing/2014/main" id="{F29CDFCC-E9EE-41BB-AE5E-99C9D8727FCE}"/>
                </a:ext>
              </a:extLst>
            </p:cNvPr>
            <p:cNvGrpSpPr>
              <a:grpSpLocks/>
            </p:cNvGrpSpPr>
            <p:nvPr/>
          </p:nvGrpSpPr>
          <p:grpSpPr bwMode="auto">
            <a:xfrm>
              <a:off x="1147" y="2036"/>
              <a:ext cx="133" cy="222"/>
              <a:chOff x="2352" y="2178"/>
              <a:chExt cx="133" cy="222"/>
            </a:xfrm>
          </p:grpSpPr>
          <p:sp>
            <p:nvSpPr>
              <p:cNvPr id="49332" name="Rectangle 180">
                <a:extLst>
                  <a:ext uri="{FF2B5EF4-FFF2-40B4-BE49-F238E27FC236}">
                    <a16:creationId xmlns:a16="http://schemas.microsoft.com/office/drawing/2014/main" id="{3F3A5168-52A2-41D1-9E8E-C82FEEB57CB0}"/>
                  </a:ext>
                </a:extLst>
              </p:cNvPr>
              <p:cNvSpPr>
                <a:spLocks noChangeArrowheads="1"/>
              </p:cNvSpPr>
              <p:nvPr/>
            </p:nvSpPr>
            <p:spPr bwMode="auto">
              <a:xfrm>
                <a:off x="2352" y="2178"/>
                <a:ext cx="7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6666"/>
                    </a:solidFill>
                    <a:latin typeface="Times New Roman" panose="02020603050405020304" pitchFamily="18" charset="0"/>
                  </a:rPr>
                  <a:t>u</a:t>
                </a:r>
                <a:endParaRPr lang="en-US" altLang="hu-HU" sz="2400" b="1" i="1">
                  <a:solidFill>
                    <a:srgbClr val="006666"/>
                  </a:solidFill>
                  <a:latin typeface="Times New Roman" panose="02020603050405020304" pitchFamily="18" charset="0"/>
                </a:endParaRPr>
              </a:p>
            </p:txBody>
          </p:sp>
          <p:sp>
            <p:nvSpPr>
              <p:cNvPr id="49333" name="Rectangle 181">
                <a:extLst>
                  <a:ext uri="{FF2B5EF4-FFF2-40B4-BE49-F238E27FC236}">
                    <a16:creationId xmlns:a16="http://schemas.microsoft.com/office/drawing/2014/main" id="{77D0D6D7-BD36-41FB-BEC8-C1B8AFBC1E8B}"/>
                  </a:ext>
                </a:extLst>
              </p:cNvPr>
              <p:cNvSpPr>
                <a:spLocks noChangeArrowheads="1"/>
              </p:cNvSpPr>
              <p:nvPr/>
            </p:nvSpPr>
            <p:spPr bwMode="auto">
              <a:xfrm>
                <a:off x="2418" y="2220"/>
                <a:ext cx="6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a:solidFill>
                      <a:srgbClr val="006666"/>
                    </a:solidFill>
                    <a:latin typeface="Times New Roman" panose="02020603050405020304" pitchFamily="18" charset="0"/>
                  </a:rPr>
                  <a:t>1</a:t>
                </a:r>
                <a:endParaRPr lang="en-US" altLang="hu-HU" sz="2400" b="1">
                  <a:solidFill>
                    <a:srgbClr val="006666"/>
                  </a:solidFill>
                  <a:latin typeface="Times New Roman" panose="02020603050405020304" pitchFamily="18" charset="0"/>
                </a:endParaRPr>
              </a:p>
            </p:txBody>
          </p:sp>
        </p:grpSp>
        <p:grpSp>
          <p:nvGrpSpPr>
            <p:cNvPr id="49334" name="Group 182">
              <a:extLst>
                <a:ext uri="{FF2B5EF4-FFF2-40B4-BE49-F238E27FC236}">
                  <a16:creationId xmlns:a16="http://schemas.microsoft.com/office/drawing/2014/main" id="{A7B9EFB8-973B-48EC-BFC5-B84C8EB5A744}"/>
                </a:ext>
              </a:extLst>
            </p:cNvPr>
            <p:cNvGrpSpPr>
              <a:grpSpLocks/>
            </p:cNvGrpSpPr>
            <p:nvPr/>
          </p:nvGrpSpPr>
          <p:grpSpPr bwMode="auto">
            <a:xfrm>
              <a:off x="1991" y="2036"/>
              <a:ext cx="133" cy="222"/>
              <a:chOff x="3196" y="2178"/>
              <a:chExt cx="133" cy="222"/>
            </a:xfrm>
          </p:grpSpPr>
          <p:sp>
            <p:nvSpPr>
              <p:cNvPr id="49335" name="Rectangle 183">
                <a:extLst>
                  <a:ext uri="{FF2B5EF4-FFF2-40B4-BE49-F238E27FC236}">
                    <a16:creationId xmlns:a16="http://schemas.microsoft.com/office/drawing/2014/main" id="{2C3741A9-A771-400A-9659-4512D468EFE8}"/>
                  </a:ext>
                </a:extLst>
              </p:cNvPr>
              <p:cNvSpPr>
                <a:spLocks noChangeArrowheads="1"/>
              </p:cNvSpPr>
              <p:nvPr/>
            </p:nvSpPr>
            <p:spPr bwMode="auto">
              <a:xfrm>
                <a:off x="3196" y="2178"/>
                <a:ext cx="7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6666"/>
                    </a:solidFill>
                    <a:latin typeface="Times New Roman" panose="02020603050405020304" pitchFamily="18" charset="0"/>
                  </a:rPr>
                  <a:t>u</a:t>
                </a:r>
                <a:endParaRPr lang="en-US" altLang="hu-HU" sz="2400" b="1" i="1">
                  <a:solidFill>
                    <a:srgbClr val="006666"/>
                  </a:solidFill>
                  <a:latin typeface="Times New Roman" panose="02020603050405020304" pitchFamily="18" charset="0"/>
                </a:endParaRPr>
              </a:p>
            </p:txBody>
          </p:sp>
          <p:sp>
            <p:nvSpPr>
              <p:cNvPr id="49336" name="Rectangle 184">
                <a:extLst>
                  <a:ext uri="{FF2B5EF4-FFF2-40B4-BE49-F238E27FC236}">
                    <a16:creationId xmlns:a16="http://schemas.microsoft.com/office/drawing/2014/main" id="{5FF4B7BB-69CD-4571-AC70-D1160574B616}"/>
                  </a:ext>
                </a:extLst>
              </p:cNvPr>
              <p:cNvSpPr>
                <a:spLocks noChangeArrowheads="1"/>
              </p:cNvSpPr>
              <p:nvPr/>
            </p:nvSpPr>
            <p:spPr bwMode="auto">
              <a:xfrm>
                <a:off x="3262" y="2220"/>
                <a:ext cx="6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a:solidFill>
                      <a:srgbClr val="006666"/>
                    </a:solidFill>
                    <a:latin typeface="Times New Roman" panose="02020603050405020304" pitchFamily="18" charset="0"/>
                  </a:rPr>
                  <a:t>2</a:t>
                </a:r>
                <a:endParaRPr lang="en-US" altLang="hu-HU" sz="2400" b="1">
                  <a:solidFill>
                    <a:srgbClr val="006666"/>
                  </a:solidFill>
                  <a:latin typeface="Times New Roman" panose="02020603050405020304" pitchFamily="18" charset="0"/>
                </a:endParaRPr>
              </a:p>
            </p:txBody>
          </p:sp>
        </p:grpSp>
        <p:grpSp>
          <p:nvGrpSpPr>
            <p:cNvPr id="49337" name="Group 185">
              <a:extLst>
                <a:ext uri="{FF2B5EF4-FFF2-40B4-BE49-F238E27FC236}">
                  <a16:creationId xmlns:a16="http://schemas.microsoft.com/office/drawing/2014/main" id="{D2DF7159-6855-42AF-B6EA-9D62B836F062}"/>
                </a:ext>
              </a:extLst>
            </p:cNvPr>
            <p:cNvGrpSpPr>
              <a:grpSpLocks/>
            </p:cNvGrpSpPr>
            <p:nvPr/>
          </p:nvGrpSpPr>
          <p:grpSpPr bwMode="auto">
            <a:xfrm>
              <a:off x="2701" y="2036"/>
              <a:ext cx="132" cy="222"/>
              <a:chOff x="3906" y="2178"/>
              <a:chExt cx="132" cy="222"/>
            </a:xfrm>
          </p:grpSpPr>
          <p:sp>
            <p:nvSpPr>
              <p:cNvPr id="49338" name="Rectangle 186">
                <a:extLst>
                  <a:ext uri="{FF2B5EF4-FFF2-40B4-BE49-F238E27FC236}">
                    <a16:creationId xmlns:a16="http://schemas.microsoft.com/office/drawing/2014/main" id="{9ACE6DD6-B793-4D1D-853E-089B0E24B24A}"/>
                  </a:ext>
                </a:extLst>
              </p:cNvPr>
              <p:cNvSpPr>
                <a:spLocks noChangeArrowheads="1"/>
              </p:cNvSpPr>
              <p:nvPr/>
            </p:nvSpPr>
            <p:spPr bwMode="auto">
              <a:xfrm>
                <a:off x="3906" y="2178"/>
                <a:ext cx="7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6666"/>
                    </a:solidFill>
                    <a:latin typeface="Times New Roman" panose="02020603050405020304" pitchFamily="18" charset="0"/>
                  </a:rPr>
                  <a:t>u</a:t>
                </a:r>
                <a:endParaRPr lang="en-US" altLang="hu-HU" sz="2400" b="1" i="1">
                  <a:solidFill>
                    <a:srgbClr val="006666"/>
                  </a:solidFill>
                  <a:latin typeface="Times New Roman" panose="02020603050405020304" pitchFamily="18" charset="0"/>
                </a:endParaRPr>
              </a:p>
            </p:txBody>
          </p:sp>
          <p:sp>
            <p:nvSpPr>
              <p:cNvPr id="49339" name="Rectangle 187">
                <a:extLst>
                  <a:ext uri="{FF2B5EF4-FFF2-40B4-BE49-F238E27FC236}">
                    <a16:creationId xmlns:a16="http://schemas.microsoft.com/office/drawing/2014/main" id="{B94343AF-D248-4743-91FE-C9E8573D9520}"/>
                  </a:ext>
                </a:extLst>
              </p:cNvPr>
              <p:cNvSpPr>
                <a:spLocks noChangeArrowheads="1"/>
              </p:cNvSpPr>
              <p:nvPr/>
            </p:nvSpPr>
            <p:spPr bwMode="auto">
              <a:xfrm>
                <a:off x="3971" y="2220"/>
                <a:ext cx="67"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a:solidFill>
                      <a:srgbClr val="006666"/>
                    </a:solidFill>
                    <a:latin typeface="Times New Roman" panose="02020603050405020304" pitchFamily="18" charset="0"/>
                  </a:rPr>
                  <a:t>3</a:t>
                </a:r>
                <a:endParaRPr lang="en-US" altLang="hu-HU" sz="2400" b="1">
                  <a:solidFill>
                    <a:srgbClr val="006666"/>
                  </a:solidFill>
                  <a:latin typeface="Times New Roman" panose="02020603050405020304" pitchFamily="18" charset="0"/>
                </a:endParaRPr>
              </a:p>
            </p:txBody>
          </p:sp>
        </p:grpSp>
      </p:grpSp>
      <p:grpSp>
        <p:nvGrpSpPr>
          <p:cNvPr id="49342" name="Group 190">
            <a:extLst>
              <a:ext uri="{FF2B5EF4-FFF2-40B4-BE49-F238E27FC236}">
                <a16:creationId xmlns:a16="http://schemas.microsoft.com/office/drawing/2014/main" id="{46ED7D6C-7C11-4237-BEAE-27BC5032F1C9}"/>
              </a:ext>
            </a:extLst>
          </p:cNvPr>
          <p:cNvGrpSpPr>
            <a:grpSpLocks/>
          </p:cNvGrpSpPr>
          <p:nvPr/>
        </p:nvGrpSpPr>
        <p:grpSpPr bwMode="auto">
          <a:xfrm>
            <a:off x="5226050" y="2708275"/>
            <a:ext cx="2736850" cy="1446213"/>
            <a:chOff x="2594" y="2154"/>
            <a:chExt cx="2462" cy="1349"/>
          </a:xfrm>
        </p:grpSpPr>
        <p:sp>
          <p:nvSpPr>
            <p:cNvPr id="49343" name="Arc 191">
              <a:extLst>
                <a:ext uri="{FF2B5EF4-FFF2-40B4-BE49-F238E27FC236}">
                  <a16:creationId xmlns:a16="http://schemas.microsoft.com/office/drawing/2014/main" id="{DDCA0AF5-CFC4-4772-AA95-1D027729459E}"/>
                </a:ext>
              </a:extLst>
            </p:cNvPr>
            <p:cNvSpPr>
              <a:spLocks/>
            </p:cNvSpPr>
            <p:nvPr/>
          </p:nvSpPr>
          <p:spPr bwMode="auto">
            <a:xfrm>
              <a:off x="2762" y="2543"/>
              <a:ext cx="1000" cy="640"/>
            </a:xfrm>
            <a:custGeom>
              <a:avLst/>
              <a:gdLst>
                <a:gd name="G0" fmla="+- 0 0 0"/>
                <a:gd name="G1" fmla="+- 21600 0 0"/>
                <a:gd name="G2" fmla="+- 21600 0 0"/>
                <a:gd name="T0" fmla="*/ 0 w 17667"/>
                <a:gd name="T1" fmla="*/ 0 h 21600"/>
                <a:gd name="T2" fmla="*/ 17667 w 17667"/>
                <a:gd name="T3" fmla="*/ 9172 h 21600"/>
                <a:gd name="T4" fmla="*/ 0 w 17667"/>
                <a:gd name="T5" fmla="*/ 21600 h 21600"/>
              </a:gdLst>
              <a:ahLst/>
              <a:cxnLst>
                <a:cxn ang="0">
                  <a:pos x="T0" y="T1"/>
                </a:cxn>
                <a:cxn ang="0">
                  <a:pos x="T2" y="T3"/>
                </a:cxn>
                <a:cxn ang="0">
                  <a:pos x="T4" y="T5"/>
                </a:cxn>
              </a:cxnLst>
              <a:rect l="0" t="0" r="r" b="b"/>
              <a:pathLst>
                <a:path w="17667" h="21600" fill="none" extrusionOk="0">
                  <a:moveTo>
                    <a:pt x="0" y="0"/>
                  </a:moveTo>
                  <a:cubicBezTo>
                    <a:pt x="7030" y="0"/>
                    <a:pt x="13621" y="3421"/>
                    <a:pt x="17666" y="9172"/>
                  </a:cubicBezTo>
                </a:path>
                <a:path w="17667" h="21600" stroke="0" extrusionOk="0">
                  <a:moveTo>
                    <a:pt x="0" y="0"/>
                  </a:moveTo>
                  <a:cubicBezTo>
                    <a:pt x="7030" y="0"/>
                    <a:pt x="13621" y="3421"/>
                    <a:pt x="17666" y="9172"/>
                  </a:cubicBezTo>
                  <a:lnTo>
                    <a:pt x="0" y="21600"/>
                  </a:lnTo>
                  <a:close/>
                </a:path>
              </a:pathLst>
            </a:custGeom>
            <a:noFill/>
            <a:ln w="23813">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9344" name="Arc 192">
              <a:extLst>
                <a:ext uri="{FF2B5EF4-FFF2-40B4-BE49-F238E27FC236}">
                  <a16:creationId xmlns:a16="http://schemas.microsoft.com/office/drawing/2014/main" id="{B9125BEF-155D-469D-A7BD-A8C59C51CD62}"/>
                </a:ext>
              </a:extLst>
            </p:cNvPr>
            <p:cNvSpPr>
              <a:spLocks/>
            </p:cNvSpPr>
            <p:nvPr/>
          </p:nvSpPr>
          <p:spPr bwMode="auto">
            <a:xfrm>
              <a:off x="3765" y="2443"/>
              <a:ext cx="976" cy="640"/>
            </a:xfrm>
            <a:custGeom>
              <a:avLst/>
              <a:gdLst>
                <a:gd name="G0" fmla="+- 17233 0 0"/>
                <a:gd name="G1" fmla="+- 0 0 0"/>
                <a:gd name="G2" fmla="+- 21600 0 0"/>
                <a:gd name="T0" fmla="*/ 17233 w 17233"/>
                <a:gd name="T1" fmla="*/ 21600 h 21600"/>
                <a:gd name="T2" fmla="*/ 0 w 17233"/>
                <a:gd name="T3" fmla="*/ 13023 h 21600"/>
                <a:gd name="T4" fmla="*/ 17233 w 17233"/>
                <a:gd name="T5" fmla="*/ 0 h 21600"/>
              </a:gdLst>
              <a:ahLst/>
              <a:cxnLst>
                <a:cxn ang="0">
                  <a:pos x="T0" y="T1"/>
                </a:cxn>
                <a:cxn ang="0">
                  <a:pos x="T2" y="T3"/>
                </a:cxn>
                <a:cxn ang="0">
                  <a:pos x="T4" y="T5"/>
                </a:cxn>
              </a:cxnLst>
              <a:rect l="0" t="0" r="r" b="b"/>
              <a:pathLst>
                <a:path w="17233" h="21600" fill="none" extrusionOk="0">
                  <a:moveTo>
                    <a:pt x="17233" y="21599"/>
                  </a:moveTo>
                  <a:cubicBezTo>
                    <a:pt x="10461" y="21599"/>
                    <a:pt x="4082" y="18424"/>
                    <a:pt x="0" y="13022"/>
                  </a:cubicBezTo>
                </a:path>
                <a:path w="17233" h="21600" stroke="0" extrusionOk="0">
                  <a:moveTo>
                    <a:pt x="17233" y="21599"/>
                  </a:moveTo>
                  <a:cubicBezTo>
                    <a:pt x="10461" y="21599"/>
                    <a:pt x="4082" y="18424"/>
                    <a:pt x="0" y="13022"/>
                  </a:cubicBezTo>
                  <a:lnTo>
                    <a:pt x="17233" y="0"/>
                  </a:lnTo>
                  <a:close/>
                </a:path>
              </a:pathLst>
            </a:custGeom>
            <a:noFill/>
            <a:ln w="2381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9345" name="Oval 193">
              <a:extLst>
                <a:ext uri="{FF2B5EF4-FFF2-40B4-BE49-F238E27FC236}">
                  <a16:creationId xmlns:a16="http://schemas.microsoft.com/office/drawing/2014/main" id="{846319C0-4AA9-40F6-85EF-35964DA875EC}"/>
                </a:ext>
              </a:extLst>
            </p:cNvPr>
            <p:cNvSpPr>
              <a:spLocks noChangeArrowheads="1"/>
            </p:cNvSpPr>
            <p:nvPr/>
          </p:nvSpPr>
          <p:spPr bwMode="auto">
            <a:xfrm>
              <a:off x="2734" y="2490"/>
              <a:ext cx="63" cy="97"/>
            </a:xfrm>
            <a:prstGeom prst="ellipse">
              <a:avLst/>
            </a:prstGeom>
            <a:solidFill>
              <a:srgbClr val="000000"/>
            </a:solidFill>
            <a:ln w="23813">
              <a:solidFill>
                <a:srgbClr val="000000"/>
              </a:solidFill>
              <a:round/>
              <a:headEnd/>
              <a:tailEnd/>
            </a:ln>
          </p:spPr>
          <p:txBody>
            <a:bodyPr/>
            <a:lstStyle/>
            <a:p>
              <a:endParaRPr lang="hu-HU"/>
            </a:p>
          </p:txBody>
        </p:sp>
        <p:sp>
          <p:nvSpPr>
            <p:cNvPr id="49346" name="Oval 194">
              <a:extLst>
                <a:ext uri="{FF2B5EF4-FFF2-40B4-BE49-F238E27FC236}">
                  <a16:creationId xmlns:a16="http://schemas.microsoft.com/office/drawing/2014/main" id="{0B716411-2EE4-4428-8D40-B19955B6DBAD}"/>
                </a:ext>
              </a:extLst>
            </p:cNvPr>
            <p:cNvSpPr>
              <a:spLocks noChangeArrowheads="1"/>
            </p:cNvSpPr>
            <p:nvPr/>
          </p:nvSpPr>
          <p:spPr bwMode="auto">
            <a:xfrm>
              <a:off x="3722" y="2757"/>
              <a:ext cx="62" cy="98"/>
            </a:xfrm>
            <a:prstGeom prst="ellipse">
              <a:avLst/>
            </a:prstGeom>
            <a:solidFill>
              <a:srgbClr val="000000"/>
            </a:solidFill>
            <a:ln w="23813">
              <a:solidFill>
                <a:srgbClr val="000000"/>
              </a:solidFill>
              <a:round/>
              <a:headEnd/>
              <a:tailEnd/>
            </a:ln>
          </p:spPr>
          <p:txBody>
            <a:bodyPr/>
            <a:lstStyle/>
            <a:p>
              <a:endParaRPr lang="hu-HU"/>
            </a:p>
          </p:txBody>
        </p:sp>
        <p:sp>
          <p:nvSpPr>
            <p:cNvPr id="49347" name="Oval 195">
              <a:extLst>
                <a:ext uri="{FF2B5EF4-FFF2-40B4-BE49-F238E27FC236}">
                  <a16:creationId xmlns:a16="http://schemas.microsoft.com/office/drawing/2014/main" id="{D435A230-8B2A-4F74-8F7E-8E836979C262}"/>
                </a:ext>
              </a:extLst>
            </p:cNvPr>
            <p:cNvSpPr>
              <a:spLocks noChangeArrowheads="1"/>
            </p:cNvSpPr>
            <p:nvPr/>
          </p:nvSpPr>
          <p:spPr bwMode="auto">
            <a:xfrm>
              <a:off x="4726" y="3009"/>
              <a:ext cx="63" cy="98"/>
            </a:xfrm>
            <a:prstGeom prst="ellipse">
              <a:avLst/>
            </a:prstGeom>
            <a:solidFill>
              <a:srgbClr val="000000"/>
            </a:solidFill>
            <a:ln w="23813">
              <a:solidFill>
                <a:srgbClr val="000000"/>
              </a:solidFill>
              <a:round/>
              <a:headEnd/>
              <a:tailEnd/>
            </a:ln>
          </p:spPr>
          <p:txBody>
            <a:bodyPr/>
            <a:lstStyle/>
            <a:p>
              <a:endParaRPr lang="hu-HU"/>
            </a:p>
          </p:txBody>
        </p:sp>
        <p:sp>
          <p:nvSpPr>
            <p:cNvPr id="49348" name="Rectangle 196">
              <a:extLst>
                <a:ext uri="{FF2B5EF4-FFF2-40B4-BE49-F238E27FC236}">
                  <a16:creationId xmlns:a16="http://schemas.microsoft.com/office/drawing/2014/main" id="{BD6018C0-71B5-4D9C-B310-94030F6D598D}"/>
                </a:ext>
              </a:extLst>
            </p:cNvPr>
            <p:cNvSpPr>
              <a:spLocks noChangeArrowheads="1"/>
            </p:cNvSpPr>
            <p:nvPr/>
          </p:nvSpPr>
          <p:spPr bwMode="auto">
            <a:xfrm>
              <a:off x="2594" y="2687"/>
              <a:ext cx="12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i="1">
                  <a:solidFill>
                    <a:srgbClr val="000000"/>
                  </a:solidFill>
                  <a:latin typeface="Times New Roman" panose="02020603050405020304" pitchFamily="18" charset="0"/>
                </a:rPr>
                <a:t>P</a:t>
              </a:r>
              <a:endParaRPr lang="en-US" altLang="hu-HU">
                <a:latin typeface="Times New Roman" panose="02020603050405020304" pitchFamily="18" charset="0"/>
              </a:endParaRPr>
            </a:p>
          </p:txBody>
        </p:sp>
        <p:sp>
          <p:nvSpPr>
            <p:cNvPr id="49349" name="Rectangle 197">
              <a:extLst>
                <a:ext uri="{FF2B5EF4-FFF2-40B4-BE49-F238E27FC236}">
                  <a16:creationId xmlns:a16="http://schemas.microsoft.com/office/drawing/2014/main" id="{0619568E-64FE-426F-B0F2-6895359E2329}"/>
                </a:ext>
              </a:extLst>
            </p:cNvPr>
            <p:cNvSpPr>
              <a:spLocks noChangeArrowheads="1"/>
            </p:cNvSpPr>
            <p:nvPr/>
          </p:nvSpPr>
          <p:spPr bwMode="auto">
            <a:xfrm>
              <a:off x="2710" y="2763"/>
              <a:ext cx="5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i="1">
                  <a:solidFill>
                    <a:srgbClr val="000000"/>
                  </a:solidFill>
                  <a:latin typeface="Times New Roman" panose="02020603050405020304" pitchFamily="18" charset="0"/>
                </a:rPr>
                <a:t>i</a:t>
              </a:r>
              <a:endParaRPr lang="en-US" altLang="hu-HU">
                <a:latin typeface="Times New Roman" panose="02020603050405020304" pitchFamily="18" charset="0"/>
              </a:endParaRPr>
            </a:p>
          </p:txBody>
        </p:sp>
        <p:sp>
          <p:nvSpPr>
            <p:cNvPr id="49350" name="Rectangle 198">
              <a:extLst>
                <a:ext uri="{FF2B5EF4-FFF2-40B4-BE49-F238E27FC236}">
                  <a16:creationId xmlns:a16="http://schemas.microsoft.com/office/drawing/2014/main" id="{656EB26D-02C4-4A49-85EC-22D4D2E522AD}"/>
                </a:ext>
              </a:extLst>
            </p:cNvPr>
            <p:cNvSpPr>
              <a:spLocks noChangeArrowheads="1"/>
            </p:cNvSpPr>
            <p:nvPr/>
          </p:nvSpPr>
          <p:spPr bwMode="auto">
            <a:xfrm>
              <a:off x="2812" y="2763"/>
              <a:ext cx="17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a:solidFill>
                    <a:srgbClr val="000000"/>
                  </a:solidFill>
                  <a:latin typeface="Times New Roman" panose="02020603050405020304" pitchFamily="18" charset="0"/>
                </a:rPr>
                <a:t>-1</a:t>
              </a:r>
              <a:endParaRPr lang="en-US" altLang="hu-HU">
                <a:latin typeface="Times New Roman" panose="02020603050405020304" pitchFamily="18" charset="0"/>
              </a:endParaRPr>
            </a:p>
          </p:txBody>
        </p:sp>
        <p:sp>
          <p:nvSpPr>
            <p:cNvPr id="49351" name="Rectangle 199">
              <a:extLst>
                <a:ext uri="{FF2B5EF4-FFF2-40B4-BE49-F238E27FC236}">
                  <a16:creationId xmlns:a16="http://schemas.microsoft.com/office/drawing/2014/main" id="{1F1F9E05-C276-450E-B38A-4E9297F39DFE}"/>
                </a:ext>
              </a:extLst>
            </p:cNvPr>
            <p:cNvSpPr>
              <a:spLocks noChangeArrowheads="1"/>
            </p:cNvSpPr>
            <p:nvPr/>
          </p:nvSpPr>
          <p:spPr bwMode="auto">
            <a:xfrm>
              <a:off x="3555" y="2965"/>
              <a:ext cx="12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i="1">
                  <a:solidFill>
                    <a:srgbClr val="000000"/>
                  </a:solidFill>
                  <a:latin typeface="Times New Roman" panose="02020603050405020304" pitchFamily="18" charset="0"/>
                </a:rPr>
                <a:t>P</a:t>
              </a:r>
              <a:endParaRPr lang="en-US" altLang="hu-HU">
                <a:latin typeface="Times New Roman" panose="02020603050405020304" pitchFamily="18" charset="0"/>
              </a:endParaRPr>
            </a:p>
          </p:txBody>
        </p:sp>
        <p:sp>
          <p:nvSpPr>
            <p:cNvPr id="49352" name="Rectangle 200">
              <a:extLst>
                <a:ext uri="{FF2B5EF4-FFF2-40B4-BE49-F238E27FC236}">
                  <a16:creationId xmlns:a16="http://schemas.microsoft.com/office/drawing/2014/main" id="{B553DA89-0508-4EBC-9F9F-F023B363B61F}"/>
                </a:ext>
              </a:extLst>
            </p:cNvPr>
            <p:cNvSpPr>
              <a:spLocks noChangeArrowheads="1"/>
            </p:cNvSpPr>
            <p:nvPr/>
          </p:nvSpPr>
          <p:spPr bwMode="auto">
            <a:xfrm>
              <a:off x="3669" y="3041"/>
              <a:ext cx="5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i="1">
                  <a:solidFill>
                    <a:srgbClr val="000000"/>
                  </a:solidFill>
                  <a:latin typeface="Times New Roman" panose="02020603050405020304" pitchFamily="18" charset="0"/>
                </a:rPr>
                <a:t>i</a:t>
              </a:r>
              <a:endParaRPr lang="en-US" altLang="hu-HU">
                <a:latin typeface="Times New Roman" panose="02020603050405020304" pitchFamily="18" charset="0"/>
              </a:endParaRPr>
            </a:p>
          </p:txBody>
        </p:sp>
        <p:sp>
          <p:nvSpPr>
            <p:cNvPr id="49353" name="Rectangle 201">
              <a:extLst>
                <a:ext uri="{FF2B5EF4-FFF2-40B4-BE49-F238E27FC236}">
                  <a16:creationId xmlns:a16="http://schemas.microsoft.com/office/drawing/2014/main" id="{8AB967A9-A932-4746-8905-50BDDBD78541}"/>
                </a:ext>
              </a:extLst>
            </p:cNvPr>
            <p:cNvSpPr>
              <a:spLocks noChangeArrowheads="1"/>
            </p:cNvSpPr>
            <p:nvPr/>
          </p:nvSpPr>
          <p:spPr bwMode="auto">
            <a:xfrm>
              <a:off x="4619" y="3168"/>
              <a:ext cx="12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i="1">
                  <a:solidFill>
                    <a:srgbClr val="000000"/>
                  </a:solidFill>
                  <a:latin typeface="Times New Roman" panose="02020603050405020304" pitchFamily="18" charset="0"/>
                </a:rPr>
                <a:t>P</a:t>
              </a:r>
              <a:endParaRPr lang="en-US" altLang="hu-HU">
                <a:latin typeface="Times New Roman" panose="02020603050405020304" pitchFamily="18" charset="0"/>
              </a:endParaRPr>
            </a:p>
          </p:txBody>
        </p:sp>
        <p:sp>
          <p:nvSpPr>
            <p:cNvPr id="49354" name="Rectangle 202">
              <a:extLst>
                <a:ext uri="{FF2B5EF4-FFF2-40B4-BE49-F238E27FC236}">
                  <a16:creationId xmlns:a16="http://schemas.microsoft.com/office/drawing/2014/main" id="{5DF70DD5-554A-465A-ADFC-6899FC39310B}"/>
                </a:ext>
              </a:extLst>
            </p:cNvPr>
            <p:cNvSpPr>
              <a:spLocks noChangeArrowheads="1"/>
            </p:cNvSpPr>
            <p:nvPr/>
          </p:nvSpPr>
          <p:spPr bwMode="auto">
            <a:xfrm>
              <a:off x="4735" y="3247"/>
              <a:ext cx="5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i="1">
                  <a:solidFill>
                    <a:srgbClr val="000000"/>
                  </a:solidFill>
                  <a:latin typeface="Times New Roman" panose="02020603050405020304" pitchFamily="18" charset="0"/>
                </a:rPr>
                <a:t>i</a:t>
              </a:r>
              <a:endParaRPr lang="en-US" altLang="hu-HU">
                <a:latin typeface="Times New Roman" panose="02020603050405020304" pitchFamily="18" charset="0"/>
              </a:endParaRPr>
            </a:p>
          </p:txBody>
        </p:sp>
        <p:sp>
          <p:nvSpPr>
            <p:cNvPr id="49355" name="Rectangle 203">
              <a:extLst>
                <a:ext uri="{FF2B5EF4-FFF2-40B4-BE49-F238E27FC236}">
                  <a16:creationId xmlns:a16="http://schemas.microsoft.com/office/drawing/2014/main" id="{D2650013-95E8-4341-BBCA-CAEFFFCC63EE}"/>
                </a:ext>
              </a:extLst>
            </p:cNvPr>
            <p:cNvSpPr>
              <a:spLocks noChangeArrowheads="1"/>
            </p:cNvSpPr>
            <p:nvPr/>
          </p:nvSpPr>
          <p:spPr bwMode="auto">
            <a:xfrm>
              <a:off x="4838" y="3246"/>
              <a:ext cx="218"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a:solidFill>
                    <a:srgbClr val="000000"/>
                  </a:solidFill>
                  <a:latin typeface="Times New Roman" panose="02020603050405020304" pitchFamily="18" charset="0"/>
                </a:rPr>
                <a:t>+1</a:t>
              </a:r>
              <a:endParaRPr lang="en-US" altLang="hu-HU">
                <a:latin typeface="Times New Roman" panose="02020603050405020304" pitchFamily="18" charset="0"/>
              </a:endParaRPr>
            </a:p>
          </p:txBody>
        </p:sp>
        <p:sp>
          <p:nvSpPr>
            <p:cNvPr id="49356" name="Rectangle 204">
              <a:extLst>
                <a:ext uri="{FF2B5EF4-FFF2-40B4-BE49-F238E27FC236}">
                  <a16:creationId xmlns:a16="http://schemas.microsoft.com/office/drawing/2014/main" id="{0107BE58-F861-4FA6-AC19-FF4CC18FD1E7}"/>
                </a:ext>
              </a:extLst>
            </p:cNvPr>
            <p:cNvSpPr>
              <a:spLocks noChangeArrowheads="1"/>
            </p:cNvSpPr>
            <p:nvPr/>
          </p:nvSpPr>
          <p:spPr bwMode="auto">
            <a:xfrm>
              <a:off x="3118" y="2164"/>
              <a:ext cx="57"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i="1">
                  <a:solidFill>
                    <a:srgbClr val="800000"/>
                  </a:solidFill>
                  <a:latin typeface="Times New Roman" panose="02020603050405020304" pitchFamily="18" charset="0"/>
                </a:rPr>
                <a:t>i</a:t>
              </a:r>
              <a:endParaRPr lang="en-US" altLang="hu-HU">
                <a:latin typeface="Times New Roman" panose="02020603050405020304" pitchFamily="18" charset="0"/>
              </a:endParaRPr>
            </a:p>
          </p:txBody>
        </p:sp>
        <p:sp>
          <p:nvSpPr>
            <p:cNvPr id="49357" name="Rectangle 205">
              <a:extLst>
                <a:ext uri="{FF2B5EF4-FFF2-40B4-BE49-F238E27FC236}">
                  <a16:creationId xmlns:a16="http://schemas.microsoft.com/office/drawing/2014/main" id="{29DE8C81-4E77-4B10-9313-C9866EC00A19}"/>
                </a:ext>
              </a:extLst>
            </p:cNvPr>
            <p:cNvSpPr>
              <a:spLocks noChangeArrowheads="1"/>
            </p:cNvSpPr>
            <p:nvPr/>
          </p:nvSpPr>
          <p:spPr bwMode="auto">
            <a:xfrm>
              <a:off x="3215" y="2154"/>
              <a:ext cx="908"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a:solidFill>
                    <a:srgbClr val="800000"/>
                  </a:solidFill>
                  <a:latin typeface="Times New Roman" panose="02020603050405020304" pitchFamily="18" charset="0"/>
                </a:rPr>
                <a:t>-1 segment</a:t>
              </a:r>
              <a:endParaRPr lang="en-US" altLang="hu-HU">
                <a:latin typeface="Times New Roman" panose="02020603050405020304" pitchFamily="18" charset="0"/>
              </a:endParaRPr>
            </a:p>
          </p:txBody>
        </p:sp>
        <p:sp>
          <p:nvSpPr>
            <p:cNvPr id="49358" name="Rectangle 206">
              <a:extLst>
                <a:ext uri="{FF2B5EF4-FFF2-40B4-BE49-F238E27FC236}">
                  <a16:creationId xmlns:a16="http://schemas.microsoft.com/office/drawing/2014/main" id="{70CE07C8-92EF-40CC-B1EB-DD499DED99F0}"/>
                </a:ext>
              </a:extLst>
            </p:cNvPr>
            <p:cNvSpPr>
              <a:spLocks noChangeArrowheads="1"/>
            </p:cNvSpPr>
            <p:nvPr/>
          </p:nvSpPr>
          <p:spPr bwMode="auto">
            <a:xfrm>
              <a:off x="3982" y="2508"/>
              <a:ext cx="5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i="1">
                  <a:solidFill>
                    <a:srgbClr val="0000C4"/>
                  </a:solidFill>
                  <a:latin typeface="Times New Roman" panose="02020603050405020304" pitchFamily="18" charset="0"/>
                </a:rPr>
                <a:t>i</a:t>
              </a:r>
              <a:endParaRPr lang="en-US" altLang="hu-HU">
                <a:latin typeface="Times New Roman" panose="02020603050405020304" pitchFamily="18" charset="0"/>
              </a:endParaRPr>
            </a:p>
          </p:txBody>
        </p:sp>
        <p:sp>
          <p:nvSpPr>
            <p:cNvPr id="49359" name="Rectangle 207">
              <a:extLst>
                <a:ext uri="{FF2B5EF4-FFF2-40B4-BE49-F238E27FC236}">
                  <a16:creationId xmlns:a16="http://schemas.microsoft.com/office/drawing/2014/main" id="{EAA3CCE6-2215-414B-A096-7DD3D3A53D90}"/>
                </a:ext>
              </a:extLst>
            </p:cNvPr>
            <p:cNvSpPr>
              <a:spLocks noChangeArrowheads="1"/>
            </p:cNvSpPr>
            <p:nvPr/>
          </p:nvSpPr>
          <p:spPr bwMode="auto">
            <a:xfrm>
              <a:off x="4079" y="2499"/>
              <a:ext cx="68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a:solidFill>
                    <a:srgbClr val="0000C4"/>
                  </a:solidFill>
                  <a:latin typeface="Times New Roman" panose="02020603050405020304" pitchFamily="18" charset="0"/>
                </a:rPr>
                <a:t>segment</a:t>
              </a:r>
              <a:endParaRPr lang="en-US" altLang="hu-HU">
                <a:latin typeface="Times New Roman" panose="02020603050405020304" pitchFamily="18" charset="0"/>
              </a:endParaRPr>
            </a:p>
          </p:txBody>
        </p:sp>
      </p:grpSp>
      <p:sp>
        <p:nvSpPr>
          <p:cNvPr id="49360" name="Rectangle 208">
            <a:extLst>
              <a:ext uri="{FF2B5EF4-FFF2-40B4-BE49-F238E27FC236}">
                <a16:creationId xmlns:a16="http://schemas.microsoft.com/office/drawing/2014/main" id="{32FBE5E4-8D45-4ADE-AA7E-0F1D2F4DDE87}"/>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http://nik.</a:t>
            </a:r>
            <a:r>
              <a:rPr lang="hu-HU" altLang="hu-HU" sz="1600" b="1">
                <a:solidFill>
                  <a:schemeClr val="bg1"/>
                </a:solidFill>
                <a:latin typeface="Microsoft Sans Serif" panose="020B0604020202020204" pitchFamily="34" charset="0"/>
              </a:rPr>
              <a:t>uni-obuda</a:t>
            </a:r>
            <a:r>
              <a:rPr lang="en-US" altLang="hu-HU" sz="1600" b="1">
                <a:solidFill>
                  <a:schemeClr val="bg1"/>
                </a:solidFill>
                <a:latin typeface="Microsoft Sans Serif" panose="020B0604020202020204" pitchFamily="34" charset="0"/>
              </a:rPr>
              <a:t>.hu/lhorvath/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116DA2C0-9401-4555-8CA4-2ABC04384BE9}"/>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400" b="1">
                <a:solidFill>
                  <a:schemeClr val="bg1"/>
                </a:solidFill>
              </a:rPr>
              <a:t>Local c</a:t>
            </a:r>
            <a:r>
              <a:rPr lang="en-US" altLang="hu-HU" sz="2400" b="1">
                <a:solidFill>
                  <a:schemeClr val="bg1"/>
                </a:solidFill>
              </a:rPr>
              <a:t>ontrol of B-spline curve</a:t>
            </a:r>
          </a:p>
        </p:txBody>
      </p:sp>
      <p:sp>
        <p:nvSpPr>
          <p:cNvPr id="26795" name="Text Box 171">
            <a:extLst>
              <a:ext uri="{FF2B5EF4-FFF2-40B4-BE49-F238E27FC236}">
                <a16:creationId xmlns:a16="http://schemas.microsoft.com/office/drawing/2014/main" id="{AA478F7E-0834-49BF-87EB-EC736E4F387C}"/>
              </a:ext>
            </a:extLst>
          </p:cNvPr>
          <p:cNvSpPr txBox="1">
            <a:spLocks noChangeArrowheads="1"/>
          </p:cNvSpPr>
          <p:nvPr/>
        </p:nvSpPr>
        <p:spPr bwMode="auto">
          <a:xfrm>
            <a:off x="4298950" y="798513"/>
            <a:ext cx="3759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sz="1600" b="1" i="1">
                <a:solidFill>
                  <a:srgbClr val="003300"/>
                </a:solidFill>
                <a:latin typeface="Times New Roman" panose="02020603050405020304" pitchFamily="18" charset="0"/>
              </a:rPr>
              <a:t>B-spline </a:t>
            </a:r>
            <a:r>
              <a:rPr lang="en-US" altLang="hu-HU" sz="1600" b="1" i="1">
                <a:solidFill>
                  <a:srgbClr val="822B00"/>
                </a:solidFill>
                <a:latin typeface="Times New Roman" panose="02020603050405020304" pitchFamily="18" charset="0"/>
              </a:rPr>
              <a:t>base (blending) function</a:t>
            </a:r>
            <a:r>
              <a:rPr lang="en-US" altLang="hu-HU" sz="1600" b="1" i="1">
                <a:solidFill>
                  <a:srgbClr val="003300"/>
                </a:solidFill>
                <a:latin typeface="Times New Roman" panose="02020603050405020304" pitchFamily="18" charset="0"/>
              </a:rPr>
              <a:t> is defined within a parameter range</a:t>
            </a:r>
            <a:r>
              <a:rPr lang="en-US" altLang="hu-HU" sz="1600" b="1">
                <a:solidFill>
                  <a:srgbClr val="003300"/>
                </a:solidFill>
                <a:latin typeface="Times New Roman" panose="02020603050405020304" pitchFamily="18" charset="0"/>
              </a:rPr>
              <a:t>.</a:t>
            </a:r>
          </a:p>
          <a:p>
            <a:pPr algn="l" eaLnBrk="0" hangingPunct="0"/>
            <a:r>
              <a:rPr lang="en-US" altLang="hu-HU" sz="1600" b="1">
                <a:solidFill>
                  <a:srgbClr val="003300"/>
                </a:solidFill>
                <a:latin typeface="Times New Roman" panose="02020603050405020304" pitchFamily="18" charset="0"/>
              </a:rPr>
              <a:t>It is attached to control point</a:t>
            </a:r>
          </a:p>
        </p:txBody>
      </p:sp>
      <p:sp>
        <p:nvSpPr>
          <p:cNvPr id="26796" name="Text Box 172">
            <a:extLst>
              <a:ext uri="{FF2B5EF4-FFF2-40B4-BE49-F238E27FC236}">
                <a16:creationId xmlns:a16="http://schemas.microsoft.com/office/drawing/2014/main" id="{6CC30635-CF12-4532-9A42-CE8F126E4B4A}"/>
              </a:ext>
            </a:extLst>
          </p:cNvPr>
          <p:cNvSpPr txBox="1">
            <a:spLocks noChangeArrowheads="1"/>
          </p:cNvSpPr>
          <p:nvPr/>
        </p:nvSpPr>
        <p:spPr bwMode="auto">
          <a:xfrm>
            <a:off x="3959225" y="5257800"/>
            <a:ext cx="3352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sz="1600" b="1">
                <a:solidFill>
                  <a:srgbClr val="003300"/>
                </a:solidFill>
                <a:latin typeface="Times New Roman" panose="02020603050405020304" pitchFamily="18" charset="0"/>
              </a:rPr>
              <a:t>Segment 1 is controlled by </a:t>
            </a:r>
            <a:r>
              <a:rPr lang="en-US" altLang="hu-HU" sz="1600" b="1" i="1">
                <a:solidFill>
                  <a:srgbClr val="003300"/>
                </a:solidFill>
                <a:latin typeface="Times New Roman" panose="02020603050405020304" pitchFamily="18" charset="0"/>
              </a:rPr>
              <a:t>V0-V2.</a:t>
            </a:r>
          </a:p>
          <a:p>
            <a:pPr algn="l" eaLnBrk="0" hangingPunct="0"/>
            <a:r>
              <a:rPr lang="en-US" altLang="hu-HU" sz="1600" b="1">
                <a:solidFill>
                  <a:srgbClr val="003300"/>
                </a:solidFill>
                <a:latin typeface="Times New Roman" panose="02020603050405020304" pitchFamily="18" charset="0"/>
              </a:rPr>
              <a:t>Segment 2 is controlled</a:t>
            </a:r>
            <a:r>
              <a:rPr lang="en-US" altLang="hu-HU" sz="1600" b="1" i="1">
                <a:solidFill>
                  <a:srgbClr val="003300"/>
                </a:solidFill>
                <a:latin typeface="Times New Roman" panose="02020603050405020304" pitchFamily="18" charset="0"/>
              </a:rPr>
              <a:t> by V1-V3.</a:t>
            </a:r>
            <a:r>
              <a:rPr lang="en-US" altLang="hu-HU" sz="1600" b="1">
                <a:solidFill>
                  <a:srgbClr val="003300"/>
                </a:solidFill>
                <a:latin typeface="Times New Roman" panose="02020603050405020304" pitchFamily="18" charset="0"/>
              </a:rPr>
              <a:t> </a:t>
            </a:r>
          </a:p>
        </p:txBody>
      </p:sp>
      <p:grpSp>
        <p:nvGrpSpPr>
          <p:cNvPr id="26843" name="Group 219">
            <a:extLst>
              <a:ext uri="{FF2B5EF4-FFF2-40B4-BE49-F238E27FC236}">
                <a16:creationId xmlns:a16="http://schemas.microsoft.com/office/drawing/2014/main" id="{4B3D3FED-C9B0-4B94-9DE2-25324395213C}"/>
              </a:ext>
            </a:extLst>
          </p:cNvPr>
          <p:cNvGrpSpPr>
            <a:grpSpLocks/>
          </p:cNvGrpSpPr>
          <p:nvPr/>
        </p:nvGrpSpPr>
        <p:grpSpPr bwMode="auto">
          <a:xfrm>
            <a:off x="3986213" y="1757363"/>
            <a:ext cx="4365625" cy="3332162"/>
            <a:chOff x="2699" y="1389"/>
            <a:chExt cx="2750" cy="2099"/>
          </a:xfrm>
        </p:grpSpPr>
        <p:sp>
          <p:nvSpPr>
            <p:cNvPr id="26797" name="Freeform 173">
              <a:extLst>
                <a:ext uri="{FF2B5EF4-FFF2-40B4-BE49-F238E27FC236}">
                  <a16:creationId xmlns:a16="http://schemas.microsoft.com/office/drawing/2014/main" id="{F325A687-051A-4463-B57F-E3FF68C74392}"/>
                </a:ext>
              </a:extLst>
            </p:cNvPr>
            <p:cNvSpPr>
              <a:spLocks/>
            </p:cNvSpPr>
            <p:nvPr/>
          </p:nvSpPr>
          <p:spPr bwMode="auto">
            <a:xfrm>
              <a:off x="3008" y="1737"/>
              <a:ext cx="2169" cy="1391"/>
            </a:xfrm>
            <a:custGeom>
              <a:avLst/>
              <a:gdLst>
                <a:gd name="T0" fmla="*/ 0 w 2169"/>
                <a:gd name="T1" fmla="*/ 697 h 1391"/>
                <a:gd name="T2" fmla="*/ 533 w 2169"/>
                <a:gd name="T3" fmla="*/ 0 h 1391"/>
                <a:gd name="T4" fmla="*/ 1554 w 2169"/>
                <a:gd name="T5" fmla="*/ 4 h 1391"/>
                <a:gd name="T6" fmla="*/ 2169 w 2169"/>
                <a:gd name="T7" fmla="*/ 690 h 1391"/>
                <a:gd name="T8" fmla="*/ 1623 w 2169"/>
                <a:gd name="T9" fmla="*/ 1385 h 1391"/>
                <a:gd name="T10" fmla="*/ 514 w 2169"/>
                <a:gd name="T11" fmla="*/ 1391 h 1391"/>
                <a:gd name="T12" fmla="*/ 0 w 2169"/>
                <a:gd name="T13" fmla="*/ 697 h 1391"/>
              </a:gdLst>
              <a:ahLst/>
              <a:cxnLst>
                <a:cxn ang="0">
                  <a:pos x="T0" y="T1"/>
                </a:cxn>
                <a:cxn ang="0">
                  <a:pos x="T2" y="T3"/>
                </a:cxn>
                <a:cxn ang="0">
                  <a:pos x="T4" y="T5"/>
                </a:cxn>
                <a:cxn ang="0">
                  <a:pos x="T6" y="T7"/>
                </a:cxn>
                <a:cxn ang="0">
                  <a:pos x="T8" y="T9"/>
                </a:cxn>
                <a:cxn ang="0">
                  <a:pos x="T10" y="T11"/>
                </a:cxn>
                <a:cxn ang="0">
                  <a:pos x="T12" y="T13"/>
                </a:cxn>
              </a:cxnLst>
              <a:rect l="0" t="0" r="r" b="b"/>
              <a:pathLst>
                <a:path w="2169" h="1391">
                  <a:moveTo>
                    <a:pt x="0" y="697"/>
                  </a:moveTo>
                  <a:lnTo>
                    <a:pt x="533" y="0"/>
                  </a:lnTo>
                  <a:lnTo>
                    <a:pt x="1554" y="4"/>
                  </a:lnTo>
                  <a:lnTo>
                    <a:pt x="2169" y="690"/>
                  </a:lnTo>
                  <a:lnTo>
                    <a:pt x="1623" y="1385"/>
                  </a:lnTo>
                  <a:lnTo>
                    <a:pt x="514" y="1391"/>
                  </a:lnTo>
                  <a:lnTo>
                    <a:pt x="0" y="697"/>
                  </a:lnTo>
                  <a:close/>
                </a:path>
              </a:pathLst>
            </a:custGeom>
            <a:noFill/>
            <a:ln w="0">
              <a:solidFill>
                <a:srgbClr val="00504E"/>
              </a:solidFill>
              <a:prstDash val="solid"/>
              <a:round/>
              <a:headEnd/>
              <a:tailEnd/>
            </a:ln>
            <a:extLst>
              <a:ext uri="{909E8E84-426E-40DD-AFC4-6F175D3DCCD1}">
                <a14:hiddenFill xmlns:a14="http://schemas.microsoft.com/office/drawing/2010/main">
                  <a:solidFill>
                    <a:srgbClr val="80FFFF"/>
                  </a:solidFill>
                </a14:hiddenFill>
              </a:ext>
            </a:extLst>
          </p:spPr>
          <p:txBody>
            <a:bodyPr/>
            <a:lstStyle/>
            <a:p>
              <a:endParaRPr lang="hu-HU"/>
            </a:p>
          </p:txBody>
        </p:sp>
        <p:sp>
          <p:nvSpPr>
            <p:cNvPr id="26798" name="Oval 174">
              <a:extLst>
                <a:ext uri="{FF2B5EF4-FFF2-40B4-BE49-F238E27FC236}">
                  <a16:creationId xmlns:a16="http://schemas.microsoft.com/office/drawing/2014/main" id="{9CC7F159-293E-4F29-B392-ECBEC2BFF6D2}"/>
                </a:ext>
              </a:extLst>
            </p:cNvPr>
            <p:cNvSpPr>
              <a:spLocks noChangeArrowheads="1"/>
            </p:cNvSpPr>
            <p:nvPr/>
          </p:nvSpPr>
          <p:spPr bwMode="auto">
            <a:xfrm>
              <a:off x="3156" y="1735"/>
              <a:ext cx="1834" cy="1393"/>
            </a:xfrm>
            <a:prstGeom prst="ellipse">
              <a:avLst/>
            </a:prstGeom>
            <a:solidFill>
              <a:srgbClr val="FFFFFF"/>
            </a:solidFill>
            <a:ln w="23813">
              <a:solidFill>
                <a:srgbClr val="800000"/>
              </a:solidFill>
              <a:round/>
              <a:headEnd/>
              <a:tailEnd/>
            </a:ln>
          </p:spPr>
          <p:txBody>
            <a:bodyPr/>
            <a:lstStyle/>
            <a:p>
              <a:endParaRPr lang="hu-HU"/>
            </a:p>
          </p:txBody>
        </p:sp>
        <p:grpSp>
          <p:nvGrpSpPr>
            <p:cNvPr id="26799" name="Group 175">
              <a:extLst>
                <a:ext uri="{FF2B5EF4-FFF2-40B4-BE49-F238E27FC236}">
                  <a16:creationId xmlns:a16="http://schemas.microsoft.com/office/drawing/2014/main" id="{58903BC6-AF5D-48DA-A5FB-4B1982F2D4B1}"/>
                </a:ext>
              </a:extLst>
            </p:cNvPr>
            <p:cNvGrpSpPr>
              <a:grpSpLocks/>
            </p:cNvGrpSpPr>
            <p:nvPr/>
          </p:nvGrpSpPr>
          <p:grpSpPr bwMode="auto">
            <a:xfrm>
              <a:off x="2968" y="2390"/>
              <a:ext cx="92" cy="99"/>
              <a:chOff x="2968" y="2603"/>
              <a:chExt cx="92" cy="99"/>
            </a:xfrm>
          </p:grpSpPr>
          <p:sp>
            <p:nvSpPr>
              <p:cNvPr id="26800" name="Freeform 176">
                <a:extLst>
                  <a:ext uri="{FF2B5EF4-FFF2-40B4-BE49-F238E27FC236}">
                    <a16:creationId xmlns:a16="http://schemas.microsoft.com/office/drawing/2014/main" id="{83A83764-262E-4A0B-921F-C663E9AA45D3}"/>
                  </a:ext>
                </a:extLst>
              </p:cNvPr>
              <p:cNvSpPr>
                <a:spLocks/>
              </p:cNvSpPr>
              <p:nvPr/>
            </p:nvSpPr>
            <p:spPr bwMode="auto">
              <a:xfrm>
                <a:off x="3014" y="2603"/>
                <a:ext cx="1" cy="99"/>
              </a:xfrm>
              <a:custGeom>
                <a:avLst/>
                <a:gdLst>
                  <a:gd name="T0" fmla="*/ 0 h 99"/>
                  <a:gd name="T1" fmla="*/ 99 h 99"/>
                  <a:gd name="T2" fmla="*/ 50 h 99"/>
                </a:gdLst>
                <a:ahLst/>
                <a:cxnLst>
                  <a:cxn ang="0">
                    <a:pos x="0" y="T0"/>
                  </a:cxn>
                  <a:cxn ang="0">
                    <a:pos x="0" y="T1"/>
                  </a:cxn>
                  <a:cxn ang="0">
                    <a:pos x="0" y="T2"/>
                  </a:cxn>
                </a:cxnLst>
                <a:rect l="0" t="0" r="r" b="b"/>
                <a:pathLst>
                  <a:path h="99">
                    <a:moveTo>
                      <a:pt x="0" y="0"/>
                    </a:moveTo>
                    <a:lnTo>
                      <a:pt x="0" y="99"/>
                    </a:lnTo>
                    <a:lnTo>
                      <a:pt x="0" y="50"/>
                    </a:lnTo>
                  </a:path>
                </a:pathLst>
              </a:custGeom>
              <a:noFill/>
              <a:ln w="23813">
                <a:solidFill>
                  <a:srgbClr val="00504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6801" name="Line 177">
                <a:extLst>
                  <a:ext uri="{FF2B5EF4-FFF2-40B4-BE49-F238E27FC236}">
                    <a16:creationId xmlns:a16="http://schemas.microsoft.com/office/drawing/2014/main" id="{494455A0-01D7-496F-9322-ED12B1813B2D}"/>
                  </a:ext>
                </a:extLst>
              </p:cNvPr>
              <p:cNvSpPr>
                <a:spLocks noChangeShapeType="1"/>
              </p:cNvSpPr>
              <p:nvPr/>
            </p:nvSpPr>
            <p:spPr bwMode="auto">
              <a:xfrm>
                <a:off x="2968" y="2653"/>
                <a:ext cx="92" cy="1"/>
              </a:xfrm>
              <a:prstGeom prst="line">
                <a:avLst/>
              </a:prstGeom>
              <a:noFill/>
              <a:ln w="23813">
                <a:solidFill>
                  <a:srgbClr val="00504E"/>
                </a:solidFill>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26802" name="Group 178">
              <a:extLst>
                <a:ext uri="{FF2B5EF4-FFF2-40B4-BE49-F238E27FC236}">
                  <a16:creationId xmlns:a16="http://schemas.microsoft.com/office/drawing/2014/main" id="{5A73316D-3E00-4358-91D1-05D675FBF308}"/>
                </a:ext>
              </a:extLst>
            </p:cNvPr>
            <p:cNvGrpSpPr>
              <a:grpSpLocks/>
            </p:cNvGrpSpPr>
            <p:nvPr/>
          </p:nvGrpSpPr>
          <p:grpSpPr bwMode="auto">
            <a:xfrm>
              <a:off x="3480" y="1691"/>
              <a:ext cx="91" cy="99"/>
              <a:chOff x="3480" y="1904"/>
              <a:chExt cx="91" cy="99"/>
            </a:xfrm>
          </p:grpSpPr>
          <p:sp>
            <p:nvSpPr>
              <p:cNvPr id="26803" name="Freeform 179">
                <a:extLst>
                  <a:ext uri="{FF2B5EF4-FFF2-40B4-BE49-F238E27FC236}">
                    <a16:creationId xmlns:a16="http://schemas.microsoft.com/office/drawing/2014/main" id="{D78F9D50-1464-4F05-96EA-1F829F9D7B4F}"/>
                  </a:ext>
                </a:extLst>
              </p:cNvPr>
              <p:cNvSpPr>
                <a:spLocks/>
              </p:cNvSpPr>
              <p:nvPr/>
            </p:nvSpPr>
            <p:spPr bwMode="auto">
              <a:xfrm>
                <a:off x="3525" y="1904"/>
                <a:ext cx="1" cy="99"/>
              </a:xfrm>
              <a:custGeom>
                <a:avLst/>
                <a:gdLst>
                  <a:gd name="T0" fmla="*/ 0 h 99"/>
                  <a:gd name="T1" fmla="*/ 99 h 99"/>
                  <a:gd name="T2" fmla="*/ 50 h 99"/>
                </a:gdLst>
                <a:ahLst/>
                <a:cxnLst>
                  <a:cxn ang="0">
                    <a:pos x="0" y="T0"/>
                  </a:cxn>
                  <a:cxn ang="0">
                    <a:pos x="0" y="T1"/>
                  </a:cxn>
                  <a:cxn ang="0">
                    <a:pos x="0" y="T2"/>
                  </a:cxn>
                </a:cxnLst>
                <a:rect l="0" t="0" r="r" b="b"/>
                <a:pathLst>
                  <a:path h="99">
                    <a:moveTo>
                      <a:pt x="0" y="0"/>
                    </a:moveTo>
                    <a:lnTo>
                      <a:pt x="0" y="99"/>
                    </a:lnTo>
                    <a:lnTo>
                      <a:pt x="0" y="50"/>
                    </a:lnTo>
                  </a:path>
                </a:pathLst>
              </a:custGeom>
              <a:noFill/>
              <a:ln w="23813">
                <a:solidFill>
                  <a:srgbClr val="00504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6804" name="Line 180">
                <a:extLst>
                  <a:ext uri="{FF2B5EF4-FFF2-40B4-BE49-F238E27FC236}">
                    <a16:creationId xmlns:a16="http://schemas.microsoft.com/office/drawing/2014/main" id="{C92187FD-A862-496E-9163-4326F031B429}"/>
                  </a:ext>
                </a:extLst>
              </p:cNvPr>
              <p:cNvSpPr>
                <a:spLocks noChangeShapeType="1"/>
              </p:cNvSpPr>
              <p:nvPr/>
            </p:nvSpPr>
            <p:spPr bwMode="auto">
              <a:xfrm>
                <a:off x="3480" y="1954"/>
                <a:ext cx="91" cy="1"/>
              </a:xfrm>
              <a:prstGeom prst="line">
                <a:avLst/>
              </a:prstGeom>
              <a:noFill/>
              <a:ln w="23813">
                <a:solidFill>
                  <a:srgbClr val="00504E"/>
                </a:solidFill>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26805" name="Group 181">
              <a:extLst>
                <a:ext uri="{FF2B5EF4-FFF2-40B4-BE49-F238E27FC236}">
                  <a16:creationId xmlns:a16="http://schemas.microsoft.com/office/drawing/2014/main" id="{41A42AC9-9ED0-41D4-81E4-830403945B1D}"/>
                </a:ext>
              </a:extLst>
            </p:cNvPr>
            <p:cNvGrpSpPr>
              <a:grpSpLocks/>
            </p:cNvGrpSpPr>
            <p:nvPr/>
          </p:nvGrpSpPr>
          <p:grpSpPr bwMode="auto">
            <a:xfrm>
              <a:off x="4516" y="1691"/>
              <a:ext cx="92" cy="99"/>
              <a:chOff x="4516" y="1904"/>
              <a:chExt cx="92" cy="99"/>
            </a:xfrm>
          </p:grpSpPr>
          <p:sp>
            <p:nvSpPr>
              <p:cNvPr id="26806" name="Freeform 182">
                <a:extLst>
                  <a:ext uri="{FF2B5EF4-FFF2-40B4-BE49-F238E27FC236}">
                    <a16:creationId xmlns:a16="http://schemas.microsoft.com/office/drawing/2014/main" id="{AEA6FE0F-1C88-4528-A369-0824C761F727}"/>
                  </a:ext>
                </a:extLst>
              </p:cNvPr>
              <p:cNvSpPr>
                <a:spLocks/>
              </p:cNvSpPr>
              <p:nvPr/>
            </p:nvSpPr>
            <p:spPr bwMode="auto">
              <a:xfrm>
                <a:off x="4562" y="1904"/>
                <a:ext cx="1" cy="99"/>
              </a:xfrm>
              <a:custGeom>
                <a:avLst/>
                <a:gdLst>
                  <a:gd name="T0" fmla="*/ 0 h 99"/>
                  <a:gd name="T1" fmla="*/ 99 h 99"/>
                  <a:gd name="T2" fmla="*/ 50 h 99"/>
                </a:gdLst>
                <a:ahLst/>
                <a:cxnLst>
                  <a:cxn ang="0">
                    <a:pos x="0" y="T0"/>
                  </a:cxn>
                  <a:cxn ang="0">
                    <a:pos x="0" y="T1"/>
                  </a:cxn>
                  <a:cxn ang="0">
                    <a:pos x="0" y="T2"/>
                  </a:cxn>
                </a:cxnLst>
                <a:rect l="0" t="0" r="r" b="b"/>
                <a:pathLst>
                  <a:path h="99">
                    <a:moveTo>
                      <a:pt x="0" y="0"/>
                    </a:moveTo>
                    <a:lnTo>
                      <a:pt x="0" y="99"/>
                    </a:lnTo>
                    <a:lnTo>
                      <a:pt x="0" y="50"/>
                    </a:lnTo>
                  </a:path>
                </a:pathLst>
              </a:custGeom>
              <a:noFill/>
              <a:ln w="23813">
                <a:solidFill>
                  <a:srgbClr val="00504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6807" name="Line 183">
                <a:extLst>
                  <a:ext uri="{FF2B5EF4-FFF2-40B4-BE49-F238E27FC236}">
                    <a16:creationId xmlns:a16="http://schemas.microsoft.com/office/drawing/2014/main" id="{F2DC066F-41EA-429F-8D23-1C3DE2C7E402}"/>
                  </a:ext>
                </a:extLst>
              </p:cNvPr>
              <p:cNvSpPr>
                <a:spLocks noChangeShapeType="1"/>
              </p:cNvSpPr>
              <p:nvPr/>
            </p:nvSpPr>
            <p:spPr bwMode="auto">
              <a:xfrm>
                <a:off x="4516" y="1954"/>
                <a:ext cx="92" cy="1"/>
              </a:xfrm>
              <a:prstGeom prst="line">
                <a:avLst/>
              </a:prstGeom>
              <a:noFill/>
              <a:ln w="23813">
                <a:solidFill>
                  <a:srgbClr val="00504E"/>
                </a:solidFill>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26808" name="Group 184">
              <a:extLst>
                <a:ext uri="{FF2B5EF4-FFF2-40B4-BE49-F238E27FC236}">
                  <a16:creationId xmlns:a16="http://schemas.microsoft.com/office/drawing/2014/main" id="{1604EED9-86CA-4F3A-A1AF-B25FC0EF9F67}"/>
                </a:ext>
              </a:extLst>
            </p:cNvPr>
            <p:cNvGrpSpPr>
              <a:grpSpLocks/>
            </p:cNvGrpSpPr>
            <p:nvPr/>
          </p:nvGrpSpPr>
          <p:grpSpPr bwMode="auto">
            <a:xfrm>
              <a:off x="5114" y="2390"/>
              <a:ext cx="91" cy="99"/>
              <a:chOff x="5114" y="2603"/>
              <a:chExt cx="91" cy="99"/>
            </a:xfrm>
          </p:grpSpPr>
          <p:sp>
            <p:nvSpPr>
              <p:cNvPr id="26809" name="Freeform 185">
                <a:extLst>
                  <a:ext uri="{FF2B5EF4-FFF2-40B4-BE49-F238E27FC236}">
                    <a16:creationId xmlns:a16="http://schemas.microsoft.com/office/drawing/2014/main" id="{9DC033A0-5E31-4521-A55E-6BFAC0622A52}"/>
                  </a:ext>
                </a:extLst>
              </p:cNvPr>
              <p:cNvSpPr>
                <a:spLocks/>
              </p:cNvSpPr>
              <p:nvPr/>
            </p:nvSpPr>
            <p:spPr bwMode="auto">
              <a:xfrm>
                <a:off x="5159" y="2603"/>
                <a:ext cx="1" cy="99"/>
              </a:xfrm>
              <a:custGeom>
                <a:avLst/>
                <a:gdLst>
                  <a:gd name="T0" fmla="*/ 0 h 99"/>
                  <a:gd name="T1" fmla="*/ 99 h 99"/>
                  <a:gd name="T2" fmla="*/ 50 h 99"/>
                </a:gdLst>
                <a:ahLst/>
                <a:cxnLst>
                  <a:cxn ang="0">
                    <a:pos x="0" y="T0"/>
                  </a:cxn>
                  <a:cxn ang="0">
                    <a:pos x="0" y="T1"/>
                  </a:cxn>
                  <a:cxn ang="0">
                    <a:pos x="0" y="T2"/>
                  </a:cxn>
                </a:cxnLst>
                <a:rect l="0" t="0" r="r" b="b"/>
                <a:pathLst>
                  <a:path h="99">
                    <a:moveTo>
                      <a:pt x="0" y="0"/>
                    </a:moveTo>
                    <a:lnTo>
                      <a:pt x="0" y="99"/>
                    </a:lnTo>
                    <a:lnTo>
                      <a:pt x="0" y="50"/>
                    </a:lnTo>
                  </a:path>
                </a:pathLst>
              </a:custGeom>
              <a:noFill/>
              <a:ln w="23813">
                <a:solidFill>
                  <a:srgbClr val="00504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6810" name="Line 186">
                <a:extLst>
                  <a:ext uri="{FF2B5EF4-FFF2-40B4-BE49-F238E27FC236}">
                    <a16:creationId xmlns:a16="http://schemas.microsoft.com/office/drawing/2014/main" id="{7C774FB2-6BA6-4542-818D-B44C89DDC9F2}"/>
                  </a:ext>
                </a:extLst>
              </p:cNvPr>
              <p:cNvSpPr>
                <a:spLocks noChangeShapeType="1"/>
              </p:cNvSpPr>
              <p:nvPr/>
            </p:nvSpPr>
            <p:spPr bwMode="auto">
              <a:xfrm>
                <a:off x="5114" y="2653"/>
                <a:ext cx="91" cy="1"/>
              </a:xfrm>
              <a:prstGeom prst="line">
                <a:avLst/>
              </a:prstGeom>
              <a:noFill/>
              <a:ln w="23813">
                <a:solidFill>
                  <a:srgbClr val="00504E"/>
                </a:solidFill>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26811" name="Group 187">
              <a:extLst>
                <a:ext uri="{FF2B5EF4-FFF2-40B4-BE49-F238E27FC236}">
                  <a16:creationId xmlns:a16="http://schemas.microsoft.com/office/drawing/2014/main" id="{01365A2C-5A44-4BD4-9A26-943F17BF7C5A}"/>
                </a:ext>
              </a:extLst>
            </p:cNvPr>
            <p:cNvGrpSpPr>
              <a:grpSpLocks/>
            </p:cNvGrpSpPr>
            <p:nvPr/>
          </p:nvGrpSpPr>
          <p:grpSpPr bwMode="auto">
            <a:xfrm>
              <a:off x="4583" y="3071"/>
              <a:ext cx="92" cy="99"/>
              <a:chOff x="4583" y="3284"/>
              <a:chExt cx="92" cy="99"/>
            </a:xfrm>
          </p:grpSpPr>
          <p:sp>
            <p:nvSpPr>
              <p:cNvPr id="26812" name="Freeform 188">
                <a:extLst>
                  <a:ext uri="{FF2B5EF4-FFF2-40B4-BE49-F238E27FC236}">
                    <a16:creationId xmlns:a16="http://schemas.microsoft.com/office/drawing/2014/main" id="{EC4536CB-B1B2-4E6B-84EE-1A90BA5F24A5}"/>
                  </a:ext>
                </a:extLst>
              </p:cNvPr>
              <p:cNvSpPr>
                <a:spLocks/>
              </p:cNvSpPr>
              <p:nvPr/>
            </p:nvSpPr>
            <p:spPr bwMode="auto">
              <a:xfrm>
                <a:off x="4629" y="3284"/>
                <a:ext cx="1" cy="99"/>
              </a:xfrm>
              <a:custGeom>
                <a:avLst/>
                <a:gdLst>
                  <a:gd name="T0" fmla="*/ 0 h 99"/>
                  <a:gd name="T1" fmla="*/ 99 h 99"/>
                  <a:gd name="T2" fmla="*/ 49 h 99"/>
                </a:gdLst>
                <a:ahLst/>
                <a:cxnLst>
                  <a:cxn ang="0">
                    <a:pos x="0" y="T0"/>
                  </a:cxn>
                  <a:cxn ang="0">
                    <a:pos x="0" y="T1"/>
                  </a:cxn>
                  <a:cxn ang="0">
                    <a:pos x="0" y="T2"/>
                  </a:cxn>
                </a:cxnLst>
                <a:rect l="0" t="0" r="r" b="b"/>
                <a:pathLst>
                  <a:path h="99">
                    <a:moveTo>
                      <a:pt x="0" y="0"/>
                    </a:moveTo>
                    <a:lnTo>
                      <a:pt x="0" y="99"/>
                    </a:lnTo>
                    <a:lnTo>
                      <a:pt x="0" y="49"/>
                    </a:lnTo>
                  </a:path>
                </a:pathLst>
              </a:custGeom>
              <a:noFill/>
              <a:ln w="23813">
                <a:solidFill>
                  <a:srgbClr val="00504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6813" name="Line 189">
                <a:extLst>
                  <a:ext uri="{FF2B5EF4-FFF2-40B4-BE49-F238E27FC236}">
                    <a16:creationId xmlns:a16="http://schemas.microsoft.com/office/drawing/2014/main" id="{BB742CBB-7197-4589-8E77-404DCCB7FE30}"/>
                  </a:ext>
                </a:extLst>
              </p:cNvPr>
              <p:cNvSpPr>
                <a:spLocks noChangeShapeType="1"/>
              </p:cNvSpPr>
              <p:nvPr/>
            </p:nvSpPr>
            <p:spPr bwMode="auto">
              <a:xfrm>
                <a:off x="4583" y="3333"/>
                <a:ext cx="92" cy="1"/>
              </a:xfrm>
              <a:prstGeom prst="line">
                <a:avLst/>
              </a:prstGeom>
              <a:noFill/>
              <a:ln w="23813">
                <a:solidFill>
                  <a:srgbClr val="00504E"/>
                </a:solidFill>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26814" name="Group 190">
              <a:extLst>
                <a:ext uri="{FF2B5EF4-FFF2-40B4-BE49-F238E27FC236}">
                  <a16:creationId xmlns:a16="http://schemas.microsoft.com/office/drawing/2014/main" id="{D7A19AED-C3E3-44DE-88FE-2945323BD02C}"/>
                </a:ext>
              </a:extLst>
            </p:cNvPr>
            <p:cNvGrpSpPr>
              <a:grpSpLocks/>
            </p:cNvGrpSpPr>
            <p:nvPr/>
          </p:nvGrpSpPr>
          <p:grpSpPr bwMode="auto">
            <a:xfrm>
              <a:off x="3476" y="3071"/>
              <a:ext cx="91" cy="99"/>
              <a:chOff x="3476" y="3284"/>
              <a:chExt cx="91" cy="99"/>
            </a:xfrm>
          </p:grpSpPr>
          <p:sp>
            <p:nvSpPr>
              <p:cNvPr id="26815" name="Freeform 191">
                <a:extLst>
                  <a:ext uri="{FF2B5EF4-FFF2-40B4-BE49-F238E27FC236}">
                    <a16:creationId xmlns:a16="http://schemas.microsoft.com/office/drawing/2014/main" id="{89777079-5D9C-40EE-8F89-D5927C830F96}"/>
                  </a:ext>
                </a:extLst>
              </p:cNvPr>
              <p:cNvSpPr>
                <a:spLocks/>
              </p:cNvSpPr>
              <p:nvPr/>
            </p:nvSpPr>
            <p:spPr bwMode="auto">
              <a:xfrm>
                <a:off x="3522" y="3284"/>
                <a:ext cx="1" cy="99"/>
              </a:xfrm>
              <a:custGeom>
                <a:avLst/>
                <a:gdLst>
                  <a:gd name="T0" fmla="*/ 0 h 99"/>
                  <a:gd name="T1" fmla="*/ 99 h 99"/>
                  <a:gd name="T2" fmla="*/ 49 h 99"/>
                </a:gdLst>
                <a:ahLst/>
                <a:cxnLst>
                  <a:cxn ang="0">
                    <a:pos x="0" y="T0"/>
                  </a:cxn>
                  <a:cxn ang="0">
                    <a:pos x="0" y="T1"/>
                  </a:cxn>
                  <a:cxn ang="0">
                    <a:pos x="0" y="T2"/>
                  </a:cxn>
                </a:cxnLst>
                <a:rect l="0" t="0" r="r" b="b"/>
                <a:pathLst>
                  <a:path h="99">
                    <a:moveTo>
                      <a:pt x="0" y="0"/>
                    </a:moveTo>
                    <a:lnTo>
                      <a:pt x="0" y="99"/>
                    </a:lnTo>
                    <a:lnTo>
                      <a:pt x="0" y="49"/>
                    </a:lnTo>
                  </a:path>
                </a:pathLst>
              </a:custGeom>
              <a:noFill/>
              <a:ln w="23813">
                <a:solidFill>
                  <a:srgbClr val="00504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6816" name="Line 192">
                <a:extLst>
                  <a:ext uri="{FF2B5EF4-FFF2-40B4-BE49-F238E27FC236}">
                    <a16:creationId xmlns:a16="http://schemas.microsoft.com/office/drawing/2014/main" id="{D8FB662B-547E-4A77-8828-9D49966F98D3}"/>
                  </a:ext>
                </a:extLst>
              </p:cNvPr>
              <p:cNvSpPr>
                <a:spLocks noChangeShapeType="1"/>
              </p:cNvSpPr>
              <p:nvPr/>
            </p:nvSpPr>
            <p:spPr bwMode="auto">
              <a:xfrm>
                <a:off x="3476" y="3333"/>
                <a:ext cx="91" cy="1"/>
              </a:xfrm>
              <a:prstGeom prst="line">
                <a:avLst/>
              </a:prstGeom>
              <a:noFill/>
              <a:ln w="23813">
                <a:solidFill>
                  <a:srgbClr val="00504E"/>
                </a:solidFill>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26817" name="Oval 193">
              <a:extLst>
                <a:ext uri="{FF2B5EF4-FFF2-40B4-BE49-F238E27FC236}">
                  <a16:creationId xmlns:a16="http://schemas.microsoft.com/office/drawing/2014/main" id="{B64DA82C-4C36-4015-9471-E6FBCAD4D403}"/>
                </a:ext>
              </a:extLst>
            </p:cNvPr>
            <p:cNvSpPr>
              <a:spLocks noChangeArrowheads="1"/>
            </p:cNvSpPr>
            <p:nvPr/>
          </p:nvSpPr>
          <p:spPr bwMode="auto">
            <a:xfrm>
              <a:off x="3248" y="2064"/>
              <a:ext cx="43" cy="54"/>
            </a:xfrm>
            <a:prstGeom prst="ellipse">
              <a:avLst/>
            </a:prstGeom>
            <a:solidFill>
              <a:srgbClr val="000000"/>
            </a:solidFill>
            <a:ln w="23813">
              <a:solidFill>
                <a:srgbClr val="00504E"/>
              </a:solidFill>
              <a:round/>
              <a:headEnd/>
              <a:tailEnd/>
            </a:ln>
          </p:spPr>
          <p:txBody>
            <a:bodyPr/>
            <a:lstStyle/>
            <a:p>
              <a:endParaRPr lang="hu-HU"/>
            </a:p>
          </p:txBody>
        </p:sp>
        <p:sp>
          <p:nvSpPr>
            <p:cNvPr id="26818" name="Oval 194">
              <a:extLst>
                <a:ext uri="{FF2B5EF4-FFF2-40B4-BE49-F238E27FC236}">
                  <a16:creationId xmlns:a16="http://schemas.microsoft.com/office/drawing/2014/main" id="{4C4393C8-5A6F-455F-AF79-71709C29CE1E}"/>
                </a:ext>
              </a:extLst>
            </p:cNvPr>
            <p:cNvSpPr>
              <a:spLocks noChangeArrowheads="1"/>
            </p:cNvSpPr>
            <p:nvPr/>
          </p:nvSpPr>
          <p:spPr bwMode="auto">
            <a:xfrm>
              <a:off x="4052" y="1704"/>
              <a:ext cx="43" cy="55"/>
            </a:xfrm>
            <a:prstGeom prst="ellipse">
              <a:avLst/>
            </a:prstGeom>
            <a:solidFill>
              <a:srgbClr val="000000"/>
            </a:solidFill>
            <a:ln w="23813">
              <a:solidFill>
                <a:srgbClr val="00504E"/>
              </a:solidFill>
              <a:round/>
              <a:headEnd/>
              <a:tailEnd/>
            </a:ln>
          </p:spPr>
          <p:txBody>
            <a:bodyPr/>
            <a:lstStyle/>
            <a:p>
              <a:endParaRPr lang="hu-HU"/>
            </a:p>
          </p:txBody>
        </p:sp>
        <p:sp>
          <p:nvSpPr>
            <p:cNvPr id="26819" name="Oval 195">
              <a:extLst>
                <a:ext uri="{FF2B5EF4-FFF2-40B4-BE49-F238E27FC236}">
                  <a16:creationId xmlns:a16="http://schemas.microsoft.com/office/drawing/2014/main" id="{7F4A1FA2-BC1F-45E7-BCFC-A484B8957608}"/>
                </a:ext>
              </a:extLst>
            </p:cNvPr>
            <p:cNvSpPr>
              <a:spLocks noChangeArrowheads="1"/>
            </p:cNvSpPr>
            <p:nvPr/>
          </p:nvSpPr>
          <p:spPr bwMode="auto">
            <a:xfrm>
              <a:off x="4052" y="3102"/>
              <a:ext cx="43" cy="55"/>
            </a:xfrm>
            <a:prstGeom prst="ellipse">
              <a:avLst/>
            </a:prstGeom>
            <a:solidFill>
              <a:srgbClr val="000000"/>
            </a:solidFill>
            <a:ln w="23813">
              <a:solidFill>
                <a:srgbClr val="00504E"/>
              </a:solidFill>
              <a:round/>
              <a:headEnd/>
              <a:tailEnd/>
            </a:ln>
          </p:spPr>
          <p:txBody>
            <a:bodyPr/>
            <a:lstStyle/>
            <a:p>
              <a:endParaRPr lang="hu-HU"/>
            </a:p>
          </p:txBody>
        </p:sp>
        <p:sp>
          <p:nvSpPr>
            <p:cNvPr id="26820" name="Oval 196">
              <a:extLst>
                <a:ext uri="{FF2B5EF4-FFF2-40B4-BE49-F238E27FC236}">
                  <a16:creationId xmlns:a16="http://schemas.microsoft.com/office/drawing/2014/main" id="{B588556A-B4E2-440C-AEDF-545EF0345C77}"/>
                </a:ext>
              </a:extLst>
            </p:cNvPr>
            <p:cNvSpPr>
              <a:spLocks noChangeArrowheads="1"/>
            </p:cNvSpPr>
            <p:nvPr/>
          </p:nvSpPr>
          <p:spPr bwMode="auto">
            <a:xfrm>
              <a:off x="3254" y="2765"/>
              <a:ext cx="43" cy="55"/>
            </a:xfrm>
            <a:prstGeom prst="ellipse">
              <a:avLst/>
            </a:prstGeom>
            <a:solidFill>
              <a:srgbClr val="000000"/>
            </a:solidFill>
            <a:ln w="23813">
              <a:solidFill>
                <a:srgbClr val="00504E"/>
              </a:solidFill>
              <a:round/>
              <a:headEnd/>
              <a:tailEnd/>
            </a:ln>
          </p:spPr>
          <p:txBody>
            <a:bodyPr/>
            <a:lstStyle/>
            <a:p>
              <a:endParaRPr lang="hu-HU"/>
            </a:p>
          </p:txBody>
        </p:sp>
        <p:sp>
          <p:nvSpPr>
            <p:cNvPr id="26821" name="Oval 197">
              <a:extLst>
                <a:ext uri="{FF2B5EF4-FFF2-40B4-BE49-F238E27FC236}">
                  <a16:creationId xmlns:a16="http://schemas.microsoft.com/office/drawing/2014/main" id="{5AFB3448-C500-450A-BC33-5E26E62C0ADD}"/>
                </a:ext>
              </a:extLst>
            </p:cNvPr>
            <p:cNvSpPr>
              <a:spLocks noChangeArrowheads="1"/>
            </p:cNvSpPr>
            <p:nvPr/>
          </p:nvSpPr>
          <p:spPr bwMode="auto">
            <a:xfrm>
              <a:off x="4823" y="2025"/>
              <a:ext cx="43" cy="54"/>
            </a:xfrm>
            <a:prstGeom prst="ellipse">
              <a:avLst/>
            </a:prstGeom>
            <a:solidFill>
              <a:srgbClr val="000000"/>
            </a:solidFill>
            <a:ln w="23813">
              <a:solidFill>
                <a:srgbClr val="00504E"/>
              </a:solidFill>
              <a:round/>
              <a:headEnd/>
              <a:tailEnd/>
            </a:ln>
          </p:spPr>
          <p:txBody>
            <a:bodyPr/>
            <a:lstStyle/>
            <a:p>
              <a:endParaRPr lang="hu-HU"/>
            </a:p>
          </p:txBody>
        </p:sp>
        <p:sp>
          <p:nvSpPr>
            <p:cNvPr id="26822" name="Oval 198">
              <a:extLst>
                <a:ext uri="{FF2B5EF4-FFF2-40B4-BE49-F238E27FC236}">
                  <a16:creationId xmlns:a16="http://schemas.microsoft.com/office/drawing/2014/main" id="{1B6E94F0-FEEB-450D-B1DE-5E1AAAEBAF2D}"/>
                </a:ext>
              </a:extLst>
            </p:cNvPr>
            <p:cNvSpPr>
              <a:spLocks noChangeArrowheads="1"/>
            </p:cNvSpPr>
            <p:nvPr/>
          </p:nvSpPr>
          <p:spPr bwMode="auto">
            <a:xfrm>
              <a:off x="4810" y="2798"/>
              <a:ext cx="43" cy="55"/>
            </a:xfrm>
            <a:prstGeom prst="ellipse">
              <a:avLst/>
            </a:prstGeom>
            <a:solidFill>
              <a:srgbClr val="000000"/>
            </a:solidFill>
            <a:ln w="23813">
              <a:solidFill>
                <a:srgbClr val="00504E"/>
              </a:solidFill>
              <a:round/>
              <a:headEnd/>
              <a:tailEnd/>
            </a:ln>
          </p:spPr>
          <p:txBody>
            <a:bodyPr/>
            <a:lstStyle/>
            <a:p>
              <a:endParaRPr lang="hu-HU"/>
            </a:p>
          </p:txBody>
        </p:sp>
        <p:grpSp>
          <p:nvGrpSpPr>
            <p:cNvPr id="26823" name="Group 199">
              <a:extLst>
                <a:ext uri="{FF2B5EF4-FFF2-40B4-BE49-F238E27FC236}">
                  <a16:creationId xmlns:a16="http://schemas.microsoft.com/office/drawing/2014/main" id="{60A340CC-0F45-4895-B043-4B7AC5DB490F}"/>
                </a:ext>
              </a:extLst>
            </p:cNvPr>
            <p:cNvGrpSpPr>
              <a:grpSpLocks/>
            </p:cNvGrpSpPr>
            <p:nvPr/>
          </p:nvGrpSpPr>
          <p:grpSpPr bwMode="auto">
            <a:xfrm>
              <a:off x="2699" y="2283"/>
              <a:ext cx="185" cy="301"/>
              <a:chOff x="2699" y="2496"/>
              <a:chExt cx="185" cy="301"/>
            </a:xfrm>
          </p:grpSpPr>
          <p:sp>
            <p:nvSpPr>
              <p:cNvPr id="26824" name="Rectangle 200">
                <a:extLst>
                  <a:ext uri="{FF2B5EF4-FFF2-40B4-BE49-F238E27FC236}">
                    <a16:creationId xmlns:a16="http://schemas.microsoft.com/office/drawing/2014/main" id="{8FCBAA31-09F6-4D58-9580-1282C629AF61}"/>
                  </a:ext>
                </a:extLst>
              </p:cNvPr>
              <p:cNvSpPr>
                <a:spLocks noChangeArrowheads="1"/>
              </p:cNvSpPr>
              <p:nvPr/>
            </p:nvSpPr>
            <p:spPr bwMode="auto">
              <a:xfrm>
                <a:off x="2699" y="2496"/>
                <a:ext cx="11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V</a:t>
                </a:r>
                <a:endParaRPr lang="en-US" altLang="hu-HU">
                  <a:solidFill>
                    <a:srgbClr val="003300"/>
                  </a:solidFill>
                </a:endParaRPr>
              </a:p>
            </p:txBody>
          </p:sp>
          <p:sp>
            <p:nvSpPr>
              <p:cNvPr id="26825" name="Rectangle 201">
                <a:extLst>
                  <a:ext uri="{FF2B5EF4-FFF2-40B4-BE49-F238E27FC236}">
                    <a16:creationId xmlns:a16="http://schemas.microsoft.com/office/drawing/2014/main" id="{39E6DA18-3D75-480B-97A8-29CC542579C4}"/>
                  </a:ext>
                </a:extLst>
              </p:cNvPr>
              <p:cNvSpPr>
                <a:spLocks noChangeArrowheads="1"/>
              </p:cNvSpPr>
              <p:nvPr/>
            </p:nvSpPr>
            <p:spPr bwMode="auto">
              <a:xfrm>
                <a:off x="2791" y="2595"/>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0</a:t>
                </a:r>
                <a:endParaRPr lang="en-US" altLang="hu-HU">
                  <a:solidFill>
                    <a:srgbClr val="003300"/>
                  </a:solidFill>
                </a:endParaRPr>
              </a:p>
            </p:txBody>
          </p:sp>
        </p:grpSp>
        <p:grpSp>
          <p:nvGrpSpPr>
            <p:cNvPr id="26826" name="Group 202">
              <a:extLst>
                <a:ext uri="{FF2B5EF4-FFF2-40B4-BE49-F238E27FC236}">
                  <a16:creationId xmlns:a16="http://schemas.microsoft.com/office/drawing/2014/main" id="{361FD57F-DFCD-4D88-8250-D0194375E43A}"/>
                </a:ext>
              </a:extLst>
            </p:cNvPr>
            <p:cNvGrpSpPr>
              <a:grpSpLocks/>
            </p:cNvGrpSpPr>
            <p:nvPr/>
          </p:nvGrpSpPr>
          <p:grpSpPr bwMode="auto">
            <a:xfrm>
              <a:off x="3378" y="1389"/>
              <a:ext cx="185" cy="301"/>
              <a:chOff x="3378" y="1602"/>
              <a:chExt cx="185" cy="301"/>
            </a:xfrm>
          </p:grpSpPr>
          <p:sp>
            <p:nvSpPr>
              <p:cNvPr id="26827" name="Rectangle 203">
                <a:extLst>
                  <a:ext uri="{FF2B5EF4-FFF2-40B4-BE49-F238E27FC236}">
                    <a16:creationId xmlns:a16="http://schemas.microsoft.com/office/drawing/2014/main" id="{510137F5-ED29-4134-9272-42584F83B348}"/>
                  </a:ext>
                </a:extLst>
              </p:cNvPr>
              <p:cNvSpPr>
                <a:spLocks noChangeArrowheads="1"/>
              </p:cNvSpPr>
              <p:nvPr/>
            </p:nvSpPr>
            <p:spPr bwMode="auto">
              <a:xfrm>
                <a:off x="3378" y="1602"/>
                <a:ext cx="11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V</a:t>
                </a:r>
                <a:endParaRPr lang="en-US" altLang="hu-HU">
                  <a:solidFill>
                    <a:srgbClr val="003300"/>
                  </a:solidFill>
                </a:endParaRPr>
              </a:p>
            </p:txBody>
          </p:sp>
          <p:sp>
            <p:nvSpPr>
              <p:cNvPr id="26828" name="Rectangle 204">
                <a:extLst>
                  <a:ext uri="{FF2B5EF4-FFF2-40B4-BE49-F238E27FC236}">
                    <a16:creationId xmlns:a16="http://schemas.microsoft.com/office/drawing/2014/main" id="{9E08FA27-A3D9-44DF-A733-77BD981A8C37}"/>
                  </a:ext>
                </a:extLst>
              </p:cNvPr>
              <p:cNvSpPr>
                <a:spLocks noChangeArrowheads="1"/>
              </p:cNvSpPr>
              <p:nvPr/>
            </p:nvSpPr>
            <p:spPr bwMode="auto">
              <a:xfrm>
                <a:off x="3470" y="1701"/>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1</a:t>
                </a:r>
                <a:endParaRPr lang="en-US" altLang="hu-HU">
                  <a:solidFill>
                    <a:srgbClr val="003300"/>
                  </a:solidFill>
                </a:endParaRPr>
              </a:p>
            </p:txBody>
          </p:sp>
        </p:grpSp>
        <p:grpSp>
          <p:nvGrpSpPr>
            <p:cNvPr id="26829" name="Group 205">
              <a:extLst>
                <a:ext uri="{FF2B5EF4-FFF2-40B4-BE49-F238E27FC236}">
                  <a16:creationId xmlns:a16="http://schemas.microsoft.com/office/drawing/2014/main" id="{74371C06-D806-453C-A4FC-4E468BCBDC43}"/>
                </a:ext>
              </a:extLst>
            </p:cNvPr>
            <p:cNvGrpSpPr>
              <a:grpSpLocks/>
            </p:cNvGrpSpPr>
            <p:nvPr/>
          </p:nvGrpSpPr>
          <p:grpSpPr bwMode="auto">
            <a:xfrm>
              <a:off x="4440" y="1389"/>
              <a:ext cx="184" cy="301"/>
              <a:chOff x="4440" y="1602"/>
              <a:chExt cx="184" cy="301"/>
            </a:xfrm>
          </p:grpSpPr>
          <p:sp>
            <p:nvSpPr>
              <p:cNvPr id="26830" name="Rectangle 206">
                <a:extLst>
                  <a:ext uri="{FF2B5EF4-FFF2-40B4-BE49-F238E27FC236}">
                    <a16:creationId xmlns:a16="http://schemas.microsoft.com/office/drawing/2014/main" id="{2A170C44-03F2-41FC-82F6-75B0AD00AEA3}"/>
                  </a:ext>
                </a:extLst>
              </p:cNvPr>
              <p:cNvSpPr>
                <a:spLocks noChangeArrowheads="1"/>
              </p:cNvSpPr>
              <p:nvPr/>
            </p:nvSpPr>
            <p:spPr bwMode="auto">
              <a:xfrm>
                <a:off x="4440" y="1602"/>
                <a:ext cx="11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V</a:t>
                </a:r>
                <a:endParaRPr lang="en-US" altLang="hu-HU">
                  <a:solidFill>
                    <a:srgbClr val="003300"/>
                  </a:solidFill>
                </a:endParaRPr>
              </a:p>
            </p:txBody>
          </p:sp>
          <p:sp>
            <p:nvSpPr>
              <p:cNvPr id="26831" name="Rectangle 207">
                <a:extLst>
                  <a:ext uri="{FF2B5EF4-FFF2-40B4-BE49-F238E27FC236}">
                    <a16:creationId xmlns:a16="http://schemas.microsoft.com/office/drawing/2014/main" id="{5205D6B3-EBC1-47AA-97B5-A1D2C97258C9}"/>
                  </a:ext>
                </a:extLst>
              </p:cNvPr>
              <p:cNvSpPr>
                <a:spLocks noChangeArrowheads="1"/>
              </p:cNvSpPr>
              <p:nvPr/>
            </p:nvSpPr>
            <p:spPr bwMode="auto">
              <a:xfrm>
                <a:off x="4531" y="1701"/>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2</a:t>
                </a:r>
                <a:endParaRPr lang="en-US" altLang="hu-HU">
                  <a:solidFill>
                    <a:srgbClr val="003300"/>
                  </a:solidFill>
                </a:endParaRPr>
              </a:p>
            </p:txBody>
          </p:sp>
        </p:grpSp>
        <p:grpSp>
          <p:nvGrpSpPr>
            <p:cNvPr id="26832" name="Group 208">
              <a:extLst>
                <a:ext uri="{FF2B5EF4-FFF2-40B4-BE49-F238E27FC236}">
                  <a16:creationId xmlns:a16="http://schemas.microsoft.com/office/drawing/2014/main" id="{A7A152C4-DFF4-440E-8C88-FE8B626F7B17}"/>
                </a:ext>
              </a:extLst>
            </p:cNvPr>
            <p:cNvGrpSpPr>
              <a:grpSpLocks/>
            </p:cNvGrpSpPr>
            <p:nvPr/>
          </p:nvGrpSpPr>
          <p:grpSpPr bwMode="auto">
            <a:xfrm>
              <a:off x="5264" y="2283"/>
              <a:ext cx="185" cy="301"/>
              <a:chOff x="5264" y="2496"/>
              <a:chExt cx="185" cy="301"/>
            </a:xfrm>
          </p:grpSpPr>
          <p:sp>
            <p:nvSpPr>
              <p:cNvPr id="26833" name="Rectangle 209">
                <a:extLst>
                  <a:ext uri="{FF2B5EF4-FFF2-40B4-BE49-F238E27FC236}">
                    <a16:creationId xmlns:a16="http://schemas.microsoft.com/office/drawing/2014/main" id="{FCAD796A-6443-4CAE-B359-64DFB553C5F1}"/>
                  </a:ext>
                </a:extLst>
              </p:cNvPr>
              <p:cNvSpPr>
                <a:spLocks noChangeArrowheads="1"/>
              </p:cNvSpPr>
              <p:nvPr/>
            </p:nvSpPr>
            <p:spPr bwMode="auto">
              <a:xfrm>
                <a:off x="5264" y="2496"/>
                <a:ext cx="11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V</a:t>
                </a:r>
                <a:endParaRPr lang="en-US" altLang="hu-HU">
                  <a:solidFill>
                    <a:srgbClr val="003300"/>
                  </a:solidFill>
                </a:endParaRPr>
              </a:p>
            </p:txBody>
          </p:sp>
          <p:sp>
            <p:nvSpPr>
              <p:cNvPr id="26834" name="Rectangle 210">
                <a:extLst>
                  <a:ext uri="{FF2B5EF4-FFF2-40B4-BE49-F238E27FC236}">
                    <a16:creationId xmlns:a16="http://schemas.microsoft.com/office/drawing/2014/main" id="{0E0228CC-B834-4B26-A52C-33FFD920DAC6}"/>
                  </a:ext>
                </a:extLst>
              </p:cNvPr>
              <p:cNvSpPr>
                <a:spLocks noChangeArrowheads="1"/>
              </p:cNvSpPr>
              <p:nvPr/>
            </p:nvSpPr>
            <p:spPr bwMode="auto">
              <a:xfrm>
                <a:off x="5356" y="2595"/>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3</a:t>
                </a:r>
                <a:endParaRPr lang="en-US" altLang="hu-HU">
                  <a:solidFill>
                    <a:srgbClr val="003300"/>
                  </a:solidFill>
                </a:endParaRPr>
              </a:p>
            </p:txBody>
          </p:sp>
        </p:grpSp>
        <p:grpSp>
          <p:nvGrpSpPr>
            <p:cNvPr id="26835" name="Group 211">
              <a:extLst>
                <a:ext uri="{FF2B5EF4-FFF2-40B4-BE49-F238E27FC236}">
                  <a16:creationId xmlns:a16="http://schemas.microsoft.com/office/drawing/2014/main" id="{B237D2E0-F05B-47E3-865C-B38310BD1FB5}"/>
                </a:ext>
              </a:extLst>
            </p:cNvPr>
            <p:cNvGrpSpPr>
              <a:grpSpLocks/>
            </p:cNvGrpSpPr>
            <p:nvPr/>
          </p:nvGrpSpPr>
          <p:grpSpPr bwMode="auto">
            <a:xfrm>
              <a:off x="4669" y="3186"/>
              <a:ext cx="185" cy="302"/>
              <a:chOff x="4669" y="3399"/>
              <a:chExt cx="185" cy="302"/>
            </a:xfrm>
          </p:grpSpPr>
          <p:sp>
            <p:nvSpPr>
              <p:cNvPr id="26836" name="Rectangle 212">
                <a:extLst>
                  <a:ext uri="{FF2B5EF4-FFF2-40B4-BE49-F238E27FC236}">
                    <a16:creationId xmlns:a16="http://schemas.microsoft.com/office/drawing/2014/main" id="{A79B9FBB-0072-4DEE-B897-015413E8A3DD}"/>
                  </a:ext>
                </a:extLst>
              </p:cNvPr>
              <p:cNvSpPr>
                <a:spLocks noChangeArrowheads="1"/>
              </p:cNvSpPr>
              <p:nvPr/>
            </p:nvSpPr>
            <p:spPr bwMode="auto">
              <a:xfrm>
                <a:off x="4669" y="3399"/>
                <a:ext cx="11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V</a:t>
                </a:r>
                <a:endParaRPr lang="en-US" altLang="hu-HU">
                  <a:solidFill>
                    <a:srgbClr val="003300"/>
                  </a:solidFill>
                </a:endParaRPr>
              </a:p>
            </p:txBody>
          </p:sp>
          <p:sp>
            <p:nvSpPr>
              <p:cNvPr id="26837" name="Rectangle 213">
                <a:extLst>
                  <a:ext uri="{FF2B5EF4-FFF2-40B4-BE49-F238E27FC236}">
                    <a16:creationId xmlns:a16="http://schemas.microsoft.com/office/drawing/2014/main" id="{8BD69A60-EB63-4CA2-80FB-3A4840EF4D3D}"/>
                  </a:ext>
                </a:extLst>
              </p:cNvPr>
              <p:cNvSpPr>
                <a:spLocks noChangeArrowheads="1"/>
              </p:cNvSpPr>
              <p:nvPr/>
            </p:nvSpPr>
            <p:spPr bwMode="auto">
              <a:xfrm>
                <a:off x="4761" y="3499"/>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4</a:t>
                </a:r>
                <a:endParaRPr lang="en-US" altLang="hu-HU">
                  <a:solidFill>
                    <a:srgbClr val="003300"/>
                  </a:solidFill>
                </a:endParaRPr>
              </a:p>
            </p:txBody>
          </p:sp>
        </p:grpSp>
        <p:grpSp>
          <p:nvGrpSpPr>
            <p:cNvPr id="26838" name="Group 214">
              <a:extLst>
                <a:ext uri="{FF2B5EF4-FFF2-40B4-BE49-F238E27FC236}">
                  <a16:creationId xmlns:a16="http://schemas.microsoft.com/office/drawing/2014/main" id="{1F8810B8-2C7D-44E8-88FB-AEFF254AAFD8}"/>
                </a:ext>
              </a:extLst>
            </p:cNvPr>
            <p:cNvGrpSpPr>
              <a:grpSpLocks/>
            </p:cNvGrpSpPr>
            <p:nvPr/>
          </p:nvGrpSpPr>
          <p:grpSpPr bwMode="auto">
            <a:xfrm>
              <a:off x="3432" y="3176"/>
              <a:ext cx="185" cy="301"/>
              <a:chOff x="3432" y="3389"/>
              <a:chExt cx="185" cy="301"/>
            </a:xfrm>
          </p:grpSpPr>
          <p:sp>
            <p:nvSpPr>
              <p:cNvPr id="26839" name="Rectangle 215">
                <a:extLst>
                  <a:ext uri="{FF2B5EF4-FFF2-40B4-BE49-F238E27FC236}">
                    <a16:creationId xmlns:a16="http://schemas.microsoft.com/office/drawing/2014/main" id="{3488D680-6C51-4189-AEE0-A89449249B84}"/>
                  </a:ext>
                </a:extLst>
              </p:cNvPr>
              <p:cNvSpPr>
                <a:spLocks noChangeArrowheads="1"/>
              </p:cNvSpPr>
              <p:nvPr/>
            </p:nvSpPr>
            <p:spPr bwMode="auto">
              <a:xfrm>
                <a:off x="3432" y="3389"/>
                <a:ext cx="11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V</a:t>
                </a:r>
                <a:endParaRPr lang="en-US" altLang="hu-HU">
                  <a:solidFill>
                    <a:srgbClr val="003300"/>
                  </a:solidFill>
                </a:endParaRPr>
              </a:p>
            </p:txBody>
          </p:sp>
          <p:sp>
            <p:nvSpPr>
              <p:cNvPr id="26840" name="Rectangle 216">
                <a:extLst>
                  <a:ext uri="{FF2B5EF4-FFF2-40B4-BE49-F238E27FC236}">
                    <a16:creationId xmlns:a16="http://schemas.microsoft.com/office/drawing/2014/main" id="{FCBA50B4-CE87-4326-BD2C-E1D1920C2130}"/>
                  </a:ext>
                </a:extLst>
              </p:cNvPr>
              <p:cNvSpPr>
                <a:spLocks noChangeArrowheads="1"/>
              </p:cNvSpPr>
              <p:nvPr/>
            </p:nvSpPr>
            <p:spPr bwMode="auto">
              <a:xfrm>
                <a:off x="3524" y="3488"/>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hu-HU" sz="2100">
                    <a:solidFill>
                      <a:srgbClr val="003300"/>
                    </a:solidFill>
                  </a:rPr>
                  <a:t>5</a:t>
                </a:r>
                <a:endParaRPr lang="en-US" altLang="hu-HU">
                  <a:solidFill>
                    <a:srgbClr val="003300"/>
                  </a:solidFill>
                </a:endParaRPr>
              </a:p>
            </p:txBody>
          </p:sp>
        </p:grpSp>
        <p:sp>
          <p:nvSpPr>
            <p:cNvPr id="26841" name="Text Box 217">
              <a:extLst>
                <a:ext uri="{FF2B5EF4-FFF2-40B4-BE49-F238E27FC236}">
                  <a16:creationId xmlns:a16="http://schemas.microsoft.com/office/drawing/2014/main" id="{E8DCC9F5-368E-4722-8892-80FD2C9E660B}"/>
                </a:ext>
              </a:extLst>
            </p:cNvPr>
            <p:cNvSpPr txBox="1">
              <a:spLocks noChangeArrowheads="1"/>
            </p:cNvSpPr>
            <p:nvPr/>
          </p:nvSpPr>
          <p:spPr bwMode="auto">
            <a:xfrm>
              <a:off x="3413" y="1867"/>
              <a:ext cx="6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hu-HU" sz="1600" b="1">
                  <a:solidFill>
                    <a:srgbClr val="003300"/>
                  </a:solidFill>
                  <a:latin typeface="Times New Roman" panose="02020603050405020304" pitchFamily="18" charset="0"/>
                </a:rPr>
                <a:t>Segment 1</a:t>
              </a:r>
            </a:p>
          </p:txBody>
        </p:sp>
        <p:sp>
          <p:nvSpPr>
            <p:cNvPr id="26842" name="Text Box 218">
              <a:extLst>
                <a:ext uri="{FF2B5EF4-FFF2-40B4-BE49-F238E27FC236}">
                  <a16:creationId xmlns:a16="http://schemas.microsoft.com/office/drawing/2014/main" id="{AA713EB8-06F0-48AD-B071-8C6864DC68AA}"/>
                </a:ext>
              </a:extLst>
            </p:cNvPr>
            <p:cNvSpPr txBox="1">
              <a:spLocks noChangeArrowheads="1"/>
            </p:cNvSpPr>
            <p:nvPr/>
          </p:nvSpPr>
          <p:spPr bwMode="auto">
            <a:xfrm>
              <a:off x="4095" y="1867"/>
              <a:ext cx="6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hu-HU" sz="1600" b="1">
                  <a:solidFill>
                    <a:srgbClr val="003300"/>
                  </a:solidFill>
                  <a:latin typeface="Times New Roman" panose="02020603050405020304" pitchFamily="18" charset="0"/>
                </a:rPr>
                <a:t>Segment 2</a:t>
              </a:r>
            </a:p>
          </p:txBody>
        </p:sp>
      </p:grpSp>
      <p:sp>
        <p:nvSpPr>
          <p:cNvPr id="26844" name="Rectangle 220">
            <a:extLst>
              <a:ext uri="{FF2B5EF4-FFF2-40B4-BE49-F238E27FC236}">
                <a16:creationId xmlns:a16="http://schemas.microsoft.com/office/drawing/2014/main" id="{91CAABC2-0963-41D9-B8D2-5B6A3E6BACAB}"/>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http://nik.</a:t>
            </a:r>
            <a:r>
              <a:rPr lang="hu-HU" altLang="hu-HU" sz="1600" b="1">
                <a:solidFill>
                  <a:schemeClr val="bg1"/>
                </a:solidFill>
                <a:latin typeface="Microsoft Sans Serif" panose="020B0604020202020204" pitchFamily="34" charset="0"/>
              </a:rPr>
              <a:t>uni-obuda</a:t>
            </a:r>
            <a:r>
              <a:rPr lang="en-US" altLang="hu-HU" sz="1600" b="1">
                <a:solidFill>
                  <a:schemeClr val="bg1"/>
                </a:solidFill>
                <a:latin typeface="Microsoft Sans Serif" panose="020B0604020202020204" pitchFamily="34" charset="0"/>
              </a:rPr>
              <a:t>.hu/lhorvath/</a:t>
            </a:r>
          </a:p>
        </p:txBody>
      </p:sp>
      <p:pic>
        <p:nvPicPr>
          <p:cNvPr id="26845" name="Picture 221" descr="Virtal331b">
            <a:extLst>
              <a:ext uri="{FF2B5EF4-FFF2-40B4-BE49-F238E27FC236}">
                <a16:creationId xmlns:a16="http://schemas.microsoft.com/office/drawing/2014/main" id="{8C739208-817D-454C-97A2-85DD79A35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76375"/>
            <a:ext cx="3524250"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902F7667-CA0A-4CD2-A178-0084DF2C7E7D}"/>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a:solidFill>
                  <a:schemeClr val="bg1"/>
                </a:solidFill>
              </a:rPr>
              <a:t>Polynomials as base functions</a:t>
            </a:r>
          </a:p>
        </p:txBody>
      </p:sp>
      <p:sp>
        <p:nvSpPr>
          <p:cNvPr id="17597" name="Text Box 189">
            <a:extLst>
              <a:ext uri="{FF2B5EF4-FFF2-40B4-BE49-F238E27FC236}">
                <a16:creationId xmlns:a16="http://schemas.microsoft.com/office/drawing/2014/main" id="{FDD193A7-251D-46A4-9063-F2BC08E746D9}"/>
              </a:ext>
            </a:extLst>
          </p:cNvPr>
          <p:cNvSpPr txBox="1">
            <a:spLocks noChangeArrowheads="1"/>
          </p:cNvSpPr>
          <p:nvPr/>
        </p:nvSpPr>
        <p:spPr bwMode="auto">
          <a:xfrm>
            <a:off x="365125" y="976313"/>
            <a:ext cx="5441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hu-HU" sz="1600" b="1">
                <a:solidFill>
                  <a:srgbClr val="003300"/>
                </a:solidFill>
                <a:latin typeface="Times New Roman" panose="02020603050405020304" pitchFamily="18" charset="0"/>
              </a:rPr>
              <a:t>The only group of functions in current geometrical modeling</a:t>
            </a:r>
          </a:p>
        </p:txBody>
      </p:sp>
      <p:sp>
        <p:nvSpPr>
          <p:cNvPr id="17598" name="Text Box 190">
            <a:extLst>
              <a:ext uri="{FF2B5EF4-FFF2-40B4-BE49-F238E27FC236}">
                <a16:creationId xmlns:a16="http://schemas.microsoft.com/office/drawing/2014/main" id="{4ED85065-99DE-4E57-B288-F48246B7C50E}"/>
              </a:ext>
            </a:extLst>
          </p:cNvPr>
          <p:cNvSpPr txBox="1">
            <a:spLocks noChangeArrowheads="1"/>
          </p:cNvSpPr>
          <p:nvPr/>
        </p:nvSpPr>
        <p:spPr bwMode="auto">
          <a:xfrm>
            <a:off x="381000" y="1544638"/>
            <a:ext cx="3543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hu-HU" sz="1600" b="1">
                <a:solidFill>
                  <a:srgbClr val="003300"/>
                </a:solidFill>
                <a:latin typeface="Times New Roman" panose="02020603050405020304" pitchFamily="18" charset="0"/>
              </a:rPr>
              <a:t>For all analytical and free form shapes</a:t>
            </a:r>
          </a:p>
        </p:txBody>
      </p:sp>
      <p:sp>
        <p:nvSpPr>
          <p:cNvPr id="17599" name="Text Box 191">
            <a:extLst>
              <a:ext uri="{FF2B5EF4-FFF2-40B4-BE49-F238E27FC236}">
                <a16:creationId xmlns:a16="http://schemas.microsoft.com/office/drawing/2014/main" id="{885EB0A8-DBE5-4698-B7B4-0E5BC5C7B7DF}"/>
              </a:ext>
            </a:extLst>
          </p:cNvPr>
          <p:cNvSpPr txBox="1">
            <a:spLocks noChangeArrowheads="1"/>
          </p:cNvSpPr>
          <p:nvPr/>
        </p:nvSpPr>
        <p:spPr bwMode="auto">
          <a:xfrm>
            <a:off x="355600" y="2092325"/>
            <a:ext cx="8255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sz="1600" b="1">
                <a:solidFill>
                  <a:srgbClr val="003300"/>
                </a:solidFill>
                <a:latin typeface="Times New Roman" panose="02020603050405020304" pitchFamily="18" charset="0"/>
              </a:rPr>
              <a:t>Differentiation of the function is easy: suitable for determination of tangent, normal, and curvature. </a:t>
            </a:r>
          </a:p>
        </p:txBody>
      </p:sp>
      <p:sp>
        <p:nvSpPr>
          <p:cNvPr id="17652" name="Rectangle 244">
            <a:extLst>
              <a:ext uri="{FF2B5EF4-FFF2-40B4-BE49-F238E27FC236}">
                <a16:creationId xmlns:a16="http://schemas.microsoft.com/office/drawing/2014/main" id="{B0EF2460-9748-4572-AC7F-B9FD291CC5BE}"/>
              </a:ext>
            </a:extLst>
          </p:cNvPr>
          <p:cNvSpPr>
            <a:spLocks noChangeArrowheads="1"/>
          </p:cNvSpPr>
          <p:nvPr/>
        </p:nvSpPr>
        <p:spPr bwMode="auto">
          <a:xfrm>
            <a:off x="442913" y="2900363"/>
            <a:ext cx="3778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600" b="1">
                <a:solidFill>
                  <a:srgbClr val="003300"/>
                </a:solidFill>
                <a:latin typeface="Times New Roman" panose="02020603050405020304" pitchFamily="18" charset="0"/>
              </a:rPr>
              <a:t>General form of a polynomial of degree </a:t>
            </a:r>
            <a:r>
              <a:rPr lang="en-US" altLang="hu-HU" sz="1600" b="1" i="1">
                <a:solidFill>
                  <a:srgbClr val="003300"/>
                </a:solidFill>
                <a:latin typeface="Times New Roman" panose="02020603050405020304" pitchFamily="18" charset="0"/>
              </a:rPr>
              <a:t>n</a:t>
            </a:r>
            <a:r>
              <a:rPr lang="en-US" altLang="hu-HU" sz="1600" b="1">
                <a:solidFill>
                  <a:srgbClr val="003300"/>
                </a:solidFill>
                <a:latin typeface="Times New Roman" panose="02020603050405020304" pitchFamily="18" charset="0"/>
              </a:rPr>
              <a:t> is</a:t>
            </a:r>
          </a:p>
        </p:txBody>
      </p:sp>
      <p:grpSp>
        <p:nvGrpSpPr>
          <p:cNvPr id="17653" name="Group 245">
            <a:extLst>
              <a:ext uri="{FF2B5EF4-FFF2-40B4-BE49-F238E27FC236}">
                <a16:creationId xmlns:a16="http://schemas.microsoft.com/office/drawing/2014/main" id="{6B5B48DB-C16A-47A4-8317-03346B5C2EC4}"/>
              </a:ext>
            </a:extLst>
          </p:cNvPr>
          <p:cNvGrpSpPr>
            <a:grpSpLocks/>
          </p:cNvGrpSpPr>
          <p:nvPr/>
        </p:nvGrpSpPr>
        <p:grpSpPr bwMode="auto">
          <a:xfrm>
            <a:off x="2663825" y="4622800"/>
            <a:ext cx="3379788" cy="1169988"/>
            <a:chOff x="1827" y="3329"/>
            <a:chExt cx="2129" cy="737"/>
          </a:xfrm>
        </p:grpSpPr>
        <p:grpSp>
          <p:nvGrpSpPr>
            <p:cNvPr id="17654" name="Group 246">
              <a:extLst>
                <a:ext uri="{FF2B5EF4-FFF2-40B4-BE49-F238E27FC236}">
                  <a16:creationId xmlns:a16="http://schemas.microsoft.com/office/drawing/2014/main" id="{379A3464-6A2C-47EA-8058-E28A9FC2BFBD}"/>
                </a:ext>
              </a:extLst>
            </p:cNvPr>
            <p:cNvGrpSpPr>
              <a:grpSpLocks/>
            </p:cNvGrpSpPr>
            <p:nvPr/>
          </p:nvGrpSpPr>
          <p:grpSpPr bwMode="auto">
            <a:xfrm>
              <a:off x="2317" y="3329"/>
              <a:ext cx="1639" cy="737"/>
              <a:chOff x="2118" y="2914"/>
              <a:chExt cx="1639" cy="737"/>
            </a:xfrm>
          </p:grpSpPr>
          <p:sp>
            <p:nvSpPr>
              <p:cNvPr id="17655" name="Rectangle 247">
                <a:extLst>
                  <a:ext uri="{FF2B5EF4-FFF2-40B4-BE49-F238E27FC236}">
                    <a16:creationId xmlns:a16="http://schemas.microsoft.com/office/drawing/2014/main" id="{B115249B-E068-416C-855B-C4D3EA0368A1}"/>
                  </a:ext>
                </a:extLst>
              </p:cNvPr>
              <p:cNvSpPr>
                <a:spLocks noChangeArrowheads="1"/>
              </p:cNvSpPr>
              <p:nvPr/>
            </p:nvSpPr>
            <p:spPr bwMode="auto">
              <a:xfrm>
                <a:off x="2283" y="2970"/>
                <a:ext cx="12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6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56" name="Rectangle 248">
                <a:extLst>
                  <a:ext uri="{FF2B5EF4-FFF2-40B4-BE49-F238E27FC236}">
                    <a16:creationId xmlns:a16="http://schemas.microsoft.com/office/drawing/2014/main" id="{29136FBD-78F7-4C63-98F9-10A24145302C}"/>
                  </a:ext>
                </a:extLst>
              </p:cNvPr>
              <p:cNvSpPr>
                <a:spLocks noChangeArrowheads="1"/>
              </p:cNvSpPr>
              <p:nvPr/>
            </p:nvSpPr>
            <p:spPr bwMode="auto">
              <a:xfrm>
                <a:off x="2551" y="2970"/>
                <a:ext cx="12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6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57" name="Rectangle 249">
                <a:extLst>
                  <a:ext uri="{FF2B5EF4-FFF2-40B4-BE49-F238E27FC236}">
                    <a16:creationId xmlns:a16="http://schemas.microsoft.com/office/drawing/2014/main" id="{3782691C-E250-4A28-B928-A8ED2A9C5F79}"/>
                  </a:ext>
                </a:extLst>
              </p:cNvPr>
              <p:cNvSpPr>
                <a:spLocks noChangeArrowheads="1"/>
              </p:cNvSpPr>
              <p:nvPr/>
            </p:nvSpPr>
            <p:spPr bwMode="auto">
              <a:xfrm>
                <a:off x="3713" y="3071"/>
                <a:ext cx="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000" i="1">
                    <a:solidFill>
                      <a:srgbClr val="003300"/>
                    </a:solidFill>
                    <a:latin typeface="Times New Roman" panose="02020603050405020304" pitchFamily="18" charset="0"/>
                  </a:rPr>
                  <a:t>i</a:t>
                </a:r>
                <a:endParaRPr lang="en-US" altLang="hu-HU" sz="2400">
                  <a:solidFill>
                    <a:srgbClr val="003300"/>
                  </a:solidFill>
                  <a:latin typeface="Times New Roman" panose="02020603050405020304" pitchFamily="18" charset="0"/>
                </a:endParaRPr>
              </a:p>
            </p:txBody>
          </p:sp>
          <p:sp>
            <p:nvSpPr>
              <p:cNvPr id="17658" name="Rectangle 250">
                <a:extLst>
                  <a:ext uri="{FF2B5EF4-FFF2-40B4-BE49-F238E27FC236}">
                    <a16:creationId xmlns:a16="http://schemas.microsoft.com/office/drawing/2014/main" id="{60BCBDC8-AB04-4636-85A0-784FD2E5CF6D}"/>
                  </a:ext>
                </a:extLst>
              </p:cNvPr>
              <p:cNvSpPr>
                <a:spLocks noChangeArrowheads="1"/>
              </p:cNvSpPr>
              <p:nvPr/>
            </p:nvSpPr>
            <p:spPr bwMode="auto">
              <a:xfrm>
                <a:off x="3063" y="2914"/>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000" i="1">
                    <a:solidFill>
                      <a:srgbClr val="003300"/>
                    </a:solidFill>
                    <a:latin typeface="Times New Roman" panose="02020603050405020304" pitchFamily="18" charset="0"/>
                  </a:rPr>
                  <a:t>n</a:t>
                </a:r>
                <a:endParaRPr lang="en-US" altLang="hu-HU" sz="2400">
                  <a:solidFill>
                    <a:srgbClr val="003300"/>
                  </a:solidFill>
                  <a:latin typeface="Times New Roman" panose="02020603050405020304" pitchFamily="18" charset="0"/>
                </a:endParaRPr>
              </a:p>
            </p:txBody>
          </p:sp>
          <p:sp>
            <p:nvSpPr>
              <p:cNvPr id="17659" name="Rectangle 251">
                <a:extLst>
                  <a:ext uri="{FF2B5EF4-FFF2-40B4-BE49-F238E27FC236}">
                    <a16:creationId xmlns:a16="http://schemas.microsoft.com/office/drawing/2014/main" id="{32F1123A-44B7-4575-95B7-4339F36A6CA6}"/>
                  </a:ext>
                </a:extLst>
              </p:cNvPr>
              <p:cNvSpPr>
                <a:spLocks noChangeArrowheads="1"/>
              </p:cNvSpPr>
              <p:nvPr/>
            </p:nvSpPr>
            <p:spPr bwMode="auto">
              <a:xfrm>
                <a:off x="2976" y="3459"/>
                <a:ext cx="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000" i="1">
                    <a:solidFill>
                      <a:srgbClr val="003300"/>
                    </a:solidFill>
                    <a:latin typeface="Times New Roman" panose="02020603050405020304" pitchFamily="18" charset="0"/>
                  </a:rPr>
                  <a:t>i</a:t>
                </a:r>
                <a:endParaRPr lang="en-US" altLang="hu-HU" sz="2400">
                  <a:solidFill>
                    <a:srgbClr val="003300"/>
                  </a:solidFill>
                  <a:latin typeface="Times New Roman" panose="02020603050405020304" pitchFamily="18" charset="0"/>
                </a:endParaRPr>
              </a:p>
            </p:txBody>
          </p:sp>
          <p:sp>
            <p:nvSpPr>
              <p:cNvPr id="17660" name="Rectangle 252">
                <a:extLst>
                  <a:ext uri="{FF2B5EF4-FFF2-40B4-BE49-F238E27FC236}">
                    <a16:creationId xmlns:a16="http://schemas.microsoft.com/office/drawing/2014/main" id="{5846B2B7-4F27-4B34-887B-C7627CAA5880}"/>
                  </a:ext>
                </a:extLst>
              </p:cNvPr>
              <p:cNvSpPr>
                <a:spLocks noChangeArrowheads="1"/>
              </p:cNvSpPr>
              <p:nvPr/>
            </p:nvSpPr>
            <p:spPr bwMode="auto">
              <a:xfrm>
                <a:off x="3473" y="3264"/>
                <a:ext cx="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000" i="1">
                    <a:solidFill>
                      <a:srgbClr val="003300"/>
                    </a:solidFill>
                    <a:latin typeface="Times New Roman" panose="02020603050405020304" pitchFamily="18" charset="0"/>
                  </a:rPr>
                  <a:t>i</a:t>
                </a:r>
                <a:endParaRPr lang="en-US" altLang="hu-HU" sz="2400">
                  <a:solidFill>
                    <a:srgbClr val="003300"/>
                  </a:solidFill>
                  <a:latin typeface="Times New Roman" panose="02020603050405020304" pitchFamily="18" charset="0"/>
                </a:endParaRPr>
              </a:p>
            </p:txBody>
          </p:sp>
          <p:sp>
            <p:nvSpPr>
              <p:cNvPr id="17661" name="Rectangle 253">
                <a:extLst>
                  <a:ext uri="{FF2B5EF4-FFF2-40B4-BE49-F238E27FC236}">
                    <a16:creationId xmlns:a16="http://schemas.microsoft.com/office/drawing/2014/main" id="{6AEC658C-6B16-4C2F-92EE-BFB3F4D34EF3}"/>
                  </a:ext>
                </a:extLst>
              </p:cNvPr>
              <p:cNvSpPr>
                <a:spLocks noChangeArrowheads="1"/>
              </p:cNvSpPr>
              <p:nvPr/>
            </p:nvSpPr>
            <p:spPr bwMode="auto">
              <a:xfrm>
                <a:off x="3560" y="3093"/>
                <a:ext cx="1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3500" i="1">
                    <a:solidFill>
                      <a:srgbClr val="003300"/>
                    </a:solidFill>
                    <a:latin typeface="Times New Roman" panose="02020603050405020304" pitchFamily="18" charset="0"/>
                  </a:rPr>
                  <a:t>x</a:t>
                </a:r>
                <a:endParaRPr lang="en-US" altLang="hu-HU" sz="2400">
                  <a:solidFill>
                    <a:srgbClr val="003300"/>
                  </a:solidFill>
                  <a:latin typeface="Times New Roman" panose="02020603050405020304" pitchFamily="18" charset="0"/>
                </a:endParaRPr>
              </a:p>
            </p:txBody>
          </p:sp>
          <p:sp>
            <p:nvSpPr>
              <p:cNvPr id="17662" name="Rectangle 254">
                <a:extLst>
                  <a:ext uri="{FF2B5EF4-FFF2-40B4-BE49-F238E27FC236}">
                    <a16:creationId xmlns:a16="http://schemas.microsoft.com/office/drawing/2014/main" id="{C1229B92-9A24-47CD-BE26-F230F57EC7E2}"/>
                  </a:ext>
                </a:extLst>
              </p:cNvPr>
              <p:cNvSpPr>
                <a:spLocks noChangeArrowheads="1"/>
              </p:cNvSpPr>
              <p:nvPr/>
            </p:nvSpPr>
            <p:spPr bwMode="auto">
              <a:xfrm>
                <a:off x="3318" y="3093"/>
                <a:ext cx="14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3500" i="1">
                    <a:solidFill>
                      <a:srgbClr val="003300"/>
                    </a:solidFill>
                    <a:latin typeface="Times New Roman" panose="02020603050405020304" pitchFamily="18" charset="0"/>
                  </a:rPr>
                  <a:t>a</a:t>
                </a:r>
                <a:endParaRPr lang="en-US" altLang="hu-HU" sz="2400">
                  <a:solidFill>
                    <a:srgbClr val="003300"/>
                  </a:solidFill>
                  <a:latin typeface="Times New Roman" panose="02020603050405020304" pitchFamily="18" charset="0"/>
                </a:endParaRPr>
              </a:p>
            </p:txBody>
          </p:sp>
          <p:sp>
            <p:nvSpPr>
              <p:cNvPr id="17663" name="Rectangle 255">
                <a:extLst>
                  <a:ext uri="{FF2B5EF4-FFF2-40B4-BE49-F238E27FC236}">
                    <a16:creationId xmlns:a16="http://schemas.microsoft.com/office/drawing/2014/main" id="{B58105FC-FC86-4B78-83EC-621A9D7359F9}"/>
                  </a:ext>
                </a:extLst>
              </p:cNvPr>
              <p:cNvSpPr>
                <a:spLocks noChangeArrowheads="1"/>
              </p:cNvSpPr>
              <p:nvPr/>
            </p:nvSpPr>
            <p:spPr bwMode="auto">
              <a:xfrm>
                <a:off x="2395" y="3093"/>
                <a:ext cx="12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3500" i="1">
                    <a:solidFill>
                      <a:srgbClr val="003300"/>
                    </a:solidFill>
                    <a:latin typeface="Times New Roman" panose="02020603050405020304" pitchFamily="18" charset="0"/>
                  </a:rPr>
                  <a:t>x</a:t>
                </a:r>
                <a:endParaRPr lang="en-US" altLang="hu-HU" sz="2400">
                  <a:solidFill>
                    <a:srgbClr val="003300"/>
                  </a:solidFill>
                  <a:latin typeface="Times New Roman" panose="02020603050405020304" pitchFamily="18" charset="0"/>
                </a:endParaRPr>
              </a:p>
            </p:txBody>
          </p:sp>
          <p:sp>
            <p:nvSpPr>
              <p:cNvPr id="17664" name="Rectangle 256">
                <a:extLst>
                  <a:ext uri="{FF2B5EF4-FFF2-40B4-BE49-F238E27FC236}">
                    <a16:creationId xmlns:a16="http://schemas.microsoft.com/office/drawing/2014/main" id="{112C0330-9FEE-4FD3-BE01-F51D842DE820}"/>
                  </a:ext>
                </a:extLst>
              </p:cNvPr>
              <p:cNvSpPr>
                <a:spLocks noChangeArrowheads="1"/>
              </p:cNvSpPr>
              <p:nvPr/>
            </p:nvSpPr>
            <p:spPr bwMode="auto">
              <a:xfrm>
                <a:off x="2118" y="3093"/>
                <a:ext cx="14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3500" i="1">
                    <a:solidFill>
                      <a:srgbClr val="003300"/>
                    </a:solidFill>
                    <a:latin typeface="Times New Roman" panose="02020603050405020304" pitchFamily="18" charset="0"/>
                  </a:rPr>
                  <a:t>p</a:t>
                </a:r>
                <a:endParaRPr lang="en-US" altLang="hu-HU" sz="2400">
                  <a:solidFill>
                    <a:srgbClr val="003300"/>
                  </a:solidFill>
                  <a:latin typeface="Times New Roman" panose="02020603050405020304" pitchFamily="18" charset="0"/>
                </a:endParaRPr>
              </a:p>
            </p:txBody>
          </p:sp>
          <p:sp>
            <p:nvSpPr>
              <p:cNvPr id="17665" name="Rectangle 257">
                <a:extLst>
                  <a:ext uri="{FF2B5EF4-FFF2-40B4-BE49-F238E27FC236}">
                    <a16:creationId xmlns:a16="http://schemas.microsoft.com/office/drawing/2014/main" id="{B349D1CA-0D6D-4993-9545-DA2DF33C19FF}"/>
                  </a:ext>
                </a:extLst>
              </p:cNvPr>
              <p:cNvSpPr>
                <a:spLocks noChangeArrowheads="1"/>
              </p:cNvSpPr>
              <p:nvPr/>
            </p:nvSpPr>
            <p:spPr bwMode="auto">
              <a:xfrm>
                <a:off x="2942" y="2986"/>
                <a:ext cx="29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5200">
                    <a:solidFill>
                      <a:srgbClr val="003300"/>
                    </a:solidFill>
                    <a:latin typeface="Symbol" panose="05050102010706020507" pitchFamily="18" charset="2"/>
                  </a:rPr>
                  <a:t>å</a:t>
                </a:r>
                <a:endParaRPr lang="en-US" altLang="hu-HU" sz="2400">
                  <a:solidFill>
                    <a:srgbClr val="003300"/>
                  </a:solidFill>
                  <a:latin typeface="Times New Roman" panose="02020603050405020304" pitchFamily="18" charset="0"/>
                </a:endParaRPr>
              </a:p>
            </p:txBody>
          </p:sp>
          <p:sp>
            <p:nvSpPr>
              <p:cNvPr id="17666" name="Rectangle 258">
                <a:extLst>
                  <a:ext uri="{FF2B5EF4-FFF2-40B4-BE49-F238E27FC236}">
                    <a16:creationId xmlns:a16="http://schemas.microsoft.com/office/drawing/2014/main" id="{41EA6683-6825-42B7-92B6-B321A50B5BC6}"/>
                  </a:ext>
                </a:extLst>
              </p:cNvPr>
              <p:cNvSpPr>
                <a:spLocks noChangeArrowheads="1"/>
              </p:cNvSpPr>
              <p:nvPr/>
            </p:nvSpPr>
            <p:spPr bwMode="auto">
              <a:xfrm>
                <a:off x="3041" y="3441"/>
                <a:ext cx="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0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67" name="Rectangle 259">
                <a:extLst>
                  <a:ext uri="{FF2B5EF4-FFF2-40B4-BE49-F238E27FC236}">
                    <a16:creationId xmlns:a16="http://schemas.microsoft.com/office/drawing/2014/main" id="{E39AEE19-008A-49FB-A9B2-265A695018B5}"/>
                  </a:ext>
                </a:extLst>
              </p:cNvPr>
              <p:cNvSpPr>
                <a:spLocks noChangeArrowheads="1"/>
              </p:cNvSpPr>
              <p:nvPr/>
            </p:nvSpPr>
            <p:spPr bwMode="auto">
              <a:xfrm>
                <a:off x="2701" y="3061"/>
                <a:ext cx="15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35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68" name="Rectangle 260">
                <a:extLst>
                  <a:ext uri="{FF2B5EF4-FFF2-40B4-BE49-F238E27FC236}">
                    <a16:creationId xmlns:a16="http://schemas.microsoft.com/office/drawing/2014/main" id="{DC99E66B-D944-4AD9-A7F0-57DE32161CF4}"/>
                  </a:ext>
                </a:extLst>
              </p:cNvPr>
              <p:cNvSpPr>
                <a:spLocks noChangeArrowheads="1"/>
              </p:cNvSpPr>
              <p:nvPr/>
            </p:nvSpPr>
            <p:spPr bwMode="auto">
              <a:xfrm>
                <a:off x="3148" y="3458"/>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000">
                    <a:solidFill>
                      <a:srgbClr val="003300"/>
                    </a:solidFill>
                    <a:latin typeface="Times New Roman" panose="02020603050405020304" pitchFamily="18" charset="0"/>
                  </a:rPr>
                  <a:t>0</a:t>
                </a:r>
                <a:endParaRPr lang="en-US" altLang="hu-HU" sz="2400">
                  <a:solidFill>
                    <a:srgbClr val="003300"/>
                  </a:solidFill>
                  <a:latin typeface="Times New Roman" panose="02020603050405020304" pitchFamily="18" charset="0"/>
                </a:endParaRPr>
              </a:p>
            </p:txBody>
          </p:sp>
        </p:grpSp>
        <p:sp>
          <p:nvSpPr>
            <p:cNvPr id="17669" name="Text Box 261">
              <a:extLst>
                <a:ext uri="{FF2B5EF4-FFF2-40B4-BE49-F238E27FC236}">
                  <a16:creationId xmlns:a16="http://schemas.microsoft.com/office/drawing/2014/main" id="{65A5E9E1-8604-46C7-BF45-4443584F156F}"/>
                </a:ext>
              </a:extLst>
            </p:cNvPr>
            <p:cNvSpPr txBox="1">
              <a:spLocks noChangeArrowheads="1"/>
            </p:cNvSpPr>
            <p:nvPr/>
          </p:nvSpPr>
          <p:spPr bwMode="auto">
            <a:xfrm>
              <a:off x="1827" y="3476"/>
              <a:ext cx="317"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hu-HU" sz="4400" b="1">
                  <a:solidFill>
                    <a:srgbClr val="003300"/>
                  </a:solidFill>
                  <a:latin typeface="Times New Roman" panose="02020603050405020304" pitchFamily="18" charset="0"/>
                </a:rPr>
                <a:t>=</a:t>
              </a:r>
            </a:p>
          </p:txBody>
        </p:sp>
      </p:grpSp>
      <p:grpSp>
        <p:nvGrpSpPr>
          <p:cNvPr id="17670" name="Group 262">
            <a:extLst>
              <a:ext uri="{FF2B5EF4-FFF2-40B4-BE49-F238E27FC236}">
                <a16:creationId xmlns:a16="http://schemas.microsoft.com/office/drawing/2014/main" id="{D66F4F85-F749-4B14-9557-AF173F174D1C}"/>
              </a:ext>
            </a:extLst>
          </p:cNvPr>
          <p:cNvGrpSpPr>
            <a:grpSpLocks/>
          </p:cNvGrpSpPr>
          <p:nvPr/>
        </p:nvGrpSpPr>
        <p:grpSpPr bwMode="auto">
          <a:xfrm>
            <a:off x="1069975" y="3394075"/>
            <a:ext cx="7334250" cy="835025"/>
            <a:chOff x="1073" y="2235"/>
            <a:chExt cx="4620" cy="526"/>
          </a:xfrm>
        </p:grpSpPr>
        <p:grpSp>
          <p:nvGrpSpPr>
            <p:cNvPr id="17671" name="Group 263">
              <a:extLst>
                <a:ext uri="{FF2B5EF4-FFF2-40B4-BE49-F238E27FC236}">
                  <a16:creationId xmlns:a16="http://schemas.microsoft.com/office/drawing/2014/main" id="{5CFDE2F4-A397-47D1-B50E-9DAA13315670}"/>
                </a:ext>
              </a:extLst>
            </p:cNvPr>
            <p:cNvGrpSpPr>
              <a:grpSpLocks/>
            </p:cNvGrpSpPr>
            <p:nvPr/>
          </p:nvGrpSpPr>
          <p:grpSpPr bwMode="auto">
            <a:xfrm>
              <a:off x="1073" y="2235"/>
              <a:ext cx="4161" cy="526"/>
              <a:chOff x="816" y="2026"/>
              <a:chExt cx="4161" cy="526"/>
            </a:xfrm>
          </p:grpSpPr>
          <p:sp>
            <p:nvSpPr>
              <p:cNvPr id="17672" name="Rectangle 264">
                <a:extLst>
                  <a:ext uri="{FF2B5EF4-FFF2-40B4-BE49-F238E27FC236}">
                    <a16:creationId xmlns:a16="http://schemas.microsoft.com/office/drawing/2014/main" id="{F64DE0A9-D25C-48CE-B7E8-D492C3B4DE04}"/>
                  </a:ext>
                </a:extLst>
              </p:cNvPr>
              <p:cNvSpPr>
                <a:spLocks noChangeArrowheads="1"/>
              </p:cNvSpPr>
              <p:nvPr/>
            </p:nvSpPr>
            <p:spPr bwMode="auto">
              <a:xfrm>
                <a:off x="1008" y="2109"/>
                <a:ext cx="11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400">
                    <a:solidFill>
                      <a:srgbClr val="003300"/>
                    </a:solidFill>
                    <a:latin typeface="Symbol" panose="05050102010706020507" pitchFamily="18" charset="2"/>
                  </a:rPr>
                  <a:t>(</a:t>
                </a:r>
                <a:endParaRPr lang="en-US" altLang="hu-HU" sz="4400">
                  <a:solidFill>
                    <a:srgbClr val="003300"/>
                  </a:solidFill>
                  <a:latin typeface="Times New Roman" panose="02020603050405020304" pitchFamily="18" charset="0"/>
                </a:endParaRPr>
              </a:p>
            </p:txBody>
          </p:sp>
          <p:sp>
            <p:nvSpPr>
              <p:cNvPr id="17673" name="Rectangle 265">
                <a:extLst>
                  <a:ext uri="{FF2B5EF4-FFF2-40B4-BE49-F238E27FC236}">
                    <a16:creationId xmlns:a16="http://schemas.microsoft.com/office/drawing/2014/main" id="{46B67CF0-9F65-4D45-940D-7D2BCC94FCAB}"/>
                  </a:ext>
                </a:extLst>
              </p:cNvPr>
              <p:cNvSpPr>
                <a:spLocks noChangeArrowheads="1"/>
              </p:cNvSpPr>
              <p:nvPr/>
            </p:nvSpPr>
            <p:spPr bwMode="auto">
              <a:xfrm>
                <a:off x="1200" y="2109"/>
                <a:ext cx="11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400">
                    <a:solidFill>
                      <a:srgbClr val="003300"/>
                    </a:solidFill>
                    <a:latin typeface="Symbol" panose="05050102010706020507" pitchFamily="18" charset="2"/>
                  </a:rPr>
                  <a:t>)</a:t>
                </a:r>
                <a:endParaRPr lang="en-US" altLang="hu-HU" sz="4400">
                  <a:solidFill>
                    <a:srgbClr val="003300"/>
                  </a:solidFill>
                  <a:latin typeface="Times New Roman" panose="02020603050405020304" pitchFamily="18" charset="0"/>
                </a:endParaRPr>
              </a:p>
            </p:txBody>
          </p:sp>
          <p:sp>
            <p:nvSpPr>
              <p:cNvPr id="17674" name="Rectangle 266">
                <a:extLst>
                  <a:ext uri="{FF2B5EF4-FFF2-40B4-BE49-F238E27FC236}">
                    <a16:creationId xmlns:a16="http://schemas.microsoft.com/office/drawing/2014/main" id="{0967B13D-5C4E-4F33-AFC0-7B603413B914}"/>
                  </a:ext>
                </a:extLst>
              </p:cNvPr>
              <p:cNvSpPr>
                <a:spLocks noChangeArrowheads="1"/>
              </p:cNvSpPr>
              <p:nvPr/>
            </p:nvSpPr>
            <p:spPr bwMode="auto">
              <a:xfrm>
                <a:off x="4873" y="2301"/>
                <a:ext cx="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a:solidFill>
                      <a:srgbClr val="003300"/>
                    </a:solidFill>
                    <a:latin typeface="Times New Roman" panose="02020603050405020304" pitchFamily="18" charset="0"/>
                  </a:rPr>
                  <a:t>0</a:t>
                </a:r>
                <a:endParaRPr lang="en-US" altLang="hu-HU" sz="2400">
                  <a:solidFill>
                    <a:srgbClr val="003300"/>
                  </a:solidFill>
                  <a:latin typeface="Times New Roman" panose="02020603050405020304" pitchFamily="18" charset="0"/>
                </a:endParaRPr>
              </a:p>
            </p:txBody>
          </p:sp>
          <p:sp>
            <p:nvSpPr>
              <p:cNvPr id="17675" name="Rectangle 267">
                <a:extLst>
                  <a:ext uri="{FF2B5EF4-FFF2-40B4-BE49-F238E27FC236}">
                    <a16:creationId xmlns:a16="http://schemas.microsoft.com/office/drawing/2014/main" id="{6396EB55-D780-4708-A0A4-799C1A3E3656}"/>
                  </a:ext>
                </a:extLst>
              </p:cNvPr>
              <p:cNvSpPr>
                <a:spLocks noChangeArrowheads="1"/>
              </p:cNvSpPr>
              <p:nvPr/>
            </p:nvSpPr>
            <p:spPr bwMode="auto">
              <a:xfrm>
                <a:off x="4215" y="2301"/>
                <a:ext cx="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a:solidFill>
                      <a:srgbClr val="003300"/>
                    </a:solidFill>
                    <a:latin typeface="Times New Roman" panose="02020603050405020304" pitchFamily="18" charset="0"/>
                  </a:rPr>
                  <a:t>1</a:t>
                </a:r>
                <a:endParaRPr lang="en-US" altLang="hu-HU" sz="2400">
                  <a:solidFill>
                    <a:srgbClr val="003300"/>
                  </a:solidFill>
                  <a:latin typeface="Times New Roman" panose="02020603050405020304" pitchFamily="18" charset="0"/>
                </a:endParaRPr>
              </a:p>
            </p:txBody>
          </p:sp>
          <p:sp>
            <p:nvSpPr>
              <p:cNvPr id="17676" name="Rectangle 268">
                <a:extLst>
                  <a:ext uri="{FF2B5EF4-FFF2-40B4-BE49-F238E27FC236}">
                    <a16:creationId xmlns:a16="http://schemas.microsoft.com/office/drawing/2014/main" id="{FDEACD45-A9F0-4435-B6C3-7A7E775D5FB3}"/>
                  </a:ext>
                </a:extLst>
              </p:cNvPr>
              <p:cNvSpPr>
                <a:spLocks noChangeArrowheads="1"/>
              </p:cNvSpPr>
              <p:nvPr/>
            </p:nvSpPr>
            <p:spPr bwMode="auto">
              <a:xfrm>
                <a:off x="3192" y="2048"/>
                <a:ext cx="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a:solidFill>
                      <a:srgbClr val="003300"/>
                    </a:solidFill>
                    <a:latin typeface="Times New Roman" panose="02020603050405020304" pitchFamily="18" charset="0"/>
                  </a:rPr>
                  <a:t>1</a:t>
                </a:r>
                <a:endParaRPr lang="en-US" altLang="hu-HU" sz="2400">
                  <a:solidFill>
                    <a:srgbClr val="003300"/>
                  </a:solidFill>
                  <a:latin typeface="Times New Roman" panose="02020603050405020304" pitchFamily="18" charset="0"/>
                </a:endParaRPr>
              </a:p>
            </p:txBody>
          </p:sp>
          <p:sp>
            <p:nvSpPr>
              <p:cNvPr id="17677" name="Rectangle 269">
                <a:extLst>
                  <a:ext uri="{FF2B5EF4-FFF2-40B4-BE49-F238E27FC236}">
                    <a16:creationId xmlns:a16="http://schemas.microsoft.com/office/drawing/2014/main" id="{D52292FA-03B7-474F-A4EC-10C49C08D853}"/>
                  </a:ext>
                </a:extLst>
              </p:cNvPr>
              <p:cNvSpPr>
                <a:spLocks noChangeArrowheads="1"/>
              </p:cNvSpPr>
              <p:nvPr/>
            </p:nvSpPr>
            <p:spPr bwMode="auto">
              <a:xfrm>
                <a:off x="2754" y="2301"/>
                <a:ext cx="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a:solidFill>
                      <a:srgbClr val="003300"/>
                    </a:solidFill>
                    <a:latin typeface="Times New Roman" panose="02020603050405020304" pitchFamily="18" charset="0"/>
                  </a:rPr>
                  <a:t>1</a:t>
                </a:r>
                <a:endParaRPr lang="en-US" altLang="hu-HU" sz="2400">
                  <a:solidFill>
                    <a:srgbClr val="003300"/>
                  </a:solidFill>
                  <a:latin typeface="Times New Roman" panose="02020603050405020304" pitchFamily="18" charset="0"/>
                </a:endParaRPr>
              </a:p>
            </p:txBody>
          </p:sp>
          <p:sp>
            <p:nvSpPr>
              <p:cNvPr id="17678" name="Rectangle 270">
                <a:extLst>
                  <a:ext uri="{FF2B5EF4-FFF2-40B4-BE49-F238E27FC236}">
                    <a16:creationId xmlns:a16="http://schemas.microsoft.com/office/drawing/2014/main" id="{48A3DB0D-CB78-4642-90B2-604F9FFB0F2A}"/>
                  </a:ext>
                </a:extLst>
              </p:cNvPr>
              <p:cNvSpPr>
                <a:spLocks noChangeArrowheads="1"/>
              </p:cNvSpPr>
              <p:nvPr/>
            </p:nvSpPr>
            <p:spPr bwMode="auto">
              <a:xfrm>
                <a:off x="4723" y="2077"/>
                <a:ext cx="18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a</a:t>
                </a:r>
                <a:endParaRPr lang="en-US" altLang="hu-HU" sz="2400">
                  <a:solidFill>
                    <a:srgbClr val="003300"/>
                  </a:solidFill>
                  <a:latin typeface="Times New Roman" panose="02020603050405020304" pitchFamily="18" charset="0"/>
                </a:endParaRPr>
              </a:p>
            </p:txBody>
          </p:sp>
          <p:sp>
            <p:nvSpPr>
              <p:cNvPr id="17679" name="Rectangle 271">
                <a:extLst>
                  <a:ext uri="{FF2B5EF4-FFF2-40B4-BE49-F238E27FC236}">
                    <a16:creationId xmlns:a16="http://schemas.microsoft.com/office/drawing/2014/main" id="{A82C585F-FBB9-42C3-AECB-B1B5AAAB9AFE}"/>
                  </a:ext>
                </a:extLst>
              </p:cNvPr>
              <p:cNvSpPr>
                <a:spLocks noChangeArrowheads="1"/>
              </p:cNvSpPr>
              <p:nvPr/>
            </p:nvSpPr>
            <p:spPr bwMode="auto">
              <a:xfrm>
                <a:off x="4318" y="2077"/>
                <a:ext cx="16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x</a:t>
                </a:r>
                <a:endParaRPr lang="en-US" altLang="hu-HU" sz="2400">
                  <a:solidFill>
                    <a:srgbClr val="003300"/>
                  </a:solidFill>
                  <a:latin typeface="Times New Roman" panose="02020603050405020304" pitchFamily="18" charset="0"/>
                </a:endParaRPr>
              </a:p>
            </p:txBody>
          </p:sp>
          <p:sp>
            <p:nvSpPr>
              <p:cNvPr id="17680" name="Rectangle 272">
                <a:extLst>
                  <a:ext uri="{FF2B5EF4-FFF2-40B4-BE49-F238E27FC236}">
                    <a16:creationId xmlns:a16="http://schemas.microsoft.com/office/drawing/2014/main" id="{BF8E95B7-0AD1-4510-80DD-C59089880A84}"/>
                  </a:ext>
                </a:extLst>
              </p:cNvPr>
              <p:cNvSpPr>
                <a:spLocks noChangeArrowheads="1"/>
              </p:cNvSpPr>
              <p:nvPr/>
            </p:nvSpPr>
            <p:spPr bwMode="auto">
              <a:xfrm>
                <a:off x="4082" y="2077"/>
                <a:ext cx="18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a</a:t>
                </a:r>
                <a:endParaRPr lang="en-US" altLang="hu-HU" sz="2400">
                  <a:solidFill>
                    <a:srgbClr val="003300"/>
                  </a:solidFill>
                  <a:latin typeface="Times New Roman" panose="02020603050405020304" pitchFamily="18" charset="0"/>
                </a:endParaRPr>
              </a:p>
            </p:txBody>
          </p:sp>
          <p:sp>
            <p:nvSpPr>
              <p:cNvPr id="17681" name="Rectangle 273">
                <a:extLst>
                  <a:ext uri="{FF2B5EF4-FFF2-40B4-BE49-F238E27FC236}">
                    <a16:creationId xmlns:a16="http://schemas.microsoft.com/office/drawing/2014/main" id="{79578C42-FFB4-461A-9F90-AF2847CCC661}"/>
                  </a:ext>
                </a:extLst>
              </p:cNvPr>
              <p:cNvSpPr>
                <a:spLocks noChangeArrowheads="1"/>
              </p:cNvSpPr>
              <p:nvPr/>
            </p:nvSpPr>
            <p:spPr bwMode="auto">
              <a:xfrm>
                <a:off x="2857" y="2077"/>
                <a:ext cx="16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x</a:t>
                </a:r>
                <a:endParaRPr lang="en-US" altLang="hu-HU" sz="2400">
                  <a:solidFill>
                    <a:srgbClr val="003300"/>
                  </a:solidFill>
                  <a:latin typeface="Times New Roman" panose="02020603050405020304" pitchFamily="18" charset="0"/>
                </a:endParaRPr>
              </a:p>
            </p:txBody>
          </p:sp>
          <p:sp>
            <p:nvSpPr>
              <p:cNvPr id="17682" name="Rectangle 274">
                <a:extLst>
                  <a:ext uri="{FF2B5EF4-FFF2-40B4-BE49-F238E27FC236}">
                    <a16:creationId xmlns:a16="http://schemas.microsoft.com/office/drawing/2014/main" id="{FDF0B8AF-63D6-4E47-938A-89939A6D7168}"/>
                  </a:ext>
                </a:extLst>
              </p:cNvPr>
              <p:cNvSpPr>
                <a:spLocks noChangeArrowheads="1"/>
              </p:cNvSpPr>
              <p:nvPr/>
            </p:nvSpPr>
            <p:spPr bwMode="auto">
              <a:xfrm>
                <a:off x="2417" y="2077"/>
                <a:ext cx="18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a</a:t>
                </a:r>
                <a:endParaRPr lang="en-US" altLang="hu-HU" sz="2400">
                  <a:solidFill>
                    <a:srgbClr val="003300"/>
                  </a:solidFill>
                  <a:latin typeface="Times New Roman" panose="02020603050405020304" pitchFamily="18" charset="0"/>
                </a:endParaRPr>
              </a:p>
            </p:txBody>
          </p:sp>
          <p:sp>
            <p:nvSpPr>
              <p:cNvPr id="17683" name="Rectangle 275">
                <a:extLst>
                  <a:ext uri="{FF2B5EF4-FFF2-40B4-BE49-F238E27FC236}">
                    <a16:creationId xmlns:a16="http://schemas.microsoft.com/office/drawing/2014/main" id="{856BB057-718F-453D-BB70-4B05AA66CC7B}"/>
                  </a:ext>
                </a:extLst>
              </p:cNvPr>
              <p:cNvSpPr>
                <a:spLocks noChangeArrowheads="1"/>
              </p:cNvSpPr>
              <p:nvPr/>
            </p:nvSpPr>
            <p:spPr bwMode="auto">
              <a:xfrm>
                <a:off x="1877" y="2077"/>
                <a:ext cx="16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x</a:t>
                </a:r>
                <a:endParaRPr lang="en-US" altLang="hu-HU" sz="2400">
                  <a:solidFill>
                    <a:srgbClr val="003300"/>
                  </a:solidFill>
                  <a:latin typeface="Times New Roman" panose="02020603050405020304" pitchFamily="18" charset="0"/>
                </a:endParaRPr>
              </a:p>
            </p:txBody>
          </p:sp>
          <p:sp>
            <p:nvSpPr>
              <p:cNvPr id="17684" name="Rectangle 276">
                <a:extLst>
                  <a:ext uri="{FF2B5EF4-FFF2-40B4-BE49-F238E27FC236}">
                    <a16:creationId xmlns:a16="http://schemas.microsoft.com/office/drawing/2014/main" id="{82806E75-CF40-4811-A1F5-71C910F15629}"/>
                  </a:ext>
                </a:extLst>
              </p:cNvPr>
              <p:cNvSpPr>
                <a:spLocks noChangeArrowheads="1"/>
              </p:cNvSpPr>
              <p:nvPr/>
            </p:nvSpPr>
            <p:spPr bwMode="auto">
              <a:xfrm>
                <a:off x="1605" y="2077"/>
                <a:ext cx="18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a</a:t>
                </a:r>
                <a:endParaRPr lang="en-US" altLang="hu-HU" sz="2400">
                  <a:solidFill>
                    <a:srgbClr val="003300"/>
                  </a:solidFill>
                  <a:latin typeface="Times New Roman" panose="02020603050405020304" pitchFamily="18" charset="0"/>
                </a:endParaRPr>
              </a:p>
            </p:txBody>
          </p:sp>
          <p:sp>
            <p:nvSpPr>
              <p:cNvPr id="17685" name="Rectangle 277">
                <a:extLst>
                  <a:ext uri="{FF2B5EF4-FFF2-40B4-BE49-F238E27FC236}">
                    <a16:creationId xmlns:a16="http://schemas.microsoft.com/office/drawing/2014/main" id="{200B5C89-BC08-40BD-806D-072F814084D4}"/>
                  </a:ext>
                </a:extLst>
              </p:cNvPr>
              <p:cNvSpPr>
                <a:spLocks noChangeArrowheads="1"/>
              </p:cNvSpPr>
              <p:nvPr/>
            </p:nvSpPr>
            <p:spPr bwMode="auto">
              <a:xfrm>
                <a:off x="1080" y="2077"/>
                <a:ext cx="16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x</a:t>
                </a:r>
                <a:endParaRPr lang="en-US" altLang="hu-HU" sz="2400">
                  <a:solidFill>
                    <a:srgbClr val="003300"/>
                  </a:solidFill>
                  <a:latin typeface="Times New Roman" panose="02020603050405020304" pitchFamily="18" charset="0"/>
                </a:endParaRPr>
              </a:p>
            </p:txBody>
          </p:sp>
          <p:sp>
            <p:nvSpPr>
              <p:cNvPr id="17686" name="Rectangle 278">
                <a:extLst>
                  <a:ext uri="{FF2B5EF4-FFF2-40B4-BE49-F238E27FC236}">
                    <a16:creationId xmlns:a16="http://schemas.microsoft.com/office/drawing/2014/main" id="{52307C0A-E5D4-44B9-87DE-C82226A29060}"/>
                  </a:ext>
                </a:extLst>
              </p:cNvPr>
              <p:cNvSpPr>
                <a:spLocks noChangeArrowheads="1"/>
              </p:cNvSpPr>
              <p:nvPr/>
            </p:nvSpPr>
            <p:spPr bwMode="auto">
              <a:xfrm>
                <a:off x="816" y="2077"/>
                <a:ext cx="18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i="1">
                    <a:solidFill>
                      <a:srgbClr val="003300"/>
                    </a:solidFill>
                    <a:latin typeface="Times New Roman" panose="02020603050405020304" pitchFamily="18" charset="0"/>
                  </a:rPr>
                  <a:t>p</a:t>
                </a:r>
                <a:endParaRPr lang="en-US" altLang="hu-HU" sz="2400">
                  <a:solidFill>
                    <a:srgbClr val="003300"/>
                  </a:solidFill>
                  <a:latin typeface="Times New Roman" panose="02020603050405020304" pitchFamily="18" charset="0"/>
                </a:endParaRPr>
              </a:p>
            </p:txBody>
          </p:sp>
          <p:sp>
            <p:nvSpPr>
              <p:cNvPr id="17687" name="Rectangle 279">
                <a:extLst>
                  <a:ext uri="{FF2B5EF4-FFF2-40B4-BE49-F238E27FC236}">
                    <a16:creationId xmlns:a16="http://schemas.microsoft.com/office/drawing/2014/main" id="{AD57431B-065B-4D72-B332-3F0341E1B591}"/>
                  </a:ext>
                </a:extLst>
              </p:cNvPr>
              <p:cNvSpPr>
                <a:spLocks noChangeArrowheads="1"/>
              </p:cNvSpPr>
              <p:nvPr/>
            </p:nvSpPr>
            <p:spPr bwMode="auto">
              <a:xfrm>
                <a:off x="3008" y="2049"/>
                <a:ext cx="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i="1">
                    <a:solidFill>
                      <a:srgbClr val="003300"/>
                    </a:solidFill>
                    <a:latin typeface="Times New Roman" panose="02020603050405020304" pitchFamily="18" charset="0"/>
                  </a:rPr>
                  <a:t>n</a:t>
                </a:r>
                <a:endParaRPr lang="en-US" altLang="hu-HU" sz="2400">
                  <a:solidFill>
                    <a:srgbClr val="003300"/>
                  </a:solidFill>
                  <a:latin typeface="Times New Roman" panose="02020603050405020304" pitchFamily="18" charset="0"/>
                </a:endParaRPr>
              </a:p>
            </p:txBody>
          </p:sp>
          <p:sp>
            <p:nvSpPr>
              <p:cNvPr id="17688" name="Rectangle 280">
                <a:extLst>
                  <a:ext uri="{FF2B5EF4-FFF2-40B4-BE49-F238E27FC236}">
                    <a16:creationId xmlns:a16="http://schemas.microsoft.com/office/drawing/2014/main" id="{52D217CD-F605-4AAC-A378-E4DE0663DB8E}"/>
                  </a:ext>
                </a:extLst>
              </p:cNvPr>
              <p:cNvSpPr>
                <a:spLocks noChangeArrowheads="1"/>
              </p:cNvSpPr>
              <p:nvPr/>
            </p:nvSpPr>
            <p:spPr bwMode="auto">
              <a:xfrm>
                <a:off x="2570" y="2302"/>
                <a:ext cx="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i="1">
                    <a:solidFill>
                      <a:srgbClr val="003300"/>
                    </a:solidFill>
                    <a:latin typeface="Times New Roman" panose="02020603050405020304" pitchFamily="18" charset="0"/>
                  </a:rPr>
                  <a:t>n</a:t>
                </a:r>
                <a:endParaRPr lang="en-US" altLang="hu-HU" sz="2400">
                  <a:solidFill>
                    <a:srgbClr val="003300"/>
                  </a:solidFill>
                  <a:latin typeface="Times New Roman" panose="02020603050405020304" pitchFamily="18" charset="0"/>
                </a:endParaRPr>
              </a:p>
            </p:txBody>
          </p:sp>
          <p:sp>
            <p:nvSpPr>
              <p:cNvPr id="17689" name="Rectangle 281">
                <a:extLst>
                  <a:ext uri="{FF2B5EF4-FFF2-40B4-BE49-F238E27FC236}">
                    <a16:creationId xmlns:a16="http://schemas.microsoft.com/office/drawing/2014/main" id="{5B2A34D2-209A-4CD6-B415-724F10912B6C}"/>
                  </a:ext>
                </a:extLst>
              </p:cNvPr>
              <p:cNvSpPr>
                <a:spLocks noChangeArrowheads="1"/>
              </p:cNvSpPr>
              <p:nvPr/>
            </p:nvSpPr>
            <p:spPr bwMode="auto">
              <a:xfrm>
                <a:off x="2028" y="2049"/>
                <a:ext cx="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i="1">
                    <a:solidFill>
                      <a:srgbClr val="003300"/>
                    </a:solidFill>
                    <a:latin typeface="Times New Roman" panose="02020603050405020304" pitchFamily="18" charset="0"/>
                  </a:rPr>
                  <a:t>n</a:t>
                </a:r>
                <a:endParaRPr lang="en-US" altLang="hu-HU" sz="2400">
                  <a:solidFill>
                    <a:srgbClr val="003300"/>
                  </a:solidFill>
                  <a:latin typeface="Times New Roman" panose="02020603050405020304" pitchFamily="18" charset="0"/>
                </a:endParaRPr>
              </a:p>
            </p:txBody>
          </p:sp>
          <p:sp>
            <p:nvSpPr>
              <p:cNvPr id="17690" name="Rectangle 282">
                <a:extLst>
                  <a:ext uri="{FF2B5EF4-FFF2-40B4-BE49-F238E27FC236}">
                    <a16:creationId xmlns:a16="http://schemas.microsoft.com/office/drawing/2014/main" id="{B2454629-BDFB-4EE2-AC42-73990464FCFF}"/>
                  </a:ext>
                </a:extLst>
              </p:cNvPr>
              <p:cNvSpPr>
                <a:spLocks noChangeArrowheads="1"/>
              </p:cNvSpPr>
              <p:nvPr/>
            </p:nvSpPr>
            <p:spPr bwMode="auto">
              <a:xfrm>
                <a:off x="1758" y="2302"/>
                <a:ext cx="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i="1">
                    <a:solidFill>
                      <a:srgbClr val="003300"/>
                    </a:solidFill>
                    <a:latin typeface="Times New Roman" panose="02020603050405020304" pitchFamily="18" charset="0"/>
                  </a:rPr>
                  <a:t>n</a:t>
                </a:r>
                <a:endParaRPr lang="en-US" altLang="hu-HU" sz="2400">
                  <a:solidFill>
                    <a:srgbClr val="003300"/>
                  </a:solidFill>
                  <a:latin typeface="Times New Roman" panose="02020603050405020304" pitchFamily="18" charset="0"/>
                </a:endParaRPr>
              </a:p>
            </p:txBody>
          </p:sp>
          <p:sp>
            <p:nvSpPr>
              <p:cNvPr id="17691" name="Rectangle 283">
                <a:extLst>
                  <a:ext uri="{FF2B5EF4-FFF2-40B4-BE49-F238E27FC236}">
                    <a16:creationId xmlns:a16="http://schemas.microsoft.com/office/drawing/2014/main" id="{F4D52AFA-E150-429F-820E-6BFD6BF38AD7}"/>
                  </a:ext>
                </a:extLst>
              </p:cNvPr>
              <p:cNvSpPr>
                <a:spLocks noChangeArrowheads="1"/>
              </p:cNvSpPr>
              <p:nvPr/>
            </p:nvSpPr>
            <p:spPr bwMode="auto">
              <a:xfrm>
                <a:off x="4504" y="2036"/>
                <a:ext cx="19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92" name="Rectangle 284">
                <a:extLst>
                  <a:ext uri="{FF2B5EF4-FFF2-40B4-BE49-F238E27FC236}">
                    <a16:creationId xmlns:a16="http://schemas.microsoft.com/office/drawing/2014/main" id="{6D389220-601E-4421-9CEA-8CB6622D27A7}"/>
                  </a:ext>
                </a:extLst>
              </p:cNvPr>
              <p:cNvSpPr>
                <a:spLocks noChangeArrowheads="1"/>
              </p:cNvSpPr>
              <p:nvPr/>
            </p:nvSpPr>
            <p:spPr bwMode="auto">
              <a:xfrm>
                <a:off x="3863" y="2036"/>
                <a:ext cx="19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93" name="Rectangle 285">
                <a:extLst>
                  <a:ext uri="{FF2B5EF4-FFF2-40B4-BE49-F238E27FC236}">
                    <a16:creationId xmlns:a16="http://schemas.microsoft.com/office/drawing/2014/main" id="{D0FD6A40-35F5-4ADF-89DE-A6281D27A87F}"/>
                  </a:ext>
                </a:extLst>
              </p:cNvPr>
              <p:cNvSpPr>
                <a:spLocks noChangeArrowheads="1"/>
              </p:cNvSpPr>
              <p:nvPr/>
            </p:nvSpPr>
            <p:spPr bwMode="auto">
              <a:xfrm>
                <a:off x="3346" y="2036"/>
                <a:ext cx="19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94" name="Rectangle 286">
                <a:extLst>
                  <a:ext uri="{FF2B5EF4-FFF2-40B4-BE49-F238E27FC236}">
                    <a16:creationId xmlns:a16="http://schemas.microsoft.com/office/drawing/2014/main" id="{ADF30988-0B95-40B6-91CC-E70297E807F9}"/>
                  </a:ext>
                </a:extLst>
              </p:cNvPr>
              <p:cNvSpPr>
                <a:spLocks noChangeArrowheads="1"/>
              </p:cNvSpPr>
              <p:nvPr/>
            </p:nvSpPr>
            <p:spPr bwMode="auto">
              <a:xfrm>
                <a:off x="2198" y="2036"/>
                <a:ext cx="19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95" name="Rectangle 287">
                <a:extLst>
                  <a:ext uri="{FF2B5EF4-FFF2-40B4-BE49-F238E27FC236}">
                    <a16:creationId xmlns:a16="http://schemas.microsoft.com/office/drawing/2014/main" id="{B8B9E24A-3361-4B90-95B7-4993225DE8E1}"/>
                  </a:ext>
                </a:extLst>
              </p:cNvPr>
              <p:cNvSpPr>
                <a:spLocks noChangeArrowheads="1"/>
              </p:cNvSpPr>
              <p:nvPr/>
            </p:nvSpPr>
            <p:spPr bwMode="auto">
              <a:xfrm>
                <a:off x="1372" y="2036"/>
                <a:ext cx="19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5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96" name="Rectangle 288">
                <a:extLst>
                  <a:ext uri="{FF2B5EF4-FFF2-40B4-BE49-F238E27FC236}">
                    <a16:creationId xmlns:a16="http://schemas.microsoft.com/office/drawing/2014/main" id="{C6BABE3B-85B9-401B-99C4-1E74ACBB0229}"/>
                  </a:ext>
                </a:extLst>
              </p:cNvPr>
              <p:cNvSpPr>
                <a:spLocks noChangeArrowheads="1"/>
              </p:cNvSpPr>
              <p:nvPr/>
            </p:nvSpPr>
            <p:spPr bwMode="auto">
              <a:xfrm>
                <a:off x="3106" y="2026"/>
                <a:ext cx="1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97" name="Rectangle 289">
                <a:extLst>
                  <a:ext uri="{FF2B5EF4-FFF2-40B4-BE49-F238E27FC236}">
                    <a16:creationId xmlns:a16="http://schemas.microsoft.com/office/drawing/2014/main" id="{F4EC42AD-D84C-432D-B4B3-758EF406E06D}"/>
                  </a:ext>
                </a:extLst>
              </p:cNvPr>
              <p:cNvSpPr>
                <a:spLocks noChangeArrowheads="1"/>
              </p:cNvSpPr>
              <p:nvPr/>
            </p:nvSpPr>
            <p:spPr bwMode="auto">
              <a:xfrm>
                <a:off x="2668" y="2279"/>
                <a:ext cx="1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600">
                    <a:solidFill>
                      <a:srgbClr val="003300"/>
                    </a:solidFill>
                    <a:latin typeface="Symbol" panose="05050102010706020507" pitchFamily="18" charset="2"/>
                  </a:rPr>
                  <a:t>-</a:t>
                </a:r>
                <a:endParaRPr lang="en-US" altLang="hu-HU" sz="2400">
                  <a:solidFill>
                    <a:srgbClr val="003300"/>
                  </a:solidFill>
                  <a:latin typeface="Times New Roman" panose="02020603050405020304" pitchFamily="18" charset="0"/>
                </a:endParaRPr>
              </a:p>
            </p:txBody>
          </p:sp>
          <p:sp>
            <p:nvSpPr>
              <p:cNvPr id="17698" name="Rectangle 290">
                <a:extLst>
                  <a:ext uri="{FF2B5EF4-FFF2-40B4-BE49-F238E27FC236}">
                    <a16:creationId xmlns:a16="http://schemas.microsoft.com/office/drawing/2014/main" id="{287E2AB8-51AA-4FA5-B7B2-7E313887CB09}"/>
                  </a:ext>
                </a:extLst>
              </p:cNvPr>
              <p:cNvSpPr>
                <a:spLocks noChangeArrowheads="1"/>
              </p:cNvSpPr>
              <p:nvPr/>
            </p:nvSpPr>
            <p:spPr bwMode="auto">
              <a:xfrm>
                <a:off x="3600" y="2157"/>
                <a:ext cx="19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l" eaLnBrk="0" hangingPunct="0"/>
                <a:r>
                  <a:rPr lang="en-US" altLang="hu-HU" sz="2400" b="1">
                    <a:solidFill>
                      <a:srgbClr val="003300"/>
                    </a:solidFill>
                    <a:latin typeface="Times New Roman" panose="02020603050405020304" pitchFamily="18" charset="0"/>
                  </a:rPr>
                  <a:t>…</a:t>
                </a:r>
              </a:p>
            </p:txBody>
          </p:sp>
        </p:grpSp>
        <p:sp>
          <p:nvSpPr>
            <p:cNvPr id="17699" name="Text Box 291">
              <a:extLst>
                <a:ext uri="{FF2B5EF4-FFF2-40B4-BE49-F238E27FC236}">
                  <a16:creationId xmlns:a16="http://schemas.microsoft.com/office/drawing/2014/main" id="{17B85447-FDFD-45B0-A227-4BDC51FC6332}"/>
                </a:ext>
              </a:extLst>
            </p:cNvPr>
            <p:cNvSpPr txBox="1">
              <a:spLocks noChangeArrowheads="1"/>
            </p:cNvSpPr>
            <p:nvPr/>
          </p:nvSpPr>
          <p:spPr bwMode="auto">
            <a:xfrm>
              <a:off x="5376" y="2248"/>
              <a:ext cx="317"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hu-HU" sz="4400" b="1">
                  <a:solidFill>
                    <a:srgbClr val="003300"/>
                  </a:solidFill>
                  <a:latin typeface="Times New Roman" panose="02020603050405020304" pitchFamily="18" charset="0"/>
                </a:rPr>
                <a:t>=</a:t>
              </a:r>
            </a:p>
          </p:txBody>
        </p:sp>
      </p:grpSp>
      <p:sp>
        <p:nvSpPr>
          <p:cNvPr id="17700" name="Rectangle 292">
            <a:extLst>
              <a:ext uri="{FF2B5EF4-FFF2-40B4-BE49-F238E27FC236}">
                <a16:creationId xmlns:a16="http://schemas.microsoft.com/office/drawing/2014/main" id="{215A5006-5B12-4E3A-8B37-67D127BAD2D6}"/>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http://nik.</a:t>
            </a:r>
            <a:r>
              <a:rPr lang="hu-HU" altLang="hu-HU" sz="1600" b="1">
                <a:solidFill>
                  <a:schemeClr val="bg1"/>
                </a:solidFill>
                <a:latin typeface="Microsoft Sans Serif" panose="020B0604020202020204" pitchFamily="34" charset="0"/>
              </a:rPr>
              <a:t>uni-obuda</a:t>
            </a:r>
            <a:r>
              <a:rPr lang="en-US" altLang="hu-HU" sz="1600" b="1">
                <a:solidFill>
                  <a:schemeClr val="bg1"/>
                </a:solidFill>
                <a:latin typeface="Microsoft Sans Serif" panose="020B0604020202020204" pitchFamily="34" charset="0"/>
              </a:rPr>
              <a:t>.hu/lhorvath/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0CAF955D-7652-485A-84AD-52B954122277}"/>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a:solidFill>
                  <a:schemeClr val="bg1"/>
                </a:solidFill>
              </a:rPr>
              <a:t>Parameterization of B-spline curve</a:t>
            </a:r>
          </a:p>
        </p:txBody>
      </p:sp>
      <p:sp>
        <p:nvSpPr>
          <p:cNvPr id="98308" name="Text Box 4">
            <a:extLst>
              <a:ext uri="{FF2B5EF4-FFF2-40B4-BE49-F238E27FC236}">
                <a16:creationId xmlns:a16="http://schemas.microsoft.com/office/drawing/2014/main" id="{B02C674F-8191-456F-A0EA-38717B316DCF}"/>
              </a:ext>
            </a:extLst>
          </p:cNvPr>
          <p:cNvSpPr txBox="1">
            <a:spLocks noChangeArrowheads="1"/>
          </p:cNvSpPr>
          <p:nvPr/>
        </p:nvSpPr>
        <p:spPr bwMode="auto">
          <a:xfrm>
            <a:off x="223838" y="590550"/>
            <a:ext cx="40814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6666"/>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a:solidFill>
                  <a:srgbClr val="003A00"/>
                </a:solidFill>
                <a:latin typeface="Microsoft Sans Serif" panose="020B0604020202020204" pitchFamily="34" charset="0"/>
                <a:cs typeface="Microsoft Sans Serif" panose="020B0604020202020204" pitchFamily="34" charset="0"/>
              </a:rPr>
              <a:t>The parameter range of curve is divided into intervals for segments:</a:t>
            </a:r>
          </a:p>
        </p:txBody>
      </p:sp>
      <p:grpSp>
        <p:nvGrpSpPr>
          <p:cNvPr id="98309" name="Group 5">
            <a:extLst>
              <a:ext uri="{FF2B5EF4-FFF2-40B4-BE49-F238E27FC236}">
                <a16:creationId xmlns:a16="http://schemas.microsoft.com/office/drawing/2014/main" id="{08C28B4D-EBFC-4F0E-9FC5-04DE2E05A8EC}"/>
              </a:ext>
            </a:extLst>
          </p:cNvPr>
          <p:cNvGrpSpPr>
            <a:grpSpLocks/>
          </p:cNvGrpSpPr>
          <p:nvPr/>
        </p:nvGrpSpPr>
        <p:grpSpPr bwMode="auto">
          <a:xfrm>
            <a:off x="882650" y="1470025"/>
            <a:ext cx="2835275" cy="1300163"/>
            <a:chOff x="352" y="650"/>
            <a:chExt cx="1786" cy="819"/>
          </a:xfrm>
        </p:grpSpPr>
        <p:sp>
          <p:nvSpPr>
            <p:cNvPr id="98310" name="Line 6">
              <a:extLst>
                <a:ext uri="{FF2B5EF4-FFF2-40B4-BE49-F238E27FC236}">
                  <a16:creationId xmlns:a16="http://schemas.microsoft.com/office/drawing/2014/main" id="{B26CDFE6-A3E4-43CA-98F4-2693DAED6A06}"/>
                </a:ext>
              </a:extLst>
            </p:cNvPr>
            <p:cNvSpPr>
              <a:spLocks noChangeShapeType="1"/>
            </p:cNvSpPr>
            <p:nvPr/>
          </p:nvSpPr>
          <p:spPr bwMode="auto">
            <a:xfrm>
              <a:off x="416" y="1217"/>
              <a:ext cx="1717" cy="1"/>
            </a:xfrm>
            <a:prstGeom prst="line">
              <a:avLst/>
            </a:prstGeom>
            <a:noFill/>
            <a:ln w="28575">
              <a:solidFill>
                <a:srgbClr val="6C24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8311" name="Line 7">
              <a:extLst>
                <a:ext uri="{FF2B5EF4-FFF2-40B4-BE49-F238E27FC236}">
                  <a16:creationId xmlns:a16="http://schemas.microsoft.com/office/drawing/2014/main" id="{180594C6-8118-4FA7-BA69-6058B60B35AD}"/>
                </a:ext>
              </a:extLst>
            </p:cNvPr>
            <p:cNvSpPr>
              <a:spLocks noChangeShapeType="1"/>
            </p:cNvSpPr>
            <p:nvPr/>
          </p:nvSpPr>
          <p:spPr bwMode="auto">
            <a:xfrm>
              <a:off x="435" y="860"/>
              <a:ext cx="0" cy="35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pSp>
          <p:nvGrpSpPr>
            <p:cNvPr id="98312" name="Group 8">
              <a:extLst>
                <a:ext uri="{FF2B5EF4-FFF2-40B4-BE49-F238E27FC236}">
                  <a16:creationId xmlns:a16="http://schemas.microsoft.com/office/drawing/2014/main" id="{F41F991D-7B02-4EE5-B1FB-3236F868615A}"/>
                </a:ext>
              </a:extLst>
            </p:cNvPr>
            <p:cNvGrpSpPr>
              <a:grpSpLocks/>
            </p:cNvGrpSpPr>
            <p:nvPr/>
          </p:nvGrpSpPr>
          <p:grpSpPr bwMode="auto">
            <a:xfrm>
              <a:off x="412" y="650"/>
              <a:ext cx="1571" cy="367"/>
              <a:chOff x="1629" y="1056"/>
              <a:chExt cx="2231" cy="706"/>
            </a:xfrm>
          </p:grpSpPr>
          <p:sp>
            <p:nvSpPr>
              <p:cNvPr id="98313" name="Arc 9">
                <a:extLst>
                  <a:ext uri="{FF2B5EF4-FFF2-40B4-BE49-F238E27FC236}">
                    <a16:creationId xmlns:a16="http://schemas.microsoft.com/office/drawing/2014/main" id="{9A4DB1C4-1068-44EC-BD11-A4FE5C39059E}"/>
                  </a:ext>
                </a:extLst>
              </p:cNvPr>
              <p:cNvSpPr>
                <a:spLocks/>
              </p:cNvSpPr>
              <p:nvPr/>
            </p:nvSpPr>
            <p:spPr bwMode="auto">
              <a:xfrm>
                <a:off x="1658" y="1070"/>
                <a:ext cx="977" cy="617"/>
              </a:xfrm>
              <a:custGeom>
                <a:avLst/>
                <a:gdLst>
                  <a:gd name="G0" fmla="+- 20132 0 0"/>
                  <a:gd name="G1" fmla="+- 21600 0 0"/>
                  <a:gd name="G2" fmla="+- 21600 0 0"/>
                  <a:gd name="T0" fmla="*/ 0 w 39149"/>
                  <a:gd name="T1" fmla="*/ 13772 h 21600"/>
                  <a:gd name="T2" fmla="*/ 39149 w 39149"/>
                  <a:gd name="T3" fmla="*/ 11358 h 21600"/>
                  <a:gd name="T4" fmla="*/ 20132 w 39149"/>
                  <a:gd name="T5" fmla="*/ 21600 h 21600"/>
                </a:gdLst>
                <a:ahLst/>
                <a:cxnLst>
                  <a:cxn ang="0">
                    <a:pos x="T0" y="T1"/>
                  </a:cxn>
                  <a:cxn ang="0">
                    <a:pos x="T2" y="T3"/>
                  </a:cxn>
                  <a:cxn ang="0">
                    <a:pos x="T4" y="T5"/>
                  </a:cxn>
                </a:cxnLst>
                <a:rect l="0" t="0" r="r" b="b"/>
                <a:pathLst>
                  <a:path w="39149" h="21600" fill="none" extrusionOk="0">
                    <a:moveTo>
                      <a:pt x="0" y="13772"/>
                    </a:moveTo>
                    <a:cubicBezTo>
                      <a:pt x="3228" y="5469"/>
                      <a:pt x="11223" y="0"/>
                      <a:pt x="20132" y="0"/>
                    </a:cubicBezTo>
                    <a:cubicBezTo>
                      <a:pt x="28077" y="0"/>
                      <a:pt x="35381" y="4362"/>
                      <a:pt x="39149" y="11357"/>
                    </a:cubicBezTo>
                  </a:path>
                  <a:path w="39149" h="21600" stroke="0" extrusionOk="0">
                    <a:moveTo>
                      <a:pt x="0" y="13772"/>
                    </a:moveTo>
                    <a:cubicBezTo>
                      <a:pt x="3228" y="5469"/>
                      <a:pt x="11223" y="0"/>
                      <a:pt x="20132" y="0"/>
                    </a:cubicBezTo>
                    <a:cubicBezTo>
                      <a:pt x="28077" y="0"/>
                      <a:pt x="35381" y="4362"/>
                      <a:pt x="39149" y="11357"/>
                    </a:cubicBezTo>
                    <a:lnTo>
                      <a:pt x="20132" y="21600"/>
                    </a:lnTo>
                    <a:close/>
                  </a:path>
                </a:pathLst>
              </a:custGeom>
              <a:noFill/>
              <a:ln w="14288">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98314" name="Arc 10">
                <a:extLst>
                  <a:ext uri="{FF2B5EF4-FFF2-40B4-BE49-F238E27FC236}">
                    <a16:creationId xmlns:a16="http://schemas.microsoft.com/office/drawing/2014/main" id="{767B0BF9-2BAD-4101-985D-A21899DA83ED}"/>
                  </a:ext>
                </a:extLst>
              </p:cNvPr>
              <p:cNvSpPr>
                <a:spLocks/>
              </p:cNvSpPr>
              <p:nvPr/>
            </p:nvSpPr>
            <p:spPr bwMode="auto">
              <a:xfrm>
                <a:off x="2626" y="1164"/>
                <a:ext cx="1202" cy="581"/>
              </a:xfrm>
              <a:custGeom>
                <a:avLst/>
                <a:gdLst>
                  <a:gd name="G0" fmla="+- 19958 0 0"/>
                  <a:gd name="G1" fmla="+- 0 0 0"/>
                  <a:gd name="G2" fmla="+- 21600 0 0"/>
                  <a:gd name="T0" fmla="*/ 39637 w 39637"/>
                  <a:gd name="T1" fmla="*/ 8904 h 21600"/>
                  <a:gd name="T2" fmla="*/ 0 w 39637"/>
                  <a:gd name="T3" fmla="*/ 8260 h 21600"/>
                  <a:gd name="T4" fmla="*/ 19958 w 39637"/>
                  <a:gd name="T5" fmla="*/ 0 h 21600"/>
                </a:gdLst>
                <a:ahLst/>
                <a:cxnLst>
                  <a:cxn ang="0">
                    <a:pos x="T0" y="T1"/>
                  </a:cxn>
                  <a:cxn ang="0">
                    <a:pos x="T2" y="T3"/>
                  </a:cxn>
                  <a:cxn ang="0">
                    <a:pos x="T4" y="T5"/>
                  </a:cxn>
                </a:cxnLst>
                <a:rect l="0" t="0" r="r" b="b"/>
                <a:pathLst>
                  <a:path w="39637" h="21600" fill="none" extrusionOk="0">
                    <a:moveTo>
                      <a:pt x="39637" y="8904"/>
                    </a:moveTo>
                    <a:cubicBezTo>
                      <a:pt x="36140" y="16633"/>
                      <a:pt x="28441" y="21599"/>
                      <a:pt x="19958" y="21599"/>
                    </a:cubicBezTo>
                    <a:cubicBezTo>
                      <a:pt x="11219" y="21599"/>
                      <a:pt x="3341" y="16334"/>
                      <a:pt x="-1" y="8260"/>
                    </a:cubicBezTo>
                  </a:path>
                  <a:path w="39637" h="21600" stroke="0" extrusionOk="0">
                    <a:moveTo>
                      <a:pt x="39637" y="8904"/>
                    </a:moveTo>
                    <a:cubicBezTo>
                      <a:pt x="36140" y="16633"/>
                      <a:pt x="28441" y="21599"/>
                      <a:pt x="19958" y="21599"/>
                    </a:cubicBezTo>
                    <a:cubicBezTo>
                      <a:pt x="11219" y="21599"/>
                      <a:pt x="3341" y="16334"/>
                      <a:pt x="-1" y="8260"/>
                    </a:cubicBezTo>
                    <a:lnTo>
                      <a:pt x="19958" y="0"/>
                    </a:lnTo>
                    <a:close/>
                  </a:path>
                </a:pathLst>
              </a:custGeom>
              <a:noFill/>
              <a:ln w="14288">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98315" name="Oval 11">
                <a:extLst>
                  <a:ext uri="{FF2B5EF4-FFF2-40B4-BE49-F238E27FC236}">
                    <a16:creationId xmlns:a16="http://schemas.microsoft.com/office/drawing/2014/main" id="{B2B8A0CF-A99E-4587-87D7-F65367D4CA69}"/>
                  </a:ext>
                </a:extLst>
              </p:cNvPr>
              <p:cNvSpPr>
                <a:spLocks noChangeArrowheads="1"/>
              </p:cNvSpPr>
              <p:nvPr/>
            </p:nvSpPr>
            <p:spPr bwMode="auto">
              <a:xfrm>
                <a:off x="2288" y="1056"/>
                <a:ext cx="55" cy="72"/>
              </a:xfrm>
              <a:prstGeom prst="ellipse">
                <a:avLst/>
              </a:prstGeom>
              <a:solidFill>
                <a:srgbClr val="FFFFFF"/>
              </a:solidFill>
              <a:ln w="14288">
                <a:solidFill>
                  <a:srgbClr val="800000"/>
                </a:solidFill>
                <a:round/>
                <a:headEnd/>
                <a:tailEnd/>
              </a:ln>
            </p:spPr>
            <p:txBody>
              <a:bodyPr/>
              <a:lstStyle/>
              <a:p>
                <a:endParaRPr lang="hu-HU"/>
              </a:p>
            </p:txBody>
          </p:sp>
          <p:sp>
            <p:nvSpPr>
              <p:cNvPr id="98316" name="Oval 12">
                <a:extLst>
                  <a:ext uri="{FF2B5EF4-FFF2-40B4-BE49-F238E27FC236}">
                    <a16:creationId xmlns:a16="http://schemas.microsoft.com/office/drawing/2014/main" id="{B649E700-4792-4182-9E0B-E89D6429E851}"/>
                  </a:ext>
                </a:extLst>
              </p:cNvPr>
              <p:cNvSpPr>
                <a:spLocks noChangeArrowheads="1"/>
              </p:cNvSpPr>
              <p:nvPr/>
            </p:nvSpPr>
            <p:spPr bwMode="auto">
              <a:xfrm>
                <a:off x="3047" y="1690"/>
                <a:ext cx="56" cy="72"/>
              </a:xfrm>
              <a:prstGeom prst="ellipse">
                <a:avLst/>
              </a:prstGeom>
              <a:solidFill>
                <a:srgbClr val="FFFFFF"/>
              </a:solidFill>
              <a:ln w="14288">
                <a:solidFill>
                  <a:srgbClr val="800000"/>
                </a:solidFill>
                <a:round/>
                <a:headEnd/>
                <a:tailEnd/>
              </a:ln>
            </p:spPr>
            <p:txBody>
              <a:bodyPr/>
              <a:lstStyle/>
              <a:p>
                <a:endParaRPr lang="hu-HU"/>
              </a:p>
            </p:txBody>
          </p:sp>
          <p:sp>
            <p:nvSpPr>
              <p:cNvPr id="98317" name="Oval 13">
                <a:extLst>
                  <a:ext uri="{FF2B5EF4-FFF2-40B4-BE49-F238E27FC236}">
                    <a16:creationId xmlns:a16="http://schemas.microsoft.com/office/drawing/2014/main" id="{A16DB0D1-5BB8-46A1-8EA9-9F5FD6DE37BE}"/>
                  </a:ext>
                </a:extLst>
              </p:cNvPr>
              <p:cNvSpPr>
                <a:spLocks noChangeArrowheads="1"/>
              </p:cNvSpPr>
              <p:nvPr/>
            </p:nvSpPr>
            <p:spPr bwMode="auto">
              <a:xfrm>
                <a:off x="3804" y="1387"/>
                <a:ext cx="56" cy="72"/>
              </a:xfrm>
              <a:prstGeom prst="ellipse">
                <a:avLst/>
              </a:prstGeom>
              <a:solidFill>
                <a:srgbClr val="FFFFFF"/>
              </a:solidFill>
              <a:ln w="14288">
                <a:solidFill>
                  <a:srgbClr val="800000"/>
                </a:solidFill>
                <a:round/>
                <a:headEnd/>
                <a:tailEnd/>
              </a:ln>
            </p:spPr>
            <p:txBody>
              <a:bodyPr/>
              <a:lstStyle/>
              <a:p>
                <a:endParaRPr lang="hu-HU"/>
              </a:p>
            </p:txBody>
          </p:sp>
          <p:sp>
            <p:nvSpPr>
              <p:cNvPr id="98318" name="Oval 14">
                <a:extLst>
                  <a:ext uri="{FF2B5EF4-FFF2-40B4-BE49-F238E27FC236}">
                    <a16:creationId xmlns:a16="http://schemas.microsoft.com/office/drawing/2014/main" id="{106F84D0-D2E1-491A-940E-2D3FE205AFC2}"/>
                  </a:ext>
                </a:extLst>
              </p:cNvPr>
              <p:cNvSpPr>
                <a:spLocks noChangeArrowheads="1"/>
              </p:cNvSpPr>
              <p:nvPr/>
            </p:nvSpPr>
            <p:spPr bwMode="auto">
              <a:xfrm>
                <a:off x="1629" y="1420"/>
                <a:ext cx="56" cy="72"/>
              </a:xfrm>
              <a:prstGeom prst="ellipse">
                <a:avLst/>
              </a:prstGeom>
              <a:solidFill>
                <a:srgbClr val="FFFFFF"/>
              </a:solidFill>
              <a:ln w="14288">
                <a:solidFill>
                  <a:srgbClr val="800000"/>
                </a:solidFill>
                <a:round/>
                <a:headEnd/>
                <a:tailEnd/>
              </a:ln>
            </p:spPr>
            <p:txBody>
              <a:bodyPr/>
              <a:lstStyle/>
              <a:p>
                <a:endParaRPr lang="hu-HU"/>
              </a:p>
            </p:txBody>
          </p:sp>
        </p:grpSp>
        <p:sp>
          <p:nvSpPr>
            <p:cNvPr id="98319" name="Line 15">
              <a:extLst>
                <a:ext uri="{FF2B5EF4-FFF2-40B4-BE49-F238E27FC236}">
                  <a16:creationId xmlns:a16="http://schemas.microsoft.com/office/drawing/2014/main" id="{6646FFDA-3D31-4ECB-B469-0D1410EF2FCC}"/>
                </a:ext>
              </a:extLst>
            </p:cNvPr>
            <p:cNvSpPr>
              <a:spLocks noChangeShapeType="1"/>
            </p:cNvSpPr>
            <p:nvPr/>
          </p:nvSpPr>
          <p:spPr bwMode="auto">
            <a:xfrm>
              <a:off x="898" y="666"/>
              <a:ext cx="84" cy="5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8320" name="Line 16">
              <a:extLst>
                <a:ext uri="{FF2B5EF4-FFF2-40B4-BE49-F238E27FC236}">
                  <a16:creationId xmlns:a16="http://schemas.microsoft.com/office/drawing/2014/main" id="{0128467A-2728-4E0C-90EA-75EA2C0EF409}"/>
                </a:ext>
              </a:extLst>
            </p:cNvPr>
            <p:cNvSpPr>
              <a:spLocks noChangeShapeType="1"/>
            </p:cNvSpPr>
            <p:nvPr/>
          </p:nvSpPr>
          <p:spPr bwMode="auto">
            <a:xfrm>
              <a:off x="1428" y="1002"/>
              <a:ext cx="115" cy="2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8321" name="Line 17">
              <a:extLst>
                <a:ext uri="{FF2B5EF4-FFF2-40B4-BE49-F238E27FC236}">
                  <a16:creationId xmlns:a16="http://schemas.microsoft.com/office/drawing/2014/main" id="{1C166CA3-FB69-4A51-8F5F-72B43B98AD54}"/>
                </a:ext>
              </a:extLst>
            </p:cNvPr>
            <p:cNvSpPr>
              <a:spLocks noChangeShapeType="1"/>
            </p:cNvSpPr>
            <p:nvPr/>
          </p:nvSpPr>
          <p:spPr bwMode="auto">
            <a:xfrm>
              <a:off x="1964" y="835"/>
              <a:ext cx="65" cy="3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8322" name="Text Box 18">
              <a:extLst>
                <a:ext uri="{FF2B5EF4-FFF2-40B4-BE49-F238E27FC236}">
                  <a16:creationId xmlns:a16="http://schemas.microsoft.com/office/drawing/2014/main" id="{8C8EC11F-EA50-4019-A99B-8F7982FDC29E}"/>
                </a:ext>
              </a:extLst>
            </p:cNvPr>
            <p:cNvSpPr txBox="1">
              <a:spLocks noChangeArrowheads="1"/>
            </p:cNvSpPr>
            <p:nvPr/>
          </p:nvSpPr>
          <p:spPr bwMode="auto">
            <a:xfrm>
              <a:off x="352" y="1267"/>
              <a:ext cx="218" cy="19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u-HU" sz="1400" i="1"/>
                <a:t>u</a:t>
              </a:r>
              <a:r>
                <a:rPr lang="en-US" altLang="hu-HU" sz="1400" i="1" baseline="-25000"/>
                <a:t>0</a:t>
              </a:r>
            </a:p>
          </p:txBody>
        </p:sp>
        <p:sp>
          <p:nvSpPr>
            <p:cNvPr id="98323" name="Text Box 19">
              <a:extLst>
                <a:ext uri="{FF2B5EF4-FFF2-40B4-BE49-F238E27FC236}">
                  <a16:creationId xmlns:a16="http://schemas.microsoft.com/office/drawing/2014/main" id="{60A0837F-8496-421B-A019-59F22CA1DAF3}"/>
                </a:ext>
              </a:extLst>
            </p:cNvPr>
            <p:cNvSpPr txBox="1">
              <a:spLocks noChangeArrowheads="1"/>
            </p:cNvSpPr>
            <p:nvPr/>
          </p:nvSpPr>
          <p:spPr bwMode="auto">
            <a:xfrm>
              <a:off x="836" y="1277"/>
              <a:ext cx="218" cy="19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u-HU" sz="1400" i="1"/>
                <a:t>u</a:t>
              </a:r>
              <a:r>
                <a:rPr lang="en-US" altLang="hu-HU" sz="1400" i="1" baseline="-25000"/>
                <a:t>1</a:t>
              </a:r>
            </a:p>
          </p:txBody>
        </p:sp>
        <p:sp>
          <p:nvSpPr>
            <p:cNvPr id="98324" name="Text Box 20">
              <a:extLst>
                <a:ext uri="{FF2B5EF4-FFF2-40B4-BE49-F238E27FC236}">
                  <a16:creationId xmlns:a16="http://schemas.microsoft.com/office/drawing/2014/main" id="{B28DBAE3-1035-4605-A854-499D17F0FCEC}"/>
                </a:ext>
              </a:extLst>
            </p:cNvPr>
            <p:cNvSpPr txBox="1">
              <a:spLocks noChangeArrowheads="1"/>
            </p:cNvSpPr>
            <p:nvPr/>
          </p:nvSpPr>
          <p:spPr bwMode="auto">
            <a:xfrm>
              <a:off x="1920" y="1239"/>
              <a:ext cx="218" cy="19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u-HU" sz="1400" i="1"/>
                <a:t>u</a:t>
              </a:r>
              <a:r>
                <a:rPr lang="en-US" altLang="hu-HU" sz="1400" i="1" baseline="-25000"/>
                <a:t>3</a:t>
              </a:r>
            </a:p>
          </p:txBody>
        </p:sp>
        <p:sp>
          <p:nvSpPr>
            <p:cNvPr id="98325" name="Text Box 21">
              <a:extLst>
                <a:ext uri="{FF2B5EF4-FFF2-40B4-BE49-F238E27FC236}">
                  <a16:creationId xmlns:a16="http://schemas.microsoft.com/office/drawing/2014/main" id="{0663D2A0-5E19-4415-B46B-A70A7F5314C1}"/>
                </a:ext>
              </a:extLst>
            </p:cNvPr>
            <p:cNvSpPr txBox="1">
              <a:spLocks noChangeArrowheads="1"/>
            </p:cNvSpPr>
            <p:nvPr/>
          </p:nvSpPr>
          <p:spPr bwMode="auto">
            <a:xfrm>
              <a:off x="1438" y="1255"/>
              <a:ext cx="218" cy="19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u-HU" sz="1400" i="1"/>
                <a:t>u</a:t>
              </a:r>
              <a:r>
                <a:rPr lang="en-US" altLang="hu-HU" sz="1400" i="1" baseline="-25000"/>
                <a:t>2</a:t>
              </a:r>
            </a:p>
          </p:txBody>
        </p:sp>
      </p:grpSp>
      <p:sp>
        <p:nvSpPr>
          <p:cNvPr id="98326" name="Rectangle 22">
            <a:extLst>
              <a:ext uri="{FF2B5EF4-FFF2-40B4-BE49-F238E27FC236}">
                <a16:creationId xmlns:a16="http://schemas.microsoft.com/office/drawing/2014/main" id="{F5CFF287-4E6F-4342-B244-0140DD43E6A0}"/>
              </a:ext>
            </a:extLst>
          </p:cNvPr>
          <p:cNvSpPr>
            <a:spLocks noChangeArrowheads="1"/>
          </p:cNvSpPr>
          <p:nvPr/>
        </p:nvSpPr>
        <p:spPr bwMode="auto">
          <a:xfrm>
            <a:off x="352425" y="3065463"/>
            <a:ext cx="394017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r>
              <a:rPr lang="en-US" altLang="hu-HU">
                <a:solidFill>
                  <a:srgbClr val="003A00"/>
                </a:solidFill>
                <a:latin typeface="Microsoft Sans Serif" panose="020B0604020202020204" pitchFamily="34" charset="0"/>
                <a:cs typeface="Microsoft Sans Serif" panose="020B0604020202020204" pitchFamily="34" charset="0"/>
              </a:rPr>
              <a:t>The curve passes over given number of segment border points. These points are called as </a:t>
            </a:r>
            <a:r>
              <a:rPr lang="en-US" altLang="hu-HU" i="1">
                <a:solidFill>
                  <a:srgbClr val="003A00"/>
                </a:solidFill>
                <a:latin typeface="Microsoft Sans Serif" panose="020B0604020202020204" pitchFamily="34" charset="0"/>
                <a:cs typeface="Microsoft Sans Serif" panose="020B0604020202020204" pitchFamily="34" charset="0"/>
              </a:rPr>
              <a:t>knots</a:t>
            </a:r>
            <a:r>
              <a:rPr lang="en-US" altLang="hu-HU">
                <a:solidFill>
                  <a:srgbClr val="003A00"/>
                </a:solidFill>
                <a:latin typeface="Microsoft Sans Serif" panose="020B0604020202020204" pitchFamily="34" charset="0"/>
                <a:cs typeface="Microsoft Sans Serif" panose="020B0604020202020204" pitchFamily="34" charset="0"/>
              </a:rPr>
              <a:t>. Knots carry the parameter values for segment border points.</a:t>
            </a:r>
            <a:endParaRPr lang="en-US" altLang="hu-HU" sz="2400">
              <a:latin typeface="Times New Roman" panose="02020603050405020304" pitchFamily="18" charset="0"/>
            </a:endParaRPr>
          </a:p>
        </p:txBody>
      </p:sp>
      <p:sp>
        <p:nvSpPr>
          <p:cNvPr id="98327" name="Rectangle 23">
            <a:extLst>
              <a:ext uri="{FF2B5EF4-FFF2-40B4-BE49-F238E27FC236}">
                <a16:creationId xmlns:a16="http://schemas.microsoft.com/office/drawing/2014/main" id="{CDC739A5-2709-4A8F-A5DD-83D76F41AC78}"/>
              </a:ext>
            </a:extLst>
          </p:cNvPr>
          <p:cNvSpPr>
            <a:spLocks noChangeArrowheads="1"/>
          </p:cNvSpPr>
          <p:nvPr/>
        </p:nvSpPr>
        <p:spPr bwMode="auto">
          <a:xfrm>
            <a:off x="4773613" y="652463"/>
            <a:ext cx="3814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r>
              <a:rPr lang="en-US" altLang="hu-HU">
                <a:solidFill>
                  <a:srgbClr val="003A00"/>
                </a:solidFill>
                <a:latin typeface="Microsoft Sans Serif" panose="020B0604020202020204" pitchFamily="34" charset="0"/>
                <a:cs typeface="Microsoft Sans Serif" panose="020B0604020202020204" pitchFamily="34" charset="0"/>
              </a:rPr>
              <a:t>The knot vector:</a:t>
            </a:r>
          </a:p>
        </p:txBody>
      </p:sp>
      <p:grpSp>
        <p:nvGrpSpPr>
          <p:cNvPr id="98328" name="Group 24">
            <a:extLst>
              <a:ext uri="{FF2B5EF4-FFF2-40B4-BE49-F238E27FC236}">
                <a16:creationId xmlns:a16="http://schemas.microsoft.com/office/drawing/2014/main" id="{DCFC7960-6239-4823-BED8-8E6489F17AF7}"/>
              </a:ext>
            </a:extLst>
          </p:cNvPr>
          <p:cNvGrpSpPr>
            <a:grpSpLocks/>
          </p:cNvGrpSpPr>
          <p:nvPr/>
        </p:nvGrpSpPr>
        <p:grpSpPr bwMode="auto">
          <a:xfrm>
            <a:off x="5095875" y="1239838"/>
            <a:ext cx="3359150" cy="700087"/>
            <a:chOff x="1848" y="1645"/>
            <a:chExt cx="2116" cy="441"/>
          </a:xfrm>
        </p:grpSpPr>
        <p:sp>
          <p:nvSpPr>
            <p:cNvPr id="98329" name="Rectangle 25">
              <a:extLst>
                <a:ext uri="{FF2B5EF4-FFF2-40B4-BE49-F238E27FC236}">
                  <a16:creationId xmlns:a16="http://schemas.microsoft.com/office/drawing/2014/main" id="{98E7843D-3B9E-4734-A4D6-41EB54698B8E}"/>
                </a:ext>
              </a:extLst>
            </p:cNvPr>
            <p:cNvSpPr>
              <a:spLocks noChangeArrowheads="1"/>
            </p:cNvSpPr>
            <p:nvPr/>
          </p:nvSpPr>
          <p:spPr bwMode="auto">
            <a:xfrm>
              <a:off x="1848" y="1645"/>
              <a:ext cx="1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200">
                  <a:latin typeface="Symbol" panose="05050102010706020507" pitchFamily="18" charset="2"/>
                </a:rPr>
                <a:t>{</a:t>
              </a:r>
              <a:endParaRPr lang="en-US" altLang="hu-HU" sz="2400">
                <a:latin typeface="Times New Roman" panose="02020603050405020304" pitchFamily="18" charset="0"/>
              </a:endParaRPr>
            </a:p>
          </p:txBody>
        </p:sp>
        <p:sp>
          <p:nvSpPr>
            <p:cNvPr id="98330" name="Rectangle 26">
              <a:extLst>
                <a:ext uri="{FF2B5EF4-FFF2-40B4-BE49-F238E27FC236}">
                  <a16:creationId xmlns:a16="http://schemas.microsoft.com/office/drawing/2014/main" id="{3751C155-66E7-4B8C-B0D5-B39916366903}"/>
                </a:ext>
              </a:extLst>
            </p:cNvPr>
            <p:cNvSpPr>
              <a:spLocks noChangeArrowheads="1"/>
            </p:cNvSpPr>
            <p:nvPr/>
          </p:nvSpPr>
          <p:spPr bwMode="auto">
            <a:xfrm>
              <a:off x="3803" y="1645"/>
              <a:ext cx="1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200">
                  <a:latin typeface="Symbol" panose="05050102010706020507" pitchFamily="18" charset="2"/>
                </a:rPr>
                <a:t>}</a:t>
              </a:r>
              <a:endParaRPr lang="en-US" altLang="hu-HU" sz="2400">
                <a:latin typeface="Times New Roman" panose="02020603050405020304" pitchFamily="18" charset="0"/>
              </a:endParaRPr>
            </a:p>
          </p:txBody>
        </p:sp>
        <p:sp>
          <p:nvSpPr>
            <p:cNvPr id="98331" name="Rectangle 27">
              <a:extLst>
                <a:ext uri="{FF2B5EF4-FFF2-40B4-BE49-F238E27FC236}">
                  <a16:creationId xmlns:a16="http://schemas.microsoft.com/office/drawing/2014/main" id="{A7EB70AB-6ED9-4726-A7E0-FC90D76DE4BE}"/>
                </a:ext>
              </a:extLst>
            </p:cNvPr>
            <p:cNvSpPr>
              <a:spLocks noChangeArrowheads="1"/>
            </p:cNvSpPr>
            <p:nvPr/>
          </p:nvSpPr>
          <p:spPr bwMode="auto">
            <a:xfrm>
              <a:off x="1962" y="1777"/>
              <a:ext cx="1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 u</a:t>
              </a:r>
              <a:endParaRPr lang="en-US" altLang="hu-HU" sz="2400">
                <a:latin typeface="Times New Roman" panose="02020603050405020304" pitchFamily="18" charset="0"/>
              </a:endParaRPr>
            </a:p>
          </p:txBody>
        </p:sp>
        <p:sp>
          <p:nvSpPr>
            <p:cNvPr id="98332" name="Rectangle 28">
              <a:extLst>
                <a:ext uri="{FF2B5EF4-FFF2-40B4-BE49-F238E27FC236}">
                  <a16:creationId xmlns:a16="http://schemas.microsoft.com/office/drawing/2014/main" id="{F3B17D4C-1EA9-44B0-A875-735E2D6608CC}"/>
                </a:ext>
              </a:extLst>
            </p:cNvPr>
            <p:cNvSpPr>
              <a:spLocks noChangeArrowheads="1"/>
            </p:cNvSpPr>
            <p:nvPr/>
          </p:nvSpPr>
          <p:spPr bwMode="auto">
            <a:xfrm>
              <a:off x="2159" y="1777"/>
              <a:ext cx="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a:t>
              </a:r>
              <a:endParaRPr lang="en-US" altLang="hu-HU" sz="2400">
                <a:latin typeface="Times New Roman" panose="02020603050405020304" pitchFamily="18" charset="0"/>
              </a:endParaRPr>
            </a:p>
          </p:txBody>
        </p:sp>
        <p:sp>
          <p:nvSpPr>
            <p:cNvPr id="98333" name="Rectangle 29">
              <a:extLst>
                <a:ext uri="{FF2B5EF4-FFF2-40B4-BE49-F238E27FC236}">
                  <a16:creationId xmlns:a16="http://schemas.microsoft.com/office/drawing/2014/main" id="{2C63C2DD-0AC9-4D5B-B214-C7876D041DDC}"/>
                </a:ext>
              </a:extLst>
            </p:cNvPr>
            <p:cNvSpPr>
              <a:spLocks noChangeArrowheads="1"/>
            </p:cNvSpPr>
            <p:nvPr/>
          </p:nvSpPr>
          <p:spPr bwMode="auto">
            <a:xfrm>
              <a:off x="2246" y="1777"/>
              <a:ext cx="11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i </a:t>
              </a:r>
              <a:endParaRPr lang="en-US" altLang="hu-HU" sz="2400">
                <a:latin typeface="Times New Roman" panose="02020603050405020304" pitchFamily="18" charset="0"/>
              </a:endParaRPr>
            </a:p>
          </p:txBody>
        </p:sp>
        <p:sp>
          <p:nvSpPr>
            <p:cNvPr id="98334" name="Rectangle 30">
              <a:extLst>
                <a:ext uri="{FF2B5EF4-FFF2-40B4-BE49-F238E27FC236}">
                  <a16:creationId xmlns:a16="http://schemas.microsoft.com/office/drawing/2014/main" id="{721673BC-1E2C-48D5-8A49-0E03075B36E7}"/>
                </a:ext>
              </a:extLst>
            </p:cNvPr>
            <p:cNvSpPr>
              <a:spLocks noChangeArrowheads="1"/>
            </p:cNvSpPr>
            <p:nvPr/>
          </p:nvSpPr>
          <p:spPr bwMode="auto">
            <a:xfrm>
              <a:off x="2429" y="1777"/>
              <a:ext cx="12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a:t>
              </a:r>
              <a:endParaRPr lang="en-US" altLang="hu-HU" sz="2400">
                <a:latin typeface="Times New Roman" panose="02020603050405020304" pitchFamily="18" charset="0"/>
              </a:endParaRPr>
            </a:p>
          </p:txBody>
        </p:sp>
        <p:sp>
          <p:nvSpPr>
            <p:cNvPr id="98335" name="Rectangle 31">
              <a:extLst>
                <a:ext uri="{FF2B5EF4-FFF2-40B4-BE49-F238E27FC236}">
                  <a16:creationId xmlns:a16="http://schemas.microsoft.com/office/drawing/2014/main" id="{0A1635B6-4C3B-49D4-B830-4BC9CDA9B6EE}"/>
                </a:ext>
              </a:extLst>
            </p:cNvPr>
            <p:cNvSpPr>
              <a:spLocks noChangeArrowheads="1"/>
            </p:cNvSpPr>
            <p:nvPr/>
          </p:nvSpPr>
          <p:spPr bwMode="auto">
            <a:xfrm>
              <a:off x="2618" y="1777"/>
              <a:ext cx="39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 0,1,</a:t>
              </a:r>
              <a:endParaRPr lang="en-US" altLang="hu-HU" sz="2400">
                <a:latin typeface="Times New Roman" panose="02020603050405020304" pitchFamily="18" charset="0"/>
              </a:endParaRPr>
            </a:p>
          </p:txBody>
        </p:sp>
        <p:sp>
          <p:nvSpPr>
            <p:cNvPr id="98336" name="Rectangle 32">
              <a:extLst>
                <a:ext uri="{FF2B5EF4-FFF2-40B4-BE49-F238E27FC236}">
                  <a16:creationId xmlns:a16="http://schemas.microsoft.com/office/drawing/2014/main" id="{E6F375EE-59D5-47A0-833B-293EA9F6CCD6}"/>
                </a:ext>
              </a:extLst>
            </p:cNvPr>
            <p:cNvSpPr>
              <a:spLocks noChangeArrowheads="1"/>
            </p:cNvSpPr>
            <p:nvPr/>
          </p:nvSpPr>
          <p:spPr bwMode="auto">
            <a:xfrm>
              <a:off x="3039" y="1777"/>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a:t>
              </a:r>
              <a:endParaRPr lang="en-US" altLang="hu-HU" sz="2400">
                <a:latin typeface="Times New Roman" panose="02020603050405020304" pitchFamily="18" charset="0"/>
              </a:endParaRPr>
            </a:p>
          </p:txBody>
        </p:sp>
        <p:sp>
          <p:nvSpPr>
            <p:cNvPr id="98337" name="Rectangle 33">
              <a:extLst>
                <a:ext uri="{FF2B5EF4-FFF2-40B4-BE49-F238E27FC236}">
                  <a16:creationId xmlns:a16="http://schemas.microsoft.com/office/drawing/2014/main" id="{8D3CD5CB-3ED0-4D58-88D5-179066F706D4}"/>
                </a:ext>
              </a:extLst>
            </p:cNvPr>
            <p:cNvSpPr>
              <a:spLocks noChangeArrowheads="1"/>
            </p:cNvSpPr>
            <p:nvPr/>
          </p:nvSpPr>
          <p:spPr bwMode="auto">
            <a:xfrm>
              <a:off x="3114" y="1777"/>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a:t>
              </a:r>
              <a:endParaRPr lang="en-US" altLang="hu-HU" sz="2400">
                <a:latin typeface="Times New Roman" panose="02020603050405020304" pitchFamily="18" charset="0"/>
              </a:endParaRPr>
            </a:p>
          </p:txBody>
        </p:sp>
        <p:sp>
          <p:nvSpPr>
            <p:cNvPr id="98338" name="Rectangle 34">
              <a:extLst>
                <a:ext uri="{FF2B5EF4-FFF2-40B4-BE49-F238E27FC236}">
                  <a16:creationId xmlns:a16="http://schemas.microsoft.com/office/drawing/2014/main" id="{BFDF74F0-88CA-4ECE-966D-4F0203F3EF11}"/>
                </a:ext>
              </a:extLst>
            </p:cNvPr>
            <p:cNvSpPr>
              <a:spLocks noChangeArrowheads="1"/>
            </p:cNvSpPr>
            <p:nvPr/>
          </p:nvSpPr>
          <p:spPr bwMode="auto">
            <a:xfrm>
              <a:off x="3189" y="1777"/>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a:t>
              </a:r>
              <a:endParaRPr lang="en-US" altLang="hu-HU" sz="2400">
                <a:latin typeface="Times New Roman" panose="02020603050405020304" pitchFamily="18" charset="0"/>
              </a:endParaRPr>
            </a:p>
          </p:txBody>
        </p:sp>
        <p:sp>
          <p:nvSpPr>
            <p:cNvPr id="98339" name="Rectangle 35">
              <a:extLst>
                <a:ext uri="{FF2B5EF4-FFF2-40B4-BE49-F238E27FC236}">
                  <a16:creationId xmlns:a16="http://schemas.microsoft.com/office/drawing/2014/main" id="{9AD3889D-44B5-4FFD-B048-44404BA48B3D}"/>
                </a:ext>
              </a:extLst>
            </p:cNvPr>
            <p:cNvSpPr>
              <a:spLocks noChangeArrowheads="1"/>
            </p:cNvSpPr>
            <p:nvPr/>
          </p:nvSpPr>
          <p:spPr bwMode="auto">
            <a:xfrm>
              <a:off x="3263" y="1777"/>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Times New Roman" panose="02020603050405020304" pitchFamily="18" charset="0"/>
                </a:rPr>
                <a:t>,</a:t>
              </a:r>
              <a:endParaRPr lang="en-US" altLang="hu-HU" sz="2400">
                <a:latin typeface="Times New Roman" panose="02020603050405020304" pitchFamily="18" charset="0"/>
              </a:endParaRPr>
            </a:p>
          </p:txBody>
        </p:sp>
        <p:sp>
          <p:nvSpPr>
            <p:cNvPr id="98340" name="Rectangle 36">
              <a:extLst>
                <a:ext uri="{FF2B5EF4-FFF2-40B4-BE49-F238E27FC236}">
                  <a16:creationId xmlns:a16="http://schemas.microsoft.com/office/drawing/2014/main" id="{BD1DE64C-4B27-417B-B06F-7333C29F8E41}"/>
                </a:ext>
              </a:extLst>
            </p:cNvPr>
            <p:cNvSpPr>
              <a:spLocks noChangeArrowheads="1"/>
            </p:cNvSpPr>
            <p:nvPr/>
          </p:nvSpPr>
          <p:spPr bwMode="auto">
            <a:xfrm>
              <a:off x="2095" y="1884"/>
              <a:ext cx="47"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100">
                  <a:latin typeface="Times New Roman" panose="02020603050405020304" pitchFamily="18" charset="0"/>
                </a:rPr>
                <a:t>i</a:t>
              </a:r>
              <a:endParaRPr lang="en-US" altLang="hu-HU" sz="2400">
                <a:latin typeface="Times New Roman" panose="02020603050405020304" pitchFamily="18" charset="0"/>
              </a:endParaRPr>
            </a:p>
          </p:txBody>
        </p:sp>
        <p:sp>
          <p:nvSpPr>
            <p:cNvPr id="98341" name="Rectangle 37">
              <a:extLst>
                <a:ext uri="{FF2B5EF4-FFF2-40B4-BE49-F238E27FC236}">
                  <a16:creationId xmlns:a16="http://schemas.microsoft.com/office/drawing/2014/main" id="{77572C3C-5C5C-46CC-B6EF-B34A44405F27}"/>
                </a:ext>
              </a:extLst>
            </p:cNvPr>
            <p:cNvSpPr>
              <a:spLocks noChangeArrowheads="1"/>
            </p:cNvSpPr>
            <p:nvPr/>
          </p:nvSpPr>
          <p:spPr bwMode="auto">
            <a:xfrm>
              <a:off x="3350" y="1777"/>
              <a:ext cx="11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i="1">
                  <a:latin typeface="Times New Roman" panose="02020603050405020304" pitchFamily="18" charset="0"/>
                </a:rPr>
                <a:t>n</a:t>
              </a:r>
              <a:endParaRPr lang="en-US" altLang="hu-HU" sz="2400">
                <a:latin typeface="Times New Roman" panose="02020603050405020304" pitchFamily="18" charset="0"/>
              </a:endParaRPr>
            </a:p>
          </p:txBody>
        </p:sp>
        <p:sp>
          <p:nvSpPr>
            <p:cNvPr id="98342" name="Rectangle 38">
              <a:extLst>
                <a:ext uri="{FF2B5EF4-FFF2-40B4-BE49-F238E27FC236}">
                  <a16:creationId xmlns:a16="http://schemas.microsoft.com/office/drawing/2014/main" id="{4C5206AE-8A91-488A-BC8B-4794269D58B4}"/>
                </a:ext>
              </a:extLst>
            </p:cNvPr>
            <p:cNvSpPr>
              <a:spLocks noChangeArrowheads="1"/>
            </p:cNvSpPr>
            <p:nvPr/>
          </p:nvSpPr>
          <p:spPr bwMode="auto">
            <a:xfrm>
              <a:off x="3689" y="1777"/>
              <a:ext cx="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i="1">
                  <a:latin typeface="Times New Roman" panose="02020603050405020304" pitchFamily="18" charset="0"/>
                </a:rPr>
                <a:t>k</a:t>
              </a:r>
              <a:endParaRPr lang="en-US" altLang="hu-HU" sz="2400">
                <a:latin typeface="Times New Roman" panose="02020603050405020304" pitchFamily="18" charset="0"/>
              </a:endParaRPr>
            </a:p>
          </p:txBody>
        </p:sp>
        <p:sp>
          <p:nvSpPr>
            <p:cNvPr id="98343" name="Rectangle 39">
              <a:extLst>
                <a:ext uri="{FF2B5EF4-FFF2-40B4-BE49-F238E27FC236}">
                  <a16:creationId xmlns:a16="http://schemas.microsoft.com/office/drawing/2014/main" id="{A722376E-0FDB-4F6D-AF9D-D716C355F349}"/>
                </a:ext>
              </a:extLst>
            </p:cNvPr>
            <p:cNvSpPr>
              <a:spLocks noChangeArrowheads="1"/>
            </p:cNvSpPr>
            <p:nvPr/>
          </p:nvSpPr>
          <p:spPr bwMode="auto">
            <a:xfrm>
              <a:off x="3511" y="1750"/>
              <a:ext cx="12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Symbol" panose="05050102010706020507" pitchFamily="18" charset="2"/>
                </a:rPr>
                <a:t>+</a:t>
              </a:r>
              <a:endParaRPr lang="en-US" altLang="hu-HU" sz="2400">
                <a:latin typeface="Times New Roman" panose="02020603050405020304" pitchFamily="18" charset="0"/>
              </a:endParaRPr>
            </a:p>
          </p:txBody>
        </p:sp>
      </p:grpSp>
      <p:grpSp>
        <p:nvGrpSpPr>
          <p:cNvPr id="98344" name="Group 40">
            <a:extLst>
              <a:ext uri="{FF2B5EF4-FFF2-40B4-BE49-F238E27FC236}">
                <a16:creationId xmlns:a16="http://schemas.microsoft.com/office/drawing/2014/main" id="{665CBE6E-118B-46F2-8051-9F0AC7D2FAC9}"/>
              </a:ext>
            </a:extLst>
          </p:cNvPr>
          <p:cNvGrpSpPr>
            <a:grpSpLocks/>
          </p:cNvGrpSpPr>
          <p:nvPr/>
        </p:nvGrpSpPr>
        <p:grpSpPr bwMode="auto">
          <a:xfrm>
            <a:off x="6122988" y="2141538"/>
            <a:ext cx="1600200" cy="703262"/>
            <a:chOff x="2381" y="2711"/>
            <a:chExt cx="1008" cy="443"/>
          </a:xfrm>
        </p:grpSpPr>
        <p:sp>
          <p:nvSpPr>
            <p:cNvPr id="98345" name="Rectangle 41">
              <a:extLst>
                <a:ext uri="{FF2B5EF4-FFF2-40B4-BE49-F238E27FC236}">
                  <a16:creationId xmlns:a16="http://schemas.microsoft.com/office/drawing/2014/main" id="{39748536-39E1-47F4-BC9D-E1793F9F871D}"/>
                </a:ext>
              </a:extLst>
            </p:cNvPr>
            <p:cNvSpPr>
              <a:spLocks noChangeArrowheads="1"/>
            </p:cNvSpPr>
            <p:nvPr/>
          </p:nvSpPr>
          <p:spPr bwMode="auto">
            <a:xfrm>
              <a:off x="2381" y="2745"/>
              <a:ext cx="14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3700" i="1">
                  <a:latin typeface="Times New Roman" panose="02020603050405020304" pitchFamily="18" charset="0"/>
                </a:rPr>
                <a:t>u</a:t>
              </a:r>
              <a:endParaRPr lang="en-US" altLang="hu-HU" sz="2400">
                <a:latin typeface="Times New Roman" panose="02020603050405020304" pitchFamily="18" charset="0"/>
              </a:endParaRPr>
            </a:p>
          </p:txBody>
        </p:sp>
        <p:sp>
          <p:nvSpPr>
            <p:cNvPr id="98346" name="Rectangle 42">
              <a:extLst>
                <a:ext uri="{FF2B5EF4-FFF2-40B4-BE49-F238E27FC236}">
                  <a16:creationId xmlns:a16="http://schemas.microsoft.com/office/drawing/2014/main" id="{DCD34009-C0DE-4F4F-BBB2-23EAE2F76C34}"/>
                </a:ext>
              </a:extLst>
            </p:cNvPr>
            <p:cNvSpPr>
              <a:spLocks noChangeArrowheads="1"/>
            </p:cNvSpPr>
            <p:nvPr/>
          </p:nvSpPr>
          <p:spPr bwMode="auto">
            <a:xfrm>
              <a:off x="2920" y="2745"/>
              <a:ext cx="14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3700" i="1">
                  <a:latin typeface="Times New Roman" panose="02020603050405020304" pitchFamily="18" charset="0"/>
                </a:rPr>
                <a:t>u</a:t>
              </a:r>
              <a:endParaRPr lang="en-US" altLang="hu-HU" sz="2400">
                <a:latin typeface="Times New Roman" panose="02020603050405020304" pitchFamily="18" charset="0"/>
              </a:endParaRPr>
            </a:p>
          </p:txBody>
        </p:sp>
        <p:sp>
          <p:nvSpPr>
            <p:cNvPr id="98347" name="Rectangle 43">
              <a:extLst>
                <a:ext uri="{FF2B5EF4-FFF2-40B4-BE49-F238E27FC236}">
                  <a16:creationId xmlns:a16="http://schemas.microsoft.com/office/drawing/2014/main" id="{AE0B299F-88FC-4343-AB1E-9502ED792B8F}"/>
                </a:ext>
              </a:extLst>
            </p:cNvPr>
            <p:cNvSpPr>
              <a:spLocks noChangeArrowheads="1"/>
            </p:cNvSpPr>
            <p:nvPr/>
          </p:nvSpPr>
          <p:spPr bwMode="auto">
            <a:xfrm>
              <a:off x="2535" y="2885"/>
              <a:ext cx="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i="1">
                  <a:latin typeface="Times New Roman" panose="02020603050405020304" pitchFamily="18" charset="0"/>
                </a:rPr>
                <a:t>i</a:t>
              </a:r>
              <a:endParaRPr lang="en-US" altLang="hu-HU" sz="2400">
                <a:latin typeface="Times New Roman" panose="02020603050405020304" pitchFamily="18" charset="0"/>
              </a:endParaRPr>
            </a:p>
          </p:txBody>
        </p:sp>
        <p:sp>
          <p:nvSpPr>
            <p:cNvPr id="98348" name="Rectangle 44">
              <a:extLst>
                <a:ext uri="{FF2B5EF4-FFF2-40B4-BE49-F238E27FC236}">
                  <a16:creationId xmlns:a16="http://schemas.microsoft.com/office/drawing/2014/main" id="{FF5895DA-BB66-41C4-99A1-F33E8198D635}"/>
                </a:ext>
              </a:extLst>
            </p:cNvPr>
            <p:cNvSpPr>
              <a:spLocks noChangeArrowheads="1"/>
            </p:cNvSpPr>
            <p:nvPr/>
          </p:nvSpPr>
          <p:spPr bwMode="auto">
            <a:xfrm>
              <a:off x="3073" y="2885"/>
              <a:ext cx="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i="1">
                  <a:latin typeface="Times New Roman" panose="02020603050405020304" pitchFamily="18" charset="0"/>
                </a:rPr>
                <a:t>i</a:t>
              </a:r>
              <a:endParaRPr lang="en-US" altLang="hu-HU" sz="2400">
                <a:latin typeface="Times New Roman" panose="02020603050405020304" pitchFamily="18" charset="0"/>
              </a:endParaRPr>
            </a:p>
          </p:txBody>
        </p:sp>
        <p:sp>
          <p:nvSpPr>
            <p:cNvPr id="98349" name="Rectangle 45">
              <a:extLst>
                <a:ext uri="{FF2B5EF4-FFF2-40B4-BE49-F238E27FC236}">
                  <a16:creationId xmlns:a16="http://schemas.microsoft.com/office/drawing/2014/main" id="{2F5A61B2-319C-4B78-BA91-B30FBE17E62A}"/>
                </a:ext>
              </a:extLst>
            </p:cNvPr>
            <p:cNvSpPr>
              <a:spLocks noChangeArrowheads="1"/>
            </p:cNvSpPr>
            <p:nvPr/>
          </p:nvSpPr>
          <p:spPr bwMode="auto">
            <a:xfrm>
              <a:off x="2691" y="2711"/>
              <a:ext cx="16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3700">
                  <a:latin typeface="Symbol" panose="05050102010706020507" pitchFamily="18" charset="2"/>
                </a:rPr>
                <a:t>£</a:t>
              </a:r>
              <a:endParaRPr lang="en-US" altLang="hu-HU" sz="2400">
                <a:latin typeface="Times New Roman" panose="02020603050405020304" pitchFamily="18" charset="0"/>
              </a:endParaRPr>
            </a:p>
          </p:txBody>
        </p:sp>
        <p:sp>
          <p:nvSpPr>
            <p:cNvPr id="98350" name="Rectangle 46">
              <a:extLst>
                <a:ext uri="{FF2B5EF4-FFF2-40B4-BE49-F238E27FC236}">
                  <a16:creationId xmlns:a16="http://schemas.microsoft.com/office/drawing/2014/main" id="{B6D88CF2-2CF4-4BB4-8EB9-0A781DEBB733}"/>
                </a:ext>
              </a:extLst>
            </p:cNvPr>
            <p:cNvSpPr>
              <a:spLocks noChangeArrowheads="1"/>
            </p:cNvSpPr>
            <p:nvPr/>
          </p:nvSpPr>
          <p:spPr bwMode="auto">
            <a:xfrm>
              <a:off x="3150" y="2859"/>
              <a:ext cx="12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a:latin typeface="Symbol" panose="05050102010706020507" pitchFamily="18" charset="2"/>
                </a:rPr>
                <a:t>+</a:t>
              </a:r>
              <a:endParaRPr lang="en-US" altLang="hu-HU" sz="2400">
                <a:latin typeface="Times New Roman" panose="02020603050405020304" pitchFamily="18" charset="0"/>
              </a:endParaRPr>
            </a:p>
          </p:txBody>
        </p:sp>
        <p:sp>
          <p:nvSpPr>
            <p:cNvPr id="98351" name="Rectangle 47">
              <a:extLst>
                <a:ext uri="{FF2B5EF4-FFF2-40B4-BE49-F238E27FC236}">
                  <a16:creationId xmlns:a16="http://schemas.microsoft.com/office/drawing/2014/main" id="{E0D8BFA7-62CA-48F7-9E82-A0509AE72827}"/>
                </a:ext>
              </a:extLst>
            </p:cNvPr>
            <p:cNvSpPr>
              <a:spLocks noChangeArrowheads="1"/>
            </p:cNvSpPr>
            <p:nvPr/>
          </p:nvSpPr>
          <p:spPr bwMode="auto">
            <a:xfrm>
              <a:off x="3277" y="2885"/>
              <a:ext cx="11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2800" dirty="0">
                  <a:latin typeface="Times New Roman" panose="02020603050405020304" pitchFamily="18" charset="0"/>
                </a:rPr>
                <a:t>1</a:t>
              </a:r>
              <a:endParaRPr lang="en-US" altLang="hu-HU" sz="2400" dirty="0">
                <a:latin typeface="Times New Roman" panose="02020603050405020304" pitchFamily="18" charset="0"/>
              </a:endParaRPr>
            </a:p>
          </p:txBody>
        </p:sp>
      </p:grpSp>
      <p:sp>
        <p:nvSpPr>
          <p:cNvPr id="98352" name="Rectangle 48">
            <a:extLst>
              <a:ext uri="{FF2B5EF4-FFF2-40B4-BE49-F238E27FC236}">
                <a16:creationId xmlns:a16="http://schemas.microsoft.com/office/drawing/2014/main" id="{791CD61B-9348-43FD-806E-B6B960362E74}"/>
              </a:ext>
            </a:extLst>
          </p:cNvPr>
          <p:cNvSpPr>
            <a:spLocks noChangeArrowheads="1"/>
          </p:cNvSpPr>
          <p:nvPr/>
        </p:nvSpPr>
        <p:spPr bwMode="auto">
          <a:xfrm>
            <a:off x="5230813" y="2060575"/>
            <a:ext cx="655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900">
                <a:latin typeface="Times New Roman" panose="02020603050405020304" pitchFamily="18" charset="0"/>
              </a:rPr>
              <a:t>where:</a:t>
            </a:r>
          </a:p>
        </p:txBody>
      </p:sp>
      <p:sp>
        <p:nvSpPr>
          <p:cNvPr id="98353" name="Text Box 49">
            <a:extLst>
              <a:ext uri="{FF2B5EF4-FFF2-40B4-BE49-F238E27FC236}">
                <a16:creationId xmlns:a16="http://schemas.microsoft.com/office/drawing/2014/main" id="{77AB729E-DCAF-401C-9163-4C357D357CD9}"/>
              </a:ext>
            </a:extLst>
          </p:cNvPr>
          <p:cNvSpPr txBox="1">
            <a:spLocks noChangeArrowheads="1"/>
          </p:cNvSpPr>
          <p:nvPr/>
        </p:nvSpPr>
        <p:spPr bwMode="auto">
          <a:xfrm>
            <a:off x="258763" y="4129088"/>
            <a:ext cx="37941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6666"/>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dirty="0">
                <a:solidFill>
                  <a:srgbClr val="003A00"/>
                </a:solidFill>
                <a:latin typeface="Microsoft Sans Serif" panose="020B0604020202020204" pitchFamily="34" charset="0"/>
                <a:cs typeface="Microsoft Sans Serif" panose="020B0604020202020204" pitchFamily="34" charset="0"/>
              </a:rPr>
              <a:t>The allocation of parameter range can be </a:t>
            </a:r>
            <a:r>
              <a:rPr lang="en-US" altLang="hu-HU" i="1" dirty="0">
                <a:solidFill>
                  <a:srgbClr val="003A00"/>
                </a:solidFill>
                <a:latin typeface="Microsoft Sans Serif" panose="020B0604020202020204" pitchFamily="34" charset="0"/>
                <a:cs typeface="Microsoft Sans Serif" panose="020B0604020202020204" pitchFamily="34" charset="0"/>
              </a:rPr>
              <a:t>uniform or non-uniform. </a:t>
            </a:r>
            <a:r>
              <a:rPr lang="en-US" altLang="hu-HU" dirty="0">
                <a:solidFill>
                  <a:srgbClr val="003A00"/>
                </a:solidFill>
                <a:latin typeface="Microsoft Sans Serif" panose="020B0604020202020204" pitchFamily="34" charset="0"/>
                <a:cs typeface="Microsoft Sans Serif" panose="020B0604020202020204" pitchFamily="34" charset="0"/>
              </a:rPr>
              <a:t>Non uniform allocation serves more sophisticated representation of geometry.</a:t>
            </a:r>
          </a:p>
        </p:txBody>
      </p:sp>
      <p:sp>
        <p:nvSpPr>
          <p:cNvPr id="98354" name="Text Box 50">
            <a:extLst>
              <a:ext uri="{FF2B5EF4-FFF2-40B4-BE49-F238E27FC236}">
                <a16:creationId xmlns:a16="http://schemas.microsoft.com/office/drawing/2014/main" id="{6B0FB394-D989-4464-9B22-6DBABA1BB7C7}"/>
              </a:ext>
            </a:extLst>
          </p:cNvPr>
          <p:cNvSpPr txBox="1">
            <a:spLocks noChangeArrowheads="1"/>
          </p:cNvSpPr>
          <p:nvPr/>
        </p:nvSpPr>
        <p:spPr bwMode="auto">
          <a:xfrm>
            <a:off x="4759325" y="4013200"/>
            <a:ext cx="4021138"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6666"/>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i="1">
                <a:solidFill>
                  <a:srgbClr val="003A00"/>
                </a:solidFill>
                <a:latin typeface="Microsoft Sans Serif" panose="020B0604020202020204" pitchFamily="34" charset="0"/>
                <a:cs typeface="Microsoft Sans Serif" panose="020B0604020202020204" pitchFamily="34" charset="0"/>
              </a:rPr>
              <a:t>Periodic curve</a:t>
            </a:r>
            <a:r>
              <a:rPr lang="en-US" altLang="hu-HU">
                <a:solidFill>
                  <a:srgbClr val="003A00"/>
                </a:solidFill>
                <a:latin typeface="Microsoft Sans Serif" panose="020B0604020202020204" pitchFamily="34" charset="0"/>
                <a:cs typeface="Microsoft Sans Serif" panose="020B0604020202020204" pitchFamily="34" charset="0"/>
              </a:rPr>
              <a:t>: The parameter intervals are repeated. </a:t>
            </a:r>
            <a:r>
              <a:rPr lang="en-US" altLang="hu-HU" i="1">
                <a:solidFill>
                  <a:srgbClr val="003A00"/>
                </a:solidFill>
                <a:latin typeface="Microsoft Sans Serif" panose="020B0604020202020204" pitchFamily="34" charset="0"/>
                <a:cs typeface="Microsoft Sans Serif" panose="020B0604020202020204" pitchFamily="34" charset="0"/>
              </a:rPr>
              <a:t>The uniform B-spline is periodic.</a:t>
            </a:r>
          </a:p>
          <a:p>
            <a:pPr eaLnBrk="0" hangingPunct="0"/>
            <a:endParaRPr lang="en-US" altLang="hu-HU" i="1">
              <a:solidFill>
                <a:srgbClr val="003A00"/>
              </a:solidFill>
              <a:latin typeface="Microsoft Sans Serif" panose="020B0604020202020204" pitchFamily="34" charset="0"/>
              <a:cs typeface="Microsoft Sans Serif" panose="020B0604020202020204" pitchFamily="34" charset="0"/>
            </a:endParaRPr>
          </a:p>
          <a:p>
            <a:pPr algn="l" eaLnBrk="0" hangingPunct="0"/>
            <a:r>
              <a:rPr lang="en-US" altLang="hu-HU" i="1">
                <a:solidFill>
                  <a:srgbClr val="003A00"/>
                </a:solidFill>
                <a:latin typeface="Microsoft Sans Serif" panose="020B0604020202020204" pitchFamily="34" charset="0"/>
                <a:cs typeface="Microsoft Sans Serif" panose="020B0604020202020204" pitchFamily="34" charset="0"/>
              </a:rPr>
              <a:t>Non-periodic curve:</a:t>
            </a:r>
            <a:r>
              <a:rPr lang="en-US" altLang="hu-HU">
                <a:solidFill>
                  <a:srgbClr val="003A00"/>
                </a:solidFill>
                <a:latin typeface="Microsoft Sans Serif" panose="020B0604020202020204" pitchFamily="34" charset="0"/>
                <a:cs typeface="Microsoft Sans Serif" panose="020B0604020202020204" pitchFamily="34" charset="0"/>
              </a:rPr>
              <a:t> Inside knots are uniform. However, intervals are repeated at beginning and end of the vector. Maximum number of repetition is the order of curve.</a:t>
            </a:r>
          </a:p>
        </p:txBody>
      </p:sp>
      <p:sp>
        <p:nvSpPr>
          <p:cNvPr id="98355" name="Rectangle 51">
            <a:extLst>
              <a:ext uri="{FF2B5EF4-FFF2-40B4-BE49-F238E27FC236}">
                <a16:creationId xmlns:a16="http://schemas.microsoft.com/office/drawing/2014/main" id="{50F44019-67DE-464F-B7C2-32B3789658F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http://users.nik.uni-obuda.hu/lhorvath/</a:t>
            </a:r>
          </a:p>
        </p:txBody>
      </p:sp>
      <p:sp>
        <p:nvSpPr>
          <p:cNvPr id="98356" name="Text Box 52">
            <a:extLst>
              <a:ext uri="{FF2B5EF4-FFF2-40B4-BE49-F238E27FC236}">
                <a16:creationId xmlns:a16="http://schemas.microsoft.com/office/drawing/2014/main" id="{236707D0-CBE8-4034-A708-30421644F87B}"/>
              </a:ext>
            </a:extLst>
          </p:cNvPr>
          <p:cNvSpPr txBox="1">
            <a:spLocks noChangeArrowheads="1"/>
          </p:cNvSpPr>
          <p:nvPr/>
        </p:nvSpPr>
        <p:spPr bwMode="auto">
          <a:xfrm>
            <a:off x="4787900" y="3019425"/>
            <a:ext cx="3948113"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6666"/>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hu-HU" sz="1400" b="1">
                <a:solidFill>
                  <a:srgbClr val="003A00"/>
                </a:solidFill>
                <a:latin typeface="Times New Roman" panose="02020603050405020304" pitchFamily="18" charset="0"/>
              </a:rPr>
              <a:t>In case of control points n + 1 , order k, degree k-1,  number of knots m:</a:t>
            </a:r>
          </a:p>
          <a:p>
            <a:pPr eaLnBrk="0" hangingPunct="0"/>
            <a:r>
              <a:rPr lang="en-US" altLang="hu-HU" sz="1400" b="1">
                <a:solidFill>
                  <a:srgbClr val="003A00"/>
                </a:solidFill>
                <a:latin typeface="Times New Roman" panose="02020603050405020304" pitchFamily="18" charset="0"/>
              </a:rPr>
              <a:t>(m+1) = (n+1) + k</a:t>
            </a:r>
          </a:p>
          <a:p>
            <a:pPr eaLnBrk="0" hangingPunct="0"/>
            <a:r>
              <a:rPr lang="en-US" altLang="hu-HU" sz="1400" b="1">
                <a:solidFill>
                  <a:srgbClr val="003A00"/>
                </a:solidFill>
                <a:latin typeface="Times New Roman" panose="02020603050405020304" pitchFamily="18" charset="0"/>
              </a:rPr>
              <a:t>Number of knots: m = n + k</a:t>
            </a:r>
          </a:p>
        </p:txBody>
      </p:sp>
      <p:sp>
        <p:nvSpPr>
          <p:cNvPr id="52" name="Rectangle 62">
            <a:extLst>
              <a:ext uri="{FF2B5EF4-FFF2-40B4-BE49-F238E27FC236}">
                <a16:creationId xmlns:a16="http://schemas.microsoft.com/office/drawing/2014/main" id="{06D42C13-9868-4F28-B008-70AC179CF548}"/>
              </a:ext>
            </a:extLst>
          </p:cNvPr>
          <p:cNvSpPr>
            <a:spLocks noChangeArrowheads="1"/>
          </p:cNvSpPr>
          <p:nvPr/>
        </p:nvSpPr>
        <p:spPr bwMode="auto">
          <a:xfrm>
            <a:off x="265270" y="5712529"/>
            <a:ext cx="4244627" cy="5847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hu-HU" dirty="0">
                <a:solidFill>
                  <a:srgbClr val="004200"/>
                </a:solidFill>
                <a:latin typeface="Microsoft Sans Serif" panose="020B0604020202020204" pitchFamily="34" charset="0"/>
                <a:cs typeface="Microsoft Sans Serif" panose="020B0604020202020204" pitchFamily="34" charset="0"/>
              </a:rPr>
              <a:t>At representation of analytical curves value of </a:t>
            </a:r>
            <a:r>
              <a:rPr lang="en-US" altLang="hu-HU" i="1" dirty="0">
                <a:solidFill>
                  <a:srgbClr val="004200"/>
                </a:solidFill>
                <a:latin typeface="Microsoft Sans Serif" panose="020B0604020202020204" pitchFamily="34" charset="0"/>
                <a:cs typeface="Microsoft Sans Serif" panose="020B0604020202020204" pitchFamily="34" charset="0"/>
              </a:rPr>
              <a:t>w</a:t>
            </a:r>
            <a:r>
              <a:rPr lang="en-US" altLang="hu-HU" dirty="0">
                <a:solidFill>
                  <a:srgbClr val="004200"/>
                </a:solidFill>
                <a:latin typeface="Microsoft Sans Serif" panose="020B0604020202020204" pitchFamily="34" charset="0"/>
                <a:cs typeface="Microsoft Sans Serif" panose="020B0604020202020204" pitchFamily="34" charset="0"/>
              </a:rPr>
              <a:t> determines the shape of curve segment.</a:t>
            </a:r>
          </a:p>
        </p:txBody>
      </p:sp>
      <p:sp>
        <p:nvSpPr>
          <p:cNvPr id="53" name="Rectangle 63">
            <a:extLst>
              <a:ext uri="{FF2B5EF4-FFF2-40B4-BE49-F238E27FC236}">
                <a16:creationId xmlns:a16="http://schemas.microsoft.com/office/drawing/2014/main" id="{68E5D0AD-6AAA-452B-9FEC-8A5BED3B2284}"/>
              </a:ext>
            </a:extLst>
          </p:cNvPr>
          <p:cNvSpPr>
            <a:spLocks noChangeArrowheads="1"/>
          </p:cNvSpPr>
          <p:nvPr/>
        </p:nvSpPr>
        <p:spPr bwMode="auto">
          <a:xfrm>
            <a:off x="258763" y="5127197"/>
            <a:ext cx="4057702" cy="5847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hu-HU" dirty="0">
                <a:solidFill>
                  <a:srgbClr val="004200"/>
                </a:solidFill>
                <a:latin typeface="Microsoft Sans Serif" panose="020B0604020202020204" pitchFamily="34" charset="0"/>
                <a:cs typeface="Microsoft Sans Serif" panose="020B0604020202020204" pitchFamily="34" charset="0"/>
              </a:rPr>
              <a:t>The rational B-spline curves are characterized by knot and weight vectors.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4F2DA689-402E-49BB-A125-60960C4C4F6F}"/>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dirty="0">
                <a:solidFill>
                  <a:schemeClr val="bg1"/>
                </a:solidFill>
              </a:rPr>
              <a:t>Parametric equation of surface</a:t>
            </a:r>
          </a:p>
        </p:txBody>
      </p:sp>
      <p:grpSp>
        <p:nvGrpSpPr>
          <p:cNvPr id="56460" name="Group 140">
            <a:extLst>
              <a:ext uri="{FF2B5EF4-FFF2-40B4-BE49-F238E27FC236}">
                <a16:creationId xmlns:a16="http://schemas.microsoft.com/office/drawing/2014/main" id="{0979EC0B-AC69-4CE1-9529-86251B80AC99}"/>
              </a:ext>
            </a:extLst>
          </p:cNvPr>
          <p:cNvGrpSpPr>
            <a:grpSpLocks/>
          </p:cNvGrpSpPr>
          <p:nvPr/>
        </p:nvGrpSpPr>
        <p:grpSpPr bwMode="auto">
          <a:xfrm>
            <a:off x="730250" y="574675"/>
            <a:ext cx="7910513" cy="4992688"/>
            <a:chOff x="460" y="560"/>
            <a:chExt cx="4983" cy="3145"/>
          </a:xfrm>
        </p:grpSpPr>
        <p:sp>
          <p:nvSpPr>
            <p:cNvPr id="56405" name="Arc 85">
              <a:extLst>
                <a:ext uri="{FF2B5EF4-FFF2-40B4-BE49-F238E27FC236}">
                  <a16:creationId xmlns:a16="http://schemas.microsoft.com/office/drawing/2014/main" id="{54D7D61F-1E25-4A39-AEC1-76C76E7E0275}"/>
                </a:ext>
              </a:extLst>
            </p:cNvPr>
            <p:cNvSpPr>
              <a:spLocks/>
            </p:cNvSpPr>
            <p:nvPr/>
          </p:nvSpPr>
          <p:spPr bwMode="auto">
            <a:xfrm>
              <a:off x="1559" y="1611"/>
              <a:ext cx="1760" cy="825"/>
            </a:xfrm>
            <a:custGeom>
              <a:avLst/>
              <a:gdLst>
                <a:gd name="G0" fmla="+- 8929 0 0"/>
                <a:gd name="G1" fmla="+- 21600 0 0"/>
                <a:gd name="G2" fmla="+- 21600 0 0"/>
                <a:gd name="T0" fmla="*/ 0 w 30070"/>
                <a:gd name="T1" fmla="*/ 1932 h 21600"/>
                <a:gd name="T2" fmla="*/ 30070 w 30070"/>
                <a:gd name="T3" fmla="*/ 17169 h 21600"/>
                <a:gd name="T4" fmla="*/ 8929 w 30070"/>
                <a:gd name="T5" fmla="*/ 21600 h 21600"/>
              </a:gdLst>
              <a:ahLst/>
              <a:cxnLst>
                <a:cxn ang="0">
                  <a:pos x="T0" y="T1"/>
                </a:cxn>
                <a:cxn ang="0">
                  <a:pos x="T2" y="T3"/>
                </a:cxn>
                <a:cxn ang="0">
                  <a:pos x="T4" y="T5"/>
                </a:cxn>
              </a:cxnLst>
              <a:rect l="0" t="0" r="r" b="b"/>
              <a:pathLst>
                <a:path w="30070" h="21600" fill="none" extrusionOk="0">
                  <a:moveTo>
                    <a:pt x="-1" y="1931"/>
                  </a:moveTo>
                  <a:cubicBezTo>
                    <a:pt x="2804" y="658"/>
                    <a:pt x="5848" y="0"/>
                    <a:pt x="8929" y="0"/>
                  </a:cubicBezTo>
                  <a:cubicBezTo>
                    <a:pt x="19150" y="0"/>
                    <a:pt x="27972" y="7164"/>
                    <a:pt x="30069" y="17169"/>
                  </a:cubicBezTo>
                </a:path>
                <a:path w="30070" h="21600" stroke="0" extrusionOk="0">
                  <a:moveTo>
                    <a:pt x="-1" y="1931"/>
                  </a:moveTo>
                  <a:cubicBezTo>
                    <a:pt x="2804" y="658"/>
                    <a:pt x="5848" y="0"/>
                    <a:pt x="8929" y="0"/>
                  </a:cubicBezTo>
                  <a:cubicBezTo>
                    <a:pt x="19150" y="0"/>
                    <a:pt x="27972" y="7164"/>
                    <a:pt x="30069" y="17169"/>
                  </a:cubicBezTo>
                  <a:lnTo>
                    <a:pt x="8929" y="21600"/>
                  </a:lnTo>
                  <a:close/>
                </a:path>
              </a:pathLst>
            </a:custGeom>
            <a:noFill/>
            <a:ln w="476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406" name="Arc 86">
              <a:extLst>
                <a:ext uri="{FF2B5EF4-FFF2-40B4-BE49-F238E27FC236}">
                  <a16:creationId xmlns:a16="http://schemas.microsoft.com/office/drawing/2014/main" id="{06588CD8-816C-431F-80C7-925CD81DE759}"/>
                </a:ext>
              </a:extLst>
            </p:cNvPr>
            <p:cNvSpPr>
              <a:spLocks/>
            </p:cNvSpPr>
            <p:nvPr/>
          </p:nvSpPr>
          <p:spPr bwMode="auto">
            <a:xfrm>
              <a:off x="2631" y="855"/>
              <a:ext cx="1552" cy="857"/>
            </a:xfrm>
            <a:custGeom>
              <a:avLst/>
              <a:gdLst>
                <a:gd name="G0" fmla="+- 8204 0 0"/>
                <a:gd name="G1" fmla="+- 21600 0 0"/>
                <a:gd name="G2" fmla="+- 21600 0 0"/>
                <a:gd name="T0" fmla="*/ 0 w 27987"/>
                <a:gd name="T1" fmla="*/ 1619 h 21600"/>
                <a:gd name="T2" fmla="*/ 27987 w 27987"/>
                <a:gd name="T3" fmla="*/ 12929 h 21600"/>
                <a:gd name="T4" fmla="*/ 8204 w 27987"/>
                <a:gd name="T5" fmla="*/ 21600 h 21600"/>
              </a:gdLst>
              <a:ahLst/>
              <a:cxnLst>
                <a:cxn ang="0">
                  <a:pos x="T0" y="T1"/>
                </a:cxn>
                <a:cxn ang="0">
                  <a:pos x="T2" y="T3"/>
                </a:cxn>
                <a:cxn ang="0">
                  <a:pos x="T4" y="T5"/>
                </a:cxn>
              </a:cxnLst>
              <a:rect l="0" t="0" r="r" b="b"/>
              <a:pathLst>
                <a:path w="27987" h="21600" fill="none" extrusionOk="0">
                  <a:moveTo>
                    <a:pt x="-1" y="1618"/>
                  </a:moveTo>
                  <a:cubicBezTo>
                    <a:pt x="2603" y="549"/>
                    <a:pt x="5389" y="0"/>
                    <a:pt x="8204" y="0"/>
                  </a:cubicBezTo>
                  <a:cubicBezTo>
                    <a:pt x="16780" y="0"/>
                    <a:pt x="24544" y="5073"/>
                    <a:pt x="27987" y="12928"/>
                  </a:cubicBezTo>
                </a:path>
                <a:path w="27987" h="21600" stroke="0" extrusionOk="0">
                  <a:moveTo>
                    <a:pt x="-1" y="1618"/>
                  </a:moveTo>
                  <a:cubicBezTo>
                    <a:pt x="2603" y="549"/>
                    <a:pt x="5389" y="0"/>
                    <a:pt x="8204" y="0"/>
                  </a:cubicBezTo>
                  <a:cubicBezTo>
                    <a:pt x="16780" y="0"/>
                    <a:pt x="24544" y="5073"/>
                    <a:pt x="27987" y="12928"/>
                  </a:cubicBezTo>
                  <a:lnTo>
                    <a:pt x="8204" y="21600"/>
                  </a:lnTo>
                  <a:close/>
                </a:path>
              </a:pathLst>
            </a:custGeom>
            <a:noFill/>
            <a:ln w="47625">
              <a:solidFill>
                <a:srgbClr val="6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407" name="Arc 87">
              <a:extLst>
                <a:ext uri="{FF2B5EF4-FFF2-40B4-BE49-F238E27FC236}">
                  <a16:creationId xmlns:a16="http://schemas.microsoft.com/office/drawing/2014/main" id="{24716F6D-BDC9-4551-8C48-9F65C4B6210D}"/>
                </a:ext>
              </a:extLst>
            </p:cNvPr>
            <p:cNvSpPr>
              <a:spLocks/>
            </p:cNvSpPr>
            <p:nvPr/>
          </p:nvSpPr>
          <p:spPr bwMode="auto">
            <a:xfrm>
              <a:off x="2049" y="1274"/>
              <a:ext cx="1616" cy="858"/>
            </a:xfrm>
            <a:custGeom>
              <a:avLst/>
              <a:gdLst>
                <a:gd name="G0" fmla="+- 8232 0 0"/>
                <a:gd name="G1" fmla="+- 21600 0 0"/>
                <a:gd name="G2" fmla="+- 21600 0 0"/>
                <a:gd name="T0" fmla="*/ 0 w 28339"/>
                <a:gd name="T1" fmla="*/ 1630 h 21600"/>
                <a:gd name="T2" fmla="*/ 28339 w 28339"/>
                <a:gd name="T3" fmla="*/ 13708 h 21600"/>
                <a:gd name="T4" fmla="*/ 8232 w 28339"/>
                <a:gd name="T5" fmla="*/ 21600 h 21600"/>
              </a:gdLst>
              <a:ahLst/>
              <a:cxnLst>
                <a:cxn ang="0">
                  <a:pos x="T0" y="T1"/>
                </a:cxn>
                <a:cxn ang="0">
                  <a:pos x="T2" y="T3"/>
                </a:cxn>
                <a:cxn ang="0">
                  <a:pos x="T4" y="T5"/>
                </a:cxn>
              </a:cxnLst>
              <a:rect l="0" t="0" r="r" b="b"/>
              <a:pathLst>
                <a:path w="28339" h="21600" fill="none" extrusionOk="0">
                  <a:moveTo>
                    <a:pt x="0" y="1630"/>
                  </a:moveTo>
                  <a:cubicBezTo>
                    <a:pt x="2611" y="553"/>
                    <a:pt x="5407" y="0"/>
                    <a:pt x="8232" y="0"/>
                  </a:cubicBezTo>
                  <a:cubicBezTo>
                    <a:pt x="17115" y="0"/>
                    <a:pt x="25092" y="5438"/>
                    <a:pt x="28338" y="13708"/>
                  </a:cubicBezTo>
                </a:path>
                <a:path w="28339" h="21600" stroke="0" extrusionOk="0">
                  <a:moveTo>
                    <a:pt x="0" y="1630"/>
                  </a:moveTo>
                  <a:cubicBezTo>
                    <a:pt x="2611" y="553"/>
                    <a:pt x="5407" y="0"/>
                    <a:pt x="8232" y="0"/>
                  </a:cubicBezTo>
                  <a:cubicBezTo>
                    <a:pt x="17115" y="0"/>
                    <a:pt x="25092" y="5438"/>
                    <a:pt x="28338" y="13708"/>
                  </a:cubicBezTo>
                  <a:lnTo>
                    <a:pt x="8232" y="21600"/>
                  </a:lnTo>
                  <a:close/>
                </a:path>
              </a:pathLst>
            </a:custGeom>
            <a:noFill/>
            <a:ln w="0">
              <a:solidFill>
                <a:srgbClr val="6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408" name="Line 88">
              <a:extLst>
                <a:ext uri="{FF2B5EF4-FFF2-40B4-BE49-F238E27FC236}">
                  <a16:creationId xmlns:a16="http://schemas.microsoft.com/office/drawing/2014/main" id="{FA0A3EB8-9240-4BB5-9649-03C7BF098F0D}"/>
                </a:ext>
              </a:extLst>
            </p:cNvPr>
            <p:cNvSpPr>
              <a:spLocks noChangeShapeType="1"/>
            </p:cNvSpPr>
            <p:nvPr/>
          </p:nvSpPr>
          <p:spPr bwMode="auto">
            <a:xfrm flipV="1">
              <a:off x="1558" y="908"/>
              <a:ext cx="1093" cy="760"/>
            </a:xfrm>
            <a:prstGeom prst="line">
              <a:avLst/>
            </a:prstGeom>
            <a:noFill/>
            <a:ln w="47625">
              <a:solidFill>
                <a:srgbClr val="6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6410" name="Rectangle 90">
              <a:extLst>
                <a:ext uri="{FF2B5EF4-FFF2-40B4-BE49-F238E27FC236}">
                  <a16:creationId xmlns:a16="http://schemas.microsoft.com/office/drawing/2014/main" id="{8E0C3561-AD1F-47D4-A8EF-8F3382F61452}"/>
                </a:ext>
              </a:extLst>
            </p:cNvPr>
            <p:cNvSpPr>
              <a:spLocks noChangeArrowheads="1"/>
            </p:cNvSpPr>
            <p:nvPr/>
          </p:nvSpPr>
          <p:spPr bwMode="auto">
            <a:xfrm>
              <a:off x="2621" y="1129"/>
              <a:ext cx="3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u=0,4</a:t>
              </a:r>
              <a:endParaRPr lang="en-US" altLang="hu-HU" sz="1800">
                <a:solidFill>
                  <a:srgbClr val="003A00"/>
                </a:solidFill>
              </a:endParaRPr>
            </a:p>
          </p:txBody>
        </p:sp>
        <p:sp>
          <p:nvSpPr>
            <p:cNvPr id="56411" name="Rectangle 91">
              <a:extLst>
                <a:ext uri="{FF2B5EF4-FFF2-40B4-BE49-F238E27FC236}">
                  <a16:creationId xmlns:a16="http://schemas.microsoft.com/office/drawing/2014/main" id="{E9F9410C-958B-46C4-A400-FEE81422649D}"/>
                </a:ext>
              </a:extLst>
            </p:cNvPr>
            <p:cNvSpPr>
              <a:spLocks noChangeArrowheads="1"/>
            </p:cNvSpPr>
            <p:nvPr/>
          </p:nvSpPr>
          <p:spPr bwMode="auto">
            <a:xfrm>
              <a:off x="1416" y="1736"/>
              <a:ext cx="2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u=0</a:t>
              </a:r>
              <a:endParaRPr lang="en-US" altLang="hu-HU" sz="1800">
                <a:solidFill>
                  <a:srgbClr val="003A00"/>
                </a:solidFill>
              </a:endParaRPr>
            </a:p>
          </p:txBody>
        </p:sp>
        <p:sp>
          <p:nvSpPr>
            <p:cNvPr id="56412" name="Rectangle 92">
              <a:extLst>
                <a:ext uri="{FF2B5EF4-FFF2-40B4-BE49-F238E27FC236}">
                  <a16:creationId xmlns:a16="http://schemas.microsoft.com/office/drawing/2014/main" id="{2137676B-5EF3-4B30-8FE5-E2BC29F55A26}"/>
                </a:ext>
              </a:extLst>
            </p:cNvPr>
            <p:cNvSpPr>
              <a:spLocks noChangeArrowheads="1"/>
            </p:cNvSpPr>
            <p:nvPr/>
          </p:nvSpPr>
          <p:spPr bwMode="auto">
            <a:xfrm>
              <a:off x="3206" y="2241"/>
              <a:ext cx="2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u=0</a:t>
              </a:r>
              <a:endParaRPr lang="en-US" altLang="hu-HU" sz="1800">
                <a:solidFill>
                  <a:srgbClr val="003A00"/>
                </a:solidFill>
              </a:endParaRPr>
            </a:p>
          </p:txBody>
        </p:sp>
        <p:sp>
          <p:nvSpPr>
            <p:cNvPr id="56413" name="Rectangle 93">
              <a:extLst>
                <a:ext uri="{FF2B5EF4-FFF2-40B4-BE49-F238E27FC236}">
                  <a16:creationId xmlns:a16="http://schemas.microsoft.com/office/drawing/2014/main" id="{36C5AC10-DF4D-4A83-9E1C-5ECFA3C61C53}"/>
                </a:ext>
              </a:extLst>
            </p:cNvPr>
            <p:cNvSpPr>
              <a:spLocks noChangeArrowheads="1"/>
            </p:cNvSpPr>
            <p:nvPr/>
          </p:nvSpPr>
          <p:spPr bwMode="auto">
            <a:xfrm>
              <a:off x="3205" y="2409"/>
              <a:ext cx="2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v=1</a:t>
              </a:r>
              <a:endParaRPr lang="en-US" altLang="hu-HU" sz="1800">
                <a:solidFill>
                  <a:srgbClr val="003A00"/>
                </a:solidFill>
              </a:endParaRPr>
            </a:p>
          </p:txBody>
        </p:sp>
        <p:sp>
          <p:nvSpPr>
            <p:cNvPr id="56414" name="Rectangle 94">
              <a:extLst>
                <a:ext uri="{FF2B5EF4-FFF2-40B4-BE49-F238E27FC236}">
                  <a16:creationId xmlns:a16="http://schemas.microsoft.com/office/drawing/2014/main" id="{1D003A02-8B03-4E7A-A0E4-A0E793534A53}"/>
                </a:ext>
              </a:extLst>
            </p:cNvPr>
            <p:cNvSpPr>
              <a:spLocks noChangeArrowheads="1"/>
            </p:cNvSpPr>
            <p:nvPr/>
          </p:nvSpPr>
          <p:spPr bwMode="auto">
            <a:xfrm>
              <a:off x="4370" y="1232"/>
              <a:ext cx="2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u=1</a:t>
              </a:r>
              <a:endParaRPr lang="en-US" altLang="hu-HU" sz="1800">
                <a:solidFill>
                  <a:srgbClr val="003A00"/>
                </a:solidFill>
              </a:endParaRPr>
            </a:p>
          </p:txBody>
        </p:sp>
        <p:sp>
          <p:nvSpPr>
            <p:cNvPr id="56415" name="Rectangle 95">
              <a:extLst>
                <a:ext uri="{FF2B5EF4-FFF2-40B4-BE49-F238E27FC236}">
                  <a16:creationId xmlns:a16="http://schemas.microsoft.com/office/drawing/2014/main" id="{EC45478D-A9E5-4A76-B80E-A56295447295}"/>
                </a:ext>
              </a:extLst>
            </p:cNvPr>
            <p:cNvSpPr>
              <a:spLocks noChangeArrowheads="1"/>
            </p:cNvSpPr>
            <p:nvPr/>
          </p:nvSpPr>
          <p:spPr bwMode="auto">
            <a:xfrm>
              <a:off x="4369" y="1400"/>
              <a:ext cx="2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v=1</a:t>
              </a:r>
              <a:endParaRPr lang="en-US" altLang="hu-HU" sz="1800">
                <a:solidFill>
                  <a:srgbClr val="003A00"/>
                </a:solidFill>
              </a:endParaRPr>
            </a:p>
          </p:txBody>
        </p:sp>
        <p:sp>
          <p:nvSpPr>
            <p:cNvPr id="56416" name="Rectangle 96">
              <a:extLst>
                <a:ext uri="{FF2B5EF4-FFF2-40B4-BE49-F238E27FC236}">
                  <a16:creationId xmlns:a16="http://schemas.microsoft.com/office/drawing/2014/main" id="{C324F041-B792-4007-82B3-EE3CBAFFAB65}"/>
                </a:ext>
              </a:extLst>
            </p:cNvPr>
            <p:cNvSpPr>
              <a:spLocks noChangeArrowheads="1"/>
            </p:cNvSpPr>
            <p:nvPr/>
          </p:nvSpPr>
          <p:spPr bwMode="auto">
            <a:xfrm>
              <a:off x="2490" y="560"/>
              <a:ext cx="2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u=1</a:t>
              </a:r>
              <a:endParaRPr lang="en-US" altLang="hu-HU" sz="1800">
                <a:solidFill>
                  <a:srgbClr val="003A00"/>
                </a:solidFill>
              </a:endParaRPr>
            </a:p>
          </p:txBody>
        </p:sp>
        <p:sp>
          <p:nvSpPr>
            <p:cNvPr id="56417" name="Rectangle 97">
              <a:extLst>
                <a:ext uri="{FF2B5EF4-FFF2-40B4-BE49-F238E27FC236}">
                  <a16:creationId xmlns:a16="http://schemas.microsoft.com/office/drawing/2014/main" id="{56ABDDB7-C21C-461C-AA29-B4F7928FE0E5}"/>
                </a:ext>
              </a:extLst>
            </p:cNvPr>
            <p:cNvSpPr>
              <a:spLocks noChangeArrowheads="1"/>
            </p:cNvSpPr>
            <p:nvPr/>
          </p:nvSpPr>
          <p:spPr bwMode="auto">
            <a:xfrm>
              <a:off x="2485" y="719"/>
              <a:ext cx="2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v=0</a:t>
              </a:r>
              <a:endParaRPr lang="en-US" altLang="hu-HU" sz="1800">
                <a:solidFill>
                  <a:srgbClr val="003A00"/>
                </a:solidFill>
              </a:endParaRPr>
            </a:p>
          </p:txBody>
        </p:sp>
        <p:sp>
          <p:nvSpPr>
            <p:cNvPr id="56418" name="Rectangle 98">
              <a:extLst>
                <a:ext uri="{FF2B5EF4-FFF2-40B4-BE49-F238E27FC236}">
                  <a16:creationId xmlns:a16="http://schemas.microsoft.com/office/drawing/2014/main" id="{BF04F204-FE88-487E-A9D1-4DD575CB600B}"/>
                </a:ext>
              </a:extLst>
            </p:cNvPr>
            <p:cNvSpPr>
              <a:spLocks noChangeArrowheads="1"/>
            </p:cNvSpPr>
            <p:nvPr/>
          </p:nvSpPr>
          <p:spPr bwMode="auto">
            <a:xfrm>
              <a:off x="3677" y="1199"/>
              <a:ext cx="3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v=0,8</a:t>
              </a:r>
              <a:endParaRPr lang="en-US" altLang="hu-HU" sz="1800">
                <a:solidFill>
                  <a:srgbClr val="003A00"/>
                </a:solidFill>
              </a:endParaRPr>
            </a:p>
          </p:txBody>
        </p:sp>
        <p:sp>
          <p:nvSpPr>
            <p:cNvPr id="56419" name="Rectangle 99">
              <a:extLst>
                <a:ext uri="{FF2B5EF4-FFF2-40B4-BE49-F238E27FC236}">
                  <a16:creationId xmlns:a16="http://schemas.microsoft.com/office/drawing/2014/main" id="{FAF8726A-8376-4299-86D1-1848BC2B55D2}"/>
                </a:ext>
              </a:extLst>
            </p:cNvPr>
            <p:cNvSpPr>
              <a:spLocks noChangeArrowheads="1"/>
            </p:cNvSpPr>
            <p:nvPr/>
          </p:nvSpPr>
          <p:spPr bwMode="auto">
            <a:xfrm>
              <a:off x="3660" y="1810"/>
              <a:ext cx="2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v=1</a:t>
              </a:r>
              <a:endParaRPr lang="en-US" altLang="hu-HU" sz="1800">
                <a:solidFill>
                  <a:srgbClr val="003A00"/>
                </a:solidFill>
              </a:endParaRPr>
            </a:p>
          </p:txBody>
        </p:sp>
        <p:sp>
          <p:nvSpPr>
            <p:cNvPr id="56420" name="Rectangle 100">
              <a:extLst>
                <a:ext uri="{FF2B5EF4-FFF2-40B4-BE49-F238E27FC236}">
                  <a16:creationId xmlns:a16="http://schemas.microsoft.com/office/drawing/2014/main" id="{3966486A-9A08-4188-A70A-7E5833167482}"/>
                </a:ext>
              </a:extLst>
            </p:cNvPr>
            <p:cNvSpPr>
              <a:spLocks noChangeArrowheads="1"/>
            </p:cNvSpPr>
            <p:nvPr/>
          </p:nvSpPr>
          <p:spPr bwMode="auto">
            <a:xfrm>
              <a:off x="1415" y="1904"/>
              <a:ext cx="2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v=0</a:t>
              </a:r>
              <a:endParaRPr lang="en-US" altLang="hu-HU" sz="1800">
                <a:solidFill>
                  <a:srgbClr val="003A00"/>
                </a:solidFill>
              </a:endParaRPr>
            </a:p>
          </p:txBody>
        </p:sp>
        <p:sp>
          <p:nvSpPr>
            <p:cNvPr id="56421" name="Rectangle 101">
              <a:extLst>
                <a:ext uri="{FF2B5EF4-FFF2-40B4-BE49-F238E27FC236}">
                  <a16:creationId xmlns:a16="http://schemas.microsoft.com/office/drawing/2014/main" id="{0A5E661E-00AC-41A9-96EA-7AC042138704}"/>
                </a:ext>
              </a:extLst>
            </p:cNvPr>
            <p:cNvSpPr>
              <a:spLocks noChangeArrowheads="1"/>
            </p:cNvSpPr>
            <p:nvPr/>
          </p:nvSpPr>
          <p:spPr bwMode="auto">
            <a:xfrm>
              <a:off x="1952" y="1064"/>
              <a:ext cx="2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v=0</a:t>
              </a:r>
              <a:endParaRPr lang="en-US" altLang="hu-HU" sz="1800">
                <a:solidFill>
                  <a:srgbClr val="003A00"/>
                </a:solidFill>
              </a:endParaRPr>
            </a:p>
          </p:txBody>
        </p:sp>
        <p:sp>
          <p:nvSpPr>
            <p:cNvPr id="56422" name="Rectangle 102">
              <a:extLst>
                <a:ext uri="{FF2B5EF4-FFF2-40B4-BE49-F238E27FC236}">
                  <a16:creationId xmlns:a16="http://schemas.microsoft.com/office/drawing/2014/main" id="{91C84E86-F069-44FA-918A-2FD6BFD5525C}"/>
                </a:ext>
              </a:extLst>
            </p:cNvPr>
            <p:cNvSpPr>
              <a:spLocks noChangeArrowheads="1"/>
            </p:cNvSpPr>
            <p:nvPr/>
          </p:nvSpPr>
          <p:spPr bwMode="auto">
            <a:xfrm>
              <a:off x="3449" y="691"/>
              <a:ext cx="2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u=1</a:t>
              </a:r>
              <a:endParaRPr lang="en-US" altLang="hu-HU" sz="1800">
                <a:solidFill>
                  <a:srgbClr val="003A00"/>
                </a:solidFill>
              </a:endParaRPr>
            </a:p>
          </p:txBody>
        </p:sp>
        <p:sp>
          <p:nvSpPr>
            <p:cNvPr id="56423" name="Rectangle 103">
              <a:extLst>
                <a:ext uri="{FF2B5EF4-FFF2-40B4-BE49-F238E27FC236}">
                  <a16:creationId xmlns:a16="http://schemas.microsoft.com/office/drawing/2014/main" id="{9148EE04-F96F-4FCA-A018-A4BB4DCFCC42}"/>
                </a:ext>
              </a:extLst>
            </p:cNvPr>
            <p:cNvSpPr>
              <a:spLocks noChangeArrowheads="1"/>
            </p:cNvSpPr>
            <p:nvPr/>
          </p:nvSpPr>
          <p:spPr bwMode="auto">
            <a:xfrm>
              <a:off x="2391" y="1721"/>
              <a:ext cx="2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u=0</a:t>
              </a:r>
              <a:endParaRPr lang="en-US" altLang="hu-HU" sz="1800">
                <a:solidFill>
                  <a:srgbClr val="003A00"/>
                </a:solidFill>
              </a:endParaRPr>
            </a:p>
          </p:txBody>
        </p:sp>
        <p:sp>
          <p:nvSpPr>
            <p:cNvPr id="56424" name="Line 104">
              <a:extLst>
                <a:ext uri="{FF2B5EF4-FFF2-40B4-BE49-F238E27FC236}">
                  <a16:creationId xmlns:a16="http://schemas.microsoft.com/office/drawing/2014/main" id="{A14480FC-BD18-4C8A-8DCE-0674BD8E295F}"/>
                </a:ext>
              </a:extLst>
            </p:cNvPr>
            <p:cNvSpPr>
              <a:spLocks noChangeShapeType="1"/>
            </p:cNvSpPr>
            <p:nvPr/>
          </p:nvSpPr>
          <p:spPr bwMode="auto">
            <a:xfrm flipV="1">
              <a:off x="2932" y="1358"/>
              <a:ext cx="56" cy="1387"/>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56425" name="Line 105">
              <a:extLst>
                <a:ext uri="{FF2B5EF4-FFF2-40B4-BE49-F238E27FC236}">
                  <a16:creationId xmlns:a16="http://schemas.microsoft.com/office/drawing/2014/main" id="{BDDCED1F-1793-4B85-814F-802B568F74D4}"/>
                </a:ext>
              </a:extLst>
            </p:cNvPr>
            <p:cNvSpPr>
              <a:spLocks noChangeShapeType="1"/>
            </p:cNvSpPr>
            <p:nvPr/>
          </p:nvSpPr>
          <p:spPr bwMode="auto">
            <a:xfrm flipV="1">
              <a:off x="2943" y="1724"/>
              <a:ext cx="196" cy="101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56426" name="Rectangle 106">
              <a:extLst>
                <a:ext uri="{FF2B5EF4-FFF2-40B4-BE49-F238E27FC236}">
                  <a16:creationId xmlns:a16="http://schemas.microsoft.com/office/drawing/2014/main" id="{7C298CBF-313C-4706-BA27-B854429FC9B5}"/>
                </a:ext>
              </a:extLst>
            </p:cNvPr>
            <p:cNvSpPr>
              <a:spLocks noChangeArrowheads="1"/>
            </p:cNvSpPr>
            <p:nvPr/>
          </p:nvSpPr>
          <p:spPr bwMode="auto">
            <a:xfrm>
              <a:off x="2284" y="2732"/>
              <a:ext cx="12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a:solidFill>
                    <a:srgbClr val="003A00"/>
                  </a:solidFill>
                  <a:latin typeface="Times New Roman" panose="02020603050405020304" pitchFamily="18" charset="0"/>
                </a:rPr>
                <a:t>Isoperimetric curves</a:t>
              </a:r>
              <a:endParaRPr lang="en-US" altLang="hu-HU" sz="1800">
                <a:solidFill>
                  <a:srgbClr val="003A00"/>
                </a:solidFill>
              </a:endParaRPr>
            </a:p>
          </p:txBody>
        </p:sp>
        <p:sp>
          <p:nvSpPr>
            <p:cNvPr id="56427" name="Line 107">
              <a:extLst>
                <a:ext uri="{FF2B5EF4-FFF2-40B4-BE49-F238E27FC236}">
                  <a16:creationId xmlns:a16="http://schemas.microsoft.com/office/drawing/2014/main" id="{6BAA8AE3-8E12-4877-94F4-987A05970C68}"/>
                </a:ext>
              </a:extLst>
            </p:cNvPr>
            <p:cNvSpPr>
              <a:spLocks noChangeShapeType="1"/>
            </p:cNvSpPr>
            <p:nvPr/>
          </p:nvSpPr>
          <p:spPr bwMode="auto">
            <a:xfrm flipV="1">
              <a:off x="929" y="1488"/>
              <a:ext cx="2406" cy="121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6428" name="Freeform 108">
              <a:extLst>
                <a:ext uri="{FF2B5EF4-FFF2-40B4-BE49-F238E27FC236}">
                  <a16:creationId xmlns:a16="http://schemas.microsoft.com/office/drawing/2014/main" id="{1F313E53-F839-4BCA-AA0D-EF7A85BF8E9E}"/>
                </a:ext>
              </a:extLst>
            </p:cNvPr>
            <p:cNvSpPr>
              <a:spLocks/>
            </p:cNvSpPr>
            <p:nvPr/>
          </p:nvSpPr>
          <p:spPr bwMode="auto">
            <a:xfrm>
              <a:off x="3333" y="1274"/>
              <a:ext cx="183" cy="329"/>
            </a:xfrm>
            <a:custGeom>
              <a:avLst/>
              <a:gdLst>
                <a:gd name="T0" fmla="*/ 144 w 183"/>
                <a:gd name="T1" fmla="*/ 0 h 329"/>
                <a:gd name="T2" fmla="*/ 0 w 183"/>
                <a:gd name="T3" fmla="*/ 210 h 329"/>
                <a:gd name="T4" fmla="*/ 183 w 183"/>
                <a:gd name="T5" fmla="*/ 329 h 329"/>
              </a:gdLst>
              <a:ahLst/>
              <a:cxnLst>
                <a:cxn ang="0">
                  <a:pos x="T0" y="T1"/>
                </a:cxn>
                <a:cxn ang="0">
                  <a:pos x="T2" y="T3"/>
                </a:cxn>
                <a:cxn ang="0">
                  <a:pos x="T4" y="T5"/>
                </a:cxn>
              </a:cxnLst>
              <a:rect l="0" t="0" r="r" b="b"/>
              <a:pathLst>
                <a:path w="183" h="329">
                  <a:moveTo>
                    <a:pt x="144" y="0"/>
                  </a:moveTo>
                  <a:lnTo>
                    <a:pt x="0" y="210"/>
                  </a:lnTo>
                  <a:lnTo>
                    <a:pt x="183" y="329"/>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429" name="Freeform 109">
              <a:extLst>
                <a:ext uri="{FF2B5EF4-FFF2-40B4-BE49-F238E27FC236}">
                  <a16:creationId xmlns:a16="http://schemas.microsoft.com/office/drawing/2014/main" id="{EA613638-B2F8-439C-8C8A-C742C7AE16FF}"/>
                </a:ext>
              </a:extLst>
            </p:cNvPr>
            <p:cNvSpPr>
              <a:spLocks/>
            </p:cNvSpPr>
            <p:nvPr/>
          </p:nvSpPr>
          <p:spPr bwMode="auto">
            <a:xfrm>
              <a:off x="3426" y="1269"/>
              <a:ext cx="53" cy="56"/>
            </a:xfrm>
            <a:custGeom>
              <a:avLst/>
              <a:gdLst>
                <a:gd name="T0" fmla="*/ 53 w 53"/>
                <a:gd name="T1" fmla="*/ 0 h 56"/>
                <a:gd name="T2" fmla="*/ 0 w 53"/>
                <a:gd name="T3" fmla="*/ 40 h 56"/>
                <a:gd name="T4" fmla="*/ 34 w 53"/>
                <a:gd name="T5" fmla="*/ 56 h 56"/>
                <a:gd name="T6" fmla="*/ 53 w 53"/>
                <a:gd name="T7" fmla="*/ 0 h 56"/>
              </a:gdLst>
              <a:ahLst/>
              <a:cxnLst>
                <a:cxn ang="0">
                  <a:pos x="T0" y="T1"/>
                </a:cxn>
                <a:cxn ang="0">
                  <a:pos x="T2" y="T3"/>
                </a:cxn>
                <a:cxn ang="0">
                  <a:pos x="T4" y="T5"/>
                </a:cxn>
                <a:cxn ang="0">
                  <a:pos x="T6" y="T7"/>
                </a:cxn>
              </a:cxnLst>
              <a:rect l="0" t="0" r="r" b="b"/>
              <a:pathLst>
                <a:path w="53" h="56">
                  <a:moveTo>
                    <a:pt x="53" y="0"/>
                  </a:moveTo>
                  <a:lnTo>
                    <a:pt x="0" y="40"/>
                  </a:lnTo>
                  <a:lnTo>
                    <a:pt x="34" y="56"/>
                  </a:lnTo>
                  <a:lnTo>
                    <a:pt x="53" y="0"/>
                  </a:lnTo>
                  <a:close/>
                </a:path>
              </a:pathLst>
            </a:custGeom>
            <a:solidFill>
              <a:srgbClr val="000000"/>
            </a:solidFill>
            <a:ln w="23813">
              <a:solidFill>
                <a:srgbClr val="000000"/>
              </a:solidFill>
              <a:prstDash val="solid"/>
              <a:round/>
              <a:headEnd/>
              <a:tailEnd/>
            </a:ln>
          </p:spPr>
          <p:txBody>
            <a:bodyPr/>
            <a:lstStyle/>
            <a:p>
              <a:endParaRPr lang="hu-HU"/>
            </a:p>
          </p:txBody>
        </p:sp>
        <p:sp>
          <p:nvSpPr>
            <p:cNvPr id="56430" name="Freeform 110">
              <a:extLst>
                <a:ext uri="{FF2B5EF4-FFF2-40B4-BE49-F238E27FC236}">
                  <a16:creationId xmlns:a16="http://schemas.microsoft.com/office/drawing/2014/main" id="{29C22036-A84B-4368-A704-9CE0872CDEDD}"/>
                </a:ext>
              </a:extLst>
            </p:cNvPr>
            <p:cNvSpPr>
              <a:spLocks/>
            </p:cNvSpPr>
            <p:nvPr/>
          </p:nvSpPr>
          <p:spPr bwMode="auto">
            <a:xfrm>
              <a:off x="3466" y="1567"/>
              <a:ext cx="61" cy="42"/>
            </a:xfrm>
            <a:custGeom>
              <a:avLst/>
              <a:gdLst>
                <a:gd name="T0" fmla="*/ 22 w 61"/>
                <a:gd name="T1" fmla="*/ 0 h 42"/>
                <a:gd name="T2" fmla="*/ 61 w 61"/>
                <a:gd name="T3" fmla="*/ 42 h 42"/>
                <a:gd name="T4" fmla="*/ 0 w 61"/>
                <a:gd name="T5" fmla="*/ 22 h 42"/>
                <a:gd name="T6" fmla="*/ 22 w 61"/>
                <a:gd name="T7" fmla="*/ 0 h 42"/>
              </a:gdLst>
              <a:ahLst/>
              <a:cxnLst>
                <a:cxn ang="0">
                  <a:pos x="T0" y="T1"/>
                </a:cxn>
                <a:cxn ang="0">
                  <a:pos x="T2" y="T3"/>
                </a:cxn>
                <a:cxn ang="0">
                  <a:pos x="T4" y="T5"/>
                </a:cxn>
                <a:cxn ang="0">
                  <a:pos x="T6" y="T7"/>
                </a:cxn>
              </a:cxnLst>
              <a:rect l="0" t="0" r="r" b="b"/>
              <a:pathLst>
                <a:path w="61" h="42">
                  <a:moveTo>
                    <a:pt x="22" y="0"/>
                  </a:moveTo>
                  <a:lnTo>
                    <a:pt x="61" y="42"/>
                  </a:lnTo>
                  <a:lnTo>
                    <a:pt x="0" y="22"/>
                  </a:lnTo>
                  <a:lnTo>
                    <a:pt x="22" y="0"/>
                  </a:lnTo>
                  <a:close/>
                </a:path>
              </a:pathLst>
            </a:custGeom>
            <a:solidFill>
              <a:srgbClr val="000000"/>
            </a:solidFill>
            <a:ln w="23813">
              <a:solidFill>
                <a:srgbClr val="000000"/>
              </a:solidFill>
              <a:prstDash val="solid"/>
              <a:round/>
              <a:headEnd/>
              <a:tailEnd/>
            </a:ln>
          </p:spPr>
          <p:txBody>
            <a:bodyPr/>
            <a:lstStyle/>
            <a:p>
              <a:endParaRPr lang="hu-HU"/>
            </a:p>
          </p:txBody>
        </p:sp>
        <p:sp>
          <p:nvSpPr>
            <p:cNvPr id="56431" name="Rectangle 111">
              <a:extLst>
                <a:ext uri="{FF2B5EF4-FFF2-40B4-BE49-F238E27FC236}">
                  <a16:creationId xmlns:a16="http://schemas.microsoft.com/office/drawing/2014/main" id="{8E01015C-7027-4CF6-9459-A210E79CC549}"/>
                </a:ext>
              </a:extLst>
            </p:cNvPr>
            <p:cNvSpPr>
              <a:spLocks noChangeArrowheads="1"/>
            </p:cNvSpPr>
            <p:nvPr/>
          </p:nvSpPr>
          <p:spPr bwMode="auto">
            <a:xfrm>
              <a:off x="3470" y="1069"/>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P</a:t>
              </a:r>
              <a:endParaRPr lang="en-US" altLang="hu-HU" sz="1800">
                <a:solidFill>
                  <a:srgbClr val="003A00"/>
                </a:solidFill>
              </a:endParaRPr>
            </a:p>
          </p:txBody>
        </p:sp>
        <p:sp>
          <p:nvSpPr>
            <p:cNvPr id="56432" name="Rectangle 112">
              <a:extLst>
                <a:ext uri="{FF2B5EF4-FFF2-40B4-BE49-F238E27FC236}">
                  <a16:creationId xmlns:a16="http://schemas.microsoft.com/office/drawing/2014/main" id="{8F2F203E-5622-40A2-AB44-D66EADF2DC5B}"/>
                </a:ext>
              </a:extLst>
            </p:cNvPr>
            <p:cNvSpPr>
              <a:spLocks noChangeArrowheads="1"/>
            </p:cNvSpPr>
            <p:nvPr/>
          </p:nvSpPr>
          <p:spPr bwMode="auto">
            <a:xfrm>
              <a:off x="3562" y="1101"/>
              <a:ext cx="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v</a:t>
              </a:r>
              <a:endParaRPr lang="en-US" altLang="hu-HU" sz="1800">
                <a:solidFill>
                  <a:srgbClr val="003A00"/>
                </a:solidFill>
              </a:endParaRPr>
            </a:p>
          </p:txBody>
        </p:sp>
        <p:sp>
          <p:nvSpPr>
            <p:cNvPr id="56433" name="Rectangle 113">
              <a:extLst>
                <a:ext uri="{FF2B5EF4-FFF2-40B4-BE49-F238E27FC236}">
                  <a16:creationId xmlns:a16="http://schemas.microsoft.com/office/drawing/2014/main" id="{FDF50DBD-E75E-4D94-BD44-8ED220DAD95E}"/>
                </a:ext>
              </a:extLst>
            </p:cNvPr>
            <p:cNvSpPr>
              <a:spLocks noChangeArrowheads="1"/>
            </p:cNvSpPr>
            <p:nvPr/>
          </p:nvSpPr>
          <p:spPr bwMode="auto">
            <a:xfrm>
              <a:off x="3563" y="1442"/>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P</a:t>
              </a:r>
              <a:endParaRPr lang="en-US" altLang="hu-HU" sz="1800">
                <a:solidFill>
                  <a:srgbClr val="003A00"/>
                </a:solidFill>
              </a:endParaRPr>
            </a:p>
          </p:txBody>
        </p:sp>
        <p:sp>
          <p:nvSpPr>
            <p:cNvPr id="56434" name="Rectangle 114">
              <a:extLst>
                <a:ext uri="{FF2B5EF4-FFF2-40B4-BE49-F238E27FC236}">
                  <a16:creationId xmlns:a16="http://schemas.microsoft.com/office/drawing/2014/main" id="{3788E967-95BB-497D-AAD3-3E2E8AE4948E}"/>
                </a:ext>
              </a:extLst>
            </p:cNvPr>
            <p:cNvSpPr>
              <a:spLocks noChangeArrowheads="1"/>
            </p:cNvSpPr>
            <p:nvPr/>
          </p:nvSpPr>
          <p:spPr bwMode="auto">
            <a:xfrm>
              <a:off x="3675" y="1469"/>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a:t>
              </a:r>
              <a:endParaRPr lang="en-US" altLang="hu-HU" sz="1800">
                <a:solidFill>
                  <a:srgbClr val="003A00"/>
                </a:solidFill>
              </a:endParaRPr>
            </a:p>
          </p:txBody>
        </p:sp>
        <p:sp>
          <p:nvSpPr>
            <p:cNvPr id="56435" name="Rectangle 115">
              <a:extLst>
                <a:ext uri="{FF2B5EF4-FFF2-40B4-BE49-F238E27FC236}">
                  <a16:creationId xmlns:a16="http://schemas.microsoft.com/office/drawing/2014/main" id="{9DD4DD4B-369F-407A-8D22-30CBFE676835}"/>
                </a:ext>
              </a:extLst>
            </p:cNvPr>
            <p:cNvSpPr>
              <a:spLocks noChangeArrowheads="1"/>
            </p:cNvSpPr>
            <p:nvPr/>
          </p:nvSpPr>
          <p:spPr bwMode="auto">
            <a:xfrm>
              <a:off x="2781" y="1393"/>
              <a:ext cx="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(x,y,z)</a:t>
              </a:r>
              <a:endParaRPr lang="en-US" altLang="hu-HU" sz="1800">
                <a:solidFill>
                  <a:srgbClr val="003A00"/>
                </a:solidFill>
              </a:endParaRPr>
            </a:p>
          </p:txBody>
        </p:sp>
        <p:sp>
          <p:nvSpPr>
            <p:cNvPr id="56436" name="Freeform 116">
              <a:extLst>
                <a:ext uri="{FF2B5EF4-FFF2-40B4-BE49-F238E27FC236}">
                  <a16:creationId xmlns:a16="http://schemas.microsoft.com/office/drawing/2014/main" id="{196304EA-FFF0-48E6-8882-CBA7879FCD02}"/>
                </a:ext>
              </a:extLst>
            </p:cNvPr>
            <p:cNvSpPr>
              <a:spLocks/>
            </p:cNvSpPr>
            <p:nvPr/>
          </p:nvSpPr>
          <p:spPr bwMode="auto">
            <a:xfrm>
              <a:off x="929" y="2283"/>
              <a:ext cx="448" cy="420"/>
            </a:xfrm>
            <a:custGeom>
              <a:avLst/>
              <a:gdLst>
                <a:gd name="T0" fmla="*/ 0 w 448"/>
                <a:gd name="T1" fmla="*/ 0 h 420"/>
                <a:gd name="T2" fmla="*/ 0 w 448"/>
                <a:gd name="T3" fmla="*/ 418 h 420"/>
                <a:gd name="T4" fmla="*/ 448 w 448"/>
                <a:gd name="T5" fmla="*/ 420 h 420"/>
              </a:gdLst>
              <a:ahLst/>
              <a:cxnLst>
                <a:cxn ang="0">
                  <a:pos x="T0" y="T1"/>
                </a:cxn>
                <a:cxn ang="0">
                  <a:pos x="T2" y="T3"/>
                </a:cxn>
                <a:cxn ang="0">
                  <a:pos x="T4" y="T5"/>
                </a:cxn>
              </a:cxnLst>
              <a:rect l="0" t="0" r="r" b="b"/>
              <a:pathLst>
                <a:path w="448" h="420">
                  <a:moveTo>
                    <a:pt x="0" y="0"/>
                  </a:moveTo>
                  <a:lnTo>
                    <a:pt x="0" y="418"/>
                  </a:lnTo>
                  <a:lnTo>
                    <a:pt x="448" y="420"/>
                  </a:lnTo>
                </a:path>
              </a:pathLst>
            </a:custGeom>
            <a:noFill/>
            <a:ln w="476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437" name="Line 117">
              <a:extLst>
                <a:ext uri="{FF2B5EF4-FFF2-40B4-BE49-F238E27FC236}">
                  <a16:creationId xmlns:a16="http://schemas.microsoft.com/office/drawing/2014/main" id="{32D53029-7039-403A-8DAA-9FB6E7529EB9}"/>
                </a:ext>
              </a:extLst>
            </p:cNvPr>
            <p:cNvSpPr>
              <a:spLocks noChangeShapeType="1"/>
            </p:cNvSpPr>
            <p:nvPr/>
          </p:nvSpPr>
          <p:spPr bwMode="auto">
            <a:xfrm flipV="1">
              <a:off x="482" y="2703"/>
              <a:ext cx="447" cy="168"/>
            </a:xfrm>
            <a:prstGeom prst="line">
              <a:avLst/>
            </a:prstGeom>
            <a:noFill/>
            <a:ln w="476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6438" name="Rectangle 118">
              <a:extLst>
                <a:ext uri="{FF2B5EF4-FFF2-40B4-BE49-F238E27FC236}">
                  <a16:creationId xmlns:a16="http://schemas.microsoft.com/office/drawing/2014/main" id="{16FAD912-9C14-4F63-A44C-D2F867C7C8F8}"/>
                </a:ext>
              </a:extLst>
            </p:cNvPr>
            <p:cNvSpPr>
              <a:spLocks noChangeArrowheads="1"/>
            </p:cNvSpPr>
            <p:nvPr/>
          </p:nvSpPr>
          <p:spPr bwMode="auto">
            <a:xfrm>
              <a:off x="812" y="2235"/>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Y</a:t>
              </a:r>
              <a:endParaRPr lang="en-US" altLang="hu-HU" sz="1800">
                <a:solidFill>
                  <a:srgbClr val="003A00"/>
                </a:solidFill>
              </a:endParaRPr>
            </a:p>
          </p:txBody>
        </p:sp>
        <p:sp>
          <p:nvSpPr>
            <p:cNvPr id="56439" name="Rectangle 119">
              <a:extLst>
                <a:ext uri="{FF2B5EF4-FFF2-40B4-BE49-F238E27FC236}">
                  <a16:creationId xmlns:a16="http://schemas.microsoft.com/office/drawing/2014/main" id="{383F7D5A-E87B-4E8B-BC16-2143FDA45587}"/>
                </a:ext>
              </a:extLst>
            </p:cNvPr>
            <p:cNvSpPr>
              <a:spLocks noChangeArrowheads="1"/>
            </p:cNvSpPr>
            <p:nvPr/>
          </p:nvSpPr>
          <p:spPr bwMode="auto">
            <a:xfrm>
              <a:off x="1323" y="2745"/>
              <a:ext cx="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X</a:t>
              </a:r>
              <a:endParaRPr lang="en-US" altLang="hu-HU" sz="1800">
                <a:solidFill>
                  <a:srgbClr val="003A00"/>
                </a:solidFill>
              </a:endParaRPr>
            </a:p>
          </p:txBody>
        </p:sp>
        <p:sp>
          <p:nvSpPr>
            <p:cNvPr id="56440" name="Rectangle 120">
              <a:extLst>
                <a:ext uri="{FF2B5EF4-FFF2-40B4-BE49-F238E27FC236}">
                  <a16:creationId xmlns:a16="http://schemas.microsoft.com/office/drawing/2014/main" id="{0B756C42-DD34-4770-926F-0F85C268890F}"/>
                </a:ext>
              </a:extLst>
            </p:cNvPr>
            <p:cNvSpPr>
              <a:spLocks noChangeArrowheads="1"/>
            </p:cNvSpPr>
            <p:nvPr/>
          </p:nvSpPr>
          <p:spPr bwMode="auto">
            <a:xfrm>
              <a:off x="587" y="2871"/>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Z</a:t>
              </a:r>
              <a:endParaRPr lang="en-US" altLang="hu-HU" sz="1800">
                <a:solidFill>
                  <a:srgbClr val="003A00"/>
                </a:solidFill>
              </a:endParaRPr>
            </a:p>
          </p:txBody>
        </p:sp>
        <p:sp>
          <p:nvSpPr>
            <p:cNvPr id="56441" name="Freeform 121">
              <a:extLst>
                <a:ext uri="{FF2B5EF4-FFF2-40B4-BE49-F238E27FC236}">
                  <a16:creationId xmlns:a16="http://schemas.microsoft.com/office/drawing/2014/main" id="{5C7D1D3A-DB49-49CA-AFB0-1BB955F459DD}"/>
                </a:ext>
              </a:extLst>
            </p:cNvPr>
            <p:cNvSpPr>
              <a:spLocks/>
            </p:cNvSpPr>
            <p:nvPr/>
          </p:nvSpPr>
          <p:spPr bwMode="auto">
            <a:xfrm>
              <a:off x="896" y="2260"/>
              <a:ext cx="65" cy="96"/>
            </a:xfrm>
            <a:custGeom>
              <a:avLst/>
              <a:gdLst>
                <a:gd name="T0" fmla="*/ 0 w 65"/>
                <a:gd name="T1" fmla="*/ 96 h 96"/>
                <a:gd name="T2" fmla="*/ 30 w 65"/>
                <a:gd name="T3" fmla="*/ 0 h 96"/>
                <a:gd name="T4" fmla="*/ 65 w 65"/>
                <a:gd name="T5" fmla="*/ 94 h 96"/>
                <a:gd name="T6" fmla="*/ 0 w 65"/>
                <a:gd name="T7" fmla="*/ 96 h 96"/>
              </a:gdLst>
              <a:ahLst/>
              <a:cxnLst>
                <a:cxn ang="0">
                  <a:pos x="T0" y="T1"/>
                </a:cxn>
                <a:cxn ang="0">
                  <a:pos x="T2" y="T3"/>
                </a:cxn>
                <a:cxn ang="0">
                  <a:pos x="T4" y="T5"/>
                </a:cxn>
                <a:cxn ang="0">
                  <a:pos x="T6" y="T7"/>
                </a:cxn>
              </a:cxnLst>
              <a:rect l="0" t="0" r="r" b="b"/>
              <a:pathLst>
                <a:path w="65" h="96">
                  <a:moveTo>
                    <a:pt x="0" y="96"/>
                  </a:moveTo>
                  <a:lnTo>
                    <a:pt x="30" y="0"/>
                  </a:lnTo>
                  <a:lnTo>
                    <a:pt x="65" y="94"/>
                  </a:lnTo>
                  <a:lnTo>
                    <a:pt x="0" y="96"/>
                  </a:lnTo>
                  <a:close/>
                </a:path>
              </a:pathLst>
            </a:custGeom>
            <a:solidFill>
              <a:srgbClr val="000000"/>
            </a:solidFill>
            <a:ln w="23813">
              <a:solidFill>
                <a:srgbClr val="000000"/>
              </a:solidFill>
              <a:prstDash val="solid"/>
              <a:round/>
              <a:headEnd/>
              <a:tailEnd/>
            </a:ln>
          </p:spPr>
          <p:txBody>
            <a:bodyPr/>
            <a:lstStyle/>
            <a:p>
              <a:endParaRPr lang="hu-HU"/>
            </a:p>
          </p:txBody>
        </p:sp>
        <p:sp>
          <p:nvSpPr>
            <p:cNvPr id="56442" name="Freeform 122">
              <a:extLst>
                <a:ext uri="{FF2B5EF4-FFF2-40B4-BE49-F238E27FC236}">
                  <a16:creationId xmlns:a16="http://schemas.microsoft.com/office/drawing/2014/main" id="{76B170AD-EE07-42FE-85B8-291277A17648}"/>
                </a:ext>
              </a:extLst>
            </p:cNvPr>
            <p:cNvSpPr>
              <a:spLocks/>
            </p:cNvSpPr>
            <p:nvPr/>
          </p:nvSpPr>
          <p:spPr bwMode="auto">
            <a:xfrm>
              <a:off x="1304" y="2671"/>
              <a:ext cx="97" cy="60"/>
            </a:xfrm>
            <a:custGeom>
              <a:avLst/>
              <a:gdLst>
                <a:gd name="T0" fmla="*/ 97 w 97"/>
                <a:gd name="T1" fmla="*/ 28 h 60"/>
                <a:gd name="T2" fmla="*/ 0 w 97"/>
                <a:gd name="T3" fmla="*/ 0 h 60"/>
                <a:gd name="T4" fmla="*/ 0 w 97"/>
                <a:gd name="T5" fmla="*/ 60 h 60"/>
                <a:gd name="T6" fmla="*/ 97 w 97"/>
                <a:gd name="T7" fmla="*/ 28 h 60"/>
              </a:gdLst>
              <a:ahLst/>
              <a:cxnLst>
                <a:cxn ang="0">
                  <a:pos x="T0" y="T1"/>
                </a:cxn>
                <a:cxn ang="0">
                  <a:pos x="T2" y="T3"/>
                </a:cxn>
                <a:cxn ang="0">
                  <a:pos x="T4" y="T5"/>
                </a:cxn>
                <a:cxn ang="0">
                  <a:pos x="T6" y="T7"/>
                </a:cxn>
              </a:cxnLst>
              <a:rect l="0" t="0" r="r" b="b"/>
              <a:pathLst>
                <a:path w="97" h="60">
                  <a:moveTo>
                    <a:pt x="97" y="28"/>
                  </a:moveTo>
                  <a:lnTo>
                    <a:pt x="0" y="0"/>
                  </a:lnTo>
                  <a:lnTo>
                    <a:pt x="0" y="60"/>
                  </a:lnTo>
                  <a:lnTo>
                    <a:pt x="97" y="28"/>
                  </a:lnTo>
                  <a:close/>
                </a:path>
              </a:pathLst>
            </a:custGeom>
            <a:solidFill>
              <a:srgbClr val="000000"/>
            </a:solidFill>
            <a:ln w="23813">
              <a:solidFill>
                <a:srgbClr val="000000"/>
              </a:solidFill>
              <a:prstDash val="solid"/>
              <a:round/>
              <a:headEnd/>
              <a:tailEnd/>
            </a:ln>
          </p:spPr>
          <p:txBody>
            <a:bodyPr/>
            <a:lstStyle/>
            <a:p>
              <a:endParaRPr lang="hu-HU"/>
            </a:p>
          </p:txBody>
        </p:sp>
        <p:sp>
          <p:nvSpPr>
            <p:cNvPr id="56446" name="Arc 126">
              <a:extLst>
                <a:ext uri="{FF2B5EF4-FFF2-40B4-BE49-F238E27FC236}">
                  <a16:creationId xmlns:a16="http://schemas.microsoft.com/office/drawing/2014/main" id="{0075DB52-E3A2-4F9B-8C4F-05E7047B3B69}"/>
                </a:ext>
              </a:extLst>
            </p:cNvPr>
            <p:cNvSpPr>
              <a:spLocks/>
            </p:cNvSpPr>
            <p:nvPr/>
          </p:nvSpPr>
          <p:spPr bwMode="auto">
            <a:xfrm>
              <a:off x="3044" y="1038"/>
              <a:ext cx="2082" cy="2331"/>
            </a:xfrm>
            <a:custGeom>
              <a:avLst/>
              <a:gdLst>
                <a:gd name="G0" fmla="+- 17950 0 0"/>
                <a:gd name="G1" fmla="+- 18733 0 0"/>
                <a:gd name="G2" fmla="+- 21600 0 0"/>
                <a:gd name="T0" fmla="*/ 0 w 17950"/>
                <a:gd name="T1" fmla="*/ 6718 h 18733"/>
                <a:gd name="T2" fmla="*/ 7196 w 17950"/>
                <a:gd name="T3" fmla="*/ 0 h 18733"/>
                <a:gd name="T4" fmla="*/ 17950 w 17950"/>
                <a:gd name="T5" fmla="*/ 18733 h 18733"/>
              </a:gdLst>
              <a:ahLst/>
              <a:cxnLst>
                <a:cxn ang="0">
                  <a:pos x="T0" y="T1"/>
                </a:cxn>
                <a:cxn ang="0">
                  <a:pos x="T2" y="T3"/>
                </a:cxn>
                <a:cxn ang="0">
                  <a:pos x="T4" y="T5"/>
                </a:cxn>
              </a:cxnLst>
              <a:rect l="0" t="0" r="r" b="b"/>
              <a:pathLst>
                <a:path w="17950" h="18733" fill="none" extrusionOk="0">
                  <a:moveTo>
                    <a:pt x="0" y="6718"/>
                  </a:moveTo>
                  <a:cubicBezTo>
                    <a:pt x="1849" y="3954"/>
                    <a:pt x="4312" y="1655"/>
                    <a:pt x="7196" y="0"/>
                  </a:cubicBezTo>
                </a:path>
                <a:path w="17950" h="18733" stroke="0" extrusionOk="0">
                  <a:moveTo>
                    <a:pt x="0" y="6718"/>
                  </a:moveTo>
                  <a:cubicBezTo>
                    <a:pt x="1849" y="3954"/>
                    <a:pt x="4312" y="1655"/>
                    <a:pt x="7196" y="0"/>
                  </a:cubicBezTo>
                  <a:lnTo>
                    <a:pt x="17950" y="18733"/>
                  </a:lnTo>
                  <a:close/>
                </a:path>
              </a:pathLst>
            </a:custGeom>
            <a:noFill/>
            <a:ln w="0">
              <a:solidFill>
                <a:srgbClr val="6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447" name="Arc 127">
              <a:extLst>
                <a:ext uri="{FF2B5EF4-FFF2-40B4-BE49-F238E27FC236}">
                  <a16:creationId xmlns:a16="http://schemas.microsoft.com/office/drawing/2014/main" id="{83BFB018-2068-4606-A020-551ADDFF0DD6}"/>
                </a:ext>
              </a:extLst>
            </p:cNvPr>
            <p:cNvSpPr>
              <a:spLocks/>
            </p:cNvSpPr>
            <p:nvPr/>
          </p:nvSpPr>
          <p:spPr bwMode="auto">
            <a:xfrm>
              <a:off x="3341" y="1374"/>
              <a:ext cx="2102" cy="2331"/>
            </a:xfrm>
            <a:custGeom>
              <a:avLst/>
              <a:gdLst>
                <a:gd name="G0" fmla="+- 18125 0 0"/>
                <a:gd name="G1" fmla="+- 18742 0 0"/>
                <a:gd name="G2" fmla="+- 21600 0 0"/>
                <a:gd name="T0" fmla="*/ 0 w 18125"/>
                <a:gd name="T1" fmla="*/ 6992 h 18742"/>
                <a:gd name="T2" fmla="*/ 7387 w 18125"/>
                <a:gd name="T3" fmla="*/ 0 h 18742"/>
                <a:gd name="T4" fmla="*/ 18125 w 18125"/>
                <a:gd name="T5" fmla="*/ 18742 h 18742"/>
              </a:gdLst>
              <a:ahLst/>
              <a:cxnLst>
                <a:cxn ang="0">
                  <a:pos x="T0" y="T1"/>
                </a:cxn>
                <a:cxn ang="0">
                  <a:pos x="T2" y="T3"/>
                </a:cxn>
                <a:cxn ang="0">
                  <a:pos x="T4" y="T5"/>
                </a:cxn>
              </a:cxnLst>
              <a:rect l="0" t="0" r="r" b="b"/>
              <a:pathLst>
                <a:path w="18125" h="18742" fill="none" extrusionOk="0">
                  <a:moveTo>
                    <a:pt x="0" y="6992"/>
                  </a:moveTo>
                  <a:cubicBezTo>
                    <a:pt x="1870" y="4106"/>
                    <a:pt x="4403" y="1709"/>
                    <a:pt x="7387" y="0"/>
                  </a:cubicBezTo>
                </a:path>
                <a:path w="18125" h="18742" stroke="0" extrusionOk="0">
                  <a:moveTo>
                    <a:pt x="0" y="6992"/>
                  </a:moveTo>
                  <a:cubicBezTo>
                    <a:pt x="1870" y="4106"/>
                    <a:pt x="4403" y="1709"/>
                    <a:pt x="7387" y="0"/>
                  </a:cubicBezTo>
                  <a:lnTo>
                    <a:pt x="18125" y="18742"/>
                  </a:lnTo>
                  <a:close/>
                </a:path>
              </a:pathLst>
            </a:custGeom>
            <a:noFill/>
            <a:ln w="47625">
              <a:solidFill>
                <a:srgbClr val="6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448" name="Rectangle 128">
              <a:extLst>
                <a:ext uri="{FF2B5EF4-FFF2-40B4-BE49-F238E27FC236}">
                  <a16:creationId xmlns:a16="http://schemas.microsoft.com/office/drawing/2014/main" id="{856A57CF-8F5B-4211-B3CC-D0AD609C4141}"/>
                </a:ext>
              </a:extLst>
            </p:cNvPr>
            <p:cNvSpPr>
              <a:spLocks noChangeArrowheads="1"/>
            </p:cNvSpPr>
            <p:nvPr/>
          </p:nvSpPr>
          <p:spPr bwMode="auto">
            <a:xfrm>
              <a:off x="1255" y="2121"/>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a:solidFill>
                    <a:srgbClr val="003A00"/>
                  </a:solidFill>
                  <a:latin typeface="Times New Roman" panose="02020603050405020304" pitchFamily="18" charset="0"/>
                </a:rPr>
                <a:t>P</a:t>
              </a:r>
              <a:endParaRPr lang="en-US" altLang="hu-HU" sz="1800">
                <a:solidFill>
                  <a:srgbClr val="003A00"/>
                </a:solidFill>
              </a:endParaRPr>
            </a:p>
          </p:txBody>
        </p:sp>
        <p:sp>
          <p:nvSpPr>
            <p:cNvPr id="56449" name="Rectangle 129">
              <a:extLst>
                <a:ext uri="{FF2B5EF4-FFF2-40B4-BE49-F238E27FC236}">
                  <a16:creationId xmlns:a16="http://schemas.microsoft.com/office/drawing/2014/main" id="{2E513A36-D7CD-49B4-AA87-04A956DA4793}"/>
                </a:ext>
              </a:extLst>
            </p:cNvPr>
            <p:cNvSpPr>
              <a:spLocks noChangeArrowheads="1"/>
            </p:cNvSpPr>
            <p:nvPr/>
          </p:nvSpPr>
          <p:spPr bwMode="auto">
            <a:xfrm>
              <a:off x="1374" y="2111"/>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a:solidFill>
                    <a:srgbClr val="003A00"/>
                  </a:solidFill>
                  <a:latin typeface="Times New Roman" panose="02020603050405020304" pitchFamily="18" charset="0"/>
                </a:rPr>
                <a:t>(</a:t>
              </a:r>
              <a:endParaRPr lang="en-US" altLang="hu-HU" sz="1800">
                <a:solidFill>
                  <a:srgbClr val="003A00"/>
                </a:solidFill>
              </a:endParaRPr>
            </a:p>
          </p:txBody>
        </p:sp>
        <p:sp>
          <p:nvSpPr>
            <p:cNvPr id="56450" name="Rectangle 130">
              <a:extLst>
                <a:ext uri="{FF2B5EF4-FFF2-40B4-BE49-F238E27FC236}">
                  <a16:creationId xmlns:a16="http://schemas.microsoft.com/office/drawing/2014/main" id="{ED1FFA7E-1DFB-4109-B2CA-8C9F6A317308}"/>
                </a:ext>
              </a:extLst>
            </p:cNvPr>
            <p:cNvSpPr>
              <a:spLocks noChangeArrowheads="1"/>
            </p:cNvSpPr>
            <p:nvPr/>
          </p:nvSpPr>
          <p:spPr bwMode="auto">
            <a:xfrm>
              <a:off x="1446" y="2123"/>
              <a:ext cx="2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u, v </a:t>
              </a:r>
              <a:endParaRPr lang="en-US" altLang="hu-HU" sz="1800">
                <a:solidFill>
                  <a:srgbClr val="003A00"/>
                </a:solidFill>
              </a:endParaRPr>
            </a:p>
          </p:txBody>
        </p:sp>
        <p:sp>
          <p:nvSpPr>
            <p:cNvPr id="56451" name="Rectangle 131">
              <a:extLst>
                <a:ext uri="{FF2B5EF4-FFF2-40B4-BE49-F238E27FC236}">
                  <a16:creationId xmlns:a16="http://schemas.microsoft.com/office/drawing/2014/main" id="{C01369C0-AD25-46B9-95A7-655BA9BA7D8E}"/>
                </a:ext>
              </a:extLst>
            </p:cNvPr>
            <p:cNvSpPr>
              <a:spLocks noChangeArrowheads="1"/>
            </p:cNvSpPr>
            <p:nvPr/>
          </p:nvSpPr>
          <p:spPr bwMode="auto">
            <a:xfrm>
              <a:off x="1678" y="2109"/>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a:solidFill>
                    <a:srgbClr val="003A00"/>
                  </a:solidFill>
                  <a:latin typeface="Times New Roman" panose="02020603050405020304" pitchFamily="18" charset="0"/>
                </a:rPr>
                <a:t>)</a:t>
              </a:r>
              <a:endParaRPr lang="en-US" altLang="hu-HU" sz="1800">
                <a:solidFill>
                  <a:srgbClr val="003A00"/>
                </a:solidFill>
              </a:endParaRPr>
            </a:p>
          </p:txBody>
        </p:sp>
        <p:sp>
          <p:nvSpPr>
            <p:cNvPr id="56452" name="Rectangle 132">
              <a:extLst>
                <a:ext uri="{FF2B5EF4-FFF2-40B4-BE49-F238E27FC236}">
                  <a16:creationId xmlns:a16="http://schemas.microsoft.com/office/drawing/2014/main" id="{D743FB3A-4E7E-4361-A1DA-2661EA2D2D5B}"/>
                </a:ext>
              </a:extLst>
            </p:cNvPr>
            <p:cNvSpPr>
              <a:spLocks noChangeArrowheads="1"/>
            </p:cNvSpPr>
            <p:nvPr/>
          </p:nvSpPr>
          <p:spPr bwMode="auto">
            <a:xfrm>
              <a:off x="2597" y="1399"/>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P</a:t>
              </a:r>
              <a:endParaRPr lang="en-US" altLang="hu-HU" sz="1800">
                <a:solidFill>
                  <a:srgbClr val="003A00"/>
                </a:solidFill>
              </a:endParaRPr>
            </a:p>
          </p:txBody>
        </p:sp>
        <p:sp>
          <p:nvSpPr>
            <p:cNvPr id="56453" name="Oval 133">
              <a:extLst>
                <a:ext uri="{FF2B5EF4-FFF2-40B4-BE49-F238E27FC236}">
                  <a16:creationId xmlns:a16="http://schemas.microsoft.com/office/drawing/2014/main" id="{509E24D8-AFFC-4482-B6A2-F8A77BB46CD4}"/>
                </a:ext>
              </a:extLst>
            </p:cNvPr>
            <p:cNvSpPr>
              <a:spLocks noChangeArrowheads="1"/>
            </p:cNvSpPr>
            <p:nvPr/>
          </p:nvSpPr>
          <p:spPr bwMode="auto">
            <a:xfrm>
              <a:off x="3288" y="1456"/>
              <a:ext cx="87" cy="84"/>
            </a:xfrm>
            <a:prstGeom prst="ellipse">
              <a:avLst/>
            </a:prstGeom>
            <a:solidFill>
              <a:srgbClr val="808080"/>
            </a:solidFill>
            <a:ln w="23813">
              <a:solidFill>
                <a:srgbClr val="808080"/>
              </a:solidFill>
              <a:round/>
              <a:headEnd/>
              <a:tailEnd/>
            </a:ln>
          </p:spPr>
          <p:txBody>
            <a:bodyPr/>
            <a:lstStyle/>
            <a:p>
              <a:endParaRPr lang="hu-HU"/>
            </a:p>
          </p:txBody>
        </p:sp>
        <p:sp>
          <p:nvSpPr>
            <p:cNvPr id="56454" name="Rectangle 134">
              <a:extLst>
                <a:ext uri="{FF2B5EF4-FFF2-40B4-BE49-F238E27FC236}">
                  <a16:creationId xmlns:a16="http://schemas.microsoft.com/office/drawing/2014/main" id="{ED45051B-A859-49C0-A015-E6C3C2D0C7A1}"/>
                </a:ext>
              </a:extLst>
            </p:cNvPr>
            <p:cNvSpPr>
              <a:spLocks noChangeArrowheads="1"/>
            </p:cNvSpPr>
            <p:nvPr/>
          </p:nvSpPr>
          <p:spPr bwMode="auto">
            <a:xfrm>
              <a:off x="1093" y="2962"/>
              <a:ext cx="15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a:solidFill>
                    <a:srgbClr val="003A00"/>
                  </a:solidFill>
                  <a:latin typeface="Times New Roman" panose="02020603050405020304" pitchFamily="18" charset="0"/>
                </a:rPr>
                <a:t>Model coordinate system</a:t>
              </a:r>
              <a:endParaRPr lang="en-US" altLang="hu-HU" sz="1800">
                <a:solidFill>
                  <a:srgbClr val="003A00"/>
                </a:solidFill>
              </a:endParaRPr>
            </a:p>
          </p:txBody>
        </p:sp>
        <p:sp>
          <p:nvSpPr>
            <p:cNvPr id="56455" name="Line 135">
              <a:extLst>
                <a:ext uri="{FF2B5EF4-FFF2-40B4-BE49-F238E27FC236}">
                  <a16:creationId xmlns:a16="http://schemas.microsoft.com/office/drawing/2014/main" id="{114912FF-9F7B-4B59-8AAC-B950D4293739}"/>
                </a:ext>
              </a:extLst>
            </p:cNvPr>
            <p:cNvSpPr>
              <a:spLocks noChangeShapeType="1"/>
            </p:cNvSpPr>
            <p:nvPr/>
          </p:nvSpPr>
          <p:spPr bwMode="auto">
            <a:xfrm flipH="1" flipV="1">
              <a:off x="946" y="2703"/>
              <a:ext cx="125" cy="269"/>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56456" name="Rectangle 136">
              <a:extLst>
                <a:ext uri="{FF2B5EF4-FFF2-40B4-BE49-F238E27FC236}">
                  <a16:creationId xmlns:a16="http://schemas.microsoft.com/office/drawing/2014/main" id="{4A75553D-9D15-4533-8E63-7F14F6933487}"/>
                </a:ext>
              </a:extLst>
            </p:cNvPr>
            <p:cNvSpPr>
              <a:spLocks noChangeArrowheads="1"/>
            </p:cNvSpPr>
            <p:nvPr/>
          </p:nvSpPr>
          <p:spPr bwMode="auto">
            <a:xfrm>
              <a:off x="3566" y="963"/>
              <a:ext cx="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a:t>
              </a:r>
              <a:endParaRPr lang="en-US" altLang="hu-HU" sz="1800">
                <a:solidFill>
                  <a:srgbClr val="003A00"/>
                </a:solidFill>
              </a:endParaRPr>
            </a:p>
          </p:txBody>
        </p:sp>
        <p:sp>
          <p:nvSpPr>
            <p:cNvPr id="56457" name="Rectangle 137">
              <a:extLst>
                <a:ext uri="{FF2B5EF4-FFF2-40B4-BE49-F238E27FC236}">
                  <a16:creationId xmlns:a16="http://schemas.microsoft.com/office/drawing/2014/main" id="{986F5445-4145-493B-90F8-75A1F8E68D82}"/>
                </a:ext>
              </a:extLst>
            </p:cNvPr>
            <p:cNvSpPr>
              <a:spLocks noChangeArrowheads="1"/>
            </p:cNvSpPr>
            <p:nvPr/>
          </p:nvSpPr>
          <p:spPr bwMode="auto">
            <a:xfrm>
              <a:off x="3670" y="1337"/>
              <a:ext cx="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800" b="1" i="1">
                  <a:solidFill>
                    <a:srgbClr val="003A00"/>
                  </a:solidFill>
                  <a:latin typeface="Times New Roman" panose="02020603050405020304" pitchFamily="18" charset="0"/>
                </a:rPr>
                <a:t>,</a:t>
              </a:r>
              <a:endParaRPr lang="en-US" altLang="hu-HU" sz="1800">
                <a:solidFill>
                  <a:srgbClr val="003A00"/>
                </a:solidFill>
              </a:endParaRPr>
            </a:p>
          </p:txBody>
        </p:sp>
        <p:sp>
          <p:nvSpPr>
            <p:cNvPr id="56458" name="Freeform 138">
              <a:extLst>
                <a:ext uri="{FF2B5EF4-FFF2-40B4-BE49-F238E27FC236}">
                  <a16:creationId xmlns:a16="http://schemas.microsoft.com/office/drawing/2014/main" id="{FD4714A2-4CC6-4634-AB2C-160A443A3771}"/>
                </a:ext>
              </a:extLst>
            </p:cNvPr>
            <p:cNvSpPr>
              <a:spLocks/>
            </p:cNvSpPr>
            <p:nvPr/>
          </p:nvSpPr>
          <p:spPr bwMode="auto">
            <a:xfrm>
              <a:off x="460" y="2811"/>
              <a:ext cx="111" cy="68"/>
            </a:xfrm>
            <a:custGeom>
              <a:avLst/>
              <a:gdLst>
                <a:gd name="T0" fmla="*/ 0 w 111"/>
                <a:gd name="T1" fmla="*/ 68 h 68"/>
                <a:gd name="T2" fmla="*/ 89 w 111"/>
                <a:gd name="T3" fmla="*/ 0 h 68"/>
                <a:gd name="T4" fmla="*/ 111 w 111"/>
                <a:gd name="T5" fmla="*/ 60 h 68"/>
                <a:gd name="T6" fmla="*/ 0 w 111"/>
                <a:gd name="T7" fmla="*/ 68 h 68"/>
              </a:gdLst>
              <a:ahLst/>
              <a:cxnLst>
                <a:cxn ang="0">
                  <a:pos x="T0" y="T1"/>
                </a:cxn>
                <a:cxn ang="0">
                  <a:pos x="T2" y="T3"/>
                </a:cxn>
                <a:cxn ang="0">
                  <a:pos x="T4" y="T5"/>
                </a:cxn>
                <a:cxn ang="0">
                  <a:pos x="T6" y="T7"/>
                </a:cxn>
              </a:cxnLst>
              <a:rect l="0" t="0" r="r" b="b"/>
              <a:pathLst>
                <a:path w="111" h="68">
                  <a:moveTo>
                    <a:pt x="0" y="68"/>
                  </a:moveTo>
                  <a:lnTo>
                    <a:pt x="89" y="0"/>
                  </a:lnTo>
                  <a:lnTo>
                    <a:pt x="111" y="60"/>
                  </a:lnTo>
                  <a:lnTo>
                    <a:pt x="0" y="68"/>
                  </a:lnTo>
                  <a:close/>
                </a:path>
              </a:pathLst>
            </a:custGeom>
            <a:solidFill>
              <a:srgbClr val="000000"/>
            </a:solidFill>
            <a:ln w="23813">
              <a:solidFill>
                <a:srgbClr val="000000"/>
              </a:solidFill>
              <a:prstDash val="solid"/>
              <a:round/>
              <a:headEnd/>
              <a:tailEnd/>
            </a:ln>
          </p:spPr>
          <p:txBody>
            <a:bodyPr/>
            <a:lstStyle/>
            <a:p>
              <a:endParaRPr lang="hu-HU"/>
            </a:p>
          </p:txBody>
        </p:sp>
        <p:sp>
          <p:nvSpPr>
            <p:cNvPr id="56459" name="Freeform 139">
              <a:extLst>
                <a:ext uri="{FF2B5EF4-FFF2-40B4-BE49-F238E27FC236}">
                  <a16:creationId xmlns:a16="http://schemas.microsoft.com/office/drawing/2014/main" id="{AFEF8FFD-27BF-423A-8ECB-540D68B32995}"/>
                </a:ext>
              </a:extLst>
            </p:cNvPr>
            <p:cNvSpPr>
              <a:spLocks/>
            </p:cNvSpPr>
            <p:nvPr/>
          </p:nvSpPr>
          <p:spPr bwMode="auto">
            <a:xfrm>
              <a:off x="3232" y="1484"/>
              <a:ext cx="101" cy="67"/>
            </a:xfrm>
            <a:custGeom>
              <a:avLst/>
              <a:gdLst>
                <a:gd name="T0" fmla="*/ 101 w 101"/>
                <a:gd name="T1" fmla="*/ 0 h 67"/>
                <a:gd name="T2" fmla="*/ 0 w 101"/>
                <a:gd name="T3" fmla="*/ 25 h 67"/>
                <a:gd name="T4" fmla="*/ 40 w 101"/>
                <a:gd name="T5" fmla="*/ 67 h 67"/>
                <a:gd name="T6" fmla="*/ 101 w 101"/>
                <a:gd name="T7" fmla="*/ 0 h 67"/>
              </a:gdLst>
              <a:ahLst/>
              <a:cxnLst>
                <a:cxn ang="0">
                  <a:pos x="T0" y="T1"/>
                </a:cxn>
                <a:cxn ang="0">
                  <a:pos x="T2" y="T3"/>
                </a:cxn>
                <a:cxn ang="0">
                  <a:pos x="T4" y="T5"/>
                </a:cxn>
                <a:cxn ang="0">
                  <a:pos x="T6" y="T7"/>
                </a:cxn>
              </a:cxnLst>
              <a:rect l="0" t="0" r="r" b="b"/>
              <a:pathLst>
                <a:path w="101" h="67">
                  <a:moveTo>
                    <a:pt x="101" y="0"/>
                  </a:moveTo>
                  <a:lnTo>
                    <a:pt x="0" y="25"/>
                  </a:lnTo>
                  <a:lnTo>
                    <a:pt x="40" y="67"/>
                  </a:lnTo>
                  <a:lnTo>
                    <a:pt x="101" y="0"/>
                  </a:lnTo>
                  <a:close/>
                </a:path>
              </a:pathLst>
            </a:custGeom>
            <a:solidFill>
              <a:srgbClr val="000000"/>
            </a:solidFill>
            <a:ln w="23813">
              <a:solidFill>
                <a:srgbClr val="000000"/>
              </a:solidFill>
              <a:prstDash val="solid"/>
              <a:round/>
              <a:headEnd/>
              <a:tailEnd/>
            </a:ln>
          </p:spPr>
          <p:txBody>
            <a:bodyPr/>
            <a:lstStyle/>
            <a:p>
              <a:endParaRPr lang="hu-HU"/>
            </a:p>
          </p:txBody>
        </p:sp>
      </p:grpSp>
      <p:sp>
        <p:nvSpPr>
          <p:cNvPr id="56461" name="Text Box 141">
            <a:extLst>
              <a:ext uri="{FF2B5EF4-FFF2-40B4-BE49-F238E27FC236}">
                <a16:creationId xmlns:a16="http://schemas.microsoft.com/office/drawing/2014/main" id="{1B048BBE-F297-4B6B-BDF3-26FE31253D07}"/>
              </a:ext>
            </a:extLst>
          </p:cNvPr>
          <p:cNvSpPr txBox="1">
            <a:spLocks noChangeArrowheads="1"/>
          </p:cNvSpPr>
          <p:nvPr/>
        </p:nvSpPr>
        <p:spPr bwMode="auto">
          <a:xfrm>
            <a:off x="2643188" y="4911725"/>
            <a:ext cx="3856037"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6666"/>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hu-HU" sz="1400" b="1">
                <a:solidFill>
                  <a:srgbClr val="003A00"/>
                </a:solidFill>
                <a:latin typeface="Times New Roman" panose="02020603050405020304" pitchFamily="18" charset="0"/>
              </a:rPr>
              <a:t>General form of parametric equation of surface:</a:t>
            </a:r>
          </a:p>
          <a:p>
            <a:pPr eaLnBrk="0" hangingPunct="0"/>
            <a:r>
              <a:rPr lang="en-US" altLang="hu-HU" sz="1400" b="1">
                <a:solidFill>
                  <a:srgbClr val="003A00"/>
                </a:solidFill>
                <a:latin typeface="Times New Roman" panose="02020603050405020304" pitchFamily="18" charset="0"/>
              </a:rPr>
              <a:t>P(u,v)=[x(u,v) y(u,v) z(u,v)]</a:t>
            </a:r>
          </a:p>
          <a:p>
            <a:pPr eaLnBrk="0" hangingPunct="0"/>
            <a:r>
              <a:rPr lang="en-US" altLang="hu-HU" sz="1400" b="1">
                <a:solidFill>
                  <a:srgbClr val="003A00"/>
                </a:solidFill>
                <a:latin typeface="Times New Roman" panose="02020603050405020304" pitchFamily="18" charset="0"/>
              </a:rPr>
              <a:t>where u</a:t>
            </a:r>
            <a:r>
              <a:rPr lang="en-US" altLang="hu-HU" sz="1400" b="1" baseline="-25000">
                <a:solidFill>
                  <a:srgbClr val="003A00"/>
                </a:solidFill>
                <a:latin typeface="Times New Roman" panose="02020603050405020304" pitchFamily="18" charset="0"/>
              </a:rPr>
              <a:t>min </a:t>
            </a:r>
            <a:r>
              <a:rPr lang="en-US" altLang="hu-HU" sz="1400" b="1">
                <a:solidFill>
                  <a:srgbClr val="003A00"/>
                </a:solidFill>
                <a:latin typeface="Times New Roman" panose="02020603050405020304" pitchFamily="18" charset="0"/>
              </a:rPr>
              <a:t>&lt;= u &lt;= u</a:t>
            </a:r>
            <a:r>
              <a:rPr lang="en-US" altLang="hu-HU" sz="1400" b="1" baseline="-25000">
                <a:solidFill>
                  <a:srgbClr val="003A00"/>
                </a:solidFill>
                <a:latin typeface="Times New Roman" panose="02020603050405020304" pitchFamily="18" charset="0"/>
              </a:rPr>
              <a:t>max </a:t>
            </a:r>
            <a:r>
              <a:rPr lang="en-US" altLang="hu-HU" sz="1400" b="1">
                <a:solidFill>
                  <a:srgbClr val="003A00"/>
                </a:solidFill>
                <a:latin typeface="Times New Roman" panose="02020603050405020304" pitchFamily="18" charset="0"/>
              </a:rPr>
              <a:t>and v</a:t>
            </a:r>
            <a:r>
              <a:rPr lang="en-US" altLang="hu-HU" sz="1400" b="1" baseline="-25000">
                <a:solidFill>
                  <a:srgbClr val="003A00"/>
                </a:solidFill>
                <a:latin typeface="Times New Roman" panose="02020603050405020304" pitchFamily="18" charset="0"/>
              </a:rPr>
              <a:t>min </a:t>
            </a:r>
            <a:r>
              <a:rPr lang="en-US" altLang="hu-HU" sz="1400" b="1">
                <a:solidFill>
                  <a:srgbClr val="003A00"/>
                </a:solidFill>
                <a:latin typeface="Times New Roman" panose="02020603050405020304" pitchFamily="18" charset="0"/>
              </a:rPr>
              <a:t>&lt;= v &lt;= </a:t>
            </a:r>
            <a:r>
              <a:rPr lang="en-US" altLang="hu-HU" sz="1400" b="1" baseline="-25000">
                <a:solidFill>
                  <a:srgbClr val="003A00"/>
                </a:solidFill>
                <a:latin typeface="Times New Roman" panose="02020603050405020304" pitchFamily="18" charset="0"/>
              </a:rPr>
              <a:t>vmax</a:t>
            </a:r>
          </a:p>
          <a:p>
            <a:pPr eaLnBrk="0" hangingPunct="0"/>
            <a:r>
              <a:rPr lang="en-US" altLang="hu-HU" sz="1400" b="1">
                <a:solidFill>
                  <a:srgbClr val="003A00"/>
                </a:solidFill>
                <a:latin typeface="Times New Roman" panose="02020603050405020304" pitchFamily="18" charset="0"/>
              </a:rPr>
              <a:t>x=x(u,v), y=y(u,v) és z=z(u,v)</a:t>
            </a:r>
          </a:p>
        </p:txBody>
      </p:sp>
      <p:sp>
        <p:nvSpPr>
          <p:cNvPr id="56464" name="Rectangle 144">
            <a:extLst>
              <a:ext uri="{FF2B5EF4-FFF2-40B4-BE49-F238E27FC236}">
                <a16:creationId xmlns:a16="http://schemas.microsoft.com/office/drawing/2014/main" id="{2318D39D-E794-4C8E-A1C8-B125405F1B21}"/>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534A95BA-C922-46E1-86B7-B12EF12A6A4B}"/>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dirty="0">
                <a:solidFill>
                  <a:schemeClr val="bg1"/>
                </a:solidFill>
              </a:rPr>
              <a:t>Continuity</a:t>
            </a:r>
          </a:p>
        </p:txBody>
      </p:sp>
      <p:sp>
        <p:nvSpPr>
          <p:cNvPr id="50231" name="Text Box 55">
            <a:extLst>
              <a:ext uri="{FF2B5EF4-FFF2-40B4-BE49-F238E27FC236}">
                <a16:creationId xmlns:a16="http://schemas.microsoft.com/office/drawing/2014/main" id="{E7DCFD27-809F-4A2F-88C0-C92C00486783}"/>
              </a:ext>
            </a:extLst>
          </p:cNvPr>
          <p:cNvSpPr txBox="1">
            <a:spLocks noChangeArrowheads="1"/>
          </p:cNvSpPr>
          <p:nvPr/>
        </p:nvSpPr>
        <p:spPr bwMode="auto">
          <a:xfrm>
            <a:off x="355600" y="1052513"/>
            <a:ext cx="8255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sz="1600" b="1">
                <a:solidFill>
                  <a:srgbClr val="003300"/>
                </a:solidFill>
                <a:latin typeface="Times New Roman" panose="02020603050405020304" pitchFamily="18" charset="0"/>
              </a:rPr>
              <a:t>Cases of connection of two curves:</a:t>
            </a:r>
          </a:p>
          <a:p>
            <a:pPr lvl="1" algn="l" eaLnBrk="0" hangingPunct="0"/>
            <a:r>
              <a:rPr lang="en-US" altLang="hu-HU" sz="1400" b="1">
                <a:solidFill>
                  <a:srgbClr val="003300"/>
                </a:solidFill>
                <a:latin typeface="Times New Roman" panose="02020603050405020304" pitchFamily="18" charset="0"/>
              </a:rPr>
              <a:t>Non continuous:  there is no common point.</a:t>
            </a:r>
          </a:p>
          <a:p>
            <a:pPr lvl="1" algn="l" eaLnBrk="0" hangingPunct="0"/>
            <a:r>
              <a:rPr lang="en-US" altLang="hu-HU" sz="1400" b="1">
                <a:solidFill>
                  <a:srgbClr val="003300"/>
                </a:solidFill>
                <a:latin typeface="Times New Roman" panose="02020603050405020304" pitchFamily="18" charset="0"/>
              </a:rPr>
              <a:t>O order continuity: there is common point.</a:t>
            </a:r>
          </a:p>
          <a:p>
            <a:pPr lvl="1" algn="l" eaLnBrk="0" hangingPunct="0"/>
            <a:r>
              <a:rPr lang="en-US" altLang="hu-HU" sz="1400" b="1">
                <a:solidFill>
                  <a:srgbClr val="003300"/>
                </a:solidFill>
                <a:latin typeface="Times New Roman" panose="02020603050405020304" pitchFamily="18" charset="0"/>
              </a:rPr>
              <a:t>1 order continuity: tangents are the same at the connection point.</a:t>
            </a:r>
          </a:p>
          <a:p>
            <a:pPr lvl="1" algn="l" eaLnBrk="0" hangingPunct="0"/>
            <a:r>
              <a:rPr lang="en-US" altLang="hu-HU" sz="1400" b="1">
                <a:solidFill>
                  <a:srgbClr val="003300"/>
                </a:solidFill>
                <a:latin typeface="Times New Roman" panose="02020603050405020304" pitchFamily="18" charset="0"/>
              </a:rPr>
              <a:t>2 order continuity: tangents and curvatures are the same at the connection point.</a:t>
            </a:r>
          </a:p>
        </p:txBody>
      </p:sp>
      <p:sp>
        <p:nvSpPr>
          <p:cNvPr id="50250" name="Text Box 74">
            <a:extLst>
              <a:ext uri="{FF2B5EF4-FFF2-40B4-BE49-F238E27FC236}">
                <a16:creationId xmlns:a16="http://schemas.microsoft.com/office/drawing/2014/main" id="{4A909DA9-C116-4419-BBEE-B824662C15D5}"/>
              </a:ext>
            </a:extLst>
          </p:cNvPr>
          <p:cNvSpPr txBox="1">
            <a:spLocks noChangeArrowheads="1"/>
          </p:cNvSpPr>
          <p:nvPr/>
        </p:nvSpPr>
        <p:spPr bwMode="auto">
          <a:xfrm>
            <a:off x="355600" y="2781300"/>
            <a:ext cx="63769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hu-HU" sz="1600" b="1">
                <a:solidFill>
                  <a:srgbClr val="003300"/>
                </a:solidFill>
                <a:latin typeface="Times New Roman" panose="02020603050405020304" pitchFamily="18" charset="0"/>
              </a:rPr>
              <a:t>Continuity at mating of surfaces:</a:t>
            </a:r>
          </a:p>
          <a:p>
            <a:pPr lvl="1" algn="l" eaLnBrk="0" hangingPunct="0"/>
            <a:r>
              <a:rPr lang="en-US" altLang="hu-HU" sz="1400" b="1">
                <a:solidFill>
                  <a:srgbClr val="003300"/>
                </a:solidFill>
                <a:latin typeface="Times New Roman" panose="02020603050405020304" pitchFamily="18" charset="0"/>
              </a:rPr>
              <a:t>One of the above cases at any point of the intersection curve.</a:t>
            </a:r>
          </a:p>
        </p:txBody>
      </p:sp>
      <p:sp>
        <p:nvSpPr>
          <p:cNvPr id="50251" name="Rectangle 75">
            <a:extLst>
              <a:ext uri="{FF2B5EF4-FFF2-40B4-BE49-F238E27FC236}">
                <a16:creationId xmlns:a16="http://schemas.microsoft.com/office/drawing/2014/main" id="{C2368D50-410C-4062-AB38-9374BA7F4457}"/>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http://nik.</a:t>
            </a:r>
            <a:r>
              <a:rPr lang="hu-HU" altLang="hu-HU" sz="1600" b="1">
                <a:solidFill>
                  <a:schemeClr val="bg1"/>
                </a:solidFill>
                <a:latin typeface="Microsoft Sans Serif" panose="020B0604020202020204" pitchFamily="34" charset="0"/>
              </a:rPr>
              <a:t>uni-obuda</a:t>
            </a:r>
            <a:r>
              <a:rPr lang="en-US" altLang="hu-HU" sz="1600" b="1">
                <a:solidFill>
                  <a:schemeClr val="bg1"/>
                </a:solidFill>
                <a:latin typeface="Microsoft Sans Serif" panose="020B0604020202020204" pitchFamily="34" charset="0"/>
              </a:rPr>
              <a:t>.hu/lhorvath/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a:extLst>
              <a:ext uri="{FF2B5EF4-FFF2-40B4-BE49-F238E27FC236}">
                <a16:creationId xmlns:a16="http://schemas.microsoft.com/office/drawing/2014/main" id="{251D17A8-590C-44FF-A435-E8E9DC9834B8}"/>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000" b="1" dirty="0">
                <a:solidFill>
                  <a:schemeClr val="bg1"/>
                </a:solidFill>
                <a:cs typeface="Arial" panose="020B0604020202020204" pitchFamily="34" charset="0"/>
              </a:rPr>
              <a:t>Slm_CS_0</a:t>
            </a:r>
            <a:r>
              <a:rPr lang="hu-HU" altLang="hu-HU" sz="2000" b="1" dirty="0">
                <a:solidFill>
                  <a:schemeClr val="bg1"/>
                </a:solidFill>
                <a:cs typeface="Arial" panose="020B0604020202020204" pitchFamily="34" charset="0"/>
              </a:rPr>
              <a:t>3</a:t>
            </a:r>
            <a:r>
              <a:rPr lang="en-US" altLang="hu-HU" sz="2000" b="1" dirty="0">
                <a:solidFill>
                  <a:schemeClr val="bg1"/>
                </a:solidFill>
                <a:cs typeface="Arial" panose="020B0604020202020204" pitchFamily="34" charset="0"/>
              </a:rPr>
              <a:t> case study</a:t>
            </a:r>
            <a:r>
              <a:rPr lang="hu-HU" altLang="hu-HU" sz="2000" b="1" dirty="0">
                <a:solidFill>
                  <a:schemeClr val="bg1"/>
                </a:solidFill>
                <a:cs typeface="Arial" panose="020B0604020202020204" pitchFamily="34" charset="0"/>
              </a:rPr>
              <a:t>: </a:t>
            </a:r>
            <a:r>
              <a:rPr lang="hu-HU" altLang="hu-HU" sz="2000" b="1" dirty="0" err="1">
                <a:solidFill>
                  <a:schemeClr val="bg1"/>
                </a:solidFill>
                <a:cs typeface="Arial" panose="020B0604020202020204" pitchFamily="34" charset="0"/>
              </a:rPr>
              <a:t>control</a:t>
            </a:r>
            <a:r>
              <a:rPr lang="hu-HU" altLang="hu-HU" sz="2000" b="1" dirty="0">
                <a:solidFill>
                  <a:schemeClr val="bg1"/>
                </a:solidFill>
                <a:cs typeface="Arial" panose="020B0604020202020204" pitchFamily="34" charset="0"/>
              </a:rPr>
              <a:t> of </a:t>
            </a:r>
            <a:r>
              <a:rPr lang="hu-HU" altLang="hu-HU" sz="2000" b="1" dirty="0" err="1">
                <a:solidFill>
                  <a:schemeClr val="bg1"/>
                </a:solidFill>
                <a:cs typeface="Arial" panose="020B0604020202020204" pitchFamily="34" charset="0"/>
              </a:rPr>
              <a:t>geometry</a:t>
            </a:r>
            <a:endParaRPr lang="en-US" altLang="hu-HU" sz="2000" b="1" dirty="0">
              <a:solidFill>
                <a:schemeClr val="bg1"/>
              </a:solidFill>
              <a:cs typeface="Arial" panose="020B0604020202020204" pitchFamily="34" charset="0"/>
            </a:endParaRPr>
          </a:p>
        </p:txBody>
      </p:sp>
      <p:sp>
        <p:nvSpPr>
          <p:cNvPr id="133123" name="Rectangle 3">
            <a:extLst>
              <a:ext uri="{FF2B5EF4-FFF2-40B4-BE49-F238E27FC236}">
                <a16:creationId xmlns:a16="http://schemas.microsoft.com/office/drawing/2014/main" id="{06FC5CB1-BD00-469A-B980-C48E1C8295DE}"/>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sp>
        <p:nvSpPr>
          <p:cNvPr id="133128" name="Rectangle 8">
            <a:extLst>
              <a:ext uri="{FF2B5EF4-FFF2-40B4-BE49-F238E27FC236}">
                <a16:creationId xmlns:a16="http://schemas.microsoft.com/office/drawing/2014/main" id="{2E2E15F5-99C0-4F7C-8742-DE38E2040922}"/>
              </a:ext>
            </a:extLst>
          </p:cNvPr>
          <p:cNvSpPr>
            <a:spLocks noChangeArrowheads="1"/>
          </p:cNvSpPr>
          <p:nvPr/>
        </p:nvSpPr>
        <p:spPr bwMode="auto">
          <a:xfrm>
            <a:off x="1026531" y="764704"/>
            <a:ext cx="7090937"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600"/>
              </a:spcAft>
            </a:pPr>
            <a:r>
              <a:rPr lang="en-US" altLang="hu-HU" sz="1800" dirty="0">
                <a:solidFill>
                  <a:srgbClr val="003300"/>
                </a:solidFill>
              </a:rPr>
              <a:t>Definition of thematic model and its analysis and understanding for lecture issues as individual work of each student.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elektronika, megjelenítés látható&#10;&#10;Ez egy automatikusan létrehozott leírás.">
            <a:extLst>
              <a:ext uri="{FF2B5EF4-FFF2-40B4-BE49-F238E27FC236}">
                <a16:creationId xmlns:a16="http://schemas.microsoft.com/office/drawing/2014/main" id="{331D1D13-F026-479F-AABD-EF24F840CACD}"/>
              </a:ext>
            </a:extLst>
          </p:cNvPr>
          <p:cNvPicPr>
            <a:picLocks noChangeAspect="1"/>
          </p:cNvPicPr>
          <p:nvPr/>
        </p:nvPicPr>
        <p:blipFill rotWithShape="1">
          <a:blip r:embed="rId2">
            <a:extLst>
              <a:ext uri="{28A0092B-C50C-407E-A947-70E740481C1C}">
                <a14:useLocalDpi xmlns:a14="http://schemas.microsoft.com/office/drawing/2010/main" val="0"/>
              </a:ext>
            </a:extLst>
          </a:blip>
          <a:srcRect t="7884" r="22809" b="31665"/>
          <a:stretch/>
        </p:blipFill>
        <p:spPr>
          <a:xfrm>
            <a:off x="1475656" y="1161578"/>
            <a:ext cx="5976664" cy="3744417"/>
          </a:xfrm>
          <a:prstGeom prst="rect">
            <a:avLst/>
          </a:prstGeom>
        </p:spPr>
      </p:pic>
    </p:spTree>
    <p:extLst>
      <p:ext uri="{BB962C8B-B14F-4D97-AF65-F5344CB8AC3E}">
        <p14:creationId xmlns:p14="http://schemas.microsoft.com/office/powerpoint/2010/main" val="15346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a:extLst>
              <a:ext uri="{FF2B5EF4-FFF2-40B4-BE49-F238E27FC236}">
                <a16:creationId xmlns:a16="http://schemas.microsoft.com/office/drawing/2014/main" id="{E4C5847D-F6AA-4D8C-A156-7D0643DF502D}"/>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hu-HU" altLang="hu-HU" sz="2400" b="1">
              <a:solidFill>
                <a:schemeClr val="bg1"/>
              </a:solidFill>
            </a:endParaRPr>
          </a:p>
        </p:txBody>
      </p:sp>
      <p:sp>
        <p:nvSpPr>
          <p:cNvPr id="130051" name="Rectangle 3">
            <a:extLst>
              <a:ext uri="{FF2B5EF4-FFF2-40B4-BE49-F238E27FC236}">
                <a16:creationId xmlns:a16="http://schemas.microsoft.com/office/drawing/2014/main" id="{B18002E5-3E6B-440D-99F6-A24E1CA7022F}"/>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sp>
        <p:nvSpPr>
          <p:cNvPr id="7" name="Text Box 4">
            <a:extLst>
              <a:ext uri="{FF2B5EF4-FFF2-40B4-BE49-F238E27FC236}">
                <a16:creationId xmlns:a16="http://schemas.microsoft.com/office/drawing/2014/main" id="{3C7F37D9-8F7B-45DE-928C-05E306C68F9B}"/>
              </a:ext>
            </a:extLst>
          </p:cNvPr>
          <p:cNvSpPr txBox="1">
            <a:spLocks noChangeArrowheads="1"/>
          </p:cNvSpPr>
          <p:nvPr/>
        </p:nvSpPr>
        <p:spPr bwMode="auto">
          <a:xfrm>
            <a:off x="592138" y="5300663"/>
            <a:ext cx="7956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hu-HU" sz="1000" b="1">
                <a:solidFill>
                  <a:srgbClr val="003300"/>
                </a:solidFill>
                <a:latin typeface="Microsoft Sans Serif" panose="020B0604020202020204" pitchFamily="34" charset="0"/>
                <a:cs typeface="Microsoft Sans Serif" panose="020B0604020202020204" pitchFamily="34" charset="0"/>
              </a:rPr>
              <a:t>The screen shots in this presentation were made in the CATIA V5 and the V6 PLM systems as well as the 3DEXPERIENCE platform at the Laboratory of Intelligent Engineering systems, in the course of active modeling process.</a:t>
            </a:r>
          </a:p>
        </p:txBody>
      </p:sp>
      <p:sp>
        <p:nvSpPr>
          <p:cNvPr id="8" name="Text Box 5">
            <a:extLst>
              <a:ext uri="{FF2B5EF4-FFF2-40B4-BE49-F238E27FC236}">
                <a16:creationId xmlns:a16="http://schemas.microsoft.com/office/drawing/2014/main" id="{4DA6422D-3E31-4594-BED8-E01F1D688221}"/>
              </a:ext>
            </a:extLst>
          </p:cNvPr>
          <p:cNvSpPr txBox="1">
            <a:spLocks noChangeArrowheads="1"/>
          </p:cNvSpPr>
          <p:nvPr/>
        </p:nvSpPr>
        <p:spPr bwMode="auto">
          <a:xfrm>
            <a:off x="592138" y="4916488"/>
            <a:ext cx="7956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hu-HU" sz="1000" b="1">
                <a:solidFill>
                  <a:srgbClr val="003300"/>
                </a:solidFill>
                <a:latin typeface="Microsoft Sans Serif" panose="020B0604020202020204" pitchFamily="34" charset="0"/>
                <a:cs typeface="Microsoft Sans Serif" panose="020B0604020202020204" pitchFamily="34" charset="0"/>
              </a:rPr>
              <a:t>This presentation is intellectual property. It is available only for students in my courses.</a:t>
            </a:r>
          </a:p>
        </p:txBody>
      </p:sp>
      <p:sp>
        <p:nvSpPr>
          <p:cNvPr id="9" name="Text Box 6">
            <a:extLst>
              <a:ext uri="{FF2B5EF4-FFF2-40B4-BE49-F238E27FC236}">
                <a16:creationId xmlns:a16="http://schemas.microsoft.com/office/drawing/2014/main" id="{5A24F4B4-EAE1-41BC-A1C7-77722ED1B077}"/>
              </a:ext>
            </a:extLst>
          </p:cNvPr>
          <p:cNvSpPr txBox="1">
            <a:spLocks noChangeArrowheads="1"/>
          </p:cNvSpPr>
          <p:nvPr/>
        </p:nvSpPr>
        <p:spPr bwMode="auto">
          <a:xfrm>
            <a:off x="592138" y="5808663"/>
            <a:ext cx="79565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hu-HU" sz="1000" b="1">
                <a:solidFill>
                  <a:srgbClr val="003300"/>
                </a:solidFill>
                <a:latin typeface="Microsoft Sans Serif" panose="020B0604020202020204" pitchFamily="34" charset="0"/>
                <a:cs typeface="Microsoft Sans Serif" panose="020B0604020202020204" pitchFamily="34" charset="0"/>
              </a:rPr>
              <a:t>The CATIA V5 és V6 PLM systems as well as the 3DEXPERIENCE platform are operated at the above laboratory with the support of Dassult Systémes Inc. and CAD-Terv Ltd.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megjelenítés, elektronika látható&#10;&#10;Ez egy automatikusan létrehozott leírás.">
            <a:extLst>
              <a:ext uri="{FF2B5EF4-FFF2-40B4-BE49-F238E27FC236}">
                <a16:creationId xmlns:a16="http://schemas.microsoft.com/office/drawing/2014/main" id="{57822785-B191-48B4-89E5-B47CA4BB992C}"/>
              </a:ext>
            </a:extLst>
          </p:cNvPr>
          <p:cNvPicPr>
            <a:picLocks noChangeAspect="1"/>
          </p:cNvPicPr>
          <p:nvPr/>
        </p:nvPicPr>
        <p:blipFill rotWithShape="1">
          <a:blip r:embed="rId2">
            <a:extLst>
              <a:ext uri="{28A0092B-C50C-407E-A947-70E740481C1C}">
                <a14:useLocalDpi xmlns:a14="http://schemas.microsoft.com/office/drawing/2010/main" val="0"/>
              </a:ext>
            </a:extLst>
          </a:blip>
          <a:srcRect l="440" t="8000" r="3802" b="30050"/>
          <a:stretch/>
        </p:blipFill>
        <p:spPr>
          <a:xfrm>
            <a:off x="320722" y="1052736"/>
            <a:ext cx="8208912" cy="4248472"/>
          </a:xfrm>
          <a:prstGeom prst="rect">
            <a:avLst/>
          </a:prstGeom>
        </p:spPr>
      </p:pic>
    </p:spTree>
    <p:extLst>
      <p:ext uri="{BB962C8B-B14F-4D97-AF65-F5344CB8AC3E}">
        <p14:creationId xmlns:p14="http://schemas.microsoft.com/office/powerpoint/2010/main" val="4192856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a:extLst>
              <a:ext uri="{FF2B5EF4-FFF2-40B4-BE49-F238E27FC236}">
                <a16:creationId xmlns:a16="http://schemas.microsoft.com/office/drawing/2014/main" id="{A3D0DBF8-617B-485D-B1FC-915D4D078499}"/>
              </a:ext>
            </a:extLst>
          </p:cNvPr>
          <p:cNvPicPr>
            <a:picLocks noChangeAspect="1"/>
          </p:cNvPicPr>
          <p:nvPr/>
        </p:nvPicPr>
        <p:blipFill rotWithShape="1">
          <a:blip r:embed="rId2">
            <a:extLst>
              <a:ext uri="{28A0092B-C50C-407E-A947-70E740481C1C}">
                <a14:useLocalDpi xmlns:a14="http://schemas.microsoft.com/office/drawing/2010/main" val="0"/>
              </a:ext>
            </a:extLst>
          </a:blip>
          <a:srcRect t="8000" r="34040" b="42651"/>
          <a:stretch/>
        </p:blipFill>
        <p:spPr>
          <a:xfrm>
            <a:off x="1619672" y="836712"/>
            <a:ext cx="5654402" cy="3384376"/>
          </a:xfrm>
          <a:prstGeom prst="rect">
            <a:avLst/>
          </a:prstGeom>
        </p:spPr>
      </p:pic>
    </p:spTree>
    <p:extLst>
      <p:ext uri="{BB962C8B-B14F-4D97-AF65-F5344CB8AC3E}">
        <p14:creationId xmlns:p14="http://schemas.microsoft.com/office/powerpoint/2010/main" val="2354502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a:extLst>
              <a:ext uri="{FF2B5EF4-FFF2-40B4-BE49-F238E27FC236}">
                <a16:creationId xmlns:a16="http://schemas.microsoft.com/office/drawing/2014/main" id="{7B119B14-DC58-4713-8688-5591F9BF797E}"/>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5480" b="25850"/>
          <a:stretch/>
        </p:blipFill>
        <p:spPr>
          <a:xfrm>
            <a:off x="520663" y="980728"/>
            <a:ext cx="8102674" cy="4320480"/>
          </a:xfrm>
          <a:prstGeom prst="rect">
            <a:avLst/>
          </a:prstGeom>
        </p:spPr>
      </p:pic>
    </p:spTree>
    <p:extLst>
      <p:ext uri="{BB962C8B-B14F-4D97-AF65-F5344CB8AC3E}">
        <p14:creationId xmlns:p14="http://schemas.microsoft.com/office/powerpoint/2010/main" val="680105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5" name="Kép 4" descr="A képen képernyőkép, megjelenítés, elektronika, számítógép látható&#10;&#10;Ez egy automatikusan létrehozott leírás.">
            <a:extLst>
              <a:ext uri="{FF2B5EF4-FFF2-40B4-BE49-F238E27FC236}">
                <a16:creationId xmlns:a16="http://schemas.microsoft.com/office/drawing/2014/main" id="{44718F21-4647-44F3-A5F1-15D7118C5310}"/>
              </a:ext>
            </a:extLst>
          </p:cNvPr>
          <p:cNvPicPr>
            <a:picLocks noChangeAspect="1"/>
          </p:cNvPicPr>
          <p:nvPr/>
        </p:nvPicPr>
        <p:blipFill rotWithShape="1">
          <a:blip r:embed="rId2">
            <a:extLst>
              <a:ext uri="{28A0092B-C50C-407E-A947-70E740481C1C}">
                <a14:useLocalDpi xmlns:a14="http://schemas.microsoft.com/office/drawing/2010/main" val="0"/>
              </a:ext>
            </a:extLst>
          </a:blip>
          <a:srcRect t="11150" r="6321" b="24800"/>
          <a:stretch/>
        </p:blipFill>
        <p:spPr>
          <a:xfrm>
            <a:off x="556667" y="1146381"/>
            <a:ext cx="8030666" cy="4392488"/>
          </a:xfrm>
          <a:prstGeom prst="rect">
            <a:avLst/>
          </a:prstGeom>
        </p:spPr>
      </p:pic>
    </p:spTree>
    <p:extLst>
      <p:ext uri="{BB962C8B-B14F-4D97-AF65-F5344CB8AC3E}">
        <p14:creationId xmlns:p14="http://schemas.microsoft.com/office/powerpoint/2010/main" val="1177757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elektronika, megjelenítés látható&#10;&#10;Ez egy automatikusan létrehozott leírás.">
            <a:extLst>
              <a:ext uri="{FF2B5EF4-FFF2-40B4-BE49-F238E27FC236}">
                <a16:creationId xmlns:a16="http://schemas.microsoft.com/office/drawing/2014/main" id="{C6072448-CE20-47DA-96AF-5BFF8D117998}"/>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32360" b="41600"/>
          <a:stretch/>
        </p:blipFill>
        <p:spPr>
          <a:xfrm>
            <a:off x="1672791" y="1196752"/>
            <a:ext cx="5798418" cy="3240360"/>
          </a:xfrm>
          <a:prstGeom prst="rect">
            <a:avLst/>
          </a:prstGeom>
        </p:spPr>
      </p:pic>
    </p:spTree>
    <p:extLst>
      <p:ext uri="{BB962C8B-B14F-4D97-AF65-F5344CB8AC3E}">
        <p14:creationId xmlns:p14="http://schemas.microsoft.com/office/powerpoint/2010/main" val="540670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5FA19BD5-2150-40D1-BF97-BBDD65308B14}"/>
              </a:ext>
            </a:extLst>
          </p:cNvPr>
          <p:cNvPicPr>
            <a:picLocks noChangeAspect="1"/>
          </p:cNvPicPr>
          <p:nvPr/>
        </p:nvPicPr>
        <p:blipFill rotWithShape="1">
          <a:blip r:embed="rId2">
            <a:extLst>
              <a:ext uri="{28A0092B-C50C-407E-A947-70E740481C1C}">
                <a14:useLocalDpi xmlns:a14="http://schemas.microsoft.com/office/drawing/2010/main" val="0"/>
              </a:ext>
            </a:extLst>
          </a:blip>
          <a:srcRect t="11150" r="4640" b="25850"/>
          <a:stretch/>
        </p:blipFill>
        <p:spPr>
          <a:xfrm>
            <a:off x="484659" y="1052736"/>
            <a:ext cx="8174682" cy="4320480"/>
          </a:xfrm>
          <a:prstGeom prst="rect">
            <a:avLst/>
          </a:prstGeom>
        </p:spPr>
      </p:pic>
    </p:spTree>
    <p:extLst>
      <p:ext uri="{BB962C8B-B14F-4D97-AF65-F5344CB8AC3E}">
        <p14:creationId xmlns:p14="http://schemas.microsoft.com/office/powerpoint/2010/main" val="942411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A360B6D8-7C0C-4C83-B72D-1982DE2C6932}"/>
              </a:ext>
            </a:extLst>
          </p:cNvPr>
          <p:cNvPicPr>
            <a:picLocks noChangeAspect="1"/>
          </p:cNvPicPr>
          <p:nvPr/>
        </p:nvPicPr>
        <p:blipFill rotWithShape="1">
          <a:blip r:embed="rId2">
            <a:extLst>
              <a:ext uri="{28A0092B-C50C-407E-A947-70E740481C1C}">
                <a14:useLocalDpi xmlns:a14="http://schemas.microsoft.com/office/drawing/2010/main" val="0"/>
              </a:ext>
            </a:extLst>
          </a:blip>
          <a:srcRect t="11150" r="5480" b="25850"/>
          <a:stretch/>
        </p:blipFill>
        <p:spPr>
          <a:xfrm>
            <a:off x="520663" y="931043"/>
            <a:ext cx="8102674" cy="4320480"/>
          </a:xfrm>
          <a:prstGeom prst="rect">
            <a:avLst/>
          </a:prstGeom>
        </p:spPr>
      </p:pic>
    </p:spTree>
    <p:extLst>
      <p:ext uri="{BB962C8B-B14F-4D97-AF65-F5344CB8AC3E}">
        <p14:creationId xmlns:p14="http://schemas.microsoft.com/office/powerpoint/2010/main" val="3447311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szöveg látható&#10;&#10;Ez egy automatikusan létrehozott leírás.">
            <a:extLst>
              <a:ext uri="{FF2B5EF4-FFF2-40B4-BE49-F238E27FC236}">
                <a16:creationId xmlns:a16="http://schemas.microsoft.com/office/drawing/2014/main" id="{A2C1E523-8688-4B6E-990B-46FD3D780981}"/>
              </a:ext>
            </a:extLst>
          </p:cNvPr>
          <p:cNvPicPr>
            <a:picLocks noChangeAspect="1"/>
          </p:cNvPicPr>
          <p:nvPr/>
        </p:nvPicPr>
        <p:blipFill rotWithShape="1">
          <a:blip r:embed="rId2">
            <a:extLst>
              <a:ext uri="{28A0092B-C50C-407E-A947-70E740481C1C}">
                <a14:useLocalDpi xmlns:a14="http://schemas.microsoft.com/office/drawing/2010/main" val="0"/>
              </a:ext>
            </a:extLst>
          </a:blip>
          <a:srcRect t="11150" r="4640" b="25850"/>
          <a:stretch/>
        </p:blipFill>
        <p:spPr>
          <a:xfrm>
            <a:off x="484659" y="911459"/>
            <a:ext cx="8174682" cy="4320480"/>
          </a:xfrm>
          <a:prstGeom prst="rect">
            <a:avLst/>
          </a:prstGeom>
        </p:spPr>
      </p:pic>
    </p:spTree>
    <p:extLst>
      <p:ext uri="{BB962C8B-B14F-4D97-AF65-F5344CB8AC3E}">
        <p14:creationId xmlns:p14="http://schemas.microsoft.com/office/powerpoint/2010/main" val="2672922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22EC7246-F468-462B-8982-1A0B7A688DD4}"/>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25641" b="41600"/>
          <a:stretch/>
        </p:blipFill>
        <p:spPr>
          <a:xfrm>
            <a:off x="1384759" y="908720"/>
            <a:ext cx="6374482" cy="3240360"/>
          </a:xfrm>
          <a:prstGeom prst="rect">
            <a:avLst/>
          </a:prstGeom>
        </p:spPr>
      </p:pic>
    </p:spTree>
    <p:extLst>
      <p:ext uri="{BB962C8B-B14F-4D97-AF65-F5344CB8AC3E}">
        <p14:creationId xmlns:p14="http://schemas.microsoft.com/office/powerpoint/2010/main" val="3812445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elektronika, megjelenítés, képernyőkép látható&#10;&#10;Ez egy automatikusan létrehozott leírás.">
            <a:extLst>
              <a:ext uri="{FF2B5EF4-FFF2-40B4-BE49-F238E27FC236}">
                <a16:creationId xmlns:a16="http://schemas.microsoft.com/office/drawing/2014/main" id="{A16B6B25-BF5F-4224-B7C6-683EA924EDB3}"/>
              </a:ext>
            </a:extLst>
          </p:cNvPr>
          <p:cNvPicPr>
            <a:picLocks noChangeAspect="1"/>
          </p:cNvPicPr>
          <p:nvPr/>
        </p:nvPicPr>
        <p:blipFill rotWithShape="1">
          <a:blip r:embed="rId2">
            <a:extLst>
              <a:ext uri="{28A0092B-C50C-407E-A947-70E740481C1C}">
                <a14:useLocalDpi xmlns:a14="http://schemas.microsoft.com/office/drawing/2010/main" val="0"/>
              </a:ext>
            </a:extLst>
          </a:blip>
          <a:srcRect t="11150" r="5480" b="25850"/>
          <a:stretch/>
        </p:blipFill>
        <p:spPr>
          <a:xfrm>
            <a:off x="520663" y="836712"/>
            <a:ext cx="8102674" cy="4320480"/>
          </a:xfrm>
          <a:prstGeom prst="rect">
            <a:avLst/>
          </a:prstGeom>
        </p:spPr>
      </p:pic>
    </p:spTree>
    <p:extLst>
      <p:ext uri="{BB962C8B-B14F-4D97-AF65-F5344CB8AC3E}">
        <p14:creationId xmlns:p14="http://schemas.microsoft.com/office/powerpoint/2010/main" val="1081688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a:extLst>
              <a:ext uri="{FF2B5EF4-FFF2-40B4-BE49-F238E27FC236}">
                <a16:creationId xmlns:a16="http://schemas.microsoft.com/office/drawing/2014/main" id="{4C9780A6-0886-42DC-AB82-BA197C629960}"/>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a:solidFill>
                  <a:schemeClr val="bg1"/>
                </a:solidFill>
              </a:rPr>
              <a:t>Contents</a:t>
            </a:r>
          </a:p>
        </p:txBody>
      </p:sp>
      <p:sp>
        <p:nvSpPr>
          <p:cNvPr id="109576" name="Rectangle 8">
            <a:extLst>
              <a:ext uri="{FF2B5EF4-FFF2-40B4-BE49-F238E27FC236}">
                <a16:creationId xmlns:a16="http://schemas.microsoft.com/office/drawing/2014/main" id="{44117729-17AC-419E-BD2B-988B05AEB132}"/>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sp>
        <p:nvSpPr>
          <p:cNvPr id="109581" name="Text Box 13">
            <a:hlinkClick r:id="rId2" action="ppaction://hlinksldjump"/>
            <a:extLst>
              <a:ext uri="{FF2B5EF4-FFF2-40B4-BE49-F238E27FC236}">
                <a16:creationId xmlns:a16="http://schemas.microsoft.com/office/drawing/2014/main" id="{05CAA4AE-8C36-4E06-A868-578FCF7A4FD2}"/>
              </a:ext>
            </a:extLst>
          </p:cNvPr>
          <p:cNvSpPr txBox="1">
            <a:spLocks noChangeArrowheads="1"/>
          </p:cNvSpPr>
          <p:nvPr/>
        </p:nvSpPr>
        <p:spPr bwMode="auto">
          <a:xfrm>
            <a:off x="3713870" y="4656803"/>
            <a:ext cx="1837362" cy="33855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u-HU" b="1" dirty="0">
                <a:solidFill>
                  <a:srgbClr val="003300"/>
                </a:solidFill>
              </a:rPr>
              <a:t>Laboratory tasks</a:t>
            </a:r>
          </a:p>
        </p:txBody>
      </p:sp>
      <p:sp>
        <p:nvSpPr>
          <p:cNvPr id="109582" name="Rectangle 14">
            <a:extLst>
              <a:ext uri="{FF2B5EF4-FFF2-40B4-BE49-F238E27FC236}">
                <a16:creationId xmlns:a16="http://schemas.microsoft.com/office/drawing/2014/main" id="{D705A40C-56D9-4D44-9CEC-5DC82BA4BC14}"/>
              </a:ext>
            </a:extLst>
          </p:cNvPr>
          <p:cNvSpPr>
            <a:spLocks noChangeArrowheads="1"/>
          </p:cNvSpPr>
          <p:nvPr/>
        </p:nvSpPr>
        <p:spPr bwMode="auto">
          <a:xfrm>
            <a:off x="523939" y="5155420"/>
            <a:ext cx="8064896" cy="5847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hu-HU" dirty="0">
                <a:solidFill>
                  <a:srgbClr val="003300"/>
                </a:solidFill>
              </a:rPr>
              <a:t>Definition of thematic model and its analysis and understanding for lecture issues as individual work of each student.</a:t>
            </a:r>
          </a:p>
        </p:txBody>
      </p:sp>
      <p:sp>
        <p:nvSpPr>
          <p:cNvPr id="109587" name="Text Box 19">
            <a:extLst>
              <a:ext uri="{FF2B5EF4-FFF2-40B4-BE49-F238E27FC236}">
                <a16:creationId xmlns:a16="http://schemas.microsoft.com/office/drawing/2014/main" id="{49B5EAFD-C84B-47F6-9DC9-07DC4CCD44D9}"/>
              </a:ext>
            </a:extLst>
          </p:cNvPr>
          <p:cNvSpPr txBox="1">
            <a:spLocks noChangeArrowheads="1"/>
          </p:cNvSpPr>
          <p:nvPr/>
        </p:nvSpPr>
        <p:spPr bwMode="auto">
          <a:xfrm>
            <a:off x="4144081" y="758705"/>
            <a:ext cx="917575" cy="3365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hu-HU" b="1">
                <a:solidFill>
                  <a:srgbClr val="003300"/>
                </a:solidFill>
              </a:rPr>
              <a:t>Lecture</a:t>
            </a:r>
          </a:p>
        </p:txBody>
      </p:sp>
      <p:sp>
        <p:nvSpPr>
          <p:cNvPr id="16" name="Text Box 20">
            <a:extLst>
              <a:ext uri="{FF2B5EF4-FFF2-40B4-BE49-F238E27FC236}">
                <a16:creationId xmlns:a16="http://schemas.microsoft.com/office/drawing/2014/main" id="{8EA82C1C-93AD-4DFB-B402-A031366C3F45}"/>
              </a:ext>
            </a:extLst>
          </p:cNvPr>
          <p:cNvSpPr txBox="1">
            <a:spLocks noChangeArrowheads="1"/>
          </p:cNvSpPr>
          <p:nvPr/>
        </p:nvSpPr>
        <p:spPr bwMode="auto">
          <a:xfrm>
            <a:off x="914141" y="1209232"/>
            <a:ext cx="741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a:solidFill>
                  <a:srgbClr val="003300"/>
                </a:solidFill>
              </a:rPr>
              <a:t>Boundary representation</a:t>
            </a:r>
          </a:p>
        </p:txBody>
      </p:sp>
      <p:sp>
        <p:nvSpPr>
          <p:cNvPr id="17" name="Text Box 20">
            <a:extLst>
              <a:ext uri="{FF2B5EF4-FFF2-40B4-BE49-F238E27FC236}">
                <a16:creationId xmlns:a16="http://schemas.microsoft.com/office/drawing/2014/main" id="{ACD02514-2FE7-4484-8A2F-9C4477D574D5}"/>
              </a:ext>
            </a:extLst>
          </p:cNvPr>
          <p:cNvSpPr txBox="1">
            <a:spLocks noChangeArrowheads="1"/>
          </p:cNvSpPr>
          <p:nvPr/>
        </p:nvSpPr>
        <p:spPr bwMode="auto">
          <a:xfrm>
            <a:off x="884048" y="1573448"/>
            <a:ext cx="741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a:solidFill>
                  <a:srgbClr val="003300"/>
                </a:solidFill>
              </a:rPr>
              <a:t>Topological rules</a:t>
            </a:r>
          </a:p>
        </p:txBody>
      </p:sp>
      <p:sp>
        <p:nvSpPr>
          <p:cNvPr id="18" name="Text Box 20">
            <a:extLst>
              <a:ext uri="{FF2B5EF4-FFF2-40B4-BE49-F238E27FC236}">
                <a16:creationId xmlns:a16="http://schemas.microsoft.com/office/drawing/2014/main" id="{E8AB12E5-47DB-45B1-A9E4-BF1A555FFDBD}"/>
              </a:ext>
            </a:extLst>
          </p:cNvPr>
          <p:cNvSpPr txBox="1">
            <a:spLocks noChangeArrowheads="1"/>
          </p:cNvSpPr>
          <p:nvPr/>
        </p:nvSpPr>
        <p:spPr bwMode="auto">
          <a:xfrm>
            <a:off x="884048" y="1960543"/>
            <a:ext cx="741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a:solidFill>
                  <a:srgbClr val="003300"/>
                </a:solidFill>
              </a:rPr>
              <a:t>Euler's formula </a:t>
            </a:r>
          </a:p>
        </p:txBody>
      </p:sp>
      <p:sp>
        <p:nvSpPr>
          <p:cNvPr id="19" name="Text Box 20">
            <a:extLst>
              <a:ext uri="{FF2B5EF4-FFF2-40B4-BE49-F238E27FC236}">
                <a16:creationId xmlns:a16="http://schemas.microsoft.com/office/drawing/2014/main" id="{E13D614F-8B94-4640-8988-CFF9DFCB7CE7}"/>
              </a:ext>
            </a:extLst>
          </p:cNvPr>
          <p:cNvSpPr txBox="1">
            <a:spLocks noChangeArrowheads="1"/>
          </p:cNvSpPr>
          <p:nvPr/>
        </p:nvSpPr>
        <p:spPr bwMode="auto">
          <a:xfrm>
            <a:off x="936297" y="2363051"/>
            <a:ext cx="741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a:solidFill>
                  <a:srgbClr val="003300"/>
                </a:solidFill>
              </a:rPr>
              <a:t>Build topology by Euler operators</a:t>
            </a:r>
          </a:p>
        </p:txBody>
      </p:sp>
      <p:sp>
        <p:nvSpPr>
          <p:cNvPr id="20" name="Text Box 20">
            <a:extLst>
              <a:ext uri="{FF2B5EF4-FFF2-40B4-BE49-F238E27FC236}">
                <a16:creationId xmlns:a16="http://schemas.microsoft.com/office/drawing/2014/main" id="{920F5B8C-0996-4DA3-A386-6692644EFA0B}"/>
              </a:ext>
            </a:extLst>
          </p:cNvPr>
          <p:cNvSpPr txBox="1">
            <a:spLocks noChangeArrowheads="1"/>
          </p:cNvSpPr>
          <p:nvPr/>
        </p:nvSpPr>
        <p:spPr bwMode="auto">
          <a:xfrm>
            <a:off x="847987" y="3128649"/>
            <a:ext cx="741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a:solidFill>
                  <a:srgbClr val="003300"/>
                </a:solidFill>
              </a:rPr>
              <a:t>B-spline curve </a:t>
            </a:r>
          </a:p>
        </p:txBody>
      </p:sp>
      <p:sp>
        <p:nvSpPr>
          <p:cNvPr id="12" name="Text Box 20">
            <a:extLst>
              <a:ext uri="{FF2B5EF4-FFF2-40B4-BE49-F238E27FC236}">
                <a16:creationId xmlns:a16="http://schemas.microsoft.com/office/drawing/2014/main" id="{5431B013-914A-46ED-B837-D1E60E787E8C}"/>
              </a:ext>
            </a:extLst>
          </p:cNvPr>
          <p:cNvSpPr txBox="1">
            <a:spLocks noChangeArrowheads="1"/>
          </p:cNvSpPr>
          <p:nvPr/>
        </p:nvSpPr>
        <p:spPr bwMode="auto">
          <a:xfrm>
            <a:off x="863600" y="2728238"/>
            <a:ext cx="741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a:solidFill>
                  <a:srgbClr val="003300"/>
                </a:solidFill>
              </a:rPr>
              <a:t>Parametric curve </a:t>
            </a:r>
          </a:p>
        </p:txBody>
      </p:sp>
      <p:sp>
        <p:nvSpPr>
          <p:cNvPr id="13" name="Text Box 20">
            <a:extLst>
              <a:ext uri="{FF2B5EF4-FFF2-40B4-BE49-F238E27FC236}">
                <a16:creationId xmlns:a16="http://schemas.microsoft.com/office/drawing/2014/main" id="{D0990040-49E0-47D4-901F-34BCDC81FA81}"/>
              </a:ext>
            </a:extLst>
          </p:cNvPr>
          <p:cNvSpPr txBox="1">
            <a:spLocks noChangeArrowheads="1"/>
          </p:cNvSpPr>
          <p:nvPr/>
        </p:nvSpPr>
        <p:spPr bwMode="auto">
          <a:xfrm>
            <a:off x="906499" y="3507988"/>
            <a:ext cx="741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dirty="0">
                <a:solidFill>
                  <a:srgbClr val="003300"/>
                </a:solidFill>
              </a:rPr>
              <a:t>Parametric equation of surface</a:t>
            </a:r>
          </a:p>
        </p:txBody>
      </p:sp>
      <p:sp>
        <p:nvSpPr>
          <p:cNvPr id="14" name="Text Box 20">
            <a:extLst>
              <a:ext uri="{FF2B5EF4-FFF2-40B4-BE49-F238E27FC236}">
                <a16:creationId xmlns:a16="http://schemas.microsoft.com/office/drawing/2014/main" id="{85F9983C-5A61-4D90-A29C-6C5465CD5ADC}"/>
              </a:ext>
            </a:extLst>
          </p:cNvPr>
          <p:cNvSpPr txBox="1">
            <a:spLocks noChangeArrowheads="1"/>
          </p:cNvSpPr>
          <p:nvPr/>
        </p:nvSpPr>
        <p:spPr bwMode="auto">
          <a:xfrm>
            <a:off x="881898" y="3949184"/>
            <a:ext cx="7416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dirty="0">
                <a:solidFill>
                  <a:srgbClr val="003300"/>
                </a:solidFill>
              </a:rPr>
              <a:t>Continuity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a:extLst>
              <a:ext uri="{FF2B5EF4-FFF2-40B4-BE49-F238E27FC236}">
                <a16:creationId xmlns:a16="http://schemas.microsoft.com/office/drawing/2014/main" id="{4103228D-545A-4792-A465-2A547BE93016}"/>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3800" b="35300"/>
          <a:stretch/>
        </p:blipFill>
        <p:spPr>
          <a:xfrm>
            <a:off x="448655" y="836712"/>
            <a:ext cx="8246690" cy="3672408"/>
          </a:xfrm>
          <a:prstGeom prst="rect">
            <a:avLst/>
          </a:prstGeom>
        </p:spPr>
      </p:pic>
    </p:spTree>
    <p:extLst>
      <p:ext uri="{BB962C8B-B14F-4D97-AF65-F5344CB8AC3E}">
        <p14:creationId xmlns:p14="http://schemas.microsoft.com/office/powerpoint/2010/main" val="2529040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F2E064CD-738B-45DB-BE8A-A71A804E8E17}"/>
              </a:ext>
            </a:extLst>
          </p:cNvPr>
          <p:cNvPicPr>
            <a:picLocks noChangeAspect="1"/>
          </p:cNvPicPr>
          <p:nvPr/>
        </p:nvPicPr>
        <p:blipFill rotWithShape="1">
          <a:blip r:embed="rId2">
            <a:extLst>
              <a:ext uri="{28A0092B-C50C-407E-A947-70E740481C1C}">
                <a14:useLocalDpi xmlns:a14="http://schemas.microsoft.com/office/drawing/2010/main" val="0"/>
              </a:ext>
            </a:extLst>
          </a:blip>
          <a:srcRect t="12201" r="4640" b="24801"/>
          <a:stretch/>
        </p:blipFill>
        <p:spPr>
          <a:xfrm>
            <a:off x="484659" y="692696"/>
            <a:ext cx="8174682" cy="4320480"/>
          </a:xfrm>
          <a:prstGeom prst="rect">
            <a:avLst/>
          </a:prstGeom>
        </p:spPr>
      </p:pic>
    </p:spTree>
    <p:extLst>
      <p:ext uri="{BB962C8B-B14F-4D97-AF65-F5344CB8AC3E}">
        <p14:creationId xmlns:p14="http://schemas.microsoft.com/office/powerpoint/2010/main" val="778589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B9203EBA-ECB8-4ED9-B0FB-FDE5C4D5A335}"/>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34880" b="36350"/>
          <a:stretch/>
        </p:blipFill>
        <p:spPr>
          <a:xfrm>
            <a:off x="1810559" y="908720"/>
            <a:ext cx="5582394" cy="3600400"/>
          </a:xfrm>
          <a:prstGeom prst="rect">
            <a:avLst/>
          </a:prstGeom>
        </p:spPr>
      </p:pic>
    </p:spTree>
    <p:extLst>
      <p:ext uri="{BB962C8B-B14F-4D97-AF65-F5344CB8AC3E}">
        <p14:creationId xmlns:p14="http://schemas.microsoft.com/office/powerpoint/2010/main" val="2891732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5" name="Kép 4" descr="A képen képernyőkép látható&#10;&#10;Ez egy automatikusan létrehozott leírás.">
            <a:extLst>
              <a:ext uri="{FF2B5EF4-FFF2-40B4-BE49-F238E27FC236}">
                <a16:creationId xmlns:a16="http://schemas.microsoft.com/office/drawing/2014/main" id="{2A00BEFB-8CEA-41E4-8D7D-E8BE63A0DE64}"/>
              </a:ext>
            </a:extLst>
          </p:cNvPr>
          <p:cNvPicPr>
            <a:picLocks noChangeAspect="1"/>
          </p:cNvPicPr>
          <p:nvPr/>
        </p:nvPicPr>
        <p:blipFill rotWithShape="1">
          <a:blip r:embed="rId2">
            <a:extLst>
              <a:ext uri="{28A0092B-C50C-407E-A947-70E740481C1C}">
                <a14:useLocalDpi xmlns:a14="http://schemas.microsoft.com/office/drawing/2010/main" val="0"/>
              </a:ext>
            </a:extLst>
          </a:blip>
          <a:srcRect t="11150" r="4640" b="25850"/>
          <a:stretch/>
        </p:blipFill>
        <p:spPr>
          <a:xfrm>
            <a:off x="484659" y="980728"/>
            <a:ext cx="8174682" cy="4320480"/>
          </a:xfrm>
          <a:prstGeom prst="rect">
            <a:avLst/>
          </a:prstGeom>
        </p:spPr>
      </p:pic>
    </p:spTree>
    <p:extLst>
      <p:ext uri="{BB962C8B-B14F-4D97-AF65-F5344CB8AC3E}">
        <p14:creationId xmlns:p14="http://schemas.microsoft.com/office/powerpoint/2010/main" val="146693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A9A7B67A-1223-4247-8094-ECD305770339}"/>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13881" b="35300"/>
          <a:stretch/>
        </p:blipFill>
        <p:spPr>
          <a:xfrm>
            <a:off x="880703" y="935245"/>
            <a:ext cx="7382594" cy="3672408"/>
          </a:xfrm>
          <a:prstGeom prst="rect">
            <a:avLst/>
          </a:prstGeom>
        </p:spPr>
      </p:pic>
    </p:spTree>
    <p:extLst>
      <p:ext uri="{BB962C8B-B14F-4D97-AF65-F5344CB8AC3E}">
        <p14:creationId xmlns:p14="http://schemas.microsoft.com/office/powerpoint/2010/main" val="281400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72A410FB-38C6-493F-9CBE-6E20ECA645DC}"/>
              </a:ext>
            </a:extLst>
          </p:cNvPr>
          <p:cNvPicPr>
            <a:picLocks noChangeAspect="1"/>
          </p:cNvPicPr>
          <p:nvPr/>
        </p:nvPicPr>
        <p:blipFill rotWithShape="1">
          <a:blip r:embed="rId2">
            <a:extLst>
              <a:ext uri="{28A0092B-C50C-407E-A947-70E740481C1C}">
                <a14:useLocalDpi xmlns:a14="http://schemas.microsoft.com/office/drawing/2010/main" val="0"/>
              </a:ext>
            </a:extLst>
          </a:blip>
          <a:srcRect t="11150" r="4640" b="25850"/>
          <a:stretch/>
        </p:blipFill>
        <p:spPr>
          <a:xfrm>
            <a:off x="484659" y="908720"/>
            <a:ext cx="8174682" cy="4320480"/>
          </a:xfrm>
          <a:prstGeom prst="rect">
            <a:avLst/>
          </a:prstGeom>
        </p:spPr>
      </p:pic>
    </p:spTree>
    <p:extLst>
      <p:ext uri="{BB962C8B-B14F-4D97-AF65-F5344CB8AC3E}">
        <p14:creationId xmlns:p14="http://schemas.microsoft.com/office/powerpoint/2010/main" val="3674462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szöveg látható&#10;&#10;Ez egy automatikusan létrehozott leírás.">
            <a:extLst>
              <a:ext uri="{FF2B5EF4-FFF2-40B4-BE49-F238E27FC236}">
                <a16:creationId xmlns:a16="http://schemas.microsoft.com/office/drawing/2014/main" id="{973223D0-213F-4256-84E9-CB52507440C2}"/>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28160" b="33200"/>
          <a:stretch/>
        </p:blipFill>
        <p:spPr>
          <a:xfrm>
            <a:off x="1492771" y="836712"/>
            <a:ext cx="6158458" cy="3816424"/>
          </a:xfrm>
          <a:prstGeom prst="rect">
            <a:avLst/>
          </a:prstGeom>
        </p:spPr>
      </p:pic>
    </p:spTree>
    <p:extLst>
      <p:ext uri="{BB962C8B-B14F-4D97-AF65-F5344CB8AC3E}">
        <p14:creationId xmlns:p14="http://schemas.microsoft.com/office/powerpoint/2010/main" val="1634790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DF6B87D2-3BFE-45AA-8ABA-D12E272535BE}"/>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4640" b="33200"/>
          <a:stretch/>
        </p:blipFill>
        <p:spPr>
          <a:xfrm>
            <a:off x="484659" y="764704"/>
            <a:ext cx="8174682" cy="3816424"/>
          </a:xfrm>
          <a:prstGeom prst="rect">
            <a:avLst/>
          </a:prstGeom>
        </p:spPr>
      </p:pic>
    </p:spTree>
    <p:extLst>
      <p:ext uri="{BB962C8B-B14F-4D97-AF65-F5344CB8AC3E}">
        <p14:creationId xmlns:p14="http://schemas.microsoft.com/office/powerpoint/2010/main" val="1118324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000" b="1" dirty="0" err="1">
                <a:solidFill>
                  <a:schemeClr val="bg1"/>
                </a:solidFill>
              </a:rPr>
              <a:t>Control</a:t>
            </a:r>
            <a:r>
              <a:rPr lang="hu-HU" altLang="hu-HU" sz="2000" b="1" dirty="0">
                <a:solidFill>
                  <a:schemeClr val="bg1"/>
                </a:solidFill>
              </a:rPr>
              <a:t> of </a:t>
            </a:r>
            <a:r>
              <a:rPr lang="hu-HU" altLang="hu-HU" sz="2000" b="1" dirty="0" err="1">
                <a:solidFill>
                  <a:schemeClr val="bg1"/>
                </a:solidFill>
              </a:rPr>
              <a:t>geometry</a:t>
            </a:r>
            <a:endParaRPr lang="en-US" altLang="hu-HU" sz="2000" b="1" dirty="0">
              <a:solidFill>
                <a:schemeClr val="bg1"/>
              </a:solidFill>
            </a:endParaRP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pic>
        <p:nvPicPr>
          <p:cNvPr id="3" name="Kép 2" descr="A képen képernyőkép látható&#10;&#10;Ez egy automatikusan létrehozott leírás.">
            <a:extLst>
              <a:ext uri="{FF2B5EF4-FFF2-40B4-BE49-F238E27FC236}">
                <a16:creationId xmlns:a16="http://schemas.microsoft.com/office/drawing/2014/main" id="{522EBAFB-9BDD-4732-B4BE-5095417DE0F2}"/>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3800" b="33200"/>
          <a:stretch/>
        </p:blipFill>
        <p:spPr>
          <a:xfrm>
            <a:off x="417957" y="764704"/>
            <a:ext cx="8246690" cy="3816424"/>
          </a:xfrm>
          <a:prstGeom prst="rect">
            <a:avLst/>
          </a:prstGeom>
        </p:spPr>
      </p:pic>
    </p:spTree>
    <p:extLst>
      <p:ext uri="{BB962C8B-B14F-4D97-AF65-F5344CB8AC3E}">
        <p14:creationId xmlns:p14="http://schemas.microsoft.com/office/powerpoint/2010/main" val="3955702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2AB005B8-15EB-4FEF-BB5D-85FEE106F1FF}"/>
              </a:ext>
            </a:extLst>
          </p:cNvPr>
          <p:cNvSpPr txBox="1">
            <a:spLocks noChangeArrowheads="1"/>
          </p:cNvSpPr>
          <p:nvPr/>
        </p:nvSpPr>
        <p:spPr bwMode="auto">
          <a:xfrm>
            <a:off x="0" y="0"/>
            <a:ext cx="9144000" cy="39687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000" b="1" dirty="0">
                <a:solidFill>
                  <a:schemeClr val="bg1"/>
                </a:solidFill>
              </a:rPr>
              <a:t>Boundary representation</a:t>
            </a:r>
          </a:p>
        </p:txBody>
      </p:sp>
      <p:sp>
        <p:nvSpPr>
          <p:cNvPr id="58393" name="Rectangle 25">
            <a:extLst>
              <a:ext uri="{FF2B5EF4-FFF2-40B4-BE49-F238E27FC236}">
                <a16:creationId xmlns:a16="http://schemas.microsoft.com/office/drawing/2014/main" id="{C83EAA01-16F9-4639-99A3-9AA899101BE4}"/>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 Horváth        UÓ-JNFI-IAM        http://users.nik.uni-obuda.hu/lhorvath/</a:t>
            </a:r>
          </a:p>
        </p:txBody>
      </p:sp>
      <p:grpSp>
        <p:nvGrpSpPr>
          <p:cNvPr id="12" name="Csoportba foglalás 11">
            <a:extLst>
              <a:ext uri="{FF2B5EF4-FFF2-40B4-BE49-F238E27FC236}">
                <a16:creationId xmlns:a16="http://schemas.microsoft.com/office/drawing/2014/main" id="{AEA79100-4614-4BC9-81DD-257894345F08}"/>
              </a:ext>
            </a:extLst>
          </p:cNvPr>
          <p:cNvGrpSpPr/>
          <p:nvPr/>
        </p:nvGrpSpPr>
        <p:grpSpPr>
          <a:xfrm>
            <a:off x="220787" y="517446"/>
            <a:ext cx="8454901" cy="5758441"/>
            <a:chOff x="271463" y="384176"/>
            <a:chExt cx="8454901" cy="5758441"/>
          </a:xfrm>
        </p:grpSpPr>
        <p:grpSp>
          <p:nvGrpSpPr>
            <p:cNvPr id="13" name="Group 198">
              <a:extLst>
                <a:ext uri="{FF2B5EF4-FFF2-40B4-BE49-F238E27FC236}">
                  <a16:creationId xmlns:a16="http://schemas.microsoft.com/office/drawing/2014/main" id="{E3DF48C7-2DE0-480C-AF9B-66D9E1293609}"/>
                </a:ext>
              </a:extLst>
            </p:cNvPr>
            <p:cNvGrpSpPr>
              <a:grpSpLocks/>
            </p:cNvGrpSpPr>
            <p:nvPr/>
          </p:nvGrpSpPr>
          <p:grpSpPr bwMode="auto">
            <a:xfrm>
              <a:off x="1660525" y="3732213"/>
              <a:ext cx="1385888" cy="2017712"/>
              <a:chOff x="944" y="2351"/>
              <a:chExt cx="873" cy="1271"/>
            </a:xfrm>
          </p:grpSpPr>
          <p:grpSp>
            <p:nvGrpSpPr>
              <p:cNvPr id="194" name="Group 159">
                <a:extLst>
                  <a:ext uri="{FF2B5EF4-FFF2-40B4-BE49-F238E27FC236}">
                    <a16:creationId xmlns:a16="http://schemas.microsoft.com/office/drawing/2014/main" id="{6F1C2B99-DF75-4132-AB46-8BCCBBC5E791}"/>
                  </a:ext>
                </a:extLst>
              </p:cNvPr>
              <p:cNvGrpSpPr>
                <a:grpSpLocks/>
              </p:cNvGrpSpPr>
              <p:nvPr/>
            </p:nvGrpSpPr>
            <p:grpSpPr bwMode="auto">
              <a:xfrm>
                <a:off x="946" y="2364"/>
                <a:ext cx="366" cy="424"/>
                <a:chOff x="2926" y="2184"/>
                <a:chExt cx="366" cy="424"/>
              </a:xfrm>
            </p:grpSpPr>
            <p:sp>
              <p:nvSpPr>
                <p:cNvPr id="220" name="Arc 157">
                  <a:extLst>
                    <a:ext uri="{FF2B5EF4-FFF2-40B4-BE49-F238E27FC236}">
                      <a16:creationId xmlns:a16="http://schemas.microsoft.com/office/drawing/2014/main" id="{8533EA1C-0B29-4326-8CEA-000D436A27BD}"/>
                    </a:ext>
                  </a:extLst>
                </p:cNvPr>
                <p:cNvSpPr>
                  <a:spLocks/>
                </p:cNvSpPr>
                <p:nvPr/>
              </p:nvSpPr>
              <p:spPr bwMode="auto">
                <a:xfrm>
                  <a:off x="2926" y="2397"/>
                  <a:ext cx="183" cy="211"/>
                </a:xfrm>
                <a:custGeom>
                  <a:avLst/>
                  <a:gdLst>
                    <a:gd name="G0" fmla="+- 21600 0 0"/>
                    <a:gd name="G1" fmla="+- 21600 0 0"/>
                    <a:gd name="G2" fmla="+- 21600 0 0"/>
                    <a:gd name="T0" fmla="*/ 0 w 21600"/>
                    <a:gd name="T1" fmla="*/ 21496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496"/>
                      </a:moveTo>
                      <a:cubicBezTo>
                        <a:pt x="57" y="9607"/>
                        <a:pt x="9711" y="0"/>
                        <a:pt x="21600" y="0"/>
                      </a:cubicBezTo>
                    </a:path>
                    <a:path w="21600" h="21600" stroke="0" extrusionOk="0">
                      <a:moveTo>
                        <a:pt x="0" y="21496"/>
                      </a:moveTo>
                      <a:cubicBezTo>
                        <a:pt x="57" y="9607"/>
                        <a:pt x="9711" y="0"/>
                        <a:pt x="21600" y="0"/>
                      </a:cubicBezTo>
                      <a:lnTo>
                        <a:pt x="21600" y="21600"/>
                      </a:lnTo>
                      <a:close/>
                    </a:path>
                  </a:pathLst>
                </a:custGeom>
                <a:noFill/>
                <a:ln w="301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221" name="Arc 158">
                  <a:extLst>
                    <a:ext uri="{FF2B5EF4-FFF2-40B4-BE49-F238E27FC236}">
                      <a16:creationId xmlns:a16="http://schemas.microsoft.com/office/drawing/2014/main" id="{8B55907C-5246-44D5-B53A-C75C306645C6}"/>
                    </a:ext>
                  </a:extLst>
                </p:cNvPr>
                <p:cNvSpPr>
                  <a:spLocks/>
                </p:cNvSpPr>
                <p:nvPr/>
              </p:nvSpPr>
              <p:spPr bwMode="auto">
                <a:xfrm>
                  <a:off x="3109" y="2184"/>
                  <a:ext cx="183" cy="212"/>
                </a:xfrm>
                <a:custGeom>
                  <a:avLst/>
                  <a:gdLst>
                    <a:gd name="G0" fmla="+- 0 0 0"/>
                    <a:gd name="G1" fmla="+- 104 0 0"/>
                    <a:gd name="G2" fmla="+- 21600 0 0"/>
                    <a:gd name="T0" fmla="*/ 21600 w 21600"/>
                    <a:gd name="T1" fmla="*/ 0 h 21704"/>
                    <a:gd name="T2" fmla="*/ 0 w 21600"/>
                    <a:gd name="T3" fmla="*/ 21704 h 21704"/>
                    <a:gd name="T4" fmla="*/ 0 w 21600"/>
                    <a:gd name="T5" fmla="*/ 104 h 21704"/>
                  </a:gdLst>
                  <a:ahLst/>
                  <a:cxnLst>
                    <a:cxn ang="0">
                      <a:pos x="T0" y="T1"/>
                    </a:cxn>
                    <a:cxn ang="0">
                      <a:pos x="T2" y="T3"/>
                    </a:cxn>
                    <a:cxn ang="0">
                      <a:pos x="T4" y="T5"/>
                    </a:cxn>
                  </a:cxnLst>
                  <a:rect l="0" t="0" r="r" b="b"/>
                  <a:pathLst>
                    <a:path w="21600" h="21704" fill="none" extrusionOk="0">
                      <a:moveTo>
                        <a:pt x="21599" y="0"/>
                      </a:moveTo>
                      <a:cubicBezTo>
                        <a:pt x="21599" y="34"/>
                        <a:pt x="21600" y="69"/>
                        <a:pt x="21600" y="104"/>
                      </a:cubicBezTo>
                      <a:cubicBezTo>
                        <a:pt x="21600" y="12033"/>
                        <a:pt x="11929" y="21703"/>
                        <a:pt x="0" y="21703"/>
                      </a:cubicBezTo>
                    </a:path>
                    <a:path w="21600" h="21704" stroke="0" extrusionOk="0">
                      <a:moveTo>
                        <a:pt x="21599" y="0"/>
                      </a:moveTo>
                      <a:cubicBezTo>
                        <a:pt x="21599" y="34"/>
                        <a:pt x="21600" y="69"/>
                        <a:pt x="21600" y="104"/>
                      </a:cubicBezTo>
                      <a:cubicBezTo>
                        <a:pt x="21600" y="12033"/>
                        <a:pt x="11929" y="21703"/>
                        <a:pt x="0" y="21703"/>
                      </a:cubicBezTo>
                      <a:lnTo>
                        <a:pt x="0" y="104"/>
                      </a:lnTo>
                      <a:close/>
                    </a:path>
                  </a:pathLst>
                </a:custGeom>
                <a:noFill/>
                <a:ln w="30163">
                  <a:solidFill>
                    <a:srgbClr val="99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grpSp>
          <p:grpSp>
            <p:nvGrpSpPr>
              <p:cNvPr id="195" name="Group 162">
                <a:extLst>
                  <a:ext uri="{FF2B5EF4-FFF2-40B4-BE49-F238E27FC236}">
                    <a16:creationId xmlns:a16="http://schemas.microsoft.com/office/drawing/2014/main" id="{BE36E3FE-5177-4396-A3FC-0ED5C7F952B4}"/>
                  </a:ext>
                </a:extLst>
              </p:cNvPr>
              <p:cNvGrpSpPr>
                <a:grpSpLocks/>
              </p:cNvGrpSpPr>
              <p:nvPr/>
            </p:nvGrpSpPr>
            <p:grpSpPr bwMode="auto">
              <a:xfrm>
                <a:off x="945" y="2785"/>
                <a:ext cx="510" cy="316"/>
                <a:chOff x="2925" y="2605"/>
                <a:chExt cx="510" cy="316"/>
              </a:xfrm>
            </p:grpSpPr>
            <p:sp>
              <p:nvSpPr>
                <p:cNvPr id="218" name="Arc 160">
                  <a:extLst>
                    <a:ext uri="{FF2B5EF4-FFF2-40B4-BE49-F238E27FC236}">
                      <a16:creationId xmlns:a16="http://schemas.microsoft.com/office/drawing/2014/main" id="{D6B030F5-B3E4-4E29-BCF9-79D84C690914}"/>
                    </a:ext>
                  </a:extLst>
                </p:cNvPr>
                <p:cNvSpPr>
                  <a:spLocks/>
                </p:cNvSpPr>
                <p:nvPr/>
              </p:nvSpPr>
              <p:spPr bwMode="auto">
                <a:xfrm>
                  <a:off x="3180" y="2763"/>
                  <a:ext cx="255" cy="158"/>
                </a:xfrm>
                <a:custGeom>
                  <a:avLst/>
                  <a:gdLst>
                    <a:gd name="G0" fmla="+- 21600 0 0"/>
                    <a:gd name="G1" fmla="+- 0 0 0"/>
                    <a:gd name="G2" fmla="+- 21600 0 0"/>
                    <a:gd name="T0" fmla="*/ 21347 w 21600"/>
                    <a:gd name="T1" fmla="*/ 21599 h 21599"/>
                    <a:gd name="T2" fmla="*/ 0 w 21600"/>
                    <a:gd name="T3" fmla="*/ 0 h 21599"/>
                    <a:gd name="T4" fmla="*/ 21600 w 21600"/>
                    <a:gd name="T5" fmla="*/ 0 h 21599"/>
                  </a:gdLst>
                  <a:ahLst/>
                  <a:cxnLst>
                    <a:cxn ang="0">
                      <a:pos x="T0" y="T1"/>
                    </a:cxn>
                    <a:cxn ang="0">
                      <a:pos x="T2" y="T3"/>
                    </a:cxn>
                    <a:cxn ang="0">
                      <a:pos x="T4" y="T5"/>
                    </a:cxn>
                  </a:cxnLst>
                  <a:rect l="0" t="0" r="r" b="b"/>
                  <a:pathLst>
                    <a:path w="21600" h="21599" fill="none" extrusionOk="0">
                      <a:moveTo>
                        <a:pt x="21347" y="21598"/>
                      </a:moveTo>
                      <a:cubicBezTo>
                        <a:pt x="9517" y="21459"/>
                        <a:pt x="0" y="11830"/>
                        <a:pt x="0" y="0"/>
                      </a:cubicBezTo>
                    </a:path>
                    <a:path w="21600" h="21599" stroke="0" extrusionOk="0">
                      <a:moveTo>
                        <a:pt x="21347" y="21598"/>
                      </a:moveTo>
                      <a:cubicBezTo>
                        <a:pt x="9517" y="21459"/>
                        <a:pt x="0" y="11830"/>
                        <a:pt x="0" y="0"/>
                      </a:cubicBezTo>
                      <a:lnTo>
                        <a:pt x="21600" y="0"/>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219" name="Arc 161">
                  <a:extLst>
                    <a:ext uri="{FF2B5EF4-FFF2-40B4-BE49-F238E27FC236}">
                      <a16:creationId xmlns:a16="http://schemas.microsoft.com/office/drawing/2014/main" id="{54B522A0-6E8F-4C3D-A5FF-CAB67974D7F7}"/>
                    </a:ext>
                  </a:extLst>
                </p:cNvPr>
                <p:cNvSpPr>
                  <a:spLocks/>
                </p:cNvSpPr>
                <p:nvPr/>
              </p:nvSpPr>
              <p:spPr bwMode="auto">
                <a:xfrm>
                  <a:off x="2925" y="2605"/>
                  <a:ext cx="256" cy="158"/>
                </a:xfrm>
                <a:custGeom>
                  <a:avLst/>
                  <a:gdLst>
                    <a:gd name="G0" fmla="+- 0 0 0"/>
                    <a:gd name="G1" fmla="+- 21600 0 0"/>
                    <a:gd name="G2" fmla="+- 21600 0 0"/>
                    <a:gd name="T0" fmla="*/ 85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84" y="0"/>
                      </a:moveTo>
                      <a:cubicBezTo>
                        <a:pt x="11981" y="46"/>
                        <a:pt x="21600" y="9703"/>
                        <a:pt x="21600" y="21600"/>
                      </a:cubicBezTo>
                    </a:path>
                    <a:path w="21600" h="21600" stroke="0" extrusionOk="0">
                      <a:moveTo>
                        <a:pt x="84" y="0"/>
                      </a:moveTo>
                      <a:cubicBezTo>
                        <a:pt x="11981" y="46"/>
                        <a:pt x="21600" y="9703"/>
                        <a:pt x="21600" y="21600"/>
                      </a:cubicBezTo>
                      <a:lnTo>
                        <a:pt x="0" y="21600"/>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grpSp>
          <p:grpSp>
            <p:nvGrpSpPr>
              <p:cNvPr id="196" name="Group 165">
                <a:extLst>
                  <a:ext uri="{FF2B5EF4-FFF2-40B4-BE49-F238E27FC236}">
                    <a16:creationId xmlns:a16="http://schemas.microsoft.com/office/drawing/2014/main" id="{F4CC2EC6-91BC-48CB-814E-56C8EBE521E5}"/>
                  </a:ext>
                </a:extLst>
              </p:cNvPr>
              <p:cNvGrpSpPr>
                <a:grpSpLocks/>
              </p:cNvGrpSpPr>
              <p:nvPr/>
            </p:nvGrpSpPr>
            <p:grpSpPr bwMode="auto">
              <a:xfrm>
                <a:off x="1455" y="2670"/>
                <a:ext cx="361" cy="430"/>
                <a:chOff x="3435" y="2490"/>
                <a:chExt cx="361" cy="430"/>
              </a:xfrm>
            </p:grpSpPr>
            <p:sp>
              <p:nvSpPr>
                <p:cNvPr id="216" name="Arc 163">
                  <a:extLst>
                    <a:ext uri="{FF2B5EF4-FFF2-40B4-BE49-F238E27FC236}">
                      <a16:creationId xmlns:a16="http://schemas.microsoft.com/office/drawing/2014/main" id="{C182F517-FC02-4441-B9DE-381A3CD83484}"/>
                    </a:ext>
                  </a:extLst>
                </p:cNvPr>
                <p:cNvSpPr>
                  <a:spLocks/>
                </p:cNvSpPr>
                <p:nvPr/>
              </p:nvSpPr>
              <p:spPr bwMode="auto">
                <a:xfrm>
                  <a:off x="3435" y="2705"/>
                  <a:ext cx="180" cy="215"/>
                </a:xfrm>
                <a:custGeom>
                  <a:avLst/>
                  <a:gdLst>
                    <a:gd name="G0" fmla="+- 21598 0 0"/>
                    <a:gd name="G1" fmla="+- 21600 0 0"/>
                    <a:gd name="G2" fmla="+- 21600 0 0"/>
                    <a:gd name="T0" fmla="*/ 0 w 21598"/>
                    <a:gd name="T1" fmla="*/ 21297 h 21600"/>
                    <a:gd name="T2" fmla="*/ 21598 w 21598"/>
                    <a:gd name="T3" fmla="*/ 0 h 21600"/>
                    <a:gd name="T4" fmla="*/ 21598 w 21598"/>
                    <a:gd name="T5" fmla="*/ 21600 h 21600"/>
                  </a:gdLst>
                  <a:ahLst/>
                  <a:cxnLst>
                    <a:cxn ang="0">
                      <a:pos x="T0" y="T1"/>
                    </a:cxn>
                    <a:cxn ang="0">
                      <a:pos x="T2" y="T3"/>
                    </a:cxn>
                    <a:cxn ang="0">
                      <a:pos x="T4" y="T5"/>
                    </a:cxn>
                  </a:cxnLst>
                  <a:rect l="0" t="0" r="r" b="b"/>
                  <a:pathLst>
                    <a:path w="21598" h="21600" fill="none" extrusionOk="0">
                      <a:moveTo>
                        <a:pt x="0" y="21297"/>
                      </a:moveTo>
                      <a:cubicBezTo>
                        <a:pt x="165" y="9486"/>
                        <a:pt x="9786" y="0"/>
                        <a:pt x="21598" y="0"/>
                      </a:cubicBezTo>
                    </a:path>
                    <a:path w="21598" h="21600" stroke="0" extrusionOk="0">
                      <a:moveTo>
                        <a:pt x="0" y="21297"/>
                      </a:moveTo>
                      <a:cubicBezTo>
                        <a:pt x="165" y="9486"/>
                        <a:pt x="9786" y="0"/>
                        <a:pt x="21598" y="0"/>
                      </a:cubicBezTo>
                      <a:lnTo>
                        <a:pt x="21598" y="21600"/>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217" name="Arc 164">
                  <a:extLst>
                    <a:ext uri="{FF2B5EF4-FFF2-40B4-BE49-F238E27FC236}">
                      <a16:creationId xmlns:a16="http://schemas.microsoft.com/office/drawing/2014/main" id="{8D202569-6589-4822-99EF-DA2F5FFE5BC2}"/>
                    </a:ext>
                  </a:extLst>
                </p:cNvPr>
                <p:cNvSpPr>
                  <a:spLocks/>
                </p:cNvSpPr>
                <p:nvPr/>
              </p:nvSpPr>
              <p:spPr bwMode="auto">
                <a:xfrm>
                  <a:off x="3615" y="2490"/>
                  <a:ext cx="181" cy="215"/>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grpSp>
          <p:grpSp>
            <p:nvGrpSpPr>
              <p:cNvPr id="197" name="Group 168">
                <a:extLst>
                  <a:ext uri="{FF2B5EF4-FFF2-40B4-BE49-F238E27FC236}">
                    <a16:creationId xmlns:a16="http://schemas.microsoft.com/office/drawing/2014/main" id="{76786CBB-3C5D-4611-88D1-245563E139D7}"/>
                  </a:ext>
                </a:extLst>
              </p:cNvPr>
              <p:cNvGrpSpPr>
                <a:grpSpLocks/>
              </p:cNvGrpSpPr>
              <p:nvPr/>
            </p:nvGrpSpPr>
            <p:grpSpPr bwMode="auto">
              <a:xfrm>
                <a:off x="1307" y="2359"/>
                <a:ext cx="510" cy="300"/>
                <a:chOff x="3287" y="2179"/>
                <a:chExt cx="510" cy="300"/>
              </a:xfrm>
            </p:grpSpPr>
            <p:sp>
              <p:nvSpPr>
                <p:cNvPr id="214" name="Arc 166">
                  <a:extLst>
                    <a:ext uri="{FF2B5EF4-FFF2-40B4-BE49-F238E27FC236}">
                      <a16:creationId xmlns:a16="http://schemas.microsoft.com/office/drawing/2014/main" id="{1C27FF4F-DE24-474A-9081-7781985774FB}"/>
                    </a:ext>
                  </a:extLst>
                </p:cNvPr>
                <p:cNvSpPr>
                  <a:spLocks/>
                </p:cNvSpPr>
                <p:nvPr/>
              </p:nvSpPr>
              <p:spPr bwMode="auto">
                <a:xfrm>
                  <a:off x="3542" y="2327"/>
                  <a:ext cx="255" cy="152"/>
                </a:xfrm>
                <a:custGeom>
                  <a:avLst/>
                  <a:gdLst>
                    <a:gd name="G0" fmla="+- 21600 0 0"/>
                    <a:gd name="G1" fmla="+- 288 0 0"/>
                    <a:gd name="G2" fmla="+- 21600 0 0"/>
                    <a:gd name="T0" fmla="*/ 21428 w 21600"/>
                    <a:gd name="T1" fmla="*/ 21887 h 21887"/>
                    <a:gd name="T2" fmla="*/ 2 w 21600"/>
                    <a:gd name="T3" fmla="*/ 0 h 21887"/>
                    <a:gd name="T4" fmla="*/ 21600 w 21600"/>
                    <a:gd name="T5" fmla="*/ 288 h 21887"/>
                  </a:gdLst>
                  <a:ahLst/>
                  <a:cxnLst>
                    <a:cxn ang="0">
                      <a:pos x="T0" y="T1"/>
                    </a:cxn>
                    <a:cxn ang="0">
                      <a:pos x="T2" y="T3"/>
                    </a:cxn>
                    <a:cxn ang="0">
                      <a:pos x="T4" y="T5"/>
                    </a:cxn>
                  </a:cxnLst>
                  <a:rect l="0" t="0" r="r" b="b"/>
                  <a:pathLst>
                    <a:path w="21600" h="21887" fill="none" extrusionOk="0">
                      <a:moveTo>
                        <a:pt x="21427" y="21887"/>
                      </a:moveTo>
                      <a:cubicBezTo>
                        <a:pt x="9566" y="21792"/>
                        <a:pt x="0" y="12150"/>
                        <a:pt x="0" y="288"/>
                      </a:cubicBezTo>
                      <a:cubicBezTo>
                        <a:pt x="0" y="191"/>
                        <a:pt x="0" y="95"/>
                        <a:pt x="1" y="-1"/>
                      </a:cubicBezTo>
                    </a:path>
                    <a:path w="21600" h="21887" stroke="0" extrusionOk="0">
                      <a:moveTo>
                        <a:pt x="21427" y="21887"/>
                      </a:moveTo>
                      <a:cubicBezTo>
                        <a:pt x="9566" y="21792"/>
                        <a:pt x="0" y="12150"/>
                        <a:pt x="0" y="288"/>
                      </a:cubicBezTo>
                      <a:cubicBezTo>
                        <a:pt x="0" y="191"/>
                        <a:pt x="0" y="95"/>
                        <a:pt x="1" y="-1"/>
                      </a:cubicBezTo>
                      <a:lnTo>
                        <a:pt x="21600" y="288"/>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215" name="Arc 167">
                  <a:extLst>
                    <a:ext uri="{FF2B5EF4-FFF2-40B4-BE49-F238E27FC236}">
                      <a16:creationId xmlns:a16="http://schemas.microsoft.com/office/drawing/2014/main" id="{AB0AAB01-0077-45A3-9A50-A4EA14A0C01A}"/>
                    </a:ext>
                  </a:extLst>
                </p:cNvPr>
                <p:cNvSpPr>
                  <a:spLocks/>
                </p:cNvSpPr>
                <p:nvPr/>
              </p:nvSpPr>
              <p:spPr bwMode="auto">
                <a:xfrm>
                  <a:off x="3287" y="2179"/>
                  <a:ext cx="256" cy="150"/>
                </a:xfrm>
                <a:custGeom>
                  <a:avLst/>
                  <a:gdLst>
                    <a:gd name="G0" fmla="+- 0 0 0"/>
                    <a:gd name="G1" fmla="+- 21599 0 0"/>
                    <a:gd name="G2" fmla="+- 21600 0 0"/>
                    <a:gd name="T0" fmla="*/ 167 w 21598"/>
                    <a:gd name="T1" fmla="*/ 0 h 21599"/>
                    <a:gd name="T2" fmla="*/ 21598 w 21598"/>
                    <a:gd name="T3" fmla="*/ 21309 h 21599"/>
                    <a:gd name="T4" fmla="*/ 0 w 21598"/>
                    <a:gd name="T5" fmla="*/ 21599 h 21599"/>
                  </a:gdLst>
                  <a:ahLst/>
                  <a:cxnLst>
                    <a:cxn ang="0">
                      <a:pos x="T0" y="T1"/>
                    </a:cxn>
                    <a:cxn ang="0">
                      <a:pos x="T2" y="T3"/>
                    </a:cxn>
                    <a:cxn ang="0">
                      <a:pos x="T4" y="T5"/>
                    </a:cxn>
                  </a:cxnLst>
                  <a:rect l="0" t="0" r="r" b="b"/>
                  <a:pathLst>
                    <a:path w="21598" h="21599" fill="none" extrusionOk="0">
                      <a:moveTo>
                        <a:pt x="167" y="-1"/>
                      </a:moveTo>
                      <a:cubicBezTo>
                        <a:pt x="11917" y="90"/>
                        <a:pt x="21440" y="9558"/>
                        <a:pt x="21598" y="21308"/>
                      </a:cubicBezTo>
                    </a:path>
                    <a:path w="21598" h="21599" stroke="0" extrusionOk="0">
                      <a:moveTo>
                        <a:pt x="167" y="-1"/>
                      </a:moveTo>
                      <a:cubicBezTo>
                        <a:pt x="11917" y="90"/>
                        <a:pt x="21440" y="9558"/>
                        <a:pt x="21598" y="21308"/>
                      </a:cubicBezTo>
                      <a:lnTo>
                        <a:pt x="0" y="21599"/>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grpSp>
          <p:grpSp>
            <p:nvGrpSpPr>
              <p:cNvPr id="198" name="Group 171">
                <a:extLst>
                  <a:ext uri="{FF2B5EF4-FFF2-40B4-BE49-F238E27FC236}">
                    <a16:creationId xmlns:a16="http://schemas.microsoft.com/office/drawing/2014/main" id="{A7AE1087-F88F-4B81-B279-187DC7F1CE01}"/>
                  </a:ext>
                </a:extLst>
              </p:cNvPr>
              <p:cNvGrpSpPr>
                <a:grpSpLocks/>
              </p:cNvGrpSpPr>
              <p:nvPr/>
            </p:nvGrpSpPr>
            <p:grpSpPr bwMode="auto">
              <a:xfrm>
                <a:off x="946" y="2885"/>
                <a:ext cx="366" cy="424"/>
                <a:chOff x="2926" y="2705"/>
                <a:chExt cx="366" cy="424"/>
              </a:xfrm>
            </p:grpSpPr>
            <p:sp>
              <p:nvSpPr>
                <p:cNvPr id="212" name="Arc 169">
                  <a:extLst>
                    <a:ext uri="{FF2B5EF4-FFF2-40B4-BE49-F238E27FC236}">
                      <a16:creationId xmlns:a16="http://schemas.microsoft.com/office/drawing/2014/main" id="{F8FD83F6-11D7-4F7F-A192-09069C8FB661}"/>
                    </a:ext>
                  </a:extLst>
                </p:cNvPr>
                <p:cNvSpPr>
                  <a:spLocks/>
                </p:cNvSpPr>
                <p:nvPr/>
              </p:nvSpPr>
              <p:spPr bwMode="auto">
                <a:xfrm>
                  <a:off x="2926" y="2917"/>
                  <a:ext cx="183" cy="212"/>
                </a:xfrm>
                <a:custGeom>
                  <a:avLst/>
                  <a:gdLst>
                    <a:gd name="G0" fmla="+- 21600 0 0"/>
                    <a:gd name="G1" fmla="+- 21600 0 0"/>
                    <a:gd name="G2" fmla="+- 21600 0 0"/>
                    <a:gd name="T0" fmla="*/ 0 w 21600"/>
                    <a:gd name="T1" fmla="*/ 21496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496"/>
                      </a:moveTo>
                      <a:cubicBezTo>
                        <a:pt x="57" y="9607"/>
                        <a:pt x="9711" y="0"/>
                        <a:pt x="21600" y="0"/>
                      </a:cubicBezTo>
                    </a:path>
                    <a:path w="21600" h="21600" stroke="0" extrusionOk="0">
                      <a:moveTo>
                        <a:pt x="0" y="21496"/>
                      </a:moveTo>
                      <a:cubicBezTo>
                        <a:pt x="57" y="9607"/>
                        <a:pt x="9711" y="0"/>
                        <a:pt x="21600" y="0"/>
                      </a:cubicBezTo>
                      <a:lnTo>
                        <a:pt x="21600" y="21600"/>
                      </a:lnTo>
                      <a:close/>
                    </a:path>
                  </a:pathLst>
                </a:custGeom>
                <a:noFill/>
                <a:ln w="0">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213" name="Arc 170">
                  <a:extLst>
                    <a:ext uri="{FF2B5EF4-FFF2-40B4-BE49-F238E27FC236}">
                      <a16:creationId xmlns:a16="http://schemas.microsoft.com/office/drawing/2014/main" id="{475A777B-AA20-41A5-BAEE-9A1FC6308440}"/>
                    </a:ext>
                  </a:extLst>
                </p:cNvPr>
                <p:cNvSpPr>
                  <a:spLocks/>
                </p:cNvSpPr>
                <p:nvPr/>
              </p:nvSpPr>
              <p:spPr bwMode="auto">
                <a:xfrm>
                  <a:off x="3109" y="2705"/>
                  <a:ext cx="183" cy="213"/>
                </a:xfrm>
                <a:custGeom>
                  <a:avLst/>
                  <a:gdLst>
                    <a:gd name="G0" fmla="+- 0 0 0"/>
                    <a:gd name="G1" fmla="+- 104 0 0"/>
                    <a:gd name="G2" fmla="+- 21600 0 0"/>
                    <a:gd name="T0" fmla="*/ 21600 w 21600"/>
                    <a:gd name="T1" fmla="*/ 0 h 21704"/>
                    <a:gd name="T2" fmla="*/ 0 w 21600"/>
                    <a:gd name="T3" fmla="*/ 21704 h 21704"/>
                    <a:gd name="T4" fmla="*/ 0 w 21600"/>
                    <a:gd name="T5" fmla="*/ 104 h 21704"/>
                  </a:gdLst>
                  <a:ahLst/>
                  <a:cxnLst>
                    <a:cxn ang="0">
                      <a:pos x="T0" y="T1"/>
                    </a:cxn>
                    <a:cxn ang="0">
                      <a:pos x="T2" y="T3"/>
                    </a:cxn>
                    <a:cxn ang="0">
                      <a:pos x="T4" y="T5"/>
                    </a:cxn>
                  </a:cxnLst>
                  <a:rect l="0" t="0" r="r" b="b"/>
                  <a:pathLst>
                    <a:path w="21600" h="21704" fill="none" extrusionOk="0">
                      <a:moveTo>
                        <a:pt x="21599" y="0"/>
                      </a:moveTo>
                      <a:cubicBezTo>
                        <a:pt x="21599" y="34"/>
                        <a:pt x="21600" y="69"/>
                        <a:pt x="21600" y="104"/>
                      </a:cubicBezTo>
                      <a:cubicBezTo>
                        <a:pt x="21600" y="12033"/>
                        <a:pt x="11929" y="21703"/>
                        <a:pt x="0" y="21703"/>
                      </a:cubicBezTo>
                    </a:path>
                    <a:path w="21600" h="21704" stroke="0" extrusionOk="0">
                      <a:moveTo>
                        <a:pt x="21599" y="0"/>
                      </a:moveTo>
                      <a:cubicBezTo>
                        <a:pt x="21599" y="34"/>
                        <a:pt x="21600" y="69"/>
                        <a:pt x="21600" y="104"/>
                      </a:cubicBezTo>
                      <a:cubicBezTo>
                        <a:pt x="21600" y="12033"/>
                        <a:pt x="11929" y="21703"/>
                        <a:pt x="0" y="21703"/>
                      </a:cubicBezTo>
                      <a:lnTo>
                        <a:pt x="0" y="104"/>
                      </a:lnTo>
                      <a:close/>
                    </a:path>
                  </a:pathLst>
                </a:custGeom>
                <a:noFill/>
                <a:ln w="0">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grpSp>
          <p:grpSp>
            <p:nvGrpSpPr>
              <p:cNvPr id="199" name="Group 174">
                <a:extLst>
                  <a:ext uri="{FF2B5EF4-FFF2-40B4-BE49-F238E27FC236}">
                    <a16:creationId xmlns:a16="http://schemas.microsoft.com/office/drawing/2014/main" id="{5A4AA904-FC9B-4C46-9A2A-8AC043A6131D}"/>
                  </a:ext>
                </a:extLst>
              </p:cNvPr>
              <p:cNvGrpSpPr>
                <a:grpSpLocks/>
              </p:cNvGrpSpPr>
              <p:nvPr/>
            </p:nvGrpSpPr>
            <p:grpSpPr bwMode="auto">
              <a:xfrm>
                <a:off x="945" y="3306"/>
                <a:ext cx="510" cy="316"/>
                <a:chOff x="2925" y="3126"/>
                <a:chExt cx="510" cy="316"/>
              </a:xfrm>
            </p:grpSpPr>
            <p:sp>
              <p:nvSpPr>
                <p:cNvPr id="210" name="Arc 172">
                  <a:extLst>
                    <a:ext uri="{FF2B5EF4-FFF2-40B4-BE49-F238E27FC236}">
                      <a16:creationId xmlns:a16="http://schemas.microsoft.com/office/drawing/2014/main" id="{BAE94F8E-D63C-44E5-A1C4-2EE5F405ECFB}"/>
                    </a:ext>
                  </a:extLst>
                </p:cNvPr>
                <p:cNvSpPr>
                  <a:spLocks/>
                </p:cNvSpPr>
                <p:nvPr/>
              </p:nvSpPr>
              <p:spPr bwMode="auto">
                <a:xfrm>
                  <a:off x="3180" y="3284"/>
                  <a:ext cx="255" cy="158"/>
                </a:xfrm>
                <a:custGeom>
                  <a:avLst/>
                  <a:gdLst>
                    <a:gd name="G0" fmla="+- 21600 0 0"/>
                    <a:gd name="G1" fmla="+- 0 0 0"/>
                    <a:gd name="G2" fmla="+- 21600 0 0"/>
                    <a:gd name="T0" fmla="*/ 21346 w 21600"/>
                    <a:gd name="T1" fmla="*/ 21599 h 21599"/>
                    <a:gd name="T2" fmla="*/ 0 w 21600"/>
                    <a:gd name="T3" fmla="*/ 0 h 21599"/>
                    <a:gd name="T4" fmla="*/ 21600 w 21600"/>
                    <a:gd name="T5" fmla="*/ 0 h 21599"/>
                  </a:gdLst>
                  <a:ahLst/>
                  <a:cxnLst>
                    <a:cxn ang="0">
                      <a:pos x="T0" y="T1"/>
                    </a:cxn>
                    <a:cxn ang="0">
                      <a:pos x="T2" y="T3"/>
                    </a:cxn>
                    <a:cxn ang="0">
                      <a:pos x="T4" y="T5"/>
                    </a:cxn>
                  </a:cxnLst>
                  <a:rect l="0" t="0" r="r" b="b"/>
                  <a:pathLst>
                    <a:path w="21600" h="21599" fill="none" extrusionOk="0">
                      <a:moveTo>
                        <a:pt x="21346" y="21598"/>
                      </a:moveTo>
                      <a:cubicBezTo>
                        <a:pt x="9516" y="21459"/>
                        <a:pt x="0" y="11830"/>
                        <a:pt x="0" y="0"/>
                      </a:cubicBezTo>
                    </a:path>
                    <a:path w="21600" h="21599" stroke="0" extrusionOk="0">
                      <a:moveTo>
                        <a:pt x="21346" y="21598"/>
                      </a:moveTo>
                      <a:cubicBezTo>
                        <a:pt x="9516" y="21459"/>
                        <a:pt x="0" y="11830"/>
                        <a:pt x="0" y="0"/>
                      </a:cubicBezTo>
                      <a:lnTo>
                        <a:pt x="21600" y="0"/>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211" name="Arc 173">
                  <a:extLst>
                    <a:ext uri="{FF2B5EF4-FFF2-40B4-BE49-F238E27FC236}">
                      <a16:creationId xmlns:a16="http://schemas.microsoft.com/office/drawing/2014/main" id="{810BB50A-6573-4B5F-9DC1-D99FB423F0B0}"/>
                    </a:ext>
                  </a:extLst>
                </p:cNvPr>
                <p:cNvSpPr>
                  <a:spLocks/>
                </p:cNvSpPr>
                <p:nvPr/>
              </p:nvSpPr>
              <p:spPr bwMode="auto">
                <a:xfrm>
                  <a:off x="2925" y="3126"/>
                  <a:ext cx="256" cy="158"/>
                </a:xfrm>
                <a:custGeom>
                  <a:avLst/>
                  <a:gdLst>
                    <a:gd name="G0" fmla="+- 0 0 0"/>
                    <a:gd name="G1" fmla="+- 21600 0 0"/>
                    <a:gd name="G2" fmla="+- 21600 0 0"/>
                    <a:gd name="T0" fmla="*/ 85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84" y="0"/>
                      </a:moveTo>
                      <a:cubicBezTo>
                        <a:pt x="11981" y="46"/>
                        <a:pt x="21600" y="9703"/>
                        <a:pt x="21600" y="21600"/>
                      </a:cubicBezTo>
                    </a:path>
                    <a:path w="21600" h="21600" stroke="0" extrusionOk="0">
                      <a:moveTo>
                        <a:pt x="84" y="0"/>
                      </a:moveTo>
                      <a:cubicBezTo>
                        <a:pt x="11981" y="46"/>
                        <a:pt x="21600" y="9703"/>
                        <a:pt x="21600" y="21600"/>
                      </a:cubicBezTo>
                      <a:lnTo>
                        <a:pt x="0" y="21600"/>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grpSp>
          <p:grpSp>
            <p:nvGrpSpPr>
              <p:cNvPr id="200" name="Group 177">
                <a:extLst>
                  <a:ext uri="{FF2B5EF4-FFF2-40B4-BE49-F238E27FC236}">
                    <a16:creationId xmlns:a16="http://schemas.microsoft.com/office/drawing/2014/main" id="{64656D21-91D9-42CF-B0DD-36C76D76E576}"/>
                  </a:ext>
                </a:extLst>
              </p:cNvPr>
              <p:cNvGrpSpPr>
                <a:grpSpLocks/>
              </p:cNvGrpSpPr>
              <p:nvPr/>
            </p:nvGrpSpPr>
            <p:grpSpPr bwMode="auto">
              <a:xfrm>
                <a:off x="1455" y="3191"/>
                <a:ext cx="361" cy="430"/>
                <a:chOff x="3435" y="3011"/>
                <a:chExt cx="361" cy="430"/>
              </a:xfrm>
            </p:grpSpPr>
            <p:sp>
              <p:nvSpPr>
                <p:cNvPr id="208" name="Arc 175">
                  <a:extLst>
                    <a:ext uri="{FF2B5EF4-FFF2-40B4-BE49-F238E27FC236}">
                      <a16:creationId xmlns:a16="http://schemas.microsoft.com/office/drawing/2014/main" id="{F40CFC41-56C9-4DC6-ABF7-AA5E139B0232}"/>
                    </a:ext>
                  </a:extLst>
                </p:cNvPr>
                <p:cNvSpPr>
                  <a:spLocks/>
                </p:cNvSpPr>
                <p:nvPr/>
              </p:nvSpPr>
              <p:spPr bwMode="auto">
                <a:xfrm>
                  <a:off x="3435" y="3226"/>
                  <a:ext cx="180" cy="215"/>
                </a:xfrm>
                <a:custGeom>
                  <a:avLst/>
                  <a:gdLst>
                    <a:gd name="G0" fmla="+- 21598 0 0"/>
                    <a:gd name="G1" fmla="+- 21600 0 0"/>
                    <a:gd name="G2" fmla="+- 21600 0 0"/>
                    <a:gd name="T0" fmla="*/ 0 w 21598"/>
                    <a:gd name="T1" fmla="*/ 21297 h 21600"/>
                    <a:gd name="T2" fmla="*/ 21598 w 21598"/>
                    <a:gd name="T3" fmla="*/ 0 h 21600"/>
                    <a:gd name="T4" fmla="*/ 21598 w 21598"/>
                    <a:gd name="T5" fmla="*/ 21600 h 21600"/>
                  </a:gdLst>
                  <a:ahLst/>
                  <a:cxnLst>
                    <a:cxn ang="0">
                      <a:pos x="T0" y="T1"/>
                    </a:cxn>
                    <a:cxn ang="0">
                      <a:pos x="T2" y="T3"/>
                    </a:cxn>
                    <a:cxn ang="0">
                      <a:pos x="T4" y="T5"/>
                    </a:cxn>
                  </a:cxnLst>
                  <a:rect l="0" t="0" r="r" b="b"/>
                  <a:pathLst>
                    <a:path w="21598" h="21600" fill="none" extrusionOk="0">
                      <a:moveTo>
                        <a:pt x="0" y="21297"/>
                      </a:moveTo>
                      <a:cubicBezTo>
                        <a:pt x="165" y="9486"/>
                        <a:pt x="9786" y="0"/>
                        <a:pt x="21598" y="0"/>
                      </a:cubicBezTo>
                    </a:path>
                    <a:path w="21598" h="21600" stroke="0" extrusionOk="0">
                      <a:moveTo>
                        <a:pt x="0" y="21297"/>
                      </a:moveTo>
                      <a:cubicBezTo>
                        <a:pt x="165" y="9486"/>
                        <a:pt x="9786" y="0"/>
                        <a:pt x="21598" y="0"/>
                      </a:cubicBezTo>
                      <a:lnTo>
                        <a:pt x="21598" y="21600"/>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209" name="Arc 176">
                  <a:extLst>
                    <a:ext uri="{FF2B5EF4-FFF2-40B4-BE49-F238E27FC236}">
                      <a16:creationId xmlns:a16="http://schemas.microsoft.com/office/drawing/2014/main" id="{4A8B8A08-47CA-4624-A426-D060A219556A}"/>
                    </a:ext>
                  </a:extLst>
                </p:cNvPr>
                <p:cNvSpPr>
                  <a:spLocks/>
                </p:cNvSpPr>
                <p:nvPr/>
              </p:nvSpPr>
              <p:spPr bwMode="auto">
                <a:xfrm>
                  <a:off x="3615" y="3011"/>
                  <a:ext cx="181" cy="215"/>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grpSp>
          <p:grpSp>
            <p:nvGrpSpPr>
              <p:cNvPr id="201" name="Group 180">
                <a:extLst>
                  <a:ext uri="{FF2B5EF4-FFF2-40B4-BE49-F238E27FC236}">
                    <a16:creationId xmlns:a16="http://schemas.microsoft.com/office/drawing/2014/main" id="{169B9832-00D2-48FD-99E9-923AFC04EE64}"/>
                  </a:ext>
                </a:extLst>
              </p:cNvPr>
              <p:cNvGrpSpPr>
                <a:grpSpLocks/>
              </p:cNvGrpSpPr>
              <p:nvPr/>
            </p:nvGrpSpPr>
            <p:grpSpPr bwMode="auto">
              <a:xfrm>
                <a:off x="1308" y="2878"/>
                <a:ext cx="509" cy="302"/>
                <a:chOff x="3288" y="2698"/>
                <a:chExt cx="509" cy="302"/>
              </a:xfrm>
            </p:grpSpPr>
            <p:sp>
              <p:nvSpPr>
                <p:cNvPr id="206" name="Arc 178">
                  <a:extLst>
                    <a:ext uri="{FF2B5EF4-FFF2-40B4-BE49-F238E27FC236}">
                      <a16:creationId xmlns:a16="http://schemas.microsoft.com/office/drawing/2014/main" id="{2A892B0B-1D74-46BD-9432-38E5D8842B53}"/>
                    </a:ext>
                  </a:extLst>
                </p:cNvPr>
                <p:cNvSpPr>
                  <a:spLocks/>
                </p:cNvSpPr>
                <p:nvPr/>
              </p:nvSpPr>
              <p:spPr bwMode="auto">
                <a:xfrm>
                  <a:off x="3543" y="2848"/>
                  <a:ext cx="254" cy="152"/>
                </a:xfrm>
                <a:custGeom>
                  <a:avLst/>
                  <a:gdLst>
                    <a:gd name="G0" fmla="+- 21600 0 0"/>
                    <a:gd name="G1" fmla="+- 143 0 0"/>
                    <a:gd name="G2" fmla="+- 21600 0 0"/>
                    <a:gd name="T0" fmla="*/ 21428 w 21600"/>
                    <a:gd name="T1" fmla="*/ 21742 h 21742"/>
                    <a:gd name="T2" fmla="*/ 0 w 21600"/>
                    <a:gd name="T3" fmla="*/ 0 h 21742"/>
                    <a:gd name="T4" fmla="*/ 21600 w 21600"/>
                    <a:gd name="T5" fmla="*/ 143 h 21742"/>
                  </a:gdLst>
                  <a:ahLst/>
                  <a:cxnLst>
                    <a:cxn ang="0">
                      <a:pos x="T0" y="T1"/>
                    </a:cxn>
                    <a:cxn ang="0">
                      <a:pos x="T2" y="T3"/>
                    </a:cxn>
                    <a:cxn ang="0">
                      <a:pos x="T4" y="T5"/>
                    </a:cxn>
                  </a:cxnLst>
                  <a:rect l="0" t="0" r="r" b="b"/>
                  <a:pathLst>
                    <a:path w="21600" h="21742" fill="none" extrusionOk="0">
                      <a:moveTo>
                        <a:pt x="21427" y="21742"/>
                      </a:moveTo>
                      <a:cubicBezTo>
                        <a:pt x="9566" y="21647"/>
                        <a:pt x="0" y="12005"/>
                        <a:pt x="0" y="143"/>
                      </a:cubicBezTo>
                      <a:cubicBezTo>
                        <a:pt x="0" y="95"/>
                        <a:pt x="0" y="47"/>
                        <a:pt x="0" y="0"/>
                      </a:cubicBezTo>
                    </a:path>
                    <a:path w="21600" h="21742" stroke="0" extrusionOk="0">
                      <a:moveTo>
                        <a:pt x="21427" y="21742"/>
                      </a:moveTo>
                      <a:cubicBezTo>
                        <a:pt x="9566" y="21647"/>
                        <a:pt x="0" y="12005"/>
                        <a:pt x="0" y="143"/>
                      </a:cubicBezTo>
                      <a:cubicBezTo>
                        <a:pt x="0" y="95"/>
                        <a:pt x="0" y="47"/>
                        <a:pt x="0" y="0"/>
                      </a:cubicBezTo>
                      <a:lnTo>
                        <a:pt x="21600" y="143"/>
                      </a:lnTo>
                      <a:close/>
                    </a:path>
                  </a:pathLst>
                </a:custGeom>
                <a:noFill/>
                <a:ln w="0">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207" name="Arc 179">
                  <a:extLst>
                    <a:ext uri="{FF2B5EF4-FFF2-40B4-BE49-F238E27FC236}">
                      <a16:creationId xmlns:a16="http://schemas.microsoft.com/office/drawing/2014/main" id="{ACC86206-6261-411A-80CA-2E9237650A15}"/>
                    </a:ext>
                  </a:extLst>
                </p:cNvPr>
                <p:cNvSpPr>
                  <a:spLocks/>
                </p:cNvSpPr>
                <p:nvPr/>
              </p:nvSpPr>
              <p:spPr bwMode="auto">
                <a:xfrm>
                  <a:off x="3288" y="2698"/>
                  <a:ext cx="256" cy="151"/>
                </a:xfrm>
                <a:custGeom>
                  <a:avLst/>
                  <a:gdLst>
                    <a:gd name="G0" fmla="+- 0 0 0"/>
                    <a:gd name="G1" fmla="+- 21600 0 0"/>
                    <a:gd name="G2" fmla="+- 21600 0 0"/>
                    <a:gd name="T0" fmla="*/ 85 w 21600"/>
                    <a:gd name="T1" fmla="*/ 0 h 21600"/>
                    <a:gd name="T2" fmla="*/ 21600 w 21600"/>
                    <a:gd name="T3" fmla="*/ 21455 h 21600"/>
                    <a:gd name="T4" fmla="*/ 0 w 21600"/>
                    <a:gd name="T5" fmla="*/ 21600 h 21600"/>
                  </a:gdLst>
                  <a:ahLst/>
                  <a:cxnLst>
                    <a:cxn ang="0">
                      <a:pos x="T0" y="T1"/>
                    </a:cxn>
                    <a:cxn ang="0">
                      <a:pos x="T2" y="T3"/>
                    </a:cxn>
                    <a:cxn ang="0">
                      <a:pos x="T4" y="T5"/>
                    </a:cxn>
                  </a:cxnLst>
                  <a:rect l="0" t="0" r="r" b="b"/>
                  <a:pathLst>
                    <a:path w="21600" h="21600" fill="none" extrusionOk="0">
                      <a:moveTo>
                        <a:pt x="84" y="0"/>
                      </a:moveTo>
                      <a:cubicBezTo>
                        <a:pt x="11924" y="46"/>
                        <a:pt x="21520" y="9615"/>
                        <a:pt x="21599" y="21455"/>
                      </a:cubicBezTo>
                    </a:path>
                    <a:path w="21600" h="21600" stroke="0" extrusionOk="0">
                      <a:moveTo>
                        <a:pt x="84" y="0"/>
                      </a:moveTo>
                      <a:cubicBezTo>
                        <a:pt x="11924" y="46"/>
                        <a:pt x="21520" y="9615"/>
                        <a:pt x="21599" y="21455"/>
                      </a:cubicBezTo>
                      <a:lnTo>
                        <a:pt x="0" y="21600"/>
                      </a:lnTo>
                      <a:close/>
                    </a:path>
                  </a:pathLst>
                </a:custGeom>
                <a:noFill/>
                <a:ln w="0">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grpSp>
          <p:sp>
            <p:nvSpPr>
              <p:cNvPr id="202" name="Line 181">
                <a:extLst>
                  <a:ext uri="{FF2B5EF4-FFF2-40B4-BE49-F238E27FC236}">
                    <a16:creationId xmlns:a16="http://schemas.microsoft.com/office/drawing/2014/main" id="{E71F2876-6C3B-4EC7-84FA-0B853C37B09A}"/>
                  </a:ext>
                </a:extLst>
              </p:cNvPr>
              <p:cNvSpPr>
                <a:spLocks noChangeShapeType="1"/>
              </p:cNvSpPr>
              <p:nvPr/>
            </p:nvSpPr>
            <p:spPr bwMode="auto">
              <a:xfrm>
                <a:off x="944" y="2785"/>
                <a:ext cx="0" cy="521"/>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03" name="Line 182">
                <a:extLst>
                  <a:ext uri="{FF2B5EF4-FFF2-40B4-BE49-F238E27FC236}">
                    <a16:creationId xmlns:a16="http://schemas.microsoft.com/office/drawing/2014/main" id="{B2154316-48B6-4F41-8E82-CC3A43B8B384}"/>
                  </a:ext>
                </a:extLst>
              </p:cNvPr>
              <p:cNvSpPr>
                <a:spLocks noChangeShapeType="1"/>
              </p:cNvSpPr>
              <p:nvPr/>
            </p:nvSpPr>
            <p:spPr bwMode="auto">
              <a:xfrm>
                <a:off x="1311" y="2351"/>
                <a:ext cx="0" cy="521"/>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04" name="Line 183">
                <a:extLst>
                  <a:ext uri="{FF2B5EF4-FFF2-40B4-BE49-F238E27FC236}">
                    <a16:creationId xmlns:a16="http://schemas.microsoft.com/office/drawing/2014/main" id="{BC146763-3889-40FB-A6C3-3F85DEB8F3DC}"/>
                  </a:ext>
                </a:extLst>
              </p:cNvPr>
              <p:cNvSpPr>
                <a:spLocks noChangeShapeType="1"/>
              </p:cNvSpPr>
              <p:nvPr/>
            </p:nvSpPr>
            <p:spPr bwMode="auto">
              <a:xfrm>
                <a:off x="1817" y="2661"/>
                <a:ext cx="0" cy="521"/>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205" name="Line 184">
                <a:extLst>
                  <a:ext uri="{FF2B5EF4-FFF2-40B4-BE49-F238E27FC236}">
                    <a16:creationId xmlns:a16="http://schemas.microsoft.com/office/drawing/2014/main" id="{2493556A-D8C8-44BC-8C99-D03CB5A2791C}"/>
                  </a:ext>
                </a:extLst>
              </p:cNvPr>
              <p:cNvSpPr>
                <a:spLocks noChangeShapeType="1"/>
              </p:cNvSpPr>
              <p:nvPr/>
            </p:nvSpPr>
            <p:spPr bwMode="auto">
              <a:xfrm>
                <a:off x="1448" y="3097"/>
                <a:ext cx="0" cy="521"/>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grpSp>
        <p:grpSp>
          <p:nvGrpSpPr>
            <p:cNvPr id="14" name="Group 435">
              <a:extLst>
                <a:ext uri="{FF2B5EF4-FFF2-40B4-BE49-F238E27FC236}">
                  <a16:creationId xmlns:a16="http://schemas.microsoft.com/office/drawing/2014/main" id="{AF4B8BA3-966E-40D0-BB99-115EAD71F8D8}"/>
                </a:ext>
              </a:extLst>
            </p:cNvPr>
            <p:cNvGrpSpPr>
              <a:grpSpLocks/>
            </p:cNvGrpSpPr>
            <p:nvPr/>
          </p:nvGrpSpPr>
          <p:grpSpPr bwMode="auto">
            <a:xfrm>
              <a:off x="315913" y="1295400"/>
              <a:ext cx="2376487" cy="2762250"/>
              <a:chOff x="199" y="816"/>
              <a:chExt cx="1497" cy="1740"/>
            </a:xfrm>
          </p:grpSpPr>
          <p:sp>
            <p:nvSpPr>
              <p:cNvPr id="192" name="Line 197">
                <a:extLst>
                  <a:ext uri="{FF2B5EF4-FFF2-40B4-BE49-F238E27FC236}">
                    <a16:creationId xmlns:a16="http://schemas.microsoft.com/office/drawing/2014/main" id="{EFC2D94E-F45A-443D-BBDF-1404581DCF95}"/>
                  </a:ext>
                </a:extLst>
              </p:cNvPr>
              <p:cNvSpPr>
                <a:spLocks noChangeShapeType="1"/>
              </p:cNvSpPr>
              <p:nvPr/>
            </p:nvSpPr>
            <p:spPr bwMode="auto">
              <a:xfrm>
                <a:off x="1002" y="816"/>
                <a:ext cx="312" cy="1740"/>
              </a:xfrm>
              <a:prstGeom prst="line">
                <a:avLst/>
              </a:prstGeom>
              <a:noFill/>
              <a:ln w="28575">
                <a:solidFill>
                  <a:srgbClr val="99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93" name="Rectangle 195">
                <a:extLst>
                  <a:ext uri="{FF2B5EF4-FFF2-40B4-BE49-F238E27FC236}">
                    <a16:creationId xmlns:a16="http://schemas.microsoft.com/office/drawing/2014/main" id="{C8F6C6E1-97E9-4990-BDC2-2818F30ADFF9}"/>
                  </a:ext>
                </a:extLst>
              </p:cNvPr>
              <p:cNvSpPr>
                <a:spLocks noChangeArrowheads="1"/>
              </p:cNvSpPr>
              <p:nvPr/>
            </p:nvSpPr>
            <p:spPr bwMode="auto">
              <a:xfrm>
                <a:off x="199" y="1837"/>
                <a:ext cx="1497" cy="273"/>
              </a:xfrm>
              <a:prstGeom prst="rect">
                <a:avLst/>
              </a:prstGeom>
              <a:solidFill>
                <a:srgbClr val="FFFFFF"/>
              </a:solidFill>
              <a:ln w="28575">
                <a:solidFill>
                  <a:srgbClr val="990000"/>
                </a:solidFill>
                <a:miter lim="800000"/>
                <a:headEnd/>
                <a:tailEnd/>
              </a:ln>
            </p:spPr>
            <p:txBody>
              <a:bodyPr lIns="108000" tIns="108000" rIns="108000" bIns="108000" anchor="ctr">
                <a:spAutoFit/>
              </a:bodyPr>
              <a:lstStyle/>
              <a:p>
                <a:r>
                  <a:rPr lang="en-US" altLang="hu-HU" sz="1400">
                    <a:solidFill>
                      <a:srgbClr val="990000"/>
                    </a:solidFill>
                    <a:latin typeface="+mj-lt"/>
                  </a:rPr>
                  <a:t>Curve mapped to edge</a:t>
                </a:r>
              </a:p>
            </p:txBody>
          </p:sp>
        </p:grpSp>
        <p:grpSp>
          <p:nvGrpSpPr>
            <p:cNvPr id="15" name="Group 447">
              <a:extLst>
                <a:ext uri="{FF2B5EF4-FFF2-40B4-BE49-F238E27FC236}">
                  <a16:creationId xmlns:a16="http://schemas.microsoft.com/office/drawing/2014/main" id="{90CB7144-7487-4B3E-AED2-C5A412A0CB90}"/>
                </a:ext>
              </a:extLst>
            </p:cNvPr>
            <p:cNvGrpSpPr>
              <a:grpSpLocks/>
            </p:cNvGrpSpPr>
            <p:nvPr/>
          </p:nvGrpSpPr>
          <p:grpSpPr bwMode="auto">
            <a:xfrm>
              <a:off x="439738" y="3719513"/>
              <a:ext cx="922337" cy="2306637"/>
              <a:chOff x="277" y="2343"/>
              <a:chExt cx="581" cy="1453"/>
            </a:xfrm>
          </p:grpSpPr>
          <p:grpSp>
            <p:nvGrpSpPr>
              <p:cNvPr id="174" name="Group 200">
                <a:extLst>
                  <a:ext uri="{FF2B5EF4-FFF2-40B4-BE49-F238E27FC236}">
                    <a16:creationId xmlns:a16="http://schemas.microsoft.com/office/drawing/2014/main" id="{3C8B9209-772E-4E36-B2FD-CCFAB97C57FE}"/>
                  </a:ext>
                </a:extLst>
              </p:cNvPr>
              <p:cNvGrpSpPr>
                <a:grpSpLocks/>
              </p:cNvGrpSpPr>
              <p:nvPr/>
            </p:nvGrpSpPr>
            <p:grpSpPr bwMode="auto">
              <a:xfrm>
                <a:off x="277" y="2343"/>
                <a:ext cx="574" cy="637"/>
                <a:chOff x="3337" y="1047"/>
                <a:chExt cx="1264" cy="1135"/>
              </a:xfrm>
            </p:grpSpPr>
            <p:sp>
              <p:nvSpPr>
                <p:cNvPr id="184" name="Line 201">
                  <a:extLst>
                    <a:ext uri="{FF2B5EF4-FFF2-40B4-BE49-F238E27FC236}">
                      <a16:creationId xmlns:a16="http://schemas.microsoft.com/office/drawing/2014/main" id="{612E93B6-0967-4EA8-99D2-A04AF5C4F372}"/>
                    </a:ext>
                  </a:extLst>
                </p:cNvPr>
                <p:cNvSpPr>
                  <a:spLocks noChangeShapeType="1"/>
                </p:cNvSpPr>
                <p:nvPr/>
              </p:nvSpPr>
              <p:spPr bwMode="auto">
                <a:xfrm>
                  <a:off x="3346" y="1869"/>
                  <a:ext cx="621" cy="311"/>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85" name="Freeform 202">
                  <a:extLst>
                    <a:ext uri="{FF2B5EF4-FFF2-40B4-BE49-F238E27FC236}">
                      <a16:creationId xmlns:a16="http://schemas.microsoft.com/office/drawing/2014/main" id="{6BD83C26-3D04-4654-95D5-300F20AD8593}"/>
                    </a:ext>
                  </a:extLst>
                </p:cNvPr>
                <p:cNvSpPr>
                  <a:spLocks/>
                </p:cNvSpPr>
                <p:nvPr/>
              </p:nvSpPr>
              <p:spPr bwMode="auto">
                <a:xfrm>
                  <a:off x="3967" y="1348"/>
                  <a:ext cx="634" cy="834"/>
                </a:xfrm>
                <a:custGeom>
                  <a:avLst/>
                  <a:gdLst>
                    <a:gd name="T0" fmla="*/ 634 w 634"/>
                    <a:gd name="T1" fmla="*/ 0 h 834"/>
                    <a:gd name="T2" fmla="*/ 0 w 634"/>
                    <a:gd name="T3" fmla="*/ 313 h 834"/>
                    <a:gd name="T4" fmla="*/ 0 w 634"/>
                    <a:gd name="T5" fmla="*/ 834 h 834"/>
                    <a:gd name="T6" fmla="*/ 634 w 634"/>
                    <a:gd name="T7" fmla="*/ 521 h 834"/>
                    <a:gd name="T8" fmla="*/ 634 w 634"/>
                    <a:gd name="T9" fmla="*/ 0 h 834"/>
                  </a:gdLst>
                  <a:ahLst/>
                  <a:cxnLst>
                    <a:cxn ang="0">
                      <a:pos x="T0" y="T1"/>
                    </a:cxn>
                    <a:cxn ang="0">
                      <a:pos x="T2" y="T3"/>
                    </a:cxn>
                    <a:cxn ang="0">
                      <a:pos x="T4" y="T5"/>
                    </a:cxn>
                    <a:cxn ang="0">
                      <a:pos x="T6" y="T7"/>
                    </a:cxn>
                    <a:cxn ang="0">
                      <a:pos x="T8" y="T9"/>
                    </a:cxn>
                  </a:cxnLst>
                  <a:rect l="0" t="0" r="r" b="b"/>
                  <a:pathLst>
                    <a:path w="634" h="834">
                      <a:moveTo>
                        <a:pt x="634" y="0"/>
                      </a:moveTo>
                      <a:lnTo>
                        <a:pt x="0" y="313"/>
                      </a:lnTo>
                      <a:lnTo>
                        <a:pt x="0" y="834"/>
                      </a:lnTo>
                      <a:lnTo>
                        <a:pt x="634" y="521"/>
                      </a:lnTo>
                      <a:lnTo>
                        <a:pt x="634" y="0"/>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186" name="Line 203">
                  <a:extLst>
                    <a:ext uri="{FF2B5EF4-FFF2-40B4-BE49-F238E27FC236}">
                      <a16:creationId xmlns:a16="http://schemas.microsoft.com/office/drawing/2014/main" id="{A4C4FFA1-ACDB-46C5-8553-C258023443D4}"/>
                    </a:ext>
                  </a:extLst>
                </p:cNvPr>
                <p:cNvSpPr>
                  <a:spLocks noChangeShapeType="1"/>
                </p:cNvSpPr>
                <p:nvPr/>
              </p:nvSpPr>
              <p:spPr bwMode="auto">
                <a:xfrm>
                  <a:off x="3346" y="1348"/>
                  <a:ext cx="624" cy="311"/>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87" name="Freeform 204">
                  <a:extLst>
                    <a:ext uri="{FF2B5EF4-FFF2-40B4-BE49-F238E27FC236}">
                      <a16:creationId xmlns:a16="http://schemas.microsoft.com/office/drawing/2014/main" id="{EFC36E2E-B1F9-4409-B801-03D99DB051D1}"/>
                    </a:ext>
                  </a:extLst>
                </p:cNvPr>
                <p:cNvSpPr>
                  <a:spLocks/>
                </p:cNvSpPr>
                <p:nvPr/>
              </p:nvSpPr>
              <p:spPr bwMode="auto">
                <a:xfrm>
                  <a:off x="3339" y="1047"/>
                  <a:ext cx="616" cy="827"/>
                </a:xfrm>
                <a:custGeom>
                  <a:avLst/>
                  <a:gdLst>
                    <a:gd name="T0" fmla="*/ 616 w 616"/>
                    <a:gd name="T1" fmla="*/ 0 h 827"/>
                    <a:gd name="T2" fmla="*/ 0 w 616"/>
                    <a:gd name="T3" fmla="*/ 306 h 827"/>
                    <a:gd name="T4" fmla="*/ 0 w 616"/>
                    <a:gd name="T5" fmla="*/ 827 h 827"/>
                  </a:gdLst>
                  <a:ahLst/>
                  <a:cxnLst>
                    <a:cxn ang="0">
                      <a:pos x="T0" y="T1"/>
                    </a:cxn>
                    <a:cxn ang="0">
                      <a:pos x="T2" y="T3"/>
                    </a:cxn>
                    <a:cxn ang="0">
                      <a:pos x="T4" y="T5"/>
                    </a:cxn>
                  </a:cxnLst>
                  <a:rect l="0" t="0" r="r" b="b"/>
                  <a:pathLst>
                    <a:path w="616" h="827">
                      <a:moveTo>
                        <a:pt x="616" y="0"/>
                      </a:moveTo>
                      <a:lnTo>
                        <a:pt x="0" y="306"/>
                      </a:lnTo>
                      <a:lnTo>
                        <a:pt x="0" y="827"/>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188" name="Line 205">
                  <a:extLst>
                    <a:ext uri="{FF2B5EF4-FFF2-40B4-BE49-F238E27FC236}">
                      <a16:creationId xmlns:a16="http://schemas.microsoft.com/office/drawing/2014/main" id="{D02B6B50-8860-4BB8-A3FB-7FBBBB08F8BF}"/>
                    </a:ext>
                  </a:extLst>
                </p:cNvPr>
                <p:cNvSpPr>
                  <a:spLocks noChangeShapeType="1"/>
                </p:cNvSpPr>
                <p:nvPr/>
              </p:nvSpPr>
              <p:spPr bwMode="auto">
                <a:xfrm flipV="1">
                  <a:off x="3337" y="1572"/>
                  <a:ext cx="630" cy="299"/>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89" name="Line 206">
                  <a:extLst>
                    <a:ext uri="{FF2B5EF4-FFF2-40B4-BE49-F238E27FC236}">
                      <a16:creationId xmlns:a16="http://schemas.microsoft.com/office/drawing/2014/main" id="{2432727B-E76C-48F0-A0A7-700ABFFA446C}"/>
                    </a:ext>
                  </a:extLst>
                </p:cNvPr>
                <p:cNvSpPr>
                  <a:spLocks noChangeShapeType="1"/>
                </p:cNvSpPr>
                <p:nvPr/>
              </p:nvSpPr>
              <p:spPr bwMode="auto">
                <a:xfrm>
                  <a:off x="3963" y="1047"/>
                  <a:ext cx="633" cy="295"/>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90" name="Line 207">
                  <a:extLst>
                    <a:ext uri="{FF2B5EF4-FFF2-40B4-BE49-F238E27FC236}">
                      <a16:creationId xmlns:a16="http://schemas.microsoft.com/office/drawing/2014/main" id="{95782373-DF10-43E6-B4AB-F69EC4DAB05D}"/>
                    </a:ext>
                  </a:extLst>
                </p:cNvPr>
                <p:cNvSpPr>
                  <a:spLocks noChangeShapeType="1"/>
                </p:cNvSpPr>
                <p:nvPr/>
              </p:nvSpPr>
              <p:spPr bwMode="auto">
                <a:xfrm>
                  <a:off x="3955" y="1051"/>
                  <a:ext cx="0" cy="517"/>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91" name="Line 208">
                  <a:extLst>
                    <a:ext uri="{FF2B5EF4-FFF2-40B4-BE49-F238E27FC236}">
                      <a16:creationId xmlns:a16="http://schemas.microsoft.com/office/drawing/2014/main" id="{3F83EFE4-6208-463F-B106-5F4070A45D60}"/>
                    </a:ext>
                  </a:extLst>
                </p:cNvPr>
                <p:cNvSpPr>
                  <a:spLocks noChangeShapeType="1"/>
                </p:cNvSpPr>
                <p:nvPr/>
              </p:nvSpPr>
              <p:spPr bwMode="auto">
                <a:xfrm>
                  <a:off x="3972" y="1572"/>
                  <a:ext cx="629" cy="302"/>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grpSp>
          <p:grpSp>
            <p:nvGrpSpPr>
              <p:cNvPr id="175" name="Group 209">
                <a:extLst>
                  <a:ext uri="{FF2B5EF4-FFF2-40B4-BE49-F238E27FC236}">
                    <a16:creationId xmlns:a16="http://schemas.microsoft.com/office/drawing/2014/main" id="{8F045B54-B23C-4F7E-88A9-DFED84FA34EC}"/>
                  </a:ext>
                </a:extLst>
              </p:cNvPr>
              <p:cNvGrpSpPr>
                <a:grpSpLocks/>
              </p:cNvGrpSpPr>
              <p:nvPr/>
            </p:nvGrpSpPr>
            <p:grpSpPr bwMode="auto">
              <a:xfrm>
                <a:off x="298" y="3027"/>
                <a:ext cx="560" cy="769"/>
                <a:chOff x="4258" y="2193"/>
                <a:chExt cx="806" cy="1249"/>
              </a:xfrm>
            </p:grpSpPr>
            <p:sp>
              <p:nvSpPr>
                <p:cNvPr id="176" name="Line 210">
                  <a:extLst>
                    <a:ext uri="{FF2B5EF4-FFF2-40B4-BE49-F238E27FC236}">
                      <a16:creationId xmlns:a16="http://schemas.microsoft.com/office/drawing/2014/main" id="{20F862D1-3FEE-42DA-9AEB-96F6F8145E5E}"/>
                    </a:ext>
                  </a:extLst>
                </p:cNvPr>
                <p:cNvSpPr>
                  <a:spLocks noChangeShapeType="1"/>
                </p:cNvSpPr>
                <p:nvPr/>
              </p:nvSpPr>
              <p:spPr bwMode="auto">
                <a:xfrm>
                  <a:off x="4262" y="3097"/>
                  <a:ext cx="396" cy="343"/>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77" name="Freeform 211">
                  <a:extLst>
                    <a:ext uri="{FF2B5EF4-FFF2-40B4-BE49-F238E27FC236}">
                      <a16:creationId xmlns:a16="http://schemas.microsoft.com/office/drawing/2014/main" id="{4C766D3C-B408-4AA9-A43A-ACF7F7E44C1C}"/>
                    </a:ext>
                  </a:extLst>
                </p:cNvPr>
                <p:cNvSpPr>
                  <a:spLocks/>
                </p:cNvSpPr>
                <p:nvPr/>
              </p:nvSpPr>
              <p:spPr bwMode="auto">
                <a:xfrm>
                  <a:off x="4658" y="2522"/>
                  <a:ext cx="403" cy="920"/>
                </a:xfrm>
                <a:custGeom>
                  <a:avLst/>
                  <a:gdLst>
                    <a:gd name="T0" fmla="*/ 403 w 403"/>
                    <a:gd name="T1" fmla="*/ 0 h 920"/>
                    <a:gd name="T2" fmla="*/ 0 w 403"/>
                    <a:gd name="T3" fmla="*/ 710 h 920"/>
                    <a:gd name="T4" fmla="*/ 0 w 403"/>
                    <a:gd name="T5" fmla="*/ 920 h 920"/>
                    <a:gd name="T6" fmla="*/ 403 w 403"/>
                    <a:gd name="T7" fmla="*/ 575 h 920"/>
                    <a:gd name="T8" fmla="*/ 403 w 403"/>
                    <a:gd name="T9" fmla="*/ 0 h 920"/>
                  </a:gdLst>
                  <a:ahLst/>
                  <a:cxnLst>
                    <a:cxn ang="0">
                      <a:pos x="T0" y="T1"/>
                    </a:cxn>
                    <a:cxn ang="0">
                      <a:pos x="T2" y="T3"/>
                    </a:cxn>
                    <a:cxn ang="0">
                      <a:pos x="T4" y="T5"/>
                    </a:cxn>
                    <a:cxn ang="0">
                      <a:pos x="T6" y="T7"/>
                    </a:cxn>
                    <a:cxn ang="0">
                      <a:pos x="T8" y="T9"/>
                    </a:cxn>
                  </a:cxnLst>
                  <a:rect l="0" t="0" r="r" b="b"/>
                  <a:pathLst>
                    <a:path w="403" h="920">
                      <a:moveTo>
                        <a:pt x="403" y="0"/>
                      </a:moveTo>
                      <a:lnTo>
                        <a:pt x="0" y="710"/>
                      </a:lnTo>
                      <a:lnTo>
                        <a:pt x="0" y="920"/>
                      </a:lnTo>
                      <a:lnTo>
                        <a:pt x="403" y="575"/>
                      </a:lnTo>
                      <a:lnTo>
                        <a:pt x="403" y="0"/>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178" name="Line 212">
                  <a:extLst>
                    <a:ext uri="{FF2B5EF4-FFF2-40B4-BE49-F238E27FC236}">
                      <a16:creationId xmlns:a16="http://schemas.microsoft.com/office/drawing/2014/main" id="{A4BA6554-9708-4D58-A7CC-563A8CBFBACB}"/>
                    </a:ext>
                  </a:extLst>
                </p:cNvPr>
                <p:cNvSpPr>
                  <a:spLocks noChangeShapeType="1"/>
                </p:cNvSpPr>
                <p:nvPr/>
              </p:nvSpPr>
              <p:spPr bwMode="auto">
                <a:xfrm>
                  <a:off x="4262" y="2522"/>
                  <a:ext cx="396" cy="710"/>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79" name="Freeform 213">
                  <a:extLst>
                    <a:ext uri="{FF2B5EF4-FFF2-40B4-BE49-F238E27FC236}">
                      <a16:creationId xmlns:a16="http://schemas.microsoft.com/office/drawing/2014/main" id="{08BB4DA9-6C27-4F16-A74C-77CBF9423D09}"/>
                    </a:ext>
                  </a:extLst>
                </p:cNvPr>
                <p:cNvSpPr>
                  <a:spLocks/>
                </p:cNvSpPr>
                <p:nvPr/>
              </p:nvSpPr>
              <p:spPr bwMode="auto">
                <a:xfrm>
                  <a:off x="4258" y="2193"/>
                  <a:ext cx="393" cy="911"/>
                </a:xfrm>
                <a:custGeom>
                  <a:avLst/>
                  <a:gdLst>
                    <a:gd name="T0" fmla="*/ 393 w 393"/>
                    <a:gd name="T1" fmla="*/ 0 h 911"/>
                    <a:gd name="T2" fmla="*/ 0 w 393"/>
                    <a:gd name="T3" fmla="*/ 336 h 911"/>
                    <a:gd name="T4" fmla="*/ 0 w 393"/>
                    <a:gd name="T5" fmla="*/ 911 h 911"/>
                  </a:gdLst>
                  <a:ahLst/>
                  <a:cxnLst>
                    <a:cxn ang="0">
                      <a:pos x="T0" y="T1"/>
                    </a:cxn>
                    <a:cxn ang="0">
                      <a:pos x="T2" y="T3"/>
                    </a:cxn>
                    <a:cxn ang="0">
                      <a:pos x="T4" y="T5"/>
                    </a:cxn>
                  </a:cxnLst>
                  <a:rect l="0" t="0" r="r" b="b"/>
                  <a:pathLst>
                    <a:path w="393" h="911">
                      <a:moveTo>
                        <a:pt x="393" y="0"/>
                      </a:moveTo>
                      <a:lnTo>
                        <a:pt x="0" y="336"/>
                      </a:lnTo>
                      <a:lnTo>
                        <a:pt x="0" y="911"/>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mj-lt"/>
                  </a:endParaRPr>
                </a:p>
              </p:txBody>
            </p:sp>
            <p:sp>
              <p:nvSpPr>
                <p:cNvPr id="180" name="Line 214">
                  <a:extLst>
                    <a:ext uri="{FF2B5EF4-FFF2-40B4-BE49-F238E27FC236}">
                      <a16:creationId xmlns:a16="http://schemas.microsoft.com/office/drawing/2014/main" id="{1E2E1054-F719-4959-B3BD-9A56254CAAD4}"/>
                    </a:ext>
                  </a:extLst>
                </p:cNvPr>
                <p:cNvSpPr>
                  <a:spLocks noChangeShapeType="1"/>
                </p:cNvSpPr>
                <p:nvPr/>
              </p:nvSpPr>
              <p:spPr bwMode="auto">
                <a:xfrm flipV="1">
                  <a:off x="4258" y="2770"/>
                  <a:ext cx="400" cy="332"/>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81" name="Line 215">
                  <a:extLst>
                    <a:ext uri="{FF2B5EF4-FFF2-40B4-BE49-F238E27FC236}">
                      <a16:creationId xmlns:a16="http://schemas.microsoft.com/office/drawing/2014/main" id="{E781790A-1414-4896-8161-80FB429ABE70}"/>
                    </a:ext>
                  </a:extLst>
                </p:cNvPr>
                <p:cNvSpPr>
                  <a:spLocks noChangeShapeType="1"/>
                </p:cNvSpPr>
                <p:nvPr/>
              </p:nvSpPr>
              <p:spPr bwMode="auto">
                <a:xfrm>
                  <a:off x="4656" y="2193"/>
                  <a:ext cx="405" cy="323"/>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82" name="Line 216">
                  <a:extLst>
                    <a:ext uri="{FF2B5EF4-FFF2-40B4-BE49-F238E27FC236}">
                      <a16:creationId xmlns:a16="http://schemas.microsoft.com/office/drawing/2014/main" id="{E9648FDF-AA1F-4C74-BEF1-A739C87AAF02}"/>
                    </a:ext>
                  </a:extLst>
                </p:cNvPr>
                <p:cNvSpPr>
                  <a:spLocks noChangeShapeType="1"/>
                </p:cNvSpPr>
                <p:nvPr/>
              </p:nvSpPr>
              <p:spPr bwMode="auto">
                <a:xfrm>
                  <a:off x="4651" y="2197"/>
                  <a:ext cx="0" cy="568"/>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sp>
              <p:nvSpPr>
                <p:cNvPr id="183" name="Line 217">
                  <a:extLst>
                    <a:ext uri="{FF2B5EF4-FFF2-40B4-BE49-F238E27FC236}">
                      <a16:creationId xmlns:a16="http://schemas.microsoft.com/office/drawing/2014/main" id="{5D963508-3EF8-46A0-B0D3-3DF46700EF28}"/>
                    </a:ext>
                  </a:extLst>
                </p:cNvPr>
                <p:cNvSpPr>
                  <a:spLocks noChangeShapeType="1"/>
                </p:cNvSpPr>
                <p:nvPr/>
              </p:nvSpPr>
              <p:spPr bwMode="auto">
                <a:xfrm>
                  <a:off x="4663" y="2770"/>
                  <a:ext cx="401" cy="334"/>
                </a:xfrm>
                <a:prstGeom prst="line">
                  <a:avLst/>
                </a:prstGeom>
                <a:noFill/>
                <a:ln w="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en-US">
                    <a:latin typeface="+mj-lt"/>
                  </a:endParaRPr>
                </a:p>
              </p:txBody>
            </p:sp>
          </p:grpSp>
        </p:grpSp>
        <p:grpSp>
          <p:nvGrpSpPr>
            <p:cNvPr id="16" name="Group 437">
              <a:extLst>
                <a:ext uri="{FF2B5EF4-FFF2-40B4-BE49-F238E27FC236}">
                  <a16:creationId xmlns:a16="http://schemas.microsoft.com/office/drawing/2014/main" id="{9B976ACD-44C1-4BD7-B59B-38F80256249A}"/>
                </a:ext>
              </a:extLst>
            </p:cNvPr>
            <p:cNvGrpSpPr>
              <a:grpSpLocks/>
            </p:cNvGrpSpPr>
            <p:nvPr/>
          </p:nvGrpSpPr>
          <p:grpSpPr bwMode="auto">
            <a:xfrm>
              <a:off x="2378075" y="1358900"/>
              <a:ext cx="3397250" cy="2886075"/>
              <a:chOff x="1498" y="856"/>
              <a:chExt cx="2140" cy="1818"/>
            </a:xfrm>
          </p:grpSpPr>
          <p:sp>
            <p:nvSpPr>
              <p:cNvPr id="172" name="Line 199">
                <a:extLst>
                  <a:ext uri="{FF2B5EF4-FFF2-40B4-BE49-F238E27FC236}">
                    <a16:creationId xmlns:a16="http://schemas.microsoft.com/office/drawing/2014/main" id="{FA83A995-9867-4B6C-80A5-CB40D49175FD}"/>
                  </a:ext>
                </a:extLst>
              </p:cNvPr>
              <p:cNvSpPr>
                <a:spLocks noChangeShapeType="1"/>
              </p:cNvSpPr>
              <p:nvPr/>
            </p:nvSpPr>
            <p:spPr bwMode="auto">
              <a:xfrm flipH="1">
                <a:off x="1498" y="856"/>
                <a:ext cx="1356" cy="1818"/>
              </a:xfrm>
              <a:prstGeom prst="line">
                <a:avLst/>
              </a:prstGeom>
              <a:noFill/>
              <a:ln w="28575">
                <a:solidFill>
                  <a:srgbClr val="99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73" name="Rectangle 196">
                <a:extLst>
                  <a:ext uri="{FF2B5EF4-FFF2-40B4-BE49-F238E27FC236}">
                    <a16:creationId xmlns:a16="http://schemas.microsoft.com/office/drawing/2014/main" id="{4E03B973-401A-407A-8C6D-B0BF1626499F}"/>
                  </a:ext>
                </a:extLst>
              </p:cNvPr>
              <p:cNvSpPr>
                <a:spLocks noChangeArrowheads="1"/>
              </p:cNvSpPr>
              <p:nvPr/>
            </p:nvSpPr>
            <p:spPr bwMode="auto">
              <a:xfrm>
                <a:off x="1769" y="1841"/>
                <a:ext cx="1869" cy="273"/>
              </a:xfrm>
              <a:prstGeom prst="rect">
                <a:avLst/>
              </a:prstGeom>
              <a:solidFill>
                <a:srgbClr val="FFFFFF"/>
              </a:solidFill>
              <a:ln w="28575">
                <a:solidFill>
                  <a:srgbClr val="990000"/>
                </a:solidFill>
                <a:miter lim="800000"/>
                <a:headEnd/>
                <a:tailEnd/>
              </a:ln>
            </p:spPr>
            <p:txBody>
              <a:bodyPr lIns="108000" tIns="108000" rIns="108000" bIns="108000" anchor="ctr">
                <a:spAutoFit/>
              </a:bodyPr>
              <a:lstStyle/>
              <a:p>
                <a:r>
                  <a:rPr lang="en-US" altLang="hu-HU" sz="1400">
                    <a:solidFill>
                      <a:srgbClr val="990000"/>
                    </a:solidFill>
                    <a:latin typeface="+mj-lt"/>
                  </a:rPr>
                  <a:t>Surface mapped to edge</a:t>
                </a:r>
              </a:p>
            </p:txBody>
          </p:sp>
        </p:grpSp>
        <p:grpSp>
          <p:nvGrpSpPr>
            <p:cNvPr id="17" name="Group 429">
              <a:extLst>
                <a:ext uri="{FF2B5EF4-FFF2-40B4-BE49-F238E27FC236}">
                  <a16:creationId xmlns:a16="http://schemas.microsoft.com/office/drawing/2014/main" id="{48E1D236-FEE5-4CBE-9BA5-4F018F4EF9F5}"/>
                </a:ext>
              </a:extLst>
            </p:cNvPr>
            <p:cNvGrpSpPr>
              <a:grpSpLocks/>
            </p:cNvGrpSpPr>
            <p:nvPr/>
          </p:nvGrpSpPr>
          <p:grpSpPr bwMode="auto">
            <a:xfrm>
              <a:off x="271463" y="598488"/>
              <a:ext cx="1260475" cy="2038350"/>
              <a:chOff x="171" y="377"/>
              <a:chExt cx="794" cy="1284"/>
            </a:xfrm>
          </p:grpSpPr>
          <p:grpSp>
            <p:nvGrpSpPr>
              <p:cNvPr id="164" name="Group 22">
                <a:extLst>
                  <a:ext uri="{FF2B5EF4-FFF2-40B4-BE49-F238E27FC236}">
                    <a16:creationId xmlns:a16="http://schemas.microsoft.com/office/drawing/2014/main" id="{6FEE5426-3E26-4203-8565-CE511A8593CE}"/>
                  </a:ext>
                </a:extLst>
              </p:cNvPr>
              <p:cNvGrpSpPr>
                <a:grpSpLocks/>
              </p:cNvGrpSpPr>
              <p:nvPr/>
            </p:nvGrpSpPr>
            <p:grpSpPr bwMode="auto">
              <a:xfrm>
                <a:off x="171" y="710"/>
                <a:ext cx="794" cy="951"/>
                <a:chOff x="567" y="710"/>
                <a:chExt cx="839" cy="951"/>
              </a:xfrm>
            </p:grpSpPr>
            <p:grpSp>
              <p:nvGrpSpPr>
                <p:cNvPr id="166" name="Group 18">
                  <a:extLst>
                    <a:ext uri="{FF2B5EF4-FFF2-40B4-BE49-F238E27FC236}">
                      <a16:creationId xmlns:a16="http://schemas.microsoft.com/office/drawing/2014/main" id="{128DC4C8-1A2C-4D2F-B7F2-A382783EF875}"/>
                    </a:ext>
                  </a:extLst>
                </p:cNvPr>
                <p:cNvGrpSpPr>
                  <a:grpSpLocks/>
                </p:cNvGrpSpPr>
                <p:nvPr/>
              </p:nvGrpSpPr>
              <p:grpSpPr bwMode="auto">
                <a:xfrm>
                  <a:off x="567" y="754"/>
                  <a:ext cx="839" cy="907"/>
                  <a:chOff x="612" y="618"/>
                  <a:chExt cx="1406" cy="1497"/>
                </a:xfrm>
              </p:grpSpPr>
              <p:sp>
                <p:nvSpPr>
                  <p:cNvPr id="168" name="AutoShape 12">
                    <a:extLst>
                      <a:ext uri="{FF2B5EF4-FFF2-40B4-BE49-F238E27FC236}">
                        <a16:creationId xmlns:a16="http://schemas.microsoft.com/office/drawing/2014/main" id="{106C2339-4F18-4EBB-BF87-9B46EDB289BA}"/>
                      </a:ext>
                    </a:extLst>
                  </p:cNvPr>
                  <p:cNvSpPr>
                    <a:spLocks noChangeArrowheads="1"/>
                  </p:cNvSpPr>
                  <p:nvPr/>
                </p:nvSpPr>
                <p:spPr bwMode="auto">
                  <a:xfrm>
                    <a:off x="612" y="618"/>
                    <a:ext cx="1406" cy="1497"/>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69" name="Line 14">
                    <a:extLst>
                      <a:ext uri="{FF2B5EF4-FFF2-40B4-BE49-F238E27FC236}">
                        <a16:creationId xmlns:a16="http://schemas.microsoft.com/office/drawing/2014/main" id="{C1D02F7D-2E23-4D0C-B1BE-20468F821CE6}"/>
                      </a:ext>
                    </a:extLst>
                  </p:cNvPr>
                  <p:cNvSpPr>
                    <a:spLocks noChangeShapeType="1"/>
                  </p:cNvSpPr>
                  <p:nvPr/>
                </p:nvSpPr>
                <p:spPr bwMode="auto">
                  <a:xfrm>
                    <a:off x="975" y="618"/>
                    <a:ext cx="0" cy="113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70" name="Line 16">
                    <a:extLst>
                      <a:ext uri="{FF2B5EF4-FFF2-40B4-BE49-F238E27FC236}">
                        <a16:creationId xmlns:a16="http://schemas.microsoft.com/office/drawing/2014/main" id="{B461611A-091B-4123-B416-A5DD89A836B1}"/>
                      </a:ext>
                    </a:extLst>
                  </p:cNvPr>
                  <p:cNvSpPr>
                    <a:spLocks noChangeShapeType="1"/>
                  </p:cNvSpPr>
                  <p:nvPr/>
                </p:nvSpPr>
                <p:spPr bwMode="auto">
                  <a:xfrm flipH="1">
                    <a:off x="612" y="1752"/>
                    <a:ext cx="363" cy="3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71" name="Line 17">
                    <a:extLst>
                      <a:ext uri="{FF2B5EF4-FFF2-40B4-BE49-F238E27FC236}">
                        <a16:creationId xmlns:a16="http://schemas.microsoft.com/office/drawing/2014/main" id="{8535AD21-ED33-4231-9E54-554A30AB1C8D}"/>
                      </a:ext>
                    </a:extLst>
                  </p:cNvPr>
                  <p:cNvSpPr>
                    <a:spLocks noChangeShapeType="1"/>
                  </p:cNvSpPr>
                  <p:nvPr/>
                </p:nvSpPr>
                <p:spPr bwMode="auto">
                  <a:xfrm>
                    <a:off x="975" y="1761"/>
                    <a:ext cx="104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167" name="Oval 19">
                  <a:extLst>
                    <a:ext uri="{FF2B5EF4-FFF2-40B4-BE49-F238E27FC236}">
                      <a16:creationId xmlns:a16="http://schemas.microsoft.com/office/drawing/2014/main" id="{54BE0425-A918-4DF4-BB39-673C22B7B439}"/>
                    </a:ext>
                  </a:extLst>
                </p:cNvPr>
                <p:cNvSpPr>
                  <a:spLocks noChangeArrowheads="1"/>
                </p:cNvSpPr>
                <p:nvPr/>
              </p:nvSpPr>
              <p:spPr bwMode="auto">
                <a:xfrm>
                  <a:off x="735" y="71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
            <p:nvSpPr>
              <p:cNvPr id="165" name="Rectangle 220">
                <a:extLst>
                  <a:ext uri="{FF2B5EF4-FFF2-40B4-BE49-F238E27FC236}">
                    <a16:creationId xmlns:a16="http://schemas.microsoft.com/office/drawing/2014/main" id="{3C9B50CF-50EC-473A-9817-EFCE945A3A20}"/>
                  </a:ext>
                </a:extLst>
              </p:cNvPr>
              <p:cNvSpPr>
                <a:spLocks noChangeArrowheads="1"/>
              </p:cNvSpPr>
              <p:nvPr/>
            </p:nvSpPr>
            <p:spPr bwMode="auto">
              <a:xfrm>
                <a:off x="285" y="377"/>
                <a:ext cx="669" cy="161"/>
              </a:xfrm>
              <a:prstGeom prst="rect">
                <a:avLst/>
              </a:prstGeom>
              <a:solidFill>
                <a:srgbClr val="FFFFFF"/>
              </a:solidFill>
              <a:ln>
                <a:noFill/>
              </a:ln>
              <a:extLst>
                <a:ext uri="{91240B29-F687-4F45-9708-019B960494DF}">
                  <a14:hiddenLine xmlns:a14="http://schemas.microsoft.com/office/drawing/2010/main" w="28575">
                    <a:solidFill>
                      <a:srgbClr val="003300"/>
                    </a:solidFill>
                    <a:miter lim="800000"/>
                    <a:headEnd/>
                    <a:tailEnd/>
                  </a14:hiddenLine>
                </a:ext>
              </a:extLst>
            </p:spPr>
            <p:txBody>
              <a:bodyPr lIns="36000" tIns="36000" rIns="36000" bIns="36000" anchor="ctr">
                <a:spAutoFit/>
              </a:bodyPr>
              <a:lstStyle/>
              <a:p>
                <a:r>
                  <a:rPr lang="en-US" altLang="hu-HU" sz="1200">
                    <a:solidFill>
                      <a:srgbClr val="003300"/>
                    </a:solidFill>
                    <a:latin typeface="+mj-lt"/>
                  </a:rPr>
                  <a:t>V - vertex</a:t>
                </a:r>
              </a:p>
            </p:txBody>
          </p:sp>
        </p:grpSp>
        <p:grpSp>
          <p:nvGrpSpPr>
            <p:cNvPr id="18" name="Group 430">
              <a:extLst>
                <a:ext uri="{FF2B5EF4-FFF2-40B4-BE49-F238E27FC236}">
                  <a16:creationId xmlns:a16="http://schemas.microsoft.com/office/drawing/2014/main" id="{4107760A-5F18-48A3-86D4-7D5865031972}"/>
                </a:ext>
              </a:extLst>
            </p:cNvPr>
            <p:cNvGrpSpPr>
              <a:grpSpLocks/>
            </p:cNvGrpSpPr>
            <p:nvPr/>
          </p:nvGrpSpPr>
          <p:grpSpPr bwMode="auto">
            <a:xfrm>
              <a:off x="1346200" y="384176"/>
              <a:ext cx="1403350" cy="2259013"/>
              <a:chOff x="848" y="242"/>
              <a:chExt cx="884" cy="1423"/>
            </a:xfrm>
          </p:grpSpPr>
          <p:grpSp>
            <p:nvGrpSpPr>
              <p:cNvPr id="154" name="Group 32">
                <a:extLst>
                  <a:ext uri="{FF2B5EF4-FFF2-40B4-BE49-F238E27FC236}">
                    <a16:creationId xmlns:a16="http://schemas.microsoft.com/office/drawing/2014/main" id="{BBEFB26F-9421-4D5F-9AE5-ED10F68CDC9F}"/>
                  </a:ext>
                </a:extLst>
              </p:cNvPr>
              <p:cNvGrpSpPr>
                <a:grpSpLocks/>
              </p:cNvGrpSpPr>
              <p:nvPr/>
            </p:nvGrpSpPr>
            <p:grpSpPr bwMode="auto">
              <a:xfrm>
                <a:off x="848" y="690"/>
                <a:ext cx="871" cy="975"/>
                <a:chOff x="1106" y="597"/>
                <a:chExt cx="880" cy="951"/>
              </a:xfrm>
            </p:grpSpPr>
            <p:grpSp>
              <p:nvGrpSpPr>
                <p:cNvPr id="156" name="Group 24">
                  <a:extLst>
                    <a:ext uri="{FF2B5EF4-FFF2-40B4-BE49-F238E27FC236}">
                      <a16:creationId xmlns:a16="http://schemas.microsoft.com/office/drawing/2014/main" id="{DB964F70-33ED-4132-AC45-6C177F1AEC70}"/>
                    </a:ext>
                  </a:extLst>
                </p:cNvPr>
                <p:cNvGrpSpPr>
                  <a:grpSpLocks/>
                </p:cNvGrpSpPr>
                <p:nvPr/>
              </p:nvGrpSpPr>
              <p:grpSpPr bwMode="auto">
                <a:xfrm>
                  <a:off x="1147" y="641"/>
                  <a:ext cx="839" cy="907"/>
                  <a:chOff x="612" y="618"/>
                  <a:chExt cx="1406" cy="1497"/>
                </a:xfrm>
              </p:grpSpPr>
              <p:sp>
                <p:nvSpPr>
                  <p:cNvPr id="160" name="AutoShape 25">
                    <a:extLst>
                      <a:ext uri="{FF2B5EF4-FFF2-40B4-BE49-F238E27FC236}">
                        <a16:creationId xmlns:a16="http://schemas.microsoft.com/office/drawing/2014/main" id="{1E3F7262-F890-48F5-AA23-E2E0D79E960B}"/>
                      </a:ext>
                    </a:extLst>
                  </p:cNvPr>
                  <p:cNvSpPr>
                    <a:spLocks noChangeArrowheads="1"/>
                  </p:cNvSpPr>
                  <p:nvPr/>
                </p:nvSpPr>
                <p:spPr bwMode="auto">
                  <a:xfrm>
                    <a:off x="612" y="618"/>
                    <a:ext cx="1406" cy="1497"/>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61" name="Line 26">
                    <a:extLst>
                      <a:ext uri="{FF2B5EF4-FFF2-40B4-BE49-F238E27FC236}">
                        <a16:creationId xmlns:a16="http://schemas.microsoft.com/office/drawing/2014/main" id="{A405AD4C-2E83-476D-B9E1-4B1EDEE33ECC}"/>
                      </a:ext>
                    </a:extLst>
                  </p:cNvPr>
                  <p:cNvSpPr>
                    <a:spLocks noChangeShapeType="1"/>
                  </p:cNvSpPr>
                  <p:nvPr/>
                </p:nvSpPr>
                <p:spPr bwMode="auto">
                  <a:xfrm>
                    <a:off x="975" y="618"/>
                    <a:ext cx="0" cy="113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62" name="Line 27">
                    <a:extLst>
                      <a:ext uri="{FF2B5EF4-FFF2-40B4-BE49-F238E27FC236}">
                        <a16:creationId xmlns:a16="http://schemas.microsoft.com/office/drawing/2014/main" id="{4FF77DC3-56F1-441A-AE22-2705C1A7B4A7}"/>
                      </a:ext>
                    </a:extLst>
                  </p:cNvPr>
                  <p:cNvSpPr>
                    <a:spLocks noChangeShapeType="1"/>
                  </p:cNvSpPr>
                  <p:nvPr/>
                </p:nvSpPr>
                <p:spPr bwMode="auto">
                  <a:xfrm flipH="1">
                    <a:off x="612" y="1752"/>
                    <a:ext cx="363" cy="3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63" name="Line 28">
                    <a:extLst>
                      <a:ext uri="{FF2B5EF4-FFF2-40B4-BE49-F238E27FC236}">
                        <a16:creationId xmlns:a16="http://schemas.microsoft.com/office/drawing/2014/main" id="{D1D6B2C7-FEA3-4EF2-A5B4-65D6D4D717A8}"/>
                      </a:ext>
                    </a:extLst>
                  </p:cNvPr>
                  <p:cNvSpPr>
                    <a:spLocks noChangeShapeType="1"/>
                  </p:cNvSpPr>
                  <p:nvPr/>
                </p:nvSpPr>
                <p:spPr bwMode="auto">
                  <a:xfrm>
                    <a:off x="975" y="1761"/>
                    <a:ext cx="104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157" name="Oval 29">
                  <a:extLst>
                    <a:ext uri="{FF2B5EF4-FFF2-40B4-BE49-F238E27FC236}">
                      <a16:creationId xmlns:a16="http://schemas.microsoft.com/office/drawing/2014/main" id="{DE224BFC-5D1E-478E-8444-619067CA9C9E}"/>
                    </a:ext>
                  </a:extLst>
                </p:cNvPr>
                <p:cNvSpPr>
                  <a:spLocks noChangeArrowheads="1"/>
                </p:cNvSpPr>
                <p:nvPr/>
              </p:nvSpPr>
              <p:spPr bwMode="auto">
                <a:xfrm>
                  <a:off x="1315" y="597"/>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58" name="Line 30">
                  <a:extLst>
                    <a:ext uri="{FF2B5EF4-FFF2-40B4-BE49-F238E27FC236}">
                      <a16:creationId xmlns:a16="http://schemas.microsoft.com/office/drawing/2014/main" id="{0C1DF922-D677-4244-9934-ECB34099F271}"/>
                    </a:ext>
                  </a:extLst>
                </p:cNvPr>
                <p:cNvSpPr>
                  <a:spLocks noChangeShapeType="1"/>
                </p:cNvSpPr>
                <p:nvPr/>
              </p:nvSpPr>
              <p:spPr bwMode="auto">
                <a:xfrm flipH="1">
                  <a:off x="1149" y="645"/>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59" name="Oval 31">
                  <a:extLst>
                    <a:ext uri="{FF2B5EF4-FFF2-40B4-BE49-F238E27FC236}">
                      <a16:creationId xmlns:a16="http://schemas.microsoft.com/office/drawing/2014/main" id="{544EC5F7-F5E6-474A-AB30-E5FE3F89FF68}"/>
                    </a:ext>
                  </a:extLst>
                </p:cNvPr>
                <p:cNvSpPr>
                  <a:spLocks noChangeArrowheads="1"/>
                </p:cNvSpPr>
                <p:nvPr/>
              </p:nvSpPr>
              <p:spPr bwMode="auto">
                <a:xfrm>
                  <a:off x="1106" y="793"/>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
            <p:nvSpPr>
              <p:cNvPr id="155" name="Rectangle 224">
                <a:extLst>
                  <a:ext uri="{FF2B5EF4-FFF2-40B4-BE49-F238E27FC236}">
                    <a16:creationId xmlns:a16="http://schemas.microsoft.com/office/drawing/2014/main" id="{BDA1D06B-D390-4E35-A275-FC4ECD6197D9}"/>
                  </a:ext>
                </a:extLst>
              </p:cNvPr>
              <p:cNvSpPr>
                <a:spLocks noChangeArrowheads="1"/>
              </p:cNvSpPr>
              <p:nvPr/>
            </p:nvSpPr>
            <p:spPr bwMode="auto">
              <a:xfrm>
                <a:off x="1063" y="242"/>
                <a:ext cx="669" cy="356"/>
              </a:xfrm>
              <a:prstGeom prst="rect">
                <a:avLst/>
              </a:prstGeom>
              <a:solidFill>
                <a:srgbClr val="FFFFFF"/>
              </a:solidFill>
              <a:ln>
                <a:noFill/>
              </a:ln>
              <a:extLst>
                <a:ext uri="{91240B29-F687-4F45-9708-019B960494DF}">
                  <a14:hiddenLine xmlns:a14="http://schemas.microsoft.com/office/drawing/2010/main" w="28575">
                    <a:solidFill>
                      <a:srgbClr val="003300"/>
                    </a:solidFill>
                    <a:miter lim="800000"/>
                    <a:headEnd/>
                    <a:tailEnd/>
                  </a14:hiddenLine>
                </a:ext>
              </a:extLst>
            </p:spPr>
            <p:txBody>
              <a:bodyPr lIns="36000" tIns="36000" rIns="36000" bIns="36000" anchor="ctr">
                <a:spAutoFit/>
              </a:bodyPr>
              <a:lstStyle/>
              <a:p>
                <a:endParaRPr lang="en-US" altLang="hu-HU" sz="800">
                  <a:solidFill>
                    <a:srgbClr val="003300"/>
                  </a:solidFill>
                  <a:latin typeface="+mj-lt"/>
                </a:endParaRPr>
              </a:p>
              <a:p>
                <a:r>
                  <a:rPr lang="en-US" altLang="hu-HU" sz="1200">
                    <a:solidFill>
                      <a:srgbClr val="003300"/>
                    </a:solidFill>
                    <a:latin typeface="+mj-lt"/>
                  </a:rPr>
                  <a:t>E – edge (coedge)</a:t>
                </a:r>
              </a:p>
            </p:txBody>
          </p:sp>
        </p:grpSp>
        <p:grpSp>
          <p:nvGrpSpPr>
            <p:cNvPr id="19" name="Group 431">
              <a:extLst>
                <a:ext uri="{FF2B5EF4-FFF2-40B4-BE49-F238E27FC236}">
                  <a16:creationId xmlns:a16="http://schemas.microsoft.com/office/drawing/2014/main" id="{3A8C3399-9E03-4E57-934E-AE107FE11C7A}"/>
                </a:ext>
              </a:extLst>
            </p:cNvPr>
            <p:cNvGrpSpPr>
              <a:grpSpLocks/>
            </p:cNvGrpSpPr>
            <p:nvPr/>
          </p:nvGrpSpPr>
          <p:grpSpPr bwMode="auto">
            <a:xfrm>
              <a:off x="2590800" y="473075"/>
              <a:ext cx="1433513" cy="2119313"/>
              <a:chOff x="1632" y="297"/>
              <a:chExt cx="903" cy="1354"/>
            </a:xfrm>
          </p:grpSpPr>
          <p:grpSp>
            <p:nvGrpSpPr>
              <p:cNvPr id="138" name="Group 104">
                <a:extLst>
                  <a:ext uri="{FF2B5EF4-FFF2-40B4-BE49-F238E27FC236}">
                    <a16:creationId xmlns:a16="http://schemas.microsoft.com/office/drawing/2014/main" id="{DC6F0696-CF60-480B-9FCA-9170038CC101}"/>
                  </a:ext>
                </a:extLst>
              </p:cNvPr>
              <p:cNvGrpSpPr>
                <a:grpSpLocks/>
              </p:cNvGrpSpPr>
              <p:nvPr/>
            </p:nvGrpSpPr>
            <p:grpSpPr bwMode="auto">
              <a:xfrm>
                <a:off x="1632" y="694"/>
                <a:ext cx="903" cy="957"/>
                <a:chOff x="1308" y="406"/>
                <a:chExt cx="549" cy="495"/>
              </a:xfrm>
            </p:grpSpPr>
            <p:grpSp>
              <p:nvGrpSpPr>
                <p:cNvPr id="140" name="Group 34">
                  <a:extLst>
                    <a:ext uri="{FF2B5EF4-FFF2-40B4-BE49-F238E27FC236}">
                      <a16:creationId xmlns:a16="http://schemas.microsoft.com/office/drawing/2014/main" id="{29DEFF13-96FB-4A88-98C4-550130108EE5}"/>
                    </a:ext>
                  </a:extLst>
                </p:cNvPr>
                <p:cNvGrpSpPr>
                  <a:grpSpLocks/>
                </p:cNvGrpSpPr>
                <p:nvPr/>
              </p:nvGrpSpPr>
              <p:grpSpPr bwMode="auto">
                <a:xfrm>
                  <a:off x="1332" y="429"/>
                  <a:ext cx="497" cy="472"/>
                  <a:chOff x="612" y="618"/>
                  <a:chExt cx="1406" cy="1497"/>
                </a:xfrm>
              </p:grpSpPr>
              <p:sp>
                <p:nvSpPr>
                  <p:cNvPr id="150" name="AutoShape 35">
                    <a:extLst>
                      <a:ext uri="{FF2B5EF4-FFF2-40B4-BE49-F238E27FC236}">
                        <a16:creationId xmlns:a16="http://schemas.microsoft.com/office/drawing/2014/main" id="{D7BB923B-E6A6-4DC4-A1FD-8F222D90FEBC}"/>
                      </a:ext>
                    </a:extLst>
                  </p:cNvPr>
                  <p:cNvSpPr>
                    <a:spLocks noChangeArrowheads="1"/>
                  </p:cNvSpPr>
                  <p:nvPr/>
                </p:nvSpPr>
                <p:spPr bwMode="auto">
                  <a:xfrm>
                    <a:off x="612" y="618"/>
                    <a:ext cx="1406" cy="1497"/>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51" name="Line 36">
                    <a:extLst>
                      <a:ext uri="{FF2B5EF4-FFF2-40B4-BE49-F238E27FC236}">
                        <a16:creationId xmlns:a16="http://schemas.microsoft.com/office/drawing/2014/main" id="{9CA41908-6386-4D3A-8A7C-199D7D3E8F58}"/>
                      </a:ext>
                    </a:extLst>
                  </p:cNvPr>
                  <p:cNvSpPr>
                    <a:spLocks noChangeShapeType="1"/>
                  </p:cNvSpPr>
                  <p:nvPr/>
                </p:nvSpPr>
                <p:spPr bwMode="auto">
                  <a:xfrm>
                    <a:off x="975" y="618"/>
                    <a:ext cx="0" cy="113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52" name="Line 37">
                    <a:extLst>
                      <a:ext uri="{FF2B5EF4-FFF2-40B4-BE49-F238E27FC236}">
                        <a16:creationId xmlns:a16="http://schemas.microsoft.com/office/drawing/2014/main" id="{7FB3945C-2AB5-4B92-9AAF-2DB1F6C61804}"/>
                      </a:ext>
                    </a:extLst>
                  </p:cNvPr>
                  <p:cNvSpPr>
                    <a:spLocks noChangeShapeType="1"/>
                  </p:cNvSpPr>
                  <p:nvPr/>
                </p:nvSpPr>
                <p:spPr bwMode="auto">
                  <a:xfrm flipH="1">
                    <a:off x="612" y="1752"/>
                    <a:ext cx="363" cy="3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53" name="Line 38">
                    <a:extLst>
                      <a:ext uri="{FF2B5EF4-FFF2-40B4-BE49-F238E27FC236}">
                        <a16:creationId xmlns:a16="http://schemas.microsoft.com/office/drawing/2014/main" id="{59516645-D4CE-42CF-8F24-3E6E892CFE89}"/>
                      </a:ext>
                    </a:extLst>
                  </p:cNvPr>
                  <p:cNvSpPr>
                    <a:spLocks noChangeShapeType="1"/>
                  </p:cNvSpPr>
                  <p:nvPr/>
                </p:nvSpPr>
                <p:spPr bwMode="auto">
                  <a:xfrm>
                    <a:off x="975" y="1761"/>
                    <a:ext cx="104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141" name="Oval 39">
                  <a:extLst>
                    <a:ext uri="{FF2B5EF4-FFF2-40B4-BE49-F238E27FC236}">
                      <a16:creationId xmlns:a16="http://schemas.microsoft.com/office/drawing/2014/main" id="{C42B8F10-E427-4B37-86D6-0BD996251DAC}"/>
                    </a:ext>
                  </a:extLst>
                </p:cNvPr>
                <p:cNvSpPr>
                  <a:spLocks noChangeArrowheads="1"/>
                </p:cNvSpPr>
                <p:nvPr/>
              </p:nvSpPr>
              <p:spPr bwMode="auto">
                <a:xfrm>
                  <a:off x="1432" y="406"/>
                  <a:ext cx="53" cy="47"/>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42" name="Line 40">
                  <a:extLst>
                    <a:ext uri="{FF2B5EF4-FFF2-40B4-BE49-F238E27FC236}">
                      <a16:creationId xmlns:a16="http://schemas.microsoft.com/office/drawing/2014/main" id="{2AC91681-862C-40A0-A580-0917B7A07C7B}"/>
                    </a:ext>
                  </a:extLst>
                </p:cNvPr>
                <p:cNvSpPr>
                  <a:spLocks noChangeShapeType="1"/>
                </p:cNvSpPr>
                <p:nvPr/>
              </p:nvSpPr>
              <p:spPr bwMode="auto">
                <a:xfrm flipH="1">
                  <a:off x="1333" y="431"/>
                  <a:ext cx="125" cy="105"/>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43" name="Oval 41">
                  <a:extLst>
                    <a:ext uri="{FF2B5EF4-FFF2-40B4-BE49-F238E27FC236}">
                      <a16:creationId xmlns:a16="http://schemas.microsoft.com/office/drawing/2014/main" id="{F921D784-8D7A-4C0B-93EA-CAB76A19F504}"/>
                    </a:ext>
                  </a:extLst>
                </p:cNvPr>
                <p:cNvSpPr>
                  <a:spLocks noChangeArrowheads="1"/>
                </p:cNvSpPr>
                <p:nvPr/>
              </p:nvSpPr>
              <p:spPr bwMode="auto">
                <a:xfrm>
                  <a:off x="1308" y="508"/>
                  <a:ext cx="53" cy="47"/>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nvGrpSpPr>
                <p:cNvPr id="144" name="Group 43">
                  <a:extLst>
                    <a:ext uri="{FF2B5EF4-FFF2-40B4-BE49-F238E27FC236}">
                      <a16:creationId xmlns:a16="http://schemas.microsoft.com/office/drawing/2014/main" id="{108C6B23-5457-493A-8CD4-5CB3DE0E3E39}"/>
                    </a:ext>
                  </a:extLst>
                </p:cNvPr>
                <p:cNvGrpSpPr>
                  <a:grpSpLocks/>
                </p:cNvGrpSpPr>
                <p:nvPr/>
              </p:nvGrpSpPr>
              <p:grpSpPr bwMode="auto">
                <a:xfrm>
                  <a:off x="1680" y="411"/>
                  <a:ext cx="177" cy="149"/>
                  <a:chOff x="258" y="1654"/>
                  <a:chExt cx="299" cy="287"/>
                </a:xfrm>
              </p:grpSpPr>
              <p:sp>
                <p:nvSpPr>
                  <p:cNvPr id="147" name="Oval 44">
                    <a:extLst>
                      <a:ext uri="{FF2B5EF4-FFF2-40B4-BE49-F238E27FC236}">
                        <a16:creationId xmlns:a16="http://schemas.microsoft.com/office/drawing/2014/main" id="{CEC2DED5-9597-4798-98D9-DA21BF469D0F}"/>
                      </a:ext>
                    </a:extLst>
                  </p:cNvPr>
                  <p:cNvSpPr>
                    <a:spLocks noChangeArrowheads="1"/>
                  </p:cNvSpPr>
                  <p:nvPr/>
                </p:nvSpPr>
                <p:spPr bwMode="auto">
                  <a:xfrm>
                    <a:off x="467" y="1654"/>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48" name="Line 45">
                    <a:extLst>
                      <a:ext uri="{FF2B5EF4-FFF2-40B4-BE49-F238E27FC236}">
                        <a16:creationId xmlns:a16="http://schemas.microsoft.com/office/drawing/2014/main" id="{12AA646E-E9BA-4321-8A70-778532B31067}"/>
                      </a:ext>
                    </a:extLst>
                  </p:cNvPr>
                  <p:cNvSpPr>
                    <a:spLocks noChangeShapeType="1"/>
                  </p:cNvSpPr>
                  <p:nvPr/>
                </p:nvSpPr>
                <p:spPr bwMode="auto">
                  <a:xfrm flipH="1">
                    <a:off x="301" y="1702"/>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49" name="Oval 46">
                    <a:extLst>
                      <a:ext uri="{FF2B5EF4-FFF2-40B4-BE49-F238E27FC236}">
                        <a16:creationId xmlns:a16="http://schemas.microsoft.com/office/drawing/2014/main" id="{DEBAB875-523D-4681-807A-E20C0A00ACAC}"/>
                      </a:ext>
                    </a:extLst>
                  </p:cNvPr>
                  <p:cNvSpPr>
                    <a:spLocks noChangeArrowheads="1"/>
                  </p:cNvSpPr>
                  <p:nvPr/>
                </p:nvSpPr>
                <p:spPr bwMode="auto">
                  <a:xfrm>
                    <a:off x="258" y="185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
              <p:nvSpPr>
                <p:cNvPr id="145" name="Line 51">
                  <a:extLst>
                    <a:ext uri="{FF2B5EF4-FFF2-40B4-BE49-F238E27FC236}">
                      <a16:creationId xmlns:a16="http://schemas.microsoft.com/office/drawing/2014/main" id="{3A9CA363-44C8-4DFE-90AF-D31BD909FA60}"/>
                    </a:ext>
                  </a:extLst>
                </p:cNvPr>
                <p:cNvSpPr>
                  <a:spLocks noChangeShapeType="1"/>
                </p:cNvSpPr>
                <p:nvPr/>
              </p:nvSpPr>
              <p:spPr bwMode="auto">
                <a:xfrm flipH="1" flipV="1">
                  <a:off x="1338" y="541"/>
                  <a:ext cx="344" cy="3"/>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46" name="Line 52">
                  <a:extLst>
                    <a:ext uri="{FF2B5EF4-FFF2-40B4-BE49-F238E27FC236}">
                      <a16:creationId xmlns:a16="http://schemas.microsoft.com/office/drawing/2014/main" id="{415B74EB-57F3-4438-8E94-E4E25D0454CA}"/>
                    </a:ext>
                  </a:extLst>
                </p:cNvPr>
                <p:cNvSpPr>
                  <a:spLocks noChangeShapeType="1"/>
                </p:cNvSpPr>
                <p:nvPr/>
              </p:nvSpPr>
              <p:spPr bwMode="auto">
                <a:xfrm flipH="1" flipV="1">
                  <a:off x="1473" y="427"/>
                  <a:ext cx="344" cy="3"/>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139" name="Rectangle 225">
                <a:extLst>
                  <a:ext uri="{FF2B5EF4-FFF2-40B4-BE49-F238E27FC236}">
                    <a16:creationId xmlns:a16="http://schemas.microsoft.com/office/drawing/2014/main" id="{0228A337-3C1D-4596-881C-519DEC5B205F}"/>
                  </a:ext>
                </a:extLst>
              </p:cNvPr>
              <p:cNvSpPr>
                <a:spLocks noChangeArrowheads="1"/>
              </p:cNvSpPr>
              <p:nvPr/>
            </p:nvSpPr>
            <p:spPr bwMode="auto">
              <a:xfrm>
                <a:off x="1829" y="297"/>
                <a:ext cx="669" cy="280"/>
              </a:xfrm>
              <a:prstGeom prst="rect">
                <a:avLst/>
              </a:prstGeom>
              <a:solidFill>
                <a:srgbClr val="FFFFFF"/>
              </a:solidFill>
              <a:ln>
                <a:noFill/>
              </a:ln>
              <a:extLst>
                <a:ext uri="{91240B29-F687-4F45-9708-019B960494DF}">
                  <a14:hiddenLine xmlns:a14="http://schemas.microsoft.com/office/drawing/2010/main" w="28575">
                    <a:solidFill>
                      <a:srgbClr val="003300"/>
                    </a:solidFill>
                    <a:miter lim="800000"/>
                    <a:headEnd/>
                    <a:tailEnd/>
                  </a14:hiddenLine>
                </a:ext>
              </a:extLst>
            </p:spPr>
            <p:txBody>
              <a:bodyPr lIns="36000" tIns="36000" rIns="36000" bIns="36000" anchor="ctr">
                <a:spAutoFit/>
              </a:bodyPr>
              <a:lstStyle/>
              <a:p>
                <a:r>
                  <a:rPr lang="en-US" altLang="hu-HU" sz="1200">
                    <a:solidFill>
                      <a:srgbClr val="003300"/>
                    </a:solidFill>
                    <a:latin typeface="+mj-lt"/>
                  </a:rPr>
                  <a:t>Closed chain of edges</a:t>
                </a:r>
              </a:p>
            </p:txBody>
          </p:sp>
        </p:grpSp>
        <p:grpSp>
          <p:nvGrpSpPr>
            <p:cNvPr id="20" name="Group 432">
              <a:extLst>
                <a:ext uri="{FF2B5EF4-FFF2-40B4-BE49-F238E27FC236}">
                  <a16:creationId xmlns:a16="http://schemas.microsoft.com/office/drawing/2014/main" id="{463E50EE-C892-4861-823F-A9E2D21B5CAA}"/>
                </a:ext>
              </a:extLst>
            </p:cNvPr>
            <p:cNvGrpSpPr>
              <a:grpSpLocks/>
            </p:cNvGrpSpPr>
            <p:nvPr/>
          </p:nvGrpSpPr>
          <p:grpSpPr bwMode="auto">
            <a:xfrm>
              <a:off x="3973513" y="601663"/>
              <a:ext cx="1328737" cy="1987550"/>
              <a:chOff x="2503" y="379"/>
              <a:chExt cx="837" cy="1252"/>
            </a:xfrm>
          </p:grpSpPr>
          <p:grpSp>
            <p:nvGrpSpPr>
              <p:cNvPr id="120" name="Group 71">
                <a:extLst>
                  <a:ext uri="{FF2B5EF4-FFF2-40B4-BE49-F238E27FC236}">
                    <a16:creationId xmlns:a16="http://schemas.microsoft.com/office/drawing/2014/main" id="{40589016-85DF-4CFB-8222-AC991F26F035}"/>
                  </a:ext>
                </a:extLst>
              </p:cNvPr>
              <p:cNvGrpSpPr>
                <a:grpSpLocks/>
              </p:cNvGrpSpPr>
              <p:nvPr/>
            </p:nvGrpSpPr>
            <p:grpSpPr bwMode="auto">
              <a:xfrm>
                <a:off x="2503" y="695"/>
                <a:ext cx="837" cy="936"/>
                <a:chOff x="1447" y="1640"/>
                <a:chExt cx="918" cy="948"/>
              </a:xfrm>
            </p:grpSpPr>
            <p:grpSp>
              <p:nvGrpSpPr>
                <p:cNvPr id="122" name="Group 55">
                  <a:extLst>
                    <a:ext uri="{FF2B5EF4-FFF2-40B4-BE49-F238E27FC236}">
                      <a16:creationId xmlns:a16="http://schemas.microsoft.com/office/drawing/2014/main" id="{F7EDB0B6-44A8-4AC2-B85A-38D4F1D75C0A}"/>
                    </a:ext>
                  </a:extLst>
                </p:cNvPr>
                <p:cNvGrpSpPr>
                  <a:grpSpLocks/>
                </p:cNvGrpSpPr>
                <p:nvPr/>
              </p:nvGrpSpPr>
              <p:grpSpPr bwMode="auto">
                <a:xfrm>
                  <a:off x="1491" y="1681"/>
                  <a:ext cx="839" cy="907"/>
                  <a:chOff x="612" y="618"/>
                  <a:chExt cx="1406" cy="1497"/>
                </a:xfrm>
              </p:grpSpPr>
              <p:sp>
                <p:nvSpPr>
                  <p:cNvPr id="134" name="AutoShape 56">
                    <a:extLst>
                      <a:ext uri="{FF2B5EF4-FFF2-40B4-BE49-F238E27FC236}">
                        <a16:creationId xmlns:a16="http://schemas.microsoft.com/office/drawing/2014/main" id="{BA5C6509-18EB-4812-956E-1B36FD4B88D5}"/>
                      </a:ext>
                    </a:extLst>
                  </p:cNvPr>
                  <p:cNvSpPr>
                    <a:spLocks noChangeArrowheads="1"/>
                  </p:cNvSpPr>
                  <p:nvPr/>
                </p:nvSpPr>
                <p:spPr bwMode="auto">
                  <a:xfrm>
                    <a:off x="612" y="618"/>
                    <a:ext cx="1406" cy="1497"/>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35" name="Line 57">
                    <a:extLst>
                      <a:ext uri="{FF2B5EF4-FFF2-40B4-BE49-F238E27FC236}">
                        <a16:creationId xmlns:a16="http://schemas.microsoft.com/office/drawing/2014/main" id="{991D14AC-4EF7-4C69-AEF1-BDECB4F61226}"/>
                      </a:ext>
                    </a:extLst>
                  </p:cNvPr>
                  <p:cNvSpPr>
                    <a:spLocks noChangeShapeType="1"/>
                  </p:cNvSpPr>
                  <p:nvPr/>
                </p:nvSpPr>
                <p:spPr bwMode="auto">
                  <a:xfrm>
                    <a:off x="975" y="618"/>
                    <a:ext cx="0" cy="113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36" name="Line 58">
                    <a:extLst>
                      <a:ext uri="{FF2B5EF4-FFF2-40B4-BE49-F238E27FC236}">
                        <a16:creationId xmlns:a16="http://schemas.microsoft.com/office/drawing/2014/main" id="{74B70C1D-BB4E-4988-900F-108DA606A9B8}"/>
                      </a:ext>
                    </a:extLst>
                  </p:cNvPr>
                  <p:cNvSpPr>
                    <a:spLocks noChangeShapeType="1"/>
                  </p:cNvSpPr>
                  <p:nvPr/>
                </p:nvSpPr>
                <p:spPr bwMode="auto">
                  <a:xfrm flipH="1">
                    <a:off x="612" y="1752"/>
                    <a:ext cx="363" cy="3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37" name="Line 59">
                    <a:extLst>
                      <a:ext uri="{FF2B5EF4-FFF2-40B4-BE49-F238E27FC236}">
                        <a16:creationId xmlns:a16="http://schemas.microsoft.com/office/drawing/2014/main" id="{76691096-DD9C-4E97-8242-9B588575BD32}"/>
                      </a:ext>
                    </a:extLst>
                  </p:cNvPr>
                  <p:cNvSpPr>
                    <a:spLocks noChangeShapeType="1"/>
                  </p:cNvSpPr>
                  <p:nvPr/>
                </p:nvSpPr>
                <p:spPr bwMode="auto">
                  <a:xfrm>
                    <a:off x="975" y="1761"/>
                    <a:ext cx="104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123" name="Freeform 70">
                  <a:extLst>
                    <a:ext uri="{FF2B5EF4-FFF2-40B4-BE49-F238E27FC236}">
                      <a16:creationId xmlns:a16="http://schemas.microsoft.com/office/drawing/2014/main" id="{2B4D04EB-8AC5-415B-A64E-09321469A3AD}"/>
                    </a:ext>
                  </a:extLst>
                </p:cNvPr>
                <p:cNvSpPr>
                  <a:spLocks/>
                </p:cNvSpPr>
                <p:nvPr/>
              </p:nvSpPr>
              <p:spPr bwMode="auto">
                <a:xfrm>
                  <a:off x="1485" y="1677"/>
                  <a:ext cx="843" cy="219"/>
                </a:xfrm>
                <a:custGeom>
                  <a:avLst/>
                  <a:gdLst>
                    <a:gd name="T0" fmla="*/ 0 w 843"/>
                    <a:gd name="T1" fmla="*/ 216 h 219"/>
                    <a:gd name="T2" fmla="*/ 624 w 843"/>
                    <a:gd name="T3" fmla="*/ 219 h 219"/>
                    <a:gd name="T4" fmla="*/ 843 w 843"/>
                    <a:gd name="T5" fmla="*/ 9 h 219"/>
                    <a:gd name="T6" fmla="*/ 222 w 843"/>
                    <a:gd name="T7" fmla="*/ 0 h 219"/>
                    <a:gd name="T8" fmla="*/ 0 w 843"/>
                    <a:gd name="T9" fmla="*/ 216 h 219"/>
                  </a:gdLst>
                  <a:ahLst/>
                  <a:cxnLst>
                    <a:cxn ang="0">
                      <a:pos x="T0" y="T1"/>
                    </a:cxn>
                    <a:cxn ang="0">
                      <a:pos x="T2" y="T3"/>
                    </a:cxn>
                    <a:cxn ang="0">
                      <a:pos x="T4" y="T5"/>
                    </a:cxn>
                    <a:cxn ang="0">
                      <a:pos x="T6" y="T7"/>
                    </a:cxn>
                    <a:cxn ang="0">
                      <a:pos x="T8" y="T9"/>
                    </a:cxn>
                  </a:cxnLst>
                  <a:rect l="0" t="0" r="r" b="b"/>
                  <a:pathLst>
                    <a:path w="843" h="219">
                      <a:moveTo>
                        <a:pt x="0" y="216"/>
                      </a:moveTo>
                      <a:lnTo>
                        <a:pt x="624" y="219"/>
                      </a:lnTo>
                      <a:lnTo>
                        <a:pt x="843" y="9"/>
                      </a:lnTo>
                      <a:lnTo>
                        <a:pt x="222" y="0"/>
                      </a:lnTo>
                      <a:lnTo>
                        <a:pt x="0" y="216"/>
                      </a:lnTo>
                      <a:close/>
                    </a:path>
                  </a:pathLst>
                </a:custGeom>
                <a:solidFill>
                  <a:srgbClr val="FFF1D5"/>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nvGrpSpPr>
                <p:cNvPr id="124" name="Group 69">
                  <a:extLst>
                    <a:ext uri="{FF2B5EF4-FFF2-40B4-BE49-F238E27FC236}">
                      <a16:creationId xmlns:a16="http://schemas.microsoft.com/office/drawing/2014/main" id="{A1E68D61-7EDC-47A2-BFF6-F11E33B89973}"/>
                    </a:ext>
                  </a:extLst>
                </p:cNvPr>
                <p:cNvGrpSpPr>
                  <a:grpSpLocks/>
                </p:cNvGrpSpPr>
                <p:nvPr/>
              </p:nvGrpSpPr>
              <p:grpSpPr bwMode="auto">
                <a:xfrm>
                  <a:off x="1447" y="1640"/>
                  <a:ext cx="918" cy="291"/>
                  <a:chOff x="1450" y="1637"/>
                  <a:chExt cx="918" cy="291"/>
                </a:xfrm>
              </p:grpSpPr>
              <p:sp>
                <p:nvSpPr>
                  <p:cNvPr id="125" name="Oval 60">
                    <a:extLst>
                      <a:ext uri="{FF2B5EF4-FFF2-40B4-BE49-F238E27FC236}">
                        <a16:creationId xmlns:a16="http://schemas.microsoft.com/office/drawing/2014/main" id="{0F6E6A9E-00C9-438F-A1CE-7668115878D2}"/>
                      </a:ext>
                    </a:extLst>
                  </p:cNvPr>
                  <p:cNvSpPr>
                    <a:spLocks noChangeArrowheads="1"/>
                  </p:cNvSpPr>
                  <p:nvPr/>
                </p:nvSpPr>
                <p:spPr bwMode="auto">
                  <a:xfrm>
                    <a:off x="1659" y="1637"/>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26" name="Line 61">
                    <a:extLst>
                      <a:ext uri="{FF2B5EF4-FFF2-40B4-BE49-F238E27FC236}">
                        <a16:creationId xmlns:a16="http://schemas.microsoft.com/office/drawing/2014/main" id="{7D9EDDC6-101B-4BBF-8B26-2DBA657F2C4F}"/>
                      </a:ext>
                    </a:extLst>
                  </p:cNvPr>
                  <p:cNvSpPr>
                    <a:spLocks noChangeShapeType="1"/>
                  </p:cNvSpPr>
                  <p:nvPr/>
                </p:nvSpPr>
                <p:spPr bwMode="auto">
                  <a:xfrm flipH="1">
                    <a:off x="1493" y="1685"/>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27" name="Oval 62">
                    <a:extLst>
                      <a:ext uri="{FF2B5EF4-FFF2-40B4-BE49-F238E27FC236}">
                        <a16:creationId xmlns:a16="http://schemas.microsoft.com/office/drawing/2014/main" id="{86FE91C0-7967-486C-8AD0-EB955503C631}"/>
                      </a:ext>
                    </a:extLst>
                  </p:cNvPr>
                  <p:cNvSpPr>
                    <a:spLocks noChangeArrowheads="1"/>
                  </p:cNvSpPr>
                  <p:nvPr/>
                </p:nvSpPr>
                <p:spPr bwMode="auto">
                  <a:xfrm>
                    <a:off x="1450" y="1833"/>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nvGrpSpPr>
                  <p:cNvPr id="128" name="Group 63">
                    <a:extLst>
                      <a:ext uri="{FF2B5EF4-FFF2-40B4-BE49-F238E27FC236}">
                        <a16:creationId xmlns:a16="http://schemas.microsoft.com/office/drawing/2014/main" id="{9B6FB77E-C421-4DA7-A85C-5DA0812C2DCA}"/>
                      </a:ext>
                    </a:extLst>
                  </p:cNvPr>
                  <p:cNvGrpSpPr>
                    <a:grpSpLocks/>
                  </p:cNvGrpSpPr>
                  <p:nvPr/>
                </p:nvGrpSpPr>
                <p:grpSpPr bwMode="auto">
                  <a:xfrm>
                    <a:off x="2069" y="1641"/>
                    <a:ext cx="299" cy="287"/>
                    <a:chOff x="258" y="1654"/>
                    <a:chExt cx="299" cy="287"/>
                  </a:xfrm>
                </p:grpSpPr>
                <p:sp>
                  <p:nvSpPr>
                    <p:cNvPr id="131" name="Oval 64">
                      <a:extLst>
                        <a:ext uri="{FF2B5EF4-FFF2-40B4-BE49-F238E27FC236}">
                          <a16:creationId xmlns:a16="http://schemas.microsoft.com/office/drawing/2014/main" id="{ED423E87-9CE8-45AE-B7BD-0A3764850898}"/>
                        </a:ext>
                      </a:extLst>
                    </p:cNvPr>
                    <p:cNvSpPr>
                      <a:spLocks noChangeArrowheads="1"/>
                    </p:cNvSpPr>
                    <p:nvPr/>
                  </p:nvSpPr>
                  <p:spPr bwMode="auto">
                    <a:xfrm>
                      <a:off x="467" y="1654"/>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32" name="Line 65">
                      <a:extLst>
                        <a:ext uri="{FF2B5EF4-FFF2-40B4-BE49-F238E27FC236}">
                          <a16:creationId xmlns:a16="http://schemas.microsoft.com/office/drawing/2014/main" id="{3CF68D59-5D4F-4D1C-906F-5B26798851AA}"/>
                        </a:ext>
                      </a:extLst>
                    </p:cNvPr>
                    <p:cNvSpPr>
                      <a:spLocks noChangeShapeType="1"/>
                    </p:cNvSpPr>
                    <p:nvPr/>
                  </p:nvSpPr>
                  <p:spPr bwMode="auto">
                    <a:xfrm flipH="1">
                      <a:off x="301" y="1702"/>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33" name="Oval 66">
                      <a:extLst>
                        <a:ext uri="{FF2B5EF4-FFF2-40B4-BE49-F238E27FC236}">
                          <a16:creationId xmlns:a16="http://schemas.microsoft.com/office/drawing/2014/main" id="{F6354F72-BE2D-4FB0-A903-FAE507A646E4}"/>
                        </a:ext>
                      </a:extLst>
                    </p:cNvPr>
                    <p:cNvSpPr>
                      <a:spLocks noChangeArrowheads="1"/>
                    </p:cNvSpPr>
                    <p:nvPr/>
                  </p:nvSpPr>
                  <p:spPr bwMode="auto">
                    <a:xfrm>
                      <a:off x="258" y="185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
                <p:nvSpPr>
                  <p:cNvPr id="129" name="Line 67">
                    <a:extLst>
                      <a:ext uri="{FF2B5EF4-FFF2-40B4-BE49-F238E27FC236}">
                        <a16:creationId xmlns:a16="http://schemas.microsoft.com/office/drawing/2014/main" id="{7C1F2AD8-5F10-4A76-B54D-462C30A0DBDE}"/>
                      </a:ext>
                    </a:extLst>
                  </p:cNvPr>
                  <p:cNvSpPr>
                    <a:spLocks noChangeShapeType="1"/>
                  </p:cNvSpPr>
                  <p:nvPr/>
                </p:nvSpPr>
                <p:spPr bwMode="auto">
                  <a:xfrm flipH="1" flipV="1">
                    <a:off x="1506" y="1884"/>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30" name="Line 68">
                    <a:extLst>
                      <a:ext uri="{FF2B5EF4-FFF2-40B4-BE49-F238E27FC236}">
                        <a16:creationId xmlns:a16="http://schemas.microsoft.com/office/drawing/2014/main" id="{DB4F6362-A6CF-4AE7-A1AD-44B5BCF11884}"/>
                      </a:ext>
                    </a:extLst>
                  </p:cNvPr>
                  <p:cNvSpPr>
                    <a:spLocks noChangeShapeType="1"/>
                  </p:cNvSpPr>
                  <p:nvPr/>
                </p:nvSpPr>
                <p:spPr bwMode="auto">
                  <a:xfrm flipH="1" flipV="1">
                    <a:off x="1729" y="1678"/>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grpSp>
          <p:sp>
            <p:nvSpPr>
              <p:cNvPr id="121" name="Rectangle 226">
                <a:extLst>
                  <a:ext uri="{FF2B5EF4-FFF2-40B4-BE49-F238E27FC236}">
                    <a16:creationId xmlns:a16="http://schemas.microsoft.com/office/drawing/2014/main" id="{E0EB5253-3A68-4353-AF3A-031F4CD596CC}"/>
                  </a:ext>
                </a:extLst>
              </p:cNvPr>
              <p:cNvSpPr>
                <a:spLocks noChangeArrowheads="1"/>
              </p:cNvSpPr>
              <p:nvPr/>
            </p:nvSpPr>
            <p:spPr bwMode="auto">
              <a:xfrm>
                <a:off x="2645" y="379"/>
                <a:ext cx="669" cy="161"/>
              </a:xfrm>
              <a:prstGeom prst="rect">
                <a:avLst/>
              </a:prstGeom>
              <a:solidFill>
                <a:srgbClr val="FFFFFF"/>
              </a:solidFill>
              <a:ln>
                <a:noFill/>
              </a:ln>
              <a:extLst>
                <a:ext uri="{91240B29-F687-4F45-9708-019B960494DF}">
                  <a14:hiddenLine xmlns:a14="http://schemas.microsoft.com/office/drawing/2010/main" w="28575">
                    <a:solidFill>
                      <a:srgbClr val="003300"/>
                    </a:solidFill>
                    <a:miter lim="800000"/>
                    <a:headEnd/>
                    <a:tailEnd/>
                  </a14:hiddenLine>
                </a:ext>
              </a:extLst>
            </p:spPr>
            <p:txBody>
              <a:bodyPr lIns="36000" tIns="36000" rIns="36000" bIns="36000" anchor="ctr">
                <a:spAutoFit/>
              </a:bodyPr>
              <a:lstStyle/>
              <a:p>
                <a:r>
                  <a:rPr lang="en-US" altLang="hu-HU" sz="1200">
                    <a:solidFill>
                      <a:srgbClr val="003300"/>
                    </a:solidFill>
                    <a:latin typeface="+mj-lt"/>
                  </a:rPr>
                  <a:t>F - face</a:t>
                </a:r>
              </a:p>
            </p:txBody>
          </p:sp>
        </p:grpSp>
        <p:grpSp>
          <p:nvGrpSpPr>
            <p:cNvPr id="21" name="Group 433">
              <a:extLst>
                <a:ext uri="{FF2B5EF4-FFF2-40B4-BE49-F238E27FC236}">
                  <a16:creationId xmlns:a16="http://schemas.microsoft.com/office/drawing/2014/main" id="{6C3D313C-374E-4254-B7F3-E765FF8D7F63}"/>
                </a:ext>
              </a:extLst>
            </p:cNvPr>
            <p:cNvGrpSpPr>
              <a:grpSpLocks/>
            </p:cNvGrpSpPr>
            <p:nvPr/>
          </p:nvGrpSpPr>
          <p:grpSpPr bwMode="auto">
            <a:xfrm>
              <a:off x="5357813" y="615950"/>
              <a:ext cx="1452562" cy="1966913"/>
              <a:chOff x="3375" y="388"/>
              <a:chExt cx="915" cy="1239"/>
            </a:xfrm>
          </p:grpSpPr>
          <p:grpSp>
            <p:nvGrpSpPr>
              <p:cNvPr id="90" name="Group 103">
                <a:extLst>
                  <a:ext uri="{FF2B5EF4-FFF2-40B4-BE49-F238E27FC236}">
                    <a16:creationId xmlns:a16="http://schemas.microsoft.com/office/drawing/2014/main" id="{DE1998DA-4986-4B02-B493-7BDFF0A1D230}"/>
                  </a:ext>
                </a:extLst>
              </p:cNvPr>
              <p:cNvGrpSpPr>
                <a:grpSpLocks/>
              </p:cNvGrpSpPr>
              <p:nvPr/>
            </p:nvGrpSpPr>
            <p:grpSpPr bwMode="auto">
              <a:xfrm>
                <a:off x="3375" y="681"/>
                <a:ext cx="915" cy="946"/>
                <a:chOff x="1092" y="1524"/>
                <a:chExt cx="927" cy="988"/>
              </a:xfrm>
            </p:grpSpPr>
            <p:grpSp>
              <p:nvGrpSpPr>
                <p:cNvPr id="92" name="Group 73">
                  <a:extLst>
                    <a:ext uri="{FF2B5EF4-FFF2-40B4-BE49-F238E27FC236}">
                      <a16:creationId xmlns:a16="http://schemas.microsoft.com/office/drawing/2014/main" id="{9C02F03D-E23F-41D6-8994-ED2E522F7389}"/>
                    </a:ext>
                  </a:extLst>
                </p:cNvPr>
                <p:cNvGrpSpPr>
                  <a:grpSpLocks/>
                </p:cNvGrpSpPr>
                <p:nvPr/>
              </p:nvGrpSpPr>
              <p:grpSpPr bwMode="auto">
                <a:xfrm>
                  <a:off x="1141" y="1565"/>
                  <a:ext cx="839" cy="907"/>
                  <a:chOff x="612" y="618"/>
                  <a:chExt cx="1406" cy="1497"/>
                </a:xfrm>
              </p:grpSpPr>
              <p:sp>
                <p:nvSpPr>
                  <p:cNvPr id="116" name="AutoShape 74">
                    <a:extLst>
                      <a:ext uri="{FF2B5EF4-FFF2-40B4-BE49-F238E27FC236}">
                        <a16:creationId xmlns:a16="http://schemas.microsoft.com/office/drawing/2014/main" id="{36D3D973-37EA-4BDD-BA3F-92816E59DD29}"/>
                      </a:ext>
                    </a:extLst>
                  </p:cNvPr>
                  <p:cNvSpPr>
                    <a:spLocks noChangeArrowheads="1"/>
                  </p:cNvSpPr>
                  <p:nvPr/>
                </p:nvSpPr>
                <p:spPr bwMode="auto">
                  <a:xfrm>
                    <a:off x="612" y="618"/>
                    <a:ext cx="1406" cy="1497"/>
                  </a:xfrm>
                  <a:prstGeom prst="cube">
                    <a:avLst>
                      <a:gd name="adj" fmla="val 25000"/>
                    </a:avLst>
                  </a:prstGeom>
                  <a:solidFill>
                    <a:srgbClr val="FFF1D5"/>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17" name="Line 75">
                    <a:extLst>
                      <a:ext uri="{FF2B5EF4-FFF2-40B4-BE49-F238E27FC236}">
                        <a16:creationId xmlns:a16="http://schemas.microsoft.com/office/drawing/2014/main" id="{EA9A0023-35F9-4C4F-8954-BA8563238A7E}"/>
                      </a:ext>
                    </a:extLst>
                  </p:cNvPr>
                  <p:cNvSpPr>
                    <a:spLocks noChangeShapeType="1"/>
                  </p:cNvSpPr>
                  <p:nvPr/>
                </p:nvSpPr>
                <p:spPr bwMode="auto">
                  <a:xfrm>
                    <a:off x="975" y="618"/>
                    <a:ext cx="0" cy="113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18" name="Line 76">
                    <a:extLst>
                      <a:ext uri="{FF2B5EF4-FFF2-40B4-BE49-F238E27FC236}">
                        <a16:creationId xmlns:a16="http://schemas.microsoft.com/office/drawing/2014/main" id="{5DEDA158-1D96-461D-9A29-EE5ACBD510AF}"/>
                      </a:ext>
                    </a:extLst>
                  </p:cNvPr>
                  <p:cNvSpPr>
                    <a:spLocks noChangeShapeType="1"/>
                  </p:cNvSpPr>
                  <p:nvPr/>
                </p:nvSpPr>
                <p:spPr bwMode="auto">
                  <a:xfrm flipH="1">
                    <a:off x="612" y="1752"/>
                    <a:ext cx="363" cy="3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19" name="Line 77">
                    <a:extLst>
                      <a:ext uri="{FF2B5EF4-FFF2-40B4-BE49-F238E27FC236}">
                        <a16:creationId xmlns:a16="http://schemas.microsoft.com/office/drawing/2014/main" id="{372D10A0-E426-4B04-A1FF-5E624C7F9E25}"/>
                      </a:ext>
                    </a:extLst>
                  </p:cNvPr>
                  <p:cNvSpPr>
                    <a:spLocks noChangeShapeType="1"/>
                  </p:cNvSpPr>
                  <p:nvPr/>
                </p:nvSpPr>
                <p:spPr bwMode="auto">
                  <a:xfrm>
                    <a:off x="975" y="1761"/>
                    <a:ext cx="104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93" name="Oval 80">
                  <a:extLst>
                    <a:ext uri="{FF2B5EF4-FFF2-40B4-BE49-F238E27FC236}">
                      <a16:creationId xmlns:a16="http://schemas.microsoft.com/office/drawing/2014/main" id="{3D5D9253-019E-440C-B0CD-D959BCD48AA5}"/>
                    </a:ext>
                  </a:extLst>
                </p:cNvPr>
                <p:cNvSpPr>
                  <a:spLocks noChangeArrowheads="1"/>
                </p:cNvSpPr>
                <p:nvPr/>
              </p:nvSpPr>
              <p:spPr bwMode="auto">
                <a:xfrm>
                  <a:off x="1306" y="1524"/>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94" name="Line 81">
                  <a:extLst>
                    <a:ext uri="{FF2B5EF4-FFF2-40B4-BE49-F238E27FC236}">
                      <a16:creationId xmlns:a16="http://schemas.microsoft.com/office/drawing/2014/main" id="{2D77E5EA-22F2-48EF-ADAF-37A9793FEB78}"/>
                    </a:ext>
                  </a:extLst>
                </p:cNvPr>
                <p:cNvSpPr>
                  <a:spLocks noChangeShapeType="1"/>
                </p:cNvSpPr>
                <p:nvPr/>
              </p:nvSpPr>
              <p:spPr bwMode="auto">
                <a:xfrm flipH="1">
                  <a:off x="1140" y="1572"/>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95" name="Oval 82">
                  <a:extLst>
                    <a:ext uri="{FF2B5EF4-FFF2-40B4-BE49-F238E27FC236}">
                      <a16:creationId xmlns:a16="http://schemas.microsoft.com/office/drawing/2014/main" id="{4B6EECC3-A70A-496C-90AF-634C2A452B51}"/>
                    </a:ext>
                  </a:extLst>
                </p:cNvPr>
                <p:cNvSpPr>
                  <a:spLocks noChangeArrowheads="1"/>
                </p:cNvSpPr>
                <p:nvPr/>
              </p:nvSpPr>
              <p:spPr bwMode="auto">
                <a:xfrm>
                  <a:off x="1097" y="172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nvGrpSpPr>
                <p:cNvPr id="96" name="Group 83">
                  <a:extLst>
                    <a:ext uri="{FF2B5EF4-FFF2-40B4-BE49-F238E27FC236}">
                      <a16:creationId xmlns:a16="http://schemas.microsoft.com/office/drawing/2014/main" id="{981DBBE2-30ED-4104-8060-CB28D47DA560}"/>
                    </a:ext>
                  </a:extLst>
                </p:cNvPr>
                <p:cNvGrpSpPr>
                  <a:grpSpLocks/>
                </p:cNvGrpSpPr>
                <p:nvPr/>
              </p:nvGrpSpPr>
              <p:grpSpPr bwMode="auto">
                <a:xfrm>
                  <a:off x="1716" y="1528"/>
                  <a:ext cx="299" cy="287"/>
                  <a:chOff x="258" y="1654"/>
                  <a:chExt cx="299" cy="287"/>
                </a:xfrm>
              </p:grpSpPr>
              <p:sp>
                <p:nvSpPr>
                  <p:cNvPr id="113" name="Oval 84">
                    <a:extLst>
                      <a:ext uri="{FF2B5EF4-FFF2-40B4-BE49-F238E27FC236}">
                        <a16:creationId xmlns:a16="http://schemas.microsoft.com/office/drawing/2014/main" id="{E549458F-22EC-4B1F-A6FC-9368E5315FE9}"/>
                      </a:ext>
                    </a:extLst>
                  </p:cNvPr>
                  <p:cNvSpPr>
                    <a:spLocks noChangeArrowheads="1"/>
                  </p:cNvSpPr>
                  <p:nvPr/>
                </p:nvSpPr>
                <p:spPr bwMode="auto">
                  <a:xfrm>
                    <a:off x="467" y="1654"/>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14" name="Line 85">
                    <a:extLst>
                      <a:ext uri="{FF2B5EF4-FFF2-40B4-BE49-F238E27FC236}">
                        <a16:creationId xmlns:a16="http://schemas.microsoft.com/office/drawing/2014/main" id="{4C15D3EF-A789-46CA-B103-D2D73AA939C4}"/>
                      </a:ext>
                    </a:extLst>
                  </p:cNvPr>
                  <p:cNvSpPr>
                    <a:spLocks noChangeShapeType="1"/>
                  </p:cNvSpPr>
                  <p:nvPr/>
                </p:nvSpPr>
                <p:spPr bwMode="auto">
                  <a:xfrm flipH="1">
                    <a:off x="301" y="1702"/>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15" name="Oval 86">
                    <a:extLst>
                      <a:ext uri="{FF2B5EF4-FFF2-40B4-BE49-F238E27FC236}">
                        <a16:creationId xmlns:a16="http://schemas.microsoft.com/office/drawing/2014/main" id="{DC64D077-D9D8-4747-9A49-6036B186E8A4}"/>
                      </a:ext>
                    </a:extLst>
                  </p:cNvPr>
                  <p:cNvSpPr>
                    <a:spLocks noChangeArrowheads="1"/>
                  </p:cNvSpPr>
                  <p:nvPr/>
                </p:nvSpPr>
                <p:spPr bwMode="auto">
                  <a:xfrm>
                    <a:off x="258" y="185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
              <p:nvSpPr>
                <p:cNvPr id="97" name="Line 87">
                  <a:extLst>
                    <a:ext uri="{FF2B5EF4-FFF2-40B4-BE49-F238E27FC236}">
                      <a16:creationId xmlns:a16="http://schemas.microsoft.com/office/drawing/2014/main" id="{4859F0C6-480A-47CD-8925-87112F6DBA55}"/>
                    </a:ext>
                  </a:extLst>
                </p:cNvPr>
                <p:cNvSpPr>
                  <a:spLocks noChangeShapeType="1"/>
                </p:cNvSpPr>
                <p:nvPr/>
              </p:nvSpPr>
              <p:spPr bwMode="auto">
                <a:xfrm flipH="1" flipV="1">
                  <a:off x="1153" y="1771"/>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98" name="Line 88">
                  <a:extLst>
                    <a:ext uri="{FF2B5EF4-FFF2-40B4-BE49-F238E27FC236}">
                      <a16:creationId xmlns:a16="http://schemas.microsoft.com/office/drawing/2014/main" id="{FEA8AC60-54F8-4E08-9840-F75C46C04517}"/>
                    </a:ext>
                  </a:extLst>
                </p:cNvPr>
                <p:cNvSpPr>
                  <a:spLocks noChangeShapeType="1"/>
                </p:cNvSpPr>
                <p:nvPr/>
              </p:nvSpPr>
              <p:spPr bwMode="auto">
                <a:xfrm flipH="1" flipV="1">
                  <a:off x="1376" y="1565"/>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nvGrpSpPr>
                <p:cNvPr id="99" name="Group 89">
                  <a:extLst>
                    <a:ext uri="{FF2B5EF4-FFF2-40B4-BE49-F238E27FC236}">
                      <a16:creationId xmlns:a16="http://schemas.microsoft.com/office/drawing/2014/main" id="{0E44A7E7-18A7-4393-A9E1-366F7415BE0D}"/>
                    </a:ext>
                  </a:extLst>
                </p:cNvPr>
                <p:cNvGrpSpPr>
                  <a:grpSpLocks/>
                </p:cNvGrpSpPr>
                <p:nvPr/>
              </p:nvGrpSpPr>
              <p:grpSpPr bwMode="auto">
                <a:xfrm>
                  <a:off x="1092" y="2212"/>
                  <a:ext cx="927" cy="300"/>
                  <a:chOff x="1450" y="1637"/>
                  <a:chExt cx="918" cy="291"/>
                </a:xfrm>
              </p:grpSpPr>
              <p:sp>
                <p:nvSpPr>
                  <p:cNvPr id="104" name="Oval 90">
                    <a:extLst>
                      <a:ext uri="{FF2B5EF4-FFF2-40B4-BE49-F238E27FC236}">
                        <a16:creationId xmlns:a16="http://schemas.microsoft.com/office/drawing/2014/main" id="{E87958C3-FFD9-4239-80A3-BA263EF1791E}"/>
                      </a:ext>
                    </a:extLst>
                  </p:cNvPr>
                  <p:cNvSpPr>
                    <a:spLocks noChangeArrowheads="1"/>
                  </p:cNvSpPr>
                  <p:nvPr/>
                </p:nvSpPr>
                <p:spPr bwMode="auto">
                  <a:xfrm>
                    <a:off x="1659" y="1637"/>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05" name="Line 91">
                    <a:extLst>
                      <a:ext uri="{FF2B5EF4-FFF2-40B4-BE49-F238E27FC236}">
                        <a16:creationId xmlns:a16="http://schemas.microsoft.com/office/drawing/2014/main" id="{C7A89C51-321E-44CE-8075-A0E078239A19}"/>
                      </a:ext>
                    </a:extLst>
                  </p:cNvPr>
                  <p:cNvSpPr>
                    <a:spLocks noChangeShapeType="1"/>
                  </p:cNvSpPr>
                  <p:nvPr/>
                </p:nvSpPr>
                <p:spPr bwMode="auto">
                  <a:xfrm flipH="1">
                    <a:off x="1493" y="1685"/>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06" name="Oval 92">
                    <a:extLst>
                      <a:ext uri="{FF2B5EF4-FFF2-40B4-BE49-F238E27FC236}">
                        <a16:creationId xmlns:a16="http://schemas.microsoft.com/office/drawing/2014/main" id="{CBDE010A-A097-451F-9B6A-3A58261D9052}"/>
                      </a:ext>
                    </a:extLst>
                  </p:cNvPr>
                  <p:cNvSpPr>
                    <a:spLocks noChangeArrowheads="1"/>
                  </p:cNvSpPr>
                  <p:nvPr/>
                </p:nvSpPr>
                <p:spPr bwMode="auto">
                  <a:xfrm>
                    <a:off x="1450" y="1833"/>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nvGrpSpPr>
                  <p:cNvPr id="107" name="Group 93">
                    <a:extLst>
                      <a:ext uri="{FF2B5EF4-FFF2-40B4-BE49-F238E27FC236}">
                        <a16:creationId xmlns:a16="http://schemas.microsoft.com/office/drawing/2014/main" id="{301F8C94-5B89-45D7-AFA4-0352A5232B4B}"/>
                      </a:ext>
                    </a:extLst>
                  </p:cNvPr>
                  <p:cNvGrpSpPr>
                    <a:grpSpLocks/>
                  </p:cNvGrpSpPr>
                  <p:nvPr/>
                </p:nvGrpSpPr>
                <p:grpSpPr bwMode="auto">
                  <a:xfrm>
                    <a:off x="2069" y="1641"/>
                    <a:ext cx="299" cy="287"/>
                    <a:chOff x="258" y="1654"/>
                    <a:chExt cx="299" cy="287"/>
                  </a:xfrm>
                </p:grpSpPr>
                <p:sp>
                  <p:nvSpPr>
                    <p:cNvPr id="110" name="Oval 94">
                      <a:extLst>
                        <a:ext uri="{FF2B5EF4-FFF2-40B4-BE49-F238E27FC236}">
                          <a16:creationId xmlns:a16="http://schemas.microsoft.com/office/drawing/2014/main" id="{EA7B1FFB-84F2-4530-A4E3-1DB1582E41DA}"/>
                        </a:ext>
                      </a:extLst>
                    </p:cNvPr>
                    <p:cNvSpPr>
                      <a:spLocks noChangeArrowheads="1"/>
                    </p:cNvSpPr>
                    <p:nvPr/>
                  </p:nvSpPr>
                  <p:spPr bwMode="auto">
                    <a:xfrm>
                      <a:off x="467" y="1654"/>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111" name="Line 95">
                      <a:extLst>
                        <a:ext uri="{FF2B5EF4-FFF2-40B4-BE49-F238E27FC236}">
                          <a16:creationId xmlns:a16="http://schemas.microsoft.com/office/drawing/2014/main" id="{8BBE5B68-A65A-4229-B85C-1CE9F43D7767}"/>
                        </a:ext>
                      </a:extLst>
                    </p:cNvPr>
                    <p:cNvSpPr>
                      <a:spLocks noChangeShapeType="1"/>
                    </p:cNvSpPr>
                    <p:nvPr/>
                  </p:nvSpPr>
                  <p:spPr bwMode="auto">
                    <a:xfrm flipH="1">
                      <a:off x="301" y="1702"/>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12" name="Oval 96">
                      <a:extLst>
                        <a:ext uri="{FF2B5EF4-FFF2-40B4-BE49-F238E27FC236}">
                          <a16:creationId xmlns:a16="http://schemas.microsoft.com/office/drawing/2014/main" id="{5475721C-4F5C-4ABD-81AA-A7DE3E151F48}"/>
                        </a:ext>
                      </a:extLst>
                    </p:cNvPr>
                    <p:cNvSpPr>
                      <a:spLocks noChangeArrowheads="1"/>
                    </p:cNvSpPr>
                    <p:nvPr/>
                  </p:nvSpPr>
                  <p:spPr bwMode="auto">
                    <a:xfrm>
                      <a:off x="258" y="185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
                <p:nvSpPr>
                  <p:cNvPr id="108" name="Line 97">
                    <a:extLst>
                      <a:ext uri="{FF2B5EF4-FFF2-40B4-BE49-F238E27FC236}">
                        <a16:creationId xmlns:a16="http://schemas.microsoft.com/office/drawing/2014/main" id="{3B7B4BD6-7E7E-4CF5-8CF6-0EEA77BEE161}"/>
                      </a:ext>
                    </a:extLst>
                  </p:cNvPr>
                  <p:cNvSpPr>
                    <a:spLocks noChangeShapeType="1"/>
                  </p:cNvSpPr>
                  <p:nvPr/>
                </p:nvSpPr>
                <p:spPr bwMode="auto">
                  <a:xfrm flipH="1" flipV="1">
                    <a:off x="1506" y="1884"/>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09" name="Line 98">
                    <a:extLst>
                      <a:ext uri="{FF2B5EF4-FFF2-40B4-BE49-F238E27FC236}">
                        <a16:creationId xmlns:a16="http://schemas.microsoft.com/office/drawing/2014/main" id="{5FC105B3-890C-44AE-ACE0-C28ED832EC0D}"/>
                      </a:ext>
                    </a:extLst>
                  </p:cNvPr>
                  <p:cNvSpPr>
                    <a:spLocks noChangeShapeType="1"/>
                  </p:cNvSpPr>
                  <p:nvPr/>
                </p:nvSpPr>
                <p:spPr bwMode="auto">
                  <a:xfrm flipH="1" flipV="1">
                    <a:off x="1729" y="1678"/>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100" name="Line 99">
                  <a:extLst>
                    <a:ext uri="{FF2B5EF4-FFF2-40B4-BE49-F238E27FC236}">
                      <a16:creationId xmlns:a16="http://schemas.microsoft.com/office/drawing/2014/main" id="{BD555664-15C7-47F8-9619-C28177E41206}"/>
                    </a:ext>
                  </a:extLst>
                </p:cNvPr>
                <p:cNvSpPr>
                  <a:spLocks noChangeShapeType="1"/>
                </p:cNvSpPr>
                <p:nvPr/>
              </p:nvSpPr>
              <p:spPr bwMode="auto">
                <a:xfrm rot="-5400000" flipH="1" flipV="1">
                  <a:off x="1026" y="1915"/>
                  <a:ext cx="663"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01" name="Line 100">
                  <a:extLst>
                    <a:ext uri="{FF2B5EF4-FFF2-40B4-BE49-F238E27FC236}">
                      <a16:creationId xmlns:a16="http://schemas.microsoft.com/office/drawing/2014/main" id="{54CB4428-BB5F-43B8-96E0-F94105064D23}"/>
                    </a:ext>
                  </a:extLst>
                </p:cNvPr>
                <p:cNvSpPr>
                  <a:spLocks noChangeShapeType="1"/>
                </p:cNvSpPr>
                <p:nvPr/>
              </p:nvSpPr>
              <p:spPr bwMode="auto">
                <a:xfrm rot="-5400000" flipH="1" flipV="1">
                  <a:off x="1645" y="1901"/>
                  <a:ext cx="663"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02" name="Line 101">
                  <a:extLst>
                    <a:ext uri="{FF2B5EF4-FFF2-40B4-BE49-F238E27FC236}">
                      <a16:creationId xmlns:a16="http://schemas.microsoft.com/office/drawing/2014/main" id="{265D4E82-4C95-4DBF-ACC4-595EE5311708}"/>
                    </a:ext>
                  </a:extLst>
                </p:cNvPr>
                <p:cNvSpPr>
                  <a:spLocks noChangeShapeType="1"/>
                </p:cNvSpPr>
                <p:nvPr/>
              </p:nvSpPr>
              <p:spPr bwMode="auto">
                <a:xfrm rot="-5400000" flipH="1" flipV="1">
                  <a:off x="809" y="2124"/>
                  <a:ext cx="663"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103" name="Line 102">
                  <a:extLst>
                    <a:ext uri="{FF2B5EF4-FFF2-40B4-BE49-F238E27FC236}">
                      <a16:creationId xmlns:a16="http://schemas.microsoft.com/office/drawing/2014/main" id="{89973F45-A629-47C4-B40A-C0D64187C4FA}"/>
                    </a:ext>
                  </a:extLst>
                </p:cNvPr>
                <p:cNvSpPr>
                  <a:spLocks noChangeShapeType="1"/>
                </p:cNvSpPr>
                <p:nvPr/>
              </p:nvSpPr>
              <p:spPr bwMode="auto">
                <a:xfrm rot="5400000" flipV="1">
                  <a:off x="1433" y="2111"/>
                  <a:ext cx="666" cy="0"/>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91" name="Rectangle 227">
                <a:extLst>
                  <a:ext uri="{FF2B5EF4-FFF2-40B4-BE49-F238E27FC236}">
                    <a16:creationId xmlns:a16="http://schemas.microsoft.com/office/drawing/2014/main" id="{701CB8CA-AC95-404F-AB0C-CE4ECADD8A7A}"/>
                  </a:ext>
                </a:extLst>
              </p:cNvPr>
              <p:cNvSpPr>
                <a:spLocks noChangeArrowheads="1"/>
              </p:cNvSpPr>
              <p:nvPr/>
            </p:nvSpPr>
            <p:spPr bwMode="auto">
              <a:xfrm>
                <a:off x="3563" y="388"/>
                <a:ext cx="669" cy="161"/>
              </a:xfrm>
              <a:prstGeom prst="rect">
                <a:avLst/>
              </a:prstGeom>
              <a:solidFill>
                <a:srgbClr val="FFFFFF"/>
              </a:solidFill>
              <a:ln>
                <a:noFill/>
              </a:ln>
              <a:extLst>
                <a:ext uri="{91240B29-F687-4F45-9708-019B960494DF}">
                  <a14:hiddenLine xmlns:a14="http://schemas.microsoft.com/office/drawing/2010/main" w="28575">
                    <a:solidFill>
                      <a:srgbClr val="003300"/>
                    </a:solidFill>
                    <a:miter lim="800000"/>
                    <a:headEnd/>
                    <a:tailEnd/>
                  </a14:hiddenLine>
                </a:ext>
              </a:extLst>
            </p:spPr>
            <p:txBody>
              <a:bodyPr lIns="36000" tIns="36000" rIns="36000" bIns="36000" anchor="ctr">
                <a:spAutoFit/>
              </a:bodyPr>
              <a:lstStyle/>
              <a:p>
                <a:r>
                  <a:rPr lang="en-US" altLang="hu-HU" sz="1200">
                    <a:solidFill>
                      <a:srgbClr val="003300"/>
                    </a:solidFill>
                    <a:latin typeface="+mj-lt"/>
                  </a:rPr>
                  <a:t>Shell</a:t>
                </a:r>
              </a:p>
            </p:txBody>
          </p:sp>
        </p:grpSp>
        <p:grpSp>
          <p:nvGrpSpPr>
            <p:cNvPr id="22" name="Group 434">
              <a:extLst>
                <a:ext uri="{FF2B5EF4-FFF2-40B4-BE49-F238E27FC236}">
                  <a16:creationId xmlns:a16="http://schemas.microsoft.com/office/drawing/2014/main" id="{5A7627AD-07F6-401F-8E39-8DD5BE02B4FB}"/>
                </a:ext>
              </a:extLst>
            </p:cNvPr>
            <p:cNvGrpSpPr>
              <a:grpSpLocks/>
            </p:cNvGrpSpPr>
            <p:nvPr/>
          </p:nvGrpSpPr>
          <p:grpSpPr bwMode="auto">
            <a:xfrm>
              <a:off x="7056438" y="617538"/>
              <a:ext cx="1619250" cy="1987550"/>
              <a:chOff x="4445" y="389"/>
              <a:chExt cx="930" cy="1252"/>
            </a:xfrm>
          </p:grpSpPr>
          <p:grpSp>
            <p:nvGrpSpPr>
              <p:cNvPr id="60" name="Group 344">
                <a:extLst>
                  <a:ext uri="{FF2B5EF4-FFF2-40B4-BE49-F238E27FC236}">
                    <a16:creationId xmlns:a16="http://schemas.microsoft.com/office/drawing/2014/main" id="{7DE3C1CB-90CB-4A08-86CA-8020217823E9}"/>
                  </a:ext>
                </a:extLst>
              </p:cNvPr>
              <p:cNvGrpSpPr>
                <a:grpSpLocks/>
              </p:cNvGrpSpPr>
              <p:nvPr/>
            </p:nvGrpSpPr>
            <p:grpSpPr bwMode="auto">
              <a:xfrm>
                <a:off x="4445" y="701"/>
                <a:ext cx="885" cy="940"/>
                <a:chOff x="1092" y="1524"/>
                <a:chExt cx="927" cy="988"/>
              </a:xfrm>
            </p:grpSpPr>
            <p:grpSp>
              <p:nvGrpSpPr>
                <p:cNvPr id="62" name="Group 345">
                  <a:extLst>
                    <a:ext uri="{FF2B5EF4-FFF2-40B4-BE49-F238E27FC236}">
                      <a16:creationId xmlns:a16="http://schemas.microsoft.com/office/drawing/2014/main" id="{01EA3D07-7CC2-4735-A76F-CB42EBB59DFC}"/>
                    </a:ext>
                  </a:extLst>
                </p:cNvPr>
                <p:cNvGrpSpPr>
                  <a:grpSpLocks/>
                </p:cNvGrpSpPr>
                <p:nvPr/>
              </p:nvGrpSpPr>
              <p:grpSpPr bwMode="auto">
                <a:xfrm>
                  <a:off x="1141" y="1565"/>
                  <a:ext cx="839" cy="907"/>
                  <a:chOff x="612" y="618"/>
                  <a:chExt cx="1406" cy="1497"/>
                </a:xfrm>
              </p:grpSpPr>
              <p:sp>
                <p:nvSpPr>
                  <p:cNvPr id="86" name="AutoShape 346">
                    <a:extLst>
                      <a:ext uri="{FF2B5EF4-FFF2-40B4-BE49-F238E27FC236}">
                        <a16:creationId xmlns:a16="http://schemas.microsoft.com/office/drawing/2014/main" id="{E85420E2-BEC0-42EE-B0F5-3F10801427A2}"/>
                      </a:ext>
                    </a:extLst>
                  </p:cNvPr>
                  <p:cNvSpPr>
                    <a:spLocks noChangeArrowheads="1"/>
                  </p:cNvSpPr>
                  <p:nvPr/>
                </p:nvSpPr>
                <p:spPr bwMode="auto">
                  <a:xfrm>
                    <a:off x="612" y="618"/>
                    <a:ext cx="1406" cy="1497"/>
                  </a:xfrm>
                  <a:prstGeom prst="cube">
                    <a:avLst>
                      <a:gd name="adj" fmla="val 25000"/>
                    </a:avLst>
                  </a:prstGeom>
                  <a:solidFill>
                    <a:srgbClr val="FFF1D5"/>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87" name="Line 347">
                    <a:extLst>
                      <a:ext uri="{FF2B5EF4-FFF2-40B4-BE49-F238E27FC236}">
                        <a16:creationId xmlns:a16="http://schemas.microsoft.com/office/drawing/2014/main" id="{9D05DAA1-2750-4158-A18C-7AD335E8928A}"/>
                      </a:ext>
                    </a:extLst>
                  </p:cNvPr>
                  <p:cNvSpPr>
                    <a:spLocks noChangeShapeType="1"/>
                  </p:cNvSpPr>
                  <p:nvPr/>
                </p:nvSpPr>
                <p:spPr bwMode="auto">
                  <a:xfrm>
                    <a:off x="975" y="618"/>
                    <a:ext cx="0" cy="113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88" name="Line 348">
                    <a:extLst>
                      <a:ext uri="{FF2B5EF4-FFF2-40B4-BE49-F238E27FC236}">
                        <a16:creationId xmlns:a16="http://schemas.microsoft.com/office/drawing/2014/main" id="{864672CF-4D7A-4307-8B34-1A473D3F6EF0}"/>
                      </a:ext>
                    </a:extLst>
                  </p:cNvPr>
                  <p:cNvSpPr>
                    <a:spLocks noChangeShapeType="1"/>
                  </p:cNvSpPr>
                  <p:nvPr/>
                </p:nvSpPr>
                <p:spPr bwMode="auto">
                  <a:xfrm flipH="1">
                    <a:off x="612" y="1752"/>
                    <a:ext cx="363" cy="3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89" name="Line 349">
                    <a:extLst>
                      <a:ext uri="{FF2B5EF4-FFF2-40B4-BE49-F238E27FC236}">
                        <a16:creationId xmlns:a16="http://schemas.microsoft.com/office/drawing/2014/main" id="{24A7E2C1-FC52-4003-8100-2EAC6D82B28B}"/>
                      </a:ext>
                    </a:extLst>
                  </p:cNvPr>
                  <p:cNvSpPr>
                    <a:spLocks noChangeShapeType="1"/>
                  </p:cNvSpPr>
                  <p:nvPr/>
                </p:nvSpPr>
                <p:spPr bwMode="auto">
                  <a:xfrm>
                    <a:off x="975" y="1761"/>
                    <a:ext cx="104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63" name="Oval 350">
                  <a:extLst>
                    <a:ext uri="{FF2B5EF4-FFF2-40B4-BE49-F238E27FC236}">
                      <a16:creationId xmlns:a16="http://schemas.microsoft.com/office/drawing/2014/main" id="{EE75A367-3868-4D36-ADD1-DC01C76A857E}"/>
                    </a:ext>
                  </a:extLst>
                </p:cNvPr>
                <p:cNvSpPr>
                  <a:spLocks noChangeArrowheads="1"/>
                </p:cNvSpPr>
                <p:nvPr/>
              </p:nvSpPr>
              <p:spPr bwMode="auto">
                <a:xfrm>
                  <a:off x="1306" y="1524"/>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64" name="Line 351">
                  <a:extLst>
                    <a:ext uri="{FF2B5EF4-FFF2-40B4-BE49-F238E27FC236}">
                      <a16:creationId xmlns:a16="http://schemas.microsoft.com/office/drawing/2014/main" id="{4842E544-4354-472C-BDED-0C4E8C0FD0BA}"/>
                    </a:ext>
                  </a:extLst>
                </p:cNvPr>
                <p:cNvSpPr>
                  <a:spLocks noChangeShapeType="1"/>
                </p:cNvSpPr>
                <p:nvPr/>
              </p:nvSpPr>
              <p:spPr bwMode="auto">
                <a:xfrm flipH="1">
                  <a:off x="1140" y="1572"/>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65" name="Oval 352">
                  <a:extLst>
                    <a:ext uri="{FF2B5EF4-FFF2-40B4-BE49-F238E27FC236}">
                      <a16:creationId xmlns:a16="http://schemas.microsoft.com/office/drawing/2014/main" id="{D46C2E35-F5DC-4B76-A501-4A906F30E508}"/>
                    </a:ext>
                  </a:extLst>
                </p:cNvPr>
                <p:cNvSpPr>
                  <a:spLocks noChangeArrowheads="1"/>
                </p:cNvSpPr>
                <p:nvPr/>
              </p:nvSpPr>
              <p:spPr bwMode="auto">
                <a:xfrm>
                  <a:off x="1097" y="172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nvGrpSpPr>
                <p:cNvPr id="66" name="Group 353">
                  <a:extLst>
                    <a:ext uri="{FF2B5EF4-FFF2-40B4-BE49-F238E27FC236}">
                      <a16:creationId xmlns:a16="http://schemas.microsoft.com/office/drawing/2014/main" id="{196ACB17-254D-4BAF-AC74-5D7CF6616B00}"/>
                    </a:ext>
                  </a:extLst>
                </p:cNvPr>
                <p:cNvGrpSpPr>
                  <a:grpSpLocks/>
                </p:cNvGrpSpPr>
                <p:nvPr/>
              </p:nvGrpSpPr>
              <p:grpSpPr bwMode="auto">
                <a:xfrm>
                  <a:off x="1716" y="1528"/>
                  <a:ext cx="299" cy="287"/>
                  <a:chOff x="258" y="1654"/>
                  <a:chExt cx="299" cy="287"/>
                </a:xfrm>
              </p:grpSpPr>
              <p:sp>
                <p:nvSpPr>
                  <p:cNvPr id="83" name="Oval 354">
                    <a:extLst>
                      <a:ext uri="{FF2B5EF4-FFF2-40B4-BE49-F238E27FC236}">
                        <a16:creationId xmlns:a16="http://schemas.microsoft.com/office/drawing/2014/main" id="{32AAD91B-D3BF-4AF8-98CD-A8E81258194E}"/>
                      </a:ext>
                    </a:extLst>
                  </p:cNvPr>
                  <p:cNvSpPr>
                    <a:spLocks noChangeArrowheads="1"/>
                  </p:cNvSpPr>
                  <p:nvPr/>
                </p:nvSpPr>
                <p:spPr bwMode="auto">
                  <a:xfrm>
                    <a:off x="467" y="1654"/>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84" name="Line 355">
                    <a:extLst>
                      <a:ext uri="{FF2B5EF4-FFF2-40B4-BE49-F238E27FC236}">
                        <a16:creationId xmlns:a16="http://schemas.microsoft.com/office/drawing/2014/main" id="{8D9E28EC-1556-4773-BBC2-6435638A4494}"/>
                      </a:ext>
                    </a:extLst>
                  </p:cNvPr>
                  <p:cNvSpPr>
                    <a:spLocks noChangeShapeType="1"/>
                  </p:cNvSpPr>
                  <p:nvPr/>
                </p:nvSpPr>
                <p:spPr bwMode="auto">
                  <a:xfrm flipH="1">
                    <a:off x="301" y="1702"/>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85" name="Oval 356">
                    <a:extLst>
                      <a:ext uri="{FF2B5EF4-FFF2-40B4-BE49-F238E27FC236}">
                        <a16:creationId xmlns:a16="http://schemas.microsoft.com/office/drawing/2014/main" id="{DC87CCC7-863F-46B9-8513-5AA51B1D4DEC}"/>
                      </a:ext>
                    </a:extLst>
                  </p:cNvPr>
                  <p:cNvSpPr>
                    <a:spLocks noChangeArrowheads="1"/>
                  </p:cNvSpPr>
                  <p:nvPr/>
                </p:nvSpPr>
                <p:spPr bwMode="auto">
                  <a:xfrm>
                    <a:off x="258" y="185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
              <p:nvSpPr>
                <p:cNvPr id="67" name="Line 357">
                  <a:extLst>
                    <a:ext uri="{FF2B5EF4-FFF2-40B4-BE49-F238E27FC236}">
                      <a16:creationId xmlns:a16="http://schemas.microsoft.com/office/drawing/2014/main" id="{0C02E52A-0579-44A1-A394-9F02C218E28B}"/>
                    </a:ext>
                  </a:extLst>
                </p:cNvPr>
                <p:cNvSpPr>
                  <a:spLocks noChangeShapeType="1"/>
                </p:cNvSpPr>
                <p:nvPr/>
              </p:nvSpPr>
              <p:spPr bwMode="auto">
                <a:xfrm flipH="1" flipV="1">
                  <a:off x="1153" y="1771"/>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68" name="Line 358">
                  <a:extLst>
                    <a:ext uri="{FF2B5EF4-FFF2-40B4-BE49-F238E27FC236}">
                      <a16:creationId xmlns:a16="http://schemas.microsoft.com/office/drawing/2014/main" id="{ACFB2829-19AC-4A27-880E-3F4D0D841975}"/>
                    </a:ext>
                  </a:extLst>
                </p:cNvPr>
                <p:cNvSpPr>
                  <a:spLocks noChangeShapeType="1"/>
                </p:cNvSpPr>
                <p:nvPr/>
              </p:nvSpPr>
              <p:spPr bwMode="auto">
                <a:xfrm flipH="1" flipV="1">
                  <a:off x="1376" y="1565"/>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nvGrpSpPr>
                <p:cNvPr id="69" name="Group 359">
                  <a:extLst>
                    <a:ext uri="{FF2B5EF4-FFF2-40B4-BE49-F238E27FC236}">
                      <a16:creationId xmlns:a16="http://schemas.microsoft.com/office/drawing/2014/main" id="{6CC15387-AE17-40E7-9521-82FC1A3BE2A9}"/>
                    </a:ext>
                  </a:extLst>
                </p:cNvPr>
                <p:cNvGrpSpPr>
                  <a:grpSpLocks/>
                </p:cNvGrpSpPr>
                <p:nvPr/>
              </p:nvGrpSpPr>
              <p:grpSpPr bwMode="auto">
                <a:xfrm>
                  <a:off x="1092" y="2212"/>
                  <a:ext cx="927" cy="300"/>
                  <a:chOff x="1450" y="1637"/>
                  <a:chExt cx="918" cy="291"/>
                </a:xfrm>
              </p:grpSpPr>
              <p:sp>
                <p:nvSpPr>
                  <p:cNvPr id="74" name="Oval 360">
                    <a:extLst>
                      <a:ext uri="{FF2B5EF4-FFF2-40B4-BE49-F238E27FC236}">
                        <a16:creationId xmlns:a16="http://schemas.microsoft.com/office/drawing/2014/main" id="{1EEFEACD-76CD-49BE-98B5-65F138EB23C6}"/>
                      </a:ext>
                    </a:extLst>
                  </p:cNvPr>
                  <p:cNvSpPr>
                    <a:spLocks noChangeArrowheads="1"/>
                  </p:cNvSpPr>
                  <p:nvPr/>
                </p:nvSpPr>
                <p:spPr bwMode="auto">
                  <a:xfrm>
                    <a:off x="1659" y="1637"/>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75" name="Line 361">
                    <a:extLst>
                      <a:ext uri="{FF2B5EF4-FFF2-40B4-BE49-F238E27FC236}">
                        <a16:creationId xmlns:a16="http://schemas.microsoft.com/office/drawing/2014/main" id="{9708E556-B443-496F-9132-428E034ADEDF}"/>
                      </a:ext>
                    </a:extLst>
                  </p:cNvPr>
                  <p:cNvSpPr>
                    <a:spLocks noChangeShapeType="1"/>
                  </p:cNvSpPr>
                  <p:nvPr/>
                </p:nvSpPr>
                <p:spPr bwMode="auto">
                  <a:xfrm flipH="1">
                    <a:off x="1493" y="1685"/>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76" name="Oval 362">
                    <a:extLst>
                      <a:ext uri="{FF2B5EF4-FFF2-40B4-BE49-F238E27FC236}">
                        <a16:creationId xmlns:a16="http://schemas.microsoft.com/office/drawing/2014/main" id="{C9474912-4F82-4F43-AEAA-4CEDA88CA2F1}"/>
                      </a:ext>
                    </a:extLst>
                  </p:cNvPr>
                  <p:cNvSpPr>
                    <a:spLocks noChangeArrowheads="1"/>
                  </p:cNvSpPr>
                  <p:nvPr/>
                </p:nvSpPr>
                <p:spPr bwMode="auto">
                  <a:xfrm>
                    <a:off x="1450" y="1833"/>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nvGrpSpPr>
                  <p:cNvPr id="77" name="Group 363">
                    <a:extLst>
                      <a:ext uri="{FF2B5EF4-FFF2-40B4-BE49-F238E27FC236}">
                        <a16:creationId xmlns:a16="http://schemas.microsoft.com/office/drawing/2014/main" id="{7C1430C2-AAF4-4BA9-A0AA-2FA6CD28991B}"/>
                      </a:ext>
                    </a:extLst>
                  </p:cNvPr>
                  <p:cNvGrpSpPr>
                    <a:grpSpLocks/>
                  </p:cNvGrpSpPr>
                  <p:nvPr/>
                </p:nvGrpSpPr>
                <p:grpSpPr bwMode="auto">
                  <a:xfrm>
                    <a:off x="2069" y="1641"/>
                    <a:ext cx="299" cy="287"/>
                    <a:chOff x="258" y="1654"/>
                    <a:chExt cx="299" cy="287"/>
                  </a:xfrm>
                </p:grpSpPr>
                <p:sp>
                  <p:nvSpPr>
                    <p:cNvPr id="80" name="Oval 364">
                      <a:extLst>
                        <a:ext uri="{FF2B5EF4-FFF2-40B4-BE49-F238E27FC236}">
                          <a16:creationId xmlns:a16="http://schemas.microsoft.com/office/drawing/2014/main" id="{BC355157-E1F6-4B49-AA2A-1F401E2C2DA8}"/>
                        </a:ext>
                      </a:extLst>
                    </p:cNvPr>
                    <p:cNvSpPr>
                      <a:spLocks noChangeArrowheads="1"/>
                    </p:cNvSpPr>
                    <p:nvPr/>
                  </p:nvSpPr>
                  <p:spPr bwMode="auto">
                    <a:xfrm>
                      <a:off x="467" y="1654"/>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81" name="Line 365">
                      <a:extLst>
                        <a:ext uri="{FF2B5EF4-FFF2-40B4-BE49-F238E27FC236}">
                          <a16:creationId xmlns:a16="http://schemas.microsoft.com/office/drawing/2014/main" id="{73F9C809-DE20-49E6-8E85-87D14F74EE25}"/>
                        </a:ext>
                      </a:extLst>
                    </p:cNvPr>
                    <p:cNvSpPr>
                      <a:spLocks noChangeShapeType="1"/>
                    </p:cNvSpPr>
                    <p:nvPr/>
                  </p:nvSpPr>
                  <p:spPr bwMode="auto">
                    <a:xfrm flipH="1">
                      <a:off x="301" y="1702"/>
                      <a:ext cx="210" cy="201"/>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82" name="Oval 366">
                      <a:extLst>
                        <a:ext uri="{FF2B5EF4-FFF2-40B4-BE49-F238E27FC236}">
                          <a16:creationId xmlns:a16="http://schemas.microsoft.com/office/drawing/2014/main" id="{64D706C7-AA82-46BF-BBF8-5F28C08C2312}"/>
                        </a:ext>
                      </a:extLst>
                    </p:cNvPr>
                    <p:cNvSpPr>
                      <a:spLocks noChangeArrowheads="1"/>
                    </p:cNvSpPr>
                    <p:nvPr/>
                  </p:nvSpPr>
                  <p:spPr bwMode="auto">
                    <a:xfrm>
                      <a:off x="258" y="1850"/>
                      <a:ext cx="90" cy="91"/>
                    </a:xfrm>
                    <a:prstGeom prst="ellipse">
                      <a:avLst/>
                    </a:prstGeom>
                    <a:solidFill>
                      <a:srgbClr val="0042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grpSp>
              <p:sp>
                <p:nvSpPr>
                  <p:cNvPr id="78" name="Line 367">
                    <a:extLst>
                      <a:ext uri="{FF2B5EF4-FFF2-40B4-BE49-F238E27FC236}">
                        <a16:creationId xmlns:a16="http://schemas.microsoft.com/office/drawing/2014/main" id="{5DFFF5AA-7385-4E6F-AE26-82697A142D1A}"/>
                      </a:ext>
                    </a:extLst>
                  </p:cNvPr>
                  <p:cNvSpPr>
                    <a:spLocks noChangeShapeType="1"/>
                  </p:cNvSpPr>
                  <p:nvPr/>
                </p:nvSpPr>
                <p:spPr bwMode="auto">
                  <a:xfrm flipH="1" flipV="1">
                    <a:off x="1506" y="1884"/>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79" name="Line 368">
                    <a:extLst>
                      <a:ext uri="{FF2B5EF4-FFF2-40B4-BE49-F238E27FC236}">
                        <a16:creationId xmlns:a16="http://schemas.microsoft.com/office/drawing/2014/main" id="{51C9F25D-30E8-4C87-BAB1-5916260D2124}"/>
                      </a:ext>
                    </a:extLst>
                  </p:cNvPr>
                  <p:cNvSpPr>
                    <a:spLocks noChangeShapeType="1"/>
                  </p:cNvSpPr>
                  <p:nvPr/>
                </p:nvSpPr>
                <p:spPr bwMode="auto">
                  <a:xfrm flipH="1" flipV="1">
                    <a:off x="1729" y="1678"/>
                    <a:ext cx="582"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70" name="Line 369">
                  <a:extLst>
                    <a:ext uri="{FF2B5EF4-FFF2-40B4-BE49-F238E27FC236}">
                      <a16:creationId xmlns:a16="http://schemas.microsoft.com/office/drawing/2014/main" id="{197AF076-4427-4E1F-93DA-E9EDDE48FBE2}"/>
                    </a:ext>
                  </a:extLst>
                </p:cNvPr>
                <p:cNvSpPr>
                  <a:spLocks noChangeShapeType="1"/>
                </p:cNvSpPr>
                <p:nvPr/>
              </p:nvSpPr>
              <p:spPr bwMode="auto">
                <a:xfrm rot="-5400000" flipH="1" flipV="1">
                  <a:off x="1026" y="1915"/>
                  <a:ext cx="663"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71" name="Line 370">
                  <a:extLst>
                    <a:ext uri="{FF2B5EF4-FFF2-40B4-BE49-F238E27FC236}">
                      <a16:creationId xmlns:a16="http://schemas.microsoft.com/office/drawing/2014/main" id="{EFAD2924-DB8B-422B-BF05-B5D912B56F44}"/>
                    </a:ext>
                  </a:extLst>
                </p:cNvPr>
                <p:cNvSpPr>
                  <a:spLocks noChangeShapeType="1"/>
                </p:cNvSpPr>
                <p:nvPr/>
              </p:nvSpPr>
              <p:spPr bwMode="auto">
                <a:xfrm rot="-5400000" flipH="1" flipV="1">
                  <a:off x="1645" y="1901"/>
                  <a:ext cx="663"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72" name="Line 371">
                  <a:extLst>
                    <a:ext uri="{FF2B5EF4-FFF2-40B4-BE49-F238E27FC236}">
                      <a16:creationId xmlns:a16="http://schemas.microsoft.com/office/drawing/2014/main" id="{B6540834-BF68-45F5-AFDD-5B10008F90FB}"/>
                    </a:ext>
                  </a:extLst>
                </p:cNvPr>
                <p:cNvSpPr>
                  <a:spLocks noChangeShapeType="1"/>
                </p:cNvSpPr>
                <p:nvPr/>
              </p:nvSpPr>
              <p:spPr bwMode="auto">
                <a:xfrm rot="-5400000" flipH="1" flipV="1">
                  <a:off x="809" y="2124"/>
                  <a:ext cx="663" cy="6"/>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73" name="Line 372">
                  <a:extLst>
                    <a:ext uri="{FF2B5EF4-FFF2-40B4-BE49-F238E27FC236}">
                      <a16:creationId xmlns:a16="http://schemas.microsoft.com/office/drawing/2014/main" id="{2CCAA91C-4ADB-49A4-BBA3-09B08F59A1D6}"/>
                    </a:ext>
                  </a:extLst>
                </p:cNvPr>
                <p:cNvSpPr>
                  <a:spLocks noChangeShapeType="1"/>
                </p:cNvSpPr>
                <p:nvPr/>
              </p:nvSpPr>
              <p:spPr bwMode="auto">
                <a:xfrm rot="5400000" flipV="1">
                  <a:off x="1433" y="2111"/>
                  <a:ext cx="666" cy="0"/>
                </a:xfrm>
                <a:prstGeom prst="line">
                  <a:avLst/>
                </a:prstGeom>
                <a:noFill/>
                <a:ln w="28575">
                  <a:solidFill>
                    <a:srgbClr val="004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grpSp>
          <p:sp>
            <p:nvSpPr>
              <p:cNvPr id="61" name="Rectangle 373">
                <a:extLst>
                  <a:ext uri="{FF2B5EF4-FFF2-40B4-BE49-F238E27FC236}">
                    <a16:creationId xmlns:a16="http://schemas.microsoft.com/office/drawing/2014/main" id="{42619FDD-7FCD-4275-8DE6-F0F8AF6BBFC7}"/>
                  </a:ext>
                </a:extLst>
              </p:cNvPr>
              <p:cNvSpPr>
                <a:spLocks noChangeArrowheads="1"/>
              </p:cNvSpPr>
              <p:nvPr/>
            </p:nvSpPr>
            <p:spPr bwMode="auto">
              <a:xfrm>
                <a:off x="4455" y="389"/>
                <a:ext cx="920" cy="161"/>
              </a:xfrm>
              <a:prstGeom prst="rect">
                <a:avLst/>
              </a:prstGeom>
              <a:solidFill>
                <a:srgbClr val="FFFFFF"/>
              </a:solidFill>
              <a:ln>
                <a:noFill/>
              </a:ln>
              <a:extLst>
                <a:ext uri="{91240B29-F687-4F45-9708-019B960494DF}">
                  <a14:hiddenLine xmlns:a14="http://schemas.microsoft.com/office/drawing/2010/main" w="28575">
                    <a:solidFill>
                      <a:srgbClr val="003300"/>
                    </a:solidFill>
                    <a:miter lim="800000"/>
                    <a:headEnd/>
                    <a:tailEnd/>
                  </a14:hiddenLine>
                </a:ext>
              </a:extLst>
            </p:spPr>
            <p:txBody>
              <a:bodyPr lIns="36000" tIns="36000" rIns="36000" bIns="36000" anchor="ctr">
                <a:spAutoFit/>
              </a:bodyPr>
              <a:lstStyle/>
              <a:p>
                <a:r>
                  <a:rPr lang="en-US" altLang="hu-HU" sz="1200">
                    <a:solidFill>
                      <a:srgbClr val="003300"/>
                    </a:solidFill>
                    <a:latin typeface="+mj-lt"/>
                  </a:rPr>
                  <a:t>Shell+material=body</a:t>
                </a:r>
              </a:p>
            </p:txBody>
          </p:sp>
        </p:grpSp>
        <p:grpSp>
          <p:nvGrpSpPr>
            <p:cNvPr id="23" name="Group 430">
              <a:extLst>
                <a:ext uri="{FF2B5EF4-FFF2-40B4-BE49-F238E27FC236}">
                  <a16:creationId xmlns:a16="http://schemas.microsoft.com/office/drawing/2014/main" id="{57498445-DA3E-428F-A22B-70186E8321FE}"/>
                </a:ext>
              </a:extLst>
            </p:cNvPr>
            <p:cNvGrpSpPr>
              <a:grpSpLocks/>
            </p:cNvGrpSpPr>
            <p:nvPr/>
          </p:nvGrpSpPr>
          <p:grpSpPr bwMode="auto">
            <a:xfrm>
              <a:off x="6335589" y="3365504"/>
              <a:ext cx="881062" cy="830263"/>
              <a:chOff x="166" y="2662"/>
              <a:chExt cx="1086" cy="1119"/>
            </a:xfrm>
          </p:grpSpPr>
          <p:sp>
            <p:nvSpPr>
              <p:cNvPr id="52" name="AutoShape 431">
                <a:extLst>
                  <a:ext uri="{FF2B5EF4-FFF2-40B4-BE49-F238E27FC236}">
                    <a16:creationId xmlns:a16="http://schemas.microsoft.com/office/drawing/2014/main" id="{C8E7F596-B327-48A7-8369-141BEB101506}"/>
                  </a:ext>
                </a:extLst>
              </p:cNvPr>
              <p:cNvSpPr>
                <a:spLocks noChangeArrowheads="1"/>
              </p:cNvSpPr>
              <p:nvPr/>
            </p:nvSpPr>
            <p:spPr bwMode="auto">
              <a:xfrm>
                <a:off x="204" y="2704"/>
                <a:ext cx="998" cy="1043"/>
              </a:xfrm>
              <a:prstGeom prst="cube">
                <a:avLst>
                  <a:gd name="adj" fmla="val 25000"/>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53" name="Oval 432">
                <a:extLst>
                  <a:ext uri="{FF2B5EF4-FFF2-40B4-BE49-F238E27FC236}">
                    <a16:creationId xmlns:a16="http://schemas.microsoft.com/office/drawing/2014/main" id="{533900DF-F675-46CF-BD90-292EFED17A1F}"/>
                  </a:ext>
                </a:extLst>
              </p:cNvPr>
              <p:cNvSpPr>
                <a:spLocks noChangeArrowheads="1"/>
              </p:cNvSpPr>
              <p:nvPr/>
            </p:nvSpPr>
            <p:spPr bwMode="auto">
              <a:xfrm>
                <a:off x="898" y="2914"/>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54" name="Oval 433">
                <a:extLst>
                  <a:ext uri="{FF2B5EF4-FFF2-40B4-BE49-F238E27FC236}">
                    <a16:creationId xmlns:a16="http://schemas.microsoft.com/office/drawing/2014/main" id="{522F149A-6145-4375-984E-16B6E1236AAB}"/>
                  </a:ext>
                </a:extLst>
              </p:cNvPr>
              <p:cNvSpPr>
                <a:spLocks noChangeArrowheads="1"/>
              </p:cNvSpPr>
              <p:nvPr/>
            </p:nvSpPr>
            <p:spPr bwMode="auto">
              <a:xfrm>
                <a:off x="1150" y="2672"/>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55" name="Oval 434">
                <a:extLst>
                  <a:ext uri="{FF2B5EF4-FFF2-40B4-BE49-F238E27FC236}">
                    <a16:creationId xmlns:a16="http://schemas.microsoft.com/office/drawing/2014/main" id="{0F5C2203-D8C8-40AF-B649-CFD3B79D79DE}"/>
                  </a:ext>
                </a:extLst>
              </p:cNvPr>
              <p:cNvSpPr>
                <a:spLocks noChangeArrowheads="1"/>
              </p:cNvSpPr>
              <p:nvPr/>
            </p:nvSpPr>
            <p:spPr bwMode="auto">
              <a:xfrm>
                <a:off x="167" y="2919"/>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56" name="Oval 435">
                <a:extLst>
                  <a:ext uri="{FF2B5EF4-FFF2-40B4-BE49-F238E27FC236}">
                    <a16:creationId xmlns:a16="http://schemas.microsoft.com/office/drawing/2014/main" id="{3EFB1612-321A-4277-BBBB-31666BEB05B3}"/>
                  </a:ext>
                </a:extLst>
              </p:cNvPr>
              <p:cNvSpPr>
                <a:spLocks noChangeArrowheads="1"/>
              </p:cNvSpPr>
              <p:nvPr/>
            </p:nvSpPr>
            <p:spPr bwMode="auto">
              <a:xfrm>
                <a:off x="410" y="2662"/>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57" name="Oval 436">
                <a:extLst>
                  <a:ext uri="{FF2B5EF4-FFF2-40B4-BE49-F238E27FC236}">
                    <a16:creationId xmlns:a16="http://schemas.microsoft.com/office/drawing/2014/main" id="{EA71B7DE-94F3-49EC-9FAD-853DA49F013D}"/>
                  </a:ext>
                </a:extLst>
              </p:cNvPr>
              <p:cNvSpPr>
                <a:spLocks noChangeArrowheads="1"/>
              </p:cNvSpPr>
              <p:nvPr/>
            </p:nvSpPr>
            <p:spPr bwMode="auto">
              <a:xfrm>
                <a:off x="166" y="3699"/>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58" name="Oval 437">
                <a:extLst>
                  <a:ext uri="{FF2B5EF4-FFF2-40B4-BE49-F238E27FC236}">
                    <a16:creationId xmlns:a16="http://schemas.microsoft.com/office/drawing/2014/main" id="{BDB88CAB-F5D4-4B05-9BD1-C2FA304DFEA2}"/>
                  </a:ext>
                </a:extLst>
              </p:cNvPr>
              <p:cNvSpPr>
                <a:spLocks noChangeArrowheads="1"/>
              </p:cNvSpPr>
              <p:nvPr/>
            </p:nvSpPr>
            <p:spPr bwMode="auto">
              <a:xfrm>
                <a:off x="1160" y="3455"/>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59" name="Oval 438">
                <a:extLst>
                  <a:ext uri="{FF2B5EF4-FFF2-40B4-BE49-F238E27FC236}">
                    <a16:creationId xmlns:a16="http://schemas.microsoft.com/office/drawing/2014/main" id="{5923365B-0276-44B0-912C-128C6A5EE94E}"/>
                  </a:ext>
                </a:extLst>
              </p:cNvPr>
              <p:cNvSpPr>
                <a:spLocks noChangeArrowheads="1"/>
              </p:cNvSpPr>
              <p:nvPr/>
            </p:nvSpPr>
            <p:spPr bwMode="auto">
              <a:xfrm>
                <a:off x="914" y="3695"/>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grpSp>
        <p:grpSp>
          <p:nvGrpSpPr>
            <p:cNvPr id="24" name="Group 439">
              <a:extLst>
                <a:ext uri="{FF2B5EF4-FFF2-40B4-BE49-F238E27FC236}">
                  <a16:creationId xmlns:a16="http://schemas.microsoft.com/office/drawing/2014/main" id="{16831A4B-475C-41B8-B418-82C523D3D80F}"/>
                </a:ext>
              </a:extLst>
            </p:cNvPr>
            <p:cNvGrpSpPr>
              <a:grpSpLocks/>
            </p:cNvGrpSpPr>
            <p:nvPr/>
          </p:nvGrpSpPr>
          <p:grpSpPr bwMode="auto">
            <a:xfrm>
              <a:off x="7464301" y="3340104"/>
              <a:ext cx="881062" cy="830263"/>
              <a:chOff x="166" y="2662"/>
              <a:chExt cx="1086" cy="1119"/>
            </a:xfrm>
          </p:grpSpPr>
          <p:sp>
            <p:nvSpPr>
              <p:cNvPr id="44" name="AutoShape 440">
                <a:extLst>
                  <a:ext uri="{FF2B5EF4-FFF2-40B4-BE49-F238E27FC236}">
                    <a16:creationId xmlns:a16="http://schemas.microsoft.com/office/drawing/2014/main" id="{CDEDB584-587D-4164-96BF-93419EE13E08}"/>
                  </a:ext>
                </a:extLst>
              </p:cNvPr>
              <p:cNvSpPr>
                <a:spLocks noChangeArrowheads="1"/>
              </p:cNvSpPr>
              <p:nvPr/>
            </p:nvSpPr>
            <p:spPr bwMode="auto">
              <a:xfrm>
                <a:off x="204" y="2704"/>
                <a:ext cx="998" cy="1043"/>
              </a:xfrm>
              <a:prstGeom prst="cube">
                <a:avLst>
                  <a:gd name="adj" fmla="val 25000"/>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45" name="Oval 441">
                <a:extLst>
                  <a:ext uri="{FF2B5EF4-FFF2-40B4-BE49-F238E27FC236}">
                    <a16:creationId xmlns:a16="http://schemas.microsoft.com/office/drawing/2014/main" id="{5D28DA59-9DC2-47FE-A230-ED53ECD7AF2E}"/>
                  </a:ext>
                </a:extLst>
              </p:cNvPr>
              <p:cNvSpPr>
                <a:spLocks noChangeArrowheads="1"/>
              </p:cNvSpPr>
              <p:nvPr/>
            </p:nvSpPr>
            <p:spPr bwMode="auto">
              <a:xfrm>
                <a:off x="898" y="2914"/>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46" name="Oval 442">
                <a:extLst>
                  <a:ext uri="{FF2B5EF4-FFF2-40B4-BE49-F238E27FC236}">
                    <a16:creationId xmlns:a16="http://schemas.microsoft.com/office/drawing/2014/main" id="{D0CED3C6-FAC8-40CC-8A34-F6D51009420A}"/>
                  </a:ext>
                </a:extLst>
              </p:cNvPr>
              <p:cNvSpPr>
                <a:spLocks noChangeArrowheads="1"/>
              </p:cNvSpPr>
              <p:nvPr/>
            </p:nvSpPr>
            <p:spPr bwMode="auto">
              <a:xfrm>
                <a:off x="1150" y="2672"/>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47" name="Oval 443">
                <a:extLst>
                  <a:ext uri="{FF2B5EF4-FFF2-40B4-BE49-F238E27FC236}">
                    <a16:creationId xmlns:a16="http://schemas.microsoft.com/office/drawing/2014/main" id="{A44A9ADE-F6AE-48CA-8067-F39DD4F6443A}"/>
                  </a:ext>
                </a:extLst>
              </p:cNvPr>
              <p:cNvSpPr>
                <a:spLocks noChangeArrowheads="1"/>
              </p:cNvSpPr>
              <p:nvPr/>
            </p:nvSpPr>
            <p:spPr bwMode="auto">
              <a:xfrm>
                <a:off x="167" y="2919"/>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48" name="Oval 444">
                <a:extLst>
                  <a:ext uri="{FF2B5EF4-FFF2-40B4-BE49-F238E27FC236}">
                    <a16:creationId xmlns:a16="http://schemas.microsoft.com/office/drawing/2014/main" id="{D2021C17-5DB9-4D19-827D-F956DA2B1E6A}"/>
                  </a:ext>
                </a:extLst>
              </p:cNvPr>
              <p:cNvSpPr>
                <a:spLocks noChangeArrowheads="1"/>
              </p:cNvSpPr>
              <p:nvPr/>
            </p:nvSpPr>
            <p:spPr bwMode="auto">
              <a:xfrm>
                <a:off x="410" y="2662"/>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49" name="Oval 445">
                <a:extLst>
                  <a:ext uri="{FF2B5EF4-FFF2-40B4-BE49-F238E27FC236}">
                    <a16:creationId xmlns:a16="http://schemas.microsoft.com/office/drawing/2014/main" id="{868EB8D3-C2A2-4649-8338-661130A49403}"/>
                  </a:ext>
                </a:extLst>
              </p:cNvPr>
              <p:cNvSpPr>
                <a:spLocks noChangeArrowheads="1"/>
              </p:cNvSpPr>
              <p:nvPr/>
            </p:nvSpPr>
            <p:spPr bwMode="auto">
              <a:xfrm>
                <a:off x="166" y="3699"/>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50" name="Oval 446">
                <a:extLst>
                  <a:ext uri="{FF2B5EF4-FFF2-40B4-BE49-F238E27FC236}">
                    <a16:creationId xmlns:a16="http://schemas.microsoft.com/office/drawing/2014/main" id="{60FD561E-5606-4105-93E2-1EE09ECBA7F3}"/>
                  </a:ext>
                </a:extLst>
              </p:cNvPr>
              <p:cNvSpPr>
                <a:spLocks noChangeArrowheads="1"/>
              </p:cNvSpPr>
              <p:nvPr/>
            </p:nvSpPr>
            <p:spPr bwMode="auto">
              <a:xfrm>
                <a:off x="1160" y="3455"/>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51" name="Oval 447">
                <a:extLst>
                  <a:ext uri="{FF2B5EF4-FFF2-40B4-BE49-F238E27FC236}">
                    <a16:creationId xmlns:a16="http://schemas.microsoft.com/office/drawing/2014/main" id="{98CED7A4-0A42-4C7A-A1AA-4A7F37951FAD}"/>
                  </a:ext>
                </a:extLst>
              </p:cNvPr>
              <p:cNvSpPr>
                <a:spLocks noChangeArrowheads="1"/>
              </p:cNvSpPr>
              <p:nvPr/>
            </p:nvSpPr>
            <p:spPr bwMode="auto">
              <a:xfrm>
                <a:off x="914" y="3695"/>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grpSp>
        <p:grpSp>
          <p:nvGrpSpPr>
            <p:cNvPr id="25" name="Group 448">
              <a:extLst>
                <a:ext uri="{FF2B5EF4-FFF2-40B4-BE49-F238E27FC236}">
                  <a16:creationId xmlns:a16="http://schemas.microsoft.com/office/drawing/2014/main" id="{54D4CDAF-409B-4822-A940-7405353B5711}"/>
                </a:ext>
              </a:extLst>
            </p:cNvPr>
            <p:cNvGrpSpPr>
              <a:grpSpLocks/>
            </p:cNvGrpSpPr>
            <p:nvPr/>
          </p:nvGrpSpPr>
          <p:grpSpPr bwMode="auto">
            <a:xfrm>
              <a:off x="7494464" y="4541842"/>
              <a:ext cx="881062" cy="830263"/>
              <a:chOff x="166" y="2662"/>
              <a:chExt cx="1086" cy="1119"/>
            </a:xfrm>
          </p:grpSpPr>
          <p:sp>
            <p:nvSpPr>
              <p:cNvPr id="36" name="AutoShape 449">
                <a:extLst>
                  <a:ext uri="{FF2B5EF4-FFF2-40B4-BE49-F238E27FC236}">
                    <a16:creationId xmlns:a16="http://schemas.microsoft.com/office/drawing/2014/main" id="{22EAC544-5632-4D71-B179-6EBFC998344B}"/>
                  </a:ext>
                </a:extLst>
              </p:cNvPr>
              <p:cNvSpPr>
                <a:spLocks noChangeArrowheads="1"/>
              </p:cNvSpPr>
              <p:nvPr/>
            </p:nvSpPr>
            <p:spPr bwMode="auto">
              <a:xfrm>
                <a:off x="204" y="2704"/>
                <a:ext cx="998" cy="1043"/>
              </a:xfrm>
              <a:prstGeom prst="cube">
                <a:avLst>
                  <a:gd name="adj" fmla="val 25000"/>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37" name="Oval 450">
                <a:extLst>
                  <a:ext uri="{FF2B5EF4-FFF2-40B4-BE49-F238E27FC236}">
                    <a16:creationId xmlns:a16="http://schemas.microsoft.com/office/drawing/2014/main" id="{1011CCD8-F31E-4615-B5D2-AEFEC930218B}"/>
                  </a:ext>
                </a:extLst>
              </p:cNvPr>
              <p:cNvSpPr>
                <a:spLocks noChangeArrowheads="1"/>
              </p:cNvSpPr>
              <p:nvPr/>
            </p:nvSpPr>
            <p:spPr bwMode="auto">
              <a:xfrm>
                <a:off x="898" y="2914"/>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38" name="Oval 451">
                <a:extLst>
                  <a:ext uri="{FF2B5EF4-FFF2-40B4-BE49-F238E27FC236}">
                    <a16:creationId xmlns:a16="http://schemas.microsoft.com/office/drawing/2014/main" id="{8547954E-04FE-4DC4-91E0-C237CE010014}"/>
                  </a:ext>
                </a:extLst>
              </p:cNvPr>
              <p:cNvSpPr>
                <a:spLocks noChangeArrowheads="1"/>
              </p:cNvSpPr>
              <p:nvPr/>
            </p:nvSpPr>
            <p:spPr bwMode="auto">
              <a:xfrm>
                <a:off x="1150" y="2672"/>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39" name="Oval 452">
                <a:extLst>
                  <a:ext uri="{FF2B5EF4-FFF2-40B4-BE49-F238E27FC236}">
                    <a16:creationId xmlns:a16="http://schemas.microsoft.com/office/drawing/2014/main" id="{1E0D2EE3-6C5D-4DE5-82E8-3A3EAC7A5426}"/>
                  </a:ext>
                </a:extLst>
              </p:cNvPr>
              <p:cNvSpPr>
                <a:spLocks noChangeArrowheads="1"/>
              </p:cNvSpPr>
              <p:nvPr/>
            </p:nvSpPr>
            <p:spPr bwMode="auto">
              <a:xfrm>
                <a:off x="167" y="2919"/>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40" name="Oval 453">
                <a:extLst>
                  <a:ext uri="{FF2B5EF4-FFF2-40B4-BE49-F238E27FC236}">
                    <a16:creationId xmlns:a16="http://schemas.microsoft.com/office/drawing/2014/main" id="{C6F3A85E-202B-4AAD-9F88-239635F72494}"/>
                  </a:ext>
                </a:extLst>
              </p:cNvPr>
              <p:cNvSpPr>
                <a:spLocks noChangeArrowheads="1"/>
              </p:cNvSpPr>
              <p:nvPr/>
            </p:nvSpPr>
            <p:spPr bwMode="auto">
              <a:xfrm>
                <a:off x="410" y="2662"/>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41" name="Oval 454">
                <a:extLst>
                  <a:ext uri="{FF2B5EF4-FFF2-40B4-BE49-F238E27FC236}">
                    <a16:creationId xmlns:a16="http://schemas.microsoft.com/office/drawing/2014/main" id="{739992E2-E0AC-4223-960F-B3EDE9B844E1}"/>
                  </a:ext>
                </a:extLst>
              </p:cNvPr>
              <p:cNvSpPr>
                <a:spLocks noChangeArrowheads="1"/>
              </p:cNvSpPr>
              <p:nvPr/>
            </p:nvSpPr>
            <p:spPr bwMode="auto">
              <a:xfrm>
                <a:off x="166" y="3699"/>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42" name="Oval 455">
                <a:extLst>
                  <a:ext uri="{FF2B5EF4-FFF2-40B4-BE49-F238E27FC236}">
                    <a16:creationId xmlns:a16="http://schemas.microsoft.com/office/drawing/2014/main" id="{B9EF605A-13B8-4BAE-8F4B-C526B5C61A97}"/>
                  </a:ext>
                </a:extLst>
              </p:cNvPr>
              <p:cNvSpPr>
                <a:spLocks noChangeArrowheads="1"/>
              </p:cNvSpPr>
              <p:nvPr/>
            </p:nvSpPr>
            <p:spPr bwMode="auto">
              <a:xfrm>
                <a:off x="1160" y="3455"/>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43" name="Oval 456">
                <a:extLst>
                  <a:ext uri="{FF2B5EF4-FFF2-40B4-BE49-F238E27FC236}">
                    <a16:creationId xmlns:a16="http://schemas.microsoft.com/office/drawing/2014/main" id="{94093BD5-F134-4277-AF22-0501F7B8BBB5}"/>
                  </a:ext>
                </a:extLst>
              </p:cNvPr>
              <p:cNvSpPr>
                <a:spLocks noChangeArrowheads="1"/>
              </p:cNvSpPr>
              <p:nvPr/>
            </p:nvSpPr>
            <p:spPr bwMode="auto">
              <a:xfrm>
                <a:off x="914" y="3695"/>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grpSp>
        <p:grpSp>
          <p:nvGrpSpPr>
            <p:cNvPr id="26" name="Group 457">
              <a:extLst>
                <a:ext uri="{FF2B5EF4-FFF2-40B4-BE49-F238E27FC236}">
                  <a16:creationId xmlns:a16="http://schemas.microsoft.com/office/drawing/2014/main" id="{A003D76F-3A66-48E3-9628-C5C6BC35C272}"/>
                </a:ext>
              </a:extLst>
            </p:cNvPr>
            <p:cNvGrpSpPr>
              <a:grpSpLocks/>
            </p:cNvGrpSpPr>
            <p:nvPr/>
          </p:nvGrpSpPr>
          <p:grpSpPr bwMode="auto">
            <a:xfrm>
              <a:off x="6307014" y="4545017"/>
              <a:ext cx="881062" cy="830263"/>
              <a:chOff x="166" y="2662"/>
              <a:chExt cx="1086" cy="1119"/>
            </a:xfrm>
          </p:grpSpPr>
          <p:sp>
            <p:nvSpPr>
              <p:cNvPr id="28" name="AutoShape 458">
                <a:extLst>
                  <a:ext uri="{FF2B5EF4-FFF2-40B4-BE49-F238E27FC236}">
                    <a16:creationId xmlns:a16="http://schemas.microsoft.com/office/drawing/2014/main" id="{73300945-B5FE-442B-95DF-69EC2F0DFF55}"/>
                  </a:ext>
                </a:extLst>
              </p:cNvPr>
              <p:cNvSpPr>
                <a:spLocks noChangeArrowheads="1"/>
              </p:cNvSpPr>
              <p:nvPr/>
            </p:nvSpPr>
            <p:spPr bwMode="auto">
              <a:xfrm>
                <a:off x="204" y="2704"/>
                <a:ext cx="998" cy="1043"/>
              </a:xfrm>
              <a:prstGeom prst="cube">
                <a:avLst>
                  <a:gd name="adj" fmla="val 25000"/>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endParaRPr>
              </a:p>
            </p:txBody>
          </p:sp>
          <p:sp>
            <p:nvSpPr>
              <p:cNvPr id="29" name="Oval 459">
                <a:extLst>
                  <a:ext uri="{FF2B5EF4-FFF2-40B4-BE49-F238E27FC236}">
                    <a16:creationId xmlns:a16="http://schemas.microsoft.com/office/drawing/2014/main" id="{4B05C048-5383-4993-A3B8-2E9CA59E14B4}"/>
                  </a:ext>
                </a:extLst>
              </p:cNvPr>
              <p:cNvSpPr>
                <a:spLocks noChangeArrowheads="1"/>
              </p:cNvSpPr>
              <p:nvPr/>
            </p:nvSpPr>
            <p:spPr bwMode="auto">
              <a:xfrm>
                <a:off x="898" y="2914"/>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30" name="Oval 460">
                <a:extLst>
                  <a:ext uri="{FF2B5EF4-FFF2-40B4-BE49-F238E27FC236}">
                    <a16:creationId xmlns:a16="http://schemas.microsoft.com/office/drawing/2014/main" id="{B5A14DC6-CB97-4F03-806F-192E2D5A7A00}"/>
                  </a:ext>
                </a:extLst>
              </p:cNvPr>
              <p:cNvSpPr>
                <a:spLocks noChangeArrowheads="1"/>
              </p:cNvSpPr>
              <p:nvPr/>
            </p:nvSpPr>
            <p:spPr bwMode="auto">
              <a:xfrm>
                <a:off x="1150" y="2672"/>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31" name="Oval 461">
                <a:extLst>
                  <a:ext uri="{FF2B5EF4-FFF2-40B4-BE49-F238E27FC236}">
                    <a16:creationId xmlns:a16="http://schemas.microsoft.com/office/drawing/2014/main" id="{0481AEBA-5879-4D24-BE4A-B22D8C736873}"/>
                  </a:ext>
                </a:extLst>
              </p:cNvPr>
              <p:cNvSpPr>
                <a:spLocks noChangeArrowheads="1"/>
              </p:cNvSpPr>
              <p:nvPr/>
            </p:nvSpPr>
            <p:spPr bwMode="auto">
              <a:xfrm>
                <a:off x="167" y="2919"/>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32" name="Oval 462">
                <a:extLst>
                  <a:ext uri="{FF2B5EF4-FFF2-40B4-BE49-F238E27FC236}">
                    <a16:creationId xmlns:a16="http://schemas.microsoft.com/office/drawing/2014/main" id="{B3270BD0-8DCB-4F18-9916-EBEDB61F1074}"/>
                  </a:ext>
                </a:extLst>
              </p:cNvPr>
              <p:cNvSpPr>
                <a:spLocks noChangeArrowheads="1"/>
              </p:cNvSpPr>
              <p:nvPr/>
            </p:nvSpPr>
            <p:spPr bwMode="auto">
              <a:xfrm>
                <a:off x="410" y="2662"/>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33" name="Oval 463">
                <a:extLst>
                  <a:ext uri="{FF2B5EF4-FFF2-40B4-BE49-F238E27FC236}">
                    <a16:creationId xmlns:a16="http://schemas.microsoft.com/office/drawing/2014/main" id="{45BD7D79-0212-41E3-91E7-AE8885E47B1F}"/>
                  </a:ext>
                </a:extLst>
              </p:cNvPr>
              <p:cNvSpPr>
                <a:spLocks noChangeArrowheads="1"/>
              </p:cNvSpPr>
              <p:nvPr/>
            </p:nvSpPr>
            <p:spPr bwMode="auto">
              <a:xfrm>
                <a:off x="166" y="3699"/>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34" name="Oval 464">
                <a:extLst>
                  <a:ext uri="{FF2B5EF4-FFF2-40B4-BE49-F238E27FC236}">
                    <a16:creationId xmlns:a16="http://schemas.microsoft.com/office/drawing/2014/main" id="{FC78789A-BB6B-4E00-B535-2801C10211E0}"/>
                  </a:ext>
                </a:extLst>
              </p:cNvPr>
              <p:cNvSpPr>
                <a:spLocks noChangeArrowheads="1"/>
              </p:cNvSpPr>
              <p:nvPr/>
            </p:nvSpPr>
            <p:spPr bwMode="auto">
              <a:xfrm>
                <a:off x="1160" y="3455"/>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sp>
            <p:nvSpPr>
              <p:cNvPr id="35" name="Oval 465">
                <a:extLst>
                  <a:ext uri="{FF2B5EF4-FFF2-40B4-BE49-F238E27FC236}">
                    <a16:creationId xmlns:a16="http://schemas.microsoft.com/office/drawing/2014/main" id="{EA78B699-404C-415F-93D2-B33AFFBC79D6}"/>
                  </a:ext>
                </a:extLst>
              </p:cNvPr>
              <p:cNvSpPr>
                <a:spLocks noChangeArrowheads="1"/>
              </p:cNvSpPr>
              <p:nvPr/>
            </p:nvSpPr>
            <p:spPr bwMode="auto">
              <a:xfrm>
                <a:off x="914" y="3695"/>
                <a:ext cx="92" cy="82"/>
              </a:xfrm>
              <a:prstGeom prst="ellipse">
                <a:avLst/>
              </a:prstGeom>
              <a:solidFill>
                <a:srgbClr val="003366"/>
              </a:soli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hu-HU">
                  <a:solidFill>
                    <a:srgbClr val="003366"/>
                  </a:solidFill>
                  <a:latin typeface="+mj-lt"/>
                </a:endParaRPr>
              </a:p>
            </p:txBody>
          </p:sp>
        </p:grpSp>
        <p:sp>
          <p:nvSpPr>
            <p:cNvPr id="27" name="Text Box 466">
              <a:extLst>
                <a:ext uri="{FF2B5EF4-FFF2-40B4-BE49-F238E27FC236}">
                  <a16:creationId xmlns:a16="http://schemas.microsoft.com/office/drawing/2014/main" id="{C1EF3D78-0D2A-420A-8D80-2618BE25C180}"/>
                </a:ext>
              </a:extLst>
            </p:cNvPr>
            <p:cNvSpPr txBox="1">
              <a:spLocks noChangeArrowheads="1"/>
            </p:cNvSpPr>
            <p:nvPr/>
          </p:nvSpPr>
          <p:spPr bwMode="auto">
            <a:xfrm>
              <a:off x="6048251" y="5557842"/>
              <a:ext cx="26781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1600">
                  <a:solidFill>
                    <a:srgbClr val="003300"/>
                  </a:solidFill>
                  <a:latin typeface="+mj-lt"/>
                </a:rPr>
                <a:t>Body in this case = four lumps</a:t>
              </a:r>
            </a:p>
          </p:txBody>
        </p:sp>
      </p:grpSp>
    </p:spTree>
    <p:extLst>
      <p:ext uri="{BB962C8B-B14F-4D97-AF65-F5344CB8AC3E}">
        <p14:creationId xmlns:p14="http://schemas.microsoft.com/office/powerpoint/2010/main" val="422200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8FB1E0B3-8042-468B-BF20-641287CC6D3E}"/>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a:solidFill>
                  <a:schemeClr val="bg1"/>
                </a:solidFill>
              </a:rPr>
              <a:t>Topological rules to verify a body</a:t>
            </a:r>
          </a:p>
        </p:txBody>
      </p:sp>
      <p:grpSp>
        <p:nvGrpSpPr>
          <p:cNvPr id="47271" name="Group 167">
            <a:extLst>
              <a:ext uri="{FF2B5EF4-FFF2-40B4-BE49-F238E27FC236}">
                <a16:creationId xmlns:a16="http://schemas.microsoft.com/office/drawing/2014/main" id="{3EC6D841-E4F5-41C5-9756-7B8CFB3A006E}"/>
              </a:ext>
            </a:extLst>
          </p:cNvPr>
          <p:cNvGrpSpPr>
            <a:grpSpLocks/>
          </p:cNvGrpSpPr>
          <p:nvPr/>
        </p:nvGrpSpPr>
        <p:grpSpPr bwMode="auto">
          <a:xfrm>
            <a:off x="414338" y="573088"/>
            <a:ext cx="2390775" cy="2378075"/>
            <a:chOff x="261" y="361"/>
            <a:chExt cx="1506" cy="1498"/>
          </a:xfrm>
        </p:grpSpPr>
        <p:grpSp>
          <p:nvGrpSpPr>
            <p:cNvPr id="47261" name="Group 157">
              <a:extLst>
                <a:ext uri="{FF2B5EF4-FFF2-40B4-BE49-F238E27FC236}">
                  <a16:creationId xmlns:a16="http://schemas.microsoft.com/office/drawing/2014/main" id="{831FF009-FCD9-42DD-851A-E0F1AB98B444}"/>
                </a:ext>
              </a:extLst>
            </p:cNvPr>
            <p:cNvGrpSpPr>
              <a:grpSpLocks/>
            </p:cNvGrpSpPr>
            <p:nvPr/>
          </p:nvGrpSpPr>
          <p:grpSpPr bwMode="auto">
            <a:xfrm>
              <a:off x="298" y="817"/>
              <a:ext cx="1469" cy="1042"/>
              <a:chOff x="220" y="709"/>
              <a:chExt cx="1469" cy="1042"/>
            </a:xfrm>
          </p:grpSpPr>
          <p:sp>
            <p:nvSpPr>
              <p:cNvPr id="47175" name="Line 71">
                <a:extLst>
                  <a:ext uri="{FF2B5EF4-FFF2-40B4-BE49-F238E27FC236}">
                    <a16:creationId xmlns:a16="http://schemas.microsoft.com/office/drawing/2014/main" id="{F38FA40A-8CEE-46C5-81E3-E11F7E7AC4A9}"/>
                  </a:ext>
                </a:extLst>
              </p:cNvPr>
              <p:cNvSpPr>
                <a:spLocks noChangeShapeType="1"/>
              </p:cNvSpPr>
              <p:nvPr/>
            </p:nvSpPr>
            <p:spPr bwMode="auto">
              <a:xfrm flipV="1">
                <a:off x="220" y="950"/>
                <a:ext cx="729" cy="547"/>
              </a:xfrm>
              <a:prstGeom prst="line">
                <a:avLst/>
              </a:prstGeom>
              <a:noFill/>
              <a:ln w="23813">
                <a:solidFill>
                  <a:srgbClr val="C06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176" name="Line 72">
                <a:extLst>
                  <a:ext uri="{FF2B5EF4-FFF2-40B4-BE49-F238E27FC236}">
                    <a16:creationId xmlns:a16="http://schemas.microsoft.com/office/drawing/2014/main" id="{2FB8BCDB-330C-4929-86EE-677F92549263}"/>
                  </a:ext>
                </a:extLst>
              </p:cNvPr>
              <p:cNvSpPr>
                <a:spLocks noChangeShapeType="1"/>
              </p:cNvSpPr>
              <p:nvPr/>
            </p:nvSpPr>
            <p:spPr bwMode="auto">
              <a:xfrm>
                <a:off x="949" y="931"/>
                <a:ext cx="0" cy="820"/>
              </a:xfrm>
              <a:prstGeom prst="line">
                <a:avLst/>
              </a:prstGeom>
              <a:noFill/>
              <a:ln w="23813">
                <a:solidFill>
                  <a:srgbClr val="C06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177" name="Line 73">
                <a:extLst>
                  <a:ext uri="{FF2B5EF4-FFF2-40B4-BE49-F238E27FC236}">
                    <a16:creationId xmlns:a16="http://schemas.microsoft.com/office/drawing/2014/main" id="{7EFDD6C8-950E-4BEC-9996-4F53E9421026}"/>
                  </a:ext>
                </a:extLst>
              </p:cNvPr>
              <p:cNvSpPr>
                <a:spLocks noChangeShapeType="1"/>
              </p:cNvSpPr>
              <p:nvPr/>
            </p:nvSpPr>
            <p:spPr bwMode="auto">
              <a:xfrm>
                <a:off x="960" y="956"/>
                <a:ext cx="729" cy="455"/>
              </a:xfrm>
              <a:prstGeom prst="line">
                <a:avLst/>
              </a:prstGeom>
              <a:noFill/>
              <a:ln w="23813">
                <a:solidFill>
                  <a:srgbClr val="C06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178" name="Rectangle 74">
                <a:extLst>
                  <a:ext uri="{FF2B5EF4-FFF2-40B4-BE49-F238E27FC236}">
                    <a16:creationId xmlns:a16="http://schemas.microsoft.com/office/drawing/2014/main" id="{F82CEAF1-3214-4E62-A1C7-CFB695F433D1}"/>
                  </a:ext>
                </a:extLst>
              </p:cNvPr>
              <p:cNvSpPr>
                <a:spLocks noChangeArrowheads="1"/>
              </p:cNvSpPr>
              <p:nvPr/>
            </p:nvSpPr>
            <p:spPr bwMode="auto">
              <a:xfrm>
                <a:off x="396" y="914"/>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E</a:t>
                </a:r>
                <a:endParaRPr lang="en-US" altLang="hu-HU"/>
              </a:p>
            </p:txBody>
          </p:sp>
          <p:sp>
            <p:nvSpPr>
              <p:cNvPr id="47179" name="Rectangle 75">
                <a:extLst>
                  <a:ext uri="{FF2B5EF4-FFF2-40B4-BE49-F238E27FC236}">
                    <a16:creationId xmlns:a16="http://schemas.microsoft.com/office/drawing/2014/main" id="{9BF98C77-BF67-4A01-82A8-48BE9F2782BC}"/>
                  </a:ext>
                </a:extLst>
              </p:cNvPr>
              <p:cNvSpPr>
                <a:spLocks noChangeArrowheads="1"/>
              </p:cNvSpPr>
              <p:nvPr/>
            </p:nvSpPr>
            <p:spPr bwMode="auto">
              <a:xfrm>
                <a:off x="486" y="1006"/>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1</a:t>
                </a:r>
                <a:endParaRPr lang="en-US" altLang="hu-HU"/>
              </a:p>
            </p:txBody>
          </p:sp>
          <p:sp>
            <p:nvSpPr>
              <p:cNvPr id="47180" name="Rectangle 76">
                <a:extLst>
                  <a:ext uri="{FF2B5EF4-FFF2-40B4-BE49-F238E27FC236}">
                    <a16:creationId xmlns:a16="http://schemas.microsoft.com/office/drawing/2014/main" id="{4874FBB3-3F99-4484-A66B-DA4A24BB70B3}"/>
                  </a:ext>
                </a:extLst>
              </p:cNvPr>
              <p:cNvSpPr>
                <a:spLocks noChangeArrowheads="1"/>
              </p:cNvSpPr>
              <p:nvPr/>
            </p:nvSpPr>
            <p:spPr bwMode="auto">
              <a:xfrm>
                <a:off x="1463" y="968"/>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E</a:t>
                </a:r>
                <a:endParaRPr lang="en-US" altLang="hu-HU"/>
              </a:p>
            </p:txBody>
          </p:sp>
          <p:sp>
            <p:nvSpPr>
              <p:cNvPr id="47181" name="Rectangle 77">
                <a:extLst>
                  <a:ext uri="{FF2B5EF4-FFF2-40B4-BE49-F238E27FC236}">
                    <a16:creationId xmlns:a16="http://schemas.microsoft.com/office/drawing/2014/main" id="{251EFDD6-9525-43A3-900B-9453879A41C8}"/>
                  </a:ext>
                </a:extLst>
              </p:cNvPr>
              <p:cNvSpPr>
                <a:spLocks noChangeArrowheads="1"/>
              </p:cNvSpPr>
              <p:nvPr/>
            </p:nvSpPr>
            <p:spPr bwMode="auto">
              <a:xfrm>
                <a:off x="1553" y="1059"/>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3</a:t>
                </a:r>
                <a:endParaRPr lang="en-US" altLang="hu-HU"/>
              </a:p>
            </p:txBody>
          </p:sp>
          <p:sp>
            <p:nvSpPr>
              <p:cNvPr id="47182" name="Rectangle 78">
                <a:extLst>
                  <a:ext uri="{FF2B5EF4-FFF2-40B4-BE49-F238E27FC236}">
                    <a16:creationId xmlns:a16="http://schemas.microsoft.com/office/drawing/2014/main" id="{44DDBF0D-2287-4338-998D-4B662A558A0F}"/>
                  </a:ext>
                </a:extLst>
              </p:cNvPr>
              <p:cNvSpPr>
                <a:spLocks noChangeArrowheads="1"/>
              </p:cNvSpPr>
              <p:nvPr/>
            </p:nvSpPr>
            <p:spPr bwMode="auto">
              <a:xfrm>
                <a:off x="679" y="1313"/>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E</a:t>
                </a:r>
                <a:endParaRPr lang="en-US" altLang="hu-HU"/>
              </a:p>
            </p:txBody>
          </p:sp>
          <p:sp>
            <p:nvSpPr>
              <p:cNvPr id="47183" name="Rectangle 79">
                <a:extLst>
                  <a:ext uri="{FF2B5EF4-FFF2-40B4-BE49-F238E27FC236}">
                    <a16:creationId xmlns:a16="http://schemas.microsoft.com/office/drawing/2014/main" id="{D22D9443-B198-4653-A824-BF04B394BA43}"/>
                  </a:ext>
                </a:extLst>
              </p:cNvPr>
              <p:cNvSpPr>
                <a:spLocks noChangeArrowheads="1"/>
              </p:cNvSpPr>
              <p:nvPr/>
            </p:nvSpPr>
            <p:spPr bwMode="auto">
              <a:xfrm>
                <a:off x="769" y="1404"/>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2</a:t>
                </a:r>
                <a:endParaRPr lang="en-US" altLang="hu-HU"/>
              </a:p>
            </p:txBody>
          </p:sp>
          <p:sp>
            <p:nvSpPr>
              <p:cNvPr id="47184" name="Rectangle 80">
                <a:extLst>
                  <a:ext uri="{FF2B5EF4-FFF2-40B4-BE49-F238E27FC236}">
                    <a16:creationId xmlns:a16="http://schemas.microsoft.com/office/drawing/2014/main" id="{26D8CE4F-6FCE-4BD1-AC09-2E2F03324A65}"/>
                  </a:ext>
                </a:extLst>
              </p:cNvPr>
              <p:cNvSpPr>
                <a:spLocks noChangeArrowheads="1"/>
              </p:cNvSpPr>
              <p:nvPr/>
            </p:nvSpPr>
            <p:spPr bwMode="auto">
              <a:xfrm>
                <a:off x="911" y="709"/>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V</a:t>
                </a:r>
                <a:endParaRPr lang="en-US" altLang="hu-HU"/>
              </a:p>
            </p:txBody>
          </p:sp>
          <p:sp>
            <p:nvSpPr>
              <p:cNvPr id="47258" name="Oval 154">
                <a:extLst>
                  <a:ext uri="{FF2B5EF4-FFF2-40B4-BE49-F238E27FC236}">
                    <a16:creationId xmlns:a16="http://schemas.microsoft.com/office/drawing/2014/main" id="{441C19FC-F2F5-4509-86FE-5B32CB2806B3}"/>
                  </a:ext>
                </a:extLst>
              </p:cNvPr>
              <p:cNvSpPr>
                <a:spLocks noChangeArrowheads="1"/>
              </p:cNvSpPr>
              <p:nvPr/>
            </p:nvSpPr>
            <p:spPr bwMode="auto">
              <a:xfrm>
                <a:off x="929" y="931"/>
                <a:ext cx="41" cy="45"/>
              </a:xfrm>
              <a:prstGeom prst="ellipse">
                <a:avLst/>
              </a:prstGeom>
              <a:solidFill>
                <a:srgbClr val="C00000"/>
              </a:solidFill>
              <a:ln w="23813">
                <a:solidFill>
                  <a:srgbClr val="C00000"/>
                </a:solidFill>
                <a:round/>
                <a:headEnd/>
                <a:tailEnd/>
              </a:ln>
            </p:spPr>
            <p:txBody>
              <a:bodyPr/>
              <a:lstStyle/>
              <a:p>
                <a:endParaRPr lang="hu-HU"/>
              </a:p>
            </p:txBody>
          </p:sp>
        </p:grpSp>
        <p:sp>
          <p:nvSpPr>
            <p:cNvPr id="47262" name="Rectangle 158">
              <a:extLst>
                <a:ext uri="{FF2B5EF4-FFF2-40B4-BE49-F238E27FC236}">
                  <a16:creationId xmlns:a16="http://schemas.microsoft.com/office/drawing/2014/main" id="{7637598D-F7AD-4998-B173-EE37D399D42C}"/>
                </a:ext>
              </a:extLst>
            </p:cNvPr>
            <p:cNvSpPr>
              <a:spLocks noChangeArrowheads="1"/>
            </p:cNvSpPr>
            <p:nvPr/>
          </p:nvSpPr>
          <p:spPr bwMode="auto">
            <a:xfrm>
              <a:off x="261" y="361"/>
              <a:ext cx="1497" cy="422"/>
            </a:xfrm>
            <a:prstGeom prst="rect">
              <a:avLst/>
            </a:prstGeom>
            <a:solidFill>
              <a:srgbClr val="FFFFFF"/>
            </a:solidFill>
            <a:ln w="28575">
              <a:solidFill>
                <a:srgbClr val="003300"/>
              </a:solidFill>
              <a:miter lim="800000"/>
              <a:headEnd/>
              <a:tailEnd/>
            </a:ln>
          </p:spPr>
          <p:txBody>
            <a:bodyPr lIns="108000" tIns="108000" rIns="108000" bIns="108000" anchor="ctr">
              <a:spAutoFit/>
            </a:bodyPr>
            <a:lstStyle/>
            <a:p>
              <a:r>
                <a:rPr lang="en-US" altLang="hu-HU" sz="1400" b="1">
                  <a:solidFill>
                    <a:srgbClr val="003300"/>
                  </a:solidFill>
                </a:rPr>
                <a:t>Number of edges at a verte</a:t>
              </a:r>
              <a:r>
                <a:rPr lang="hu-HU" altLang="hu-HU" sz="1400" b="1">
                  <a:solidFill>
                    <a:srgbClr val="003300"/>
                  </a:solidFill>
                </a:rPr>
                <a:t>x</a:t>
              </a:r>
              <a:r>
                <a:rPr lang="en-US" altLang="hu-HU" sz="1400" b="1">
                  <a:solidFill>
                    <a:srgbClr val="003300"/>
                  </a:solidFill>
                </a:rPr>
                <a:t> is two or more</a:t>
              </a:r>
            </a:p>
          </p:txBody>
        </p:sp>
      </p:grpSp>
      <p:grpSp>
        <p:nvGrpSpPr>
          <p:cNvPr id="47272" name="Group 168">
            <a:extLst>
              <a:ext uri="{FF2B5EF4-FFF2-40B4-BE49-F238E27FC236}">
                <a16:creationId xmlns:a16="http://schemas.microsoft.com/office/drawing/2014/main" id="{45475A7B-2EFA-4996-AA28-479CFE2F666C}"/>
              </a:ext>
            </a:extLst>
          </p:cNvPr>
          <p:cNvGrpSpPr>
            <a:grpSpLocks/>
          </p:cNvGrpSpPr>
          <p:nvPr/>
        </p:nvGrpSpPr>
        <p:grpSpPr bwMode="auto">
          <a:xfrm>
            <a:off x="3392488" y="569913"/>
            <a:ext cx="2481262" cy="3184525"/>
            <a:chOff x="2137" y="359"/>
            <a:chExt cx="1563" cy="2006"/>
          </a:xfrm>
        </p:grpSpPr>
        <p:grpSp>
          <p:nvGrpSpPr>
            <p:cNvPr id="47260" name="Group 156">
              <a:extLst>
                <a:ext uri="{FF2B5EF4-FFF2-40B4-BE49-F238E27FC236}">
                  <a16:creationId xmlns:a16="http://schemas.microsoft.com/office/drawing/2014/main" id="{0064BD89-976D-4E30-802D-CE9E0165DF07}"/>
                </a:ext>
              </a:extLst>
            </p:cNvPr>
            <p:cNvGrpSpPr>
              <a:grpSpLocks/>
            </p:cNvGrpSpPr>
            <p:nvPr/>
          </p:nvGrpSpPr>
          <p:grpSpPr bwMode="auto">
            <a:xfrm>
              <a:off x="2137" y="810"/>
              <a:ext cx="1443" cy="1555"/>
              <a:chOff x="1639" y="390"/>
              <a:chExt cx="1443" cy="1555"/>
            </a:xfrm>
          </p:grpSpPr>
          <p:sp>
            <p:nvSpPr>
              <p:cNvPr id="47159" name="Line 55">
                <a:extLst>
                  <a:ext uri="{FF2B5EF4-FFF2-40B4-BE49-F238E27FC236}">
                    <a16:creationId xmlns:a16="http://schemas.microsoft.com/office/drawing/2014/main" id="{CAEF13EB-86AD-45EC-B3FE-896287906BE1}"/>
                  </a:ext>
                </a:extLst>
              </p:cNvPr>
              <p:cNvSpPr>
                <a:spLocks noChangeShapeType="1"/>
              </p:cNvSpPr>
              <p:nvPr/>
            </p:nvSpPr>
            <p:spPr bwMode="auto">
              <a:xfrm>
                <a:off x="2013" y="1354"/>
                <a:ext cx="0" cy="573"/>
              </a:xfrm>
              <a:prstGeom prst="line">
                <a:avLst/>
              </a:prstGeom>
              <a:noFill/>
              <a:ln w="23813">
                <a:solidFill>
                  <a:srgbClr val="C06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160" name="Line 56">
                <a:extLst>
                  <a:ext uri="{FF2B5EF4-FFF2-40B4-BE49-F238E27FC236}">
                    <a16:creationId xmlns:a16="http://schemas.microsoft.com/office/drawing/2014/main" id="{9A069D74-FDD6-44C7-BFB7-7AAA1335E8F3}"/>
                  </a:ext>
                </a:extLst>
              </p:cNvPr>
              <p:cNvSpPr>
                <a:spLocks noChangeShapeType="1"/>
              </p:cNvSpPr>
              <p:nvPr/>
            </p:nvSpPr>
            <p:spPr bwMode="auto">
              <a:xfrm>
                <a:off x="2918" y="616"/>
                <a:ext cx="0" cy="573"/>
              </a:xfrm>
              <a:prstGeom prst="line">
                <a:avLst/>
              </a:prstGeom>
              <a:noFill/>
              <a:ln w="23813">
                <a:solidFill>
                  <a:srgbClr val="E07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161" name="Line 57">
                <a:extLst>
                  <a:ext uri="{FF2B5EF4-FFF2-40B4-BE49-F238E27FC236}">
                    <a16:creationId xmlns:a16="http://schemas.microsoft.com/office/drawing/2014/main" id="{A8CB1AC8-F350-4031-AB4E-BEF66F2B9371}"/>
                  </a:ext>
                </a:extLst>
              </p:cNvPr>
              <p:cNvSpPr>
                <a:spLocks noChangeShapeType="1"/>
              </p:cNvSpPr>
              <p:nvPr/>
            </p:nvSpPr>
            <p:spPr bwMode="auto">
              <a:xfrm flipH="1">
                <a:off x="2013" y="1179"/>
                <a:ext cx="884" cy="738"/>
              </a:xfrm>
              <a:prstGeom prst="line">
                <a:avLst/>
              </a:prstGeom>
              <a:noFill/>
              <a:ln w="23813">
                <a:solidFill>
                  <a:srgbClr val="E07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162" name="Oval 58">
                <a:extLst>
                  <a:ext uri="{FF2B5EF4-FFF2-40B4-BE49-F238E27FC236}">
                    <a16:creationId xmlns:a16="http://schemas.microsoft.com/office/drawing/2014/main" id="{47132473-ED96-4ECE-A780-B530804D2AA3}"/>
                  </a:ext>
                </a:extLst>
              </p:cNvPr>
              <p:cNvSpPr>
                <a:spLocks noChangeArrowheads="1"/>
              </p:cNvSpPr>
              <p:nvPr/>
            </p:nvSpPr>
            <p:spPr bwMode="auto">
              <a:xfrm>
                <a:off x="2897" y="1154"/>
                <a:ext cx="35" cy="39"/>
              </a:xfrm>
              <a:prstGeom prst="ellipse">
                <a:avLst/>
              </a:prstGeom>
              <a:solidFill>
                <a:srgbClr val="000000"/>
              </a:solidFill>
              <a:ln w="23813">
                <a:solidFill>
                  <a:srgbClr val="000000"/>
                </a:solidFill>
                <a:round/>
                <a:headEnd/>
                <a:tailEnd/>
              </a:ln>
            </p:spPr>
            <p:txBody>
              <a:bodyPr/>
              <a:lstStyle/>
              <a:p>
                <a:endParaRPr lang="hu-HU"/>
              </a:p>
            </p:txBody>
          </p:sp>
          <p:sp>
            <p:nvSpPr>
              <p:cNvPr id="47163" name="Oval 59">
                <a:extLst>
                  <a:ext uri="{FF2B5EF4-FFF2-40B4-BE49-F238E27FC236}">
                    <a16:creationId xmlns:a16="http://schemas.microsoft.com/office/drawing/2014/main" id="{AC8CB91D-4C58-434E-A36B-5CC5C702F3E5}"/>
                  </a:ext>
                </a:extLst>
              </p:cNvPr>
              <p:cNvSpPr>
                <a:spLocks noChangeArrowheads="1"/>
              </p:cNvSpPr>
              <p:nvPr/>
            </p:nvSpPr>
            <p:spPr bwMode="auto">
              <a:xfrm>
                <a:off x="1999" y="1905"/>
                <a:ext cx="35" cy="40"/>
              </a:xfrm>
              <a:prstGeom prst="ellipse">
                <a:avLst/>
              </a:prstGeom>
              <a:solidFill>
                <a:srgbClr val="000000"/>
              </a:solidFill>
              <a:ln w="23813">
                <a:solidFill>
                  <a:srgbClr val="000000"/>
                </a:solidFill>
                <a:round/>
                <a:headEnd/>
                <a:tailEnd/>
              </a:ln>
            </p:spPr>
            <p:txBody>
              <a:bodyPr/>
              <a:lstStyle/>
              <a:p>
                <a:endParaRPr lang="hu-HU"/>
              </a:p>
            </p:txBody>
          </p:sp>
          <p:sp>
            <p:nvSpPr>
              <p:cNvPr id="47164" name="Freeform 60">
                <a:extLst>
                  <a:ext uri="{FF2B5EF4-FFF2-40B4-BE49-F238E27FC236}">
                    <a16:creationId xmlns:a16="http://schemas.microsoft.com/office/drawing/2014/main" id="{2B287058-3B0B-41B9-8ECC-E4D604E5E66A}"/>
                  </a:ext>
                </a:extLst>
              </p:cNvPr>
              <p:cNvSpPr>
                <a:spLocks/>
              </p:cNvSpPr>
              <p:nvPr/>
            </p:nvSpPr>
            <p:spPr bwMode="auto">
              <a:xfrm>
                <a:off x="1649" y="443"/>
                <a:ext cx="1275" cy="911"/>
              </a:xfrm>
              <a:custGeom>
                <a:avLst/>
                <a:gdLst>
                  <a:gd name="T0" fmla="*/ 364 w 1275"/>
                  <a:gd name="T1" fmla="*/ 911 h 911"/>
                  <a:gd name="T2" fmla="*/ 0 w 1275"/>
                  <a:gd name="T3" fmla="*/ 729 h 911"/>
                  <a:gd name="T4" fmla="*/ 910 w 1275"/>
                  <a:gd name="T5" fmla="*/ 0 h 911"/>
                  <a:gd name="T6" fmla="*/ 1275 w 1275"/>
                  <a:gd name="T7" fmla="*/ 182 h 911"/>
                </a:gdLst>
                <a:ahLst/>
                <a:cxnLst>
                  <a:cxn ang="0">
                    <a:pos x="T0" y="T1"/>
                  </a:cxn>
                  <a:cxn ang="0">
                    <a:pos x="T2" y="T3"/>
                  </a:cxn>
                  <a:cxn ang="0">
                    <a:pos x="T4" y="T5"/>
                  </a:cxn>
                  <a:cxn ang="0">
                    <a:pos x="T6" y="T7"/>
                  </a:cxn>
                </a:cxnLst>
                <a:rect l="0" t="0" r="r" b="b"/>
                <a:pathLst>
                  <a:path w="1275" h="911">
                    <a:moveTo>
                      <a:pt x="364" y="911"/>
                    </a:moveTo>
                    <a:lnTo>
                      <a:pt x="0" y="729"/>
                    </a:lnTo>
                    <a:lnTo>
                      <a:pt x="910" y="0"/>
                    </a:lnTo>
                    <a:lnTo>
                      <a:pt x="1275" y="182"/>
                    </a:lnTo>
                  </a:path>
                </a:pathLst>
              </a:custGeom>
              <a:noFill/>
              <a:ln w="23813">
                <a:solidFill>
                  <a:srgbClr val="C06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65" name="Line 61">
                <a:extLst>
                  <a:ext uri="{FF2B5EF4-FFF2-40B4-BE49-F238E27FC236}">
                    <a16:creationId xmlns:a16="http://schemas.microsoft.com/office/drawing/2014/main" id="{FC983088-66D9-40DD-A4B4-947FBE306A6E}"/>
                  </a:ext>
                </a:extLst>
              </p:cNvPr>
              <p:cNvSpPr>
                <a:spLocks noChangeShapeType="1"/>
              </p:cNvSpPr>
              <p:nvPr/>
            </p:nvSpPr>
            <p:spPr bwMode="auto">
              <a:xfrm flipH="1">
                <a:off x="2013" y="625"/>
                <a:ext cx="911" cy="729"/>
              </a:xfrm>
              <a:prstGeom prst="line">
                <a:avLst/>
              </a:prstGeom>
              <a:noFill/>
              <a:ln w="47625">
                <a:solidFill>
                  <a:srgbClr val="C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166" name="Rectangle 62">
                <a:extLst>
                  <a:ext uri="{FF2B5EF4-FFF2-40B4-BE49-F238E27FC236}">
                    <a16:creationId xmlns:a16="http://schemas.microsoft.com/office/drawing/2014/main" id="{E963F167-E1DE-441E-AFDC-59BC948C44F3}"/>
                  </a:ext>
                </a:extLst>
              </p:cNvPr>
              <p:cNvSpPr>
                <a:spLocks noChangeArrowheads="1"/>
              </p:cNvSpPr>
              <p:nvPr/>
            </p:nvSpPr>
            <p:spPr bwMode="auto">
              <a:xfrm>
                <a:off x="2587" y="664"/>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E</a:t>
                </a:r>
                <a:endParaRPr lang="en-US" altLang="hu-HU"/>
              </a:p>
            </p:txBody>
          </p:sp>
          <p:sp>
            <p:nvSpPr>
              <p:cNvPr id="47167" name="Rectangle 63">
                <a:extLst>
                  <a:ext uri="{FF2B5EF4-FFF2-40B4-BE49-F238E27FC236}">
                    <a16:creationId xmlns:a16="http://schemas.microsoft.com/office/drawing/2014/main" id="{04EEAB75-47DB-4091-94C5-0593122E507D}"/>
                  </a:ext>
                </a:extLst>
              </p:cNvPr>
              <p:cNvSpPr>
                <a:spLocks noChangeArrowheads="1"/>
              </p:cNvSpPr>
              <p:nvPr/>
            </p:nvSpPr>
            <p:spPr bwMode="auto">
              <a:xfrm>
                <a:off x="1840" y="1320"/>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V</a:t>
                </a:r>
                <a:endParaRPr lang="en-US" altLang="hu-HU"/>
              </a:p>
            </p:txBody>
          </p:sp>
          <p:sp>
            <p:nvSpPr>
              <p:cNvPr id="47168" name="Rectangle 64">
                <a:extLst>
                  <a:ext uri="{FF2B5EF4-FFF2-40B4-BE49-F238E27FC236}">
                    <a16:creationId xmlns:a16="http://schemas.microsoft.com/office/drawing/2014/main" id="{5C42C9ED-B8D0-448D-AA3B-2C47024AD1A7}"/>
                  </a:ext>
                </a:extLst>
              </p:cNvPr>
              <p:cNvSpPr>
                <a:spLocks noChangeArrowheads="1"/>
              </p:cNvSpPr>
              <p:nvPr/>
            </p:nvSpPr>
            <p:spPr bwMode="auto">
              <a:xfrm>
                <a:off x="1930" y="1365"/>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1</a:t>
                </a:r>
                <a:endParaRPr lang="en-US" altLang="hu-HU"/>
              </a:p>
            </p:txBody>
          </p:sp>
          <p:sp>
            <p:nvSpPr>
              <p:cNvPr id="47169" name="Rectangle 65">
                <a:extLst>
                  <a:ext uri="{FF2B5EF4-FFF2-40B4-BE49-F238E27FC236}">
                    <a16:creationId xmlns:a16="http://schemas.microsoft.com/office/drawing/2014/main" id="{360F55D2-1ACE-49BB-8A1F-A52F06D88E83}"/>
                  </a:ext>
                </a:extLst>
              </p:cNvPr>
              <p:cNvSpPr>
                <a:spLocks noChangeArrowheads="1"/>
              </p:cNvSpPr>
              <p:nvPr/>
            </p:nvSpPr>
            <p:spPr bwMode="auto">
              <a:xfrm>
                <a:off x="2929" y="390"/>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V</a:t>
                </a:r>
                <a:endParaRPr lang="en-US" altLang="hu-HU"/>
              </a:p>
            </p:txBody>
          </p:sp>
          <p:sp>
            <p:nvSpPr>
              <p:cNvPr id="47170" name="Rectangle 66">
                <a:extLst>
                  <a:ext uri="{FF2B5EF4-FFF2-40B4-BE49-F238E27FC236}">
                    <a16:creationId xmlns:a16="http://schemas.microsoft.com/office/drawing/2014/main" id="{F96B179E-9B49-4C93-A7FC-4CC91F60C180}"/>
                  </a:ext>
                </a:extLst>
              </p:cNvPr>
              <p:cNvSpPr>
                <a:spLocks noChangeArrowheads="1"/>
              </p:cNvSpPr>
              <p:nvPr/>
            </p:nvSpPr>
            <p:spPr bwMode="auto">
              <a:xfrm>
                <a:off x="3013" y="430"/>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2</a:t>
                </a:r>
                <a:endParaRPr lang="en-US" altLang="hu-HU"/>
              </a:p>
            </p:txBody>
          </p:sp>
          <p:sp>
            <p:nvSpPr>
              <p:cNvPr id="47171" name="Rectangle 67">
                <a:extLst>
                  <a:ext uri="{FF2B5EF4-FFF2-40B4-BE49-F238E27FC236}">
                    <a16:creationId xmlns:a16="http://schemas.microsoft.com/office/drawing/2014/main" id="{DD54414C-F046-4A64-9BD3-9CC1A004A1A5}"/>
                  </a:ext>
                </a:extLst>
              </p:cNvPr>
              <p:cNvSpPr>
                <a:spLocks noChangeArrowheads="1"/>
              </p:cNvSpPr>
              <p:nvPr/>
            </p:nvSpPr>
            <p:spPr bwMode="auto">
              <a:xfrm>
                <a:off x="2222" y="846"/>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F</a:t>
                </a:r>
                <a:endParaRPr lang="en-US" altLang="hu-HU"/>
              </a:p>
            </p:txBody>
          </p:sp>
          <p:sp>
            <p:nvSpPr>
              <p:cNvPr id="47172" name="Rectangle 68">
                <a:extLst>
                  <a:ext uri="{FF2B5EF4-FFF2-40B4-BE49-F238E27FC236}">
                    <a16:creationId xmlns:a16="http://schemas.microsoft.com/office/drawing/2014/main" id="{41A6D1AF-4A84-404A-84E6-A7615A139D2B}"/>
                  </a:ext>
                </a:extLst>
              </p:cNvPr>
              <p:cNvSpPr>
                <a:spLocks noChangeArrowheads="1"/>
              </p:cNvSpPr>
              <p:nvPr/>
            </p:nvSpPr>
            <p:spPr bwMode="auto">
              <a:xfrm>
                <a:off x="2294" y="895"/>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1</a:t>
                </a:r>
                <a:endParaRPr lang="en-US" altLang="hu-HU"/>
              </a:p>
            </p:txBody>
          </p:sp>
          <p:sp>
            <p:nvSpPr>
              <p:cNvPr id="47173" name="Rectangle 69">
                <a:extLst>
                  <a:ext uri="{FF2B5EF4-FFF2-40B4-BE49-F238E27FC236}">
                    <a16:creationId xmlns:a16="http://schemas.microsoft.com/office/drawing/2014/main" id="{BDA8063D-4855-4694-BEED-D7038FEE11B9}"/>
                  </a:ext>
                </a:extLst>
              </p:cNvPr>
              <p:cNvSpPr>
                <a:spLocks noChangeArrowheads="1"/>
              </p:cNvSpPr>
              <p:nvPr/>
            </p:nvSpPr>
            <p:spPr bwMode="auto">
              <a:xfrm>
                <a:off x="2404" y="1119"/>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F</a:t>
                </a:r>
                <a:endParaRPr lang="en-US" altLang="hu-HU"/>
              </a:p>
            </p:txBody>
          </p:sp>
          <p:sp>
            <p:nvSpPr>
              <p:cNvPr id="47174" name="Rectangle 70">
                <a:extLst>
                  <a:ext uri="{FF2B5EF4-FFF2-40B4-BE49-F238E27FC236}">
                    <a16:creationId xmlns:a16="http://schemas.microsoft.com/office/drawing/2014/main" id="{8A7D147B-5288-48C1-9C6B-6FA71AB2D053}"/>
                  </a:ext>
                </a:extLst>
              </p:cNvPr>
              <p:cNvSpPr>
                <a:spLocks noChangeArrowheads="1"/>
              </p:cNvSpPr>
              <p:nvPr/>
            </p:nvSpPr>
            <p:spPr bwMode="auto">
              <a:xfrm>
                <a:off x="2482" y="1183"/>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2</a:t>
                </a:r>
                <a:endParaRPr lang="en-US" altLang="hu-HU"/>
              </a:p>
            </p:txBody>
          </p:sp>
          <p:sp>
            <p:nvSpPr>
              <p:cNvPr id="47254" name="Oval 150">
                <a:extLst>
                  <a:ext uri="{FF2B5EF4-FFF2-40B4-BE49-F238E27FC236}">
                    <a16:creationId xmlns:a16="http://schemas.microsoft.com/office/drawing/2014/main" id="{0A154102-4365-47C2-B52E-73BCA0A1EB40}"/>
                  </a:ext>
                </a:extLst>
              </p:cNvPr>
              <p:cNvSpPr>
                <a:spLocks noChangeArrowheads="1"/>
              </p:cNvSpPr>
              <p:nvPr/>
            </p:nvSpPr>
            <p:spPr bwMode="auto">
              <a:xfrm>
                <a:off x="2897" y="612"/>
                <a:ext cx="35" cy="41"/>
              </a:xfrm>
              <a:prstGeom prst="ellipse">
                <a:avLst/>
              </a:prstGeom>
              <a:solidFill>
                <a:srgbClr val="000000"/>
              </a:solidFill>
              <a:ln w="23813">
                <a:solidFill>
                  <a:srgbClr val="000000"/>
                </a:solidFill>
                <a:round/>
                <a:headEnd/>
                <a:tailEnd/>
              </a:ln>
            </p:spPr>
            <p:txBody>
              <a:bodyPr/>
              <a:lstStyle/>
              <a:p>
                <a:endParaRPr lang="hu-HU"/>
              </a:p>
            </p:txBody>
          </p:sp>
          <p:sp>
            <p:nvSpPr>
              <p:cNvPr id="47255" name="Oval 151">
                <a:extLst>
                  <a:ext uri="{FF2B5EF4-FFF2-40B4-BE49-F238E27FC236}">
                    <a16:creationId xmlns:a16="http://schemas.microsoft.com/office/drawing/2014/main" id="{02E2A12F-06B5-4893-9AA5-A43EE427BE1E}"/>
                  </a:ext>
                </a:extLst>
              </p:cNvPr>
              <p:cNvSpPr>
                <a:spLocks noChangeArrowheads="1"/>
              </p:cNvSpPr>
              <p:nvPr/>
            </p:nvSpPr>
            <p:spPr bwMode="auto">
              <a:xfrm>
                <a:off x="1999" y="1327"/>
                <a:ext cx="37" cy="41"/>
              </a:xfrm>
              <a:prstGeom prst="ellipse">
                <a:avLst/>
              </a:prstGeom>
              <a:solidFill>
                <a:srgbClr val="000000"/>
              </a:solidFill>
              <a:ln w="23813">
                <a:solidFill>
                  <a:srgbClr val="000000"/>
                </a:solidFill>
                <a:round/>
                <a:headEnd/>
                <a:tailEnd/>
              </a:ln>
            </p:spPr>
            <p:txBody>
              <a:bodyPr/>
              <a:lstStyle/>
              <a:p>
                <a:endParaRPr lang="hu-HU"/>
              </a:p>
            </p:txBody>
          </p:sp>
          <p:sp>
            <p:nvSpPr>
              <p:cNvPr id="47256" name="Oval 152">
                <a:extLst>
                  <a:ext uri="{FF2B5EF4-FFF2-40B4-BE49-F238E27FC236}">
                    <a16:creationId xmlns:a16="http://schemas.microsoft.com/office/drawing/2014/main" id="{AF5E656F-232A-4DBD-8DC5-A4A52523709D}"/>
                  </a:ext>
                </a:extLst>
              </p:cNvPr>
              <p:cNvSpPr>
                <a:spLocks noChangeArrowheads="1"/>
              </p:cNvSpPr>
              <p:nvPr/>
            </p:nvSpPr>
            <p:spPr bwMode="auto">
              <a:xfrm>
                <a:off x="2549" y="437"/>
                <a:ext cx="36" cy="41"/>
              </a:xfrm>
              <a:prstGeom prst="ellipse">
                <a:avLst/>
              </a:prstGeom>
              <a:solidFill>
                <a:srgbClr val="000000"/>
              </a:solidFill>
              <a:ln w="23813">
                <a:solidFill>
                  <a:srgbClr val="000000"/>
                </a:solidFill>
                <a:round/>
                <a:headEnd/>
                <a:tailEnd/>
              </a:ln>
            </p:spPr>
            <p:txBody>
              <a:bodyPr/>
              <a:lstStyle/>
              <a:p>
                <a:endParaRPr lang="hu-HU"/>
              </a:p>
            </p:txBody>
          </p:sp>
          <p:sp>
            <p:nvSpPr>
              <p:cNvPr id="47257" name="Oval 153">
                <a:extLst>
                  <a:ext uri="{FF2B5EF4-FFF2-40B4-BE49-F238E27FC236}">
                    <a16:creationId xmlns:a16="http://schemas.microsoft.com/office/drawing/2014/main" id="{97EF688E-EDB7-46A7-B2F1-50B0E372DE34}"/>
                  </a:ext>
                </a:extLst>
              </p:cNvPr>
              <p:cNvSpPr>
                <a:spLocks noChangeArrowheads="1"/>
              </p:cNvSpPr>
              <p:nvPr/>
            </p:nvSpPr>
            <p:spPr bwMode="auto">
              <a:xfrm>
                <a:off x="1639" y="1165"/>
                <a:ext cx="35" cy="42"/>
              </a:xfrm>
              <a:prstGeom prst="ellipse">
                <a:avLst/>
              </a:prstGeom>
              <a:solidFill>
                <a:srgbClr val="000000"/>
              </a:solidFill>
              <a:ln w="23813">
                <a:solidFill>
                  <a:srgbClr val="000000"/>
                </a:solidFill>
                <a:round/>
                <a:headEnd/>
                <a:tailEnd/>
              </a:ln>
            </p:spPr>
            <p:txBody>
              <a:bodyPr/>
              <a:lstStyle/>
              <a:p>
                <a:endParaRPr lang="hu-HU"/>
              </a:p>
            </p:txBody>
          </p:sp>
        </p:grpSp>
        <p:sp>
          <p:nvSpPr>
            <p:cNvPr id="47263" name="Rectangle 159">
              <a:extLst>
                <a:ext uri="{FF2B5EF4-FFF2-40B4-BE49-F238E27FC236}">
                  <a16:creationId xmlns:a16="http://schemas.microsoft.com/office/drawing/2014/main" id="{8BDA462A-9938-4A9F-B080-00911A530F7B}"/>
                </a:ext>
              </a:extLst>
            </p:cNvPr>
            <p:cNvSpPr>
              <a:spLocks noChangeArrowheads="1"/>
            </p:cNvSpPr>
            <p:nvPr/>
          </p:nvSpPr>
          <p:spPr bwMode="auto">
            <a:xfrm>
              <a:off x="2203" y="359"/>
              <a:ext cx="1497" cy="422"/>
            </a:xfrm>
            <a:prstGeom prst="rect">
              <a:avLst/>
            </a:prstGeom>
            <a:solidFill>
              <a:srgbClr val="FFFFFF"/>
            </a:solidFill>
            <a:ln w="28575">
              <a:solidFill>
                <a:srgbClr val="003300"/>
              </a:solidFill>
              <a:miter lim="800000"/>
              <a:headEnd/>
              <a:tailEnd/>
            </a:ln>
          </p:spPr>
          <p:txBody>
            <a:bodyPr lIns="108000" tIns="108000" rIns="108000" bIns="108000" anchor="ctr">
              <a:spAutoFit/>
            </a:bodyPr>
            <a:lstStyle/>
            <a:p>
              <a:r>
                <a:rPr lang="en-US" altLang="hu-HU" sz="1400" b="1">
                  <a:solidFill>
                    <a:srgbClr val="003300"/>
                  </a:solidFill>
                </a:rPr>
                <a:t>Edge is mapped to two faces</a:t>
              </a:r>
            </a:p>
          </p:txBody>
        </p:sp>
      </p:grpSp>
      <p:grpSp>
        <p:nvGrpSpPr>
          <p:cNvPr id="47274" name="Group 170">
            <a:extLst>
              <a:ext uri="{FF2B5EF4-FFF2-40B4-BE49-F238E27FC236}">
                <a16:creationId xmlns:a16="http://schemas.microsoft.com/office/drawing/2014/main" id="{DA1D7AEA-97D8-4FB2-A9B9-3946FEED568F}"/>
              </a:ext>
            </a:extLst>
          </p:cNvPr>
          <p:cNvGrpSpPr>
            <a:grpSpLocks/>
          </p:cNvGrpSpPr>
          <p:nvPr/>
        </p:nvGrpSpPr>
        <p:grpSpPr bwMode="auto">
          <a:xfrm>
            <a:off x="388938" y="3748088"/>
            <a:ext cx="3873500" cy="2725737"/>
            <a:chOff x="245" y="2361"/>
            <a:chExt cx="2440" cy="1717"/>
          </a:xfrm>
        </p:grpSpPr>
        <p:grpSp>
          <p:nvGrpSpPr>
            <p:cNvPr id="47158" name="Group 54">
              <a:extLst>
                <a:ext uri="{FF2B5EF4-FFF2-40B4-BE49-F238E27FC236}">
                  <a16:creationId xmlns:a16="http://schemas.microsoft.com/office/drawing/2014/main" id="{E5E995FA-C6A7-428D-B72F-C410D32B88D7}"/>
                </a:ext>
              </a:extLst>
            </p:cNvPr>
            <p:cNvGrpSpPr>
              <a:grpSpLocks/>
            </p:cNvGrpSpPr>
            <p:nvPr/>
          </p:nvGrpSpPr>
          <p:grpSpPr bwMode="auto">
            <a:xfrm>
              <a:off x="1131" y="2712"/>
              <a:ext cx="1554" cy="1366"/>
              <a:chOff x="-777" y="2502"/>
              <a:chExt cx="1554" cy="1366"/>
            </a:xfrm>
          </p:grpSpPr>
          <p:sp>
            <p:nvSpPr>
              <p:cNvPr id="47144" name="Freeform 40">
                <a:extLst>
                  <a:ext uri="{FF2B5EF4-FFF2-40B4-BE49-F238E27FC236}">
                    <a16:creationId xmlns:a16="http://schemas.microsoft.com/office/drawing/2014/main" id="{E4F5C260-404E-4AE8-ADC6-41B12FD89D16}"/>
                  </a:ext>
                </a:extLst>
              </p:cNvPr>
              <p:cNvSpPr>
                <a:spLocks/>
              </p:cNvSpPr>
              <p:nvPr/>
            </p:nvSpPr>
            <p:spPr bwMode="auto">
              <a:xfrm>
                <a:off x="-769" y="2663"/>
                <a:ext cx="1465" cy="988"/>
              </a:xfrm>
              <a:custGeom>
                <a:avLst/>
                <a:gdLst>
                  <a:gd name="T0" fmla="*/ 841 w 1465"/>
                  <a:gd name="T1" fmla="*/ 0 h 988"/>
                  <a:gd name="T2" fmla="*/ 0 w 1465"/>
                  <a:gd name="T3" fmla="*/ 529 h 988"/>
                  <a:gd name="T4" fmla="*/ 1006 w 1465"/>
                  <a:gd name="T5" fmla="*/ 988 h 988"/>
                  <a:gd name="T6" fmla="*/ 1465 w 1465"/>
                  <a:gd name="T7" fmla="*/ 256 h 988"/>
                  <a:gd name="T8" fmla="*/ 841 w 1465"/>
                  <a:gd name="T9" fmla="*/ 0 h 988"/>
                </a:gdLst>
                <a:ahLst/>
                <a:cxnLst>
                  <a:cxn ang="0">
                    <a:pos x="T0" y="T1"/>
                  </a:cxn>
                  <a:cxn ang="0">
                    <a:pos x="T2" y="T3"/>
                  </a:cxn>
                  <a:cxn ang="0">
                    <a:pos x="T4" y="T5"/>
                  </a:cxn>
                  <a:cxn ang="0">
                    <a:pos x="T6" y="T7"/>
                  </a:cxn>
                  <a:cxn ang="0">
                    <a:pos x="T8" y="T9"/>
                  </a:cxn>
                </a:cxnLst>
                <a:rect l="0" t="0" r="r" b="b"/>
                <a:pathLst>
                  <a:path w="1465" h="988">
                    <a:moveTo>
                      <a:pt x="841" y="0"/>
                    </a:moveTo>
                    <a:lnTo>
                      <a:pt x="0" y="529"/>
                    </a:lnTo>
                    <a:lnTo>
                      <a:pt x="1006" y="988"/>
                    </a:lnTo>
                    <a:lnTo>
                      <a:pt x="1465" y="256"/>
                    </a:lnTo>
                    <a:lnTo>
                      <a:pt x="841" y="0"/>
                    </a:lnTo>
                  </a:path>
                </a:pathLst>
              </a:custGeom>
              <a:noFill/>
              <a:ln w="476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45" name="Oval 41">
                <a:extLst>
                  <a:ext uri="{FF2B5EF4-FFF2-40B4-BE49-F238E27FC236}">
                    <a16:creationId xmlns:a16="http://schemas.microsoft.com/office/drawing/2014/main" id="{B664EC94-AC1E-481A-B280-4F3AC2E2DD9B}"/>
                  </a:ext>
                </a:extLst>
              </p:cNvPr>
              <p:cNvSpPr>
                <a:spLocks noChangeArrowheads="1"/>
              </p:cNvSpPr>
              <p:nvPr/>
            </p:nvSpPr>
            <p:spPr bwMode="auto">
              <a:xfrm>
                <a:off x="-777" y="3169"/>
                <a:ext cx="37" cy="41"/>
              </a:xfrm>
              <a:prstGeom prst="ellipse">
                <a:avLst/>
              </a:prstGeom>
              <a:solidFill>
                <a:srgbClr val="000000"/>
              </a:solidFill>
              <a:ln w="23813">
                <a:solidFill>
                  <a:srgbClr val="000000"/>
                </a:solidFill>
                <a:round/>
                <a:headEnd/>
                <a:tailEnd/>
              </a:ln>
            </p:spPr>
            <p:txBody>
              <a:bodyPr/>
              <a:lstStyle/>
              <a:p>
                <a:endParaRPr lang="hu-HU"/>
              </a:p>
            </p:txBody>
          </p:sp>
          <p:sp>
            <p:nvSpPr>
              <p:cNvPr id="47146" name="Rectangle 42">
                <a:extLst>
                  <a:ext uri="{FF2B5EF4-FFF2-40B4-BE49-F238E27FC236}">
                    <a16:creationId xmlns:a16="http://schemas.microsoft.com/office/drawing/2014/main" id="{A4E5C64A-DBF8-40E9-8713-F9C1B5F9DBE8}"/>
                  </a:ext>
                </a:extLst>
              </p:cNvPr>
              <p:cNvSpPr>
                <a:spLocks noChangeArrowheads="1"/>
              </p:cNvSpPr>
              <p:nvPr/>
            </p:nvSpPr>
            <p:spPr bwMode="auto">
              <a:xfrm>
                <a:off x="447" y="2502"/>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E</a:t>
                </a:r>
                <a:endParaRPr lang="en-US" altLang="hu-HU"/>
              </a:p>
            </p:txBody>
          </p:sp>
          <p:sp>
            <p:nvSpPr>
              <p:cNvPr id="47147" name="Rectangle 43">
                <a:extLst>
                  <a:ext uri="{FF2B5EF4-FFF2-40B4-BE49-F238E27FC236}">
                    <a16:creationId xmlns:a16="http://schemas.microsoft.com/office/drawing/2014/main" id="{C372CACB-9AE6-44E4-97BC-096548AC5A2E}"/>
                  </a:ext>
                </a:extLst>
              </p:cNvPr>
              <p:cNvSpPr>
                <a:spLocks noChangeArrowheads="1"/>
              </p:cNvSpPr>
              <p:nvPr/>
            </p:nvSpPr>
            <p:spPr bwMode="auto">
              <a:xfrm>
                <a:off x="537" y="2593"/>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4</a:t>
                </a:r>
                <a:endParaRPr lang="en-US" altLang="hu-HU"/>
              </a:p>
            </p:txBody>
          </p:sp>
          <p:sp>
            <p:nvSpPr>
              <p:cNvPr id="47148" name="Oval 44">
                <a:extLst>
                  <a:ext uri="{FF2B5EF4-FFF2-40B4-BE49-F238E27FC236}">
                    <a16:creationId xmlns:a16="http://schemas.microsoft.com/office/drawing/2014/main" id="{2B3AFF47-E0AF-432D-A361-E658317C3D7A}"/>
                  </a:ext>
                </a:extLst>
              </p:cNvPr>
              <p:cNvSpPr>
                <a:spLocks noChangeArrowheads="1"/>
              </p:cNvSpPr>
              <p:nvPr/>
            </p:nvSpPr>
            <p:spPr bwMode="auto">
              <a:xfrm>
                <a:off x="46" y="2645"/>
                <a:ext cx="38" cy="39"/>
              </a:xfrm>
              <a:prstGeom prst="ellipse">
                <a:avLst/>
              </a:prstGeom>
              <a:solidFill>
                <a:srgbClr val="000000"/>
              </a:solidFill>
              <a:ln w="23813">
                <a:solidFill>
                  <a:srgbClr val="000000"/>
                </a:solidFill>
                <a:round/>
                <a:headEnd/>
                <a:tailEnd/>
              </a:ln>
            </p:spPr>
            <p:txBody>
              <a:bodyPr/>
              <a:lstStyle/>
              <a:p>
                <a:endParaRPr lang="hu-HU"/>
              </a:p>
            </p:txBody>
          </p:sp>
          <p:sp>
            <p:nvSpPr>
              <p:cNvPr id="47149" name="Oval 45">
                <a:extLst>
                  <a:ext uri="{FF2B5EF4-FFF2-40B4-BE49-F238E27FC236}">
                    <a16:creationId xmlns:a16="http://schemas.microsoft.com/office/drawing/2014/main" id="{046E779F-1223-4D7D-9E5E-7E94B0C51933}"/>
                  </a:ext>
                </a:extLst>
              </p:cNvPr>
              <p:cNvSpPr>
                <a:spLocks noChangeArrowheads="1"/>
              </p:cNvSpPr>
              <p:nvPr/>
            </p:nvSpPr>
            <p:spPr bwMode="auto">
              <a:xfrm>
                <a:off x="663" y="2900"/>
                <a:ext cx="36" cy="41"/>
              </a:xfrm>
              <a:prstGeom prst="ellipse">
                <a:avLst/>
              </a:prstGeom>
              <a:solidFill>
                <a:srgbClr val="000000"/>
              </a:solidFill>
              <a:ln w="23813">
                <a:solidFill>
                  <a:srgbClr val="000000"/>
                </a:solidFill>
                <a:round/>
                <a:headEnd/>
                <a:tailEnd/>
              </a:ln>
            </p:spPr>
            <p:txBody>
              <a:bodyPr/>
              <a:lstStyle/>
              <a:p>
                <a:endParaRPr lang="hu-HU"/>
              </a:p>
            </p:txBody>
          </p:sp>
          <p:sp>
            <p:nvSpPr>
              <p:cNvPr id="47150" name="Oval 46">
                <a:extLst>
                  <a:ext uri="{FF2B5EF4-FFF2-40B4-BE49-F238E27FC236}">
                    <a16:creationId xmlns:a16="http://schemas.microsoft.com/office/drawing/2014/main" id="{B143C8CA-0B80-4A55-8567-58AB30D7B241}"/>
                  </a:ext>
                </a:extLst>
              </p:cNvPr>
              <p:cNvSpPr>
                <a:spLocks noChangeArrowheads="1"/>
              </p:cNvSpPr>
              <p:nvPr/>
            </p:nvSpPr>
            <p:spPr bwMode="auto">
              <a:xfrm>
                <a:off x="210" y="3620"/>
                <a:ext cx="35" cy="42"/>
              </a:xfrm>
              <a:prstGeom prst="ellipse">
                <a:avLst/>
              </a:prstGeom>
              <a:solidFill>
                <a:srgbClr val="000000"/>
              </a:solidFill>
              <a:ln w="23813">
                <a:solidFill>
                  <a:srgbClr val="000000"/>
                </a:solidFill>
                <a:round/>
                <a:headEnd/>
                <a:tailEnd/>
              </a:ln>
            </p:spPr>
            <p:txBody>
              <a:bodyPr/>
              <a:lstStyle/>
              <a:p>
                <a:endParaRPr lang="hu-HU"/>
              </a:p>
            </p:txBody>
          </p:sp>
          <p:sp>
            <p:nvSpPr>
              <p:cNvPr id="47151" name="Rectangle 47">
                <a:extLst>
                  <a:ext uri="{FF2B5EF4-FFF2-40B4-BE49-F238E27FC236}">
                    <a16:creationId xmlns:a16="http://schemas.microsoft.com/office/drawing/2014/main" id="{6ED9F41A-383B-477D-BF4D-16C369B5E2EE}"/>
                  </a:ext>
                </a:extLst>
              </p:cNvPr>
              <p:cNvSpPr>
                <a:spLocks noChangeArrowheads="1"/>
              </p:cNvSpPr>
              <p:nvPr/>
            </p:nvSpPr>
            <p:spPr bwMode="auto">
              <a:xfrm>
                <a:off x="-21" y="2957"/>
                <a:ext cx="7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F</a:t>
                </a:r>
                <a:endParaRPr lang="en-US" altLang="hu-HU"/>
              </a:p>
            </p:txBody>
          </p:sp>
          <p:sp>
            <p:nvSpPr>
              <p:cNvPr id="47152" name="Rectangle 48">
                <a:extLst>
                  <a:ext uri="{FF2B5EF4-FFF2-40B4-BE49-F238E27FC236}">
                    <a16:creationId xmlns:a16="http://schemas.microsoft.com/office/drawing/2014/main" id="{A6B92A6B-7DD2-48DD-89D4-6B4A46CD84D9}"/>
                  </a:ext>
                </a:extLst>
              </p:cNvPr>
              <p:cNvSpPr>
                <a:spLocks noChangeArrowheads="1"/>
              </p:cNvSpPr>
              <p:nvPr/>
            </p:nvSpPr>
            <p:spPr bwMode="auto">
              <a:xfrm>
                <a:off x="-566" y="2684"/>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E</a:t>
                </a:r>
                <a:endParaRPr lang="en-US" altLang="hu-HU"/>
              </a:p>
            </p:txBody>
          </p:sp>
          <p:sp>
            <p:nvSpPr>
              <p:cNvPr id="47153" name="Rectangle 49">
                <a:extLst>
                  <a:ext uri="{FF2B5EF4-FFF2-40B4-BE49-F238E27FC236}">
                    <a16:creationId xmlns:a16="http://schemas.microsoft.com/office/drawing/2014/main" id="{CAE5A7C3-BD7B-4177-93DB-C39776B9A695}"/>
                  </a:ext>
                </a:extLst>
              </p:cNvPr>
              <p:cNvSpPr>
                <a:spLocks noChangeArrowheads="1"/>
              </p:cNvSpPr>
              <p:nvPr/>
            </p:nvSpPr>
            <p:spPr bwMode="auto">
              <a:xfrm>
                <a:off x="-476" y="2775"/>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1</a:t>
                </a:r>
                <a:endParaRPr lang="en-US" altLang="hu-HU"/>
              </a:p>
            </p:txBody>
          </p:sp>
          <p:sp>
            <p:nvSpPr>
              <p:cNvPr id="47154" name="Rectangle 50">
                <a:extLst>
                  <a:ext uri="{FF2B5EF4-FFF2-40B4-BE49-F238E27FC236}">
                    <a16:creationId xmlns:a16="http://schemas.microsoft.com/office/drawing/2014/main" id="{B8C50BC4-8722-4E50-B7AB-350F12977FE2}"/>
                  </a:ext>
                </a:extLst>
              </p:cNvPr>
              <p:cNvSpPr>
                <a:spLocks noChangeArrowheads="1"/>
              </p:cNvSpPr>
              <p:nvPr/>
            </p:nvSpPr>
            <p:spPr bwMode="auto">
              <a:xfrm>
                <a:off x="618" y="3230"/>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E</a:t>
                </a:r>
                <a:endParaRPr lang="en-US" altLang="hu-HU"/>
              </a:p>
            </p:txBody>
          </p:sp>
          <p:sp>
            <p:nvSpPr>
              <p:cNvPr id="47155" name="Rectangle 51">
                <a:extLst>
                  <a:ext uri="{FF2B5EF4-FFF2-40B4-BE49-F238E27FC236}">
                    <a16:creationId xmlns:a16="http://schemas.microsoft.com/office/drawing/2014/main" id="{C73B3A12-537D-4795-AAAC-DB4BE5398A49}"/>
                  </a:ext>
                </a:extLst>
              </p:cNvPr>
              <p:cNvSpPr>
                <a:spLocks noChangeArrowheads="1"/>
              </p:cNvSpPr>
              <p:nvPr/>
            </p:nvSpPr>
            <p:spPr bwMode="auto">
              <a:xfrm>
                <a:off x="708" y="3322"/>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3</a:t>
                </a:r>
                <a:endParaRPr lang="en-US" altLang="hu-HU"/>
              </a:p>
            </p:txBody>
          </p:sp>
          <p:sp>
            <p:nvSpPr>
              <p:cNvPr id="47156" name="Rectangle 52">
                <a:extLst>
                  <a:ext uri="{FF2B5EF4-FFF2-40B4-BE49-F238E27FC236}">
                    <a16:creationId xmlns:a16="http://schemas.microsoft.com/office/drawing/2014/main" id="{FA4D1460-96AA-4941-BDB9-0F44ED0C272D}"/>
                  </a:ext>
                </a:extLst>
              </p:cNvPr>
              <p:cNvSpPr>
                <a:spLocks noChangeArrowheads="1"/>
              </p:cNvSpPr>
              <p:nvPr/>
            </p:nvSpPr>
            <p:spPr bwMode="auto">
              <a:xfrm>
                <a:off x="-202" y="3595"/>
                <a:ext cx="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E</a:t>
                </a:r>
                <a:endParaRPr lang="en-US" altLang="hu-HU"/>
              </a:p>
            </p:txBody>
          </p:sp>
          <p:sp>
            <p:nvSpPr>
              <p:cNvPr id="47157" name="Rectangle 53">
                <a:extLst>
                  <a:ext uri="{FF2B5EF4-FFF2-40B4-BE49-F238E27FC236}">
                    <a16:creationId xmlns:a16="http://schemas.microsoft.com/office/drawing/2014/main" id="{1080F84B-9929-4CBF-870A-383A1DCA8847}"/>
                  </a:ext>
                </a:extLst>
              </p:cNvPr>
              <p:cNvSpPr>
                <a:spLocks noChangeArrowheads="1"/>
              </p:cNvSpPr>
              <p:nvPr/>
            </p:nvSpPr>
            <p:spPr bwMode="auto">
              <a:xfrm>
                <a:off x="-112" y="3686"/>
                <a:ext cx="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hu-HU" sz="1900">
                    <a:solidFill>
                      <a:srgbClr val="000000"/>
                    </a:solidFill>
                    <a:latin typeface="Arial Narrow" panose="020B0606020202030204" pitchFamily="34" charset="0"/>
                  </a:rPr>
                  <a:t>2</a:t>
                </a:r>
                <a:endParaRPr lang="en-US" altLang="hu-HU"/>
              </a:p>
            </p:txBody>
          </p:sp>
        </p:grpSp>
        <p:sp>
          <p:nvSpPr>
            <p:cNvPr id="47264" name="Rectangle 160">
              <a:extLst>
                <a:ext uri="{FF2B5EF4-FFF2-40B4-BE49-F238E27FC236}">
                  <a16:creationId xmlns:a16="http://schemas.microsoft.com/office/drawing/2014/main" id="{79575605-DBC4-4419-B218-653806DEC31B}"/>
                </a:ext>
              </a:extLst>
            </p:cNvPr>
            <p:cNvSpPr>
              <a:spLocks noChangeArrowheads="1"/>
            </p:cNvSpPr>
            <p:nvPr/>
          </p:nvSpPr>
          <p:spPr bwMode="auto">
            <a:xfrm>
              <a:off x="245" y="2361"/>
              <a:ext cx="1497" cy="422"/>
            </a:xfrm>
            <a:prstGeom prst="rect">
              <a:avLst/>
            </a:prstGeom>
            <a:solidFill>
              <a:srgbClr val="FFFFFF"/>
            </a:solidFill>
            <a:ln w="28575">
              <a:solidFill>
                <a:srgbClr val="003300"/>
              </a:solidFill>
              <a:miter lim="800000"/>
              <a:headEnd/>
              <a:tailEnd/>
            </a:ln>
          </p:spPr>
          <p:txBody>
            <a:bodyPr lIns="108000" tIns="108000" rIns="108000" bIns="108000" anchor="ctr">
              <a:spAutoFit/>
            </a:bodyPr>
            <a:lstStyle/>
            <a:p>
              <a:r>
                <a:rPr lang="en-US" altLang="hu-HU" sz="1400" b="1">
                  <a:solidFill>
                    <a:srgbClr val="003300"/>
                  </a:solidFill>
                </a:rPr>
                <a:t>Face is bordered by closed chain of edges</a:t>
              </a:r>
            </a:p>
          </p:txBody>
        </p:sp>
      </p:grpSp>
      <p:grpSp>
        <p:nvGrpSpPr>
          <p:cNvPr id="47273" name="Group 169">
            <a:extLst>
              <a:ext uri="{FF2B5EF4-FFF2-40B4-BE49-F238E27FC236}">
                <a16:creationId xmlns:a16="http://schemas.microsoft.com/office/drawing/2014/main" id="{90ABD9E7-228D-48FD-8999-4B62F34D8001}"/>
              </a:ext>
            </a:extLst>
          </p:cNvPr>
          <p:cNvGrpSpPr>
            <a:grpSpLocks/>
          </p:cNvGrpSpPr>
          <p:nvPr/>
        </p:nvGrpSpPr>
        <p:grpSpPr bwMode="auto">
          <a:xfrm>
            <a:off x="6154738" y="685800"/>
            <a:ext cx="2376487" cy="4171950"/>
            <a:chOff x="3877" y="432"/>
            <a:chExt cx="1497" cy="2628"/>
          </a:xfrm>
        </p:grpSpPr>
        <p:grpSp>
          <p:nvGrpSpPr>
            <p:cNvPr id="47110" name="Group 6">
              <a:extLst>
                <a:ext uri="{FF2B5EF4-FFF2-40B4-BE49-F238E27FC236}">
                  <a16:creationId xmlns:a16="http://schemas.microsoft.com/office/drawing/2014/main" id="{0AC1A23C-4797-45F8-A659-6432DAA39B67}"/>
                </a:ext>
              </a:extLst>
            </p:cNvPr>
            <p:cNvGrpSpPr>
              <a:grpSpLocks/>
            </p:cNvGrpSpPr>
            <p:nvPr/>
          </p:nvGrpSpPr>
          <p:grpSpPr bwMode="auto">
            <a:xfrm>
              <a:off x="4697" y="956"/>
              <a:ext cx="627" cy="934"/>
              <a:chOff x="1889" y="866"/>
              <a:chExt cx="1827" cy="2404"/>
            </a:xfrm>
          </p:grpSpPr>
          <p:grpSp>
            <p:nvGrpSpPr>
              <p:cNvPr id="47111" name="Group 7">
                <a:extLst>
                  <a:ext uri="{FF2B5EF4-FFF2-40B4-BE49-F238E27FC236}">
                    <a16:creationId xmlns:a16="http://schemas.microsoft.com/office/drawing/2014/main" id="{83D9AD1A-8D7D-4EE2-9CDD-C009C151EF82}"/>
                  </a:ext>
                </a:extLst>
              </p:cNvPr>
              <p:cNvGrpSpPr>
                <a:grpSpLocks/>
              </p:cNvGrpSpPr>
              <p:nvPr/>
            </p:nvGrpSpPr>
            <p:grpSpPr bwMode="auto">
              <a:xfrm>
                <a:off x="2210" y="1430"/>
                <a:ext cx="1506" cy="1840"/>
                <a:chOff x="2210" y="1430"/>
                <a:chExt cx="1506" cy="1840"/>
              </a:xfrm>
            </p:grpSpPr>
            <p:sp>
              <p:nvSpPr>
                <p:cNvPr id="47112" name="Freeform 8">
                  <a:extLst>
                    <a:ext uri="{FF2B5EF4-FFF2-40B4-BE49-F238E27FC236}">
                      <a16:creationId xmlns:a16="http://schemas.microsoft.com/office/drawing/2014/main" id="{88D1AD62-0561-45AF-9328-554D1810FDAC}"/>
                    </a:ext>
                  </a:extLst>
                </p:cNvPr>
                <p:cNvSpPr>
                  <a:spLocks/>
                </p:cNvSpPr>
                <p:nvPr/>
              </p:nvSpPr>
              <p:spPr bwMode="auto">
                <a:xfrm>
                  <a:off x="2210" y="1430"/>
                  <a:ext cx="862" cy="1840"/>
                </a:xfrm>
                <a:custGeom>
                  <a:avLst/>
                  <a:gdLst>
                    <a:gd name="T0" fmla="*/ 646 w 862"/>
                    <a:gd name="T1" fmla="*/ 0 h 1840"/>
                    <a:gd name="T2" fmla="*/ 0 w 862"/>
                    <a:gd name="T3" fmla="*/ 851 h 1840"/>
                    <a:gd name="T4" fmla="*/ 862 w 862"/>
                    <a:gd name="T5" fmla="*/ 851 h 1840"/>
                    <a:gd name="T6" fmla="*/ 862 w 862"/>
                    <a:gd name="T7" fmla="*/ 1840 h 1840"/>
                    <a:gd name="T8" fmla="*/ 0 w 862"/>
                    <a:gd name="T9" fmla="*/ 1840 h 1840"/>
                    <a:gd name="T10" fmla="*/ 0 w 862"/>
                    <a:gd name="T11" fmla="*/ 851 h 1840"/>
                  </a:gdLst>
                  <a:ahLst/>
                  <a:cxnLst>
                    <a:cxn ang="0">
                      <a:pos x="T0" y="T1"/>
                    </a:cxn>
                    <a:cxn ang="0">
                      <a:pos x="T2" y="T3"/>
                    </a:cxn>
                    <a:cxn ang="0">
                      <a:pos x="T4" y="T5"/>
                    </a:cxn>
                    <a:cxn ang="0">
                      <a:pos x="T6" y="T7"/>
                    </a:cxn>
                    <a:cxn ang="0">
                      <a:pos x="T8" y="T9"/>
                    </a:cxn>
                    <a:cxn ang="0">
                      <a:pos x="T10" y="T11"/>
                    </a:cxn>
                  </a:cxnLst>
                  <a:rect l="0" t="0" r="r" b="b"/>
                  <a:pathLst>
                    <a:path w="862" h="1840">
                      <a:moveTo>
                        <a:pt x="646" y="0"/>
                      </a:moveTo>
                      <a:lnTo>
                        <a:pt x="0" y="851"/>
                      </a:lnTo>
                      <a:lnTo>
                        <a:pt x="862" y="851"/>
                      </a:lnTo>
                      <a:lnTo>
                        <a:pt x="862" y="1840"/>
                      </a:lnTo>
                      <a:lnTo>
                        <a:pt x="0" y="1840"/>
                      </a:lnTo>
                      <a:lnTo>
                        <a:pt x="0" y="851"/>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13" name="Freeform 9">
                  <a:extLst>
                    <a:ext uri="{FF2B5EF4-FFF2-40B4-BE49-F238E27FC236}">
                      <a16:creationId xmlns:a16="http://schemas.microsoft.com/office/drawing/2014/main" id="{A75C4371-18AE-4E66-B085-03B38EA47782}"/>
                    </a:ext>
                  </a:extLst>
                </p:cNvPr>
                <p:cNvSpPr>
                  <a:spLocks/>
                </p:cNvSpPr>
                <p:nvPr/>
              </p:nvSpPr>
              <p:spPr bwMode="auto">
                <a:xfrm>
                  <a:off x="2856" y="1430"/>
                  <a:ext cx="860" cy="851"/>
                </a:xfrm>
                <a:custGeom>
                  <a:avLst/>
                  <a:gdLst>
                    <a:gd name="T0" fmla="*/ 0 w 860"/>
                    <a:gd name="T1" fmla="*/ 0 h 851"/>
                    <a:gd name="T2" fmla="*/ 860 w 860"/>
                    <a:gd name="T3" fmla="*/ 0 h 851"/>
                    <a:gd name="T4" fmla="*/ 216 w 860"/>
                    <a:gd name="T5" fmla="*/ 851 h 851"/>
                  </a:gdLst>
                  <a:ahLst/>
                  <a:cxnLst>
                    <a:cxn ang="0">
                      <a:pos x="T0" y="T1"/>
                    </a:cxn>
                    <a:cxn ang="0">
                      <a:pos x="T2" y="T3"/>
                    </a:cxn>
                    <a:cxn ang="0">
                      <a:pos x="T4" y="T5"/>
                    </a:cxn>
                  </a:cxnLst>
                  <a:rect l="0" t="0" r="r" b="b"/>
                  <a:pathLst>
                    <a:path w="860" h="851">
                      <a:moveTo>
                        <a:pt x="0" y="0"/>
                      </a:moveTo>
                      <a:lnTo>
                        <a:pt x="860" y="0"/>
                      </a:lnTo>
                      <a:lnTo>
                        <a:pt x="216" y="851"/>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14" name="Freeform 10">
                  <a:extLst>
                    <a:ext uri="{FF2B5EF4-FFF2-40B4-BE49-F238E27FC236}">
                      <a16:creationId xmlns:a16="http://schemas.microsoft.com/office/drawing/2014/main" id="{CA24B2EC-8031-4FDE-A1BA-82C055CC675A}"/>
                    </a:ext>
                  </a:extLst>
                </p:cNvPr>
                <p:cNvSpPr>
                  <a:spLocks/>
                </p:cNvSpPr>
                <p:nvPr/>
              </p:nvSpPr>
              <p:spPr bwMode="auto">
                <a:xfrm>
                  <a:off x="2210" y="1430"/>
                  <a:ext cx="646" cy="1840"/>
                </a:xfrm>
                <a:custGeom>
                  <a:avLst/>
                  <a:gdLst>
                    <a:gd name="T0" fmla="*/ 646 w 646"/>
                    <a:gd name="T1" fmla="*/ 0 h 1840"/>
                    <a:gd name="T2" fmla="*/ 646 w 646"/>
                    <a:gd name="T3" fmla="*/ 992 h 1840"/>
                    <a:gd name="T4" fmla="*/ 0 w 646"/>
                    <a:gd name="T5" fmla="*/ 1840 h 1840"/>
                  </a:gdLst>
                  <a:ahLst/>
                  <a:cxnLst>
                    <a:cxn ang="0">
                      <a:pos x="T0" y="T1"/>
                    </a:cxn>
                    <a:cxn ang="0">
                      <a:pos x="T2" y="T3"/>
                    </a:cxn>
                    <a:cxn ang="0">
                      <a:pos x="T4" y="T5"/>
                    </a:cxn>
                  </a:cxnLst>
                  <a:rect l="0" t="0" r="r" b="b"/>
                  <a:pathLst>
                    <a:path w="646" h="1840">
                      <a:moveTo>
                        <a:pt x="646" y="0"/>
                      </a:moveTo>
                      <a:lnTo>
                        <a:pt x="646" y="992"/>
                      </a:lnTo>
                      <a:lnTo>
                        <a:pt x="0" y="1840"/>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15" name="Line 11">
                  <a:extLst>
                    <a:ext uri="{FF2B5EF4-FFF2-40B4-BE49-F238E27FC236}">
                      <a16:creationId xmlns:a16="http://schemas.microsoft.com/office/drawing/2014/main" id="{9E764ECF-ED6C-4FA1-B6D5-ECD21E7FB0BE}"/>
                    </a:ext>
                  </a:extLst>
                </p:cNvPr>
                <p:cNvSpPr>
                  <a:spLocks noChangeShapeType="1"/>
                </p:cNvSpPr>
                <p:nvPr/>
              </p:nvSpPr>
              <p:spPr bwMode="auto">
                <a:xfrm>
                  <a:off x="2856" y="2422"/>
                  <a:ext cx="860" cy="0"/>
                </a:xfrm>
                <a:prstGeom prst="line">
                  <a:avLst/>
                </a:prstGeom>
                <a:noFill/>
                <a:ln w="28575">
                  <a:solidFill>
                    <a:srgbClr val="E07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116" name="Freeform 12">
                  <a:extLst>
                    <a:ext uri="{FF2B5EF4-FFF2-40B4-BE49-F238E27FC236}">
                      <a16:creationId xmlns:a16="http://schemas.microsoft.com/office/drawing/2014/main" id="{42E1A3E3-6B9F-4BB6-A235-D540E7BFD4BF}"/>
                    </a:ext>
                  </a:extLst>
                </p:cNvPr>
                <p:cNvSpPr>
                  <a:spLocks/>
                </p:cNvSpPr>
                <p:nvPr/>
              </p:nvSpPr>
              <p:spPr bwMode="auto">
                <a:xfrm>
                  <a:off x="3072" y="1430"/>
                  <a:ext cx="644" cy="1840"/>
                </a:xfrm>
                <a:custGeom>
                  <a:avLst/>
                  <a:gdLst>
                    <a:gd name="T0" fmla="*/ 644 w 644"/>
                    <a:gd name="T1" fmla="*/ 0 h 1840"/>
                    <a:gd name="T2" fmla="*/ 644 w 644"/>
                    <a:gd name="T3" fmla="*/ 992 h 1840"/>
                    <a:gd name="T4" fmla="*/ 0 w 644"/>
                    <a:gd name="T5" fmla="*/ 1840 h 1840"/>
                  </a:gdLst>
                  <a:ahLst/>
                  <a:cxnLst>
                    <a:cxn ang="0">
                      <a:pos x="T0" y="T1"/>
                    </a:cxn>
                    <a:cxn ang="0">
                      <a:pos x="T2" y="T3"/>
                    </a:cxn>
                    <a:cxn ang="0">
                      <a:pos x="T4" y="T5"/>
                    </a:cxn>
                  </a:cxnLst>
                  <a:rect l="0" t="0" r="r" b="b"/>
                  <a:pathLst>
                    <a:path w="644" h="1840">
                      <a:moveTo>
                        <a:pt x="644" y="0"/>
                      </a:moveTo>
                      <a:lnTo>
                        <a:pt x="644" y="992"/>
                      </a:lnTo>
                      <a:lnTo>
                        <a:pt x="0" y="1840"/>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grpSp>
          <p:sp>
            <p:nvSpPr>
              <p:cNvPr id="47117" name="Freeform 13">
                <a:extLst>
                  <a:ext uri="{FF2B5EF4-FFF2-40B4-BE49-F238E27FC236}">
                    <a16:creationId xmlns:a16="http://schemas.microsoft.com/office/drawing/2014/main" id="{EF5F5FA6-FFC0-48E5-97E6-31BFBF1D0139}"/>
                  </a:ext>
                </a:extLst>
              </p:cNvPr>
              <p:cNvSpPr>
                <a:spLocks/>
              </p:cNvSpPr>
              <p:nvPr/>
            </p:nvSpPr>
            <p:spPr bwMode="auto">
              <a:xfrm>
                <a:off x="1889" y="866"/>
                <a:ext cx="967" cy="1415"/>
              </a:xfrm>
              <a:custGeom>
                <a:avLst/>
                <a:gdLst>
                  <a:gd name="T0" fmla="*/ 321 w 967"/>
                  <a:gd name="T1" fmla="*/ 1415 h 1415"/>
                  <a:gd name="T2" fmla="*/ 0 w 967"/>
                  <a:gd name="T3" fmla="*/ 848 h 1415"/>
                  <a:gd name="T4" fmla="*/ 644 w 967"/>
                  <a:gd name="T5" fmla="*/ 0 h 1415"/>
                  <a:gd name="T6" fmla="*/ 967 w 967"/>
                  <a:gd name="T7" fmla="*/ 564 h 1415"/>
                  <a:gd name="T8" fmla="*/ 321 w 967"/>
                  <a:gd name="T9" fmla="*/ 1415 h 1415"/>
                </a:gdLst>
                <a:ahLst/>
                <a:cxnLst>
                  <a:cxn ang="0">
                    <a:pos x="T0" y="T1"/>
                  </a:cxn>
                  <a:cxn ang="0">
                    <a:pos x="T2" y="T3"/>
                  </a:cxn>
                  <a:cxn ang="0">
                    <a:pos x="T4" y="T5"/>
                  </a:cxn>
                  <a:cxn ang="0">
                    <a:pos x="T6" y="T7"/>
                  </a:cxn>
                  <a:cxn ang="0">
                    <a:pos x="T8" y="T9"/>
                  </a:cxn>
                </a:cxnLst>
                <a:rect l="0" t="0" r="r" b="b"/>
                <a:pathLst>
                  <a:path w="967" h="1415">
                    <a:moveTo>
                      <a:pt x="321" y="1415"/>
                    </a:moveTo>
                    <a:lnTo>
                      <a:pt x="0" y="848"/>
                    </a:lnTo>
                    <a:lnTo>
                      <a:pt x="644" y="0"/>
                    </a:lnTo>
                    <a:lnTo>
                      <a:pt x="967" y="564"/>
                    </a:lnTo>
                    <a:lnTo>
                      <a:pt x="321" y="1415"/>
                    </a:lnTo>
                    <a:close/>
                  </a:path>
                </a:pathLst>
              </a:custGeom>
              <a:solidFill>
                <a:srgbClr val="FFFFFF"/>
              </a:solidFill>
              <a:ln w="28575">
                <a:solidFill>
                  <a:srgbClr val="E07000"/>
                </a:solidFill>
                <a:prstDash val="solid"/>
                <a:round/>
                <a:headEnd/>
                <a:tailEnd/>
              </a:ln>
            </p:spPr>
            <p:txBody>
              <a:bodyPr/>
              <a:lstStyle/>
              <a:p>
                <a:endParaRPr lang="hu-HU"/>
              </a:p>
            </p:txBody>
          </p:sp>
          <p:sp>
            <p:nvSpPr>
              <p:cNvPr id="47118" name="Line 14">
                <a:extLst>
                  <a:ext uri="{FF2B5EF4-FFF2-40B4-BE49-F238E27FC236}">
                    <a16:creationId xmlns:a16="http://schemas.microsoft.com/office/drawing/2014/main" id="{CB7D870E-9317-46EE-BB0D-9FBD62BF4480}"/>
                  </a:ext>
                </a:extLst>
              </p:cNvPr>
              <p:cNvSpPr>
                <a:spLocks noChangeShapeType="1"/>
              </p:cNvSpPr>
              <p:nvPr/>
            </p:nvSpPr>
            <p:spPr bwMode="auto">
              <a:xfrm flipV="1">
                <a:off x="2210" y="1430"/>
                <a:ext cx="646" cy="851"/>
              </a:xfrm>
              <a:prstGeom prst="line">
                <a:avLst/>
              </a:prstGeom>
              <a:noFill/>
              <a:ln w="58738">
                <a:solidFill>
                  <a:srgbClr val="008080"/>
                </a:solidFill>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47119" name="Group 15">
              <a:extLst>
                <a:ext uri="{FF2B5EF4-FFF2-40B4-BE49-F238E27FC236}">
                  <a16:creationId xmlns:a16="http://schemas.microsoft.com/office/drawing/2014/main" id="{2E7E981C-7C86-41B2-9514-0A7C06720153}"/>
                </a:ext>
              </a:extLst>
            </p:cNvPr>
            <p:cNvGrpSpPr>
              <a:grpSpLocks/>
            </p:cNvGrpSpPr>
            <p:nvPr/>
          </p:nvGrpSpPr>
          <p:grpSpPr bwMode="auto">
            <a:xfrm>
              <a:off x="4287" y="2082"/>
              <a:ext cx="915" cy="978"/>
              <a:chOff x="3885" y="834"/>
              <a:chExt cx="1593" cy="2442"/>
            </a:xfrm>
          </p:grpSpPr>
          <p:grpSp>
            <p:nvGrpSpPr>
              <p:cNvPr id="47120" name="Group 16">
                <a:extLst>
                  <a:ext uri="{FF2B5EF4-FFF2-40B4-BE49-F238E27FC236}">
                    <a16:creationId xmlns:a16="http://schemas.microsoft.com/office/drawing/2014/main" id="{77AD5B34-131F-446F-AA9F-210939E0267D}"/>
                  </a:ext>
                </a:extLst>
              </p:cNvPr>
              <p:cNvGrpSpPr>
                <a:grpSpLocks/>
              </p:cNvGrpSpPr>
              <p:nvPr/>
            </p:nvGrpSpPr>
            <p:grpSpPr bwMode="auto">
              <a:xfrm>
                <a:off x="3885" y="2053"/>
                <a:ext cx="1593" cy="1223"/>
                <a:chOff x="3885" y="2053"/>
                <a:chExt cx="1593" cy="1223"/>
              </a:xfrm>
            </p:grpSpPr>
            <p:sp>
              <p:nvSpPr>
                <p:cNvPr id="47121" name="Freeform 17">
                  <a:extLst>
                    <a:ext uri="{FF2B5EF4-FFF2-40B4-BE49-F238E27FC236}">
                      <a16:creationId xmlns:a16="http://schemas.microsoft.com/office/drawing/2014/main" id="{B390B6B6-B757-4328-A67E-A61F469C230A}"/>
                    </a:ext>
                  </a:extLst>
                </p:cNvPr>
                <p:cNvSpPr>
                  <a:spLocks/>
                </p:cNvSpPr>
                <p:nvPr/>
              </p:nvSpPr>
              <p:spPr bwMode="auto">
                <a:xfrm>
                  <a:off x="4568" y="2053"/>
                  <a:ext cx="910" cy="1223"/>
                </a:xfrm>
                <a:custGeom>
                  <a:avLst/>
                  <a:gdLst>
                    <a:gd name="T0" fmla="*/ 0 w 910"/>
                    <a:gd name="T1" fmla="*/ 1223 h 1223"/>
                    <a:gd name="T2" fmla="*/ 910 w 910"/>
                    <a:gd name="T3" fmla="*/ 508 h 1223"/>
                    <a:gd name="T4" fmla="*/ 0 w 910"/>
                    <a:gd name="T5" fmla="*/ 0 h 1223"/>
                    <a:gd name="T6" fmla="*/ 0 w 910"/>
                    <a:gd name="T7" fmla="*/ 1223 h 1223"/>
                  </a:gdLst>
                  <a:ahLst/>
                  <a:cxnLst>
                    <a:cxn ang="0">
                      <a:pos x="T0" y="T1"/>
                    </a:cxn>
                    <a:cxn ang="0">
                      <a:pos x="T2" y="T3"/>
                    </a:cxn>
                    <a:cxn ang="0">
                      <a:pos x="T4" y="T5"/>
                    </a:cxn>
                    <a:cxn ang="0">
                      <a:pos x="T6" y="T7"/>
                    </a:cxn>
                  </a:cxnLst>
                  <a:rect l="0" t="0" r="r" b="b"/>
                  <a:pathLst>
                    <a:path w="910" h="1223">
                      <a:moveTo>
                        <a:pt x="0" y="1223"/>
                      </a:moveTo>
                      <a:lnTo>
                        <a:pt x="910" y="508"/>
                      </a:lnTo>
                      <a:lnTo>
                        <a:pt x="0" y="0"/>
                      </a:lnTo>
                      <a:lnTo>
                        <a:pt x="0" y="1223"/>
                      </a:lnTo>
                      <a:close/>
                    </a:path>
                  </a:pathLst>
                </a:custGeom>
                <a:solidFill>
                  <a:srgbClr val="FFFFFF"/>
                </a:solidFill>
                <a:ln w="28575">
                  <a:solidFill>
                    <a:srgbClr val="E07000"/>
                  </a:solidFill>
                  <a:prstDash val="solid"/>
                  <a:round/>
                  <a:headEnd/>
                  <a:tailEnd/>
                </a:ln>
              </p:spPr>
              <p:txBody>
                <a:bodyPr/>
                <a:lstStyle/>
                <a:p>
                  <a:endParaRPr lang="hu-HU"/>
                </a:p>
              </p:txBody>
            </p:sp>
            <p:sp>
              <p:nvSpPr>
                <p:cNvPr id="47122" name="Freeform 18">
                  <a:extLst>
                    <a:ext uri="{FF2B5EF4-FFF2-40B4-BE49-F238E27FC236}">
                      <a16:creationId xmlns:a16="http://schemas.microsoft.com/office/drawing/2014/main" id="{70CC72FE-B727-4100-AC4C-443740D3EDCF}"/>
                    </a:ext>
                  </a:extLst>
                </p:cNvPr>
                <p:cNvSpPr>
                  <a:spLocks/>
                </p:cNvSpPr>
                <p:nvPr/>
              </p:nvSpPr>
              <p:spPr bwMode="auto">
                <a:xfrm>
                  <a:off x="3885" y="2561"/>
                  <a:ext cx="1593" cy="715"/>
                </a:xfrm>
                <a:custGeom>
                  <a:avLst/>
                  <a:gdLst>
                    <a:gd name="T0" fmla="*/ 683 w 1593"/>
                    <a:gd name="T1" fmla="*/ 715 h 715"/>
                    <a:gd name="T2" fmla="*/ 0 w 1593"/>
                    <a:gd name="T3" fmla="*/ 0 h 715"/>
                    <a:gd name="T4" fmla="*/ 1593 w 1593"/>
                    <a:gd name="T5" fmla="*/ 0 h 715"/>
                  </a:gdLst>
                  <a:ahLst/>
                  <a:cxnLst>
                    <a:cxn ang="0">
                      <a:pos x="T0" y="T1"/>
                    </a:cxn>
                    <a:cxn ang="0">
                      <a:pos x="T2" y="T3"/>
                    </a:cxn>
                    <a:cxn ang="0">
                      <a:pos x="T4" y="T5"/>
                    </a:cxn>
                  </a:cxnLst>
                  <a:rect l="0" t="0" r="r" b="b"/>
                  <a:pathLst>
                    <a:path w="1593" h="715">
                      <a:moveTo>
                        <a:pt x="683" y="715"/>
                      </a:moveTo>
                      <a:lnTo>
                        <a:pt x="0" y="0"/>
                      </a:lnTo>
                      <a:lnTo>
                        <a:pt x="1593" y="0"/>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23" name="Line 19">
                  <a:extLst>
                    <a:ext uri="{FF2B5EF4-FFF2-40B4-BE49-F238E27FC236}">
                      <a16:creationId xmlns:a16="http://schemas.microsoft.com/office/drawing/2014/main" id="{FA629C71-11B6-4D2C-9AC4-61BAF7972F35}"/>
                    </a:ext>
                  </a:extLst>
                </p:cNvPr>
                <p:cNvSpPr>
                  <a:spLocks noChangeShapeType="1"/>
                </p:cNvSpPr>
                <p:nvPr/>
              </p:nvSpPr>
              <p:spPr bwMode="auto">
                <a:xfrm flipV="1">
                  <a:off x="3885" y="2053"/>
                  <a:ext cx="683" cy="508"/>
                </a:xfrm>
                <a:prstGeom prst="line">
                  <a:avLst/>
                </a:prstGeom>
                <a:noFill/>
                <a:ln w="28575">
                  <a:solidFill>
                    <a:srgbClr val="E07000"/>
                  </a:solidFill>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47124" name="Group 20">
                <a:extLst>
                  <a:ext uri="{FF2B5EF4-FFF2-40B4-BE49-F238E27FC236}">
                    <a16:creationId xmlns:a16="http://schemas.microsoft.com/office/drawing/2014/main" id="{3C0E2C0E-8891-4BE2-A518-84084800B698}"/>
                  </a:ext>
                </a:extLst>
              </p:cNvPr>
              <p:cNvGrpSpPr>
                <a:grpSpLocks/>
              </p:cNvGrpSpPr>
              <p:nvPr/>
            </p:nvGrpSpPr>
            <p:grpSpPr bwMode="auto">
              <a:xfrm>
                <a:off x="3885" y="834"/>
                <a:ext cx="1593" cy="1219"/>
                <a:chOff x="3885" y="834"/>
                <a:chExt cx="1593" cy="1219"/>
              </a:xfrm>
            </p:grpSpPr>
            <p:sp>
              <p:nvSpPr>
                <p:cNvPr id="47125" name="Freeform 21">
                  <a:extLst>
                    <a:ext uri="{FF2B5EF4-FFF2-40B4-BE49-F238E27FC236}">
                      <a16:creationId xmlns:a16="http://schemas.microsoft.com/office/drawing/2014/main" id="{AB4CDB3D-CA49-4467-A593-A50C89E7DA57}"/>
                    </a:ext>
                  </a:extLst>
                </p:cNvPr>
                <p:cNvSpPr>
                  <a:spLocks/>
                </p:cNvSpPr>
                <p:nvPr/>
              </p:nvSpPr>
              <p:spPr bwMode="auto">
                <a:xfrm>
                  <a:off x="4568" y="834"/>
                  <a:ext cx="910" cy="1219"/>
                </a:xfrm>
                <a:custGeom>
                  <a:avLst/>
                  <a:gdLst>
                    <a:gd name="T0" fmla="*/ 0 w 910"/>
                    <a:gd name="T1" fmla="*/ 1219 h 1219"/>
                    <a:gd name="T2" fmla="*/ 910 w 910"/>
                    <a:gd name="T3" fmla="*/ 508 h 1219"/>
                    <a:gd name="T4" fmla="*/ 0 w 910"/>
                    <a:gd name="T5" fmla="*/ 0 h 1219"/>
                    <a:gd name="T6" fmla="*/ 0 w 910"/>
                    <a:gd name="T7" fmla="*/ 1219 h 1219"/>
                  </a:gdLst>
                  <a:ahLst/>
                  <a:cxnLst>
                    <a:cxn ang="0">
                      <a:pos x="T0" y="T1"/>
                    </a:cxn>
                    <a:cxn ang="0">
                      <a:pos x="T2" y="T3"/>
                    </a:cxn>
                    <a:cxn ang="0">
                      <a:pos x="T4" y="T5"/>
                    </a:cxn>
                    <a:cxn ang="0">
                      <a:pos x="T6" y="T7"/>
                    </a:cxn>
                  </a:cxnLst>
                  <a:rect l="0" t="0" r="r" b="b"/>
                  <a:pathLst>
                    <a:path w="910" h="1219">
                      <a:moveTo>
                        <a:pt x="0" y="1219"/>
                      </a:moveTo>
                      <a:lnTo>
                        <a:pt x="910" y="508"/>
                      </a:lnTo>
                      <a:lnTo>
                        <a:pt x="0" y="0"/>
                      </a:lnTo>
                      <a:lnTo>
                        <a:pt x="0" y="1219"/>
                      </a:lnTo>
                      <a:close/>
                    </a:path>
                  </a:pathLst>
                </a:custGeom>
                <a:solidFill>
                  <a:srgbClr val="FFFFFF"/>
                </a:solidFill>
                <a:ln w="28575">
                  <a:solidFill>
                    <a:srgbClr val="E07000"/>
                  </a:solidFill>
                  <a:prstDash val="solid"/>
                  <a:round/>
                  <a:headEnd/>
                  <a:tailEnd/>
                </a:ln>
              </p:spPr>
              <p:txBody>
                <a:bodyPr/>
                <a:lstStyle/>
                <a:p>
                  <a:endParaRPr lang="hu-HU"/>
                </a:p>
              </p:txBody>
            </p:sp>
            <p:sp>
              <p:nvSpPr>
                <p:cNvPr id="47126" name="Freeform 22">
                  <a:extLst>
                    <a:ext uri="{FF2B5EF4-FFF2-40B4-BE49-F238E27FC236}">
                      <a16:creationId xmlns:a16="http://schemas.microsoft.com/office/drawing/2014/main" id="{25267842-786A-4814-B8DC-C08941C0EBF9}"/>
                    </a:ext>
                  </a:extLst>
                </p:cNvPr>
                <p:cNvSpPr>
                  <a:spLocks/>
                </p:cNvSpPr>
                <p:nvPr/>
              </p:nvSpPr>
              <p:spPr bwMode="auto">
                <a:xfrm>
                  <a:off x="3885" y="1342"/>
                  <a:ext cx="1593" cy="711"/>
                </a:xfrm>
                <a:custGeom>
                  <a:avLst/>
                  <a:gdLst>
                    <a:gd name="T0" fmla="*/ 683 w 1593"/>
                    <a:gd name="T1" fmla="*/ 711 h 711"/>
                    <a:gd name="T2" fmla="*/ 0 w 1593"/>
                    <a:gd name="T3" fmla="*/ 0 h 711"/>
                    <a:gd name="T4" fmla="*/ 1593 w 1593"/>
                    <a:gd name="T5" fmla="*/ 0 h 711"/>
                  </a:gdLst>
                  <a:ahLst/>
                  <a:cxnLst>
                    <a:cxn ang="0">
                      <a:pos x="T0" y="T1"/>
                    </a:cxn>
                    <a:cxn ang="0">
                      <a:pos x="T2" y="T3"/>
                    </a:cxn>
                    <a:cxn ang="0">
                      <a:pos x="T4" y="T5"/>
                    </a:cxn>
                  </a:cxnLst>
                  <a:rect l="0" t="0" r="r" b="b"/>
                  <a:pathLst>
                    <a:path w="1593" h="711">
                      <a:moveTo>
                        <a:pt x="683" y="711"/>
                      </a:moveTo>
                      <a:lnTo>
                        <a:pt x="0" y="0"/>
                      </a:lnTo>
                      <a:lnTo>
                        <a:pt x="1593" y="0"/>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27" name="Line 23">
                  <a:extLst>
                    <a:ext uri="{FF2B5EF4-FFF2-40B4-BE49-F238E27FC236}">
                      <a16:creationId xmlns:a16="http://schemas.microsoft.com/office/drawing/2014/main" id="{5423FAEB-0006-4537-ADB0-ECAD5377660B}"/>
                    </a:ext>
                  </a:extLst>
                </p:cNvPr>
                <p:cNvSpPr>
                  <a:spLocks noChangeShapeType="1"/>
                </p:cNvSpPr>
                <p:nvPr/>
              </p:nvSpPr>
              <p:spPr bwMode="auto">
                <a:xfrm flipV="1">
                  <a:off x="3885" y="834"/>
                  <a:ext cx="683" cy="508"/>
                </a:xfrm>
                <a:prstGeom prst="line">
                  <a:avLst/>
                </a:prstGeom>
                <a:noFill/>
                <a:ln w="28575">
                  <a:solidFill>
                    <a:srgbClr val="E07000"/>
                  </a:solidFill>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47128" name="Oval 24">
                <a:extLst>
                  <a:ext uri="{FF2B5EF4-FFF2-40B4-BE49-F238E27FC236}">
                    <a16:creationId xmlns:a16="http://schemas.microsoft.com/office/drawing/2014/main" id="{CD8924BB-2D7D-45E5-9028-E0C010599227}"/>
                  </a:ext>
                </a:extLst>
              </p:cNvPr>
              <p:cNvSpPr>
                <a:spLocks noChangeArrowheads="1"/>
              </p:cNvSpPr>
              <p:nvPr/>
            </p:nvSpPr>
            <p:spPr bwMode="auto">
              <a:xfrm>
                <a:off x="4529" y="1974"/>
                <a:ext cx="94" cy="108"/>
              </a:xfrm>
              <a:prstGeom prst="ellipse">
                <a:avLst/>
              </a:prstGeom>
              <a:solidFill>
                <a:srgbClr val="008080"/>
              </a:solidFill>
              <a:ln w="28575">
                <a:solidFill>
                  <a:srgbClr val="008080"/>
                </a:solidFill>
                <a:round/>
                <a:headEnd/>
                <a:tailEnd/>
              </a:ln>
            </p:spPr>
            <p:txBody>
              <a:bodyPr/>
              <a:lstStyle/>
              <a:p>
                <a:endParaRPr lang="hu-HU"/>
              </a:p>
            </p:txBody>
          </p:sp>
        </p:grpSp>
        <p:grpSp>
          <p:nvGrpSpPr>
            <p:cNvPr id="47129" name="Group 25">
              <a:extLst>
                <a:ext uri="{FF2B5EF4-FFF2-40B4-BE49-F238E27FC236}">
                  <a16:creationId xmlns:a16="http://schemas.microsoft.com/office/drawing/2014/main" id="{B84A0D87-4FEF-4DDA-8C4A-A3ADA2E2465A}"/>
                </a:ext>
              </a:extLst>
            </p:cNvPr>
            <p:cNvGrpSpPr>
              <a:grpSpLocks/>
            </p:cNvGrpSpPr>
            <p:nvPr/>
          </p:nvGrpSpPr>
          <p:grpSpPr bwMode="auto">
            <a:xfrm>
              <a:off x="3962" y="930"/>
              <a:ext cx="574" cy="1050"/>
              <a:chOff x="308" y="834"/>
              <a:chExt cx="1540" cy="2436"/>
            </a:xfrm>
          </p:grpSpPr>
          <p:grpSp>
            <p:nvGrpSpPr>
              <p:cNvPr id="47130" name="Group 26">
                <a:extLst>
                  <a:ext uri="{FF2B5EF4-FFF2-40B4-BE49-F238E27FC236}">
                    <a16:creationId xmlns:a16="http://schemas.microsoft.com/office/drawing/2014/main" id="{694EF7DB-AAAE-415D-B6A6-0DE5600BD032}"/>
                  </a:ext>
                </a:extLst>
              </p:cNvPr>
              <p:cNvGrpSpPr>
                <a:grpSpLocks/>
              </p:cNvGrpSpPr>
              <p:nvPr/>
            </p:nvGrpSpPr>
            <p:grpSpPr bwMode="auto">
              <a:xfrm>
                <a:off x="308" y="834"/>
                <a:ext cx="1540" cy="2436"/>
                <a:chOff x="308" y="834"/>
                <a:chExt cx="1540" cy="2436"/>
              </a:xfrm>
            </p:grpSpPr>
            <p:grpSp>
              <p:nvGrpSpPr>
                <p:cNvPr id="47131" name="Group 27">
                  <a:extLst>
                    <a:ext uri="{FF2B5EF4-FFF2-40B4-BE49-F238E27FC236}">
                      <a16:creationId xmlns:a16="http://schemas.microsoft.com/office/drawing/2014/main" id="{DD9D3197-288C-4AE8-A56B-183223801671}"/>
                    </a:ext>
                  </a:extLst>
                </p:cNvPr>
                <p:cNvGrpSpPr>
                  <a:grpSpLocks/>
                </p:cNvGrpSpPr>
                <p:nvPr/>
              </p:nvGrpSpPr>
              <p:grpSpPr bwMode="auto">
                <a:xfrm>
                  <a:off x="308" y="834"/>
                  <a:ext cx="1210" cy="1433"/>
                  <a:chOff x="308" y="834"/>
                  <a:chExt cx="1210" cy="1433"/>
                </a:xfrm>
              </p:grpSpPr>
              <p:sp>
                <p:nvSpPr>
                  <p:cNvPr id="47132" name="Freeform 28">
                    <a:extLst>
                      <a:ext uri="{FF2B5EF4-FFF2-40B4-BE49-F238E27FC236}">
                        <a16:creationId xmlns:a16="http://schemas.microsoft.com/office/drawing/2014/main" id="{0CFDF785-400D-401E-8512-7FAD51A4CD91}"/>
                      </a:ext>
                    </a:extLst>
                  </p:cNvPr>
                  <p:cNvSpPr>
                    <a:spLocks/>
                  </p:cNvSpPr>
                  <p:nvPr/>
                </p:nvSpPr>
                <p:spPr bwMode="auto">
                  <a:xfrm>
                    <a:off x="308" y="1262"/>
                    <a:ext cx="330" cy="1005"/>
                  </a:xfrm>
                  <a:custGeom>
                    <a:avLst/>
                    <a:gdLst>
                      <a:gd name="T0" fmla="*/ 0 w 330"/>
                      <a:gd name="T1" fmla="*/ 0 h 1005"/>
                      <a:gd name="T2" fmla="*/ 0 w 330"/>
                      <a:gd name="T3" fmla="*/ 575 h 1005"/>
                      <a:gd name="T4" fmla="*/ 330 w 330"/>
                      <a:gd name="T5" fmla="*/ 1005 h 1005"/>
                      <a:gd name="T6" fmla="*/ 330 w 330"/>
                      <a:gd name="T7" fmla="*/ 430 h 1005"/>
                      <a:gd name="T8" fmla="*/ 0 w 330"/>
                      <a:gd name="T9" fmla="*/ 0 h 1005"/>
                    </a:gdLst>
                    <a:ahLst/>
                    <a:cxnLst>
                      <a:cxn ang="0">
                        <a:pos x="T0" y="T1"/>
                      </a:cxn>
                      <a:cxn ang="0">
                        <a:pos x="T2" y="T3"/>
                      </a:cxn>
                      <a:cxn ang="0">
                        <a:pos x="T4" y="T5"/>
                      </a:cxn>
                      <a:cxn ang="0">
                        <a:pos x="T6" y="T7"/>
                      </a:cxn>
                      <a:cxn ang="0">
                        <a:pos x="T8" y="T9"/>
                      </a:cxn>
                    </a:cxnLst>
                    <a:rect l="0" t="0" r="r" b="b"/>
                    <a:pathLst>
                      <a:path w="330" h="1005">
                        <a:moveTo>
                          <a:pt x="0" y="0"/>
                        </a:moveTo>
                        <a:lnTo>
                          <a:pt x="0" y="575"/>
                        </a:lnTo>
                        <a:lnTo>
                          <a:pt x="330" y="1005"/>
                        </a:lnTo>
                        <a:lnTo>
                          <a:pt x="330" y="430"/>
                        </a:lnTo>
                        <a:lnTo>
                          <a:pt x="0" y="0"/>
                        </a:lnTo>
                        <a:close/>
                      </a:path>
                    </a:pathLst>
                  </a:custGeom>
                  <a:solidFill>
                    <a:srgbClr val="FFFFFF"/>
                  </a:solidFill>
                  <a:ln w="28575">
                    <a:solidFill>
                      <a:srgbClr val="E07000"/>
                    </a:solidFill>
                    <a:prstDash val="solid"/>
                    <a:round/>
                    <a:headEnd/>
                    <a:tailEnd/>
                  </a:ln>
                </p:spPr>
                <p:txBody>
                  <a:bodyPr/>
                  <a:lstStyle/>
                  <a:p>
                    <a:endParaRPr lang="hu-HU"/>
                  </a:p>
                </p:txBody>
              </p:sp>
              <p:sp>
                <p:nvSpPr>
                  <p:cNvPr id="47133" name="Freeform 29">
                    <a:extLst>
                      <a:ext uri="{FF2B5EF4-FFF2-40B4-BE49-F238E27FC236}">
                        <a16:creationId xmlns:a16="http://schemas.microsoft.com/office/drawing/2014/main" id="{3E5D9A48-CBB1-416A-96DF-83C6DBCEDCB5}"/>
                      </a:ext>
                    </a:extLst>
                  </p:cNvPr>
                  <p:cNvSpPr>
                    <a:spLocks/>
                  </p:cNvSpPr>
                  <p:nvPr/>
                </p:nvSpPr>
                <p:spPr bwMode="auto">
                  <a:xfrm>
                    <a:off x="308" y="834"/>
                    <a:ext cx="1210" cy="858"/>
                  </a:xfrm>
                  <a:custGeom>
                    <a:avLst/>
                    <a:gdLst>
                      <a:gd name="T0" fmla="*/ 0 w 1210"/>
                      <a:gd name="T1" fmla="*/ 428 h 858"/>
                      <a:gd name="T2" fmla="*/ 880 w 1210"/>
                      <a:gd name="T3" fmla="*/ 0 h 858"/>
                      <a:gd name="T4" fmla="*/ 1210 w 1210"/>
                      <a:gd name="T5" fmla="*/ 428 h 858"/>
                      <a:gd name="T6" fmla="*/ 330 w 1210"/>
                      <a:gd name="T7" fmla="*/ 858 h 858"/>
                    </a:gdLst>
                    <a:ahLst/>
                    <a:cxnLst>
                      <a:cxn ang="0">
                        <a:pos x="T0" y="T1"/>
                      </a:cxn>
                      <a:cxn ang="0">
                        <a:pos x="T2" y="T3"/>
                      </a:cxn>
                      <a:cxn ang="0">
                        <a:pos x="T4" y="T5"/>
                      </a:cxn>
                      <a:cxn ang="0">
                        <a:pos x="T6" y="T7"/>
                      </a:cxn>
                    </a:cxnLst>
                    <a:rect l="0" t="0" r="r" b="b"/>
                    <a:pathLst>
                      <a:path w="1210" h="858">
                        <a:moveTo>
                          <a:pt x="0" y="428"/>
                        </a:moveTo>
                        <a:lnTo>
                          <a:pt x="880" y="0"/>
                        </a:lnTo>
                        <a:lnTo>
                          <a:pt x="1210" y="428"/>
                        </a:lnTo>
                        <a:lnTo>
                          <a:pt x="330" y="858"/>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34" name="Freeform 30">
                    <a:extLst>
                      <a:ext uri="{FF2B5EF4-FFF2-40B4-BE49-F238E27FC236}">
                        <a16:creationId xmlns:a16="http://schemas.microsoft.com/office/drawing/2014/main" id="{D1A18CB0-9B6B-4BA3-8421-0D16FD3545EB}"/>
                      </a:ext>
                    </a:extLst>
                  </p:cNvPr>
                  <p:cNvSpPr>
                    <a:spLocks/>
                  </p:cNvSpPr>
                  <p:nvPr/>
                </p:nvSpPr>
                <p:spPr bwMode="auto">
                  <a:xfrm>
                    <a:off x="638" y="1262"/>
                    <a:ext cx="880" cy="1005"/>
                  </a:xfrm>
                  <a:custGeom>
                    <a:avLst/>
                    <a:gdLst>
                      <a:gd name="T0" fmla="*/ 880 w 880"/>
                      <a:gd name="T1" fmla="*/ 0 h 1005"/>
                      <a:gd name="T2" fmla="*/ 880 w 880"/>
                      <a:gd name="T3" fmla="*/ 575 h 1005"/>
                      <a:gd name="T4" fmla="*/ 0 w 880"/>
                      <a:gd name="T5" fmla="*/ 1005 h 1005"/>
                    </a:gdLst>
                    <a:ahLst/>
                    <a:cxnLst>
                      <a:cxn ang="0">
                        <a:pos x="T0" y="T1"/>
                      </a:cxn>
                      <a:cxn ang="0">
                        <a:pos x="T2" y="T3"/>
                      </a:cxn>
                      <a:cxn ang="0">
                        <a:pos x="T4" y="T5"/>
                      </a:cxn>
                    </a:cxnLst>
                    <a:rect l="0" t="0" r="r" b="b"/>
                    <a:pathLst>
                      <a:path w="880" h="1005">
                        <a:moveTo>
                          <a:pt x="880" y="0"/>
                        </a:moveTo>
                        <a:lnTo>
                          <a:pt x="880" y="575"/>
                        </a:lnTo>
                        <a:lnTo>
                          <a:pt x="0" y="1005"/>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grpSp>
            <p:grpSp>
              <p:nvGrpSpPr>
                <p:cNvPr id="47135" name="Group 31">
                  <a:extLst>
                    <a:ext uri="{FF2B5EF4-FFF2-40B4-BE49-F238E27FC236}">
                      <a16:creationId xmlns:a16="http://schemas.microsoft.com/office/drawing/2014/main" id="{4ECE8C5F-E5B9-4819-B2FB-EB816C0CDF58}"/>
                    </a:ext>
                  </a:extLst>
                </p:cNvPr>
                <p:cNvGrpSpPr>
                  <a:grpSpLocks/>
                </p:cNvGrpSpPr>
                <p:nvPr/>
              </p:nvGrpSpPr>
              <p:grpSpPr bwMode="auto">
                <a:xfrm>
                  <a:off x="638" y="1837"/>
                  <a:ext cx="1210" cy="1433"/>
                  <a:chOff x="638" y="1837"/>
                  <a:chExt cx="1210" cy="1433"/>
                </a:xfrm>
              </p:grpSpPr>
              <p:sp>
                <p:nvSpPr>
                  <p:cNvPr id="47136" name="Freeform 32">
                    <a:extLst>
                      <a:ext uri="{FF2B5EF4-FFF2-40B4-BE49-F238E27FC236}">
                        <a16:creationId xmlns:a16="http://schemas.microsoft.com/office/drawing/2014/main" id="{60FC1CDF-5B32-48D4-894A-8A9AD9B5101E}"/>
                      </a:ext>
                    </a:extLst>
                  </p:cNvPr>
                  <p:cNvSpPr>
                    <a:spLocks/>
                  </p:cNvSpPr>
                  <p:nvPr/>
                </p:nvSpPr>
                <p:spPr bwMode="auto">
                  <a:xfrm>
                    <a:off x="638" y="2267"/>
                    <a:ext cx="330" cy="1003"/>
                  </a:xfrm>
                  <a:custGeom>
                    <a:avLst/>
                    <a:gdLst>
                      <a:gd name="T0" fmla="*/ 0 w 330"/>
                      <a:gd name="T1" fmla="*/ 0 h 1003"/>
                      <a:gd name="T2" fmla="*/ 0 w 330"/>
                      <a:gd name="T3" fmla="*/ 575 h 1003"/>
                      <a:gd name="T4" fmla="*/ 330 w 330"/>
                      <a:gd name="T5" fmla="*/ 1003 h 1003"/>
                      <a:gd name="T6" fmla="*/ 330 w 330"/>
                      <a:gd name="T7" fmla="*/ 431 h 1003"/>
                      <a:gd name="T8" fmla="*/ 0 w 330"/>
                      <a:gd name="T9" fmla="*/ 0 h 1003"/>
                    </a:gdLst>
                    <a:ahLst/>
                    <a:cxnLst>
                      <a:cxn ang="0">
                        <a:pos x="T0" y="T1"/>
                      </a:cxn>
                      <a:cxn ang="0">
                        <a:pos x="T2" y="T3"/>
                      </a:cxn>
                      <a:cxn ang="0">
                        <a:pos x="T4" y="T5"/>
                      </a:cxn>
                      <a:cxn ang="0">
                        <a:pos x="T6" y="T7"/>
                      </a:cxn>
                      <a:cxn ang="0">
                        <a:pos x="T8" y="T9"/>
                      </a:cxn>
                    </a:cxnLst>
                    <a:rect l="0" t="0" r="r" b="b"/>
                    <a:pathLst>
                      <a:path w="330" h="1003">
                        <a:moveTo>
                          <a:pt x="0" y="0"/>
                        </a:moveTo>
                        <a:lnTo>
                          <a:pt x="0" y="575"/>
                        </a:lnTo>
                        <a:lnTo>
                          <a:pt x="330" y="1003"/>
                        </a:lnTo>
                        <a:lnTo>
                          <a:pt x="330" y="431"/>
                        </a:lnTo>
                        <a:lnTo>
                          <a:pt x="0" y="0"/>
                        </a:lnTo>
                        <a:close/>
                      </a:path>
                    </a:pathLst>
                  </a:custGeom>
                  <a:solidFill>
                    <a:srgbClr val="FFFFFF"/>
                  </a:solidFill>
                  <a:ln w="28575">
                    <a:solidFill>
                      <a:srgbClr val="E07000"/>
                    </a:solidFill>
                    <a:prstDash val="solid"/>
                    <a:round/>
                    <a:headEnd/>
                    <a:tailEnd/>
                  </a:ln>
                </p:spPr>
                <p:txBody>
                  <a:bodyPr/>
                  <a:lstStyle/>
                  <a:p>
                    <a:endParaRPr lang="hu-HU"/>
                  </a:p>
                </p:txBody>
              </p:sp>
              <p:sp>
                <p:nvSpPr>
                  <p:cNvPr id="47137" name="Freeform 33">
                    <a:extLst>
                      <a:ext uri="{FF2B5EF4-FFF2-40B4-BE49-F238E27FC236}">
                        <a16:creationId xmlns:a16="http://schemas.microsoft.com/office/drawing/2014/main" id="{5F7EAE29-A99E-46A1-AD42-40FD857F85DD}"/>
                      </a:ext>
                    </a:extLst>
                  </p:cNvPr>
                  <p:cNvSpPr>
                    <a:spLocks/>
                  </p:cNvSpPr>
                  <p:nvPr/>
                </p:nvSpPr>
                <p:spPr bwMode="auto">
                  <a:xfrm>
                    <a:off x="638" y="1837"/>
                    <a:ext cx="1210" cy="861"/>
                  </a:xfrm>
                  <a:custGeom>
                    <a:avLst/>
                    <a:gdLst>
                      <a:gd name="T0" fmla="*/ 0 w 1210"/>
                      <a:gd name="T1" fmla="*/ 430 h 861"/>
                      <a:gd name="T2" fmla="*/ 880 w 1210"/>
                      <a:gd name="T3" fmla="*/ 0 h 861"/>
                      <a:gd name="T4" fmla="*/ 1210 w 1210"/>
                      <a:gd name="T5" fmla="*/ 430 h 861"/>
                      <a:gd name="T6" fmla="*/ 330 w 1210"/>
                      <a:gd name="T7" fmla="*/ 861 h 861"/>
                    </a:gdLst>
                    <a:ahLst/>
                    <a:cxnLst>
                      <a:cxn ang="0">
                        <a:pos x="T0" y="T1"/>
                      </a:cxn>
                      <a:cxn ang="0">
                        <a:pos x="T2" y="T3"/>
                      </a:cxn>
                      <a:cxn ang="0">
                        <a:pos x="T4" y="T5"/>
                      </a:cxn>
                      <a:cxn ang="0">
                        <a:pos x="T6" y="T7"/>
                      </a:cxn>
                    </a:cxnLst>
                    <a:rect l="0" t="0" r="r" b="b"/>
                    <a:pathLst>
                      <a:path w="1210" h="861">
                        <a:moveTo>
                          <a:pt x="0" y="430"/>
                        </a:moveTo>
                        <a:lnTo>
                          <a:pt x="880" y="0"/>
                        </a:lnTo>
                        <a:lnTo>
                          <a:pt x="1210" y="430"/>
                        </a:lnTo>
                        <a:lnTo>
                          <a:pt x="330" y="861"/>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138" name="Freeform 34">
                    <a:extLst>
                      <a:ext uri="{FF2B5EF4-FFF2-40B4-BE49-F238E27FC236}">
                        <a16:creationId xmlns:a16="http://schemas.microsoft.com/office/drawing/2014/main" id="{B571DE5A-EA73-4A28-89F2-86DB137F81C6}"/>
                      </a:ext>
                    </a:extLst>
                  </p:cNvPr>
                  <p:cNvSpPr>
                    <a:spLocks/>
                  </p:cNvSpPr>
                  <p:nvPr/>
                </p:nvSpPr>
                <p:spPr bwMode="auto">
                  <a:xfrm>
                    <a:off x="968" y="2267"/>
                    <a:ext cx="880" cy="1003"/>
                  </a:xfrm>
                  <a:custGeom>
                    <a:avLst/>
                    <a:gdLst>
                      <a:gd name="T0" fmla="*/ 880 w 880"/>
                      <a:gd name="T1" fmla="*/ 0 h 1003"/>
                      <a:gd name="T2" fmla="*/ 880 w 880"/>
                      <a:gd name="T3" fmla="*/ 575 h 1003"/>
                      <a:gd name="T4" fmla="*/ 0 w 880"/>
                      <a:gd name="T5" fmla="*/ 1003 h 1003"/>
                    </a:gdLst>
                    <a:ahLst/>
                    <a:cxnLst>
                      <a:cxn ang="0">
                        <a:pos x="T0" y="T1"/>
                      </a:cxn>
                      <a:cxn ang="0">
                        <a:pos x="T2" y="T3"/>
                      </a:cxn>
                      <a:cxn ang="0">
                        <a:pos x="T4" y="T5"/>
                      </a:cxn>
                    </a:cxnLst>
                    <a:rect l="0" t="0" r="r" b="b"/>
                    <a:pathLst>
                      <a:path w="880" h="1003">
                        <a:moveTo>
                          <a:pt x="880" y="0"/>
                        </a:moveTo>
                        <a:lnTo>
                          <a:pt x="880" y="575"/>
                        </a:lnTo>
                        <a:lnTo>
                          <a:pt x="0" y="1003"/>
                        </a:lnTo>
                      </a:path>
                    </a:pathLst>
                  </a:custGeom>
                  <a:noFill/>
                  <a:ln w="28575">
                    <a:solidFill>
                      <a:srgbClr val="E07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grpSp>
          </p:grpSp>
          <p:sp>
            <p:nvSpPr>
              <p:cNvPr id="47139" name="Line 35">
                <a:extLst>
                  <a:ext uri="{FF2B5EF4-FFF2-40B4-BE49-F238E27FC236}">
                    <a16:creationId xmlns:a16="http://schemas.microsoft.com/office/drawing/2014/main" id="{118F4D6A-F559-4C3C-BB11-46CE538ADD3F}"/>
                  </a:ext>
                </a:extLst>
              </p:cNvPr>
              <p:cNvSpPr>
                <a:spLocks noChangeShapeType="1"/>
              </p:cNvSpPr>
              <p:nvPr/>
            </p:nvSpPr>
            <p:spPr bwMode="auto">
              <a:xfrm flipV="1">
                <a:off x="625" y="1837"/>
                <a:ext cx="921" cy="430"/>
              </a:xfrm>
              <a:prstGeom prst="line">
                <a:avLst/>
              </a:prstGeom>
              <a:noFill/>
              <a:ln w="58738">
                <a:solidFill>
                  <a:srgbClr val="008080"/>
                </a:solidFill>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47265" name="Rectangle 161">
              <a:extLst>
                <a:ext uri="{FF2B5EF4-FFF2-40B4-BE49-F238E27FC236}">
                  <a16:creationId xmlns:a16="http://schemas.microsoft.com/office/drawing/2014/main" id="{5724567D-1249-40E1-B7A4-B8CAC3F5C105}"/>
                </a:ext>
              </a:extLst>
            </p:cNvPr>
            <p:cNvSpPr>
              <a:spLocks noChangeArrowheads="1"/>
            </p:cNvSpPr>
            <p:nvPr/>
          </p:nvSpPr>
          <p:spPr bwMode="auto">
            <a:xfrm>
              <a:off x="3877" y="432"/>
              <a:ext cx="1497" cy="288"/>
            </a:xfrm>
            <a:prstGeom prst="rect">
              <a:avLst/>
            </a:prstGeom>
            <a:solidFill>
              <a:srgbClr val="FFFFFF"/>
            </a:solidFill>
            <a:ln w="28575">
              <a:solidFill>
                <a:srgbClr val="003300"/>
              </a:solidFill>
              <a:miter lim="800000"/>
              <a:headEnd/>
              <a:tailEnd/>
            </a:ln>
          </p:spPr>
          <p:txBody>
            <a:bodyPr lIns="108000" tIns="108000" rIns="108000" bIns="108000" anchor="ctr">
              <a:spAutoFit/>
            </a:bodyPr>
            <a:lstStyle/>
            <a:p>
              <a:r>
                <a:rPr lang="en-US" altLang="hu-HU" sz="1400" b="1">
                  <a:solidFill>
                    <a:srgbClr val="003300"/>
                  </a:solidFill>
                </a:rPr>
                <a:t>Non-manifold topologies</a:t>
              </a:r>
            </a:p>
          </p:txBody>
        </p:sp>
      </p:grpSp>
      <p:sp>
        <p:nvSpPr>
          <p:cNvPr id="47269" name="AutoShape 165">
            <a:extLst>
              <a:ext uri="{FF2B5EF4-FFF2-40B4-BE49-F238E27FC236}">
                <a16:creationId xmlns:a16="http://schemas.microsoft.com/office/drawing/2014/main" id="{0F5DB943-B67B-475F-8450-EA00FFE6593A}"/>
              </a:ext>
            </a:extLst>
          </p:cNvPr>
          <p:cNvSpPr>
            <a:spLocks noChangeArrowheads="1"/>
          </p:cNvSpPr>
          <p:nvPr/>
        </p:nvSpPr>
        <p:spPr bwMode="auto">
          <a:xfrm rot="16200000">
            <a:off x="5335588" y="2087563"/>
            <a:ext cx="1009650" cy="660400"/>
          </a:xfrm>
          <a:prstGeom prst="downArrow">
            <a:avLst>
              <a:gd name="adj1" fmla="val 50000"/>
              <a:gd name="adj2" fmla="val 25000"/>
            </a:avLst>
          </a:prstGeom>
          <a:solidFill>
            <a:schemeClr val="hlink"/>
          </a:solidFill>
          <a:ln w="9525" algn="ctr">
            <a:solidFill>
              <a:srgbClr val="0042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r>
              <a:rPr lang="en-US" altLang="hu-HU" sz="1200" b="1">
                <a:solidFill>
                  <a:schemeClr val="bg1"/>
                </a:solidFill>
              </a:rPr>
              <a:t>If not</a:t>
            </a:r>
          </a:p>
          <a:p>
            <a:pPr algn="l"/>
            <a:r>
              <a:rPr lang="en-US" altLang="hu-HU" sz="1200" b="1">
                <a:solidFill>
                  <a:schemeClr val="bg1"/>
                </a:solidFill>
              </a:rPr>
              <a:t>fulfilled</a:t>
            </a:r>
          </a:p>
        </p:txBody>
      </p:sp>
      <p:sp>
        <p:nvSpPr>
          <p:cNvPr id="47276" name="Rectangle 172">
            <a:extLst>
              <a:ext uri="{FF2B5EF4-FFF2-40B4-BE49-F238E27FC236}">
                <a16:creationId xmlns:a16="http://schemas.microsoft.com/office/drawing/2014/main" id="{C1E85929-C26C-46A1-B385-C253F739E245}"/>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http://users.nik.uni-obuda.hu/lhorvath/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2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2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2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2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141A2DA3-203E-4CD9-BB08-29FFC4B72AAE}"/>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dirty="0">
                <a:solidFill>
                  <a:schemeClr val="bg1"/>
                </a:solidFill>
              </a:rPr>
              <a:t>Euler's formula for topology</a:t>
            </a:r>
          </a:p>
        </p:txBody>
      </p:sp>
      <p:sp>
        <p:nvSpPr>
          <p:cNvPr id="48211" name="Rectangle 83">
            <a:extLst>
              <a:ext uri="{FF2B5EF4-FFF2-40B4-BE49-F238E27FC236}">
                <a16:creationId xmlns:a16="http://schemas.microsoft.com/office/drawing/2014/main" id="{80B61076-08B3-4705-81F7-441EA785A167}"/>
              </a:ext>
            </a:extLst>
          </p:cNvPr>
          <p:cNvSpPr>
            <a:spLocks noChangeArrowheads="1"/>
          </p:cNvSpPr>
          <p:nvPr/>
        </p:nvSpPr>
        <p:spPr bwMode="auto">
          <a:xfrm>
            <a:off x="119063" y="952500"/>
            <a:ext cx="4471987" cy="1797050"/>
          </a:xfrm>
          <a:prstGeom prst="rect">
            <a:avLst/>
          </a:prstGeom>
          <a:solidFill>
            <a:srgbClr val="FFFFFF"/>
          </a:solidFill>
          <a:ln w="28575">
            <a:solidFill>
              <a:srgbClr val="003300"/>
            </a:solidFill>
            <a:miter lim="800000"/>
            <a:headEnd/>
            <a:tailEnd/>
          </a:ln>
        </p:spPr>
        <p:txBody>
          <a:bodyPr lIns="108000" tIns="108000" rIns="108000" bIns="108000" anchor="ctr">
            <a:spAutoFit/>
          </a:bodyPr>
          <a:lstStyle/>
          <a:p>
            <a:r>
              <a:rPr lang="en-US" altLang="hu-HU" sz="1600" b="1">
                <a:solidFill>
                  <a:srgbClr val="003300"/>
                </a:solidFill>
              </a:rPr>
              <a:t>Leonhard Euler (1707-1783) Swiss mathematician:</a:t>
            </a:r>
          </a:p>
          <a:p>
            <a:r>
              <a:rPr lang="en-US" altLang="hu-HU" sz="1400" b="1">
                <a:solidFill>
                  <a:srgbClr val="003300"/>
                </a:solidFill>
              </a:rPr>
              <a:t>Euler characteristic of body boundary :</a:t>
            </a:r>
          </a:p>
          <a:p>
            <a:r>
              <a:rPr lang="en-US" altLang="hu-HU" sz="1400" b="1">
                <a:solidFill>
                  <a:srgbClr val="003300"/>
                </a:solidFill>
              </a:rPr>
              <a:t>V - E + F</a:t>
            </a:r>
            <a:r>
              <a:rPr lang="hu-HU" altLang="hu-HU" sz="1400" b="1">
                <a:solidFill>
                  <a:srgbClr val="003300"/>
                </a:solidFill>
              </a:rPr>
              <a:t>= </a:t>
            </a:r>
            <a:r>
              <a:rPr lang="en-US" altLang="hu-HU" sz="1400" b="1">
                <a:solidFill>
                  <a:srgbClr val="003300"/>
                </a:solidFill>
              </a:rPr>
              <a:t>constant.</a:t>
            </a:r>
          </a:p>
          <a:p>
            <a:r>
              <a:rPr lang="en-US" altLang="hu-HU" sz="1400" b="1">
                <a:solidFill>
                  <a:srgbClr val="003300"/>
                </a:solidFill>
              </a:rPr>
              <a:t>Where shape does not include separated bodies and break-through V - E + F=2. This is the Euler's formula </a:t>
            </a:r>
          </a:p>
        </p:txBody>
      </p:sp>
      <p:sp>
        <p:nvSpPr>
          <p:cNvPr id="48214" name="Rectangle 86">
            <a:extLst>
              <a:ext uri="{FF2B5EF4-FFF2-40B4-BE49-F238E27FC236}">
                <a16:creationId xmlns:a16="http://schemas.microsoft.com/office/drawing/2014/main" id="{C7C6CB8E-E986-45D2-97D2-111C66D32310}"/>
              </a:ext>
            </a:extLst>
          </p:cNvPr>
          <p:cNvSpPr>
            <a:spLocks noChangeArrowheads="1"/>
          </p:cNvSpPr>
          <p:nvPr/>
        </p:nvSpPr>
        <p:spPr bwMode="auto">
          <a:xfrm>
            <a:off x="1068388" y="3667125"/>
            <a:ext cx="6862762" cy="2190750"/>
          </a:xfrm>
          <a:prstGeom prst="rect">
            <a:avLst/>
          </a:prstGeom>
          <a:solidFill>
            <a:srgbClr val="FFFFFF"/>
          </a:solidFill>
          <a:ln w="28575">
            <a:solidFill>
              <a:srgbClr val="003300"/>
            </a:solidFill>
            <a:miter lim="800000"/>
            <a:headEnd/>
            <a:tailEnd/>
          </a:ln>
        </p:spPr>
        <p:txBody>
          <a:bodyPr lIns="108000" tIns="108000" rIns="108000" bIns="108000" anchor="ctr">
            <a:spAutoFit/>
          </a:bodyPr>
          <a:lstStyle/>
          <a:p>
            <a:r>
              <a:rPr lang="en-US" altLang="hu-HU" sz="1600" b="1">
                <a:solidFill>
                  <a:srgbClr val="003300"/>
                </a:solidFill>
              </a:rPr>
              <a:t>Generalization of the Euler's formula: Euler-Poincaré formula</a:t>
            </a:r>
          </a:p>
          <a:p>
            <a:r>
              <a:rPr lang="en-US" altLang="hu-HU" sz="1400" b="1">
                <a:solidFill>
                  <a:srgbClr val="003300"/>
                </a:solidFill>
              </a:rPr>
              <a:t>The h</a:t>
            </a:r>
            <a:r>
              <a:rPr lang="hu-HU" altLang="hu-HU" sz="1400" b="1">
                <a:solidFill>
                  <a:srgbClr val="003300"/>
                </a:solidFill>
              </a:rPr>
              <a:t>0</a:t>
            </a:r>
            <a:r>
              <a:rPr lang="en-US" altLang="hu-HU" sz="1400" b="1">
                <a:solidFill>
                  <a:srgbClr val="003300"/>
                </a:solidFill>
              </a:rPr>
              <a:t>, h1 and h2 Betti-numbers are applied.</a:t>
            </a:r>
          </a:p>
          <a:p>
            <a:r>
              <a:rPr lang="en-US" altLang="hu-HU" sz="1400" b="1">
                <a:solidFill>
                  <a:srgbClr val="003300"/>
                </a:solidFill>
              </a:rPr>
              <a:t>h1 is twice of number of through holes.</a:t>
            </a:r>
          </a:p>
          <a:p>
            <a:r>
              <a:rPr lang="en-US" altLang="hu-HU" sz="1400" b="1">
                <a:solidFill>
                  <a:srgbClr val="003300"/>
                </a:solidFill>
              </a:rPr>
              <a:t>ho a number of separated bodies.</a:t>
            </a:r>
          </a:p>
          <a:p>
            <a:r>
              <a:rPr lang="en-US" altLang="hu-HU" sz="1400" b="1">
                <a:solidFill>
                  <a:srgbClr val="003300"/>
                </a:solidFill>
              </a:rPr>
              <a:t>In usual cases it can be supposed: h2= h</a:t>
            </a:r>
            <a:r>
              <a:rPr lang="hu-HU" altLang="hu-HU" sz="1400" b="1">
                <a:solidFill>
                  <a:srgbClr val="003300"/>
                </a:solidFill>
              </a:rPr>
              <a:t>0</a:t>
            </a:r>
            <a:r>
              <a:rPr lang="en-US" altLang="hu-HU" sz="1400" b="1">
                <a:solidFill>
                  <a:srgbClr val="003300"/>
                </a:solidFill>
              </a:rPr>
              <a:t>.</a:t>
            </a:r>
          </a:p>
          <a:p>
            <a:r>
              <a:rPr lang="en-US" altLang="hu-HU" sz="1400" b="1">
                <a:solidFill>
                  <a:srgbClr val="003300"/>
                </a:solidFill>
              </a:rPr>
              <a:t>The generalized Euler formula:</a:t>
            </a:r>
          </a:p>
          <a:p>
            <a:r>
              <a:rPr lang="en-US" altLang="hu-HU" sz="1400" b="1">
                <a:solidFill>
                  <a:srgbClr val="003300"/>
                </a:solidFill>
              </a:rPr>
              <a:t>V - E + F - R = 2(S- H).</a:t>
            </a:r>
          </a:p>
          <a:p>
            <a:r>
              <a:rPr lang="en-US" altLang="hu-HU" sz="1400" b="1">
                <a:solidFill>
                  <a:srgbClr val="003300"/>
                </a:solidFill>
              </a:rPr>
              <a:t>Where H=h1/2, S=h0, R number of blind holes.</a:t>
            </a:r>
          </a:p>
          <a:p>
            <a:endParaRPr lang="en-US" altLang="hu-HU" sz="1400" b="1">
              <a:solidFill>
                <a:srgbClr val="003300"/>
              </a:solidFill>
            </a:endParaRPr>
          </a:p>
        </p:txBody>
      </p:sp>
      <p:grpSp>
        <p:nvGrpSpPr>
          <p:cNvPr id="48267" name="Group 139">
            <a:extLst>
              <a:ext uri="{FF2B5EF4-FFF2-40B4-BE49-F238E27FC236}">
                <a16:creationId xmlns:a16="http://schemas.microsoft.com/office/drawing/2014/main" id="{F9F01679-B09A-452E-B954-3728048BF6C4}"/>
              </a:ext>
            </a:extLst>
          </p:cNvPr>
          <p:cNvGrpSpPr>
            <a:grpSpLocks/>
          </p:cNvGrpSpPr>
          <p:nvPr/>
        </p:nvGrpSpPr>
        <p:grpSpPr bwMode="auto">
          <a:xfrm>
            <a:off x="4668838" y="614363"/>
            <a:ext cx="4338637" cy="2743200"/>
            <a:chOff x="2941" y="387"/>
            <a:chExt cx="2733" cy="1728"/>
          </a:xfrm>
        </p:grpSpPr>
        <p:sp>
          <p:nvSpPr>
            <p:cNvPr id="48212" name="Rectangle 84">
              <a:extLst>
                <a:ext uri="{FF2B5EF4-FFF2-40B4-BE49-F238E27FC236}">
                  <a16:creationId xmlns:a16="http://schemas.microsoft.com/office/drawing/2014/main" id="{1E8AD490-4EE0-4204-9761-7C5A111D1A56}"/>
                </a:ext>
              </a:extLst>
            </p:cNvPr>
            <p:cNvSpPr>
              <a:spLocks noChangeArrowheads="1"/>
            </p:cNvSpPr>
            <p:nvPr/>
          </p:nvSpPr>
          <p:spPr bwMode="auto">
            <a:xfrm>
              <a:off x="2941" y="387"/>
              <a:ext cx="2733" cy="1728"/>
            </a:xfrm>
            <a:prstGeom prst="rect">
              <a:avLst/>
            </a:prstGeom>
            <a:solidFill>
              <a:srgbClr val="FFFFFF"/>
            </a:solidFill>
            <a:ln w="28575">
              <a:solidFill>
                <a:srgbClr val="003300"/>
              </a:solidFill>
              <a:miter lim="800000"/>
              <a:headEnd/>
              <a:tailEnd/>
            </a:ln>
          </p:spPr>
          <p:txBody>
            <a:bodyPr lIns="108000" tIns="108000" rIns="108000" bIns="108000"/>
            <a:lstStyle/>
            <a:p>
              <a:r>
                <a:rPr lang="en-US" altLang="hu-HU" sz="1400" b="1">
                  <a:solidFill>
                    <a:srgbClr val="003300"/>
                  </a:solidFill>
                </a:rPr>
                <a:t>Examples for the Euler's formula </a:t>
              </a:r>
              <a:endParaRPr lang="hu-HU"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a:p>
              <a:endParaRPr lang="en-US" altLang="hu-HU" sz="1400" b="1">
                <a:solidFill>
                  <a:srgbClr val="003300"/>
                </a:solidFill>
              </a:endParaRPr>
            </a:p>
          </p:txBody>
        </p:sp>
        <p:grpSp>
          <p:nvGrpSpPr>
            <p:cNvPr id="48263" name="Group 135">
              <a:extLst>
                <a:ext uri="{FF2B5EF4-FFF2-40B4-BE49-F238E27FC236}">
                  <a16:creationId xmlns:a16="http://schemas.microsoft.com/office/drawing/2014/main" id="{C0F84D8F-AF20-48A9-B56A-7570C4439278}"/>
                </a:ext>
              </a:extLst>
            </p:cNvPr>
            <p:cNvGrpSpPr>
              <a:grpSpLocks/>
            </p:cNvGrpSpPr>
            <p:nvPr/>
          </p:nvGrpSpPr>
          <p:grpSpPr bwMode="auto">
            <a:xfrm>
              <a:off x="3164" y="686"/>
              <a:ext cx="2421" cy="1318"/>
              <a:chOff x="3017" y="1017"/>
              <a:chExt cx="2421" cy="1313"/>
            </a:xfrm>
          </p:grpSpPr>
          <p:grpSp>
            <p:nvGrpSpPr>
              <p:cNvPr id="48235" name="Group 107">
                <a:extLst>
                  <a:ext uri="{FF2B5EF4-FFF2-40B4-BE49-F238E27FC236}">
                    <a16:creationId xmlns:a16="http://schemas.microsoft.com/office/drawing/2014/main" id="{FB6C6698-9686-4335-9022-9CB869663C3A}"/>
                  </a:ext>
                </a:extLst>
              </p:cNvPr>
              <p:cNvGrpSpPr>
                <a:grpSpLocks/>
              </p:cNvGrpSpPr>
              <p:nvPr/>
            </p:nvGrpSpPr>
            <p:grpSpPr bwMode="auto">
              <a:xfrm>
                <a:off x="3017" y="1017"/>
                <a:ext cx="705" cy="1098"/>
                <a:chOff x="3017" y="1017"/>
                <a:chExt cx="705" cy="1098"/>
              </a:xfrm>
            </p:grpSpPr>
            <p:grpSp>
              <p:nvGrpSpPr>
                <p:cNvPr id="48226" name="Group 98">
                  <a:extLst>
                    <a:ext uri="{FF2B5EF4-FFF2-40B4-BE49-F238E27FC236}">
                      <a16:creationId xmlns:a16="http://schemas.microsoft.com/office/drawing/2014/main" id="{03347A6B-F384-4118-89D4-70A9E4F43E91}"/>
                    </a:ext>
                  </a:extLst>
                </p:cNvPr>
                <p:cNvGrpSpPr>
                  <a:grpSpLocks/>
                </p:cNvGrpSpPr>
                <p:nvPr/>
              </p:nvGrpSpPr>
              <p:grpSpPr bwMode="auto">
                <a:xfrm>
                  <a:off x="3025" y="1030"/>
                  <a:ext cx="686" cy="1076"/>
                  <a:chOff x="3025" y="1030"/>
                  <a:chExt cx="686" cy="1076"/>
                </a:xfrm>
              </p:grpSpPr>
              <p:sp>
                <p:nvSpPr>
                  <p:cNvPr id="48220" name="Freeform 92">
                    <a:extLst>
                      <a:ext uri="{FF2B5EF4-FFF2-40B4-BE49-F238E27FC236}">
                        <a16:creationId xmlns:a16="http://schemas.microsoft.com/office/drawing/2014/main" id="{7AC839F2-E1EC-421A-8292-09A76BFEDBB3}"/>
                      </a:ext>
                    </a:extLst>
                  </p:cNvPr>
                  <p:cNvSpPr>
                    <a:spLocks/>
                  </p:cNvSpPr>
                  <p:nvPr/>
                </p:nvSpPr>
                <p:spPr bwMode="auto">
                  <a:xfrm>
                    <a:off x="3025" y="1352"/>
                    <a:ext cx="343" cy="754"/>
                  </a:xfrm>
                  <a:custGeom>
                    <a:avLst/>
                    <a:gdLst>
                      <a:gd name="T0" fmla="*/ 0 w 687"/>
                      <a:gd name="T1" fmla="*/ 0 h 754"/>
                      <a:gd name="T2" fmla="*/ 687 w 687"/>
                      <a:gd name="T3" fmla="*/ 270 h 754"/>
                      <a:gd name="T4" fmla="*/ 687 w 687"/>
                      <a:gd name="T5" fmla="*/ 754 h 754"/>
                      <a:gd name="T6" fmla="*/ 0 w 687"/>
                      <a:gd name="T7" fmla="*/ 485 h 754"/>
                      <a:gd name="T8" fmla="*/ 0 w 687"/>
                      <a:gd name="T9" fmla="*/ 0 h 754"/>
                    </a:gdLst>
                    <a:ahLst/>
                    <a:cxnLst>
                      <a:cxn ang="0">
                        <a:pos x="T0" y="T1"/>
                      </a:cxn>
                      <a:cxn ang="0">
                        <a:pos x="T2" y="T3"/>
                      </a:cxn>
                      <a:cxn ang="0">
                        <a:pos x="T4" y="T5"/>
                      </a:cxn>
                      <a:cxn ang="0">
                        <a:pos x="T6" y="T7"/>
                      </a:cxn>
                      <a:cxn ang="0">
                        <a:pos x="T8" y="T9"/>
                      </a:cxn>
                    </a:cxnLst>
                    <a:rect l="0" t="0" r="r" b="b"/>
                    <a:pathLst>
                      <a:path w="687" h="754">
                        <a:moveTo>
                          <a:pt x="0" y="0"/>
                        </a:moveTo>
                        <a:lnTo>
                          <a:pt x="687" y="270"/>
                        </a:lnTo>
                        <a:lnTo>
                          <a:pt x="687" y="754"/>
                        </a:lnTo>
                        <a:lnTo>
                          <a:pt x="0" y="485"/>
                        </a:lnTo>
                        <a:lnTo>
                          <a:pt x="0" y="0"/>
                        </a:lnTo>
                      </a:path>
                    </a:pathLst>
                  </a:custGeom>
                  <a:noFill/>
                  <a:ln w="19050" cmpd="sng">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8221" name="Freeform 93">
                    <a:extLst>
                      <a:ext uri="{FF2B5EF4-FFF2-40B4-BE49-F238E27FC236}">
                        <a16:creationId xmlns:a16="http://schemas.microsoft.com/office/drawing/2014/main" id="{6FE722B9-A7CA-498E-8761-3B1761BA1207}"/>
                      </a:ext>
                    </a:extLst>
                  </p:cNvPr>
                  <p:cNvSpPr>
                    <a:spLocks/>
                  </p:cNvSpPr>
                  <p:nvPr/>
                </p:nvSpPr>
                <p:spPr bwMode="auto">
                  <a:xfrm>
                    <a:off x="3368" y="1030"/>
                    <a:ext cx="343" cy="753"/>
                  </a:xfrm>
                  <a:custGeom>
                    <a:avLst/>
                    <a:gdLst>
                      <a:gd name="T0" fmla="*/ 0 w 686"/>
                      <a:gd name="T1" fmla="*/ 0 h 753"/>
                      <a:gd name="T2" fmla="*/ 686 w 686"/>
                      <a:gd name="T3" fmla="*/ 269 h 753"/>
                      <a:gd name="T4" fmla="*/ 686 w 686"/>
                      <a:gd name="T5" fmla="*/ 753 h 753"/>
                      <a:gd name="T6" fmla="*/ 0 w 686"/>
                      <a:gd name="T7" fmla="*/ 484 h 753"/>
                      <a:gd name="T8" fmla="*/ 0 w 686"/>
                      <a:gd name="T9" fmla="*/ 0 h 753"/>
                    </a:gdLst>
                    <a:ahLst/>
                    <a:cxnLst>
                      <a:cxn ang="0">
                        <a:pos x="T0" y="T1"/>
                      </a:cxn>
                      <a:cxn ang="0">
                        <a:pos x="T2" y="T3"/>
                      </a:cxn>
                      <a:cxn ang="0">
                        <a:pos x="T4" y="T5"/>
                      </a:cxn>
                      <a:cxn ang="0">
                        <a:pos x="T6" y="T7"/>
                      </a:cxn>
                      <a:cxn ang="0">
                        <a:pos x="T8" y="T9"/>
                      </a:cxn>
                    </a:cxnLst>
                    <a:rect l="0" t="0" r="r" b="b"/>
                    <a:pathLst>
                      <a:path w="686" h="753">
                        <a:moveTo>
                          <a:pt x="0" y="0"/>
                        </a:moveTo>
                        <a:lnTo>
                          <a:pt x="686" y="269"/>
                        </a:lnTo>
                        <a:lnTo>
                          <a:pt x="686" y="753"/>
                        </a:lnTo>
                        <a:lnTo>
                          <a:pt x="0" y="484"/>
                        </a:lnTo>
                        <a:lnTo>
                          <a:pt x="0" y="0"/>
                        </a:lnTo>
                      </a:path>
                    </a:pathLst>
                  </a:custGeom>
                  <a:noFill/>
                  <a:ln w="19050" cmpd="sng">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8222" name="Line 94">
                    <a:extLst>
                      <a:ext uri="{FF2B5EF4-FFF2-40B4-BE49-F238E27FC236}">
                        <a16:creationId xmlns:a16="http://schemas.microsoft.com/office/drawing/2014/main" id="{B2813F70-AABE-4009-BF29-88C8797539AA}"/>
                      </a:ext>
                    </a:extLst>
                  </p:cNvPr>
                  <p:cNvSpPr>
                    <a:spLocks noChangeShapeType="1"/>
                  </p:cNvSpPr>
                  <p:nvPr/>
                </p:nvSpPr>
                <p:spPr bwMode="auto">
                  <a:xfrm flipV="1">
                    <a:off x="3025" y="1030"/>
                    <a:ext cx="343" cy="322"/>
                  </a:xfrm>
                  <a:prstGeom prst="line">
                    <a:avLst/>
                  </a:prstGeom>
                  <a:noFill/>
                  <a:ln w="19050">
                    <a:solidFill>
                      <a:srgbClr val="8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23" name="Line 95">
                    <a:extLst>
                      <a:ext uri="{FF2B5EF4-FFF2-40B4-BE49-F238E27FC236}">
                        <a16:creationId xmlns:a16="http://schemas.microsoft.com/office/drawing/2014/main" id="{2493C099-9992-40A0-8298-4F9890B91EB4}"/>
                      </a:ext>
                    </a:extLst>
                  </p:cNvPr>
                  <p:cNvSpPr>
                    <a:spLocks noChangeShapeType="1"/>
                  </p:cNvSpPr>
                  <p:nvPr/>
                </p:nvSpPr>
                <p:spPr bwMode="auto">
                  <a:xfrm flipV="1">
                    <a:off x="3368" y="1299"/>
                    <a:ext cx="343" cy="323"/>
                  </a:xfrm>
                  <a:prstGeom prst="line">
                    <a:avLst/>
                  </a:prstGeom>
                  <a:noFill/>
                  <a:ln w="19050">
                    <a:solidFill>
                      <a:srgbClr val="8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24" name="Line 96">
                    <a:extLst>
                      <a:ext uri="{FF2B5EF4-FFF2-40B4-BE49-F238E27FC236}">
                        <a16:creationId xmlns:a16="http://schemas.microsoft.com/office/drawing/2014/main" id="{935C5360-2F72-44FB-B863-1A9D966304C1}"/>
                      </a:ext>
                    </a:extLst>
                  </p:cNvPr>
                  <p:cNvSpPr>
                    <a:spLocks noChangeShapeType="1"/>
                  </p:cNvSpPr>
                  <p:nvPr/>
                </p:nvSpPr>
                <p:spPr bwMode="auto">
                  <a:xfrm flipV="1">
                    <a:off x="3025" y="1514"/>
                    <a:ext cx="343" cy="323"/>
                  </a:xfrm>
                  <a:prstGeom prst="line">
                    <a:avLst/>
                  </a:prstGeom>
                  <a:noFill/>
                  <a:ln w="19050">
                    <a:solidFill>
                      <a:srgbClr val="8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25" name="Line 97">
                    <a:extLst>
                      <a:ext uri="{FF2B5EF4-FFF2-40B4-BE49-F238E27FC236}">
                        <a16:creationId xmlns:a16="http://schemas.microsoft.com/office/drawing/2014/main" id="{D9F378F0-8E66-4679-B09A-9899700213B9}"/>
                      </a:ext>
                    </a:extLst>
                  </p:cNvPr>
                  <p:cNvSpPr>
                    <a:spLocks noChangeShapeType="1"/>
                  </p:cNvSpPr>
                  <p:nvPr/>
                </p:nvSpPr>
                <p:spPr bwMode="auto">
                  <a:xfrm flipV="1">
                    <a:off x="3368" y="1783"/>
                    <a:ext cx="343" cy="323"/>
                  </a:xfrm>
                  <a:prstGeom prst="line">
                    <a:avLst/>
                  </a:prstGeom>
                  <a:noFill/>
                  <a:ln w="19050">
                    <a:solidFill>
                      <a:srgbClr val="800000"/>
                    </a:solidFill>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48227" name="Oval 99">
                  <a:extLst>
                    <a:ext uri="{FF2B5EF4-FFF2-40B4-BE49-F238E27FC236}">
                      <a16:creationId xmlns:a16="http://schemas.microsoft.com/office/drawing/2014/main" id="{AC43504F-6C24-4157-BE69-F7D5FF0FAEBD}"/>
                    </a:ext>
                  </a:extLst>
                </p:cNvPr>
                <p:cNvSpPr>
                  <a:spLocks noChangeArrowheads="1"/>
                </p:cNvSpPr>
                <p:nvPr/>
              </p:nvSpPr>
              <p:spPr bwMode="auto">
                <a:xfrm>
                  <a:off x="3359" y="1017"/>
                  <a:ext cx="20" cy="29"/>
                </a:xfrm>
                <a:prstGeom prst="ellipse">
                  <a:avLst/>
                </a:prstGeom>
                <a:solidFill>
                  <a:srgbClr val="000000"/>
                </a:solidFill>
                <a:ln w="19050">
                  <a:solidFill>
                    <a:srgbClr val="800000"/>
                  </a:solidFill>
                  <a:round/>
                  <a:headEnd/>
                  <a:tailEnd/>
                </a:ln>
              </p:spPr>
              <p:txBody>
                <a:bodyPr/>
                <a:lstStyle/>
                <a:p>
                  <a:endParaRPr lang="hu-HU"/>
                </a:p>
              </p:txBody>
            </p:sp>
            <p:sp>
              <p:nvSpPr>
                <p:cNvPr id="48228" name="Oval 100">
                  <a:extLst>
                    <a:ext uri="{FF2B5EF4-FFF2-40B4-BE49-F238E27FC236}">
                      <a16:creationId xmlns:a16="http://schemas.microsoft.com/office/drawing/2014/main" id="{6BEAC75D-9DC8-4D13-A6F3-2716E43C916B}"/>
                    </a:ext>
                  </a:extLst>
                </p:cNvPr>
                <p:cNvSpPr>
                  <a:spLocks noChangeArrowheads="1"/>
                </p:cNvSpPr>
                <p:nvPr/>
              </p:nvSpPr>
              <p:spPr bwMode="auto">
                <a:xfrm>
                  <a:off x="3017" y="1341"/>
                  <a:ext cx="20" cy="29"/>
                </a:xfrm>
                <a:prstGeom prst="ellipse">
                  <a:avLst/>
                </a:prstGeom>
                <a:solidFill>
                  <a:srgbClr val="000000"/>
                </a:solidFill>
                <a:ln w="19050">
                  <a:solidFill>
                    <a:srgbClr val="800000"/>
                  </a:solidFill>
                  <a:round/>
                  <a:headEnd/>
                  <a:tailEnd/>
                </a:ln>
              </p:spPr>
              <p:txBody>
                <a:bodyPr/>
                <a:lstStyle/>
                <a:p>
                  <a:endParaRPr lang="hu-HU"/>
                </a:p>
              </p:txBody>
            </p:sp>
            <p:sp>
              <p:nvSpPr>
                <p:cNvPr id="48229" name="Oval 101">
                  <a:extLst>
                    <a:ext uri="{FF2B5EF4-FFF2-40B4-BE49-F238E27FC236}">
                      <a16:creationId xmlns:a16="http://schemas.microsoft.com/office/drawing/2014/main" id="{B2E2F18F-B6F6-449B-B590-67BDC1371D59}"/>
                    </a:ext>
                  </a:extLst>
                </p:cNvPr>
                <p:cNvSpPr>
                  <a:spLocks noChangeArrowheads="1"/>
                </p:cNvSpPr>
                <p:nvPr/>
              </p:nvSpPr>
              <p:spPr bwMode="auto">
                <a:xfrm>
                  <a:off x="3700" y="1286"/>
                  <a:ext cx="20" cy="29"/>
                </a:xfrm>
                <a:prstGeom prst="ellipse">
                  <a:avLst/>
                </a:prstGeom>
                <a:solidFill>
                  <a:srgbClr val="000000"/>
                </a:solidFill>
                <a:ln w="19050">
                  <a:solidFill>
                    <a:srgbClr val="800000"/>
                  </a:solidFill>
                  <a:round/>
                  <a:headEnd/>
                  <a:tailEnd/>
                </a:ln>
              </p:spPr>
              <p:txBody>
                <a:bodyPr/>
                <a:lstStyle/>
                <a:p>
                  <a:endParaRPr lang="hu-HU"/>
                </a:p>
              </p:txBody>
            </p:sp>
            <p:sp>
              <p:nvSpPr>
                <p:cNvPr id="48230" name="Oval 102">
                  <a:extLst>
                    <a:ext uri="{FF2B5EF4-FFF2-40B4-BE49-F238E27FC236}">
                      <a16:creationId xmlns:a16="http://schemas.microsoft.com/office/drawing/2014/main" id="{ABEDEF82-7BE8-4BA6-9E4E-600DC665B291}"/>
                    </a:ext>
                  </a:extLst>
                </p:cNvPr>
                <p:cNvSpPr>
                  <a:spLocks noChangeArrowheads="1"/>
                </p:cNvSpPr>
                <p:nvPr/>
              </p:nvSpPr>
              <p:spPr bwMode="auto">
                <a:xfrm>
                  <a:off x="3361" y="1503"/>
                  <a:ext cx="19" cy="29"/>
                </a:xfrm>
                <a:prstGeom prst="ellipse">
                  <a:avLst/>
                </a:prstGeom>
                <a:solidFill>
                  <a:srgbClr val="000000"/>
                </a:solidFill>
                <a:ln w="19050">
                  <a:solidFill>
                    <a:srgbClr val="800000"/>
                  </a:solidFill>
                  <a:round/>
                  <a:headEnd/>
                  <a:tailEnd/>
                </a:ln>
              </p:spPr>
              <p:txBody>
                <a:bodyPr/>
                <a:lstStyle/>
                <a:p>
                  <a:endParaRPr lang="hu-HU"/>
                </a:p>
              </p:txBody>
            </p:sp>
            <p:sp>
              <p:nvSpPr>
                <p:cNvPr id="48231" name="Oval 103">
                  <a:extLst>
                    <a:ext uri="{FF2B5EF4-FFF2-40B4-BE49-F238E27FC236}">
                      <a16:creationId xmlns:a16="http://schemas.microsoft.com/office/drawing/2014/main" id="{192B61D0-CE0A-4647-953B-CC09428067EE}"/>
                    </a:ext>
                  </a:extLst>
                </p:cNvPr>
                <p:cNvSpPr>
                  <a:spLocks noChangeArrowheads="1"/>
                </p:cNvSpPr>
                <p:nvPr/>
              </p:nvSpPr>
              <p:spPr bwMode="auto">
                <a:xfrm>
                  <a:off x="3359" y="1609"/>
                  <a:ext cx="20" cy="29"/>
                </a:xfrm>
                <a:prstGeom prst="ellipse">
                  <a:avLst/>
                </a:prstGeom>
                <a:solidFill>
                  <a:srgbClr val="000000"/>
                </a:solidFill>
                <a:ln w="19050">
                  <a:solidFill>
                    <a:srgbClr val="800000"/>
                  </a:solidFill>
                  <a:round/>
                  <a:headEnd/>
                  <a:tailEnd/>
                </a:ln>
              </p:spPr>
              <p:txBody>
                <a:bodyPr/>
                <a:lstStyle/>
                <a:p>
                  <a:endParaRPr lang="hu-HU"/>
                </a:p>
              </p:txBody>
            </p:sp>
            <p:sp>
              <p:nvSpPr>
                <p:cNvPr id="48232" name="Oval 104">
                  <a:extLst>
                    <a:ext uri="{FF2B5EF4-FFF2-40B4-BE49-F238E27FC236}">
                      <a16:creationId xmlns:a16="http://schemas.microsoft.com/office/drawing/2014/main" id="{1E719A03-4E91-4A53-B6F6-57BFCF3B627B}"/>
                    </a:ext>
                  </a:extLst>
                </p:cNvPr>
                <p:cNvSpPr>
                  <a:spLocks noChangeArrowheads="1"/>
                </p:cNvSpPr>
                <p:nvPr/>
              </p:nvSpPr>
              <p:spPr bwMode="auto">
                <a:xfrm>
                  <a:off x="3017" y="1824"/>
                  <a:ext cx="20" cy="29"/>
                </a:xfrm>
                <a:prstGeom prst="ellipse">
                  <a:avLst/>
                </a:prstGeom>
                <a:solidFill>
                  <a:srgbClr val="000000"/>
                </a:solidFill>
                <a:ln w="19050">
                  <a:solidFill>
                    <a:srgbClr val="800000"/>
                  </a:solidFill>
                  <a:round/>
                  <a:headEnd/>
                  <a:tailEnd/>
                </a:ln>
              </p:spPr>
              <p:txBody>
                <a:bodyPr/>
                <a:lstStyle/>
                <a:p>
                  <a:endParaRPr lang="hu-HU"/>
                </a:p>
              </p:txBody>
            </p:sp>
            <p:sp>
              <p:nvSpPr>
                <p:cNvPr id="48233" name="Oval 105">
                  <a:extLst>
                    <a:ext uri="{FF2B5EF4-FFF2-40B4-BE49-F238E27FC236}">
                      <a16:creationId xmlns:a16="http://schemas.microsoft.com/office/drawing/2014/main" id="{97442608-BF5F-456F-B022-18D425D72AC2}"/>
                    </a:ext>
                  </a:extLst>
                </p:cNvPr>
                <p:cNvSpPr>
                  <a:spLocks noChangeArrowheads="1"/>
                </p:cNvSpPr>
                <p:nvPr/>
              </p:nvSpPr>
              <p:spPr bwMode="auto">
                <a:xfrm>
                  <a:off x="3359" y="2086"/>
                  <a:ext cx="20" cy="29"/>
                </a:xfrm>
                <a:prstGeom prst="ellipse">
                  <a:avLst/>
                </a:prstGeom>
                <a:solidFill>
                  <a:srgbClr val="000000"/>
                </a:solidFill>
                <a:ln w="19050">
                  <a:solidFill>
                    <a:srgbClr val="800000"/>
                  </a:solidFill>
                  <a:round/>
                  <a:headEnd/>
                  <a:tailEnd/>
                </a:ln>
              </p:spPr>
              <p:txBody>
                <a:bodyPr/>
                <a:lstStyle/>
                <a:p>
                  <a:endParaRPr lang="hu-HU"/>
                </a:p>
              </p:txBody>
            </p:sp>
            <p:sp>
              <p:nvSpPr>
                <p:cNvPr id="48234" name="Oval 106">
                  <a:extLst>
                    <a:ext uri="{FF2B5EF4-FFF2-40B4-BE49-F238E27FC236}">
                      <a16:creationId xmlns:a16="http://schemas.microsoft.com/office/drawing/2014/main" id="{3D6AC17F-87C4-4324-B201-C1D2B169C62A}"/>
                    </a:ext>
                  </a:extLst>
                </p:cNvPr>
                <p:cNvSpPr>
                  <a:spLocks noChangeArrowheads="1"/>
                </p:cNvSpPr>
                <p:nvPr/>
              </p:nvSpPr>
              <p:spPr bwMode="auto">
                <a:xfrm>
                  <a:off x="3702" y="1768"/>
                  <a:ext cx="20" cy="29"/>
                </a:xfrm>
                <a:prstGeom prst="ellipse">
                  <a:avLst/>
                </a:prstGeom>
                <a:solidFill>
                  <a:srgbClr val="000000"/>
                </a:solidFill>
                <a:ln w="19050">
                  <a:solidFill>
                    <a:srgbClr val="800000"/>
                  </a:solidFill>
                  <a:round/>
                  <a:headEnd/>
                  <a:tailEnd/>
                </a:ln>
              </p:spPr>
              <p:txBody>
                <a:bodyPr/>
                <a:lstStyle/>
                <a:p>
                  <a:endParaRPr lang="hu-HU"/>
                </a:p>
              </p:txBody>
            </p:sp>
          </p:grpSp>
          <p:sp>
            <p:nvSpPr>
              <p:cNvPr id="48236" name="Rectangle 108">
                <a:extLst>
                  <a:ext uri="{FF2B5EF4-FFF2-40B4-BE49-F238E27FC236}">
                    <a16:creationId xmlns:a16="http://schemas.microsoft.com/office/drawing/2014/main" id="{F5D38AE8-ADDA-47B5-B49B-2D355B0E6C96}"/>
                  </a:ext>
                </a:extLst>
              </p:cNvPr>
              <p:cNvSpPr>
                <a:spLocks noChangeArrowheads="1"/>
              </p:cNvSpPr>
              <p:nvPr/>
            </p:nvSpPr>
            <p:spPr bwMode="auto">
              <a:xfrm>
                <a:off x="3047" y="2224"/>
                <a:ext cx="55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r>
                  <a:rPr lang="en-US" altLang="hu-HU" sz="1100" b="1">
                    <a:solidFill>
                      <a:srgbClr val="000000"/>
                    </a:solidFill>
                    <a:latin typeface="Arial Narrow" panose="020B0606020202030204" pitchFamily="34" charset="0"/>
                  </a:rPr>
                  <a:t>V-E+F=8-12+6=2</a:t>
                </a:r>
                <a:endParaRPr lang="en-US" altLang="hu-HU" b="1"/>
              </a:p>
            </p:txBody>
          </p:sp>
          <p:grpSp>
            <p:nvGrpSpPr>
              <p:cNvPr id="48254" name="Group 126">
                <a:extLst>
                  <a:ext uri="{FF2B5EF4-FFF2-40B4-BE49-F238E27FC236}">
                    <a16:creationId xmlns:a16="http://schemas.microsoft.com/office/drawing/2014/main" id="{7C7B09B3-E638-4AE9-8F95-C299A1B1FE50}"/>
                  </a:ext>
                </a:extLst>
              </p:cNvPr>
              <p:cNvGrpSpPr>
                <a:grpSpLocks/>
              </p:cNvGrpSpPr>
              <p:nvPr/>
            </p:nvGrpSpPr>
            <p:grpSpPr bwMode="auto">
              <a:xfrm>
                <a:off x="3874" y="1064"/>
                <a:ext cx="921" cy="1051"/>
                <a:chOff x="3874" y="1064"/>
                <a:chExt cx="921" cy="1051"/>
              </a:xfrm>
            </p:grpSpPr>
            <p:sp>
              <p:nvSpPr>
                <p:cNvPr id="48237" name="Freeform 109">
                  <a:extLst>
                    <a:ext uri="{FF2B5EF4-FFF2-40B4-BE49-F238E27FC236}">
                      <a16:creationId xmlns:a16="http://schemas.microsoft.com/office/drawing/2014/main" id="{B777729F-3D32-486B-869F-B251295E6C86}"/>
                    </a:ext>
                  </a:extLst>
                </p:cNvPr>
                <p:cNvSpPr>
                  <a:spLocks/>
                </p:cNvSpPr>
                <p:nvPr/>
              </p:nvSpPr>
              <p:spPr bwMode="auto">
                <a:xfrm>
                  <a:off x="3884" y="1400"/>
                  <a:ext cx="600" cy="699"/>
                </a:xfrm>
                <a:custGeom>
                  <a:avLst/>
                  <a:gdLst>
                    <a:gd name="T0" fmla="*/ 0 w 1201"/>
                    <a:gd name="T1" fmla="*/ 430 h 699"/>
                    <a:gd name="T2" fmla="*/ 0 w 1201"/>
                    <a:gd name="T3" fmla="*/ 0 h 699"/>
                    <a:gd name="T4" fmla="*/ 858 w 1201"/>
                    <a:gd name="T5" fmla="*/ 215 h 699"/>
                    <a:gd name="T6" fmla="*/ 1201 w 1201"/>
                    <a:gd name="T7" fmla="*/ 430 h 699"/>
                    <a:gd name="T8" fmla="*/ 1201 w 1201"/>
                    <a:gd name="T9" fmla="*/ 699 h 699"/>
                    <a:gd name="T10" fmla="*/ 0 w 1201"/>
                    <a:gd name="T11" fmla="*/ 430 h 699"/>
                  </a:gdLst>
                  <a:ahLst/>
                  <a:cxnLst>
                    <a:cxn ang="0">
                      <a:pos x="T0" y="T1"/>
                    </a:cxn>
                    <a:cxn ang="0">
                      <a:pos x="T2" y="T3"/>
                    </a:cxn>
                    <a:cxn ang="0">
                      <a:pos x="T4" y="T5"/>
                    </a:cxn>
                    <a:cxn ang="0">
                      <a:pos x="T6" y="T7"/>
                    </a:cxn>
                    <a:cxn ang="0">
                      <a:pos x="T8" y="T9"/>
                    </a:cxn>
                    <a:cxn ang="0">
                      <a:pos x="T10" y="T11"/>
                    </a:cxn>
                  </a:cxnLst>
                  <a:rect l="0" t="0" r="r" b="b"/>
                  <a:pathLst>
                    <a:path w="1201" h="699">
                      <a:moveTo>
                        <a:pt x="0" y="430"/>
                      </a:moveTo>
                      <a:lnTo>
                        <a:pt x="0" y="0"/>
                      </a:lnTo>
                      <a:lnTo>
                        <a:pt x="858" y="215"/>
                      </a:lnTo>
                      <a:lnTo>
                        <a:pt x="1201" y="430"/>
                      </a:lnTo>
                      <a:lnTo>
                        <a:pt x="1201" y="699"/>
                      </a:lnTo>
                      <a:lnTo>
                        <a:pt x="0" y="430"/>
                      </a:lnTo>
                    </a:path>
                  </a:pathLst>
                </a:custGeom>
                <a:noFill/>
                <a:ln w="1905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8238" name="Freeform 110">
                  <a:extLst>
                    <a:ext uri="{FF2B5EF4-FFF2-40B4-BE49-F238E27FC236}">
                      <a16:creationId xmlns:a16="http://schemas.microsoft.com/office/drawing/2014/main" id="{E483D884-2B67-4F4C-B044-89AAFB667D7D}"/>
                    </a:ext>
                  </a:extLst>
                </p:cNvPr>
                <p:cNvSpPr>
                  <a:spLocks/>
                </p:cNvSpPr>
                <p:nvPr/>
              </p:nvSpPr>
              <p:spPr bwMode="auto">
                <a:xfrm>
                  <a:off x="4184" y="1077"/>
                  <a:ext cx="601" cy="699"/>
                </a:xfrm>
                <a:custGeom>
                  <a:avLst/>
                  <a:gdLst>
                    <a:gd name="T0" fmla="*/ 0 w 1201"/>
                    <a:gd name="T1" fmla="*/ 430 h 699"/>
                    <a:gd name="T2" fmla="*/ 0 w 1201"/>
                    <a:gd name="T3" fmla="*/ 0 h 699"/>
                    <a:gd name="T4" fmla="*/ 858 w 1201"/>
                    <a:gd name="T5" fmla="*/ 215 h 699"/>
                    <a:gd name="T6" fmla="*/ 1201 w 1201"/>
                    <a:gd name="T7" fmla="*/ 430 h 699"/>
                    <a:gd name="T8" fmla="*/ 1201 w 1201"/>
                    <a:gd name="T9" fmla="*/ 699 h 699"/>
                    <a:gd name="T10" fmla="*/ 0 w 1201"/>
                    <a:gd name="T11" fmla="*/ 430 h 699"/>
                  </a:gdLst>
                  <a:ahLst/>
                  <a:cxnLst>
                    <a:cxn ang="0">
                      <a:pos x="T0" y="T1"/>
                    </a:cxn>
                    <a:cxn ang="0">
                      <a:pos x="T2" y="T3"/>
                    </a:cxn>
                    <a:cxn ang="0">
                      <a:pos x="T4" y="T5"/>
                    </a:cxn>
                    <a:cxn ang="0">
                      <a:pos x="T6" y="T7"/>
                    </a:cxn>
                    <a:cxn ang="0">
                      <a:pos x="T8" y="T9"/>
                    </a:cxn>
                    <a:cxn ang="0">
                      <a:pos x="T10" y="T11"/>
                    </a:cxn>
                  </a:cxnLst>
                  <a:rect l="0" t="0" r="r" b="b"/>
                  <a:pathLst>
                    <a:path w="1201" h="699">
                      <a:moveTo>
                        <a:pt x="0" y="430"/>
                      </a:moveTo>
                      <a:lnTo>
                        <a:pt x="0" y="0"/>
                      </a:lnTo>
                      <a:lnTo>
                        <a:pt x="858" y="215"/>
                      </a:lnTo>
                      <a:lnTo>
                        <a:pt x="1201" y="430"/>
                      </a:lnTo>
                      <a:lnTo>
                        <a:pt x="1201" y="699"/>
                      </a:lnTo>
                      <a:lnTo>
                        <a:pt x="0" y="430"/>
                      </a:lnTo>
                    </a:path>
                  </a:pathLst>
                </a:custGeom>
                <a:noFill/>
                <a:ln w="1905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8239" name="Line 111">
                  <a:extLst>
                    <a:ext uri="{FF2B5EF4-FFF2-40B4-BE49-F238E27FC236}">
                      <a16:creationId xmlns:a16="http://schemas.microsoft.com/office/drawing/2014/main" id="{BA7C8CF7-6C5E-44FA-8BCF-023B76F8D362}"/>
                    </a:ext>
                  </a:extLst>
                </p:cNvPr>
                <p:cNvSpPr>
                  <a:spLocks noChangeShapeType="1"/>
                </p:cNvSpPr>
                <p:nvPr/>
              </p:nvSpPr>
              <p:spPr bwMode="auto">
                <a:xfrm flipH="1">
                  <a:off x="3884" y="1507"/>
                  <a:ext cx="300" cy="323"/>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40" name="Line 112">
                  <a:extLst>
                    <a:ext uri="{FF2B5EF4-FFF2-40B4-BE49-F238E27FC236}">
                      <a16:creationId xmlns:a16="http://schemas.microsoft.com/office/drawing/2014/main" id="{B253300C-9F05-4F9B-A2D6-CA37F38FF04C}"/>
                    </a:ext>
                  </a:extLst>
                </p:cNvPr>
                <p:cNvSpPr>
                  <a:spLocks noChangeShapeType="1"/>
                </p:cNvSpPr>
                <p:nvPr/>
              </p:nvSpPr>
              <p:spPr bwMode="auto">
                <a:xfrm flipH="1">
                  <a:off x="3884" y="1077"/>
                  <a:ext cx="300" cy="323"/>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41" name="Line 113">
                  <a:extLst>
                    <a:ext uri="{FF2B5EF4-FFF2-40B4-BE49-F238E27FC236}">
                      <a16:creationId xmlns:a16="http://schemas.microsoft.com/office/drawing/2014/main" id="{5F44E2B7-0FE1-4E53-BDDF-0EF94BFC893F}"/>
                    </a:ext>
                  </a:extLst>
                </p:cNvPr>
                <p:cNvSpPr>
                  <a:spLocks noChangeShapeType="1"/>
                </p:cNvSpPr>
                <p:nvPr/>
              </p:nvSpPr>
              <p:spPr bwMode="auto">
                <a:xfrm flipH="1">
                  <a:off x="4313" y="1292"/>
                  <a:ext cx="300" cy="323"/>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42" name="Line 114">
                  <a:extLst>
                    <a:ext uri="{FF2B5EF4-FFF2-40B4-BE49-F238E27FC236}">
                      <a16:creationId xmlns:a16="http://schemas.microsoft.com/office/drawing/2014/main" id="{785A8DBD-7FF9-4293-BEDB-3F77470D03B4}"/>
                    </a:ext>
                  </a:extLst>
                </p:cNvPr>
                <p:cNvSpPr>
                  <a:spLocks noChangeShapeType="1"/>
                </p:cNvSpPr>
                <p:nvPr/>
              </p:nvSpPr>
              <p:spPr bwMode="auto">
                <a:xfrm flipH="1">
                  <a:off x="4484" y="1507"/>
                  <a:ext cx="301" cy="323"/>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43" name="Line 115">
                  <a:extLst>
                    <a:ext uri="{FF2B5EF4-FFF2-40B4-BE49-F238E27FC236}">
                      <a16:creationId xmlns:a16="http://schemas.microsoft.com/office/drawing/2014/main" id="{7EC236A9-4B0F-4468-B97E-72B22B968B88}"/>
                    </a:ext>
                  </a:extLst>
                </p:cNvPr>
                <p:cNvSpPr>
                  <a:spLocks noChangeShapeType="1"/>
                </p:cNvSpPr>
                <p:nvPr/>
              </p:nvSpPr>
              <p:spPr bwMode="auto">
                <a:xfrm flipH="1">
                  <a:off x="4484" y="1776"/>
                  <a:ext cx="301" cy="323"/>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44" name="Oval 116">
                  <a:extLst>
                    <a:ext uri="{FF2B5EF4-FFF2-40B4-BE49-F238E27FC236}">
                      <a16:creationId xmlns:a16="http://schemas.microsoft.com/office/drawing/2014/main" id="{332D77A5-6B01-4FE0-BF63-73E2FB7C76CA}"/>
                    </a:ext>
                  </a:extLst>
                </p:cNvPr>
                <p:cNvSpPr>
                  <a:spLocks noChangeArrowheads="1"/>
                </p:cNvSpPr>
                <p:nvPr/>
              </p:nvSpPr>
              <p:spPr bwMode="auto">
                <a:xfrm>
                  <a:off x="4775" y="1764"/>
                  <a:ext cx="20" cy="28"/>
                </a:xfrm>
                <a:prstGeom prst="ellipse">
                  <a:avLst/>
                </a:prstGeom>
                <a:solidFill>
                  <a:srgbClr val="000000"/>
                </a:solidFill>
                <a:ln w="19050">
                  <a:solidFill>
                    <a:srgbClr val="008000"/>
                  </a:solidFill>
                  <a:round/>
                  <a:headEnd/>
                  <a:tailEnd/>
                </a:ln>
              </p:spPr>
              <p:txBody>
                <a:bodyPr/>
                <a:lstStyle/>
                <a:p>
                  <a:endParaRPr lang="hu-HU"/>
                </a:p>
              </p:txBody>
            </p:sp>
            <p:sp>
              <p:nvSpPr>
                <p:cNvPr id="48245" name="Oval 117">
                  <a:extLst>
                    <a:ext uri="{FF2B5EF4-FFF2-40B4-BE49-F238E27FC236}">
                      <a16:creationId xmlns:a16="http://schemas.microsoft.com/office/drawing/2014/main" id="{C6A929E6-28FD-4E96-872B-3E862BA637FA}"/>
                    </a:ext>
                  </a:extLst>
                </p:cNvPr>
                <p:cNvSpPr>
                  <a:spLocks noChangeArrowheads="1"/>
                </p:cNvSpPr>
                <p:nvPr/>
              </p:nvSpPr>
              <p:spPr bwMode="auto">
                <a:xfrm>
                  <a:off x="4475" y="2086"/>
                  <a:ext cx="20" cy="29"/>
                </a:xfrm>
                <a:prstGeom prst="ellipse">
                  <a:avLst/>
                </a:prstGeom>
                <a:solidFill>
                  <a:srgbClr val="000000"/>
                </a:solidFill>
                <a:ln w="19050">
                  <a:solidFill>
                    <a:srgbClr val="008000"/>
                  </a:solidFill>
                  <a:round/>
                  <a:headEnd/>
                  <a:tailEnd/>
                </a:ln>
              </p:spPr>
              <p:txBody>
                <a:bodyPr/>
                <a:lstStyle/>
                <a:p>
                  <a:endParaRPr lang="hu-HU"/>
                </a:p>
              </p:txBody>
            </p:sp>
            <p:sp>
              <p:nvSpPr>
                <p:cNvPr id="48246" name="Oval 118">
                  <a:extLst>
                    <a:ext uri="{FF2B5EF4-FFF2-40B4-BE49-F238E27FC236}">
                      <a16:creationId xmlns:a16="http://schemas.microsoft.com/office/drawing/2014/main" id="{02A4E26B-ADD6-4CBF-86EB-17D26B0E7A9F}"/>
                    </a:ext>
                  </a:extLst>
                </p:cNvPr>
                <p:cNvSpPr>
                  <a:spLocks noChangeArrowheads="1"/>
                </p:cNvSpPr>
                <p:nvPr/>
              </p:nvSpPr>
              <p:spPr bwMode="auto">
                <a:xfrm>
                  <a:off x="4475" y="1817"/>
                  <a:ext cx="20" cy="29"/>
                </a:xfrm>
                <a:prstGeom prst="ellipse">
                  <a:avLst/>
                </a:prstGeom>
                <a:solidFill>
                  <a:srgbClr val="000000"/>
                </a:solidFill>
                <a:ln w="19050">
                  <a:solidFill>
                    <a:srgbClr val="008000"/>
                  </a:solidFill>
                  <a:round/>
                  <a:headEnd/>
                  <a:tailEnd/>
                </a:ln>
              </p:spPr>
              <p:txBody>
                <a:bodyPr/>
                <a:lstStyle/>
                <a:p>
                  <a:endParaRPr lang="hu-HU"/>
                </a:p>
              </p:txBody>
            </p:sp>
            <p:sp>
              <p:nvSpPr>
                <p:cNvPr id="48247" name="Oval 119">
                  <a:extLst>
                    <a:ext uri="{FF2B5EF4-FFF2-40B4-BE49-F238E27FC236}">
                      <a16:creationId xmlns:a16="http://schemas.microsoft.com/office/drawing/2014/main" id="{AF86AE78-FE57-43D4-BB7A-00F96E2DDAA4}"/>
                    </a:ext>
                  </a:extLst>
                </p:cNvPr>
                <p:cNvSpPr>
                  <a:spLocks noChangeArrowheads="1"/>
                </p:cNvSpPr>
                <p:nvPr/>
              </p:nvSpPr>
              <p:spPr bwMode="auto">
                <a:xfrm>
                  <a:off x="4303" y="1602"/>
                  <a:ext cx="20" cy="29"/>
                </a:xfrm>
                <a:prstGeom prst="ellipse">
                  <a:avLst/>
                </a:prstGeom>
                <a:solidFill>
                  <a:srgbClr val="000000"/>
                </a:solidFill>
                <a:ln w="19050">
                  <a:solidFill>
                    <a:srgbClr val="008000"/>
                  </a:solidFill>
                  <a:round/>
                  <a:headEnd/>
                  <a:tailEnd/>
                </a:ln>
              </p:spPr>
              <p:txBody>
                <a:bodyPr/>
                <a:lstStyle/>
                <a:p>
                  <a:endParaRPr lang="hu-HU"/>
                </a:p>
              </p:txBody>
            </p:sp>
            <p:sp>
              <p:nvSpPr>
                <p:cNvPr id="48248" name="Oval 120">
                  <a:extLst>
                    <a:ext uri="{FF2B5EF4-FFF2-40B4-BE49-F238E27FC236}">
                      <a16:creationId xmlns:a16="http://schemas.microsoft.com/office/drawing/2014/main" id="{02CD5D42-E9D0-4615-AF55-9EC6FFE5E67D}"/>
                    </a:ext>
                  </a:extLst>
                </p:cNvPr>
                <p:cNvSpPr>
                  <a:spLocks noChangeArrowheads="1"/>
                </p:cNvSpPr>
                <p:nvPr/>
              </p:nvSpPr>
              <p:spPr bwMode="auto">
                <a:xfrm>
                  <a:off x="3874" y="1817"/>
                  <a:ext cx="20" cy="29"/>
                </a:xfrm>
                <a:prstGeom prst="ellipse">
                  <a:avLst/>
                </a:prstGeom>
                <a:solidFill>
                  <a:srgbClr val="000000"/>
                </a:solidFill>
                <a:ln w="19050">
                  <a:solidFill>
                    <a:srgbClr val="008000"/>
                  </a:solidFill>
                  <a:round/>
                  <a:headEnd/>
                  <a:tailEnd/>
                </a:ln>
              </p:spPr>
              <p:txBody>
                <a:bodyPr/>
                <a:lstStyle/>
                <a:p>
                  <a:endParaRPr lang="hu-HU"/>
                </a:p>
              </p:txBody>
            </p:sp>
            <p:sp>
              <p:nvSpPr>
                <p:cNvPr id="48249" name="Oval 121">
                  <a:extLst>
                    <a:ext uri="{FF2B5EF4-FFF2-40B4-BE49-F238E27FC236}">
                      <a16:creationId xmlns:a16="http://schemas.microsoft.com/office/drawing/2014/main" id="{601B2181-E2F3-4161-84A3-9E6B60A14693}"/>
                    </a:ext>
                  </a:extLst>
                </p:cNvPr>
                <p:cNvSpPr>
                  <a:spLocks noChangeArrowheads="1"/>
                </p:cNvSpPr>
                <p:nvPr/>
              </p:nvSpPr>
              <p:spPr bwMode="auto">
                <a:xfrm>
                  <a:off x="4175" y="1494"/>
                  <a:ext cx="20" cy="29"/>
                </a:xfrm>
                <a:prstGeom prst="ellipse">
                  <a:avLst/>
                </a:prstGeom>
                <a:solidFill>
                  <a:srgbClr val="000000"/>
                </a:solidFill>
                <a:ln w="19050">
                  <a:solidFill>
                    <a:srgbClr val="008000"/>
                  </a:solidFill>
                  <a:round/>
                  <a:headEnd/>
                  <a:tailEnd/>
                </a:ln>
              </p:spPr>
              <p:txBody>
                <a:bodyPr/>
                <a:lstStyle/>
                <a:p>
                  <a:endParaRPr lang="hu-HU"/>
                </a:p>
              </p:txBody>
            </p:sp>
            <p:sp>
              <p:nvSpPr>
                <p:cNvPr id="48250" name="Oval 122">
                  <a:extLst>
                    <a:ext uri="{FF2B5EF4-FFF2-40B4-BE49-F238E27FC236}">
                      <a16:creationId xmlns:a16="http://schemas.microsoft.com/office/drawing/2014/main" id="{2DB4C2CB-C7DD-4756-9AB6-12E1957CF816}"/>
                    </a:ext>
                  </a:extLst>
                </p:cNvPr>
                <p:cNvSpPr>
                  <a:spLocks noChangeArrowheads="1"/>
                </p:cNvSpPr>
                <p:nvPr/>
              </p:nvSpPr>
              <p:spPr bwMode="auto">
                <a:xfrm>
                  <a:off x="3874" y="1387"/>
                  <a:ext cx="20" cy="29"/>
                </a:xfrm>
                <a:prstGeom prst="ellipse">
                  <a:avLst/>
                </a:prstGeom>
                <a:solidFill>
                  <a:srgbClr val="000000"/>
                </a:solidFill>
                <a:ln w="19050">
                  <a:solidFill>
                    <a:srgbClr val="008000"/>
                  </a:solidFill>
                  <a:round/>
                  <a:headEnd/>
                  <a:tailEnd/>
                </a:ln>
              </p:spPr>
              <p:txBody>
                <a:bodyPr/>
                <a:lstStyle/>
                <a:p>
                  <a:endParaRPr lang="hu-HU"/>
                </a:p>
              </p:txBody>
            </p:sp>
            <p:sp>
              <p:nvSpPr>
                <p:cNvPr id="48251" name="Oval 123">
                  <a:extLst>
                    <a:ext uri="{FF2B5EF4-FFF2-40B4-BE49-F238E27FC236}">
                      <a16:creationId xmlns:a16="http://schemas.microsoft.com/office/drawing/2014/main" id="{C0FAE7EF-30D9-4B0A-893F-22BE9F6D18EF}"/>
                    </a:ext>
                  </a:extLst>
                </p:cNvPr>
                <p:cNvSpPr>
                  <a:spLocks noChangeArrowheads="1"/>
                </p:cNvSpPr>
                <p:nvPr/>
              </p:nvSpPr>
              <p:spPr bwMode="auto">
                <a:xfrm>
                  <a:off x="4175" y="1064"/>
                  <a:ext cx="20" cy="29"/>
                </a:xfrm>
                <a:prstGeom prst="ellipse">
                  <a:avLst/>
                </a:prstGeom>
                <a:solidFill>
                  <a:srgbClr val="000000"/>
                </a:solidFill>
                <a:ln w="19050">
                  <a:solidFill>
                    <a:srgbClr val="008000"/>
                  </a:solidFill>
                  <a:round/>
                  <a:headEnd/>
                  <a:tailEnd/>
                </a:ln>
              </p:spPr>
              <p:txBody>
                <a:bodyPr/>
                <a:lstStyle/>
                <a:p>
                  <a:endParaRPr lang="hu-HU"/>
                </a:p>
              </p:txBody>
            </p:sp>
            <p:sp>
              <p:nvSpPr>
                <p:cNvPr id="48252" name="Oval 124">
                  <a:extLst>
                    <a:ext uri="{FF2B5EF4-FFF2-40B4-BE49-F238E27FC236}">
                      <a16:creationId xmlns:a16="http://schemas.microsoft.com/office/drawing/2014/main" id="{FCE95E90-35DA-41E4-A1A6-0304CBCF58E3}"/>
                    </a:ext>
                  </a:extLst>
                </p:cNvPr>
                <p:cNvSpPr>
                  <a:spLocks noChangeArrowheads="1"/>
                </p:cNvSpPr>
                <p:nvPr/>
              </p:nvSpPr>
              <p:spPr bwMode="auto">
                <a:xfrm>
                  <a:off x="4604" y="1279"/>
                  <a:ext cx="19" cy="29"/>
                </a:xfrm>
                <a:prstGeom prst="ellipse">
                  <a:avLst/>
                </a:prstGeom>
                <a:solidFill>
                  <a:srgbClr val="000000"/>
                </a:solidFill>
                <a:ln w="19050">
                  <a:solidFill>
                    <a:srgbClr val="008000"/>
                  </a:solidFill>
                  <a:round/>
                  <a:headEnd/>
                  <a:tailEnd/>
                </a:ln>
              </p:spPr>
              <p:txBody>
                <a:bodyPr/>
                <a:lstStyle/>
                <a:p>
                  <a:endParaRPr lang="hu-HU"/>
                </a:p>
              </p:txBody>
            </p:sp>
            <p:sp>
              <p:nvSpPr>
                <p:cNvPr id="48253" name="Oval 125">
                  <a:extLst>
                    <a:ext uri="{FF2B5EF4-FFF2-40B4-BE49-F238E27FC236}">
                      <a16:creationId xmlns:a16="http://schemas.microsoft.com/office/drawing/2014/main" id="{85F935E9-5E19-4093-8D2D-47CFC33A26B2}"/>
                    </a:ext>
                  </a:extLst>
                </p:cNvPr>
                <p:cNvSpPr>
                  <a:spLocks noChangeArrowheads="1"/>
                </p:cNvSpPr>
                <p:nvPr/>
              </p:nvSpPr>
              <p:spPr bwMode="auto">
                <a:xfrm>
                  <a:off x="4775" y="1494"/>
                  <a:ext cx="20" cy="29"/>
                </a:xfrm>
                <a:prstGeom prst="ellipse">
                  <a:avLst/>
                </a:prstGeom>
                <a:solidFill>
                  <a:srgbClr val="000000"/>
                </a:solidFill>
                <a:ln w="19050">
                  <a:solidFill>
                    <a:srgbClr val="008000"/>
                  </a:solidFill>
                  <a:round/>
                  <a:headEnd/>
                  <a:tailEnd/>
                </a:ln>
              </p:spPr>
              <p:txBody>
                <a:bodyPr/>
                <a:lstStyle/>
                <a:p>
                  <a:endParaRPr lang="hu-HU"/>
                </a:p>
              </p:txBody>
            </p:sp>
          </p:grpSp>
          <p:sp>
            <p:nvSpPr>
              <p:cNvPr id="48255" name="Rectangle 127">
                <a:extLst>
                  <a:ext uri="{FF2B5EF4-FFF2-40B4-BE49-F238E27FC236}">
                    <a16:creationId xmlns:a16="http://schemas.microsoft.com/office/drawing/2014/main" id="{66F941D1-BA70-4422-890B-ED4A3C8A2821}"/>
                  </a:ext>
                </a:extLst>
              </p:cNvPr>
              <p:cNvSpPr>
                <a:spLocks noChangeArrowheads="1"/>
              </p:cNvSpPr>
              <p:nvPr/>
            </p:nvSpPr>
            <p:spPr bwMode="auto">
              <a:xfrm>
                <a:off x="3989" y="2224"/>
                <a:ext cx="5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r>
                  <a:rPr lang="en-US" altLang="hu-HU" sz="1100" b="1">
                    <a:solidFill>
                      <a:srgbClr val="000000"/>
                    </a:solidFill>
                    <a:latin typeface="Arial Narrow" panose="020B0606020202030204" pitchFamily="34" charset="0"/>
                  </a:rPr>
                  <a:t>V-E+F=10-15+7=2</a:t>
                </a:r>
                <a:endParaRPr lang="en-US" altLang="hu-HU" b="1"/>
              </a:p>
            </p:txBody>
          </p:sp>
          <p:grpSp>
            <p:nvGrpSpPr>
              <p:cNvPr id="48261" name="Group 133">
                <a:extLst>
                  <a:ext uri="{FF2B5EF4-FFF2-40B4-BE49-F238E27FC236}">
                    <a16:creationId xmlns:a16="http://schemas.microsoft.com/office/drawing/2014/main" id="{77E2795D-0D58-4A7D-938D-7ABF6E37A81E}"/>
                  </a:ext>
                </a:extLst>
              </p:cNvPr>
              <p:cNvGrpSpPr>
                <a:grpSpLocks/>
              </p:cNvGrpSpPr>
              <p:nvPr/>
            </p:nvGrpSpPr>
            <p:grpSpPr bwMode="auto">
              <a:xfrm>
                <a:off x="4913" y="1307"/>
                <a:ext cx="525" cy="810"/>
                <a:chOff x="4913" y="1307"/>
                <a:chExt cx="525" cy="810"/>
              </a:xfrm>
            </p:grpSpPr>
            <p:sp>
              <p:nvSpPr>
                <p:cNvPr id="48256" name="Oval 128">
                  <a:extLst>
                    <a:ext uri="{FF2B5EF4-FFF2-40B4-BE49-F238E27FC236}">
                      <a16:creationId xmlns:a16="http://schemas.microsoft.com/office/drawing/2014/main" id="{50D9DE91-56B8-4FE5-A2EC-ADE00C526A53}"/>
                    </a:ext>
                  </a:extLst>
                </p:cNvPr>
                <p:cNvSpPr>
                  <a:spLocks noChangeArrowheads="1"/>
                </p:cNvSpPr>
                <p:nvPr/>
              </p:nvSpPr>
              <p:spPr bwMode="auto">
                <a:xfrm>
                  <a:off x="4913" y="1307"/>
                  <a:ext cx="516" cy="272"/>
                </a:xfrm>
                <a:prstGeom prst="ellipse">
                  <a:avLst/>
                </a:prstGeom>
                <a:solidFill>
                  <a:srgbClr val="FFFFFF"/>
                </a:solidFill>
                <a:ln w="19050">
                  <a:solidFill>
                    <a:srgbClr val="008080"/>
                  </a:solidFill>
                  <a:round/>
                  <a:headEnd/>
                  <a:tailEnd/>
                </a:ln>
              </p:spPr>
              <p:txBody>
                <a:bodyPr/>
                <a:lstStyle/>
                <a:p>
                  <a:endParaRPr lang="hu-HU"/>
                </a:p>
              </p:txBody>
            </p:sp>
            <p:sp>
              <p:nvSpPr>
                <p:cNvPr id="48257" name="Oval 129">
                  <a:extLst>
                    <a:ext uri="{FF2B5EF4-FFF2-40B4-BE49-F238E27FC236}">
                      <a16:creationId xmlns:a16="http://schemas.microsoft.com/office/drawing/2014/main" id="{D8973C2D-DAE8-4CF1-8A05-A2700351DAFE}"/>
                    </a:ext>
                  </a:extLst>
                </p:cNvPr>
                <p:cNvSpPr>
                  <a:spLocks noChangeArrowheads="1"/>
                </p:cNvSpPr>
                <p:nvPr/>
              </p:nvSpPr>
              <p:spPr bwMode="auto">
                <a:xfrm>
                  <a:off x="4913" y="1845"/>
                  <a:ext cx="516" cy="272"/>
                </a:xfrm>
                <a:prstGeom prst="ellipse">
                  <a:avLst/>
                </a:prstGeom>
                <a:solidFill>
                  <a:srgbClr val="FFFFFF"/>
                </a:solidFill>
                <a:ln w="19050">
                  <a:solidFill>
                    <a:srgbClr val="008080"/>
                  </a:solidFill>
                  <a:round/>
                  <a:headEnd/>
                  <a:tailEnd/>
                </a:ln>
              </p:spPr>
              <p:txBody>
                <a:bodyPr/>
                <a:lstStyle/>
                <a:p>
                  <a:endParaRPr lang="hu-HU"/>
                </a:p>
              </p:txBody>
            </p:sp>
            <p:sp>
              <p:nvSpPr>
                <p:cNvPr id="48258" name="Line 130">
                  <a:extLst>
                    <a:ext uri="{FF2B5EF4-FFF2-40B4-BE49-F238E27FC236}">
                      <a16:creationId xmlns:a16="http://schemas.microsoft.com/office/drawing/2014/main" id="{1C45BB4C-3CCD-4EAD-9BE4-528729FB0D9C}"/>
                    </a:ext>
                  </a:extLst>
                </p:cNvPr>
                <p:cNvSpPr>
                  <a:spLocks noChangeShapeType="1"/>
                </p:cNvSpPr>
                <p:nvPr/>
              </p:nvSpPr>
              <p:spPr bwMode="auto">
                <a:xfrm>
                  <a:off x="5428" y="1416"/>
                  <a:ext cx="0" cy="539"/>
                </a:xfrm>
                <a:prstGeom prst="line">
                  <a:avLst/>
                </a:prstGeom>
                <a:noFill/>
                <a:ln w="19050">
                  <a:solidFill>
                    <a:srgbClr val="00808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259" name="Oval 131">
                  <a:extLst>
                    <a:ext uri="{FF2B5EF4-FFF2-40B4-BE49-F238E27FC236}">
                      <a16:creationId xmlns:a16="http://schemas.microsoft.com/office/drawing/2014/main" id="{5A5C2F08-7289-48A6-B927-A82D4CE47407}"/>
                    </a:ext>
                  </a:extLst>
                </p:cNvPr>
                <p:cNvSpPr>
                  <a:spLocks noChangeArrowheads="1"/>
                </p:cNvSpPr>
                <p:nvPr/>
              </p:nvSpPr>
              <p:spPr bwMode="auto">
                <a:xfrm>
                  <a:off x="5418" y="1429"/>
                  <a:ext cx="20" cy="29"/>
                </a:xfrm>
                <a:prstGeom prst="ellipse">
                  <a:avLst/>
                </a:prstGeom>
                <a:solidFill>
                  <a:srgbClr val="000000"/>
                </a:solidFill>
                <a:ln w="19050">
                  <a:solidFill>
                    <a:srgbClr val="008080"/>
                  </a:solidFill>
                  <a:round/>
                  <a:headEnd/>
                  <a:tailEnd/>
                </a:ln>
              </p:spPr>
              <p:txBody>
                <a:bodyPr/>
                <a:lstStyle/>
                <a:p>
                  <a:endParaRPr lang="hu-HU"/>
                </a:p>
              </p:txBody>
            </p:sp>
            <p:sp>
              <p:nvSpPr>
                <p:cNvPr id="48260" name="Oval 132">
                  <a:extLst>
                    <a:ext uri="{FF2B5EF4-FFF2-40B4-BE49-F238E27FC236}">
                      <a16:creationId xmlns:a16="http://schemas.microsoft.com/office/drawing/2014/main" id="{76D50DC8-6296-46E7-9DCF-0DF92D4ADE3F}"/>
                    </a:ext>
                  </a:extLst>
                </p:cNvPr>
                <p:cNvSpPr>
                  <a:spLocks noChangeArrowheads="1"/>
                </p:cNvSpPr>
                <p:nvPr/>
              </p:nvSpPr>
              <p:spPr bwMode="auto">
                <a:xfrm>
                  <a:off x="5418" y="1968"/>
                  <a:ext cx="20" cy="28"/>
                </a:xfrm>
                <a:prstGeom prst="ellipse">
                  <a:avLst/>
                </a:prstGeom>
                <a:solidFill>
                  <a:srgbClr val="000000"/>
                </a:solidFill>
                <a:ln w="19050">
                  <a:solidFill>
                    <a:srgbClr val="008080"/>
                  </a:solidFill>
                  <a:round/>
                  <a:headEnd/>
                  <a:tailEnd/>
                </a:ln>
              </p:spPr>
              <p:txBody>
                <a:bodyPr/>
                <a:lstStyle/>
                <a:p>
                  <a:endParaRPr lang="hu-HU"/>
                </a:p>
              </p:txBody>
            </p:sp>
          </p:grpSp>
          <p:sp>
            <p:nvSpPr>
              <p:cNvPr id="48262" name="Rectangle 134">
                <a:extLst>
                  <a:ext uri="{FF2B5EF4-FFF2-40B4-BE49-F238E27FC236}">
                    <a16:creationId xmlns:a16="http://schemas.microsoft.com/office/drawing/2014/main" id="{B6A95702-7356-4ED8-8D85-7254BECF2F15}"/>
                  </a:ext>
                </a:extLst>
              </p:cNvPr>
              <p:cNvSpPr>
                <a:spLocks noChangeArrowheads="1"/>
              </p:cNvSpPr>
              <p:nvPr/>
            </p:nvSpPr>
            <p:spPr bwMode="auto">
              <a:xfrm>
                <a:off x="4894" y="2224"/>
                <a:ext cx="51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r>
                  <a:rPr lang="en-US" altLang="hu-HU" sz="1100" b="1">
                    <a:solidFill>
                      <a:srgbClr val="000000"/>
                    </a:solidFill>
                    <a:latin typeface="Arial Narrow" panose="020B0606020202030204" pitchFamily="34" charset="0"/>
                  </a:rPr>
                  <a:t>V-E+F=2-3+3=2</a:t>
                </a:r>
                <a:endParaRPr lang="en-US" altLang="hu-HU" b="1"/>
              </a:p>
            </p:txBody>
          </p:sp>
        </p:grpSp>
      </p:grpSp>
      <p:sp>
        <p:nvSpPr>
          <p:cNvPr id="48268" name="Rectangle 140">
            <a:extLst>
              <a:ext uri="{FF2B5EF4-FFF2-40B4-BE49-F238E27FC236}">
                <a16:creationId xmlns:a16="http://schemas.microsoft.com/office/drawing/2014/main" id="{89C0024C-5E9F-497E-AA5F-428A345A2E80}"/>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http://users.nik.uni-obuda.hu/lhorvath/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2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2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11" grpId="0" animBg="1"/>
      <p:bldP spid="482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CE506462-8D34-4D55-8E59-2C0327FAF5F9}"/>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2400" b="1" dirty="0">
                <a:solidFill>
                  <a:schemeClr val="bg1"/>
                </a:solidFill>
              </a:rPr>
              <a:t>Build topology by Euler operators</a:t>
            </a:r>
          </a:p>
        </p:txBody>
      </p:sp>
      <p:grpSp>
        <p:nvGrpSpPr>
          <p:cNvPr id="41001" name="Group 41">
            <a:extLst>
              <a:ext uri="{FF2B5EF4-FFF2-40B4-BE49-F238E27FC236}">
                <a16:creationId xmlns:a16="http://schemas.microsoft.com/office/drawing/2014/main" id="{98E5DD7D-3CD3-4A0F-83A6-F55B58F933F1}"/>
              </a:ext>
            </a:extLst>
          </p:cNvPr>
          <p:cNvGrpSpPr>
            <a:grpSpLocks/>
          </p:cNvGrpSpPr>
          <p:nvPr/>
        </p:nvGrpSpPr>
        <p:grpSpPr bwMode="auto">
          <a:xfrm>
            <a:off x="2765425" y="655638"/>
            <a:ext cx="1643063" cy="1471612"/>
            <a:chOff x="696" y="996"/>
            <a:chExt cx="1586" cy="803"/>
          </a:xfrm>
        </p:grpSpPr>
        <p:sp>
          <p:nvSpPr>
            <p:cNvPr id="41002" name="Line 42">
              <a:extLst>
                <a:ext uri="{FF2B5EF4-FFF2-40B4-BE49-F238E27FC236}">
                  <a16:creationId xmlns:a16="http://schemas.microsoft.com/office/drawing/2014/main" id="{E2E1CB99-1611-4B95-AD86-EA20012FB0C1}"/>
                </a:ext>
              </a:extLst>
            </p:cNvPr>
            <p:cNvSpPr>
              <a:spLocks noChangeShapeType="1"/>
            </p:cNvSpPr>
            <p:nvPr/>
          </p:nvSpPr>
          <p:spPr bwMode="auto">
            <a:xfrm>
              <a:off x="746" y="1350"/>
              <a:ext cx="1" cy="429"/>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03" name="Oval 43">
              <a:extLst>
                <a:ext uri="{FF2B5EF4-FFF2-40B4-BE49-F238E27FC236}">
                  <a16:creationId xmlns:a16="http://schemas.microsoft.com/office/drawing/2014/main" id="{98094053-010A-4B7E-9855-BE3DA32C8939}"/>
                </a:ext>
              </a:extLst>
            </p:cNvPr>
            <p:cNvSpPr>
              <a:spLocks noChangeArrowheads="1"/>
            </p:cNvSpPr>
            <p:nvPr/>
          </p:nvSpPr>
          <p:spPr bwMode="auto">
            <a:xfrm>
              <a:off x="696" y="1760"/>
              <a:ext cx="100" cy="39"/>
            </a:xfrm>
            <a:prstGeom prst="ellipse">
              <a:avLst/>
            </a:prstGeom>
            <a:solidFill>
              <a:srgbClr val="003F3E"/>
            </a:solidFill>
            <a:ln w="26988">
              <a:solidFill>
                <a:srgbClr val="005654"/>
              </a:solidFill>
              <a:round/>
              <a:headEnd/>
              <a:tailEnd/>
            </a:ln>
          </p:spPr>
          <p:txBody>
            <a:bodyPr/>
            <a:lstStyle/>
            <a:p>
              <a:endParaRPr lang="hu-HU"/>
            </a:p>
          </p:txBody>
        </p:sp>
        <p:sp>
          <p:nvSpPr>
            <p:cNvPr id="41004" name="Oval 44">
              <a:extLst>
                <a:ext uri="{FF2B5EF4-FFF2-40B4-BE49-F238E27FC236}">
                  <a16:creationId xmlns:a16="http://schemas.microsoft.com/office/drawing/2014/main" id="{6A906F43-182C-4978-9149-8F6CC061F669}"/>
                </a:ext>
              </a:extLst>
            </p:cNvPr>
            <p:cNvSpPr>
              <a:spLocks noChangeArrowheads="1"/>
            </p:cNvSpPr>
            <p:nvPr/>
          </p:nvSpPr>
          <p:spPr bwMode="auto">
            <a:xfrm>
              <a:off x="696" y="1330"/>
              <a:ext cx="100" cy="40"/>
            </a:xfrm>
            <a:prstGeom prst="ellipse">
              <a:avLst/>
            </a:prstGeom>
            <a:solidFill>
              <a:srgbClr val="003F3E"/>
            </a:solidFill>
            <a:ln w="26988">
              <a:solidFill>
                <a:srgbClr val="005654"/>
              </a:solidFill>
              <a:round/>
              <a:headEnd/>
              <a:tailEnd/>
            </a:ln>
          </p:spPr>
          <p:txBody>
            <a:bodyPr/>
            <a:lstStyle/>
            <a:p>
              <a:endParaRPr lang="hu-HU"/>
            </a:p>
          </p:txBody>
        </p:sp>
        <p:sp>
          <p:nvSpPr>
            <p:cNvPr id="41005" name="Line 45">
              <a:extLst>
                <a:ext uri="{FF2B5EF4-FFF2-40B4-BE49-F238E27FC236}">
                  <a16:creationId xmlns:a16="http://schemas.microsoft.com/office/drawing/2014/main" id="{FE85BA7B-F67E-4217-807F-7626D3F2C6D9}"/>
                </a:ext>
              </a:extLst>
            </p:cNvPr>
            <p:cNvSpPr>
              <a:spLocks noChangeShapeType="1"/>
            </p:cNvSpPr>
            <p:nvPr/>
          </p:nvSpPr>
          <p:spPr bwMode="auto">
            <a:xfrm>
              <a:off x="1340" y="1015"/>
              <a:ext cx="1" cy="430"/>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06" name="Oval 46">
              <a:extLst>
                <a:ext uri="{FF2B5EF4-FFF2-40B4-BE49-F238E27FC236}">
                  <a16:creationId xmlns:a16="http://schemas.microsoft.com/office/drawing/2014/main" id="{E9C3CA39-62DD-4EB3-A52F-A137C4CB70B0}"/>
                </a:ext>
              </a:extLst>
            </p:cNvPr>
            <p:cNvSpPr>
              <a:spLocks noChangeArrowheads="1"/>
            </p:cNvSpPr>
            <p:nvPr/>
          </p:nvSpPr>
          <p:spPr bwMode="auto">
            <a:xfrm>
              <a:off x="1291" y="1425"/>
              <a:ext cx="99" cy="40"/>
            </a:xfrm>
            <a:prstGeom prst="ellipse">
              <a:avLst/>
            </a:prstGeom>
            <a:solidFill>
              <a:srgbClr val="003F3E"/>
            </a:solidFill>
            <a:ln w="26988">
              <a:solidFill>
                <a:srgbClr val="005654"/>
              </a:solidFill>
              <a:round/>
              <a:headEnd/>
              <a:tailEnd/>
            </a:ln>
          </p:spPr>
          <p:txBody>
            <a:bodyPr/>
            <a:lstStyle/>
            <a:p>
              <a:endParaRPr lang="hu-HU"/>
            </a:p>
          </p:txBody>
        </p:sp>
        <p:sp>
          <p:nvSpPr>
            <p:cNvPr id="41007" name="Oval 47">
              <a:extLst>
                <a:ext uri="{FF2B5EF4-FFF2-40B4-BE49-F238E27FC236}">
                  <a16:creationId xmlns:a16="http://schemas.microsoft.com/office/drawing/2014/main" id="{7A1608A9-A782-4215-9EC3-94D48A3192C9}"/>
                </a:ext>
              </a:extLst>
            </p:cNvPr>
            <p:cNvSpPr>
              <a:spLocks noChangeArrowheads="1"/>
            </p:cNvSpPr>
            <p:nvPr/>
          </p:nvSpPr>
          <p:spPr bwMode="auto">
            <a:xfrm>
              <a:off x="1291" y="996"/>
              <a:ext cx="99" cy="39"/>
            </a:xfrm>
            <a:prstGeom prst="ellipse">
              <a:avLst/>
            </a:prstGeom>
            <a:solidFill>
              <a:srgbClr val="003F3E"/>
            </a:solidFill>
            <a:ln w="26988">
              <a:solidFill>
                <a:srgbClr val="005654"/>
              </a:solidFill>
              <a:round/>
              <a:headEnd/>
              <a:tailEnd/>
            </a:ln>
          </p:spPr>
          <p:txBody>
            <a:bodyPr/>
            <a:lstStyle/>
            <a:p>
              <a:endParaRPr lang="hu-HU"/>
            </a:p>
          </p:txBody>
        </p:sp>
        <p:sp>
          <p:nvSpPr>
            <p:cNvPr id="41008" name="Line 48">
              <a:extLst>
                <a:ext uri="{FF2B5EF4-FFF2-40B4-BE49-F238E27FC236}">
                  <a16:creationId xmlns:a16="http://schemas.microsoft.com/office/drawing/2014/main" id="{AF053318-6398-49AA-88EA-BBA91317F3C4}"/>
                </a:ext>
              </a:extLst>
            </p:cNvPr>
            <p:cNvSpPr>
              <a:spLocks noChangeShapeType="1"/>
            </p:cNvSpPr>
            <p:nvPr/>
          </p:nvSpPr>
          <p:spPr bwMode="auto">
            <a:xfrm>
              <a:off x="2232" y="1015"/>
              <a:ext cx="1" cy="430"/>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09" name="Oval 49">
              <a:extLst>
                <a:ext uri="{FF2B5EF4-FFF2-40B4-BE49-F238E27FC236}">
                  <a16:creationId xmlns:a16="http://schemas.microsoft.com/office/drawing/2014/main" id="{FF1246CB-E289-4D2C-B404-7D3CADA1A6E1}"/>
                </a:ext>
              </a:extLst>
            </p:cNvPr>
            <p:cNvSpPr>
              <a:spLocks noChangeArrowheads="1"/>
            </p:cNvSpPr>
            <p:nvPr/>
          </p:nvSpPr>
          <p:spPr bwMode="auto">
            <a:xfrm>
              <a:off x="2182" y="1425"/>
              <a:ext cx="100" cy="40"/>
            </a:xfrm>
            <a:prstGeom prst="ellipse">
              <a:avLst/>
            </a:prstGeom>
            <a:solidFill>
              <a:srgbClr val="003F3E"/>
            </a:solidFill>
            <a:ln w="26988">
              <a:solidFill>
                <a:srgbClr val="005654"/>
              </a:solidFill>
              <a:round/>
              <a:headEnd/>
              <a:tailEnd/>
            </a:ln>
          </p:spPr>
          <p:txBody>
            <a:bodyPr/>
            <a:lstStyle/>
            <a:p>
              <a:endParaRPr lang="hu-HU"/>
            </a:p>
          </p:txBody>
        </p:sp>
        <p:sp>
          <p:nvSpPr>
            <p:cNvPr id="41010" name="Oval 50">
              <a:extLst>
                <a:ext uri="{FF2B5EF4-FFF2-40B4-BE49-F238E27FC236}">
                  <a16:creationId xmlns:a16="http://schemas.microsoft.com/office/drawing/2014/main" id="{5593E4A4-0442-46DB-9344-86FE916AE747}"/>
                </a:ext>
              </a:extLst>
            </p:cNvPr>
            <p:cNvSpPr>
              <a:spLocks noChangeArrowheads="1"/>
            </p:cNvSpPr>
            <p:nvPr/>
          </p:nvSpPr>
          <p:spPr bwMode="auto">
            <a:xfrm>
              <a:off x="2182" y="996"/>
              <a:ext cx="100" cy="39"/>
            </a:xfrm>
            <a:prstGeom prst="ellipse">
              <a:avLst/>
            </a:prstGeom>
            <a:solidFill>
              <a:srgbClr val="003F3E"/>
            </a:solidFill>
            <a:ln w="26988">
              <a:solidFill>
                <a:srgbClr val="005654"/>
              </a:solidFill>
              <a:round/>
              <a:headEnd/>
              <a:tailEnd/>
            </a:ln>
          </p:spPr>
          <p:txBody>
            <a:bodyPr/>
            <a:lstStyle/>
            <a:p>
              <a:endParaRPr lang="hu-HU"/>
            </a:p>
          </p:txBody>
        </p:sp>
        <p:sp>
          <p:nvSpPr>
            <p:cNvPr id="41011" name="Line 51">
              <a:extLst>
                <a:ext uri="{FF2B5EF4-FFF2-40B4-BE49-F238E27FC236}">
                  <a16:creationId xmlns:a16="http://schemas.microsoft.com/office/drawing/2014/main" id="{E1ADFD33-89A2-4E55-B85E-4A3DFB25195B}"/>
                </a:ext>
              </a:extLst>
            </p:cNvPr>
            <p:cNvSpPr>
              <a:spLocks noChangeShapeType="1"/>
            </p:cNvSpPr>
            <p:nvPr/>
          </p:nvSpPr>
          <p:spPr bwMode="auto">
            <a:xfrm>
              <a:off x="1638" y="1350"/>
              <a:ext cx="1" cy="429"/>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12" name="Line 52">
              <a:extLst>
                <a:ext uri="{FF2B5EF4-FFF2-40B4-BE49-F238E27FC236}">
                  <a16:creationId xmlns:a16="http://schemas.microsoft.com/office/drawing/2014/main" id="{6DB5EB95-BBF6-415B-BA2A-492F4E944044}"/>
                </a:ext>
              </a:extLst>
            </p:cNvPr>
            <p:cNvSpPr>
              <a:spLocks noChangeShapeType="1"/>
            </p:cNvSpPr>
            <p:nvPr/>
          </p:nvSpPr>
          <p:spPr bwMode="auto">
            <a:xfrm>
              <a:off x="746" y="1779"/>
              <a:ext cx="892" cy="1"/>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13" name="Line 53">
              <a:extLst>
                <a:ext uri="{FF2B5EF4-FFF2-40B4-BE49-F238E27FC236}">
                  <a16:creationId xmlns:a16="http://schemas.microsoft.com/office/drawing/2014/main" id="{BF358070-5D56-4293-80D1-408389EE3089}"/>
                </a:ext>
              </a:extLst>
            </p:cNvPr>
            <p:cNvSpPr>
              <a:spLocks noChangeShapeType="1"/>
            </p:cNvSpPr>
            <p:nvPr/>
          </p:nvSpPr>
          <p:spPr bwMode="auto">
            <a:xfrm>
              <a:off x="746" y="1350"/>
              <a:ext cx="892" cy="1"/>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14" name="Oval 54">
              <a:extLst>
                <a:ext uri="{FF2B5EF4-FFF2-40B4-BE49-F238E27FC236}">
                  <a16:creationId xmlns:a16="http://schemas.microsoft.com/office/drawing/2014/main" id="{166DFB2B-9BCC-4DBA-B7E8-F0E05881E2D0}"/>
                </a:ext>
              </a:extLst>
            </p:cNvPr>
            <p:cNvSpPr>
              <a:spLocks noChangeArrowheads="1"/>
            </p:cNvSpPr>
            <p:nvPr/>
          </p:nvSpPr>
          <p:spPr bwMode="auto">
            <a:xfrm>
              <a:off x="1588" y="1760"/>
              <a:ext cx="99" cy="39"/>
            </a:xfrm>
            <a:prstGeom prst="ellipse">
              <a:avLst/>
            </a:prstGeom>
            <a:solidFill>
              <a:srgbClr val="003F3E"/>
            </a:solidFill>
            <a:ln w="26988">
              <a:solidFill>
                <a:srgbClr val="005654"/>
              </a:solidFill>
              <a:round/>
              <a:headEnd/>
              <a:tailEnd/>
            </a:ln>
          </p:spPr>
          <p:txBody>
            <a:bodyPr/>
            <a:lstStyle/>
            <a:p>
              <a:endParaRPr lang="hu-HU"/>
            </a:p>
          </p:txBody>
        </p:sp>
        <p:sp>
          <p:nvSpPr>
            <p:cNvPr id="41015" name="Oval 55">
              <a:extLst>
                <a:ext uri="{FF2B5EF4-FFF2-40B4-BE49-F238E27FC236}">
                  <a16:creationId xmlns:a16="http://schemas.microsoft.com/office/drawing/2014/main" id="{555FBF19-A104-4A62-AD21-22450777F6C1}"/>
                </a:ext>
              </a:extLst>
            </p:cNvPr>
            <p:cNvSpPr>
              <a:spLocks noChangeArrowheads="1"/>
            </p:cNvSpPr>
            <p:nvPr/>
          </p:nvSpPr>
          <p:spPr bwMode="auto">
            <a:xfrm>
              <a:off x="1588" y="1330"/>
              <a:ext cx="99" cy="40"/>
            </a:xfrm>
            <a:prstGeom prst="ellipse">
              <a:avLst/>
            </a:prstGeom>
            <a:solidFill>
              <a:srgbClr val="003F3E"/>
            </a:solidFill>
            <a:ln w="26988">
              <a:solidFill>
                <a:srgbClr val="005654"/>
              </a:solidFill>
              <a:round/>
              <a:headEnd/>
              <a:tailEnd/>
            </a:ln>
          </p:spPr>
          <p:txBody>
            <a:bodyPr/>
            <a:lstStyle/>
            <a:p>
              <a:endParaRPr lang="hu-HU"/>
            </a:p>
          </p:txBody>
        </p:sp>
        <p:sp>
          <p:nvSpPr>
            <p:cNvPr id="41016" name="Line 56">
              <a:extLst>
                <a:ext uri="{FF2B5EF4-FFF2-40B4-BE49-F238E27FC236}">
                  <a16:creationId xmlns:a16="http://schemas.microsoft.com/office/drawing/2014/main" id="{05CD5AA8-4C11-4BA5-B237-3F6CAB3C95A6}"/>
                </a:ext>
              </a:extLst>
            </p:cNvPr>
            <p:cNvSpPr>
              <a:spLocks noChangeShapeType="1"/>
            </p:cNvSpPr>
            <p:nvPr/>
          </p:nvSpPr>
          <p:spPr bwMode="auto">
            <a:xfrm flipV="1">
              <a:off x="746" y="1015"/>
              <a:ext cx="594" cy="335"/>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17" name="Line 57">
              <a:extLst>
                <a:ext uri="{FF2B5EF4-FFF2-40B4-BE49-F238E27FC236}">
                  <a16:creationId xmlns:a16="http://schemas.microsoft.com/office/drawing/2014/main" id="{E4A4C333-70F1-462F-AADA-2B944F7D8310}"/>
                </a:ext>
              </a:extLst>
            </p:cNvPr>
            <p:cNvSpPr>
              <a:spLocks noChangeShapeType="1"/>
            </p:cNvSpPr>
            <p:nvPr/>
          </p:nvSpPr>
          <p:spPr bwMode="auto">
            <a:xfrm flipV="1">
              <a:off x="746" y="1445"/>
              <a:ext cx="594" cy="334"/>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18" name="Line 58">
              <a:extLst>
                <a:ext uri="{FF2B5EF4-FFF2-40B4-BE49-F238E27FC236}">
                  <a16:creationId xmlns:a16="http://schemas.microsoft.com/office/drawing/2014/main" id="{0C307998-4500-4A57-926E-0582F02EBBE5}"/>
                </a:ext>
              </a:extLst>
            </p:cNvPr>
            <p:cNvSpPr>
              <a:spLocks noChangeShapeType="1"/>
            </p:cNvSpPr>
            <p:nvPr/>
          </p:nvSpPr>
          <p:spPr bwMode="auto">
            <a:xfrm flipV="1">
              <a:off x="1638" y="1445"/>
              <a:ext cx="594" cy="334"/>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19" name="Line 59">
              <a:extLst>
                <a:ext uri="{FF2B5EF4-FFF2-40B4-BE49-F238E27FC236}">
                  <a16:creationId xmlns:a16="http://schemas.microsoft.com/office/drawing/2014/main" id="{19B067F9-C8A5-446D-BF77-698E8F332615}"/>
                </a:ext>
              </a:extLst>
            </p:cNvPr>
            <p:cNvSpPr>
              <a:spLocks noChangeShapeType="1"/>
            </p:cNvSpPr>
            <p:nvPr/>
          </p:nvSpPr>
          <p:spPr bwMode="auto">
            <a:xfrm flipV="1">
              <a:off x="1638" y="1015"/>
              <a:ext cx="594" cy="335"/>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20" name="Line 60">
              <a:extLst>
                <a:ext uri="{FF2B5EF4-FFF2-40B4-BE49-F238E27FC236}">
                  <a16:creationId xmlns:a16="http://schemas.microsoft.com/office/drawing/2014/main" id="{D20463D4-968D-4AF7-8034-51566BBF84F0}"/>
                </a:ext>
              </a:extLst>
            </p:cNvPr>
            <p:cNvSpPr>
              <a:spLocks noChangeShapeType="1"/>
            </p:cNvSpPr>
            <p:nvPr/>
          </p:nvSpPr>
          <p:spPr bwMode="auto">
            <a:xfrm>
              <a:off x="1340" y="1445"/>
              <a:ext cx="892" cy="1"/>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21" name="Line 61">
              <a:extLst>
                <a:ext uri="{FF2B5EF4-FFF2-40B4-BE49-F238E27FC236}">
                  <a16:creationId xmlns:a16="http://schemas.microsoft.com/office/drawing/2014/main" id="{E2384DAF-3E37-4DE5-A52B-75FCF698CF19}"/>
                </a:ext>
              </a:extLst>
            </p:cNvPr>
            <p:cNvSpPr>
              <a:spLocks noChangeShapeType="1"/>
            </p:cNvSpPr>
            <p:nvPr/>
          </p:nvSpPr>
          <p:spPr bwMode="auto">
            <a:xfrm>
              <a:off x="1340" y="1015"/>
              <a:ext cx="892" cy="1"/>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41022" name="Group 62">
            <a:extLst>
              <a:ext uri="{FF2B5EF4-FFF2-40B4-BE49-F238E27FC236}">
                <a16:creationId xmlns:a16="http://schemas.microsoft.com/office/drawing/2014/main" id="{2F26CD84-54A4-422E-A4D3-8B796A4D0771}"/>
              </a:ext>
            </a:extLst>
          </p:cNvPr>
          <p:cNvGrpSpPr>
            <a:grpSpLocks/>
          </p:cNvGrpSpPr>
          <p:nvPr/>
        </p:nvGrpSpPr>
        <p:grpSpPr bwMode="auto">
          <a:xfrm>
            <a:off x="4876800" y="617538"/>
            <a:ext cx="1641475" cy="1531937"/>
            <a:chOff x="746" y="1998"/>
            <a:chExt cx="1585" cy="804"/>
          </a:xfrm>
        </p:grpSpPr>
        <p:sp>
          <p:nvSpPr>
            <p:cNvPr id="41023" name="Line 63">
              <a:extLst>
                <a:ext uri="{FF2B5EF4-FFF2-40B4-BE49-F238E27FC236}">
                  <a16:creationId xmlns:a16="http://schemas.microsoft.com/office/drawing/2014/main" id="{470B341F-E452-4552-A8C4-C41040597358}"/>
                </a:ext>
              </a:extLst>
            </p:cNvPr>
            <p:cNvSpPr>
              <a:spLocks noChangeShapeType="1"/>
            </p:cNvSpPr>
            <p:nvPr/>
          </p:nvSpPr>
          <p:spPr bwMode="auto">
            <a:xfrm>
              <a:off x="796" y="2352"/>
              <a:ext cx="1" cy="430"/>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24" name="Oval 64">
              <a:extLst>
                <a:ext uri="{FF2B5EF4-FFF2-40B4-BE49-F238E27FC236}">
                  <a16:creationId xmlns:a16="http://schemas.microsoft.com/office/drawing/2014/main" id="{3A3262B8-5A74-4C53-890E-899ADA470E9A}"/>
                </a:ext>
              </a:extLst>
            </p:cNvPr>
            <p:cNvSpPr>
              <a:spLocks noChangeArrowheads="1"/>
            </p:cNvSpPr>
            <p:nvPr/>
          </p:nvSpPr>
          <p:spPr bwMode="auto">
            <a:xfrm>
              <a:off x="746" y="2762"/>
              <a:ext cx="99" cy="40"/>
            </a:xfrm>
            <a:prstGeom prst="ellipse">
              <a:avLst/>
            </a:prstGeom>
            <a:solidFill>
              <a:srgbClr val="003F3E"/>
            </a:solidFill>
            <a:ln w="26988">
              <a:solidFill>
                <a:srgbClr val="005654"/>
              </a:solidFill>
              <a:round/>
              <a:headEnd/>
              <a:tailEnd/>
            </a:ln>
          </p:spPr>
          <p:txBody>
            <a:bodyPr/>
            <a:lstStyle/>
            <a:p>
              <a:endParaRPr lang="hu-HU"/>
            </a:p>
          </p:txBody>
        </p:sp>
        <p:sp>
          <p:nvSpPr>
            <p:cNvPr id="41025" name="Oval 65">
              <a:extLst>
                <a:ext uri="{FF2B5EF4-FFF2-40B4-BE49-F238E27FC236}">
                  <a16:creationId xmlns:a16="http://schemas.microsoft.com/office/drawing/2014/main" id="{158DCF67-1633-4F59-BF6F-B5F9D832B509}"/>
                </a:ext>
              </a:extLst>
            </p:cNvPr>
            <p:cNvSpPr>
              <a:spLocks noChangeArrowheads="1"/>
            </p:cNvSpPr>
            <p:nvPr/>
          </p:nvSpPr>
          <p:spPr bwMode="auto">
            <a:xfrm>
              <a:off x="746" y="2333"/>
              <a:ext cx="99" cy="39"/>
            </a:xfrm>
            <a:prstGeom prst="ellipse">
              <a:avLst/>
            </a:prstGeom>
            <a:solidFill>
              <a:srgbClr val="003F3E"/>
            </a:solidFill>
            <a:ln w="26988">
              <a:solidFill>
                <a:srgbClr val="005654"/>
              </a:solidFill>
              <a:round/>
              <a:headEnd/>
              <a:tailEnd/>
            </a:ln>
          </p:spPr>
          <p:txBody>
            <a:bodyPr/>
            <a:lstStyle/>
            <a:p>
              <a:endParaRPr lang="hu-HU"/>
            </a:p>
          </p:txBody>
        </p:sp>
        <p:sp>
          <p:nvSpPr>
            <p:cNvPr id="41026" name="Line 66">
              <a:extLst>
                <a:ext uri="{FF2B5EF4-FFF2-40B4-BE49-F238E27FC236}">
                  <a16:creationId xmlns:a16="http://schemas.microsoft.com/office/drawing/2014/main" id="{53B6A26A-AAD1-41AB-950D-58967BC6596E}"/>
                </a:ext>
              </a:extLst>
            </p:cNvPr>
            <p:cNvSpPr>
              <a:spLocks noChangeShapeType="1"/>
            </p:cNvSpPr>
            <p:nvPr/>
          </p:nvSpPr>
          <p:spPr bwMode="auto">
            <a:xfrm>
              <a:off x="1390" y="2018"/>
              <a:ext cx="1" cy="430"/>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27" name="Oval 67">
              <a:extLst>
                <a:ext uri="{FF2B5EF4-FFF2-40B4-BE49-F238E27FC236}">
                  <a16:creationId xmlns:a16="http://schemas.microsoft.com/office/drawing/2014/main" id="{A8690620-7AF9-47BA-B11E-2BC4771E1783}"/>
                </a:ext>
              </a:extLst>
            </p:cNvPr>
            <p:cNvSpPr>
              <a:spLocks noChangeArrowheads="1"/>
            </p:cNvSpPr>
            <p:nvPr/>
          </p:nvSpPr>
          <p:spPr bwMode="auto">
            <a:xfrm>
              <a:off x="1340" y="2428"/>
              <a:ext cx="100" cy="40"/>
            </a:xfrm>
            <a:prstGeom prst="ellipse">
              <a:avLst/>
            </a:prstGeom>
            <a:solidFill>
              <a:srgbClr val="003F3E"/>
            </a:solidFill>
            <a:ln w="26988">
              <a:solidFill>
                <a:srgbClr val="005654"/>
              </a:solidFill>
              <a:round/>
              <a:headEnd/>
              <a:tailEnd/>
            </a:ln>
          </p:spPr>
          <p:txBody>
            <a:bodyPr/>
            <a:lstStyle/>
            <a:p>
              <a:endParaRPr lang="hu-HU"/>
            </a:p>
          </p:txBody>
        </p:sp>
        <p:sp>
          <p:nvSpPr>
            <p:cNvPr id="41028" name="Oval 68">
              <a:extLst>
                <a:ext uri="{FF2B5EF4-FFF2-40B4-BE49-F238E27FC236}">
                  <a16:creationId xmlns:a16="http://schemas.microsoft.com/office/drawing/2014/main" id="{000AE1BE-3543-4198-BF46-91FC118429E0}"/>
                </a:ext>
              </a:extLst>
            </p:cNvPr>
            <p:cNvSpPr>
              <a:spLocks noChangeArrowheads="1"/>
            </p:cNvSpPr>
            <p:nvPr/>
          </p:nvSpPr>
          <p:spPr bwMode="auto">
            <a:xfrm>
              <a:off x="1340" y="1998"/>
              <a:ext cx="100" cy="40"/>
            </a:xfrm>
            <a:prstGeom prst="ellipse">
              <a:avLst/>
            </a:prstGeom>
            <a:solidFill>
              <a:srgbClr val="003F3E"/>
            </a:solidFill>
            <a:ln w="26988">
              <a:solidFill>
                <a:srgbClr val="005654"/>
              </a:solidFill>
              <a:round/>
              <a:headEnd/>
              <a:tailEnd/>
            </a:ln>
          </p:spPr>
          <p:txBody>
            <a:bodyPr/>
            <a:lstStyle/>
            <a:p>
              <a:endParaRPr lang="hu-HU"/>
            </a:p>
          </p:txBody>
        </p:sp>
        <p:sp>
          <p:nvSpPr>
            <p:cNvPr id="41029" name="Line 69">
              <a:extLst>
                <a:ext uri="{FF2B5EF4-FFF2-40B4-BE49-F238E27FC236}">
                  <a16:creationId xmlns:a16="http://schemas.microsoft.com/office/drawing/2014/main" id="{E0A57003-7D5B-4EC3-BCBF-C5AC2482C5DD}"/>
                </a:ext>
              </a:extLst>
            </p:cNvPr>
            <p:cNvSpPr>
              <a:spLocks noChangeShapeType="1"/>
            </p:cNvSpPr>
            <p:nvPr/>
          </p:nvSpPr>
          <p:spPr bwMode="auto">
            <a:xfrm>
              <a:off x="2281" y="2018"/>
              <a:ext cx="1" cy="430"/>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30" name="Oval 70">
              <a:extLst>
                <a:ext uri="{FF2B5EF4-FFF2-40B4-BE49-F238E27FC236}">
                  <a16:creationId xmlns:a16="http://schemas.microsoft.com/office/drawing/2014/main" id="{9CB07026-7B8F-4287-889F-722FE08ABA97}"/>
                </a:ext>
              </a:extLst>
            </p:cNvPr>
            <p:cNvSpPr>
              <a:spLocks noChangeArrowheads="1"/>
            </p:cNvSpPr>
            <p:nvPr/>
          </p:nvSpPr>
          <p:spPr bwMode="auto">
            <a:xfrm>
              <a:off x="2232" y="2428"/>
              <a:ext cx="99" cy="40"/>
            </a:xfrm>
            <a:prstGeom prst="ellipse">
              <a:avLst/>
            </a:prstGeom>
            <a:solidFill>
              <a:srgbClr val="003F3E"/>
            </a:solidFill>
            <a:ln w="26988">
              <a:solidFill>
                <a:srgbClr val="005654"/>
              </a:solidFill>
              <a:round/>
              <a:headEnd/>
              <a:tailEnd/>
            </a:ln>
          </p:spPr>
          <p:txBody>
            <a:bodyPr/>
            <a:lstStyle/>
            <a:p>
              <a:endParaRPr lang="hu-HU"/>
            </a:p>
          </p:txBody>
        </p:sp>
        <p:sp>
          <p:nvSpPr>
            <p:cNvPr id="41031" name="Oval 71">
              <a:extLst>
                <a:ext uri="{FF2B5EF4-FFF2-40B4-BE49-F238E27FC236}">
                  <a16:creationId xmlns:a16="http://schemas.microsoft.com/office/drawing/2014/main" id="{FC505B56-8C51-499F-BCBE-A79B42C38514}"/>
                </a:ext>
              </a:extLst>
            </p:cNvPr>
            <p:cNvSpPr>
              <a:spLocks noChangeArrowheads="1"/>
            </p:cNvSpPr>
            <p:nvPr/>
          </p:nvSpPr>
          <p:spPr bwMode="auto">
            <a:xfrm>
              <a:off x="2232" y="1998"/>
              <a:ext cx="99" cy="40"/>
            </a:xfrm>
            <a:prstGeom prst="ellipse">
              <a:avLst/>
            </a:prstGeom>
            <a:solidFill>
              <a:srgbClr val="003F3E"/>
            </a:solidFill>
            <a:ln w="26988">
              <a:solidFill>
                <a:srgbClr val="005654"/>
              </a:solidFill>
              <a:round/>
              <a:headEnd/>
              <a:tailEnd/>
            </a:ln>
          </p:spPr>
          <p:txBody>
            <a:bodyPr/>
            <a:lstStyle/>
            <a:p>
              <a:endParaRPr lang="hu-HU"/>
            </a:p>
          </p:txBody>
        </p:sp>
        <p:sp>
          <p:nvSpPr>
            <p:cNvPr id="41032" name="Line 72">
              <a:extLst>
                <a:ext uri="{FF2B5EF4-FFF2-40B4-BE49-F238E27FC236}">
                  <a16:creationId xmlns:a16="http://schemas.microsoft.com/office/drawing/2014/main" id="{A240B1D6-9525-48F5-8567-38615A78ED13}"/>
                </a:ext>
              </a:extLst>
            </p:cNvPr>
            <p:cNvSpPr>
              <a:spLocks noChangeShapeType="1"/>
            </p:cNvSpPr>
            <p:nvPr/>
          </p:nvSpPr>
          <p:spPr bwMode="auto">
            <a:xfrm>
              <a:off x="1687" y="2352"/>
              <a:ext cx="1" cy="430"/>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33" name="Line 73">
              <a:extLst>
                <a:ext uri="{FF2B5EF4-FFF2-40B4-BE49-F238E27FC236}">
                  <a16:creationId xmlns:a16="http://schemas.microsoft.com/office/drawing/2014/main" id="{582DEFAF-D852-4550-AE7A-257AD5EB1A42}"/>
                </a:ext>
              </a:extLst>
            </p:cNvPr>
            <p:cNvSpPr>
              <a:spLocks noChangeShapeType="1"/>
            </p:cNvSpPr>
            <p:nvPr/>
          </p:nvSpPr>
          <p:spPr bwMode="auto">
            <a:xfrm>
              <a:off x="796" y="2782"/>
              <a:ext cx="891" cy="1"/>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34" name="Line 74">
              <a:extLst>
                <a:ext uri="{FF2B5EF4-FFF2-40B4-BE49-F238E27FC236}">
                  <a16:creationId xmlns:a16="http://schemas.microsoft.com/office/drawing/2014/main" id="{4CE7390D-D310-4A1F-B473-D802CC62DAED}"/>
                </a:ext>
              </a:extLst>
            </p:cNvPr>
            <p:cNvSpPr>
              <a:spLocks noChangeShapeType="1"/>
            </p:cNvSpPr>
            <p:nvPr/>
          </p:nvSpPr>
          <p:spPr bwMode="auto">
            <a:xfrm>
              <a:off x="796" y="2352"/>
              <a:ext cx="891" cy="1"/>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35" name="Oval 75">
              <a:extLst>
                <a:ext uri="{FF2B5EF4-FFF2-40B4-BE49-F238E27FC236}">
                  <a16:creationId xmlns:a16="http://schemas.microsoft.com/office/drawing/2014/main" id="{3842421A-553C-47B8-8EDC-C83BA391E62A}"/>
                </a:ext>
              </a:extLst>
            </p:cNvPr>
            <p:cNvSpPr>
              <a:spLocks noChangeArrowheads="1"/>
            </p:cNvSpPr>
            <p:nvPr/>
          </p:nvSpPr>
          <p:spPr bwMode="auto">
            <a:xfrm>
              <a:off x="1637" y="2762"/>
              <a:ext cx="100" cy="40"/>
            </a:xfrm>
            <a:prstGeom prst="ellipse">
              <a:avLst/>
            </a:prstGeom>
            <a:solidFill>
              <a:srgbClr val="003F3E"/>
            </a:solidFill>
            <a:ln w="26988">
              <a:solidFill>
                <a:srgbClr val="005654"/>
              </a:solidFill>
              <a:round/>
              <a:headEnd/>
              <a:tailEnd/>
            </a:ln>
          </p:spPr>
          <p:txBody>
            <a:bodyPr/>
            <a:lstStyle/>
            <a:p>
              <a:endParaRPr lang="hu-HU"/>
            </a:p>
          </p:txBody>
        </p:sp>
        <p:sp>
          <p:nvSpPr>
            <p:cNvPr id="41036" name="Oval 76">
              <a:extLst>
                <a:ext uri="{FF2B5EF4-FFF2-40B4-BE49-F238E27FC236}">
                  <a16:creationId xmlns:a16="http://schemas.microsoft.com/office/drawing/2014/main" id="{0B4D5F95-F959-44B9-AEA4-8936E0E7320F}"/>
                </a:ext>
              </a:extLst>
            </p:cNvPr>
            <p:cNvSpPr>
              <a:spLocks noChangeArrowheads="1"/>
            </p:cNvSpPr>
            <p:nvPr/>
          </p:nvSpPr>
          <p:spPr bwMode="auto">
            <a:xfrm>
              <a:off x="1637" y="2333"/>
              <a:ext cx="100" cy="39"/>
            </a:xfrm>
            <a:prstGeom prst="ellipse">
              <a:avLst/>
            </a:prstGeom>
            <a:solidFill>
              <a:srgbClr val="003F3E"/>
            </a:solidFill>
            <a:ln w="26988">
              <a:solidFill>
                <a:srgbClr val="005654"/>
              </a:solidFill>
              <a:round/>
              <a:headEnd/>
              <a:tailEnd/>
            </a:ln>
          </p:spPr>
          <p:txBody>
            <a:bodyPr/>
            <a:lstStyle/>
            <a:p>
              <a:endParaRPr lang="hu-HU"/>
            </a:p>
          </p:txBody>
        </p:sp>
        <p:sp>
          <p:nvSpPr>
            <p:cNvPr id="41037" name="Line 77">
              <a:extLst>
                <a:ext uri="{FF2B5EF4-FFF2-40B4-BE49-F238E27FC236}">
                  <a16:creationId xmlns:a16="http://schemas.microsoft.com/office/drawing/2014/main" id="{C37288B2-2723-404B-84A2-7B2578E7120F}"/>
                </a:ext>
              </a:extLst>
            </p:cNvPr>
            <p:cNvSpPr>
              <a:spLocks noChangeShapeType="1"/>
            </p:cNvSpPr>
            <p:nvPr/>
          </p:nvSpPr>
          <p:spPr bwMode="auto">
            <a:xfrm flipV="1">
              <a:off x="796" y="2018"/>
              <a:ext cx="594" cy="334"/>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38" name="Line 78">
              <a:extLst>
                <a:ext uri="{FF2B5EF4-FFF2-40B4-BE49-F238E27FC236}">
                  <a16:creationId xmlns:a16="http://schemas.microsoft.com/office/drawing/2014/main" id="{7C6E188A-11EA-4D65-8F53-7C949438A944}"/>
                </a:ext>
              </a:extLst>
            </p:cNvPr>
            <p:cNvSpPr>
              <a:spLocks noChangeShapeType="1"/>
            </p:cNvSpPr>
            <p:nvPr/>
          </p:nvSpPr>
          <p:spPr bwMode="auto">
            <a:xfrm flipV="1">
              <a:off x="796" y="2448"/>
              <a:ext cx="594" cy="334"/>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39" name="Line 79">
              <a:extLst>
                <a:ext uri="{FF2B5EF4-FFF2-40B4-BE49-F238E27FC236}">
                  <a16:creationId xmlns:a16="http://schemas.microsoft.com/office/drawing/2014/main" id="{40BF5366-E28A-4BC3-BCFD-5FA452250310}"/>
                </a:ext>
              </a:extLst>
            </p:cNvPr>
            <p:cNvSpPr>
              <a:spLocks noChangeShapeType="1"/>
            </p:cNvSpPr>
            <p:nvPr/>
          </p:nvSpPr>
          <p:spPr bwMode="auto">
            <a:xfrm flipV="1">
              <a:off x="1687" y="2448"/>
              <a:ext cx="594" cy="334"/>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40" name="Line 80">
              <a:extLst>
                <a:ext uri="{FF2B5EF4-FFF2-40B4-BE49-F238E27FC236}">
                  <a16:creationId xmlns:a16="http://schemas.microsoft.com/office/drawing/2014/main" id="{E7AD48E7-35B9-4A87-98BC-A8DBDEF80E55}"/>
                </a:ext>
              </a:extLst>
            </p:cNvPr>
            <p:cNvSpPr>
              <a:spLocks noChangeShapeType="1"/>
            </p:cNvSpPr>
            <p:nvPr/>
          </p:nvSpPr>
          <p:spPr bwMode="auto">
            <a:xfrm flipV="1">
              <a:off x="1687" y="2018"/>
              <a:ext cx="594" cy="334"/>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41" name="Line 81">
              <a:extLst>
                <a:ext uri="{FF2B5EF4-FFF2-40B4-BE49-F238E27FC236}">
                  <a16:creationId xmlns:a16="http://schemas.microsoft.com/office/drawing/2014/main" id="{54EB5CC2-13FC-4630-B6CB-5B3561C2433D}"/>
                </a:ext>
              </a:extLst>
            </p:cNvPr>
            <p:cNvSpPr>
              <a:spLocks noChangeShapeType="1"/>
            </p:cNvSpPr>
            <p:nvPr/>
          </p:nvSpPr>
          <p:spPr bwMode="auto">
            <a:xfrm>
              <a:off x="1390" y="2448"/>
              <a:ext cx="891" cy="1"/>
            </a:xfrm>
            <a:prstGeom prst="line">
              <a:avLst/>
            </a:prstGeom>
            <a:noFill/>
            <a:ln w="26988">
              <a:solidFill>
                <a:srgbClr val="005654"/>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042" name="Line 82">
              <a:extLst>
                <a:ext uri="{FF2B5EF4-FFF2-40B4-BE49-F238E27FC236}">
                  <a16:creationId xmlns:a16="http://schemas.microsoft.com/office/drawing/2014/main" id="{1D0CAC50-009C-481E-B702-11DF3F43D881}"/>
                </a:ext>
              </a:extLst>
            </p:cNvPr>
            <p:cNvSpPr>
              <a:spLocks noChangeShapeType="1"/>
            </p:cNvSpPr>
            <p:nvPr/>
          </p:nvSpPr>
          <p:spPr bwMode="auto">
            <a:xfrm>
              <a:off x="1390" y="2018"/>
              <a:ext cx="891" cy="1"/>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grpSp>
      <p:grpSp>
        <p:nvGrpSpPr>
          <p:cNvPr id="41043" name="Group 83">
            <a:extLst>
              <a:ext uri="{FF2B5EF4-FFF2-40B4-BE49-F238E27FC236}">
                <a16:creationId xmlns:a16="http://schemas.microsoft.com/office/drawing/2014/main" id="{E04CD2EC-B191-4867-8D9E-FBC39A018DDF}"/>
              </a:ext>
            </a:extLst>
          </p:cNvPr>
          <p:cNvGrpSpPr>
            <a:grpSpLocks/>
          </p:cNvGrpSpPr>
          <p:nvPr/>
        </p:nvGrpSpPr>
        <p:grpSpPr bwMode="auto">
          <a:xfrm>
            <a:off x="7064375" y="606425"/>
            <a:ext cx="1539875" cy="1624013"/>
            <a:chOff x="796" y="3021"/>
            <a:chExt cx="1486" cy="765"/>
          </a:xfrm>
        </p:grpSpPr>
        <p:sp>
          <p:nvSpPr>
            <p:cNvPr id="41044" name="Line 84">
              <a:extLst>
                <a:ext uri="{FF2B5EF4-FFF2-40B4-BE49-F238E27FC236}">
                  <a16:creationId xmlns:a16="http://schemas.microsoft.com/office/drawing/2014/main" id="{B5677B3E-AA17-421C-8185-C8421EEDA580}"/>
                </a:ext>
              </a:extLst>
            </p:cNvPr>
            <p:cNvSpPr>
              <a:spLocks noChangeShapeType="1"/>
            </p:cNvSpPr>
            <p:nvPr/>
          </p:nvSpPr>
          <p:spPr bwMode="auto">
            <a:xfrm>
              <a:off x="796" y="3355"/>
              <a:ext cx="1" cy="430"/>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45" name="Line 85">
              <a:extLst>
                <a:ext uri="{FF2B5EF4-FFF2-40B4-BE49-F238E27FC236}">
                  <a16:creationId xmlns:a16="http://schemas.microsoft.com/office/drawing/2014/main" id="{D1373749-24CA-410A-A4AB-82972A867304}"/>
                </a:ext>
              </a:extLst>
            </p:cNvPr>
            <p:cNvSpPr>
              <a:spLocks noChangeShapeType="1"/>
            </p:cNvSpPr>
            <p:nvPr/>
          </p:nvSpPr>
          <p:spPr bwMode="auto">
            <a:xfrm>
              <a:off x="1390" y="3021"/>
              <a:ext cx="1" cy="430"/>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46" name="Oval 86">
              <a:extLst>
                <a:ext uri="{FF2B5EF4-FFF2-40B4-BE49-F238E27FC236}">
                  <a16:creationId xmlns:a16="http://schemas.microsoft.com/office/drawing/2014/main" id="{EEB4ED41-B6C8-4A5B-9F51-C69B46A1EC2E}"/>
                </a:ext>
              </a:extLst>
            </p:cNvPr>
            <p:cNvSpPr>
              <a:spLocks noChangeArrowheads="1"/>
            </p:cNvSpPr>
            <p:nvPr/>
          </p:nvSpPr>
          <p:spPr bwMode="auto">
            <a:xfrm>
              <a:off x="1340" y="3427"/>
              <a:ext cx="99" cy="47"/>
            </a:xfrm>
            <a:prstGeom prst="ellipse">
              <a:avLst/>
            </a:prstGeom>
            <a:solidFill>
              <a:srgbClr val="003F3E"/>
            </a:solidFill>
            <a:ln w="0">
              <a:solidFill>
                <a:srgbClr val="005654"/>
              </a:solidFill>
              <a:prstDash val="sysDot"/>
              <a:round/>
              <a:headEnd/>
              <a:tailEnd/>
            </a:ln>
          </p:spPr>
          <p:txBody>
            <a:bodyPr/>
            <a:lstStyle/>
            <a:p>
              <a:endParaRPr lang="hu-HU"/>
            </a:p>
          </p:txBody>
        </p:sp>
        <p:sp>
          <p:nvSpPr>
            <p:cNvPr id="41047" name="Line 87">
              <a:extLst>
                <a:ext uri="{FF2B5EF4-FFF2-40B4-BE49-F238E27FC236}">
                  <a16:creationId xmlns:a16="http://schemas.microsoft.com/office/drawing/2014/main" id="{247D3FA6-E2AB-4BD0-AB09-22DF91BBA7FE}"/>
                </a:ext>
              </a:extLst>
            </p:cNvPr>
            <p:cNvSpPr>
              <a:spLocks noChangeShapeType="1"/>
            </p:cNvSpPr>
            <p:nvPr/>
          </p:nvSpPr>
          <p:spPr bwMode="auto">
            <a:xfrm>
              <a:off x="2281" y="3021"/>
              <a:ext cx="1" cy="430"/>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48" name="Line 88">
              <a:extLst>
                <a:ext uri="{FF2B5EF4-FFF2-40B4-BE49-F238E27FC236}">
                  <a16:creationId xmlns:a16="http://schemas.microsoft.com/office/drawing/2014/main" id="{FC0F6DD5-E8A3-47CC-84B4-34F160641D35}"/>
                </a:ext>
              </a:extLst>
            </p:cNvPr>
            <p:cNvSpPr>
              <a:spLocks noChangeShapeType="1"/>
            </p:cNvSpPr>
            <p:nvPr/>
          </p:nvSpPr>
          <p:spPr bwMode="auto">
            <a:xfrm>
              <a:off x="1687" y="3355"/>
              <a:ext cx="1" cy="430"/>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49" name="Line 89">
              <a:extLst>
                <a:ext uri="{FF2B5EF4-FFF2-40B4-BE49-F238E27FC236}">
                  <a16:creationId xmlns:a16="http://schemas.microsoft.com/office/drawing/2014/main" id="{AE801406-807A-4C33-8908-9C29592FE642}"/>
                </a:ext>
              </a:extLst>
            </p:cNvPr>
            <p:cNvSpPr>
              <a:spLocks noChangeShapeType="1"/>
            </p:cNvSpPr>
            <p:nvPr/>
          </p:nvSpPr>
          <p:spPr bwMode="auto">
            <a:xfrm>
              <a:off x="796" y="3785"/>
              <a:ext cx="891" cy="1"/>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50" name="Line 90">
              <a:extLst>
                <a:ext uri="{FF2B5EF4-FFF2-40B4-BE49-F238E27FC236}">
                  <a16:creationId xmlns:a16="http://schemas.microsoft.com/office/drawing/2014/main" id="{F14BD13F-C0C7-4E26-AC10-1441C109E430}"/>
                </a:ext>
              </a:extLst>
            </p:cNvPr>
            <p:cNvSpPr>
              <a:spLocks noChangeShapeType="1"/>
            </p:cNvSpPr>
            <p:nvPr/>
          </p:nvSpPr>
          <p:spPr bwMode="auto">
            <a:xfrm>
              <a:off x="796" y="3355"/>
              <a:ext cx="891" cy="1"/>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51" name="Line 91">
              <a:extLst>
                <a:ext uri="{FF2B5EF4-FFF2-40B4-BE49-F238E27FC236}">
                  <a16:creationId xmlns:a16="http://schemas.microsoft.com/office/drawing/2014/main" id="{1037DCB4-8C95-4BB8-93A5-E4EDA632EBC1}"/>
                </a:ext>
              </a:extLst>
            </p:cNvPr>
            <p:cNvSpPr>
              <a:spLocks noChangeShapeType="1"/>
            </p:cNvSpPr>
            <p:nvPr/>
          </p:nvSpPr>
          <p:spPr bwMode="auto">
            <a:xfrm flipV="1">
              <a:off x="796" y="3021"/>
              <a:ext cx="594" cy="334"/>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52" name="Line 92">
              <a:extLst>
                <a:ext uri="{FF2B5EF4-FFF2-40B4-BE49-F238E27FC236}">
                  <a16:creationId xmlns:a16="http://schemas.microsoft.com/office/drawing/2014/main" id="{7D939B8A-2767-426C-A511-AEDDBF8F68A4}"/>
                </a:ext>
              </a:extLst>
            </p:cNvPr>
            <p:cNvSpPr>
              <a:spLocks noChangeShapeType="1"/>
            </p:cNvSpPr>
            <p:nvPr/>
          </p:nvSpPr>
          <p:spPr bwMode="auto">
            <a:xfrm flipV="1">
              <a:off x="796" y="3451"/>
              <a:ext cx="594" cy="334"/>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53" name="Line 93">
              <a:extLst>
                <a:ext uri="{FF2B5EF4-FFF2-40B4-BE49-F238E27FC236}">
                  <a16:creationId xmlns:a16="http://schemas.microsoft.com/office/drawing/2014/main" id="{CA03AF90-2548-4321-82E9-75B198E28CD7}"/>
                </a:ext>
              </a:extLst>
            </p:cNvPr>
            <p:cNvSpPr>
              <a:spLocks noChangeShapeType="1"/>
            </p:cNvSpPr>
            <p:nvPr/>
          </p:nvSpPr>
          <p:spPr bwMode="auto">
            <a:xfrm flipV="1">
              <a:off x="1687" y="3451"/>
              <a:ext cx="594" cy="334"/>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54" name="Line 94">
              <a:extLst>
                <a:ext uri="{FF2B5EF4-FFF2-40B4-BE49-F238E27FC236}">
                  <a16:creationId xmlns:a16="http://schemas.microsoft.com/office/drawing/2014/main" id="{F503193B-9104-4E7C-9A3D-C302F1664C86}"/>
                </a:ext>
              </a:extLst>
            </p:cNvPr>
            <p:cNvSpPr>
              <a:spLocks noChangeShapeType="1"/>
            </p:cNvSpPr>
            <p:nvPr/>
          </p:nvSpPr>
          <p:spPr bwMode="auto">
            <a:xfrm flipV="1">
              <a:off x="1687" y="3021"/>
              <a:ext cx="594" cy="334"/>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55" name="Line 95">
              <a:extLst>
                <a:ext uri="{FF2B5EF4-FFF2-40B4-BE49-F238E27FC236}">
                  <a16:creationId xmlns:a16="http://schemas.microsoft.com/office/drawing/2014/main" id="{503EA46B-B36E-4F17-B75C-DBAD62E540C4}"/>
                </a:ext>
              </a:extLst>
            </p:cNvPr>
            <p:cNvSpPr>
              <a:spLocks noChangeShapeType="1"/>
            </p:cNvSpPr>
            <p:nvPr/>
          </p:nvSpPr>
          <p:spPr bwMode="auto">
            <a:xfrm>
              <a:off x="1390" y="3451"/>
              <a:ext cx="891" cy="1"/>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sp>
          <p:nvSpPr>
            <p:cNvPr id="41056" name="Line 96">
              <a:extLst>
                <a:ext uri="{FF2B5EF4-FFF2-40B4-BE49-F238E27FC236}">
                  <a16:creationId xmlns:a16="http://schemas.microsoft.com/office/drawing/2014/main" id="{3D264A93-753F-4AED-97F2-E1CC7F36B05F}"/>
                </a:ext>
              </a:extLst>
            </p:cNvPr>
            <p:cNvSpPr>
              <a:spLocks noChangeShapeType="1"/>
            </p:cNvSpPr>
            <p:nvPr/>
          </p:nvSpPr>
          <p:spPr bwMode="auto">
            <a:xfrm>
              <a:off x="1390" y="3021"/>
              <a:ext cx="891" cy="1"/>
            </a:xfrm>
            <a:prstGeom prst="line">
              <a:avLst/>
            </a:prstGeom>
            <a:noFill/>
            <a:ln w="0">
              <a:solidFill>
                <a:srgbClr val="005654"/>
              </a:solidFill>
              <a:prstDash val="sysDot"/>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41057" name="Freeform 97">
            <a:extLst>
              <a:ext uri="{FF2B5EF4-FFF2-40B4-BE49-F238E27FC236}">
                <a16:creationId xmlns:a16="http://schemas.microsoft.com/office/drawing/2014/main" id="{6A1E1F94-BCC4-43D5-8265-EA218C8781EE}"/>
              </a:ext>
            </a:extLst>
          </p:cNvPr>
          <p:cNvSpPr>
            <a:spLocks/>
          </p:cNvSpPr>
          <p:nvPr/>
        </p:nvSpPr>
        <p:spPr bwMode="auto">
          <a:xfrm rot="-5400000">
            <a:off x="6669881" y="1245394"/>
            <a:ext cx="328613" cy="123825"/>
          </a:xfrm>
          <a:custGeom>
            <a:avLst/>
            <a:gdLst>
              <a:gd name="T0" fmla="*/ 199 w 298"/>
              <a:gd name="T1" fmla="*/ 0 h 237"/>
              <a:gd name="T2" fmla="*/ 199 w 298"/>
              <a:gd name="T3" fmla="*/ 142 h 237"/>
              <a:gd name="T4" fmla="*/ 298 w 298"/>
              <a:gd name="T5" fmla="*/ 142 h 237"/>
              <a:gd name="T6" fmla="*/ 149 w 298"/>
              <a:gd name="T7" fmla="*/ 237 h 237"/>
              <a:gd name="T8" fmla="*/ 0 w 298"/>
              <a:gd name="T9" fmla="*/ 142 h 237"/>
              <a:gd name="T10" fmla="*/ 100 w 298"/>
              <a:gd name="T11" fmla="*/ 142 h 237"/>
              <a:gd name="T12" fmla="*/ 100 w 298"/>
              <a:gd name="T13" fmla="*/ 0 h 237"/>
              <a:gd name="T14" fmla="*/ 199 w 298"/>
              <a:gd name="T15" fmla="*/ 0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37">
                <a:moveTo>
                  <a:pt x="199" y="0"/>
                </a:moveTo>
                <a:lnTo>
                  <a:pt x="199" y="142"/>
                </a:lnTo>
                <a:lnTo>
                  <a:pt x="298" y="142"/>
                </a:lnTo>
                <a:lnTo>
                  <a:pt x="149" y="237"/>
                </a:lnTo>
                <a:lnTo>
                  <a:pt x="0" y="142"/>
                </a:lnTo>
                <a:lnTo>
                  <a:pt x="100" y="142"/>
                </a:lnTo>
                <a:lnTo>
                  <a:pt x="100" y="0"/>
                </a:lnTo>
                <a:lnTo>
                  <a:pt x="199" y="0"/>
                </a:lnTo>
                <a:close/>
              </a:path>
            </a:pathLst>
          </a:custGeom>
          <a:solidFill>
            <a:srgbClr val="003F3E"/>
          </a:solidFill>
          <a:ln w="26988">
            <a:solidFill>
              <a:srgbClr val="005654"/>
            </a:solidFill>
            <a:prstDash val="solid"/>
            <a:round/>
            <a:headEnd/>
            <a:tailEnd/>
          </a:ln>
        </p:spPr>
        <p:txBody>
          <a:bodyPr/>
          <a:lstStyle/>
          <a:p>
            <a:endParaRPr lang="hu-HU"/>
          </a:p>
        </p:txBody>
      </p:sp>
      <p:sp>
        <p:nvSpPr>
          <p:cNvPr id="41058" name="Freeform 98">
            <a:extLst>
              <a:ext uri="{FF2B5EF4-FFF2-40B4-BE49-F238E27FC236}">
                <a16:creationId xmlns:a16="http://schemas.microsoft.com/office/drawing/2014/main" id="{31D99966-5ABC-4B7A-93D1-258AF012107A}"/>
              </a:ext>
            </a:extLst>
          </p:cNvPr>
          <p:cNvSpPr>
            <a:spLocks/>
          </p:cNvSpPr>
          <p:nvPr/>
        </p:nvSpPr>
        <p:spPr bwMode="auto">
          <a:xfrm rot="-5400000">
            <a:off x="4560888" y="1209675"/>
            <a:ext cx="328612" cy="122238"/>
          </a:xfrm>
          <a:custGeom>
            <a:avLst/>
            <a:gdLst>
              <a:gd name="T0" fmla="*/ 199 w 298"/>
              <a:gd name="T1" fmla="*/ 0 h 236"/>
              <a:gd name="T2" fmla="*/ 199 w 298"/>
              <a:gd name="T3" fmla="*/ 141 h 236"/>
              <a:gd name="T4" fmla="*/ 298 w 298"/>
              <a:gd name="T5" fmla="*/ 141 h 236"/>
              <a:gd name="T6" fmla="*/ 149 w 298"/>
              <a:gd name="T7" fmla="*/ 236 h 236"/>
              <a:gd name="T8" fmla="*/ 0 w 298"/>
              <a:gd name="T9" fmla="*/ 141 h 236"/>
              <a:gd name="T10" fmla="*/ 100 w 298"/>
              <a:gd name="T11" fmla="*/ 141 h 236"/>
              <a:gd name="T12" fmla="*/ 100 w 298"/>
              <a:gd name="T13" fmla="*/ 0 h 236"/>
              <a:gd name="T14" fmla="*/ 199 w 298"/>
              <a:gd name="T15" fmla="*/ 0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36">
                <a:moveTo>
                  <a:pt x="199" y="0"/>
                </a:moveTo>
                <a:lnTo>
                  <a:pt x="199" y="141"/>
                </a:lnTo>
                <a:lnTo>
                  <a:pt x="298" y="141"/>
                </a:lnTo>
                <a:lnTo>
                  <a:pt x="149" y="236"/>
                </a:lnTo>
                <a:lnTo>
                  <a:pt x="0" y="141"/>
                </a:lnTo>
                <a:lnTo>
                  <a:pt x="100" y="141"/>
                </a:lnTo>
                <a:lnTo>
                  <a:pt x="100" y="0"/>
                </a:lnTo>
                <a:lnTo>
                  <a:pt x="199" y="0"/>
                </a:lnTo>
                <a:close/>
              </a:path>
            </a:pathLst>
          </a:custGeom>
          <a:solidFill>
            <a:srgbClr val="003F3E"/>
          </a:solidFill>
          <a:ln w="26988">
            <a:solidFill>
              <a:srgbClr val="005654"/>
            </a:solidFill>
            <a:prstDash val="solid"/>
            <a:round/>
            <a:headEnd/>
            <a:tailEnd/>
          </a:ln>
        </p:spPr>
        <p:txBody>
          <a:bodyPr/>
          <a:lstStyle/>
          <a:p>
            <a:endParaRPr lang="hu-HU"/>
          </a:p>
        </p:txBody>
      </p:sp>
      <p:sp>
        <p:nvSpPr>
          <p:cNvPr id="41059" name="Text Box 99">
            <a:extLst>
              <a:ext uri="{FF2B5EF4-FFF2-40B4-BE49-F238E27FC236}">
                <a16:creationId xmlns:a16="http://schemas.microsoft.com/office/drawing/2014/main" id="{87F91665-1879-42F2-B860-9AE6AE6E1BB3}"/>
              </a:ext>
            </a:extLst>
          </p:cNvPr>
          <p:cNvSpPr txBox="1">
            <a:spLocks noChangeArrowheads="1"/>
          </p:cNvSpPr>
          <p:nvPr/>
        </p:nvSpPr>
        <p:spPr bwMode="auto">
          <a:xfrm>
            <a:off x="50800" y="717550"/>
            <a:ext cx="2532063" cy="1069975"/>
          </a:xfrm>
          <a:prstGeom prst="rect">
            <a:avLst/>
          </a:prstGeom>
          <a:solidFill>
            <a:srgbClr val="FFFFEF"/>
          </a:solidFill>
          <a:ln>
            <a:noFill/>
          </a:ln>
          <a:effectLst/>
          <a:extLst>
            <a:ext uri="{91240B29-F687-4F45-9708-019B960494DF}">
              <a14:hiddenLine xmlns:a14="http://schemas.microsoft.com/office/drawing/2010/main" w="9525">
                <a:solidFill>
                  <a:srgbClr val="00565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1600" b="1">
                <a:solidFill>
                  <a:srgbClr val="005654"/>
                </a:solidFill>
                <a:latin typeface="Times New Roman" panose="02020603050405020304" pitchFamily="18" charset="0"/>
                <a:cs typeface="Times New Roman" panose="02020603050405020304" pitchFamily="18" charset="0"/>
              </a:rPr>
              <a:t>Edge removal and vertex fusion operations result single vertex and single polygon structure</a:t>
            </a:r>
          </a:p>
        </p:txBody>
      </p:sp>
      <p:sp>
        <p:nvSpPr>
          <p:cNvPr id="41060" name="Freeform 100">
            <a:extLst>
              <a:ext uri="{FF2B5EF4-FFF2-40B4-BE49-F238E27FC236}">
                <a16:creationId xmlns:a16="http://schemas.microsoft.com/office/drawing/2014/main" id="{870DDD8E-50E5-41AE-9229-5865CACD3534}"/>
              </a:ext>
            </a:extLst>
          </p:cNvPr>
          <p:cNvSpPr>
            <a:spLocks/>
          </p:cNvSpPr>
          <p:nvPr/>
        </p:nvSpPr>
        <p:spPr bwMode="auto">
          <a:xfrm>
            <a:off x="1081088" y="2292350"/>
            <a:ext cx="328612" cy="122238"/>
          </a:xfrm>
          <a:custGeom>
            <a:avLst/>
            <a:gdLst>
              <a:gd name="T0" fmla="*/ 199 w 298"/>
              <a:gd name="T1" fmla="*/ 0 h 236"/>
              <a:gd name="T2" fmla="*/ 199 w 298"/>
              <a:gd name="T3" fmla="*/ 141 h 236"/>
              <a:gd name="T4" fmla="*/ 298 w 298"/>
              <a:gd name="T5" fmla="*/ 141 h 236"/>
              <a:gd name="T6" fmla="*/ 149 w 298"/>
              <a:gd name="T7" fmla="*/ 236 h 236"/>
              <a:gd name="T8" fmla="*/ 0 w 298"/>
              <a:gd name="T9" fmla="*/ 141 h 236"/>
              <a:gd name="T10" fmla="*/ 100 w 298"/>
              <a:gd name="T11" fmla="*/ 141 h 236"/>
              <a:gd name="T12" fmla="*/ 100 w 298"/>
              <a:gd name="T13" fmla="*/ 0 h 236"/>
              <a:gd name="T14" fmla="*/ 199 w 298"/>
              <a:gd name="T15" fmla="*/ 0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36">
                <a:moveTo>
                  <a:pt x="199" y="0"/>
                </a:moveTo>
                <a:lnTo>
                  <a:pt x="199" y="141"/>
                </a:lnTo>
                <a:lnTo>
                  <a:pt x="298" y="141"/>
                </a:lnTo>
                <a:lnTo>
                  <a:pt x="149" y="236"/>
                </a:lnTo>
                <a:lnTo>
                  <a:pt x="0" y="141"/>
                </a:lnTo>
                <a:lnTo>
                  <a:pt x="100" y="141"/>
                </a:lnTo>
                <a:lnTo>
                  <a:pt x="100" y="0"/>
                </a:lnTo>
                <a:lnTo>
                  <a:pt x="199" y="0"/>
                </a:lnTo>
                <a:close/>
              </a:path>
            </a:pathLst>
          </a:custGeom>
          <a:solidFill>
            <a:srgbClr val="003F3E"/>
          </a:solidFill>
          <a:ln w="26988">
            <a:solidFill>
              <a:srgbClr val="005654"/>
            </a:solidFill>
            <a:prstDash val="solid"/>
            <a:round/>
            <a:headEnd/>
            <a:tailEnd/>
          </a:ln>
        </p:spPr>
        <p:txBody>
          <a:bodyPr/>
          <a:lstStyle/>
          <a:p>
            <a:endParaRPr lang="hu-HU"/>
          </a:p>
        </p:txBody>
      </p:sp>
      <p:sp>
        <p:nvSpPr>
          <p:cNvPr id="41061" name="Text Box 101">
            <a:extLst>
              <a:ext uri="{FF2B5EF4-FFF2-40B4-BE49-F238E27FC236}">
                <a16:creationId xmlns:a16="http://schemas.microsoft.com/office/drawing/2014/main" id="{A0AC0E86-5950-40F7-A9B5-03972789E43D}"/>
              </a:ext>
            </a:extLst>
          </p:cNvPr>
          <p:cNvSpPr txBox="1">
            <a:spLocks noChangeArrowheads="1"/>
          </p:cNvSpPr>
          <p:nvPr/>
        </p:nvSpPr>
        <p:spPr bwMode="auto">
          <a:xfrm>
            <a:off x="114300" y="2581275"/>
            <a:ext cx="2532063" cy="2803525"/>
          </a:xfrm>
          <a:prstGeom prst="rect">
            <a:avLst/>
          </a:prstGeom>
          <a:solidFill>
            <a:srgbClr val="FFFFEF"/>
          </a:solidFill>
          <a:ln>
            <a:noFill/>
          </a:ln>
          <a:effectLst/>
          <a:extLst>
            <a:ext uri="{91240B29-F687-4F45-9708-019B960494DF}">
              <a14:hiddenLine xmlns:a14="http://schemas.microsoft.com/office/drawing/2010/main" w="9525">
                <a:solidFill>
                  <a:srgbClr val="00565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hu-HU" sz="1400" b="1" dirty="0">
                <a:solidFill>
                  <a:srgbClr val="005654"/>
                </a:solidFill>
                <a:latin typeface="Times New Roman" panose="02020603050405020304" pitchFamily="18" charset="0"/>
                <a:cs typeface="Times New Roman" panose="02020603050405020304" pitchFamily="18" charset="0"/>
              </a:rPr>
              <a:t>Topological structure is built by operators named after Euler</a:t>
            </a:r>
          </a:p>
          <a:p>
            <a:endParaRPr lang="en-US" altLang="hu-HU" sz="1400" b="1" dirty="0">
              <a:solidFill>
                <a:srgbClr val="005654"/>
              </a:solidFill>
              <a:latin typeface="Times New Roman" panose="02020603050405020304" pitchFamily="18" charset="0"/>
              <a:cs typeface="Times New Roman" panose="02020603050405020304" pitchFamily="18" charset="0"/>
            </a:endParaRPr>
          </a:p>
          <a:p>
            <a:r>
              <a:rPr lang="en-US" altLang="hu-HU" sz="1600" b="1" dirty="0">
                <a:solidFill>
                  <a:srgbClr val="005654"/>
                </a:solidFill>
                <a:latin typeface="Times New Roman" panose="02020603050405020304" pitchFamily="18" charset="0"/>
                <a:cs typeface="Times New Roman" panose="02020603050405020304" pitchFamily="18" charset="0"/>
              </a:rPr>
              <a:t>Local Euler operators: </a:t>
            </a:r>
            <a:r>
              <a:rPr lang="en-US" altLang="hu-HU" sz="1400" b="1" dirty="0">
                <a:solidFill>
                  <a:srgbClr val="005654"/>
                </a:solidFill>
                <a:latin typeface="Times New Roman" panose="02020603050405020304" pitchFamily="18" charset="0"/>
                <a:cs typeface="Times New Roman" panose="02020603050405020304" pitchFamily="18" charset="0"/>
              </a:rPr>
              <a:t>act on vertex, edge and face.</a:t>
            </a:r>
          </a:p>
          <a:p>
            <a:endParaRPr lang="en-US" altLang="hu-HU" sz="1400" b="1" dirty="0">
              <a:solidFill>
                <a:srgbClr val="005654"/>
              </a:solidFill>
              <a:latin typeface="Times New Roman" panose="02020603050405020304" pitchFamily="18" charset="0"/>
              <a:cs typeface="Times New Roman" panose="02020603050405020304" pitchFamily="18" charset="0"/>
            </a:endParaRPr>
          </a:p>
          <a:p>
            <a:endParaRPr lang="en-US" altLang="hu-HU" sz="1600" b="1" dirty="0">
              <a:solidFill>
                <a:srgbClr val="005654"/>
              </a:solidFill>
              <a:latin typeface="Times New Roman" panose="02020603050405020304" pitchFamily="18" charset="0"/>
              <a:cs typeface="Times New Roman" panose="02020603050405020304" pitchFamily="18" charset="0"/>
            </a:endParaRPr>
          </a:p>
          <a:p>
            <a:endParaRPr lang="en-US" altLang="hu-HU" sz="1600" b="1" dirty="0">
              <a:solidFill>
                <a:srgbClr val="005654"/>
              </a:solidFill>
              <a:latin typeface="Times New Roman" panose="02020603050405020304" pitchFamily="18" charset="0"/>
              <a:cs typeface="Times New Roman" panose="02020603050405020304" pitchFamily="18" charset="0"/>
            </a:endParaRPr>
          </a:p>
          <a:p>
            <a:endParaRPr lang="en-US" altLang="hu-HU" sz="1600" b="1" dirty="0">
              <a:solidFill>
                <a:srgbClr val="005654"/>
              </a:solidFill>
              <a:latin typeface="Times New Roman" panose="02020603050405020304" pitchFamily="18" charset="0"/>
              <a:cs typeface="Times New Roman" panose="02020603050405020304" pitchFamily="18" charset="0"/>
            </a:endParaRPr>
          </a:p>
          <a:p>
            <a:r>
              <a:rPr lang="en-US" altLang="hu-HU" sz="1600" b="1" dirty="0">
                <a:solidFill>
                  <a:srgbClr val="005654"/>
                </a:solidFill>
                <a:latin typeface="Times New Roman" panose="02020603050405020304" pitchFamily="18" charset="0"/>
                <a:cs typeface="Times New Roman" panose="02020603050405020304" pitchFamily="18" charset="0"/>
              </a:rPr>
              <a:t>Global Euler operators:</a:t>
            </a:r>
          </a:p>
          <a:p>
            <a:r>
              <a:rPr lang="en-US" altLang="hu-HU" sz="1400" b="1" dirty="0">
                <a:solidFill>
                  <a:srgbClr val="005654"/>
                </a:solidFill>
                <a:latin typeface="Times New Roman" panose="02020603050405020304" pitchFamily="18" charset="0"/>
                <a:cs typeface="Times New Roman" panose="02020603050405020304" pitchFamily="18" charset="0"/>
              </a:rPr>
              <a:t>connect shells</a:t>
            </a:r>
          </a:p>
        </p:txBody>
      </p:sp>
      <p:pic>
        <p:nvPicPr>
          <p:cNvPr id="41128" name="Picture 168" descr="Brep3p11b">
            <a:extLst>
              <a:ext uri="{FF2B5EF4-FFF2-40B4-BE49-F238E27FC236}">
                <a16:creationId xmlns:a16="http://schemas.microsoft.com/office/drawing/2014/main" id="{4946FE32-04C7-41BF-B94D-8F6628A43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708" t="17683" r="31691" b="45863"/>
          <a:stretch>
            <a:fillRect/>
          </a:stretch>
        </p:blipFill>
        <p:spPr bwMode="auto">
          <a:xfrm>
            <a:off x="7478713" y="2292350"/>
            <a:ext cx="1098550" cy="1031875"/>
          </a:xfrm>
          <a:prstGeom prst="rect">
            <a:avLst/>
          </a:prstGeom>
          <a:noFill/>
          <a:extLst>
            <a:ext uri="{909E8E84-426E-40DD-AFC4-6F175D3DCCD1}">
              <a14:hiddenFill xmlns:a14="http://schemas.microsoft.com/office/drawing/2010/main">
                <a:solidFill>
                  <a:srgbClr val="FFFFFF"/>
                </a:solidFill>
              </a14:hiddenFill>
            </a:ext>
          </a:extLst>
        </p:spPr>
      </p:pic>
      <p:sp>
        <p:nvSpPr>
          <p:cNvPr id="41129" name="Rectangle 169">
            <a:extLst>
              <a:ext uri="{FF2B5EF4-FFF2-40B4-BE49-F238E27FC236}">
                <a16:creationId xmlns:a16="http://schemas.microsoft.com/office/drawing/2014/main" id="{AE3DE433-A901-4D36-A992-5EA344AC6051}"/>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http://users.nik.uni-obuda.hu/lhorvath/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2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0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5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1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0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2">
            <a:extLst>
              <a:ext uri="{FF2B5EF4-FFF2-40B4-BE49-F238E27FC236}">
                <a16:creationId xmlns:a16="http://schemas.microsoft.com/office/drawing/2014/main" id="{685E6074-E453-487A-87F9-07F4407FBBE0}"/>
              </a:ext>
            </a:extLst>
          </p:cNvPr>
          <p:cNvSpPr txBox="1">
            <a:spLocks noChangeArrowheads="1"/>
          </p:cNvSpPr>
          <p:nvPr/>
        </p:nvSpPr>
        <p:spPr bwMode="auto">
          <a:xfrm>
            <a:off x="0" y="0"/>
            <a:ext cx="9144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hu-HU" sz="2000" b="1">
                <a:solidFill>
                  <a:schemeClr val="bg1"/>
                </a:solidFill>
              </a:rPr>
              <a:t>Local Euler operators </a:t>
            </a:r>
          </a:p>
        </p:txBody>
      </p:sp>
      <p:grpSp>
        <p:nvGrpSpPr>
          <p:cNvPr id="10" name="Group 188">
            <a:extLst>
              <a:ext uri="{FF2B5EF4-FFF2-40B4-BE49-F238E27FC236}">
                <a16:creationId xmlns:a16="http://schemas.microsoft.com/office/drawing/2014/main" id="{6E5FDB8E-861F-481E-83FB-F68BDC779AB8}"/>
              </a:ext>
            </a:extLst>
          </p:cNvPr>
          <p:cNvGrpSpPr>
            <a:grpSpLocks/>
          </p:cNvGrpSpPr>
          <p:nvPr/>
        </p:nvGrpSpPr>
        <p:grpSpPr bwMode="auto">
          <a:xfrm>
            <a:off x="828675" y="1744663"/>
            <a:ext cx="2157413" cy="338137"/>
            <a:chOff x="522" y="907"/>
            <a:chExt cx="1359" cy="213"/>
          </a:xfrm>
        </p:grpSpPr>
        <p:grpSp>
          <p:nvGrpSpPr>
            <p:cNvPr id="20605" name="Group 71">
              <a:extLst>
                <a:ext uri="{FF2B5EF4-FFF2-40B4-BE49-F238E27FC236}">
                  <a16:creationId xmlns:a16="http://schemas.microsoft.com/office/drawing/2014/main" id="{1D375059-9707-4683-AF4D-8E00F0D2E4A0}"/>
                </a:ext>
              </a:extLst>
            </p:cNvPr>
            <p:cNvGrpSpPr>
              <a:grpSpLocks/>
            </p:cNvGrpSpPr>
            <p:nvPr/>
          </p:nvGrpSpPr>
          <p:grpSpPr bwMode="auto">
            <a:xfrm>
              <a:off x="1524" y="976"/>
              <a:ext cx="357" cy="75"/>
              <a:chOff x="1524" y="976"/>
              <a:chExt cx="357" cy="75"/>
            </a:xfrm>
          </p:grpSpPr>
          <p:sp>
            <p:nvSpPr>
              <p:cNvPr id="20608" name="Oval 68">
                <a:extLst>
                  <a:ext uri="{FF2B5EF4-FFF2-40B4-BE49-F238E27FC236}">
                    <a16:creationId xmlns:a16="http://schemas.microsoft.com/office/drawing/2014/main" id="{9F91D0E3-DE03-4F66-9297-6AE1C9331E59}"/>
                  </a:ext>
                </a:extLst>
              </p:cNvPr>
              <p:cNvSpPr>
                <a:spLocks noChangeArrowheads="1"/>
              </p:cNvSpPr>
              <p:nvPr/>
            </p:nvSpPr>
            <p:spPr bwMode="auto">
              <a:xfrm>
                <a:off x="1524" y="976"/>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609" name="Oval 69">
                <a:extLst>
                  <a:ext uri="{FF2B5EF4-FFF2-40B4-BE49-F238E27FC236}">
                    <a16:creationId xmlns:a16="http://schemas.microsoft.com/office/drawing/2014/main" id="{0AC10E36-926E-4FD9-914B-70240C8E1D28}"/>
                  </a:ext>
                </a:extLst>
              </p:cNvPr>
              <p:cNvSpPr>
                <a:spLocks noChangeArrowheads="1"/>
              </p:cNvSpPr>
              <p:nvPr/>
            </p:nvSpPr>
            <p:spPr bwMode="auto">
              <a:xfrm>
                <a:off x="1830" y="976"/>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610" name="Line 70">
                <a:extLst>
                  <a:ext uri="{FF2B5EF4-FFF2-40B4-BE49-F238E27FC236}">
                    <a16:creationId xmlns:a16="http://schemas.microsoft.com/office/drawing/2014/main" id="{CE87123C-1132-448E-ACB3-EE61CC14D25E}"/>
                  </a:ext>
                </a:extLst>
              </p:cNvPr>
              <p:cNvSpPr>
                <a:spLocks noChangeShapeType="1"/>
              </p:cNvSpPr>
              <p:nvPr/>
            </p:nvSpPr>
            <p:spPr bwMode="auto">
              <a:xfrm>
                <a:off x="1550" y="1013"/>
                <a:ext cx="300" cy="1"/>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606" name="Oval 72">
              <a:extLst>
                <a:ext uri="{FF2B5EF4-FFF2-40B4-BE49-F238E27FC236}">
                  <a16:creationId xmlns:a16="http://schemas.microsoft.com/office/drawing/2014/main" id="{060F8F93-CB13-42F2-B0CF-A2BD8F5DD3AF}"/>
                </a:ext>
              </a:extLst>
            </p:cNvPr>
            <p:cNvSpPr>
              <a:spLocks noChangeArrowheads="1"/>
            </p:cNvSpPr>
            <p:nvPr/>
          </p:nvSpPr>
          <p:spPr bwMode="auto">
            <a:xfrm>
              <a:off x="522" y="976"/>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607" name="Freeform 73">
              <a:extLst>
                <a:ext uri="{FF2B5EF4-FFF2-40B4-BE49-F238E27FC236}">
                  <a16:creationId xmlns:a16="http://schemas.microsoft.com/office/drawing/2014/main" id="{CD59EC00-A7C0-4B2D-BF4C-BB9AC0AA8BED}"/>
                </a:ext>
              </a:extLst>
            </p:cNvPr>
            <p:cNvSpPr>
              <a:spLocks/>
            </p:cNvSpPr>
            <p:nvPr/>
          </p:nvSpPr>
          <p:spPr bwMode="auto">
            <a:xfrm>
              <a:off x="998" y="907"/>
              <a:ext cx="251" cy="213"/>
            </a:xfrm>
            <a:custGeom>
              <a:avLst/>
              <a:gdLst>
                <a:gd name="T0" fmla="*/ 0 w 251"/>
                <a:gd name="T1" fmla="*/ 71 h 213"/>
                <a:gd name="T2" fmla="*/ 0 w 251"/>
                <a:gd name="T3" fmla="*/ 142 h 213"/>
                <a:gd name="T4" fmla="*/ 151 w 251"/>
                <a:gd name="T5" fmla="*/ 142 h 213"/>
                <a:gd name="T6" fmla="*/ 151 w 251"/>
                <a:gd name="T7" fmla="*/ 213 h 213"/>
                <a:gd name="T8" fmla="*/ 251 w 251"/>
                <a:gd name="T9" fmla="*/ 106 h 213"/>
                <a:gd name="T10" fmla="*/ 151 w 251"/>
                <a:gd name="T11" fmla="*/ 0 h 213"/>
                <a:gd name="T12" fmla="*/ 151 w 251"/>
                <a:gd name="T13" fmla="*/ 71 h 213"/>
                <a:gd name="T14" fmla="*/ 0 w 251"/>
                <a:gd name="T15" fmla="*/ 71 h 2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213">
                  <a:moveTo>
                    <a:pt x="0" y="71"/>
                  </a:moveTo>
                  <a:lnTo>
                    <a:pt x="0" y="142"/>
                  </a:lnTo>
                  <a:lnTo>
                    <a:pt x="151" y="142"/>
                  </a:lnTo>
                  <a:lnTo>
                    <a:pt x="151" y="213"/>
                  </a:lnTo>
                  <a:lnTo>
                    <a:pt x="251" y="106"/>
                  </a:lnTo>
                  <a:lnTo>
                    <a:pt x="151" y="0"/>
                  </a:lnTo>
                  <a:lnTo>
                    <a:pt x="151" y="71"/>
                  </a:lnTo>
                  <a:lnTo>
                    <a:pt x="0" y="71"/>
                  </a:lnTo>
                  <a:close/>
                </a:path>
              </a:pathLst>
            </a:custGeom>
            <a:solidFill>
              <a:srgbClr val="FFFFFF"/>
            </a:solidFill>
            <a:ln w="12700">
              <a:solidFill>
                <a:srgbClr val="003F3E"/>
              </a:solidFill>
              <a:prstDash val="solid"/>
              <a:round/>
              <a:headEnd/>
              <a:tailEnd/>
            </a:ln>
          </p:spPr>
          <p:txBody>
            <a:bodyPr/>
            <a:lstStyle/>
            <a:p>
              <a:endParaRPr lang="en-US"/>
            </a:p>
          </p:txBody>
        </p:sp>
      </p:grpSp>
      <p:grpSp>
        <p:nvGrpSpPr>
          <p:cNvPr id="17" name="Group 189">
            <a:extLst>
              <a:ext uri="{FF2B5EF4-FFF2-40B4-BE49-F238E27FC236}">
                <a16:creationId xmlns:a16="http://schemas.microsoft.com/office/drawing/2014/main" id="{9B3BCA01-70E0-482E-832C-7AF954FDA2D2}"/>
              </a:ext>
            </a:extLst>
          </p:cNvPr>
          <p:cNvGrpSpPr>
            <a:grpSpLocks/>
          </p:cNvGrpSpPr>
          <p:nvPr/>
        </p:nvGrpSpPr>
        <p:grpSpPr bwMode="auto">
          <a:xfrm>
            <a:off x="549275" y="2813050"/>
            <a:ext cx="2713038" cy="855663"/>
            <a:chOff x="346" y="1580"/>
            <a:chExt cx="1709" cy="539"/>
          </a:xfrm>
        </p:grpSpPr>
        <p:sp>
          <p:nvSpPr>
            <p:cNvPr id="20596" name="Freeform 74">
              <a:extLst>
                <a:ext uri="{FF2B5EF4-FFF2-40B4-BE49-F238E27FC236}">
                  <a16:creationId xmlns:a16="http://schemas.microsoft.com/office/drawing/2014/main" id="{635E511C-DA49-4694-93EC-1D492137BCDC}"/>
                </a:ext>
              </a:extLst>
            </p:cNvPr>
            <p:cNvSpPr>
              <a:spLocks/>
            </p:cNvSpPr>
            <p:nvPr/>
          </p:nvSpPr>
          <p:spPr bwMode="auto">
            <a:xfrm>
              <a:off x="346" y="1651"/>
              <a:ext cx="201" cy="425"/>
            </a:xfrm>
            <a:custGeom>
              <a:avLst/>
              <a:gdLst>
                <a:gd name="T0" fmla="*/ 0 w 201"/>
                <a:gd name="T1" fmla="*/ 0 h 425"/>
                <a:gd name="T2" fmla="*/ 201 w 201"/>
                <a:gd name="T3" fmla="*/ 213 h 425"/>
                <a:gd name="T4" fmla="*/ 0 w 201"/>
                <a:gd name="T5" fmla="*/ 425 h 425"/>
                <a:gd name="T6" fmla="*/ 0 60000 65536"/>
                <a:gd name="T7" fmla="*/ 0 60000 65536"/>
                <a:gd name="T8" fmla="*/ 0 60000 65536"/>
              </a:gdLst>
              <a:ahLst/>
              <a:cxnLst>
                <a:cxn ang="T6">
                  <a:pos x="T0" y="T1"/>
                </a:cxn>
                <a:cxn ang="T7">
                  <a:pos x="T2" y="T3"/>
                </a:cxn>
                <a:cxn ang="T8">
                  <a:pos x="T4" y="T5"/>
                </a:cxn>
              </a:cxnLst>
              <a:rect l="0" t="0" r="r" b="b"/>
              <a:pathLst>
                <a:path w="201" h="425">
                  <a:moveTo>
                    <a:pt x="0" y="0"/>
                  </a:moveTo>
                  <a:lnTo>
                    <a:pt x="201" y="213"/>
                  </a:lnTo>
                  <a:lnTo>
                    <a:pt x="0" y="425"/>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97" name="Oval 75">
              <a:extLst>
                <a:ext uri="{FF2B5EF4-FFF2-40B4-BE49-F238E27FC236}">
                  <a16:creationId xmlns:a16="http://schemas.microsoft.com/office/drawing/2014/main" id="{F4D7D5DF-3CCA-4BCD-A171-77B1476F4D29}"/>
                </a:ext>
              </a:extLst>
            </p:cNvPr>
            <p:cNvSpPr>
              <a:spLocks noChangeArrowheads="1"/>
            </p:cNvSpPr>
            <p:nvPr/>
          </p:nvSpPr>
          <p:spPr bwMode="auto">
            <a:xfrm>
              <a:off x="527" y="1826"/>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98" name="Freeform 76">
              <a:extLst>
                <a:ext uri="{FF2B5EF4-FFF2-40B4-BE49-F238E27FC236}">
                  <a16:creationId xmlns:a16="http://schemas.microsoft.com/office/drawing/2014/main" id="{7B4F4B22-7768-40EA-8874-4921D31B148A}"/>
                </a:ext>
              </a:extLst>
            </p:cNvPr>
            <p:cNvSpPr>
              <a:spLocks/>
            </p:cNvSpPr>
            <p:nvPr/>
          </p:nvSpPr>
          <p:spPr bwMode="auto">
            <a:xfrm>
              <a:off x="547" y="1580"/>
              <a:ext cx="251" cy="496"/>
            </a:xfrm>
            <a:custGeom>
              <a:avLst/>
              <a:gdLst>
                <a:gd name="T0" fmla="*/ 251 w 251"/>
                <a:gd name="T1" fmla="*/ 0 h 496"/>
                <a:gd name="T2" fmla="*/ 0 w 251"/>
                <a:gd name="T3" fmla="*/ 284 h 496"/>
                <a:gd name="T4" fmla="*/ 251 w 251"/>
                <a:gd name="T5" fmla="*/ 496 h 496"/>
                <a:gd name="T6" fmla="*/ 0 60000 65536"/>
                <a:gd name="T7" fmla="*/ 0 60000 65536"/>
                <a:gd name="T8" fmla="*/ 0 60000 65536"/>
              </a:gdLst>
              <a:ahLst/>
              <a:cxnLst>
                <a:cxn ang="T6">
                  <a:pos x="T0" y="T1"/>
                </a:cxn>
                <a:cxn ang="T7">
                  <a:pos x="T2" y="T3"/>
                </a:cxn>
                <a:cxn ang="T8">
                  <a:pos x="T4" y="T5"/>
                </a:cxn>
              </a:cxnLst>
              <a:rect l="0" t="0" r="r" b="b"/>
              <a:pathLst>
                <a:path w="251" h="496">
                  <a:moveTo>
                    <a:pt x="251" y="0"/>
                  </a:moveTo>
                  <a:lnTo>
                    <a:pt x="0" y="284"/>
                  </a:lnTo>
                  <a:lnTo>
                    <a:pt x="251" y="496"/>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99" name="Freeform 77">
              <a:extLst>
                <a:ext uri="{FF2B5EF4-FFF2-40B4-BE49-F238E27FC236}">
                  <a16:creationId xmlns:a16="http://schemas.microsoft.com/office/drawing/2014/main" id="{08409EAB-EFB7-45F2-A091-9A3F90B0D463}"/>
                </a:ext>
              </a:extLst>
            </p:cNvPr>
            <p:cNvSpPr>
              <a:spLocks/>
            </p:cNvSpPr>
            <p:nvPr/>
          </p:nvSpPr>
          <p:spPr bwMode="auto">
            <a:xfrm>
              <a:off x="1399" y="1651"/>
              <a:ext cx="201" cy="425"/>
            </a:xfrm>
            <a:custGeom>
              <a:avLst/>
              <a:gdLst>
                <a:gd name="T0" fmla="*/ 0 w 201"/>
                <a:gd name="T1" fmla="*/ 0 h 425"/>
                <a:gd name="T2" fmla="*/ 201 w 201"/>
                <a:gd name="T3" fmla="*/ 213 h 425"/>
                <a:gd name="T4" fmla="*/ 0 w 201"/>
                <a:gd name="T5" fmla="*/ 425 h 425"/>
                <a:gd name="T6" fmla="*/ 0 60000 65536"/>
                <a:gd name="T7" fmla="*/ 0 60000 65536"/>
                <a:gd name="T8" fmla="*/ 0 60000 65536"/>
              </a:gdLst>
              <a:ahLst/>
              <a:cxnLst>
                <a:cxn ang="T6">
                  <a:pos x="T0" y="T1"/>
                </a:cxn>
                <a:cxn ang="T7">
                  <a:pos x="T2" y="T3"/>
                </a:cxn>
                <a:cxn ang="T8">
                  <a:pos x="T4" y="T5"/>
                </a:cxn>
              </a:cxnLst>
              <a:rect l="0" t="0" r="r" b="b"/>
              <a:pathLst>
                <a:path w="201" h="425">
                  <a:moveTo>
                    <a:pt x="0" y="0"/>
                  </a:moveTo>
                  <a:lnTo>
                    <a:pt x="201" y="213"/>
                  </a:lnTo>
                  <a:lnTo>
                    <a:pt x="0" y="425"/>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00" name="Freeform 78">
              <a:extLst>
                <a:ext uri="{FF2B5EF4-FFF2-40B4-BE49-F238E27FC236}">
                  <a16:creationId xmlns:a16="http://schemas.microsoft.com/office/drawing/2014/main" id="{195E1879-3EEF-4D34-BD97-82BDBA1BB61E}"/>
                </a:ext>
              </a:extLst>
            </p:cNvPr>
            <p:cNvSpPr>
              <a:spLocks/>
            </p:cNvSpPr>
            <p:nvPr/>
          </p:nvSpPr>
          <p:spPr bwMode="auto">
            <a:xfrm>
              <a:off x="1810" y="1623"/>
              <a:ext cx="245" cy="496"/>
            </a:xfrm>
            <a:custGeom>
              <a:avLst/>
              <a:gdLst>
                <a:gd name="T0" fmla="*/ 245 w 245"/>
                <a:gd name="T1" fmla="*/ 0 h 496"/>
                <a:gd name="T2" fmla="*/ 0 w 245"/>
                <a:gd name="T3" fmla="*/ 247 h 496"/>
                <a:gd name="T4" fmla="*/ 245 w 245"/>
                <a:gd name="T5" fmla="*/ 496 h 496"/>
                <a:gd name="T6" fmla="*/ 0 60000 65536"/>
                <a:gd name="T7" fmla="*/ 0 60000 65536"/>
                <a:gd name="T8" fmla="*/ 0 60000 65536"/>
              </a:gdLst>
              <a:ahLst/>
              <a:cxnLst>
                <a:cxn ang="T6">
                  <a:pos x="T0" y="T1"/>
                </a:cxn>
                <a:cxn ang="T7">
                  <a:pos x="T2" y="T3"/>
                </a:cxn>
                <a:cxn ang="T8">
                  <a:pos x="T4" y="T5"/>
                </a:cxn>
              </a:cxnLst>
              <a:rect l="0" t="0" r="r" b="b"/>
              <a:pathLst>
                <a:path w="245" h="496">
                  <a:moveTo>
                    <a:pt x="245" y="0"/>
                  </a:moveTo>
                  <a:lnTo>
                    <a:pt x="0" y="247"/>
                  </a:lnTo>
                  <a:lnTo>
                    <a:pt x="245" y="496"/>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01" name="Line 79">
              <a:extLst>
                <a:ext uri="{FF2B5EF4-FFF2-40B4-BE49-F238E27FC236}">
                  <a16:creationId xmlns:a16="http://schemas.microsoft.com/office/drawing/2014/main" id="{DDDDE8FE-F88D-42E3-9287-69A17CA1BA77}"/>
                </a:ext>
              </a:extLst>
            </p:cNvPr>
            <p:cNvSpPr>
              <a:spLocks noChangeShapeType="1"/>
            </p:cNvSpPr>
            <p:nvPr/>
          </p:nvSpPr>
          <p:spPr bwMode="auto">
            <a:xfrm>
              <a:off x="1600" y="1871"/>
              <a:ext cx="250" cy="1"/>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2" name="Oval 80">
              <a:extLst>
                <a:ext uri="{FF2B5EF4-FFF2-40B4-BE49-F238E27FC236}">
                  <a16:creationId xmlns:a16="http://schemas.microsoft.com/office/drawing/2014/main" id="{A2EBA6E3-53E2-404C-BE59-117A045AFE06}"/>
                </a:ext>
              </a:extLst>
            </p:cNvPr>
            <p:cNvSpPr>
              <a:spLocks noChangeArrowheads="1"/>
            </p:cNvSpPr>
            <p:nvPr/>
          </p:nvSpPr>
          <p:spPr bwMode="auto">
            <a:xfrm>
              <a:off x="1569" y="1834"/>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603" name="Oval 81">
              <a:extLst>
                <a:ext uri="{FF2B5EF4-FFF2-40B4-BE49-F238E27FC236}">
                  <a16:creationId xmlns:a16="http://schemas.microsoft.com/office/drawing/2014/main" id="{376973FD-9312-42F7-9CE4-B9B83126512E}"/>
                </a:ext>
              </a:extLst>
            </p:cNvPr>
            <p:cNvSpPr>
              <a:spLocks noChangeArrowheads="1"/>
            </p:cNvSpPr>
            <p:nvPr/>
          </p:nvSpPr>
          <p:spPr bwMode="auto">
            <a:xfrm>
              <a:off x="1804" y="1826"/>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604" name="Freeform 82">
              <a:extLst>
                <a:ext uri="{FF2B5EF4-FFF2-40B4-BE49-F238E27FC236}">
                  <a16:creationId xmlns:a16="http://schemas.microsoft.com/office/drawing/2014/main" id="{F1567771-5A9B-4549-BA74-D85B0561B4AF}"/>
                </a:ext>
              </a:extLst>
            </p:cNvPr>
            <p:cNvSpPr>
              <a:spLocks/>
            </p:cNvSpPr>
            <p:nvPr/>
          </p:nvSpPr>
          <p:spPr bwMode="auto">
            <a:xfrm>
              <a:off x="998" y="1757"/>
              <a:ext cx="251" cy="213"/>
            </a:xfrm>
            <a:custGeom>
              <a:avLst/>
              <a:gdLst>
                <a:gd name="T0" fmla="*/ 0 w 251"/>
                <a:gd name="T1" fmla="*/ 71 h 213"/>
                <a:gd name="T2" fmla="*/ 0 w 251"/>
                <a:gd name="T3" fmla="*/ 142 h 213"/>
                <a:gd name="T4" fmla="*/ 151 w 251"/>
                <a:gd name="T5" fmla="*/ 142 h 213"/>
                <a:gd name="T6" fmla="*/ 151 w 251"/>
                <a:gd name="T7" fmla="*/ 213 h 213"/>
                <a:gd name="T8" fmla="*/ 251 w 251"/>
                <a:gd name="T9" fmla="*/ 107 h 213"/>
                <a:gd name="T10" fmla="*/ 151 w 251"/>
                <a:gd name="T11" fmla="*/ 0 h 213"/>
                <a:gd name="T12" fmla="*/ 151 w 251"/>
                <a:gd name="T13" fmla="*/ 71 h 213"/>
                <a:gd name="T14" fmla="*/ 0 w 251"/>
                <a:gd name="T15" fmla="*/ 71 h 2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213">
                  <a:moveTo>
                    <a:pt x="0" y="71"/>
                  </a:moveTo>
                  <a:lnTo>
                    <a:pt x="0" y="142"/>
                  </a:lnTo>
                  <a:lnTo>
                    <a:pt x="151" y="142"/>
                  </a:lnTo>
                  <a:lnTo>
                    <a:pt x="151" y="213"/>
                  </a:lnTo>
                  <a:lnTo>
                    <a:pt x="251" y="107"/>
                  </a:lnTo>
                  <a:lnTo>
                    <a:pt x="151" y="0"/>
                  </a:lnTo>
                  <a:lnTo>
                    <a:pt x="151" y="71"/>
                  </a:lnTo>
                  <a:lnTo>
                    <a:pt x="0" y="71"/>
                  </a:lnTo>
                  <a:close/>
                </a:path>
              </a:pathLst>
            </a:custGeom>
            <a:solidFill>
              <a:srgbClr val="FFFFFF"/>
            </a:solidFill>
            <a:ln w="12700">
              <a:solidFill>
                <a:srgbClr val="003F3E"/>
              </a:solidFill>
              <a:prstDash val="solid"/>
              <a:round/>
              <a:headEnd/>
              <a:tailEnd/>
            </a:ln>
          </p:spPr>
          <p:txBody>
            <a:bodyPr/>
            <a:lstStyle/>
            <a:p>
              <a:endParaRPr lang="en-US"/>
            </a:p>
          </p:txBody>
        </p:sp>
      </p:grpSp>
      <p:grpSp>
        <p:nvGrpSpPr>
          <p:cNvPr id="27" name="Group 190">
            <a:extLst>
              <a:ext uri="{FF2B5EF4-FFF2-40B4-BE49-F238E27FC236}">
                <a16:creationId xmlns:a16="http://schemas.microsoft.com/office/drawing/2014/main" id="{2F1CC012-1FFB-47F2-BB45-A0C1F57423C6}"/>
              </a:ext>
            </a:extLst>
          </p:cNvPr>
          <p:cNvGrpSpPr>
            <a:grpSpLocks/>
          </p:cNvGrpSpPr>
          <p:nvPr/>
        </p:nvGrpSpPr>
        <p:grpSpPr bwMode="auto">
          <a:xfrm>
            <a:off x="549275" y="4276725"/>
            <a:ext cx="2395538" cy="855663"/>
            <a:chOff x="346" y="2502"/>
            <a:chExt cx="1509" cy="539"/>
          </a:xfrm>
        </p:grpSpPr>
        <p:sp>
          <p:nvSpPr>
            <p:cNvPr id="20587" name="Freeform 83">
              <a:extLst>
                <a:ext uri="{FF2B5EF4-FFF2-40B4-BE49-F238E27FC236}">
                  <a16:creationId xmlns:a16="http://schemas.microsoft.com/office/drawing/2014/main" id="{50025B22-B28F-46F7-B707-869F93DD2E94}"/>
                </a:ext>
              </a:extLst>
            </p:cNvPr>
            <p:cNvSpPr>
              <a:spLocks/>
            </p:cNvSpPr>
            <p:nvPr/>
          </p:nvSpPr>
          <p:spPr bwMode="auto">
            <a:xfrm>
              <a:off x="346" y="2573"/>
              <a:ext cx="201" cy="425"/>
            </a:xfrm>
            <a:custGeom>
              <a:avLst/>
              <a:gdLst>
                <a:gd name="T0" fmla="*/ 0 w 201"/>
                <a:gd name="T1" fmla="*/ 0 h 425"/>
                <a:gd name="T2" fmla="*/ 201 w 201"/>
                <a:gd name="T3" fmla="*/ 212 h 425"/>
                <a:gd name="T4" fmla="*/ 0 w 201"/>
                <a:gd name="T5" fmla="*/ 425 h 425"/>
                <a:gd name="T6" fmla="*/ 0 60000 65536"/>
                <a:gd name="T7" fmla="*/ 0 60000 65536"/>
                <a:gd name="T8" fmla="*/ 0 60000 65536"/>
              </a:gdLst>
              <a:ahLst/>
              <a:cxnLst>
                <a:cxn ang="T6">
                  <a:pos x="T0" y="T1"/>
                </a:cxn>
                <a:cxn ang="T7">
                  <a:pos x="T2" y="T3"/>
                </a:cxn>
                <a:cxn ang="T8">
                  <a:pos x="T4" y="T5"/>
                </a:cxn>
              </a:cxnLst>
              <a:rect l="0" t="0" r="r" b="b"/>
              <a:pathLst>
                <a:path w="201" h="425">
                  <a:moveTo>
                    <a:pt x="0" y="0"/>
                  </a:moveTo>
                  <a:lnTo>
                    <a:pt x="201" y="212"/>
                  </a:lnTo>
                  <a:lnTo>
                    <a:pt x="0" y="425"/>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88" name="Oval 84">
              <a:extLst>
                <a:ext uri="{FF2B5EF4-FFF2-40B4-BE49-F238E27FC236}">
                  <a16:creationId xmlns:a16="http://schemas.microsoft.com/office/drawing/2014/main" id="{C1D977F0-C697-42C3-896A-F74BC0D35F5E}"/>
                </a:ext>
              </a:extLst>
            </p:cNvPr>
            <p:cNvSpPr>
              <a:spLocks noChangeArrowheads="1"/>
            </p:cNvSpPr>
            <p:nvPr/>
          </p:nvSpPr>
          <p:spPr bwMode="auto">
            <a:xfrm>
              <a:off x="527" y="2748"/>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89" name="Freeform 85">
              <a:extLst>
                <a:ext uri="{FF2B5EF4-FFF2-40B4-BE49-F238E27FC236}">
                  <a16:creationId xmlns:a16="http://schemas.microsoft.com/office/drawing/2014/main" id="{38ADD77C-9932-433B-88A8-5B9712DFEB7D}"/>
                </a:ext>
              </a:extLst>
            </p:cNvPr>
            <p:cNvSpPr>
              <a:spLocks/>
            </p:cNvSpPr>
            <p:nvPr/>
          </p:nvSpPr>
          <p:spPr bwMode="auto">
            <a:xfrm>
              <a:off x="547" y="2502"/>
              <a:ext cx="251" cy="496"/>
            </a:xfrm>
            <a:custGeom>
              <a:avLst/>
              <a:gdLst>
                <a:gd name="T0" fmla="*/ 251 w 251"/>
                <a:gd name="T1" fmla="*/ 0 h 496"/>
                <a:gd name="T2" fmla="*/ 0 w 251"/>
                <a:gd name="T3" fmla="*/ 283 h 496"/>
                <a:gd name="T4" fmla="*/ 251 w 251"/>
                <a:gd name="T5" fmla="*/ 496 h 496"/>
                <a:gd name="T6" fmla="*/ 0 60000 65536"/>
                <a:gd name="T7" fmla="*/ 0 60000 65536"/>
                <a:gd name="T8" fmla="*/ 0 60000 65536"/>
              </a:gdLst>
              <a:ahLst/>
              <a:cxnLst>
                <a:cxn ang="T6">
                  <a:pos x="T0" y="T1"/>
                </a:cxn>
                <a:cxn ang="T7">
                  <a:pos x="T2" y="T3"/>
                </a:cxn>
                <a:cxn ang="T8">
                  <a:pos x="T4" y="T5"/>
                </a:cxn>
              </a:cxnLst>
              <a:rect l="0" t="0" r="r" b="b"/>
              <a:pathLst>
                <a:path w="251" h="496">
                  <a:moveTo>
                    <a:pt x="251" y="0"/>
                  </a:moveTo>
                  <a:lnTo>
                    <a:pt x="0" y="283"/>
                  </a:lnTo>
                  <a:lnTo>
                    <a:pt x="251" y="496"/>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90" name="Freeform 86">
              <a:extLst>
                <a:ext uri="{FF2B5EF4-FFF2-40B4-BE49-F238E27FC236}">
                  <a16:creationId xmlns:a16="http://schemas.microsoft.com/office/drawing/2014/main" id="{96AEA4AA-DBB4-47A4-AD53-0CC8C12B6AC4}"/>
                </a:ext>
              </a:extLst>
            </p:cNvPr>
            <p:cNvSpPr>
              <a:spLocks/>
            </p:cNvSpPr>
            <p:nvPr/>
          </p:nvSpPr>
          <p:spPr bwMode="auto">
            <a:xfrm>
              <a:off x="1399" y="2573"/>
              <a:ext cx="201" cy="425"/>
            </a:xfrm>
            <a:custGeom>
              <a:avLst/>
              <a:gdLst>
                <a:gd name="T0" fmla="*/ 0 w 201"/>
                <a:gd name="T1" fmla="*/ 0 h 425"/>
                <a:gd name="T2" fmla="*/ 201 w 201"/>
                <a:gd name="T3" fmla="*/ 212 h 425"/>
                <a:gd name="T4" fmla="*/ 0 w 201"/>
                <a:gd name="T5" fmla="*/ 425 h 425"/>
                <a:gd name="T6" fmla="*/ 0 60000 65536"/>
                <a:gd name="T7" fmla="*/ 0 60000 65536"/>
                <a:gd name="T8" fmla="*/ 0 60000 65536"/>
              </a:gdLst>
              <a:ahLst/>
              <a:cxnLst>
                <a:cxn ang="T6">
                  <a:pos x="T0" y="T1"/>
                </a:cxn>
                <a:cxn ang="T7">
                  <a:pos x="T2" y="T3"/>
                </a:cxn>
                <a:cxn ang="T8">
                  <a:pos x="T4" y="T5"/>
                </a:cxn>
              </a:cxnLst>
              <a:rect l="0" t="0" r="r" b="b"/>
              <a:pathLst>
                <a:path w="201" h="425">
                  <a:moveTo>
                    <a:pt x="0" y="0"/>
                  </a:moveTo>
                  <a:lnTo>
                    <a:pt x="201" y="212"/>
                  </a:lnTo>
                  <a:lnTo>
                    <a:pt x="0" y="425"/>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91" name="Freeform 87">
              <a:extLst>
                <a:ext uri="{FF2B5EF4-FFF2-40B4-BE49-F238E27FC236}">
                  <a16:creationId xmlns:a16="http://schemas.microsoft.com/office/drawing/2014/main" id="{3E36AB00-9D7D-490D-84A1-A61964AF143A}"/>
                </a:ext>
              </a:extLst>
            </p:cNvPr>
            <p:cNvSpPr>
              <a:spLocks/>
            </p:cNvSpPr>
            <p:nvPr/>
          </p:nvSpPr>
          <p:spPr bwMode="auto">
            <a:xfrm>
              <a:off x="1609" y="2544"/>
              <a:ext cx="245" cy="497"/>
            </a:xfrm>
            <a:custGeom>
              <a:avLst/>
              <a:gdLst>
                <a:gd name="T0" fmla="*/ 245 w 245"/>
                <a:gd name="T1" fmla="*/ 0 h 497"/>
                <a:gd name="T2" fmla="*/ 0 w 245"/>
                <a:gd name="T3" fmla="*/ 247 h 497"/>
                <a:gd name="T4" fmla="*/ 245 w 245"/>
                <a:gd name="T5" fmla="*/ 497 h 497"/>
                <a:gd name="T6" fmla="*/ 0 60000 65536"/>
                <a:gd name="T7" fmla="*/ 0 60000 65536"/>
                <a:gd name="T8" fmla="*/ 0 60000 65536"/>
              </a:gdLst>
              <a:ahLst/>
              <a:cxnLst>
                <a:cxn ang="T6">
                  <a:pos x="T0" y="T1"/>
                </a:cxn>
                <a:cxn ang="T7">
                  <a:pos x="T2" y="T3"/>
                </a:cxn>
                <a:cxn ang="T8">
                  <a:pos x="T4" y="T5"/>
                </a:cxn>
              </a:cxnLst>
              <a:rect l="0" t="0" r="r" b="b"/>
              <a:pathLst>
                <a:path w="245" h="497">
                  <a:moveTo>
                    <a:pt x="245" y="0"/>
                  </a:moveTo>
                  <a:lnTo>
                    <a:pt x="0" y="247"/>
                  </a:lnTo>
                  <a:lnTo>
                    <a:pt x="245" y="497"/>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92" name="Line 88">
              <a:extLst>
                <a:ext uri="{FF2B5EF4-FFF2-40B4-BE49-F238E27FC236}">
                  <a16:creationId xmlns:a16="http://schemas.microsoft.com/office/drawing/2014/main" id="{F111AEF6-5767-4571-871A-6F89ECB98F19}"/>
                </a:ext>
              </a:extLst>
            </p:cNvPr>
            <p:cNvSpPr>
              <a:spLocks noChangeShapeType="1"/>
            </p:cNvSpPr>
            <p:nvPr/>
          </p:nvSpPr>
          <p:spPr bwMode="auto">
            <a:xfrm>
              <a:off x="1600" y="2793"/>
              <a:ext cx="250" cy="1"/>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93" name="Oval 89">
              <a:extLst>
                <a:ext uri="{FF2B5EF4-FFF2-40B4-BE49-F238E27FC236}">
                  <a16:creationId xmlns:a16="http://schemas.microsoft.com/office/drawing/2014/main" id="{5D7DDDEE-2DB9-4A11-8415-8C4821499768}"/>
                </a:ext>
              </a:extLst>
            </p:cNvPr>
            <p:cNvSpPr>
              <a:spLocks noChangeArrowheads="1"/>
            </p:cNvSpPr>
            <p:nvPr/>
          </p:nvSpPr>
          <p:spPr bwMode="auto">
            <a:xfrm>
              <a:off x="1569" y="2755"/>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94" name="Oval 90">
              <a:extLst>
                <a:ext uri="{FF2B5EF4-FFF2-40B4-BE49-F238E27FC236}">
                  <a16:creationId xmlns:a16="http://schemas.microsoft.com/office/drawing/2014/main" id="{9D44D4D3-7837-4139-B41C-81BC3431B715}"/>
                </a:ext>
              </a:extLst>
            </p:cNvPr>
            <p:cNvSpPr>
              <a:spLocks noChangeArrowheads="1"/>
            </p:cNvSpPr>
            <p:nvPr/>
          </p:nvSpPr>
          <p:spPr bwMode="auto">
            <a:xfrm>
              <a:off x="1804" y="2748"/>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95" name="Freeform 91">
              <a:extLst>
                <a:ext uri="{FF2B5EF4-FFF2-40B4-BE49-F238E27FC236}">
                  <a16:creationId xmlns:a16="http://schemas.microsoft.com/office/drawing/2014/main" id="{2DCCEDE1-31D2-4F21-A283-4042A090457B}"/>
                </a:ext>
              </a:extLst>
            </p:cNvPr>
            <p:cNvSpPr>
              <a:spLocks/>
            </p:cNvSpPr>
            <p:nvPr/>
          </p:nvSpPr>
          <p:spPr bwMode="auto">
            <a:xfrm>
              <a:off x="998" y="2679"/>
              <a:ext cx="251" cy="212"/>
            </a:xfrm>
            <a:custGeom>
              <a:avLst/>
              <a:gdLst>
                <a:gd name="T0" fmla="*/ 0 w 251"/>
                <a:gd name="T1" fmla="*/ 71 h 212"/>
                <a:gd name="T2" fmla="*/ 0 w 251"/>
                <a:gd name="T3" fmla="*/ 142 h 212"/>
                <a:gd name="T4" fmla="*/ 151 w 251"/>
                <a:gd name="T5" fmla="*/ 142 h 212"/>
                <a:gd name="T6" fmla="*/ 151 w 251"/>
                <a:gd name="T7" fmla="*/ 212 h 212"/>
                <a:gd name="T8" fmla="*/ 251 w 251"/>
                <a:gd name="T9" fmla="*/ 106 h 212"/>
                <a:gd name="T10" fmla="*/ 151 w 251"/>
                <a:gd name="T11" fmla="*/ 0 h 212"/>
                <a:gd name="T12" fmla="*/ 151 w 251"/>
                <a:gd name="T13" fmla="*/ 71 h 212"/>
                <a:gd name="T14" fmla="*/ 0 w 251"/>
                <a:gd name="T15" fmla="*/ 71 h 2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212">
                  <a:moveTo>
                    <a:pt x="0" y="71"/>
                  </a:moveTo>
                  <a:lnTo>
                    <a:pt x="0" y="142"/>
                  </a:lnTo>
                  <a:lnTo>
                    <a:pt x="151" y="142"/>
                  </a:lnTo>
                  <a:lnTo>
                    <a:pt x="151" y="212"/>
                  </a:lnTo>
                  <a:lnTo>
                    <a:pt x="251" y="106"/>
                  </a:lnTo>
                  <a:lnTo>
                    <a:pt x="151" y="0"/>
                  </a:lnTo>
                  <a:lnTo>
                    <a:pt x="151" y="71"/>
                  </a:lnTo>
                  <a:lnTo>
                    <a:pt x="0" y="71"/>
                  </a:lnTo>
                  <a:close/>
                </a:path>
              </a:pathLst>
            </a:custGeom>
            <a:solidFill>
              <a:srgbClr val="FFFFFF"/>
            </a:solidFill>
            <a:ln w="12700">
              <a:solidFill>
                <a:srgbClr val="003F3E"/>
              </a:solidFill>
              <a:prstDash val="solid"/>
              <a:round/>
              <a:headEnd/>
              <a:tailEnd/>
            </a:ln>
          </p:spPr>
          <p:txBody>
            <a:bodyPr/>
            <a:lstStyle/>
            <a:p>
              <a:endParaRPr lang="en-US"/>
            </a:p>
          </p:txBody>
        </p:sp>
      </p:grpSp>
      <p:grpSp>
        <p:nvGrpSpPr>
          <p:cNvPr id="37" name="Group 191">
            <a:extLst>
              <a:ext uri="{FF2B5EF4-FFF2-40B4-BE49-F238E27FC236}">
                <a16:creationId xmlns:a16="http://schemas.microsoft.com/office/drawing/2014/main" id="{DEE92252-BDCB-4F8E-A078-A6295612D101}"/>
              </a:ext>
            </a:extLst>
          </p:cNvPr>
          <p:cNvGrpSpPr>
            <a:grpSpLocks/>
          </p:cNvGrpSpPr>
          <p:nvPr/>
        </p:nvGrpSpPr>
        <p:grpSpPr bwMode="auto">
          <a:xfrm>
            <a:off x="3932238" y="1573213"/>
            <a:ext cx="1870075" cy="681037"/>
            <a:chOff x="2477" y="799"/>
            <a:chExt cx="1178" cy="429"/>
          </a:xfrm>
        </p:grpSpPr>
        <p:sp>
          <p:nvSpPr>
            <p:cNvPr id="20583" name="Oval 93">
              <a:extLst>
                <a:ext uri="{FF2B5EF4-FFF2-40B4-BE49-F238E27FC236}">
                  <a16:creationId xmlns:a16="http://schemas.microsoft.com/office/drawing/2014/main" id="{5F2CCAD2-A784-4ACD-B6A5-48FF57523F3B}"/>
                </a:ext>
              </a:extLst>
            </p:cNvPr>
            <p:cNvSpPr>
              <a:spLocks noChangeArrowheads="1"/>
            </p:cNvSpPr>
            <p:nvPr/>
          </p:nvSpPr>
          <p:spPr bwMode="auto">
            <a:xfrm>
              <a:off x="3354" y="799"/>
              <a:ext cx="301" cy="429"/>
            </a:xfrm>
            <a:prstGeom prst="ellipse">
              <a:avLst/>
            </a:prstGeom>
            <a:solidFill>
              <a:srgbClr val="FFFFFF"/>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84" name="Oval 98">
              <a:extLst>
                <a:ext uri="{FF2B5EF4-FFF2-40B4-BE49-F238E27FC236}">
                  <a16:creationId xmlns:a16="http://schemas.microsoft.com/office/drawing/2014/main" id="{F2B970F2-2825-4281-9DC7-2C95454DEDEC}"/>
                </a:ext>
              </a:extLst>
            </p:cNvPr>
            <p:cNvSpPr>
              <a:spLocks noChangeArrowheads="1"/>
            </p:cNvSpPr>
            <p:nvPr/>
          </p:nvSpPr>
          <p:spPr bwMode="auto">
            <a:xfrm>
              <a:off x="2477" y="976"/>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85" name="Oval 99">
              <a:extLst>
                <a:ext uri="{FF2B5EF4-FFF2-40B4-BE49-F238E27FC236}">
                  <a16:creationId xmlns:a16="http://schemas.microsoft.com/office/drawing/2014/main" id="{5682732F-4C62-412A-A6F4-6136D336300B}"/>
                </a:ext>
              </a:extLst>
            </p:cNvPr>
            <p:cNvSpPr>
              <a:spLocks noChangeArrowheads="1"/>
            </p:cNvSpPr>
            <p:nvPr/>
          </p:nvSpPr>
          <p:spPr bwMode="auto">
            <a:xfrm>
              <a:off x="3329" y="976"/>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86" name="Freeform 101">
              <a:extLst>
                <a:ext uri="{FF2B5EF4-FFF2-40B4-BE49-F238E27FC236}">
                  <a16:creationId xmlns:a16="http://schemas.microsoft.com/office/drawing/2014/main" id="{A178CE28-0481-4DB0-A400-918414825D1C}"/>
                </a:ext>
              </a:extLst>
            </p:cNvPr>
            <p:cNvSpPr>
              <a:spLocks/>
            </p:cNvSpPr>
            <p:nvPr/>
          </p:nvSpPr>
          <p:spPr bwMode="auto">
            <a:xfrm>
              <a:off x="2903" y="907"/>
              <a:ext cx="200" cy="213"/>
            </a:xfrm>
            <a:custGeom>
              <a:avLst/>
              <a:gdLst>
                <a:gd name="T0" fmla="*/ 0 w 200"/>
                <a:gd name="T1" fmla="*/ 142 h 213"/>
                <a:gd name="T2" fmla="*/ 150 w 200"/>
                <a:gd name="T3" fmla="*/ 142 h 213"/>
                <a:gd name="T4" fmla="*/ 150 w 200"/>
                <a:gd name="T5" fmla="*/ 213 h 213"/>
                <a:gd name="T6" fmla="*/ 200 w 200"/>
                <a:gd name="T7" fmla="*/ 106 h 213"/>
                <a:gd name="T8" fmla="*/ 150 w 200"/>
                <a:gd name="T9" fmla="*/ 0 h 213"/>
                <a:gd name="T10" fmla="*/ 150 w 200"/>
                <a:gd name="T11" fmla="*/ 71 h 213"/>
                <a:gd name="T12" fmla="*/ 0 w 200"/>
                <a:gd name="T13" fmla="*/ 71 h 213"/>
                <a:gd name="T14" fmla="*/ 0 w 200"/>
                <a:gd name="T15" fmla="*/ 142 h 2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0" h="213">
                  <a:moveTo>
                    <a:pt x="0" y="142"/>
                  </a:moveTo>
                  <a:lnTo>
                    <a:pt x="150" y="142"/>
                  </a:lnTo>
                  <a:lnTo>
                    <a:pt x="150" y="213"/>
                  </a:lnTo>
                  <a:lnTo>
                    <a:pt x="200" y="106"/>
                  </a:lnTo>
                  <a:lnTo>
                    <a:pt x="150" y="0"/>
                  </a:lnTo>
                  <a:lnTo>
                    <a:pt x="150" y="71"/>
                  </a:lnTo>
                  <a:lnTo>
                    <a:pt x="0" y="71"/>
                  </a:lnTo>
                  <a:lnTo>
                    <a:pt x="0" y="142"/>
                  </a:lnTo>
                  <a:close/>
                </a:path>
              </a:pathLst>
            </a:custGeom>
            <a:solidFill>
              <a:srgbClr val="FFFFFF"/>
            </a:solidFill>
            <a:ln w="12700">
              <a:solidFill>
                <a:srgbClr val="003F3E"/>
              </a:solidFill>
              <a:prstDash val="solid"/>
              <a:round/>
              <a:headEnd/>
              <a:tailEnd/>
            </a:ln>
          </p:spPr>
          <p:txBody>
            <a:bodyPr/>
            <a:lstStyle/>
            <a:p>
              <a:endParaRPr lang="en-US"/>
            </a:p>
          </p:txBody>
        </p:sp>
      </p:grpSp>
      <p:grpSp>
        <p:nvGrpSpPr>
          <p:cNvPr id="42" name="Group 192">
            <a:extLst>
              <a:ext uri="{FF2B5EF4-FFF2-40B4-BE49-F238E27FC236}">
                <a16:creationId xmlns:a16="http://schemas.microsoft.com/office/drawing/2014/main" id="{E8F636FD-A3FC-41F8-B433-34DB18CB382E}"/>
              </a:ext>
            </a:extLst>
          </p:cNvPr>
          <p:cNvGrpSpPr>
            <a:grpSpLocks/>
          </p:cNvGrpSpPr>
          <p:nvPr/>
        </p:nvGrpSpPr>
        <p:grpSpPr bwMode="auto">
          <a:xfrm>
            <a:off x="3621088" y="2651125"/>
            <a:ext cx="2308225" cy="793750"/>
            <a:chOff x="2281" y="1478"/>
            <a:chExt cx="1454" cy="500"/>
          </a:xfrm>
        </p:grpSpPr>
        <p:sp>
          <p:nvSpPr>
            <p:cNvPr id="20571" name="Rectangle 94">
              <a:extLst>
                <a:ext uri="{FF2B5EF4-FFF2-40B4-BE49-F238E27FC236}">
                  <a16:creationId xmlns:a16="http://schemas.microsoft.com/office/drawing/2014/main" id="{949D6316-F689-464D-B8DD-BBA9BA52EAD2}"/>
                </a:ext>
              </a:extLst>
            </p:cNvPr>
            <p:cNvSpPr>
              <a:spLocks noChangeArrowheads="1"/>
            </p:cNvSpPr>
            <p:nvPr/>
          </p:nvSpPr>
          <p:spPr bwMode="auto">
            <a:xfrm>
              <a:off x="2305" y="1513"/>
              <a:ext cx="444" cy="418"/>
            </a:xfrm>
            <a:prstGeom prst="rect">
              <a:avLst/>
            </a:prstGeom>
            <a:solidFill>
              <a:srgbClr val="FFFFFF"/>
            </a:solidFill>
            <a:ln w="12700">
              <a:solidFill>
                <a:srgbClr val="003F3E"/>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72" name="Rectangle 95">
              <a:extLst>
                <a:ext uri="{FF2B5EF4-FFF2-40B4-BE49-F238E27FC236}">
                  <a16:creationId xmlns:a16="http://schemas.microsoft.com/office/drawing/2014/main" id="{E6F0906A-EC7C-46CA-ADF7-CC7F59184CBB}"/>
                </a:ext>
              </a:extLst>
            </p:cNvPr>
            <p:cNvSpPr>
              <a:spLocks noChangeArrowheads="1"/>
            </p:cNvSpPr>
            <p:nvPr/>
          </p:nvSpPr>
          <p:spPr bwMode="auto">
            <a:xfrm>
              <a:off x="3258" y="1513"/>
              <a:ext cx="443" cy="418"/>
            </a:xfrm>
            <a:prstGeom prst="rect">
              <a:avLst/>
            </a:prstGeom>
            <a:solidFill>
              <a:srgbClr val="FFFFFF"/>
            </a:solidFill>
            <a:ln w="12700">
              <a:solidFill>
                <a:srgbClr val="003F3E"/>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73" name="Line 96">
              <a:extLst>
                <a:ext uri="{FF2B5EF4-FFF2-40B4-BE49-F238E27FC236}">
                  <a16:creationId xmlns:a16="http://schemas.microsoft.com/office/drawing/2014/main" id="{BE500052-6973-466D-A835-293D37BB9AB8}"/>
                </a:ext>
              </a:extLst>
            </p:cNvPr>
            <p:cNvSpPr>
              <a:spLocks noChangeShapeType="1"/>
            </p:cNvSpPr>
            <p:nvPr/>
          </p:nvSpPr>
          <p:spPr bwMode="auto">
            <a:xfrm flipV="1">
              <a:off x="3254" y="1509"/>
              <a:ext cx="451" cy="426"/>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74" name="Oval 97">
              <a:extLst>
                <a:ext uri="{FF2B5EF4-FFF2-40B4-BE49-F238E27FC236}">
                  <a16:creationId xmlns:a16="http://schemas.microsoft.com/office/drawing/2014/main" id="{1846202A-5E9F-4524-B6FE-6CAB21E3C4A9}"/>
                </a:ext>
              </a:extLst>
            </p:cNvPr>
            <p:cNvSpPr>
              <a:spLocks noChangeArrowheads="1"/>
            </p:cNvSpPr>
            <p:nvPr/>
          </p:nvSpPr>
          <p:spPr bwMode="auto">
            <a:xfrm>
              <a:off x="3238" y="1896"/>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75" name="Freeform 100">
              <a:extLst>
                <a:ext uri="{FF2B5EF4-FFF2-40B4-BE49-F238E27FC236}">
                  <a16:creationId xmlns:a16="http://schemas.microsoft.com/office/drawing/2014/main" id="{2EB861B2-4836-463B-AACF-F4C532CED94C}"/>
                </a:ext>
              </a:extLst>
            </p:cNvPr>
            <p:cNvSpPr>
              <a:spLocks/>
            </p:cNvSpPr>
            <p:nvPr/>
          </p:nvSpPr>
          <p:spPr bwMode="auto">
            <a:xfrm>
              <a:off x="2903" y="1545"/>
              <a:ext cx="200" cy="212"/>
            </a:xfrm>
            <a:custGeom>
              <a:avLst/>
              <a:gdLst>
                <a:gd name="T0" fmla="*/ 0 w 200"/>
                <a:gd name="T1" fmla="*/ 142 h 212"/>
                <a:gd name="T2" fmla="*/ 150 w 200"/>
                <a:gd name="T3" fmla="*/ 142 h 212"/>
                <a:gd name="T4" fmla="*/ 150 w 200"/>
                <a:gd name="T5" fmla="*/ 212 h 212"/>
                <a:gd name="T6" fmla="*/ 200 w 200"/>
                <a:gd name="T7" fmla="*/ 106 h 212"/>
                <a:gd name="T8" fmla="*/ 150 w 200"/>
                <a:gd name="T9" fmla="*/ 0 h 212"/>
                <a:gd name="T10" fmla="*/ 150 w 200"/>
                <a:gd name="T11" fmla="*/ 71 h 212"/>
                <a:gd name="T12" fmla="*/ 0 w 200"/>
                <a:gd name="T13" fmla="*/ 71 h 212"/>
                <a:gd name="T14" fmla="*/ 0 w 200"/>
                <a:gd name="T15" fmla="*/ 142 h 2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0" h="212">
                  <a:moveTo>
                    <a:pt x="0" y="142"/>
                  </a:moveTo>
                  <a:lnTo>
                    <a:pt x="150" y="142"/>
                  </a:lnTo>
                  <a:lnTo>
                    <a:pt x="150" y="212"/>
                  </a:lnTo>
                  <a:lnTo>
                    <a:pt x="200" y="106"/>
                  </a:lnTo>
                  <a:lnTo>
                    <a:pt x="150" y="0"/>
                  </a:lnTo>
                  <a:lnTo>
                    <a:pt x="150" y="71"/>
                  </a:lnTo>
                  <a:lnTo>
                    <a:pt x="0" y="71"/>
                  </a:lnTo>
                  <a:lnTo>
                    <a:pt x="0" y="142"/>
                  </a:lnTo>
                  <a:close/>
                </a:path>
              </a:pathLst>
            </a:custGeom>
            <a:solidFill>
              <a:srgbClr val="FFFFFF"/>
            </a:solidFill>
            <a:ln w="12700">
              <a:solidFill>
                <a:srgbClr val="003F3E"/>
              </a:solidFill>
              <a:prstDash val="solid"/>
              <a:round/>
              <a:headEnd/>
              <a:tailEnd/>
            </a:ln>
          </p:spPr>
          <p:txBody>
            <a:bodyPr/>
            <a:lstStyle/>
            <a:p>
              <a:endParaRPr lang="en-US"/>
            </a:p>
          </p:txBody>
        </p:sp>
        <p:sp>
          <p:nvSpPr>
            <p:cNvPr id="20576" name="Oval 102">
              <a:extLst>
                <a:ext uri="{FF2B5EF4-FFF2-40B4-BE49-F238E27FC236}">
                  <a16:creationId xmlns:a16="http://schemas.microsoft.com/office/drawing/2014/main" id="{4A61668E-9AAD-4E88-84CF-FE91A95CA33C}"/>
                </a:ext>
              </a:extLst>
            </p:cNvPr>
            <p:cNvSpPr>
              <a:spLocks noChangeArrowheads="1"/>
            </p:cNvSpPr>
            <p:nvPr/>
          </p:nvSpPr>
          <p:spPr bwMode="auto">
            <a:xfrm>
              <a:off x="3685" y="1478"/>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77" name="Oval 103">
              <a:extLst>
                <a:ext uri="{FF2B5EF4-FFF2-40B4-BE49-F238E27FC236}">
                  <a16:creationId xmlns:a16="http://schemas.microsoft.com/office/drawing/2014/main" id="{C77443D5-2201-4C8F-9FD7-77048329592D}"/>
                </a:ext>
              </a:extLst>
            </p:cNvPr>
            <p:cNvSpPr>
              <a:spLocks noChangeArrowheads="1"/>
            </p:cNvSpPr>
            <p:nvPr/>
          </p:nvSpPr>
          <p:spPr bwMode="auto">
            <a:xfrm>
              <a:off x="2733" y="1478"/>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78" name="Oval 104">
              <a:extLst>
                <a:ext uri="{FF2B5EF4-FFF2-40B4-BE49-F238E27FC236}">
                  <a16:creationId xmlns:a16="http://schemas.microsoft.com/office/drawing/2014/main" id="{C8E853A4-163B-45FD-A85A-BAEACAED0B3E}"/>
                </a:ext>
              </a:extLst>
            </p:cNvPr>
            <p:cNvSpPr>
              <a:spLocks noChangeArrowheads="1"/>
            </p:cNvSpPr>
            <p:nvPr/>
          </p:nvSpPr>
          <p:spPr bwMode="auto">
            <a:xfrm>
              <a:off x="2281" y="1903"/>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79" name="Oval 105">
              <a:extLst>
                <a:ext uri="{FF2B5EF4-FFF2-40B4-BE49-F238E27FC236}">
                  <a16:creationId xmlns:a16="http://schemas.microsoft.com/office/drawing/2014/main" id="{AA343452-46B3-48CC-9A56-7F8F1B398952}"/>
                </a:ext>
              </a:extLst>
            </p:cNvPr>
            <p:cNvSpPr>
              <a:spLocks noChangeArrowheads="1"/>
            </p:cNvSpPr>
            <p:nvPr/>
          </p:nvSpPr>
          <p:spPr bwMode="auto">
            <a:xfrm>
              <a:off x="2281" y="1478"/>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80" name="Oval 106">
              <a:extLst>
                <a:ext uri="{FF2B5EF4-FFF2-40B4-BE49-F238E27FC236}">
                  <a16:creationId xmlns:a16="http://schemas.microsoft.com/office/drawing/2014/main" id="{DD9E9E41-2D17-4969-87F8-3305425A4D4E}"/>
                </a:ext>
              </a:extLst>
            </p:cNvPr>
            <p:cNvSpPr>
              <a:spLocks noChangeArrowheads="1"/>
            </p:cNvSpPr>
            <p:nvPr/>
          </p:nvSpPr>
          <p:spPr bwMode="auto">
            <a:xfrm>
              <a:off x="2733" y="1903"/>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81" name="Oval 107">
              <a:extLst>
                <a:ext uri="{FF2B5EF4-FFF2-40B4-BE49-F238E27FC236}">
                  <a16:creationId xmlns:a16="http://schemas.microsoft.com/office/drawing/2014/main" id="{CC82D6D1-3E5F-4971-82C1-3B0F7F3B96CF}"/>
                </a:ext>
              </a:extLst>
            </p:cNvPr>
            <p:cNvSpPr>
              <a:spLocks noChangeArrowheads="1"/>
            </p:cNvSpPr>
            <p:nvPr/>
          </p:nvSpPr>
          <p:spPr bwMode="auto">
            <a:xfrm>
              <a:off x="3685" y="1903"/>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82" name="Oval 108">
              <a:extLst>
                <a:ext uri="{FF2B5EF4-FFF2-40B4-BE49-F238E27FC236}">
                  <a16:creationId xmlns:a16="http://schemas.microsoft.com/office/drawing/2014/main" id="{8E00BBE7-8482-4605-BF6B-72A894206F08}"/>
                </a:ext>
              </a:extLst>
            </p:cNvPr>
            <p:cNvSpPr>
              <a:spLocks noChangeArrowheads="1"/>
            </p:cNvSpPr>
            <p:nvPr/>
          </p:nvSpPr>
          <p:spPr bwMode="auto">
            <a:xfrm>
              <a:off x="3234" y="1478"/>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grpSp>
      <p:grpSp>
        <p:nvGrpSpPr>
          <p:cNvPr id="55" name="Group 193">
            <a:extLst>
              <a:ext uri="{FF2B5EF4-FFF2-40B4-BE49-F238E27FC236}">
                <a16:creationId xmlns:a16="http://schemas.microsoft.com/office/drawing/2014/main" id="{76E15CE2-E8E1-4044-A986-2FD2A8946DC9}"/>
              </a:ext>
            </a:extLst>
          </p:cNvPr>
          <p:cNvGrpSpPr>
            <a:grpSpLocks/>
          </p:cNvGrpSpPr>
          <p:nvPr/>
        </p:nvGrpSpPr>
        <p:grpSpPr bwMode="auto">
          <a:xfrm>
            <a:off x="3621088" y="3654425"/>
            <a:ext cx="2308225" cy="803275"/>
            <a:chOff x="2281" y="2110"/>
            <a:chExt cx="1454" cy="506"/>
          </a:xfrm>
        </p:grpSpPr>
        <p:sp>
          <p:nvSpPr>
            <p:cNvPr id="20557" name="Rectangle 109">
              <a:extLst>
                <a:ext uri="{FF2B5EF4-FFF2-40B4-BE49-F238E27FC236}">
                  <a16:creationId xmlns:a16="http://schemas.microsoft.com/office/drawing/2014/main" id="{C2E8D957-5E87-4C70-B860-305FA42E4A01}"/>
                </a:ext>
              </a:extLst>
            </p:cNvPr>
            <p:cNvSpPr>
              <a:spLocks noChangeArrowheads="1"/>
            </p:cNvSpPr>
            <p:nvPr/>
          </p:nvSpPr>
          <p:spPr bwMode="auto">
            <a:xfrm>
              <a:off x="2305" y="2151"/>
              <a:ext cx="444" cy="418"/>
            </a:xfrm>
            <a:prstGeom prst="rect">
              <a:avLst/>
            </a:prstGeom>
            <a:solidFill>
              <a:srgbClr val="FFFFFF"/>
            </a:solidFill>
            <a:ln w="12700">
              <a:solidFill>
                <a:srgbClr val="003F3E"/>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58" name="Rectangle 110">
              <a:extLst>
                <a:ext uri="{FF2B5EF4-FFF2-40B4-BE49-F238E27FC236}">
                  <a16:creationId xmlns:a16="http://schemas.microsoft.com/office/drawing/2014/main" id="{51D7F5EE-4C75-44F0-AB28-911B253841C5}"/>
                </a:ext>
              </a:extLst>
            </p:cNvPr>
            <p:cNvSpPr>
              <a:spLocks noChangeArrowheads="1"/>
            </p:cNvSpPr>
            <p:nvPr/>
          </p:nvSpPr>
          <p:spPr bwMode="auto">
            <a:xfrm>
              <a:off x="3258" y="2151"/>
              <a:ext cx="443" cy="418"/>
            </a:xfrm>
            <a:prstGeom prst="rect">
              <a:avLst/>
            </a:prstGeom>
            <a:solidFill>
              <a:srgbClr val="FFFFFF"/>
            </a:solidFill>
            <a:ln w="12700">
              <a:solidFill>
                <a:srgbClr val="003F3E"/>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59" name="Oval 111">
              <a:extLst>
                <a:ext uri="{FF2B5EF4-FFF2-40B4-BE49-F238E27FC236}">
                  <a16:creationId xmlns:a16="http://schemas.microsoft.com/office/drawing/2014/main" id="{844087BB-826F-4C50-B043-A5BE44F2892E}"/>
                </a:ext>
              </a:extLst>
            </p:cNvPr>
            <p:cNvSpPr>
              <a:spLocks noChangeArrowheads="1"/>
            </p:cNvSpPr>
            <p:nvPr/>
          </p:nvSpPr>
          <p:spPr bwMode="auto">
            <a:xfrm>
              <a:off x="3238" y="2534"/>
              <a:ext cx="50"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0" name="Oval 112">
              <a:extLst>
                <a:ext uri="{FF2B5EF4-FFF2-40B4-BE49-F238E27FC236}">
                  <a16:creationId xmlns:a16="http://schemas.microsoft.com/office/drawing/2014/main" id="{561CA3DD-50EC-4EB4-82BE-44B50D13FD3B}"/>
                </a:ext>
              </a:extLst>
            </p:cNvPr>
            <p:cNvSpPr>
              <a:spLocks noChangeArrowheads="1"/>
            </p:cNvSpPr>
            <p:nvPr/>
          </p:nvSpPr>
          <p:spPr bwMode="auto">
            <a:xfrm>
              <a:off x="3354" y="2145"/>
              <a:ext cx="201" cy="291"/>
            </a:xfrm>
            <a:prstGeom prst="ellipse">
              <a:avLst/>
            </a:prstGeom>
            <a:solidFill>
              <a:srgbClr val="FFFFFF"/>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1" name="Oval 113">
              <a:extLst>
                <a:ext uri="{FF2B5EF4-FFF2-40B4-BE49-F238E27FC236}">
                  <a16:creationId xmlns:a16="http://schemas.microsoft.com/office/drawing/2014/main" id="{2ED3084F-B297-4186-8D84-8044FD18A5FE}"/>
                </a:ext>
              </a:extLst>
            </p:cNvPr>
            <p:cNvSpPr>
              <a:spLocks noChangeArrowheads="1"/>
            </p:cNvSpPr>
            <p:nvPr/>
          </p:nvSpPr>
          <p:spPr bwMode="auto">
            <a:xfrm>
              <a:off x="2477" y="2110"/>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2" name="Oval 114">
              <a:extLst>
                <a:ext uri="{FF2B5EF4-FFF2-40B4-BE49-F238E27FC236}">
                  <a16:creationId xmlns:a16="http://schemas.microsoft.com/office/drawing/2014/main" id="{9E077E08-31DF-47EC-9D42-FEA0898A8D28}"/>
                </a:ext>
              </a:extLst>
            </p:cNvPr>
            <p:cNvSpPr>
              <a:spLocks noChangeArrowheads="1"/>
            </p:cNvSpPr>
            <p:nvPr/>
          </p:nvSpPr>
          <p:spPr bwMode="auto">
            <a:xfrm>
              <a:off x="3429" y="2110"/>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3" name="Freeform 115">
              <a:extLst>
                <a:ext uri="{FF2B5EF4-FFF2-40B4-BE49-F238E27FC236}">
                  <a16:creationId xmlns:a16="http://schemas.microsoft.com/office/drawing/2014/main" id="{931DF017-04F1-45A7-BB6A-566C816D9A9E}"/>
                </a:ext>
              </a:extLst>
            </p:cNvPr>
            <p:cNvSpPr>
              <a:spLocks/>
            </p:cNvSpPr>
            <p:nvPr/>
          </p:nvSpPr>
          <p:spPr bwMode="auto">
            <a:xfrm>
              <a:off x="2903" y="2183"/>
              <a:ext cx="200" cy="212"/>
            </a:xfrm>
            <a:custGeom>
              <a:avLst/>
              <a:gdLst>
                <a:gd name="T0" fmla="*/ 0 w 200"/>
                <a:gd name="T1" fmla="*/ 141 h 212"/>
                <a:gd name="T2" fmla="*/ 150 w 200"/>
                <a:gd name="T3" fmla="*/ 141 h 212"/>
                <a:gd name="T4" fmla="*/ 150 w 200"/>
                <a:gd name="T5" fmla="*/ 212 h 212"/>
                <a:gd name="T6" fmla="*/ 200 w 200"/>
                <a:gd name="T7" fmla="*/ 106 h 212"/>
                <a:gd name="T8" fmla="*/ 150 w 200"/>
                <a:gd name="T9" fmla="*/ 0 h 212"/>
                <a:gd name="T10" fmla="*/ 150 w 200"/>
                <a:gd name="T11" fmla="*/ 71 h 212"/>
                <a:gd name="T12" fmla="*/ 0 w 200"/>
                <a:gd name="T13" fmla="*/ 71 h 212"/>
                <a:gd name="T14" fmla="*/ 0 w 200"/>
                <a:gd name="T15" fmla="*/ 141 h 2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0" h="212">
                  <a:moveTo>
                    <a:pt x="0" y="141"/>
                  </a:moveTo>
                  <a:lnTo>
                    <a:pt x="150" y="141"/>
                  </a:lnTo>
                  <a:lnTo>
                    <a:pt x="150" y="212"/>
                  </a:lnTo>
                  <a:lnTo>
                    <a:pt x="200" y="106"/>
                  </a:lnTo>
                  <a:lnTo>
                    <a:pt x="150" y="0"/>
                  </a:lnTo>
                  <a:lnTo>
                    <a:pt x="150" y="71"/>
                  </a:lnTo>
                  <a:lnTo>
                    <a:pt x="0" y="71"/>
                  </a:lnTo>
                  <a:lnTo>
                    <a:pt x="0" y="141"/>
                  </a:lnTo>
                  <a:close/>
                </a:path>
              </a:pathLst>
            </a:custGeom>
            <a:solidFill>
              <a:srgbClr val="FFFFFF"/>
            </a:solidFill>
            <a:ln w="12700">
              <a:solidFill>
                <a:srgbClr val="003F3E"/>
              </a:solidFill>
              <a:prstDash val="solid"/>
              <a:round/>
              <a:headEnd/>
              <a:tailEnd/>
            </a:ln>
          </p:spPr>
          <p:txBody>
            <a:bodyPr/>
            <a:lstStyle/>
            <a:p>
              <a:endParaRPr lang="en-US"/>
            </a:p>
          </p:txBody>
        </p:sp>
        <p:sp>
          <p:nvSpPr>
            <p:cNvPr id="20564" name="Oval 116">
              <a:extLst>
                <a:ext uri="{FF2B5EF4-FFF2-40B4-BE49-F238E27FC236}">
                  <a16:creationId xmlns:a16="http://schemas.microsoft.com/office/drawing/2014/main" id="{1AD08EA7-6890-45C2-BECA-876760F150FB}"/>
                </a:ext>
              </a:extLst>
            </p:cNvPr>
            <p:cNvSpPr>
              <a:spLocks noChangeArrowheads="1"/>
            </p:cNvSpPr>
            <p:nvPr/>
          </p:nvSpPr>
          <p:spPr bwMode="auto">
            <a:xfrm>
              <a:off x="3685" y="2116"/>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5" name="Oval 117">
              <a:extLst>
                <a:ext uri="{FF2B5EF4-FFF2-40B4-BE49-F238E27FC236}">
                  <a16:creationId xmlns:a16="http://schemas.microsoft.com/office/drawing/2014/main" id="{33994485-E804-4B17-9B6D-0EF63A3E798A}"/>
                </a:ext>
              </a:extLst>
            </p:cNvPr>
            <p:cNvSpPr>
              <a:spLocks noChangeArrowheads="1"/>
            </p:cNvSpPr>
            <p:nvPr/>
          </p:nvSpPr>
          <p:spPr bwMode="auto">
            <a:xfrm>
              <a:off x="2733" y="2116"/>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6" name="Oval 118">
              <a:extLst>
                <a:ext uri="{FF2B5EF4-FFF2-40B4-BE49-F238E27FC236}">
                  <a16:creationId xmlns:a16="http://schemas.microsoft.com/office/drawing/2014/main" id="{9D1F2305-7E63-4B23-AA94-4C7A0AF0B357}"/>
                </a:ext>
              </a:extLst>
            </p:cNvPr>
            <p:cNvSpPr>
              <a:spLocks noChangeArrowheads="1"/>
            </p:cNvSpPr>
            <p:nvPr/>
          </p:nvSpPr>
          <p:spPr bwMode="auto">
            <a:xfrm>
              <a:off x="2281" y="2541"/>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7" name="Oval 119">
              <a:extLst>
                <a:ext uri="{FF2B5EF4-FFF2-40B4-BE49-F238E27FC236}">
                  <a16:creationId xmlns:a16="http://schemas.microsoft.com/office/drawing/2014/main" id="{58AB2F26-438C-4955-A11F-263D4B75E4FB}"/>
                </a:ext>
              </a:extLst>
            </p:cNvPr>
            <p:cNvSpPr>
              <a:spLocks noChangeArrowheads="1"/>
            </p:cNvSpPr>
            <p:nvPr/>
          </p:nvSpPr>
          <p:spPr bwMode="auto">
            <a:xfrm>
              <a:off x="2281" y="2116"/>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8" name="Oval 120">
              <a:extLst>
                <a:ext uri="{FF2B5EF4-FFF2-40B4-BE49-F238E27FC236}">
                  <a16:creationId xmlns:a16="http://schemas.microsoft.com/office/drawing/2014/main" id="{D0D2837B-D135-4131-8A1C-5AECA8084879}"/>
                </a:ext>
              </a:extLst>
            </p:cNvPr>
            <p:cNvSpPr>
              <a:spLocks noChangeArrowheads="1"/>
            </p:cNvSpPr>
            <p:nvPr/>
          </p:nvSpPr>
          <p:spPr bwMode="auto">
            <a:xfrm>
              <a:off x="2733" y="2541"/>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69" name="Oval 121">
              <a:extLst>
                <a:ext uri="{FF2B5EF4-FFF2-40B4-BE49-F238E27FC236}">
                  <a16:creationId xmlns:a16="http://schemas.microsoft.com/office/drawing/2014/main" id="{4EE746AB-022F-4C98-8088-EFB12B7E57AB}"/>
                </a:ext>
              </a:extLst>
            </p:cNvPr>
            <p:cNvSpPr>
              <a:spLocks noChangeArrowheads="1"/>
            </p:cNvSpPr>
            <p:nvPr/>
          </p:nvSpPr>
          <p:spPr bwMode="auto">
            <a:xfrm>
              <a:off x="3685" y="2541"/>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70" name="Oval 122">
              <a:extLst>
                <a:ext uri="{FF2B5EF4-FFF2-40B4-BE49-F238E27FC236}">
                  <a16:creationId xmlns:a16="http://schemas.microsoft.com/office/drawing/2014/main" id="{A39F7AF9-5473-4B96-99BB-05EA7F0315CB}"/>
                </a:ext>
              </a:extLst>
            </p:cNvPr>
            <p:cNvSpPr>
              <a:spLocks noChangeArrowheads="1"/>
            </p:cNvSpPr>
            <p:nvPr/>
          </p:nvSpPr>
          <p:spPr bwMode="auto">
            <a:xfrm>
              <a:off x="3234" y="2116"/>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grpSp>
      <p:grpSp>
        <p:nvGrpSpPr>
          <p:cNvPr id="70" name="Group 194">
            <a:extLst>
              <a:ext uri="{FF2B5EF4-FFF2-40B4-BE49-F238E27FC236}">
                <a16:creationId xmlns:a16="http://schemas.microsoft.com/office/drawing/2014/main" id="{7EAFBEFE-BA7D-48B5-9563-9BBAF86A52D2}"/>
              </a:ext>
            </a:extLst>
          </p:cNvPr>
          <p:cNvGrpSpPr>
            <a:grpSpLocks/>
          </p:cNvGrpSpPr>
          <p:nvPr/>
        </p:nvGrpSpPr>
        <p:grpSpPr bwMode="auto">
          <a:xfrm>
            <a:off x="3621088" y="4676775"/>
            <a:ext cx="2308225" cy="793750"/>
            <a:chOff x="2281" y="2754"/>
            <a:chExt cx="1454" cy="500"/>
          </a:xfrm>
        </p:grpSpPr>
        <p:sp>
          <p:nvSpPr>
            <p:cNvPr id="20546" name="Rectangle 123">
              <a:extLst>
                <a:ext uri="{FF2B5EF4-FFF2-40B4-BE49-F238E27FC236}">
                  <a16:creationId xmlns:a16="http://schemas.microsoft.com/office/drawing/2014/main" id="{A05705EF-8696-4CB6-A704-6B6516CB8CFF}"/>
                </a:ext>
              </a:extLst>
            </p:cNvPr>
            <p:cNvSpPr>
              <a:spLocks noChangeArrowheads="1"/>
            </p:cNvSpPr>
            <p:nvPr/>
          </p:nvSpPr>
          <p:spPr bwMode="auto">
            <a:xfrm>
              <a:off x="3258" y="2789"/>
              <a:ext cx="443" cy="417"/>
            </a:xfrm>
            <a:prstGeom prst="rect">
              <a:avLst/>
            </a:prstGeom>
            <a:solidFill>
              <a:srgbClr val="FFFFFF"/>
            </a:solidFill>
            <a:ln w="12700">
              <a:solidFill>
                <a:srgbClr val="003F3E"/>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47" name="Oval 124">
              <a:extLst>
                <a:ext uri="{FF2B5EF4-FFF2-40B4-BE49-F238E27FC236}">
                  <a16:creationId xmlns:a16="http://schemas.microsoft.com/office/drawing/2014/main" id="{90E7F610-F4E7-42EC-B54D-03EA6FD6A9CB}"/>
                </a:ext>
              </a:extLst>
            </p:cNvPr>
            <p:cNvSpPr>
              <a:spLocks noChangeArrowheads="1"/>
            </p:cNvSpPr>
            <p:nvPr/>
          </p:nvSpPr>
          <p:spPr bwMode="auto">
            <a:xfrm>
              <a:off x="3238" y="3172"/>
              <a:ext cx="50"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48" name="Freeform 125">
              <a:extLst>
                <a:ext uri="{FF2B5EF4-FFF2-40B4-BE49-F238E27FC236}">
                  <a16:creationId xmlns:a16="http://schemas.microsoft.com/office/drawing/2014/main" id="{2DF4D90F-0F67-4843-B600-0BB6E2BD6854}"/>
                </a:ext>
              </a:extLst>
            </p:cNvPr>
            <p:cNvSpPr>
              <a:spLocks/>
            </p:cNvSpPr>
            <p:nvPr/>
          </p:nvSpPr>
          <p:spPr bwMode="auto">
            <a:xfrm>
              <a:off x="2903" y="2821"/>
              <a:ext cx="200" cy="212"/>
            </a:xfrm>
            <a:custGeom>
              <a:avLst/>
              <a:gdLst>
                <a:gd name="T0" fmla="*/ 0 w 200"/>
                <a:gd name="T1" fmla="*/ 141 h 212"/>
                <a:gd name="T2" fmla="*/ 150 w 200"/>
                <a:gd name="T3" fmla="*/ 141 h 212"/>
                <a:gd name="T4" fmla="*/ 150 w 200"/>
                <a:gd name="T5" fmla="*/ 212 h 212"/>
                <a:gd name="T6" fmla="*/ 200 w 200"/>
                <a:gd name="T7" fmla="*/ 106 h 212"/>
                <a:gd name="T8" fmla="*/ 150 w 200"/>
                <a:gd name="T9" fmla="*/ 0 h 212"/>
                <a:gd name="T10" fmla="*/ 150 w 200"/>
                <a:gd name="T11" fmla="*/ 70 h 212"/>
                <a:gd name="T12" fmla="*/ 0 w 200"/>
                <a:gd name="T13" fmla="*/ 70 h 212"/>
                <a:gd name="T14" fmla="*/ 0 w 200"/>
                <a:gd name="T15" fmla="*/ 141 h 2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0" h="212">
                  <a:moveTo>
                    <a:pt x="0" y="141"/>
                  </a:moveTo>
                  <a:lnTo>
                    <a:pt x="150" y="141"/>
                  </a:lnTo>
                  <a:lnTo>
                    <a:pt x="150" y="212"/>
                  </a:lnTo>
                  <a:lnTo>
                    <a:pt x="200" y="106"/>
                  </a:lnTo>
                  <a:lnTo>
                    <a:pt x="150" y="0"/>
                  </a:lnTo>
                  <a:lnTo>
                    <a:pt x="150" y="70"/>
                  </a:lnTo>
                  <a:lnTo>
                    <a:pt x="0" y="70"/>
                  </a:lnTo>
                  <a:lnTo>
                    <a:pt x="0" y="141"/>
                  </a:lnTo>
                  <a:close/>
                </a:path>
              </a:pathLst>
            </a:custGeom>
            <a:solidFill>
              <a:srgbClr val="FFFFFF"/>
            </a:solidFill>
            <a:ln w="12700">
              <a:solidFill>
                <a:srgbClr val="003F3E"/>
              </a:solidFill>
              <a:prstDash val="solid"/>
              <a:round/>
              <a:headEnd/>
              <a:tailEnd/>
            </a:ln>
          </p:spPr>
          <p:txBody>
            <a:bodyPr/>
            <a:lstStyle/>
            <a:p>
              <a:endParaRPr lang="hu-HU"/>
            </a:p>
          </p:txBody>
        </p:sp>
        <p:sp>
          <p:nvSpPr>
            <p:cNvPr id="20549" name="Oval 126">
              <a:extLst>
                <a:ext uri="{FF2B5EF4-FFF2-40B4-BE49-F238E27FC236}">
                  <a16:creationId xmlns:a16="http://schemas.microsoft.com/office/drawing/2014/main" id="{C013BCA9-A3CC-4DB1-866C-F601B844F534}"/>
                </a:ext>
              </a:extLst>
            </p:cNvPr>
            <p:cNvSpPr>
              <a:spLocks noChangeArrowheads="1"/>
            </p:cNvSpPr>
            <p:nvPr/>
          </p:nvSpPr>
          <p:spPr bwMode="auto">
            <a:xfrm>
              <a:off x="3685" y="2754"/>
              <a:ext cx="50"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50" name="Oval 127">
              <a:extLst>
                <a:ext uri="{FF2B5EF4-FFF2-40B4-BE49-F238E27FC236}">
                  <a16:creationId xmlns:a16="http://schemas.microsoft.com/office/drawing/2014/main" id="{2A0D4B2C-66B1-4090-A24D-E420120AB9D2}"/>
                </a:ext>
              </a:extLst>
            </p:cNvPr>
            <p:cNvSpPr>
              <a:spLocks noChangeArrowheads="1"/>
            </p:cNvSpPr>
            <p:nvPr/>
          </p:nvSpPr>
          <p:spPr bwMode="auto">
            <a:xfrm>
              <a:off x="2733" y="2754"/>
              <a:ext cx="50"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51" name="Oval 128">
              <a:extLst>
                <a:ext uri="{FF2B5EF4-FFF2-40B4-BE49-F238E27FC236}">
                  <a16:creationId xmlns:a16="http://schemas.microsoft.com/office/drawing/2014/main" id="{AC70A3F8-A78C-4E7F-890C-5EF14BD64C81}"/>
                </a:ext>
              </a:extLst>
            </p:cNvPr>
            <p:cNvSpPr>
              <a:spLocks noChangeArrowheads="1"/>
            </p:cNvSpPr>
            <p:nvPr/>
          </p:nvSpPr>
          <p:spPr bwMode="auto">
            <a:xfrm>
              <a:off x="2281" y="3179"/>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52" name="Oval 129">
              <a:extLst>
                <a:ext uri="{FF2B5EF4-FFF2-40B4-BE49-F238E27FC236}">
                  <a16:creationId xmlns:a16="http://schemas.microsoft.com/office/drawing/2014/main" id="{35A2429E-49AE-4D84-B25F-C3B72B647946}"/>
                </a:ext>
              </a:extLst>
            </p:cNvPr>
            <p:cNvSpPr>
              <a:spLocks noChangeArrowheads="1"/>
            </p:cNvSpPr>
            <p:nvPr/>
          </p:nvSpPr>
          <p:spPr bwMode="auto">
            <a:xfrm>
              <a:off x="2281" y="2754"/>
              <a:ext cx="51"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53" name="Oval 130">
              <a:extLst>
                <a:ext uri="{FF2B5EF4-FFF2-40B4-BE49-F238E27FC236}">
                  <a16:creationId xmlns:a16="http://schemas.microsoft.com/office/drawing/2014/main" id="{C839A65F-B54E-4D75-AE81-9433CB8B196C}"/>
                </a:ext>
              </a:extLst>
            </p:cNvPr>
            <p:cNvSpPr>
              <a:spLocks noChangeArrowheads="1"/>
            </p:cNvSpPr>
            <p:nvPr/>
          </p:nvSpPr>
          <p:spPr bwMode="auto">
            <a:xfrm>
              <a:off x="2733" y="3179"/>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54" name="Oval 131">
              <a:extLst>
                <a:ext uri="{FF2B5EF4-FFF2-40B4-BE49-F238E27FC236}">
                  <a16:creationId xmlns:a16="http://schemas.microsoft.com/office/drawing/2014/main" id="{9C7008F2-F1FD-43DA-BE2E-80C0AC1537B7}"/>
                </a:ext>
              </a:extLst>
            </p:cNvPr>
            <p:cNvSpPr>
              <a:spLocks noChangeArrowheads="1"/>
            </p:cNvSpPr>
            <p:nvPr/>
          </p:nvSpPr>
          <p:spPr bwMode="auto">
            <a:xfrm>
              <a:off x="3685" y="3179"/>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55" name="Oval 132">
              <a:extLst>
                <a:ext uri="{FF2B5EF4-FFF2-40B4-BE49-F238E27FC236}">
                  <a16:creationId xmlns:a16="http://schemas.microsoft.com/office/drawing/2014/main" id="{6BF96C3B-8298-4E7E-A71A-74CCE3A0B643}"/>
                </a:ext>
              </a:extLst>
            </p:cNvPr>
            <p:cNvSpPr>
              <a:spLocks noChangeArrowheads="1"/>
            </p:cNvSpPr>
            <p:nvPr/>
          </p:nvSpPr>
          <p:spPr bwMode="auto">
            <a:xfrm>
              <a:off x="3234" y="2754"/>
              <a:ext cx="50"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56" name="Freeform 133">
              <a:extLst>
                <a:ext uri="{FF2B5EF4-FFF2-40B4-BE49-F238E27FC236}">
                  <a16:creationId xmlns:a16="http://schemas.microsoft.com/office/drawing/2014/main" id="{45AD9A88-FE93-4F21-AF05-C3F77FC1B846}"/>
                </a:ext>
              </a:extLst>
            </p:cNvPr>
            <p:cNvSpPr>
              <a:spLocks/>
            </p:cNvSpPr>
            <p:nvPr/>
          </p:nvSpPr>
          <p:spPr bwMode="auto">
            <a:xfrm>
              <a:off x="2301" y="2785"/>
              <a:ext cx="452" cy="425"/>
            </a:xfrm>
            <a:custGeom>
              <a:avLst/>
              <a:gdLst>
                <a:gd name="T0" fmla="*/ 0 w 452"/>
                <a:gd name="T1" fmla="*/ 0 h 425"/>
                <a:gd name="T2" fmla="*/ 0 w 452"/>
                <a:gd name="T3" fmla="*/ 425 h 425"/>
                <a:gd name="T4" fmla="*/ 452 w 452"/>
                <a:gd name="T5" fmla="*/ 425 h 425"/>
                <a:gd name="T6" fmla="*/ 452 w 452"/>
                <a:gd name="T7" fmla="*/ 0 h 4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2" h="425">
                  <a:moveTo>
                    <a:pt x="0" y="0"/>
                  </a:moveTo>
                  <a:lnTo>
                    <a:pt x="0" y="425"/>
                  </a:lnTo>
                  <a:lnTo>
                    <a:pt x="452" y="425"/>
                  </a:lnTo>
                  <a:lnTo>
                    <a:pt x="452" y="0"/>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grpSp>
      <p:sp>
        <p:nvSpPr>
          <p:cNvPr id="20491" name="Rectangle 135">
            <a:extLst>
              <a:ext uri="{FF2B5EF4-FFF2-40B4-BE49-F238E27FC236}">
                <a16:creationId xmlns:a16="http://schemas.microsoft.com/office/drawing/2014/main" id="{06C1F1FE-C803-409C-9737-1DD7E1C651ED}"/>
              </a:ext>
            </a:extLst>
          </p:cNvPr>
          <p:cNvSpPr>
            <a:spLocks noChangeArrowheads="1"/>
          </p:cNvSpPr>
          <p:nvPr/>
        </p:nvSpPr>
        <p:spPr bwMode="auto">
          <a:xfrm>
            <a:off x="828675" y="1081088"/>
            <a:ext cx="22844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F3E"/>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hu-HU" sz="1200" b="1">
                <a:solidFill>
                  <a:srgbClr val="004200"/>
                </a:solidFill>
              </a:rPr>
              <a:t>MEV – make edge and vertex!</a:t>
            </a:r>
          </a:p>
        </p:txBody>
      </p:sp>
      <p:grpSp>
        <p:nvGrpSpPr>
          <p:cNvPr id="83" name="Group 195">
            <a:extLst>
              <a:ext uri="{FF2B5EF4-FFF2-40B4-BE49-F238E27FC236}">
                <a16:creationId xmlns:a16="http://schemas.microsoft.com/office/drawing/2014/main" id="{5DEEC646-F453-481E-B40B-957E2591636F}"/>
              </a:ext>
            </a:extLst>
          </p:cNvPr>
          <p:cNvGrpSpPr>
            <a:grpSpLocks/>
          </p:cNvGrpSpPr>
          <p:nvPr/>
        </p:nvGrpSpPr>
        <p:grpSpPr bwMode="auto">
          <a:xfrm>
            <a:off x="6407150" y="2089150"/>
            <a:ext cx="2308225" cy="793750"/>
            <a:chOff x="4036" y="1124"/>
            <a:chExt cx="1454" cy="500"/>
          </a:xfrm>
        </p:grpSpPr>
        <p:sp>
          <p:nvSpPr>
            <p:cNvPr id="20519" name="Rectangle 136">
              <a:extLst>
                <a:ext uri="{FF2B5EF4-FFF2-40B4-BE49-F238E27FC236}">
                  <a16:creationId xmlns:a16="http://schemas.microsoft.com/office/drawing/2014/main" id="{E67F2022-B8B4-4A73-8136-B424E099A5D4}"/>
                </a:ext>
              </a:extLst>
            </p:cNvPr>
            <p:cNvSpPr>
              <a:spLocks noChangeArrowheads="1"/>
            </p:cNvSpPr>
            <p:nvPr/>
          </p:nvSpPr>
          <p:spPr bwMode="auto">
            <a:xfrm>
              <a:off x="5012" y="1159"/>
              <a:ext cx="443" cy="417"/>
            </a:xfrm>
            <a:prstGeom prst="rect">
              <a:avLst/>
            </a:prstGeom>
            <a:solidFill>
              <a:srgbClr val="FFFFFF"/>
            </a:solidFill>
            <a:ln w="12700">
              <a:solidFill>
                <a:srgbClr val="003F3E"/>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0" name="Oval 137">
              <a:extLst>
                <a:ext uri="{FF2B5EF4-FFF2-40B4-BE49-F238E27FC236}">
                  <a16:creationId xmlns:a16="http://schemas.microsoft.com/office/drawing/2014/main" id="{5ED6E34F-C676-4144-9096-63B00D4B74B3}"/>
                </a:ext>
              </a:extLst>
            </p:cNvPr>
            <p:cNvSpPr>
              <a:spLocks noChangeArrowheads="1"/>
            </p:cNvSpPr>
            <p:nvPr/>
          </p:nvSpPr>
          <p:spPr bwMode="auto">
            <a:xfrm>
              <a:off x="4992" y="1541"/>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1" name="Freeform 138">
              <a:extLst>
                <a:ext uri="{FF2B5EF4-FFF2-40B4-BE49-F238E27FC236}">
                  <a16:creationId xmlns:a16="http://schemas.microsoft.com/office/drawing/2014/main" id="{683D512C-EE42-4654-A411-CA132F7CBC18}"/>
                </a:ext>
              </a:extLst>
            </p:cNvPr>
            <p:cNvSpPr>
              <a:spLocks/>
            </p:cNvSpPr>
            <p:nvPr/>
          </p:nvSpPr>
          <p:spPr bwMode="auto">
            <a:xfrm>
              <a:off x="4657" y="1261"/>
              <a:ext cx="201" cy="213"/>
            </a:xfrm>
            <a:custGeom>
              <a:avLst/>
              <a:gdLst>
                <a:gd name="T0" fmla="*/ 0 w 201"/>
                <a:gd name="T1" fmla="*/ 142 h 213"/>
                <a:gd name="T2" fmla="*/ 151 w 201"/>
                <a:gd name="T3" fmla="*/ 142 h 213"/>
                <a:gd name="T4" fmla="*/ 151 w 201"/>
                <a:gd name="T5" fmla="*/ 213 h 213"/>
                <a:gd name="T6" fmla="*/ 201 w 201"/>
                <a:gd name="T7" fmla="*/ 107 h 213"/>
                <a:gd name="T8" fmla="*/ 151 w 201"/>
                <a:gd name="T9" fmla="*/ 0 h 213"/>
                <a:gd name="T10" fmla="*/ 151 w 201"/>
                <a:gd name="T11" fmla="*/ 71 h 213"/>
                <a:gd name="T12" fmla="*/ 0 w 201"/>
                <a:gd name="T13" fmla="*/ 71 h 213"/>
                <a:gd name="T14" fmla="*/ 0 w 201"/>
                <a:gd name="T15" fmla="*/ 142 h 2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213">
                  <a:moveTo>
                    <a:pt x="0" y="142"/>
                  </a:moveTo>
                  <a:lnTo>
                    <a:pt x="151" y="142"/>
                  </a:lnTo>
                  <a:lnTo>
                    <a:pt x="151" y="213"/>
                  </a:lnTo>
                  <a:lnTo>
                    <a:pt x="201" y="107"/>
                  </a:lnTo>
                  <a:lnTo>
                    <a:pt x="151" y="0"/>
                  </a:lnTo>
                  <a:lnTo>
                    <a:pt x="151" y="71"/>
                  </a:lnTo>
                  <a:lnTo>
                    <a:pt x="0" y="71"/>
                  </a:lnTo>
                  <a:lnTo>
                    <a:pt x="0" y="142"/>
                  </a:lnTo>
                  <a:close/>
                </a:path>
              </a:pathLst>
            </a:custGeom>
            <a:solidFill>
              <a:srgbClr val="FFFFFF"/>
            </a:solidFill>
            <a:ln w="12700">
              <a:solidFill>
                <a:srgbClr val="003F3E"/>
              </a:solidFill>
              <a:prstDash val="solid"/>
              <a:round/>
              <a:headEnd/>
              <a:tailEnd/>
            </a:ln>
          </p:spPr>
          <p:txBody>
            <a:bodyPr/>
            <a:lstStyle/>
            <a:p>
              <a:endParaRPr lang="en-US"/>
            </a:p>
          </p:txBody>
        </p:sp>
        <p:sp>
          <p:nvSpPr>
            <p:cNvPr id="20522" name="Oval 139">
              <a:extLst>
                <a:ext uri="{FF2B5EF4-FFF2-40B4-BE49-F238E27FC236}">
                  <a16:creationId xmlns:a16="http://schemas.microsoft.com/office/drawing/2014/main" id="{A4D64E25-D466-4C64-8506-1541A2E48C78}"/>
                </a:ext>
              </a:extLst>
            </p:cNvPr>
            <p:cNvSpPr>
              <a:spLocks noChangeArrowheads="1"/>
            </p:cNvSpPr>
            <p:nvPr/>
          </p:nvSpPr>
          <p:spPr bwMode="auto">
            <a:xfrm>
              <a:off x="5439" y="1124"/>
              <a:ext cx="51"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3" name="Oval 140">
              <a:extLst>
                <a:ext uri="{FF2B5EF4-FFF2-40B4-BE49-F238E27FC236}">
                  <a16:creationId xmlns:a16="http://schemas.microsoft.com/office/drawing/2014/main" id="{E28CDC67-109A-48B8-8F47-46560073841E}"/>
                </a:ext>
              </a:extLst>
            </p:cNvPr>
            <p:cNvSpPr>
              <a:spLocks noChangeArrowheads="1"/>
            </p:cNvSpPr>
            <p:nvPr/>
          </p:nvSpPr>
          <p:spPr bwMode="auto">
            <a:xfrm>
              <a:off x="5439" y="1549"/>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4" name="Oval 141">
              <a:extLst>
                <a:ext uri="{FF2B5EF4-FFF2-40B4-BE49-F238E27FC236}">
                  <a16:creationId xmlns:a16="http://schemas.microsoft.com/office/drawing/2014/main" id="{4C4DAB57-1AFE-4399-89A9-42C6CAC1ADC7}"/>
                </a:ext>
              </a:extLst>
            </p:cNvPr>
            <p:cNvSpPr>
              <a:spLocks noChangeArrowheads="1"/>
            </p:cNvSpPr>
            <p:nvPr/>
          </p:nvSpPr>
          <p:spPr bwMode="auto">
            <a:xfrm>
              <a:off x="4988" y="1124"/>
              <a:ext cx="51"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5" name="Oval 142">
              <a:extLst>
                <a:ext uri="{FF2B5EF4-FFF2-40B4-BE49-F238E27FC236}">
                  <a16:creationId xmlns:a16="http://schemas.microsoft.com/office/drawing/2014/main" id="{D53785C4-4D76-4F90-8301-522243D93591}"/>
                </a:ext>
              </a:extLst>
            </p:cNvPr>
            <p:cNvSpPr>
              <a:spLocks noChangeArrowheads="1"/>
            </p:cNvSpPr>
            <p:nvPr/>
          </p:nvSpPr>
          <p:spPr bwMode="auto">
            <a:xfrm>
              <a:off x="4487" y="1124"/>
              <a:ext cx="50"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6" name="Oval 143">
              <a:extLst>
                <a:ext uri="{FF2B5EF4-FFF2-40B4-BE49-F238E27FC236}">
                  <a16:creationId xmlns:a16="http://schemas.microsoft.com/office/drawing/2014/main" id="{9ED918B4-2529-4CAE-9C96-E77D7522D1D4}"/>
                </a:ext>
              </a:extLst>
            </p:cNvPr>
            <p:cNvSpPr>
              <a:spLocks noChangeArrowheads="1"/>
            </p:cNvSpPr>
            <p:nvPr/>
          </p:nvSpPr>
          <p:spPr bwMode="auto">
            <a:xfrm>
              <a:off x="4036" y="1549"/>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7" name="Oval 144">
              <a:extLst>
                <a:ext uri="{FF2B5EF4-FFF2-40B4-BE49-F238E27FC236}">
                  <a16:creationId xmlns:a16="http://schemas.microsoft.com/office/drawing/2014/main" id="{67B12164-EE27-4F56-9997-6ABEE3015F75}"/>
                </a:ext>
              </a:extLst>
            </p:cNvPr>
            <p:cNvSpPr>
              <a:spLocks noChangeArrowheads="1"/>
            </p:cNvSpPr>
            <p:nvPr/>
          </p:nvSpPr>
          <p:spPr bwMode="auto">
            <a:xfrm>
              <a:off x="4036" y="1124"/>
              <a:ext cx="50"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8" name="Oval 145">
              <a:extLst>
                <a:ext uri="{FF2B5EF4-FFF2-40B4-BE49-F238E27FC236}">
                  <a16:creationId xmlns:a16="http://schemas.microsoft.com/office/drawing/2014/main" id="{362DBCCA-DAB4-400E-AC22-40B03E0B7A51}"/>
                </a:ext>
              </a:extLst>
            </p:cNvPr>
            <p:cNvSpPr>
              <a:spLocks noChangeArrowheads="1"/>
            </p:cNvSpPr>
            <p:nvPr/>
          </p:nvSpPr>
          <p:spPr bwMode="auto">
            <a:xfrm>
              <a:off x="4487" y="1549"/>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29" name="Freeform 146">
              <a:extLst>
                <a:ext uri="{FF2B5EF4-FFF2-40B4-BE49-F238E27FC236}">
                  <a16:creationId xmlns:a16="http://schemas.microsoft.com/office/drawing/2014/main" id="{7A0DF641-BF64-4FA0-AC71-C03A2FD8E630}"/>
                </a:ext>
              </a:extLst>
            </p:cNvPr>
            <p:cNvSpPr>
              <a:spLocks/>
            </p:cNvSpPr>
            <p:nvPr/>
          </p:nvSpPr>
          <p:spPr bwMode="auto">
            <a:xfrm>
              <a:off x="4056" y="1155"/>
              <a:ext cx="451" cy="425"/>
            </a:xfrm>
            <a:custGeom>
              <a:avLst/>
              <a:gdLst>
                <a:gd name="T0" fmla="*/ 0 w 451"/>
                <a:gd name="T1" fmla="*/ 0 h 425"/>
                <a:gd name="T2" fmla="*/ 0 w 451"/>
                <a:gd name="T3" fmla="*/ 425 h 425"/>
                <a:gd name="T4" fmla="*/ 451 w 451"/>
                <a:gd name="T5" fmla="*/ 425 h 425"/>
                <a:gd name="T6" fmla="*/ 451 w 451"/>
                <a:gd name="T7" fmla="*/ 0 h 4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1" h="425">
                  <a:moveTo>
                    <a:pt x="0" y="0"/>
                  </a:moveTo>
                  <a:lnTo>
                    <a:pt x="0" y="425"/>
                  </a:lnTo>
                  <a:lnTo>
                    <a:pt x="451" y="425"/>
                  </a:lnTo>
                  <a:lnTo>
                    <a:pt x="451" y="0"/>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0" name="Line 147">
              <a:extLst>
                <a:ext uri="{FF2B5EF4-FFF2-40B4-BE49-F238E27FC236}">
                  <a16:creationId xmlns:a16="http://schemas.microsoft.com/office/drawing/2014/main" id="{6203D9C0-678F-4E6E-8EEB-B6CC6DA9C5C2}"/>
                </a:ext>
              </a:extLst>
            </p:cNvPr>
            <p:cNvSpPr>
              <a:spLocks noChangeShapeType="1"/>
            </p:cNvSpPr>
            <p:nvPr/>
          </p:nvSpPr>
          <p:spPr bwMode="auto">
            <a:xfrm>
              <a:off x="4056" y="1155"/>
              <a:ext cx="451" cy="1"/>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531" name="Group 154">
              <a:extLst>
                <a:ext uri="{FF2B5EF4-FFF2-40B4-BE49-F238E27FC236}">
                  <a16:creationId xmlns:a16="http://schemas.microsoft.com/office/drawing/2014/main" id="{62BBDF2D-D4B1-4AAD-BC90-1D64CF250054}"/>
                </a:ext>
              </a:extLst>
            </p:cNvPr>
            <p:cNvGrpSpPr>
              <a:grpSpLocks/>
            </p:cNvGrpSpPr>
            <p:nvPr/>
          </p:nvGrpSpPr>
          <p:grpSpPr bwMode="auto">
            <a:xfrm>
              <a:off x="4136" y="1224"/>
              <a:ext cx="301" cy="287"/>
              <a:chOff x="4136" y="1224"/>
              <a:chExt cx="301" cy="287"/>
            </a:xfrm>
          </p:grpSpPr>
          <p:sp>
            <p:nvSpPr>
              <p:cNvPr id="20540" name="Oval 148">
                <a:extLst>
                  <a:ext uri="{FF2B5EF4-FFF2-40B4-BE49-F238E27FC236}">
                    <a16:creationId xmlns:a16="http://schemas.microsoft.com/office/drawing/2014/main" id="{92A40DB0-64BB-4C5F-9FD5-76FA7A79E286}"/>
                  </a:ext>
                </a:extLst>
              </p:cNvPr>
              <p:cNvSpPr>
                <a:spLocks noChangeArrowheads="1"/>
              </p:cNvSpPr>
              <p:nvPr/>
            </p:nvSpPr>
            <p:spPr bwMode="auto">
              <a:xfrm>
                <a:off x="4387" y="1224"/>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41" name="Oval 149">
                <a:extLst>
                  <a:ext uri="{FF2B5EF4-FFF2-40B4-BE49-F238E27FC236}">
                    <a16:creationId xmlns:a16="http://schemas.microsoft.com/office/drawing/2014/main" id="{54546102-CBAF-4405-9CD8-F0C9BCDC550E}"/>
                  </a:ext>
                </a:extLst>
              </p:cNvPr>
              <p:cNvSpPr>
                <a:spLocks noChangeArrowheads="1"/>
              </p:cNvSpPr>
              <p:nvPr/>
            </p:nvSpPr>
            <p:spPr bwMode="auto">
              <a:xfrm>
                <a:off x="4136" y="1437"/>
                <a:ext cx="51"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42" name="Oval 150">
                <a:extLst>
                  <a:ext uri="{FF2B5EF4-FFF2-40B4-BE49-F238E27FC236}">
                    <a16:creationId xmlns:a16="http://schemas.microsoft.com/office/drawing/2014/main" id="{3678CE72-93C9-4571-BF74-879322F6A54D}"/>
                  </a:ext>
                </a:extLst>
              </p:cNvPr>
              <p:cNvSpPr>
                <a:spLocks noChangeArrowheads="1"/>
              </p:cNvSpPr>
              <p:nvPr/>
            </p:nvSpPr>
            <p:spPr bwMode="auto">
              <a:xfrm>
                <a:off x="4136" y="1224"/>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43" name="Oval 151">
                <a:extLst>
                  <a:ext uri="{FF2B5EF4-FFF2-40B4-BE49-F238E27FC236}">
                    <a16:creationId xmlns:a16="http://schemas.microsoft.com/office/drawing/2014/main" id="{4DE0860F-EFAC-4ED8-99B4-108E982FF470}"/>
                  </a:ext>
                </a:extLst>
              </p:cNvPr>
              <p:cNvSpPr>
                <a:spLocks noChangeArrowheads="1"/>
              </p:cNvSpPr>
              <p:nvPr/>
            </p:nvSpPr>
            <p:spPr bwMode="auto">
              <a:xfrm>
                <a:off x="4387" y="1437"/>
                <a:ext cx="50"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44" name="Freeform 152">
                <a:extLst>
                  <a:ext uri="{FF2B5EF4-FFF2-40B4-BE49-F238E27FC236}">
                    <a16:creationId xmlns:a16="http://schemas.microsoft.com/office/drawing/2014/main" id="{48AA9173-5A3F-4F79-B3E4-7C06F3ADF571}"/>
                  </a:ext>
                </a:extLst>
              </p:cNvPr>
              <p:cNvSpPr>
                <a:spLocks/>
              </p:cNvSpPr>
              <p:nvPr/>
            </p:nvSpPr>
            <p:spPr bwMode="auto">
              <a:xfrm>
                <a:off x="4156" y="1254"/>
                <a:ext cx="251" cy="213"/>
              </a:xfrm>
              <a:custGeom>
                <a:avLst/>
                <a:gdLst>
                  <a:gd name="T0" fmla="*/ 0 w 251"/>
                  <a:gd name="T1" fmla="*/ 1 h 213"/>
                  <a:gd name="T2" fmla="*/ 0 w 251"/>
                  <a:gd name="T3" fmla="*/ 213 h 213"/>
                  <a:gd name="T4" fmla="*/ 251 w 251"/>
                  <a:gd name="T5" fmla="*/ 213 h 213"/>
                  <a:gd name="T6" fmla="*/ 251 w 251"/>
                  <a:gd name="T7" fmla="*/ 0 h 2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1" h="213">
                    <a:moveTo>
                      <a:pt x="0" y="1"/>
                    </a:moveTo>
                    <a:lnTo>
                      <a:pt x="0" y="213"/>
                    </a:lnTo>
                    <a:lnTo>
                      <a:pt x="251" y="213"/>
                    </a:lnTo>
                    <a:lnTo>
                      <a:pt x="251" y="0"/>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45" name="Line 153">
                <a:extLst>
                  <a:ext uri="{FF2B5EF4-FFF2-40B4-BE49-F238E27FC236}">
                    <a16:creationId xmlns:a16="http://schemas.microsoft.com/office/drawing/2014/main" id="{B2C21348-D968-4672-948B-944EBE68E6B8}"/>
                  </a:ext>
                </a:extLst>
              </p:cNvPr>
              <p:cNvSpPr>
                <a:spLocks noChangeShapeType="1"/>
              </p:cNvSpPr>
              <p:nvPr/>
            </p:nvSpPr>
            <p:spPr bwMode="auto">
              <a:xfrm flipV="1">
                <a:off x="4156" y="1254"/>
                <a:ext cx="251" cy="1"/>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0532" name="Group 161">
              <a:extLst>
                <a:ext uri="{FF2B5EF4-FFF2-40B4-BE49-F238E27FC236}">
                  <a16:creationId xmlns:a16="http://schemas.microsoft.com/office/drawing/2014/main" id="{27D259E1-29F2-4385-A5EE-8CE75FB16F56}"/>
                </a:ext>
              </a:extLst>
            </p:cNvPr>
            <p:cNvGrpSpPr>
              <a:grpSpLocks/>
            </p:cNvGrpSpPr>
            <p:nvPr/>
          </p:nvGrpSpPr>
          <p:grpSpPr bwMode="auto">
            <a:xfrm>
              <a:off x="5088" y="1224"/>
              <a:ext cx="302" cy="287"/>
              <a:chOff x="5088" y="1224"/>
              <a:chExt cx="302" cy="287"/>
            </a:xfrm>
          </p:grpSpPr>
          <p:sp>
            <p:nvSpPr>
              <p:cNvPr id="20534" name="Oval 155">
                <a:extLst>
                  <a:ext uri="{FF2B5EF4-FFF2-40B4-BE49-F238E27FC236}">
                    <a16:creationId xmlns:a16="http://schemas.microsoft.com/office/drawing/2014/main" id="{F5B1D800-440E-4D93-A29A-FB9AAD9ECF35}"/>
                  </a:ext>
                </a:extLst>
              </p:cNvPr>
              <p:cNvSpPr>
                <a:spLocks noChangeArrowheads="1"/>
              </p:cNvSpPr>
              <p:nvPr/>
            </p:nvSpPr>
            <p:spPr bwMode="auto">
              <a:xfrm>
                <a:off x="5339" y="1224"/>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35" name="Oval 156">
                <a:extLst>
                  <a:ext uri="{FF2B5EF4-FFF2-40B4-BE49-F238E27FC236}">
                    <a16:creationId xmlns:a16="http://schemas.microsoft.com/office/drawing/2014/main" id="{9D2B3487-1C9B-4C86-8144-9186B064CD7D}"/>
                  </a:ext>
                </a:extLst>
              </p:cNvPr>
              <p:cNvSpPr>
                <a:spLocks noChangeArrowheads="1"/>
              </p:cNvSpPr>
              <p:nvPr/>
            </p:nvSpPr>
            <p:spPr bwMode="auto">
              <a:xfrm>
                <a:off x="5088" y="1437"/>
                <a:ext cx="51"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36" name="Oval 157">
                <a:extLst>
                  <a:ext uri="{FF2B5EF4-FFF2-40B4-BE49-F238E27FC236}">
                    <a16:creationId xmlns:a16="http://schemas.microsoft.com/office/drawing/2014/main" id="{5BAF065A-C3E7-4A3F-921E-2244DAD5EB3D}"/>
                  </a:ext>
                </a:extLst>
              </p:cNvPr>
              <p:cNvSpPr>
                <a:spLocks noChangeArrowheads="1"/>
              </p:cNvSpPr>
              <p:nvPr/>
            </p:nvSpPr>
            <p:spPr bwMode="auto">
              <a:xfrm>
                <a:off x="5088" y="1224"/>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37" name="Oval 158">
                <a:extLst>
                  <a:ext uri="{FF2B5EF4-FFF2-40B4-BE49-F238E27FC236}">
                    <a16:creationId xmlns:a16="http://schemas.microsoft.com/office/drawing/2014/main" id="{A4B80FE2-DC53-4069-BB33-E439B3F4BE9B}"/>
                  </a:ext>
                </a:extLst>
              </p:cNvPr>
              <p:cNvSpPr>
                <a:spLocks noChangeArrowheads="1"/>
              </p:cNvSpPr>
              <p:nvPr/>
            </p:nvSpPr>
            <p:spPr bwMode="auto">
              <a:xfrm>
                <a:off x="5339" y="1437"/>
                <a:ext cx="51" cy="74"/>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38" name="Freeform 159">
                <a:extLst>
                  <a:ext uri="{FF2B5EF4-FFF2-40B4-BE49-F238E27FC236}">
                    <a16:creationId xmlns:a16="http://schemas.microsoft.com/office/drawing/2014/main" id="{81A1C091-A8AA-407C-B7D1-F4DB1E7E2657}"/>
                  </a:ext>
                </a:extLst>
              </p:cNvPr>
              <p:cNvSpPr>
                <a:spLocks/>
              </p:cNvSpPr>
              <p:nvPr/>
            </p:nvSpPr>
            <p:spPr bwMode="auto">
              <a:xfrm>
                <a:off x="5109" y="1254"/>
                <a:ext cx="250" cy="213"/>
              </a:xfrm>
              <a:custGeom>
                <a:avLst/>
                <a:gdLst>
                  <a:gd name="T0" fmla="*/ 0 w 250"/>
                  <a:gd name="T1" fmla="*/ 1 h 213"/>
                  <a:gd name="T2" fmla="*/ 0 w 250"/>
                  <a:gd name="T3" fmla="*/ 213 h 213"/>
                  <a:gd name="T4" fmla="*/ 250 w 250"/>
                  <a:gd name="T5" fmla="*/ 213 h 213"/>
                  <a:gd name="T6" fmla="*/ 250 w 250"/>
                  <a:gd name="T7" fmla="*/ 0 h 2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0" h="213">
                    <a:moveTo>
                      <a:pt x="0" y="1"/>
                    </a:moveTo>
                    <a:lnTo>
                      <a:pt x="0" y="213"/>
                    </a:lnTo>
                    <a:lnTo>
                      <a:pt x="250" y="213"/>
                    </a:lnTo>
                    <a:lnTo>
                      <a:pt x="250" y="0"/>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9" name="Line 160">
                <a:extLst>
                  <a:ext uri="{FF2B5EF4-FFF2-40B4-BE49-F238E27FC236}">
                    <a16:creationId xmlns:a16="http://schemas.microsoft.com/office/drawing/2014/main" id="{AB65A90A-CE2A-4DBF-90AB-63552D9AE406}"/>
                  </a:ext>
                </a:extLst>
              </p:cNvPr>
              <p:cNvSpPr>
                <a:spLocks noChangeShapeType="1"/>
              </p:cNvSpPr>
              <p:nvPr/>
            </p:nvSpPr>
            <p:spPr bwMode="auto">
              <a:xfrm flipV="1">
                <a:off x="5109" y="1254"/>
                <a:ext cx="250" cy="1"/>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533" name="Line 162">
              <a:extLst>
                <a:ext uri="{FF2B5EF4-FFF2-40B4-BE49-F238E27FC236}">
                  <a16:creationId xmlns:a16="http://schemas.microsoft.com/office/drawing/2014/main" id="{FFA9451B-479B-4EAB-A4B9-5990F56689B4}"/>
                </a:ext>
              </a:extLst>
            </p:cNvPr>
            <p:cNvSpPr>
              <a:spLocks noChangeShapeType="1"/>
            </p:cNvSpPr>
            <p:nvPr/>
          </p:nvSpPr>
          <p:spPr bwMode="auto">
            <a:xfrm>
              <a:off x="4056" y="1155"/>
              <a:ext cx="100" cy="105"/>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 name="Group 196">
            <a:extLst>
              <a:ext uri="{FF2B5EF4-FFF2-40B4-BE49-F238E27FC236}">
                <a16:creationId xmlns:a16="http://schemas.microsoft.com/office/drawing/2014/main" id="{54D712FB-DE77-41EA-9E14-2B13D2EA04B8}"/>
              </a:ext>
            </a:extLst>
          </p:cNvPr>
          <p:cNvGrpSpPr>
            <a:grpSpLocks/>
          </p:cNvGrpSpPr>
          <p:nvPr/>
        </p:nvGrpSpPr>
        <p:grpSpPr bwMode="auto">
          <a:xfrm>
            <a:off x="6407150" y="3325813"/>
            <a:ext cx="2308225" cy="793750"/>
            <a:chOff x="4036" y="1903"/>
            <a:chExt cx="1454" cy="500"/>
          </a:xfrm>
        </p:grpSpPr>
        <p:sp>
          <p:nvSpPr>
            <p:cNvPr id="20504" name="Rectangle 163">
              <a:extLst>
                <a:ext uri="{FF2B5EF4-FFF2-40B4-BE49-F238E27FC236}">
                  <a16:creationId xmlns:a16="http://schemas.microsoft.com/office/drawing/2014/main" id="{F3AE7C8F-30DC-4C25-927B-ED6F79C5B9A6}"/>
                </a:ext>
              </a:extLst>
            </p:cNvPr>
            <p:cNvSpPr>
              <a:spLocks noChangeArrowheads="1"/>
            </p:cNvSpPr>
            <p:nvPr/>
          </p:nvSpPr>
          <p:spPr bwMode="auto">
            <a:xfrm>
              <a:off x="5012" y="1939"/>
              <a:ext cx="443" cy="417"/>
            </a:xfrm>
            <a:prstGeom prst="rect">
              <a:avLst/>
            </a:prstGeom>
            <a:solidFill>
              <a:srgbClr val="FFFFFF"/>
            </a:solidFill>
            <a:ln w="12700">
              <a:solidFill>
                <a:srgbClr val="003F3E"/>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05" name="Oval 164">
              <a:extLst>
                <a:ext uri="{FF2B5EF4-FFF2-40B4-BE49-F238E27FC236}">
                  <a16:creationId xmlns:a16="http://schemas.microsoft.com/office/drawing/2014/main" id="{41220808-256A-452D-82D5-ED15882509DC}"/>
                </a:ext>
              </a:extLst>
            </p:cNvPr>
            <p:cNvSpPr>
              <a:spLocks noChangeArrowheads="1"/>
            </p:cNvSpPr>
            <p:nvPr/>
          </p:nvSpPr>
          <p:spPr bwMode="auto">
            <a:xfrm>
              <a:off x="4992" y="2321"/>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06" name="Oval 165">
              <a:extLst>
                <a:ext uri="{FF2B5EF4-FFF2-40B4-BE49-F238E27FC236}">
                  <a16:creationId xmlns:a16="http://schemas.microsoft.com/office/drawing/2014/main" id="{61C0C1A1-93A8-4816-9574-35F9951B6EE4}"/>
                </a:ext>
              </a:extLst>
            </p:cNvPr>
            <p:cNvSpPr>
              <a:spLocks noChangeArrowheads="1"/>
            </p:cNvSpPr>
            <p:nvPr/>
          </p:nvSpPr>
          <p:spPr bwMode="auto">
            <a:xfrm>
              <a:off x="5439" y="1903"/>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07" name="Oval 166">
              <a:extLst>
                <a:ext uri="{FF2B5EF4-FFF2-40B4-BE49-F238E27FC236}">
                  <a16:creationId xmlns:a16="http://schemas.microsoft.com/office/drawing/2014/main" id="{86E30725-0E67-4B39-A89B-DC0E1C6CBC96}"/>
                </a:ext>
              </a:extLst>
            </p:cNvPr>
            <p:cNvSpPr>
              <a:spLocks noChangeArrowheads="1"/>
            </p:cNvSpPr>
            <p:nvPr/>
          </p:nvSpPr>
          <p:spPr bwMode="auto">
            <a:xfrm>
              <a:off x="5439" y="2328"/>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08" name="Oval 167">
              <a:extLst>
                <a:ext uri="{FF2B5EF4-FFF2-40B4-BE49-F238E27FC236}">
                  <a16:creationId xmlns:a16="http://schemas.microsoft.com/office/drawing/2014/main" id="{6CD7C28F-EAC7-4C80-9577-6DD12DA725D1}"/>
                </a:ext>
              </a:extLst>
            </p:cNvPr>
            <p:cNvSpPr>
              <a:spLocks noChangeArrowheads="1"/>
            </p:cNvSpPr>
            <p:nvPr/>
          </p:nvSpPr>
          <p:spPr bwMode="auto">
            <a:xfrm>
              <a:off x="4988" y="1903"/>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09" name="Oval 168">
              <a:extLst>
                <a:ext uri="{FF2B5EF4-FFF2-40B4-BE49-F238E27FC236}">
                  <a16:creationId xmlns:a16="http://schemas.microsoft.com/office/drawing/2014/main" id="{F8912EA4-0653-4B2A-9D02-94D1077B5C47}"/>
                </a:ext>
              </a:extLst>
            </p:cNvPr>
            <p:cNvSpPr>
              <a:spLocks noChangeArrowheads="1"/>
            </p:cNvSpPr>
            <p:nvPr/>
          </p:nvSpPr>
          <p:spPr bwMode="auto">
            <a:xfrm>
              <a:off x="4487" y="1903"/>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10" name="Oval 169">
              <a:extLst>
                <a:ext uri="{FF2B5EF4-FFF2-40B4-BE49-F238E27FC236}">
                  <a16:creationId xmlns:a16="http://schemas.microsoft.com/office/drawing/2014/main" id="{FFB8539B-D2A1-48A3-A441-8F51050F1D6F}"/>
                </a:ext>
              </a:extLst>
            </p:cNvPr>
            <p:cNvSpPr>
              <a:spLocks noChangeArrowheads="1"/>
            </p:cNvSpPr>
            <p:nvPr/>
          </p:nvSpPr>
          <p:spPr bwMode="auto">
            <a:xfrm>
              <a:off x="4036" y="1903"/>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11" name="Oval 170">
              <a:extLst>
                <a:ext uri="{FF2B5EF4-FFF2-40B4-BE49-F238E27FC236}">
                  <a16:creationId xmlns:a16="http://schemas.microsoft.com/office/drawing/2014/main" id="{4D970F16-0FC3-4716-922F-5557BE248ECA}"/>
                </a:ext>
              </a:extLst>
            </p:cNvPr>
            <p:cNvSpPr>
              <a:spLocks noChangeArrowheads="1"/>
            </p:cNvSpPr>
            <p:nvPr/>
          </p:nvSpPr>
          <p:spPr bwMode="auto">
            <a:xfrm>
              <a:off x="4487" y="2328"/>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12" name="Freeform 171">
              <a:extLst>
                <a:ext uri="{FF2B5EF4-FFF2-40B4-BE49-F238E27FC236}">
                  <a16:creationId xmlns:a16="http://schemas.microsoft.com/office/drawing/2014/main" id="{A8FB13F8-31D4-4BCD-B8AC-C08B76996516}"/>
                </a:ext>
              </a:extLst>
            </p:cNvPr>
            <p:cNvSpPr>
              <a:spLocks/>
            </p:cNvSpPr>
            <p:nvPr/>
          </p:nvSpPr>
          <p:spPr bwMode="auto">
            <a:xfrm>
              <a:off x="4056" y="1935"/>
              <a:ext cx="451" cy="425"/>
            </a:xfrm>
            <a:custGeom>
              <a:avLst/>
              <a:gdLst>
                <a:gd name="T0" fmla="*/ 0 w 451"/>
                <a:gd name="T1" fmla="*/ 0 h 425"/>
                <a:gd name="T2" fmla="*/ 0 w 451"/>
                <a:gd name="T3" fmla="*/ 425 h 425"/>
                <a:gd name="T4" fmla="*/ 451 w 451"/>
                <a:gd name="T5" fmla="*/ 425 h 425"/>
                <a:gd name="T6" fmla="*/ 451 w 451"/>
                <a:gd name="T7" fmla="*/ 0 h 4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1" h="425">
                  <a:moveTo>
                    <a:pt x="0" y="0"/>
                  </a:moveTo>
                  <a:lnTo>
                    <a:pt x="0" y="425"/>
                  </a:lnTo>
                  <a:lnTo>
                    <a:pt x="451" y="425"/>
                  </a:lnTo>
                  <a:lnTo>
                    <a:pt x="451" y="0"/>
                  </a:lnTo>
                </a:path>
              </a:pathLst>
            </a:custGeom>
            <a:noFill/>
            <a:ln w="12700">
              <a:solidFill>
                <a:srgbClr val="003F3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3" name="Line 172">
              <a:extLst>
                <a:ext uri="{FF2B5EF4-FFF2-40B4-BE49-F238E27FC236}">
                  <a16:creationId xmlns:a16="http://schemas.microsoft.com/office/drawing/2014/main" id="{E5EAE29C-CA27-4BEC-88B6-DF3B314FC45E}"/>
                </a:ext>
              </a:extLst>
            </p:cNvPr>
            <p:cNvSpPr>
              <a:spLocks noChangeShapeType="1"/>
            </p:cNvSpPr>
            <p:nvPr/>
          </p:nvSpPr>
          <p:spPr bwMode="auto">
            <a:xfrm>
              <a:off x="4056" y="1935"/>
              <a:ext cx="451" cy="1"/>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4" name="Oval 173">
              <a:extLst>
                <a:ext uri="{FF2B5EF4-FFF2-40B4-BE49-F238E27FC236}">
                  <a16:creationId xmlns:a16="http://schemas.microsoft.com/office/drawing/2014/main" id="{9EE0F699-0E8E-4599-82DB-CE6DE5735D5D}"/>
                </a:ext>
              </a:extLst>
            </p:cNvPr>
            <p:cNvSpPr>
              <a:spLocks noChangeArrowheads="1"/>
            </p:cNvSpPr>
            <p:nvPr/>
          </p:nvSpPr>
          <p:spPr bwMode="auto">
            <a:xfrm>
              <a:off x="5133" y="2080"/>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15" name="Oval 174">
              <a:extLst>
                <a:ext uri="{FF2B5EF4-FFF2-40B4-BE49-F238E27FC236}">
                  <a16:creationId xmlns:a16="http://schemas.microsoft.com/office/drawing/2014/main" id="{122AB5D3-87B8-4169-AC15-53597C79A81E}"/>
                </a:ext>
              </a:extLst>
            </p:cNvPr>
            <p:cNvSpPr>
              <a:spLocks noChangeArrowheads="1"/>
            </p:cNvSpPr>
            <p:nvPr/>
          </p:nvSpPr>
          <p:spPr bwMode="auto">
            <a:xfrm>
              <a:off x="4036" y="2328"/>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16" name="Line 175">
              <a:extLst>
                <a:ext uri="{FF2B5EF4-FFF2-40B4-BE49-F238E27FC236}">
                  <a16:creationId xmlns:a16="http://schemas.microsoft.com/office/drawing/2014/main" id="{CD68EE1D-6D86-4707-A5AB-0F2251922CEB}"/>
                </a:ext>
              </a:extLst>
            </p:cNvPr>
            <p:cNvSpPr>
              <a:spLocks noChangeShapeType="1"/>
            </p:cNvSpPr>
            <p:nvPr/>
          </p:nvSpPr>
          <p:spPr bwMode="auto">
            <a:xfrm flipH="1">
              <a:off x="4056" y="2147"/>
              <a:ext cx="150" cy="213"/>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Oval 176">
              <a:extLst>
                <a:ext uri="{FF2B5EF4-FFF2-40B4-BE49-F238E27FC236}">
                  <a16:creationId xmlns:a16="http://schemas.microsoft.com/office/drawing/2014/main" id="{1461429A-9816-4B72-B95E-E28745D10630}"/>
                </a:ext>
              </a:extLst>
            </p:cNvPr>
            <p:cNvSpPr>
              <a:spLocks noChangeArrowheads="1"/>
            </p:cNvSpPr>
            <p:nvPr/>
          </p:nvSpPr>
          <p:spPr bwMode="auto">
            <a:xfrm>
              <a:off x="4186" y="2095"/>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hu-HU" sz="1800"/>
            </a:p>
          </p:txBody>
        </p:sp>
        <p:sp>
          <p:nvSpPr>
            <p:cNvPr id="20518" name="Freeform 177">
              <a:extLst>
                <a:ext uri="{FF2B5EF4-FFF2-40B4-BE49-F238E27FC236}">
                  <a16:creationId xmlns:a16="http://schemas.microsoft.com/office/drawing/2014/main" id="{52600531-5B9B-4AB7-B9D9-AE7281931CAE}"/>
                </a:ext>
              </a:extLst>
            </p:cNvPr>
            <p:cNvSpPr>
              <a:spLocks/>
            </p:cNvSpPr>
            <p:nvPr/>
          </p:nvSpPr>
          <p:spPr bwMode="auto">
            <a:xfrm>
              <a:off x="4657" y="2041"/>
              <a:ext cx="201" cy="213"/>
            </a:xfrm>
            <a:custGeom>
              <a:avLst/>
              <a:gdLst>
                <a:gd name="T0" fmla="*/ 0 w 201"/>
                <a:gd name="T1" fmla="*/ 142 h 213"/>
                <a:gd name="T2" fmla="*/ 151 w 201"/>
                <a:gd name="T3" fmla="*/ 142 h 213"/>
                <a:gd name="T4" fmla="*/ 151 w 201"/>
                <a:gd name="T5" fmla="*/ 213 h 213"/>
                <a:gd name="T6" fmla="*/ 201 w 201"/>
                <a:gd name="T7" fmla="*/ 106 h 213"/>
                <a:gd name="T8" fmla="*/ 151 w 201"/>
                <a:gd name="T9" fmla="*/ 0 h 213"/>
                <a:gd name="T10" fmla="*/ 151 w 201"/>
                <a:gd name="T11" fmla="*/ 71 h 213"/>
                <a:gd name="T12" fmla="*/ 0 w 201"/>
                <a:gd name="T13" fmla="*/ 71 h 213"/>
                <a:gd name="T14" fmla="*/ 0 w 201"/>
                <a:gd name="T15" fmla="*/ 142 h 2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213">
                  <a:moveTo>
                    <a:pt x="0" y="142"/>
                  </a:moveTo>
                  <a:lnTo>
                    <a:pt x="151" y="142"/>
                  </a:lnTo>
                  <a:lnTo>
                    <a:pt x="151" y="213"/>
                  </a:lnTo>
                  <a:lnTo>
                    <a:pt x="201" y="106"/>
                  </a:lnTo>
                  <a:lnTo>
                    <a:pt x="151" y="0"/>
                  </a:lnTo>
                  <a:lnTo>
                    <a:pt x="151" y="71"/>
                  </a:lnTo>
                  <a:lnTo>
                    <a:pt x="0" y="71"/>
                  </a:lnTo>
                  <a:lnTo>
                    <a:pt x="0" y="142"/>
                  </a:lnTo>
                  <a:close/>
                </a:path>
              </a:pathLst>
            </a:custGeom>
            <a:solidFill>
              <a:srgbClr val="FFFFFF"/>
            </a:solidFill>
            <a:ln w="12700">
              <a:solidFill>
                <a:srgbClr val="003F3E"/>
              </a:solidFill>
              <a:prstDash val="solid"/>
              <a:round/>
              <a:headEnd/>
              <a:tailEnd/>
            </a:ln>
          </p:spPr>
          <p:txBody>
            <a:bodyPr/>
            <a:lstStyle/>
            <a:p>
              <a:endParaRPr lang="en-US"/>
            </a:p>
          </p:txBody>
        </p:sp>
      </p:grpSp>
      <p:grpSp>
        <p:nvGrpSpPr>
          <p:cNvPr id="127" name="Group 197">
            <a:extLst>
              <a:ext uri="{FF2B5EF4-FFF2-40B4-BE49-F238E27FC236}">
                <a16:creationId xmlns:a16="http://schemas.microsoft.com/office/drawing/2014/main" id="{5B0EFEC0-9BBD-487E-B870-325BB362ADBE}"/>
              </a:ext>
            </a:extLst>
          </p:cNvPr>
          <p:cNvGrpSpPr>
            <a:grpSpLocks/>
          </p:cNvGrpSpPr>
          <p:nvPr/>
        </p:nvGrpSpPr>
        <p:grpSpPr bwMode="auto">
          <a:xfrm>
            <a:off x="6438900" y="4643438"/>
            <a:ext cx="1989138" cy="714375"/>
            <a:chOff x="4056" y="2733"/>
            <a:chExt cx="1253" cy="450"/>
          </a:xfrm>
        </p:grpSpPr>
        <p:sp>
          <p:nvSpPr>
            <p:cNvPr id="20498" name="Freeform 178">
              <a:extLst>
                <a:ext uri="{FF2B5EF4-FFF2-40B4-BE49-F238E27FC236}">
                  <a16:creationId xmlns:a16="http://schemas.microsoft.com/office/drawing/2014/main" id="{5C1D4DB7-9DB2-4061-AFF2-B30CC5847190}"/>
                </a:ext>
              </a:extLst>
            </p:cNvPr>
            <p:cNvSpPr>
              <a:spLocks/>
            </p:cNvSpPr>
            <p:nvPr/>
          </p:nvSpPr>
          <p:spPr bwMode="auto">
            <a:xfrm>
              <a:off x="4657" y="2821"/>
              <a:ext cx="201" cy="212"/>
            </a:xfrm>
            <a:custGeom>
              <a:avLst/>
              <a:gdLst>
                <a:gd name="T0" fmla="*/ 0 w 201"/>
                <a:gd name="T1" fmla="*/ 141 h 212"/>
                <a:gd name="T2" fmla="*/ 151 w 201"/>
                <a:gd name="T3" fmla="*/ 141 h 212"/>
                <a:gd name="T4" fmla="*/ 151 w 201"/>
                <a:gd name="T5" fmla="*/ 212 h 212"/>
                <a:gd name="T6" fmla="*/ 201 w 201"/>
                <a:gd name="T7" fmla="*/ 106 h 212"/>
                <a:gd name="T8" fmla="*/ 151 w 201"/>
                <a:gd name="T9" fmla="*/ 0 h 212"/>
                <a:gd name="T10" fmla="*/ 151 w 201"/>
                <a:gd name="T11" fmla="*/ 70 h 212"/>
                <a:gd name="T12" fmla="*/ 0 w 201"/>
                <a:gd name="T13" fmla="*/ 70 h 212"/>
                <a:gd name="T14" fmla="*/ 0 w 201"/>
                <a:gd name="T15" fmla="*/ 141 h 2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212">
                  <a:moveTo>
                    <a:pt x="0" y="141"/>
                  </a:moveTo>
                  <a:lnTo>
                    <a:pt x="151" y="141"/>
                  </a:lnTo>
                  <a:lnTo>
                    <a:pt x="151" y="212"/>
                  </a:lnTo>
                  <a:lnTo>
                    <a:pt x="201" y="106"/>
                  </a:lnTo>
                  <a:lnTo>
                    <a:pt x="151" y="0"/>
                  </a:lnTo>
                  <a:lnTo>
                    <a:pt x="151" y="70"/>
                  </a:lnTo>
                  <a:lnTo>
                    <a:pt x="0" y="70"/>
                  </a:lnTo>
                  <a:lnTo>
                    <a:pt x="0" y="141"/>
                  </a:lnTo>
                  <a:close/>
                </a:path>
              </a:pathLst>
            </a:custGeom>
            <a:solidFill>
              <a:srgbClr val="FFFFFF"/>
            </a:solidFill>
            <a:ln w="12700">
              <a:solidFill>
                <a:srgbClr val="003F3E"/>
              </a:solidFill>
              <a:prstDash val="solid"/>
              <a:round/>
              <a:headEnd/>
              <a:tailEnd/>
            </a:ln>
          </p:spPr>
          <p:txBody>
            <a:bodyPr/>
            <a:lstStyle/>
            <a:p>
              <a:endParaRPr lang="hu-HU"/>
            </a:p>
          </p:txBody>
        </p:sp>
        <p:sp>
          <p:nvSpPr>
            <p:cNvPr id="20499" name="Oval 179">
              <a:extLst>
                <a:ext uri="{FF2B5EF4-FFF2-40B4-BE49-F238E27FC236}">
                  <a16:creationId xmlns:a16="http://schemas.microsoft.com/office/drawing/2014/main" id="{C3389D3C-C0BF-4638-9761-132091BFD132}"/>
                </a:ext>
              </a:extLst>
            </p:cNvPr>
            <p:cNvSpPr>
              <a:spLocks noChangeArrowheads="1"/>
            </p:cNvSpPr>
            <p:nvPr/>
          </p:nvSpPr>
          <p:spPr bwMode="auto">
            <a:xfrm>
              <a:off x="4056" y="3108"/>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00" name="Line 180">
              <a:extLst>
                <a:ext uri="{FF2B5EF4-FFF2-40B4-BE49-F238E27FC236}">
                  <a16:creationId xmlns:a16="http://schemas.microsoft.com/office/drawing/2014/main" id="{BA741A5B-ECAD-4AF8-8556-A91890B46E26}"/>
                </a:ext>
              </a:extLst>
            </p:cNvPr>
            <p:cNvSpPr>
              <a:spLocks noChangeShapeType="1"/>
            </p:cNvSpPr>
            <p:nvPr/>
          </p:nvSpPr>
          <p:spPr bwMode="auto">
            <a:xfrm flipV="1">
              <a:off x="4076" y="2785"/>
              <a:ext cx="250" cy="355"/>
            </a:xfrm>
            <a:prstGeom prst="line">
              <a:avLst/>
            </a:prstGeom>
            <a:noFill/>
            <a:ln w="12700">
              <a:solidFill>
                <a:srgbClr val="003F3E"/>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0501" name="Oval 181">
              <a:extLst>
                <a:ext uri="{FF2B5EF4-FFF2-40B4-BE49-F238E27FC236}">
                  <a16:creationId xmlns:a16="http://schemas.microsoft.com/office/drawing/2014/main" id="{E46C1119-D6A3-4139-9DEA-313D09FEDD5A}"/>
                </a:ext>
              </a:extLst>
            </p:cNvPr>
            <p:cNvSpPr>
              <a:spLocks noChangeArrowheads="1"/>
            </p:cNvSpPr>
            <p:nvPr/>
          </p:nvSpPr>
          <p:spPr bwMode="auto">
            <a:xfrm>
              <a:off x="4306" y="2733"/>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02" name="Oval 182">
              <a:extLst>
                <a:ext uri="{FF2B5EF4-FFF2-40B4-BE49-F238E27FC236}">
                  <a16:creationId xmlns:a16="http://schemas.microsoft.com/office/drawing/2014/main" id="{56F998FC-CCFA-43BF-AC6F-D7C45A5297D6}"/>
                </a:ext>
              </a:extLst>
            </p:cNvPr>
            <p:cNvSpPr>
              <a:spLocks noChangeArrowheads="1"/>
            </p:cNvSpPr>
            <p:nvPr/>
          </p:nvSpPr>
          <p:spPr bwMode="auto">
            <a:xfrm>
              <a:off x="5008" y="3108"/>
              <a:ext cx="51"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20503" name="Oval 183">
              <a:extLst>
                <a:ext uri="{FF2B5EF4-FFF2-40B4-BE49-F238E27FC236}">
                  <a16:creationId xmlns:a16="http://schemas.microsoft.com/office/drawing/2014/main" id="{3BB202AF-99F6-4F6B-B77C-E8B649E3A1E6}"/>
                </a:ext>
              </a:extLst>
            </p:cNvPr>
            <p:cNvSpPr>
              <a:spLocks noChangeArrowheads="1"/>
            </p:cNvSpPr>
            <p:nvPr/>
          </p:nvSpPr>
          <p:spPr bwMode="auto">
            <a:xfrm>
              <a:off x="5259" y="2733"/>
              <a:ext cx="50" cy="75"/>
            </a:xfrm>
            <a:prstGeom prst="ellipse">
              <a:avLst/>
            </a:prstGeom>
            <a:solidFill>
              <a:srgbClr val="000000"/>
            </a:solidFill>
            <a:ln w="12700">
              <a:solidFill>
                <a:srgbClr val="003F3E"/>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grpSp>
      <p:sp>
        <p:nvSpPr>
          <p:cNvPr id="20495" name="Rectangle 198">
            <a:extLst>
              <a:ext uri="{FF2B5EF4-FFF2-40B4-BE49-F238E27FC236}">
                <a16:creationId xmlns:a16="http://schemas.microsoft.com/office/drawing/2014/main" id="{3C7AEB89-164D-43B9-BC29-55B8F54DE066}"/>
              </a:ext>
            </a:extLst>
          </p:cNvPr>
          <p:cNvSpPr>
            <a:spLocks noChangeArrowheads="1"/>
          </p:cNvSpPr>
          <p:nvPr/>
        </p:nvSpPr>
        <p:spPr bwMode="auto">
          <a:xfrm>
            <a:off x="3429000" y="1081088"/>
            <a:ext cx="22844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F3E"/>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hu-HU" sz="1200" b="1">
                <a:solidFill>
                  <a:srgbClr val="004200"/>
                </a:solidFill>
              </a:rPr>
              <a:t>MEF– make edge and face!</a:t>
            </a:r>
          </a:p>
        </p:txBody>
      </p:sp>
      <p:sp>
        <p:nvSpPr>
          <p:cNvPr id="20496" name="Rectangle 199">
            <a:extLst>
              <a:ext uri="{FF2B5EF4-FFF2-40B4-BE49-F238E27FC236}">
                <a16:creationId xmlns:a16="http://schemas.microsoft.com/office/drawing/2014/main" id="{32AC103E-D150-4CB5-BEC1-2EC07248AFC9}"/>
              </a:ext>
            </a:extLst>
          </p:cNvPr>
          <p:cNvSpPr>
            <a:spLocks noChangeArrowheads="1"/>
          </p:cNvSpPr>
          <p:nvPr/>
        </p:nvSpPr>
        <p:spPr bwMode="auto">
          <a:xfrm>
            <a:off x="6329363" y="1081088"/>
            <a:ext cx="2284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F3E"/>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hu-HU" sz="1200" b="1">
                <a:solidFill>
                  <a:srgbClr val="004200"/>
                </a:solidFill>
              </a:rPr>
              <a:t>KEMR – remove edge and make ring (closed chaing of edges)!</a:t>
            </a:r>
          </a:p>
        </p:txBody>
      </p:sp>
      <p:sp>
        <p:nvSpPr>
          <p:cNvPr id="20497" name="Rectangle 135">
            <a:extLst>
              <a:ext uri="{FF2B5EF4-FFF2-40B4-BE49-F238E27FC236}">
                <a16:creationId xmlns:a16="http://schemas.microsoft.com/office/drawing/2014/main" id="{5D31B985-21E9-4C6E-95C2-B16AB78A66DE}"/>
              </a:ext>
            </a:extLst>
          </p:cNvPr>
          <p:cNvSpPr>
            <a:spLocks noChangeArrowheads="1"/>
          </p:cNvSpPr>
          <p:nvPr/>
        </p:nvSpPr>
        <p:spPr bwMode="auto">
          <a:xfrm>
            <a:off x="1315244" y="642938"/>
            <a:ext cx="6513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F3E"/>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hu-HU" sz="1400" b="1">
                <a:solidFill>
                  <a:srgbClr val="004200"/>
                </a:solidFill>
              </a:rPr>
              <a:t>They act on vertices, edges and faces. </a:t>
            </a:r>
          </a:p>
        </p:txBody>
      </p:sp>
      <p:sp>
        <p:nvSpPr>
          <p:cNvPr id="131" name="Rectangle 175">
            <a:extLst>
              <a:ext uri="{FF2B5EF4-FFF2-40B4-BE49-F238E27FC236}">
                <a16:creationId xmlns:a16="http://schemas.microsoft.com/office/drawing/2014/main" id="{F7D7082B-55D6-4541-B207-3471D6DA6BC6}"/>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http://nik.</a:t>
            </a:r>
            <a:r>
              <a:rPr lang="hu-HU" altLang="hu-HU" sz="1600" b="1">
                <a:solidFill>
                  <a:schemeClr val="bg1"/>
                </a:solidFill>
                <a:latin typeface="Microsoft Sans Serif" panose="020B0604020202020204" pitchFamily="34" charset="0"/>
              </a:rPr>
              <a:t>uni-obuda</a:t>
            </a:r>
            <a:r>
              <a:rPr lang="en-US" altLang="hu-HU" sz="1600" b="1">
                <a:solidFill>
                  <a:schemeClr val="bg1"/>
                </a:solidFill>
                <a:latin typeface="Microsoft Sans Serif" panose="020B0604020202020204" pitchFamily="34" charset="0"/>
              </a:rPr>
              <a:t>.hu/lhorvath/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84320C22-E897-4C52-B6F0-AE15A0BD891B}"/>
              </a:ext>
            </a:extLst>
          </p:cNvPr>
          <p:cNvSpPr txBox="1">
            <a:spLocks noChangeArrowheads="1"/>
          </p:cNvSpPr>
          <p:nvPr/>
        </p:nvSpPr>
        <p:spPr bwMode="auto">
          <a:xfrm>
            <a:off x="0" y="0"/>
            <a:ext cx="9144000" cy="4572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u-HU" altLang="hu-HU" sz="2400" b="1" dirty="0">
                <a:solidFill>
                  <a:schemeClr val="bg1"/>
                </a:solidFill>
              </a:rPr>
              <a:t>P</a:t>
            </a:r>
            <a:r>
              <a:rPr lang="en-US" altLang="hu-HU" sz="2400" b="1" dirty="0" err="1">
                <a:solidFill>
                  <a:schemeClr val="bg1"/>
                </a:solidFill>
              </a:rPr>
              <a:t>arametric</a:t>
            </a:r>
            <a:r>
              <a:rPr lang="en-US" altLang="hu-HU" sz="2400" b="1" dirty="0">
                <a:solidFill>
                  <a:schemeClr val="bg1"/>
                </a:solidFill>
              </a:rPr>
              <a:t> curve </a:t>
            </a:r>
            <a:r>
              <a:rPr lang="hu-HU" altLang="hu-HU" sz="2400" b="1" dirty="0">
                <a:solidFill>
                  <a:schemeClr val="bg1"/>
                </a:solidFill>
              </a:rPr>
              <a:t>and </a:t>
            </a:r>
            <a:r>
              <a:rPr lang="hu-HU" altLang="hu-HU" sz="2400" b="1" dirty="0" err="1">
                <a:solidFill>
                  <a:schemeClr val="bg1"/>
                </a:solidFill>
              </a:rPr>
              <a:t>its</a:t>
            </a:r>
            <a:r>
              <a:rPr lang="hu-HU" altLang="hu-HU" sz="2400" b="1" dirty="0">
                <a:solidFill>
                  <a:schemeClr val="bg1"/>
                </a:solidFill>
              </a:rPr>
              <a:t> local </a:t>
            </a:r>
            <a:r>
              <a:rPr lang="hu-HU" altLang="hu-HU" sz="2400" b="1" dirty="0" err="1">
                <a:solidFill>
                  <a:schemeClr val="bg1"/>
                </a:solidFill>
              </a:rPr>
              <a:t>characteristics</a:t>
            </a:r>
            <a:endParaRPr lang="en-US" altLang="hu-HU" sz="2400" b="1" dirty="0">
              <a:solidFill>
                <a:schemeClr val="bg1"/>
              </a:solidFill>
            </a:endParaRPr>
          </a:p>
        </p:txBody>
      </p:sp>
      <p:grpSp>
        <p:nvGrpSpPr>
          <p:cNvPr id="19582" name="Group 126">
            <a:extLst>
              <a:ext uri="{FF2B5EF4-FFF2-40B4-BE49-F238E27FC236}">
                <a16:creationId xmlns:a16="http://schemas.microsoft.com/office/drawing/2014/main" id="{F925EC8A-61F0-4E04-8B57-0B16440CA408}"/>
              </a:ext>
            </a:extLst>
          </p:cNvPr>
          <p:cNvGrpSpPr>
            <a:grpSpLocks/>
          </p:cNvGrpSpPr>
          <p:nvPr/>
        </p:nvGrpSpPr>
        <p:grpSpPr bwMode="auto">
          <a:xfrm>
            <a:off x="508000" y="869950"/>
            <a:ext cx="3336925" cy="3025775"/>
            <a:chOff x="295" y="861"/>
            <a:chExt cx="2102" cy="1906"/>
          </a:xfrm>
        </p:grpSpPr>
        <p:sp>
          <p:nvSpPr>
            <p:cNvPr id="19583" name="Freeform 127">
              <a:extLst>
                <a:ext uri="{FF2B5EF4-FFF2-40B4-BE49-F238E27FC236}">
                  <a16:creationId xmlns:a16="http://schemas.microsoft.com/office/drawing/2014/main" id="{4A8A0C2C-CC8F-4575-96C6-B90A021B1BBD}"/>
                </a:ext>
              </a:extLst>
            </p:cNvPr>
            <p:cNvSpPr>
              <a:spLocks/>
            </p:cNvSpPr>
            <p:nvPr/>
          </p:nvSpPr>
          <p:spPr bwMode="auto">
            <a:xfrm>
              <a:off x="770" y="1238"/>
              <a:ext cx="1094" cy="888"/>
            </a:xfrm>
            <a:custGeom>
              <a:avLst/>
              <a:gdLst>
                <a:gd name="T0" fmla="*/ 0 w 1094"/>
                <a:gd name="T1" fmla="*/ 0 h 888"/>
                <a:gd name="T2" fmla="*/ 0 w 1094"/>
                <a:gd name="T3" fmla="*/ 888 h 888"/>
                <a:gd name="T4" fmla="*/ 1094 w 1094"/>
                <a:gd name="T5" fmla="*/ 888 h 888"/>
              </a:gdLst>
              <a:ahLst/>
              <a:cxnLst>
                <a:cxn ang="0">
                  <a:pos x="T0" y="T1"/>
                </a:cxn>
                <a:cxn ang="0">
                  <a:pos x="T2" y="T3"/>
                </a:cxn>
                <a:cxn ang="0">
                  <a:pos x="T4" y="T5"/>
                </a:cxn>
              </a:cxnLst>
              <a:rect l="0" t="0" r="r" b="b"/>
              <a:pathLst>
                <a:path w="1094" h="888">
                  <a:moveTo>
                    <a:pt x="0" y="0"/>
                  </a:moveTo>
                  <a:lnTo>
                    <a:pt x="0" y="888"/>
                  </a:lnTo>
                  <a:lnTo>
                    <a:pt x="1094" y="888"/>
                  </a:lnTo>
                </a:path>
              </a:pathLst>
            </a:custGeom>
            <a:noFill/>
            <a:ln w="17463">
              <a:solidFill>
                <a:srgbClr val="00A0A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9584" name="Line 128">
              <a:extLst>
                <a:ext uri="{FF2B5EF4-FFF2-40B4-BE49-F238E27FC236}">
                  <a16:creationId xmlns:a16="http://schemas.microsoft.com/office/drawing/2014/main" id="{7827323D-BB0D-4070-A7C8-08485937FD52}"/>
                </a:ext>
              </a:extLst>
            </p:cNvPr>
            <p:cNvSpPr>
              <a:spLocks noChangeShapeType="1"/>
            </p:cNvSpPr>
            <p:nvPr/>
          </p:nvSpPr>
          <p:spPr bwMode="auto">
            <a:xfrm flipH="1">
              <a:off x="360" y="2126"/>
              <a:ext cx="410" cy="479"/>
            </a:xfrm>
            <a:prstGeom prst="line">
              <a:avLst/>
            </a:prstGeom>
            <a:noFill/>
            <a:ln w="17463">
              <a:solidFill>
                <a:srgbClr val="00A0A0"/>
              </a:solidFill>
              <a:round/>
              <a:headEnd/>
              <a:tailEnd/>
            </a:ln>
            <a:extLst>
              <a:ext uri="{909E8E84-426E-40DD-AFC4-6F175D3DCCD1}">
                <a14:hiddenFill xmlns:a14="http://schemas.microsoft.com/office/drawing/2010/main">
                  <a:noFill/>
                </a14:hiddenFill>
              </a:ext>
            </a:extLst>
          </p:spPr>
          <p:txBody>
            <a:bodyPr/>
            <a:lstStyle/>
            <a:p>
              <a:endParaRPr lang="hu-HU"/>
            </a:p>
          </p:txBody>
        </p:sp>
        <p:grpSp>
          <p:nvGrpSpPr>
            <p:cNvPr id="19585" name="Group 129">
              <a:extLst>
                <a:ext uri="{FF2B5EF4-FFF2-40B4-BE49-F238E27FC236}">
                  <a16:creationId xmlns:a16="http://schemas.microsoft.com/office/drawing/2014/main" id="{2048EEB3-71FF-412F-8938-FC2491D0C77B}"/>
                </a:ext>
              </a:extLst>
            </p:cNvPr>
            <p:cNvGrpSpPr>
              <a:grpSpLocks/>
            </p:cNvGrpSpPr>
            <p:nvPr/>
          </p:nvGrpSpPr>
          <p:grpSpPr bwMode="auto">
            <a:xfrm>
              <a:off x="975" y="895"/>
              <a:ext cx="1231" cy="821"/>
              <a:chOff x="975" y="895"/>
              <a:chExt cx="1231" cy="821"/>
            </a:xfrm>
          </p:grpSpPr>
          <p:sp>
            <p:nvSpPr>
              <p:cNvPr id="19586" name="Arc 130">
                <a:extLst>
                  <a:ext uri="{FF2B5EF4-FFF2-40B4-BE49-F238E27FC236}">
                    <a16:creationId xmlns:a16="http://schemas.microsoft.com/office/drawing/2014/main" id="{FDFEFB99-F904-4D54-9669-3FA8CD720F41}"/>
                  </a:ext>
                </a:extLst>
              </p:cNvPr>
              <p:cNvSpPr>
                <a:spLocks/>
              </p:cNvSpPr>
              <p:nvPr/>
            </p:nvSpPr>
            <p:spPr bwMode="auto">
              <a:xfrm>
                <a:off x="975" y="1442"/>
                <a:ext cx="411" cy="274"/>
              </a:xfrm>
              <a:custGeom>
                <a:avLst/>
                <a:gdLst>
                  <a:gd name="G0" fmla="+- 21600 0 0"/>
                  <a:gd name="G1" fmla="+- 21600 0 0"/>
                  <a:gd name="G2" fmla="+- 21600 0 0"/>
                  <a:gd name="T0" fmla="*/ 0 w 21600"/>
                  <a:gd name="T1" fmla="*/ 21600 h 21600"/>
                  <a:gd name="T2" fmla="*/ 21547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91"/>
                      <a:pt x="9638" y="29"/>
                      <a:pt x="21547" y="0"/>
                    </a:cubicBezTo>
                  </a:path>
                  <a:path w="21600" h="21600" stroke="0" extrusionOk="0">
                    <a:moveTo>
                      <a:pt x="0" y="21599"/>
                    </a:moveTo>
                    <a:cubicBezTo>
                      <a:pt x="0" y="9691"/>
                      <a:pt x="9638" y="29"/>
                      <a:pt x="21547" y="0"/>
                    </a:cubicBezTo>
                    <a:lnTo>
                      <a:pt x="21600" y="21600"/>
                    </a:lnTo>
                    <a:close/>
                  </a:path>
                </a:pathLst>
              </a:custGeom>
              <a:noFill/>
              <a:ln w="36513">
                <a:solidFill>
                  <a:srgbClr val="A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9587" name="Arc 131">
                <a:extLst>
                  <a:ext uri="{FF2B5EF4-FFF2-40B4-BE49-F238E27FC236}">
                    <a16:creationId xmlns:a16="http://schemas.microsoft.com/office/drawing/2014/main" id="{59168BB4-F7B5-489B-AEB3-6C4AE03D3B3A}"/>
                  </a:ext>
                </a:extLst>
              </p:cNvPr>
              <p:cNvSpPr>
                <a:spLocks/>
              </p:cNvSpPr>
              <p:nvPr/>
            </p:nvSpPr>
            <p:spPr bwMode="auto">
              <a:xfrm>
                <a:off x="1385" y="1169"/>
                <a:ext cx="412" cy="274"/>
              </a:xfrm>
              <a:custGeom>
                <a:avLst/>
                <a:gdLst>
                  <a:gd name="G0" fmla="+- 53 0 0"/>
                  <a:gd name="G1" fmla="+- 0 0 0"/>
                  <a:gd name="G2" fmla="+- 21600 0 0"/>
                  <a:gd name="T0" fmla="*/ 21653 w 21653"/>
                  <a:gd name="T1" fmla="*/ 0 h 21600"/>
                  <a:gd name="T2" fmla="*/ 0 w 21653"/>
                  <a:gd name="T3" fmla="*/ 21600 h 21600"/>
                  <a:gd name="T4" fmla="*/ 53 w 21653"/>
                  <a:gd name="T5" fmla="*/ 0 h 21600"/>
                </a:gdLst>
                <a:ahLst/>
                <a:cxnLst>
                  <a:cxn ang="0">
                    <a:pos x="T0" y="T1"/>
                  </a:cxn>
                  <a:cxn ang="0">
                    <a:pos x="T2" y="T3"/>
                  </a:cxn>
                  <a:cxn ang="0">
                    <a:pos x="T4" y="T5"/>
                  </a:cxn>
                </a:cxnLst>
                <a:rect l="0" t="0" r="r" b="b"/>
                <a:pathLst>
                  <a:path w="21653" h="21600" fill="none" extrusionOk="0">
                    <a:moveTo>
                      <a:pt x="21653" y="0"/>
                    </a:moveTo>
                    <a:cubicBezTo>
                      <a:pt x="21653" y="11929"/>
                      <a:pt x="11982" y="21600"/>
                      <a:pt x="53" y="21600"/>
                    </a:cubicBezTo>
                    <a:cubicBezTo>
                      <a:pt x="35" y="21599"/>
                      <a:pt x="17" y="21599"/>
                      <a:pt x="0" y="21599"/>
                    </a:cubicBezTo>
                  </a:path>
                  <a:path w="21653" h="21600" stroke="0" extrusionOk="0">
                    <a:moveTo>
                      <a:pt x="21653" y="0"/>
                    </a:moveTo>
                    <a:cubicBezTo>
                      <a:pt x="21653" y="11929"/>
                      <a:pt x="11982" y="21600"/>
                      <a:pt x="53" y="21600"/>
                    </a:cubicBezTo>
                    <a:cubicBezTo>
                      <a:pt x="35" y="21599"/>
                      <a:pt x="17" y="21599"/>
                      <a:pt x="0" y="21599"/>
                    </a:cubicBezTo>
                    <a:lnTo>
                      <a:pt x="53" y="0"/>
                    </a:lnTo>
                    <a:close/>
                  </a:path>
                </a:pathLst>
              </a:custGeom>
              <a:noFill/>
              <a:ln w="36513">
                <a:solidFill>
                  <a:srgbClr val="A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9588" name="Arc 132">
                <a:extLst>
                  <a:ext uri="{FF2B5EF4-FFF2-40B4-BE49-F238E27FC236}">
                    <a16:creationId xmlns:a16="http://schemas.microsoft.com/office/drawing/2014/main" id="{A459163C-547D-43F4-85F0-DBF8EB46F54A}"/>
                  </a:ext>
                </a:extLst>
              </p:cNvPr>
              <p:cNvSpPr>
                <a:spLocks/>
              </p:cNvSpPr>
              <p:nvPr/>
            </p:nvSpPr>
            <p:spPr bwMode="auto">
              <a:xfrm>
                <a:off x="1795" y="895"/>
                <a:ext cx="411" cy="274"/>
              </a:xfrm>
              <a:custGeom>
                <a:avLst/>
                <a:gdLst>
                  <a:gd name="G0" fmla="+- 21600 0 0"/>
                  <a:gd name="G1" fmla="+- 21600 0 0"/>
                  <a:gd name="G2" fmla="+- 21600 0 0"/>
                  <a:gd name="T0" fmla="*/ 0 w 21600"/>
                  <a:gd name="T1" fmla="*/ 21600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70"/>
                      <a:pt x="9670" y="0"/>
                      <a:pt x="21600" y="0"/>
                    </a:cubicBezTo>
                  </a:path>
                  <a:path w="21600" h="21600" stroke="0" extrusionOk="0">
                    <a:moveTo>
                      <a:pt x="0" y="21599"/>
                    </a:moveTo>
                    <a:cubicBezTo>
                      <a:pt x="0" y="9670"/>
                      <a:pt x="9670" y="0"/>
                      <a:pt x="21600" y="0"/>
                    </a:cubicBezTo>
                    <a:lnTo>
                      <a:pt x="21600" y="21600"/>
                    </a:lnTo>
                    <a:close/>
                  </a:path>
                </a:pathLst>
              </a:custGeom>
              <a:noFill/>
              <a:ln w="36513">
                <a:solidFill>
                  <a:srgbClr val="A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grpSp>
        <p:sp>
          <p:nvSpPr>
            <p:cNvPr id="19589" name="Line 133">
              <a:extLst>
                <a:ext uri="{FF2B5EF4-FFF2-40B4-BE49-F238E27FC236}">
                  <a16:creationId xmlns:a16="http://schemas.microsoft.com/office/drawing/2014/main" id="{9D30CC3F-22DB-48F6-8804-9D5DBD03C849}"/>
                </a:ext>
              </a:extLst>
            </p:cNvPr>
            <p:cNvSpPr>
              <a:spLocks noChangeShapeType="1"/>
            </p:cNvSpPr>
            <p:nvPr/>
          </p:nvSpPr>
          <p:spPr bwMode="auto">
            <a:xfrm flipV="1">
              <a:off x="770" y="1443"/>
              <a:ext cx="615" cy="683"/>
            </a:xfrm>
            <a:prstGeom prst="line">
              <a:avLst/>
            </a:prstGeom>
            <a:noFill/>
            <a:ln w="17463">
              <a:solidFill>
                <a:srgbClr val="E000E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9590" name="Rectangle 134">
              <a:extLst>
                <a:ext uri="{FF2B5EF4-FFF2-40B4-BE49-F238E27FC236}">
                  <a16:creationId xmlns:a16="http://schemas.microsoft.com/office/drawing/2014/main" id="{F9AA5C56-8BAB-41D6-9A77-91EE7A360262}"/>
                </a:ext>
              </a:extLst>
            </p:cNvPr>
            <p:cNvSpPr>
              <a:spLocks noChangeArrowheads="1"/>
            </p:cNvSpPr>
            <p:nvPr/>
          </p:nvSpPr>
          <p:spPr bwMode="auto">
            <a:xfrm>
              <a:off x="1165" y="1240"/>
              <a:ext cx="37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P (x,y,z)</a:t>
              </a:r>
              <a:endParaRPr lang="en-US" altLang="hu-HU" sz="2400">
                <a:solidFill>
                  <a:srgbClr val="003300"/>
                </a:solidFill>
                <a:latin typeface="Times New Roman" panose="02020603050405020304" pitchFamily="18" charset="0"/>
              </a:endParaRPr>
            </a:p>
          </p:txBody>
        </p:sp>
        <p:sp>
          <p:nvSpPr>
            <p:cNvPr id="19591" name="Rectangle 135">
              <a:extLst>
                <a:ext uri="{FF2B5EF4-FFF2-40B4-BE49-F238E27FC236}">
                  <a16:creationId xmlns:a16="http://schemas.microsoft.com/office/drawing/2014/main" id="{3FE51BBD-A953-4398-B839-B2F88A503BD7}"/>
                </a:ext>
              </a:extLst>
            </p:cNvPr>
            <p:cNvSpPr>
              <a:spLocks noChangeArrowheads="1"/>
            </p:cNvSpPr>
            <p:nvPr/>
          </p:nvSpPr>
          <p:spPr bwMode="auto">
            <a:xfrm>
              <a:off x="1203" y="1745"/>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a:t>
              </a:r>
              <a:endParaRPr lang="en-US" altLang="hu-HU" sz="2400">
                <a:solidFill>
                  <a:srgbClr val="003300"/>
                </a:solidFill>
                <a:latin typeface="Times New Roman" panose="02020603050405020304" pitchFamily="18" charset="0"/>
              </a:endParaRPr>
            </a:p>
          </p:txBody>
        </p:sp>
        <p:sp>
          <p:nvSpPr>
            <p:cNvPr id="19592" name="Rectangle 136">
              <a:extLst>
                <a:ext uri="{FF2B5EF4-FFF2-40B4-BE49-F238E27FC236}">
                  <a16:creationId xmlns:a16="http://schemas.microsoft.com/office/drawing/2014/main" id="{FFF6CBEE-5E35-4DD8-90DE-4A5DD66D746E}"/>
                </a:ext>
              </a:extLst>
            </p:cNvPr>
            <p:cNvSpPr>
              <a:spLocks noChangeArrowheads="1"/>
            </p:cNvSpPr>
            <p:nvPr/>
          </p:nvSpPr>
          <p:spPr bwMode="auto">
            <a:xfrm>
              <a:off x="1249" y="1741"/>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u</a:t>
              </a:r>
              <a:endParaRPr lang="en-US" altLang="hu-HU" sz="2400">
                <a:solidFill>
                  <a:srgbClr val="003300"/>
                </a:solidFill>
                <a:latin typeface="Times New Roman" panose="02020603050405020304" pitchFamily="18" charset="0"/>
              </a:endParaRPr>
            </a:p>
          </p:txBody>
        </p:sp>
        <p:sp>
          <p:nvSpPr>
            <p:cNvPr id="19593" name="Rectangle 137">
              <a:extLst>
                <a:ext uri="{FF2B5EF4-FFF2-40B4-BE49-F238E27FC236}">
                  <a16:creationId xmlns:a16="http://schemas.microsoft.com/office/drawing/2014/main" id="{E4F6CFBC-1A68-4F26-BCFF-4D8E70354E42}"/>
                </a:ext>
              </a:extLst>
            </p:cNvPr>
            <p:cNvSpPr>
              <a:spLocks noChangeArrowheads="1"/>
            </p:cNvSpPr>
            <p:nvPr/>
          </p:nvSpPr>
          <p:spPr bwMode="auto">
            <a:xfrm>
              <a:off x="1307" y="1743"/>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a:t>
              </a:r>
              <a:endParaRPr lang="en-US" altLang="hu-HU" sz="2400">
                <a:solidFill>
                  <a:srgbClr val="003300"/>
                </a:solidFill>
                <a:latin typeface="Times New Roman" panose="02020603050405020304" pitchFamily="18" charset="0"/>
              </a:endParaRPr>
            </a:p>
          </p:txBody>
        </p:sp>
        <p:sp>
          <p:nvSpPr>
            <p:cNvPr id="19594" name="Oval 138">
              <a:extLst>
                <a:ext uri="{FF2B5EF4-FFF2-40B4-BE49-F238E27FC236}">
                  <a16:creationId xmlns:a16="http://schemas.microsoft.com/office/drawing/2014/main" id="{7A6001F1-7BFA-4761-93D4-88A41BE75C78}"/>
                </a:ext>
              </a:extLst>
            </p:cNvPr>
            <p:cNvSpPr>
              <a:spLocks noChangeArrowheads="1"/>
            </p:cNvSpPr>
            <p:nvPr/>
          </p:nvSpPr>
          <p:spPr bwMode="auto">
            <a:xfrm>
              <a:off x="941" y="1681"/>
              <a:ext cx="69" cy="70"/>
            </a:xfrm>
            <a:prstGeom prst="ellipse">
              <a:avLst/>
            </a:prstGeom>
            <a:solidFill>
              <a:srgbClr val="FFA040"/>
            </a:solidFill>
            <a:ln w="17463">
              <a:solidFill>
                <a:srgbClr val="FFA040"/>
              </a:solidFill>
              <a:round/>
              <a:headEnd/>
              <a:tailEnd/>
            </a:ln>
          </p:spPr>
          <p:txBody>
            <a:bodyPr/>
            <a:lstStyle/>
            <a:p>
              <a:endParaRPr lang="hu-HU"/>
            </a:p>
          </p:txBody>
        </p:sp>
        <p:grpSp>
          <p:nvGrpSpPr>
            <p:cNvPr id="19595" name="Group 139">
              <a:extLst>
                <a:ext uri="{FF2B5EF4-FFF2-40B4-BE49-F238E27FC236}">
                  <a16:creationId xmlns:a16="http://schemas.microsoft.com/office/drawing/2014/main" id="{492FE9F1-30C2-4EA8-B17D-DA2A5AC2BB76}"/>
                </a:ext>
              </a:extLst>
            </p:cNvPr>
            <p:cNvGrpSpPr>
              <a:grpSpLocks/>
            </p:cNvGrpSpPr>
            <p:nvPr/>
          </p:nvGrpSpPr>
          <p:grpSpPr bwMode="auto">
            <a:xfrm>
              <a:off x="783" y="1706"/>
              <a:ext cx="236" cy="172"/>
              <a:chOff x="783" y="1706"/>
              <a:chExt cx="236" cy="172"/>
            </a:xfrm>
          </p:grpSpPr>
          <p:sp>
            <p:nvSpPr>
              <p:cNvPr id="19596" name="Rectangle 140">
                <a:extLst>
                  <a:ext uri="{FF2B5EF4-FFF2-40B4-BE49-F238E27FC236}">
                    <a16:creationId xmlns:a16="http://schemas.microsoft.com/office/drawing/2014/main" id="{93788116-64A5-402F-8FDB-2721EC9DB627}"/>
                  </a:ext>
                </a:extLst>
              </p:cNvPr>
              <p:cNvSpPr>
                <a:spLocks noChangeArrowheads="1"/>
              </p:cNvSpPr>
              <p:nvPr/>
            </p:nvSpPr>
            <p:spPr bwMode="auto">
              <a:xfrm>
                <a:off x="783" y="1706"/>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u</a:t>
                </a:r>
                <a:endParaRPr lang="en-US" altLang="hu-HU" sz="2400">
                  <a:solidFill>
                    <a:srgbClr val="003300"/>
                  </a:solidFill>
                  <a:latin typeface="Times New Roman" panose="02020603050405020304" pitchFamily="18" charset="0"/>
                </a:endParaRPr>
              </a:p>
            </p:txBody>
          </p:sp>
          <p:sp>
            <p:nvSpPr>
              <p:cNvPr id="19597" name="Rectangle 141">
                <a:extLst>
                  <a:ext uri="{FF2B5EF4-FFF2-40B4-BE49-F238E27FC236}">
                    <a16:creationId xmlns:a16="http://schemas.microsoft.com/office/drawing/2014/main" id="{882ADF34-7EEE-4911-826A-7FC1D116CEF3}"/>
                  </a:ext>
                </a:extLst>
              </p:cNvPr>
              <p:cNvSpPr>
                <a:spLocks noChangeArrowheads="1"/>
              </p:cNvSpPr>
              <p:nvPr/>
            </p:nvSpPr>
            <p:spPr bwMode="auto">
              <a:xfrm>
                <a:off x="839" y="1744"/>
                <a:ext cx="1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min</a:t>
                </a:r>
                <a:endParaRPr lang="en-US" altLang="hu-HU" sz="2400" i="1">
                  <a:solidFill>
                    <a:srgbClr val="003300"/>
                  </a:solidFill>
                  <a:latin typeface="Times New Roman" panose="02020603050405020304" pitchFamily="18" charset="0"/>
                </a:endParaRPr>
              </a:p>
            </p:txBody>
          </p:sp>
        </p:grpSp>
        <p:grpSp>
          <p:nvGrpSpPr>
            <p:cNvPr id="19598" name="Group 142">
              <a:extLst>
                <a:ext uri="{FF2B5EF4-FFF2-40B4-BE49-F238E27FC236}">
                  <a16:creationId xmlns:a16="http://schemas.microsoft.com/office/drawing/2014/main" id="{24518E0F-41F3-4246-B9F0-047A5B5298DF}"/>
                </a:ext>
              </a:extLst>
            </p:cNvPr>
            <p:cNvGrpSpPr>
              <a:grpSpLocks/>
            </p:cNvGrpSpPr>
            <p:nvPr/>
          </p:nvGrpSpPr>
          <p:grpSpPr bwMode="auto">
            <a:xfrm>
              <a:off x="2143" y="944"/>
              <a:ext cx="254" cy="173"/>
              <a:chOff x="2143" y="944"/>
              <a:chExt cx="254" cy="173"/>
            </a:xfrm>
          </p:grpSpPr>
          <p:sp>
            <p:nvSpPr>
              <p:cNvPr id="19599" name="Rectangle 143">
                <a:extLst>
                  <a:ext uri="{FF2B5EF4-FFF2-40B4-BE49-F238E27FC236}">
                    <a16:creationId xmlns:a16="http://schemas.microsoft.com/office/drawing/2014/main" id="{D2C008D7-E771-43E3-8295-3EC5F18FB1F5}"/>
                  </a:ext>
                </a:extLst>
              </p:cNvPr>
              <p:cNvSpPr>
                <a:spLocks noChangeArrowheads="1"/>
              </p:cNvSpPr>
              <p:nvPr/>
            </p:nvSpPr>
            <p:spPr bwMode="auto">
              <a:xfrm>
                <a:off x="2143" y="94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u</a:t>
                </a:r>
                <a:endParaRPr lang="en-US" altLang="hu-HU" sz="2400">
                  <a:solidFill>
                    <a:srgbClr val="003300"/>
                  </a:solidFill>
                  <a:latin typeface="Times New Roman" panose="02020603050405020304" pitchFamily="18" charset="0"/>
                </a:endParaRPr>
              </a:p>
            </p:txBody>
          </p:sp>
          <p:sp>
            <p:nvSpPr>
              <p:cNvPr id="19600" name="Rectangle 144">
                <a:extLst>
                  <a:ext uri="{FF2B5EF4-FFF2-40B4-BE49-F238E27FC236}">
                    <a16:creationId xmlns:a16="http://schemas.microsoft.com/office/drawing/2014/main" id="{5345B1D1-3E38-4413-994C-1714FE9AE153}"/>
                  </a:ext>
                </a:extLst>
              </p:cNvPr>
              <p:cNvSpPr>
                <a:spLocks noChangeArrowheads="1"/>
              </p:cNvSpPr>
              <p:nvPr/>
            </p:nvSpPr>
            <p:spPr bwMode="auto">
              <a:xfrm>
                <a:off x="2198" y="983"/>
                <a:ext cx="19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max</a:t>
                </a:r>
                <a:endParaRPr lang="en-US" altLang="hu-HU" sz="2400" i="1">
                  <a:solidFill>
                    <a:srgbClr val="003300"/>
                  </a:solidFill>
                  <a:latin typeface="Times New Roman" panose="02020603050405020304" pitchFamily="18" charset="0"/>
                </a:endParaRPr>
              </a:p>
            </p:txBody>
          </p:sp>
        </p:grpSp>
        <p:sp>
          <p:nvSpPr>
            <p:cNvPr id="19601" name="Oval 145">
              <a:extLst>
                <a:ext uri="{FF2B5EF4-FFF2-40B4-BE49-F238E27FC236}">
                  <a16:creationId xmlns:a16="http://schemas.microsoft.com/office/drawing/2014/main" id="{F27CFB33-A5C3-4B5F-AC00-4C65198C5DB2}"/>
                </a:ext>
              </a:extLst>
            </p:cNvPr>
            <p:cNvSpPr>
              <a:spLocks noChangeArrowheads="1"/>
            </p:cNvSpPr>
            <p:nvPr/>
          </p:nvSpPr>
          <p:spPr bwMode="auto">
            <a:xfrm>
              <a:off x="2179" y="861"/>
              <a:ext cx="70" cy="70"/>
            </a:xfrm>
            <a:prstGeom prst="ellipse">
              <a:avLst/>
            </a:prstGeom>
            <a:solidFill>
              <a:srgbClr val="C06000"/>
            </a:solidFill>
            <a:ln w="17463">
              <a:solidFill>
                <a:srgbClr val="C06000"/>
              </a:solidFill>
              <a:round/>
              <a:headEnd/>
              <a:tailEnd/>
            </a:ln>
          </p:spPr>
          <p:txBody>
            <a:bodyPr/>
            <a:lstStyle/>
            <a:p>
              <a:endParaRPr lang="hu-HU"/>
            </a:p>
          </p:txBody>
        </p:sp>
        <p:sp>
          <p:nvSpPr>
            <p:cNvPr id="19602" name="Rectangle 146">
              <a:extLst>
                <a:ext uri="{FF2B5EF4-FFF2-40B4-BE49-F238E27FC236}">
                  <a16:creationId xmlns:a16="http://schemas.microsoft.com/office/drawing/2014/main" id="{E63D1981-70CD-4018-9601-AE148B677AD3}"/>
                </a:ext>
              </a:extLst>
            </p:cNvPr>
            <p:cNvSpPr>
              <a:spLocks noChangeArrowheads="1"/>
            </p:cNvSpPr>
            <p:nvPr/>
          </p:nvSpPr>
          <p:spPr bwMode="auto">
            <a:xfrm>
              <a:off x="295" y="2633"/>
              <a:ext cx="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Z</a:t>
              </a:r>
              <a:endParaRPr lang="en-US" altLang="hu-HU" sz="2400">
                <a:solidFill>
                  <a:srgbClr val="003300"/>
                </a:solidFill>
                <a:latin typeface="Times New Roman" panose="02020603050405020304" pitchFamily="18" charset="0"/>
              </a:endParaRPr>
            </a:p>
          </p:txBody>
        </p:sp>
        <p:sp>
          <p:nvSpPr>
            <p:cNvPr id="19603" name="Rectangle 147">
              <a:extLst>
                <a:ext uri="{FF2B5EF4-FFF2-40B4-BE49-F238E27FC236}">
                  <a16:creationId xmlns:a16="http://schemas.microsoft.com/office/drawing/2014/main" id="{63618056-BB46-44FC-8C1A-E97F9A0CB415}"/>
                </a:ext>
              </a:extLst>
            </p:cNvPr>
            <p:cNvSpPr>
              <a:spLocks noChangeArrowheads="1"/>
            </p:cNvSpPr>
            <p:nvPr/>
          </p:nvSpPr>
          <p:spPr bwMode="auto">
            <a:xfrm>
              <a:off x="1932" y="2091"/>
              <a:ext cx="7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X</a:t>
              </a:r>
              <a:endParaRPr lang="en-US" altLang="hu-HU" sz="2400">
                <a:solidFill>
                  <a:srgbClr val="003300"/>
                </a:solidFill>
                <a:latin typeface="Times New Roman" panose="02020603050405020304" pitchFamily="18" charset="0"/>
              </a:endParaRPr>
            </a:p>
          </p:txBody>
        </p:sp>
        <p:sp>
          <p:nvSpPr>
            <p:cNvPr id="19604" name="Rectangle 148">
              <a:extLst>
                <a:ext uri="{FF2B5EF4-FFF2-40B4-BE49-F238E27FC236}">
                  <a16:creationId xmlns:a16="http://schemas.microsoft.com/office/drawing/2014/main" id="{171827AB-42F0-4DF5-8AB7-D45752BA9049}"/>
                </a:ext>
              </a:extLst>
            </p:cNvPr>
            <p:cNvSpPr>
              <a:spLocks noChangeArrowheads="1"/>
            </p:cNvSpPr>
            <p:nvPr/>
          </p:nvSpPr>
          <p:spPr bwMode="auto">
            <a:xfrm>
              <a:off x="634" y="1066"/>
              <a:ext cx="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i="1">
                  <a:solidFill>
                    <a:srgbClr val="003300"/>
                  </a:solidFill>
                  <a:latin typeface="Times New Roman" panose="02020603050405020304" pitchFamily="18" charset="0"/>
                </a:rPr>
                <a:t>Y</a:t>
              </a:r>
              <a:endParaRPr lang="en-US" altLang="hu-HU" sz="2400">
                <a:solidFill>
                  <a:srgbClr val="003300"/>
                </a:solidFill>
                <a:latin typeface="Times New Roman" panose="02020603050405020304" pitchFamily="18" charset="0"/>
              </a:endParaRPr>
            </a:p>
          </p:txBody>
        </p:sp>
        <p:sp>
          <p:nvSpPr>
            <p:cNvPr id="19605" name="Freeform 149">
              <a:extLst>
                <a:ext uri="{FF2B5EF4-FFF2-40B4-BE49-F238E27FC236}">
                  <a16:creationId xmlns:a16="http://schemas.microsoft.com/office/drawing/2014/main" id="{C5DD9023-752B-442A-A573-82082D661061}"/>
                </a:ext>
              </a:extLst>
            </p:cNvPr>
            <p:cNvSpPr>
              <a:spLocks/>
            </p:cNvSpPr>
            <p:nvPr/>
          </p:nvSpPr>
          <p:spPr bwMode="auto">
            <a:xfrm>
              <a:off x="1256" y="1444"/>
              <a:ext cx="129" cy="137"/>
            </a:xfrm>
            <a:custGeom>
              <a:avLst/>
              <a:gdLst>
                <a:gd name="T0" fmla="*/ 0 w 129"/>
                <a:gd name="T1" fmla="*/ 87 h 137"/>
                <a:gd name="T2" fmla="*/ 129 w 129"/>
                <a:gd name="T3" fmla="*/ 0 h 137"/>
                <a:gd name="T4" fmla="*/ 61 w 129"/>
                <a:gd name="T5" fmla="*/ 137 h 137"/>
                <a:gd name="T6" fmla="*/ 64 w 129"/>
                <a:gd name="T7" fmla="*/ 73 h 137"/>
                <a:gd name="T8" fmla="*/ 0 w 129"/>
                <a:gd name="T9" fmla="*/ 87 h 137"/>
              </a:gdLst>
              <a:ahLst/>
              <a:cxnLst>
                <a:cxn ang="0">
                  <a:pos x="T0" y="T1"/>
                </a:cxn>
                <a:cxn ang="0">
                  <a:pos x="T2" y="T3"/>
                </a:cxn>
                <a:cxn ang="0">
                  <a:pos x="T4" y="T5"/>
                </a:cxn>
                <a:cxn ang="0">
                  <a:pos x="T6" y="T7"/>
                </a:cxn>
                <a:cxn ang="0">
                  <a:pos x="T8" y="T9"/>
                </a:cxn>
              </a:cxnLst>
              <a:rect l="0" t="0" r="r" b="b"/>
              <a:pathLst>
                <a:path w="129" h="137">
                  <a:moveTo>
                    <a:pt x="0" y="87"/>
                  </a:moveTo>
                  <a:lnTo>
                    <a:pt x="129" y="0"/>
                  </a:lnTo>
                  <a:lnTo>
                    <a:pt x="61" y="137"/>
                  </a:lnTo>
                  <a:lnTo>
                    <a:pt x="64" y="73"/>
                  </a:lnTo>
                  <a:lnTo>
                    <a:pt x="0" y="87"/>
                  </a:lnTo>
                  <a:close/>
                </a:path>
              </a:pathLst>
            </a:custGeom>
            <a:solidFill>
              <a:srgbClr val="C000C0"/>
            </a:solidFill>
            <a:ln w="17463">
              <a:solidFill>
                <a:srgbClr val="C000C0"/>
              </a:solidFill>
              <a:prstDash val="solid"/>
              <a:round/>
              <a:headEnd/>
              <a:tailEnd/>
            </a:ln>
          </p:spPr>
          <p:txBody>
            <a:bodyPr/>
            <a:lstStyle/>
            <a:p>
              <a:endParaRPr lang="hu-HU"/>
            </a:p>
          </p:txBody>
        </p:sp>
        <p:sp>
          <p:nvSpPr>
            <p:cNvPr id="19606" name="Freeform 150">
              <a:extLst>
                <a:ext uri="{FF2B5EF4-FFF2-40B4-BE49-F238E27FC236}">
                  <a16:creationId xmlns:a16="http://schemas.microsoft.com/office/drawing/2014/main" id="{603A614E-0C1E-48DA-8C2A-EA03C567CCA2}"/>
                </a:ext>
              </a:extLst>
            </p:cNvPr>
            <p:cNvSpPr>
              <a:spLocks/>
            </p:cNvSpPr>
            <p:nvPr/>
          </p:nvSpPr>
          <p:spPr bwMode="auto">
            <a:xfrm>
              <a:off x="1764" y="2093"/>
              <a:ext cx="100" cy="73"/>
            </a:xfrm>
            <a:custGeom>
              <a:avLst/>
              <a:gdLst>
                <a:gd name="T0" fmla="*/ 0 w 100"/>
                <a:gd name="T1" fmla="*/ 0 h 73"/>
                <a:gd name="T2" fmla="*/ 100 w 100"/>
                <a:gd name="T3" fmla="*/ 33 h 73"/>
                <a:gd name="T4" fmla="*/ 0 w 100"/>
                <a:gd name="T5" fmla="*/ 73 h 73"/>
                <a:gd name="T6" fmla="*/ 22 w 100"/>
                <a:gd name="T7" fmla="*/ 39 h 73"/>
                <a:gd name="T8" fmla="*/ 0 w 100"/>
                <a:gd name="T9" fmla="*/ 0 h 73"/>
              </a:gdLst>
              <a:ahLst/>
              <a:cxnLst>
                <a:cxn ang="0">
                  <a:pos x="T0" y="T1"/>
                </a:cxn>
                <a:cxn ang="0">
                  <a:pos x="T2" y="T3"/>
                </a:cxn>
                <a:cxn ang="0">
                  <a:pos x="T4" y="T5"/>
                </a:cxn>
                <a:cxn ang="0">
                  <a:pos x="T6" y="T7"/>
                </a:cxn>
                <a:cxn ang="0">
                  <a:pos x="T8" y="T9"/>
                </a:cxn>
              </a:cxnLst>
              <a:rect l="0" t="0" r="r" b="b"/>
              <a:pathLst>
                <a:path w="100" h="73">
                  <a:moveTo>
                    <a:pt x="0" y="0"/>
                  </a:moveTo>
                  <a:lnTo>
                    <a:pt x="100" y="33"/>
                  </a:lnTo>
                  <a:lnTo>
                    <a:pt x="0" y="73"/>
                  </a:lnTo>
                  <a:lnTo>
                    <a:pt x="22" y="39"/>
                  </a:lnTo>
                  <a:lnTo>
                    <a:pt x="0" y="0"/>
                  </a:lnTo>
                  <a:close/>
                </a:path>
              </a:pathLst>
            </a:custGeom>
            <a:solidFill>
              <a:srgbClr val="00A0A0"/>
            </a:solidFill>
            <a:ln w="17463">
              <a:solidFill>
                <a:srgbClr val="00A0A0"/>
              </a:solidFill>
              <a:prstDash val="solid"/>
              <a:round/>
              <a:headEnd/>
              <a:tailEnd/>
            </a:ln>
          </p:spPr>
          <p:txBody>
            <a:bodyPr/>
            <a:lstStyle/>
            <a:p>
              <a:endParaRPr lang="hu-HU"/>
            </a:p>
          </p:txBody>
        </p:sp>
        <p:sp>
          <p:nvSpPr>
            <p:cNvPr id="19607" name="Freeform 151">
              <a:extLst>
                <a:ext uri="{FF2B5EF4-FFF2-40B4-BE49-F238E27FC236}">
                  <a16:creationId xmlns:a16="http://schemas.microsoft.com/office/drawing/2014/main" id="{0C0DD62D-9A8C-4D2D-802B-22D219256AFF}"/>
                </a:ext>
              </a:extLst>
            </p:cNvPr>
            <p:cNvSpPr>
              <a:spLocks/>
            </p:cNvSpPr>
            <p:nvPr/>
          </p:nvSpPr>
          <p:spPr bwMode="auto">
            <a:xfrm>
              <a:off x="743" y="1235"/>
              <a:ext cx="57" cy="108"/>
            </a:xfrm>
            <a:custGeom>
              <a:avLst/>
              <a:gdLst>
                <a:gd name="T0" fmla="*/ 0 w 57"/>
                <a:gd name="T1" fmla="*/ 108 h 108"/>
                <a:gd name="T2" fmla="*/ 30 w 57"/>
                <a:gd name="T3" fmla="*/ 0 h 108"/>
                <a:gd name="T4" fmla="*/ 57 w 57"/>
                <a:gd name="T5" fmla="*/ 108 h 108"/>
                <a:gd name="T6" fmla="*/ 30 w 57"/>
                <a:gd name="T7" fmla="*/ 77 h 108"/>
                <a:gd name="T8" fmla="*/ 0 w 57"/>
                <a:gd name="T9" fmla="*/ 108 h 108"/>
              </a:gdLst>
              <a:ahLst/>
              <a:cxnLst>
                <a:cxn ang="0">
                  <a:pos x="T0" y="T1"/>
                </a:cxn>
                <a:cxn ang="0">
                  <a:pos x="T2" y="T3"/>
                </a:cxn>
                <a:cxn ang="0">
                  <a:pos x="T4" y="T5"/>
                </a:cxn>
                <a:cxn ang="0">
                  <a:pos x="T6" y="T7"/>
                </a:cxn>
                <a:cxn ang="0">
                  <a:pos x="T8" y="T9"/>
                </a:cxn>
              </a:cxnLst>
              <a:rect l="0" t="0" r="r" b="b"/>
              <a:pathLst>
                <a:path w="57" h="108">
                  <a:moveTo>
                    <a:pt x="0" y="108"/>
                  </a:moveTo>
                  <a:lnTo>
                    <a:pt x="30" y="0"/>
                  </a:lnTo>
                  <a:lnTo>
                    <a:pt x="57" y="108"/>
                  </a:lnTo>
                  <a:lnTo>
                    <a:pt x="30" y="77"/>
                  </a:lnTo>
                  <a:lnTo>
                    <a:pt x="0" y="108"/>
                  </a:lnTo>
                  <a:close/>
                </a:path>
              </a:pathLst>
            </a:custGeom>
            <a:solidFill>
              <a:srgbClr val="00A0A0"/>
            </a:solidFill>
            <a:ln w="17463">
              <a:solidFill>
                <a:srgbClr val="00A0A0"/>
              </a:solidFill>
              <a:prstDash val="solid"/>
              <a:round/>
              <a:headEnd/>
              <a:tailEnd/>
            </a:ln>
          </p:spPr>
          <p:txBody>
            <a:bodyPr/>
            <a:lstStyle/>
            <a:p>
              <a:endParaRPr lang="hu-HU"/>
            </a:p>
          </p:txBody>
        </p:sp>
        <p:sp>
          <p:nvSpPr>
            <p:cNvPr id="19608" name="Freeform 152">
              <a:extLst>
                <a:ext uri="{FF2B5EF4-FFF2-40B4-BE49-F238E27FC236}">
                  <a16:creationId xmlns:a16="http://schemas.microsoft.com/office/drawing/2014/main" id="{5207F28C-3574-44FE-AE5C-809F3F069CA7}"/>
                </a:ext>
              </a:extLst>
            </p:cNvPr>
            <p:cNvSpPr>
              <a:spLocks/>
            </p:cNvSpPr>
            <p:nvPr/>
          </p:nvSpPr>
          <p:spPr bwMode="auto">
            <a:xfrm>
              <a:off x="363" y="2506"/>
              <a:ext cx="94" cy="101"/>
            </a:xfrm>
            <a:custGeom>
              <a:avLst/>
              <a:gdLst>
                <a:gd name="T0" fmla="*/ 94 w 94"/>
                <a:gd name="T1" fmla="*/ 40 h 101"/>
                <a:gd name="T2" fmla="*/ 0 w 94"/>
                <a:gd name="T3" fmla="*/ 101 h 101"/>
                <a:gd name="T4" fmla="*/ 36 w 94"/>
                <a:gd name="T5" fmla="*/ 0 h 101"/>
                <a:gd name="T6" fmla="*/ 43 w 94"/>
                <a:gd name="T7" fmla="*/ 43 h 101"/>
                <a:gd name="T8" fmla="*/ 94 w 94"/>
                <a:gd name="T9" fmla="*/ 40 h 101"/>
              </a:gdLst>
              <a:ahLst/>
              <a:cxnLst>
                <a:cxn ang="0">
                  <a:pos x="T0" y="T1"/>
                </a:cxn>
                <a:cxn ang="0">
                  <a:pos x="T2" y="T3"/>
                </a:cxn>
                <a:cxn ang="0">
                  <a:pos x="T4" y="T5"/>
                </a:cxn>
                <a:cxn ang="0">
                  <a:pos x="T6" y="T7"/>
                </a:cxn>
                <a:cxn ang="0">
                  <a:pos x="T8" y="T9"/>
                </a:cxn>
              </a:cxnLst>
              <a:rect l="0" t="0" r="r" b="b"/>
              <a:pathLst>
                <a:path w="94" h="101">
                  <a:moveTo>
                    <a:pt x="94" y="40"/>
                  </a:moveTo>
                  <a:lnTo>
                    <a:pt x="0" y="101"/>
                  </a:lnTo>
                  <a:lnTo>
                    <a:pt x="36" y="0"/>
                  </a:lnTo>
                  <a:lnTo>
                    <a:pt x="43" y="43"/>
                  </a:lnTo>
                  <a:lnTo>
                    <a:pt x="94" y="40"/>
                  </a:lnTo>
                  <a:close/>
                </a:path>
              </a:pathLst>
            </a:custGeom>
            <a:solidFill>
              <a:srgbClr val="00A0A0"/>
            </a:solidFill>
            <a:ln w="17463">
              <a:solidFill>
                <a:srgbClr val="00A0A0"/>
              </a:solidFill>
              <a:prstDash val="solid"/>
              <a:round/>
              <a:headEnd/>
              <a:tailEnd/>
            </a:ln>
          </p:spPr>
          <p:txBody>
            <a:bodyPr/>
            <a:lstStyle/>
            <a:p>
              <a:endParaRPr lang="hu-HU"/>
            </a:p>
          </p:txBody>
        </p:sp>
        <p:sp>
          <p:nvSpPr>
            <p:cNvPr id="19609" name="Rectangle 153">
              <a:extLst>
                <a:ext uri="{FF2B5EF4-FFF2-40B4-BE49-F238E27FC236}">
                  <a16:creationId xmlns:a16="http://schemas.microsoft.com/office/drawing/2014/main" id="{BCD469FF-7A46-4C68-9F16-39B746DFD6D3}"/>
                </a:ext>
              </a:extLst>
            </p:cNvPr>
            <p:cNvSpPr>
              <a:spLocks noChangeArrowheads="1"/>
            </p:cNvSpPr>
            <p:nvPr/>
          </p:nvSpPr>
          <p:spPr bwMode="auto">
            <a:xfrm>
              <a:off x="1131" y="1736"/>
              <a:ext cx="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1400" b="1">
                  <a:solidFill>
                    <a:srgbClr val="003300"/>
                  </a:solidFill>
                  <a:latin typeface="Times New Roman" panose="02020603050405020304" pitchFamily="18" charset="0"/>
                </a:rPr>
                <a:t>P</a:t>
              </a:r>
              <a:endParaRPr lang="en-US" altLang="hu-HU" sz="2400">
                <a:solidFill>
                  <a:srgbClr val="003300"/>
                </a:solidFill>
                <a:latin typeface="Times New Roman" panose="02020603050405020304" pitchFamily="18" charset="0"/>
              </a:endParaRPr>
            </a:p>
          </p:txBody>
        </p:sp>
        <p:sp>
          <p:nvSpPr>
            <p:cNvPr id="19610" name="Oval 154">
              <a:extLst>
                <a:ext uri="{FF2B5EF4-FFF2-40B4-BE49-F238E27FC236}">
                  <a16:creationId xmlns:a16="http://schemas.microsoft.com/office/drawing/2014/main" id="{AC669D5B-7114-4345-8926-2EB669CBB88B}"/>
                </a:ext>
              </a:extLst>
            </p:cNvPr>
            <p:cNvSpPr>
              <a:spLocks noChangeArrowheads="1"/>
            </p:cNvSpPr>
            <p:nvPr/>
          </p:nvSpPr>
          <p:spPr bwMode="auto">
            <a:xfrm>
              <a:off x="1351" y="1408"/>
              <a:ext cx="69" cy="69"/>
            </a:xfrm>
            <a:prstGeom prst="ellipse">
              <a:avLst/>
            </a:prstGeom>
            <a:solidFill>
              <a:srgbClr val="008080"/>
            </a:solidFill>
            <a:ln w="17463">
              <a:solidFill>
                <a:srgbClr val="008080"/>
              </a:solidFill>
              <a:round/>
              <a:headEnd/>
              <a:tailEnd/>
            </a:ln>
          </p:spPr>
          <p:txBody>
            <a:bodyPr/>
            <a:lstStyle/>
            <a:p>
              <a:endParaRPr lang="hu-HU"/>
            </a:p>
          </p:txBody>
        </p:sp>
      </p:grpSp>
      <p:sp>
        <p:nvSpPr>
          <p:cNvPr id="19611" name="Rectangle 155">
            <a:extLst>
              <a:ext uri="{FF2B5EF4-FFF2-40B4-BE49-F238E27FC236}">
                <a16:creationId xmlns:a16="http://schemas.microsoft.com/office/drawing/2014/main" id="{F0ACB11A-3E11-4BE3-B465-BBB40B29745F}"/>
              </a:ext>
            </a:extLst>
          </p:cNvPr>
          <p:cNvSpPr>
            <a:spLocks noChangeArrowheads="1"/>
          </p:cNvSpPr>
          <p:nvPr/>
        </p:nvSpPr>
        <p:spPr bwMode="auto">
          <a:xfrm>
            <a:off x="5076825" y="1214438"/>
            <a:ext cx="2339975" cy="560387"/>
          </a:xfrm>
          <a:prstGeom prst="rect">
            <a:avLst/>
          </a:prstGeom>
          <a:noFill/>
          <a:ln>
            <a:noFill/>
          </a:ln>
          <a:effectLst/>
          <a:extLst>
            <a:ext uri="{909E8E84-426E-40DD-AFC4-6F175D3DCCD1}">
              <a14:hiddenFill xmlns:a14="http://schemas.microsoft.com/office/drawing/2010/main">
                <a:solidFill>
                  <a:srgbClr val="FFFFE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spcBef>
                <a:spcPct val="20000"/>
              </a:spcBef>
              <a:buChar char="•"/>
              <a:defRPr sz="3200">
                <a:solidFill>
                  <a:schemeClr val="tx1"/>
                </a:solidFill>
                <a:latin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hu-HU" sz="1400" b="1">
                <a:solidFill>
                  <a:srgbClr val="003300"/>
                </a:solidFill>
              </a:rPr>
              <a:t>P(</a:t>
            </a:r>
            <a:r>
              <a:rPr lang="en-US" altLang="hu-HU" sz="1400" b="1" i="1">
                <a:solidFill>
                  <a:srgbClr val="003300"/>
                </a:solidFill>
              </a:rPr>
              <a:t>u</a:t>
            </a:r>
            <a:r>
              <a:rPr lang="en-US" altLang="hu-HU" sz="1400" b="1">
                <a:solidFill>
                  <a:srgbClr val="003300"/>
                </a:solidFill>
              </a:rPr>
              <a:t>)=[</a:t>
            </a:r>
            <a:r>
              <a:rPr lang="en-US" altLang="hu-HU" sz="1400" b="1" i="1">
                <a:solidFill>
                  <a:srgbClr val="003300"/>
                </a:solidFill>
              </a:rPr>
              <a:t>x</a:t>
            </a:r>
            <a:r>
              <a:rPr lang="en-US" altLang="hu-HU" sz="1400" b="1">
                <a:solidFill>
                  <a:srgbClr val="003300"/>
                </a:solidFill>
              </a:rPr>
              <a:t>(</a:t>
            </a:r>
            <a:r>
              <a:rPr lang="en-US" altLang="hu-HU" sz="1400" b="1" i="1">
                <a:solidFill>
                  <a:srgbClr val="003300"/>
                </a:solidFill>
              </a:rPr>
              <a:t>u</a:t>
            </a:r>
            <a:r>
              <a:rPr lang="en-US" altLang="hu-HU" sz="1400" b="1">
                <a:solidFill>
                  <a:srgbClr val="003300"/>
                </a:solidFill>
              </a:rPr>
              <a:t>) </a:t>
            </a:r>
            <a:r>
              <a:rPr lang="en-US" altLang="hu-HU" sz="1400" b="1" i="1">
                <a:solidFill>
                  <a:srgbClr val="003300"/>
                </a:solidFill>
              </a:rPr>
              <a:t>y</a:t>
            </a:r>
            <a:r>
              <a:rPr lang="en-US" altLang="hu-HU" sz="1400" b="1">
                <a:solidFill>
                  <a:srgbClr val="003300"/>
                </a:solidFill>
              </a:rPr>
              <a:t>(</a:t>
            </a:r>
            <a:r>
              <a:rPr lang="en-US" altLang="hu-HU" sz="1400" b="1" i="1">
                <a:solidFill>
                  <a:srgbClr val="003300"/>
                </a:solidFill>
              </a:rPr>
              <a:t>u</a:t>
            </a:r>
            <a:r>
              <a:rPr lang="en-US" altLang="hu-HU" sz="1400" b="1">
                <a:solidFill>
                  <a:srgbClr val="003300"/>
                </a:solidFill>
              </a:rPr>
              <a:t>) </a:t>
            </a:r>
            <a:r>
              <a:rPr lang="en-US" altLang="hu-HU" sz="1400" b="1" i="1">
                <a:solidFill>
                  <a:srgbClr val="003300"/>
                </a:solidFill>
              </a:rPr>
              <a:t>z</a:t>
            </a:r>
            <a:r>
              <a:rPr lang="en-US" altLang="hu-HU" sz="1400" b="1">
                <a:solidFill>
                  <a:srgbClr val="003300"/>
                </a:solidFill>
              </a:rPr>
              <a:t>(</a:t>
            </a:r>
            <a:r>
              <a:rPr lang="en-US" altLang="hu-HU" sz="1400" b="1" i="1">
                <a:solidFill>
                  <a:srgbClr val="003300"/>
                </a:solidFill>
              </a:rPr>
              <a:t>u</a:t>
            </a:r>
            <a:r>
              <a:rPr lang="en-US" altLang="hu-HU" sz="1400" b="1">
                <a:solidFill>
                  <a:srgbClr val="003300"/>
                </a:solidFill>
              </a:rPr>
              <a:t>)]</a:t>
            </a:r>
          </a:p>
          <a:p>
            <a:pPr>
              <a:buFontTx/>
              <a:buNone/>
            </a:pPr>
            <a:r>
              <a:rPr lang="en-US" altLang="hu-HU" sz="1400" b="1" i="1">
                <a:solidFill>
                  <a:srgbClr val="003300"/>
                </a:solidFill>
              </a:rPr>
              <a:t>x</a:t>
            </a:r>
            <a:r>
              <a:rPr lang="en-US" altLang="hu-HU" sz="1400" b="1">
                <a:solidFill>
                  <a:srgbClr val="003300"/>
                </a:solidFill>
              </a:rPr>
              <a:t>=</a:t>
            </a:r>
            <a:r>
              <a:rPr lang="en-US" altLang="hu-HU" sz="1400" b="1" i="1">
                <a:solidFill>
                  <a:srgbClr val="003300"/>
                </a:solidFill>
              </a:rPr>
              <a:t>x</a:t>
            </a:r>
            <a:r>
              <a:rPr lang="en-US" altLang="hu-HU" sz="1400" b="1">
                <a:solidFill>
                  <a:srgbClr val="003300"/>
                </a:solidFill>
              </a:rPr>
              <a:t>(</a:t>
            </a:r>
            <a:r>
              <a:rPr lang="en-US" altLang="hu-HU" sz="1400" b="1" i="1">
                <a:solidFill>
                  <a:srgbClr val="003300"/>
                </a:solidFill>
              </a:rPr>
              <a:t>u</a:t>
            </a:r>
            <a:r>
              <a:rPr lang="en-US" altLang="hu-HU" sz="1400" b="1">
                <a:solidFill>
                  <a:srgbClr val="003300"/>
                </a:solidFill>
              </a:rPr>
              <a:t>), </a:t>
            </a:r>
            <a:r>
              <a:rPr lang="en-US" altLang="hu-HU" sz="1400" b="1" i="1">
                <a:solidFill>
                  <a:srgbClr val="003300"/>
                </a:solidFill>
              </a:rPr>
              <a:t>y</a:t>
            </a:r>
            <a:r>
              <a:rPr lang="en-US" altLang="hu-HU" sz="1400" b="1">
                <a:solidFill>
                  <a:srgbClr val="003300"/>
                </a:solidFill>
              </a:rPr>
              <a:t>=</a:t>
            </a:r>
            <a:r>
              <a:rPr lang="en-US" altLang="hu-HU" sz="1400" b="1" i="1">
                <a:solidFill>
                  <a:srgbClr val="003300"/>
                </a:solidFill>
              </a:rPr>
              <a:t>y</a:t>
            </a:r>
            <a:r>
              <a:rPr lang="en-US" altLang="hu-HU" sz="1400" b="1">
                <a:solidFill>
                  <a:srgbClr val="003300"/>
                </a:solidFill>
              </a:rPr>
              <a:t>(</a:t>
            </a:r>
            <a:r>
              <a:rPr lang="en-US" altLang="hu-HU" sz="1400" b="1" i="1">
                <a:solidFill>
                  <a:srgbClr val="003300"/>
                </a:solidFill>
              </a:rPr>
              <a:t>u</a:t>
            </a:r>
            <a:r>
              <a:rPr lang="en-US" altLang="hu-HU" sz="1400" b="1">
                <a:solidFill>
                  <a:srgbClr val="003300"/>
                </a:solidFill>
              </a:rPr>
              <a:t>) és </a:t>
            </a:r>
            <a:r>
              <a:rPr lang="en-US" altLang="hu-HU" sz="1400" b="1" i="1">
                <a:solidFill>
                  <a:srgbClr val="003300"/>
                </a:solidFill>
              </a:rPr>
              <a:t>z</a:t>
            </a:r>
            <a:r>
              <a:rPr lang="en-US" altLang="hu-HU" sz="1400" b="1">
                <a:solidFill>
                  <a:srgbClr val="003300"/>
                </a:solidFill>
              </a:rPr>
              <a:t>=</a:t>
            </a:r>
            <a:r>
              <a:rPr lang="en-US" altLang="hu-HU" sz="1400" b="1" i="1">
                <a:solidFill>
                  <a:srgbClr val="003300"/>
                </a:solidFill>
              </a:rPr>
              <a:t>z</a:t>
            </a:r>
            <a:r>
              <a:rPr lang="en-US" altLang="hu-HU" sz="1400" b="1">
                <a:solidFill>
                  <a:srgbClr val="003300"/>
                </a:solidFill>
              </a:rPr>
              <a:t>(</a:t>
            </a:r>
            <a:r>
              <a:rPr lang="en-US" altLang="hu-HU" sz="1400" b="1" i="1">
                <a:solidFill>
                  <a:srgbClr val="003300"/>
                </a:solidFill>
              </a:rPr>
              <a:t>u</a:t>
            </a:r>
            <a:r>
              <a:rPr lang="en-US" altLang="hu-HU" sz="1400" b="1">
                <a:solidFill>
                  <a:srgbClr val="003300"/>
                </a:solidFill>
              </a:rPr>
              <a:t>)</a:t>
            </a:r>
          </a:p>
        </p:txBody>
      </p:sp>
      <p:sp>
        <p:nvSpPr>
          <p:cNvPr id="19612" name="Text Box 156">
            <a:extLst>
              <a:ext uri="{FF2B5EF4-FFF2-40B4-BE49-F238E27FC236}">
                <a16:creationId xmlns:a16="http://schemas.microsoft.com/office/drawing/2014/main" id="{052F1D7D-BAB1-450D-B4A3-EFA6F00D89EA}"/>
              </a:ext>
            </a:extLst>
          </p:cNvPr>
          <p:cNvSpPr txBox="1">
            <a:spLocks noChangeArrowheads="1"/>
          </p:cNvSpPr>
          <p:nvPr/>
        </p:nvSpPr>
        <p:spPr bwMode="auto">
          <a:xfrm>
            <a:off x="5076825" y="1795463"/>
            <a:ext cx="3324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kumimoji="1" lang="en-US" altLang="hu-HU" sz="1600" b="1">
                <a:solidFill>
                  <a:srgbClr val="003300"/>
                </a:solidFill>
                <a:latin typeface="Times New Roman" panose="02020603050405020304" pitchFamily="18" charset="0"/>
              </a:rPr>
              <a:t>P</a:t>
            </a:r>
            <a:r>
              <a:rPr kumimoji="1" lang="en-US" altLang="hu-HU" sz="1600" b="1" i="1" baseline="-25000">
                <a:solidFill>
                  <a:srgbClr val="003300"/>
                </a:solidFill>
                <a:latin typeface="Times New Roman" panose="02020603050405020304" pitchFamily="18" charset="0"/>
              </a:rPr>
              <a:t>u</a:t>
            </a:r>
            <a:r>
              <a:rPr kumimoji="1" lang="en-US" altLang="hu-HU" sz="1600" b="1">
                <a:solidFill>
                  <a:srgbClr val="003300"/>
                </a:solidFill>
                <a:latin typeface="Times New Roman" panose="02020603050405020304" pitchFamily="18" charset="0"/>
              </a:rPr>
              <a:t> is the </a:t>
            </a:r>
            <a:r>
              <a:rPr kumimoji="1" lang="en-US" altLang="hu-HU" sz="1600" b="1" i="1">
                <a:solidFill>
                  <a:srgbClr val="003300"/>
                </a:solidFill>
                <a:latin typeface="Times New Roman" panose="02020603050405020304" pitchFamily="18" charset="0"/>
              </a:rPr>
              <a:t>position vector</a:t>
            </a:r>
            <a:r>
              <a:rPr kumimoji="1" lang="en-US" altLang="hu-HU" sz="1600" b="1">
                <a:solidFill>
                  <a:srgbClr val="003300"/>
                </a:solidFill>
                <a:latin typeface="Times New Roman" panose="02020603050405020304" pitchFamily="18" charset="0"/>
              </a:rPr>
              <a:t> to point P.</a:t>
            </a:r>
          </a:p>
        </p:txBody>
      </p:sp>
      <p:sp>
        <p:nvSpPr>
          <p:cNvPr id="19613" name="Text Box 157">
            <a:extLst>
              <a:ext uri="{FF2B5EF4-FFF2-40B4-BE49-F238E27FC236}">
                <a16:creationId xmlns:a16="http://schemas.microsoft.com/office/drawing/2014/main" id="{C77F0EB2-CCFF-4DB7-A9B7-418AD09FE27A}"/>
              </a:ext>
            </a:extLst>
          </p:cNvPr>
          <p:cNvSpPr txBox="1">
            <a:spLocks noChangeArrowheads="1"/>
          </p:cNvSpPr>
          <p:nvPr/>
        </p:nvSpPr>
        <p:spPr bwMode="auto">
          <a:xfrm>
            <a:off x="4572000" y="755650"/>
            <a:ext cx="4476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kumimoji="1" lang="en-US" altLang="hu-HU" sz="1600" b="1" i="1">
                <a:solidFill>
                  <a:srgbClr val="003300"/>
                </a:solidFill>
                <a:latin typeface="Times New Roman" panose="02020603050405020304" pitchFamily="18" charset="0"/>
              </a:rPr>
              <a:t>Parametric equation</a:t>
            </a:r>
            <a:r>
              <a:rPr kumimoji="1" lang="en-US" altLang="hu-HU" sz="1600" b="1">
                <a:solidFill>
                  <a:srgbClr val="003300"/>
                </a:solidFill>
                <a:latin typeface="Times New Roman" panose="02020603050405020304" pitchFamily="18" charset="0"/>
              </a:rPr>
              <a:t> of a three dimensional curve</a:t>
            </a:r>
            <a:r>
              <a:rPr kumimoji="1" lang="en-US" altLang="hu-HU" sz="1600">
                <a:solidFill>
                  <a:srgbClr val="003300"/>
                </a:solidFill>
                <a:latin typeface="Times New Roman" panose="02020603050405020304" pitchFamily="18" charset="0"/>
              </a:rPr>
              <a:t> </a:t>
            </a:r>
          </a:p>
        </p:txBody>
      </p:sp>
      <p:sp>
        <p:nvSpPr>
          <p:cNvPr id="19614" name="Text Box 158">
            <a:extLst>
              <a:ext uri="{FF2B5EF4-FFF2-40B4-BE49-F238E27FC236}">
                <a16:creationId xmlns:a16="http://schemas.microsoft.com/office/drawing/2014/main" id="{C26CAB83-C425-4669-8144-D603E9E11DA5}"/>
              </a:ext>
            </a:extLst>
          </p:cNvPr>
          <p:cNvSpPr txBox="1">
            <a:spLocks noChangeArrowheads="1"/>
          </p:cNvSpPr>
          <p:nvPr/>
        </p:nvSpPr>
        <p:spPr bwMode="auto">
          <a:xfrm>
            <a:off x="2840038" y="1624013"/>
            <a:ext cx="1512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hu-HU" altLang="hu-HU" sz="1600" b="1" i="1">
                <a:solidFill>
                  <a:srgbClr val="003300"/>
                </a:solidFill>
                <a:latin typeface="Times New Roman" panose="02020603050405020304" pitchFamily="18" charset="0"/>
              </a:rPr>
              <a:t>Cartesian space</a:t>
            </a:r>
            <a:endParaRPr lang="en-US" altLang="hu-HU" sz="1600" b="1" i="1">
              <a:solidFill>
                <a:srgbClr val="003300"/>
              </a:solidFill>
              <a:latin typeface="Times New Roman" panose="02020603050405020304" pitchFamily="18" charset="0"/>
            </a:endParaRPr>
          </a:p>
        </p:txBody>
      </p:sp>
      <p:sp>
        <p:nvSpPr>
          <p:cNvPr id="19615" name="Text Box 159">
            <a:extLst>
              <a:ext uri="{FF2B5EF4-FFF2-40B4-BE49-F238E27FC236}">
                <a16:creationId xmlns:a16="http://schemas.microsoft.com/office/drawing/2014/main" id="{65F0AEDB-6790-4FB2-8EC2-585940CDCD1C}"/>
              </a:ext>
            </a:extLst>
          </p:cNvPr>
          <p:cNvSpPr txBox="1">
            <a:spLocks noChangeArrowheads="1"/>
          </p:cNvSpPr>
          <p:nvPr/>
        </p:nvSpPr>
        <p:spPr bwMode="auto">
          <a:xfrm>
            <a:off x="4643438" y="4508500"/>
            <a:ext cx="4405312" cy="1431925"/>
          </a:xfrm>
          <a:prstGeom prst="rect">
            <a:avLst/>
          </a:prstGeom>
          <a:solidFill>
            <a:srgbClr val="FFFFE7"/>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kumimoji="1" lang="en-US" altLang="hu-HU" sz="1600" b="1" i="1">
                <a:solidFill>
                  <a:srgbClr val="003300"/>
                </a:solidFill>
                <a:latin typeface="Times New Roman" panose="02020603050405020304" pitchFamily="18" charset="0"/>
              </a:rPr>
              <a:t>Local characteristics</a:t>
            </a:r>
            <a:r>
              <a:rPr kumimoji="1" lang="en-US" altLang="hu-HU" sz="1600" b="1">
                <a:solidFill>
                  <a:srgbClr val="003300"/>
                </a:solidFill>
                <a:latin typeface="Times New Roman" panose="02020603050405020304" pitchFamily="18" charset="0"/>
              </a:rPr>
              <a:t> at a point with parameter value</a:t>
            </a:r>
            <a:r>
              <a:rPr kumimoji="1" lang="en-US" altLang="hu-HU" sz="1600" b="1" i="1">
                <a:solidFill>
                  <a:srgbClr val="003300"/>
                </a:solidFill>
                <a:latin typeface="Times New Roman" panose="02020603050405020304" pitchFamily="18" charset="0"/>
              </a:rPr>
              <a:t> u</a:t>
            </a:r>
            <a:r>
              <a:rPr kumimoji="1" lang="hu-HU" altLang="hu-HU" sz="1600" b="1">
                <a:solidFill>
                  <a:srgbClr val="003300"/>
                </a:solidFill>
                <a:latin typeface="Times New Roman" panose="02020603050405020304" pitchFamily="18" charset="0"/>
              </a:rPr>
              <a:t>:</a:t>
            </a:r>
            <a:endParaRPr kumimoji="1" lang="en-US" altLang="hu-HU" sz="1600" b="1">
              <a:solidFill>
                <a:srgbClr val="003300"/>
              </a:solidFill>
              <a:latin typeface="Times New Roman" panose="02020603050405020304" pitchFamily="18" charset="0"/>
            </a:endParaRPr>
          </a:p>
          <a:p>
            <a:pPr lvl="1" algn="l" eaLnBrk="0" hangingPunct="0"/>
            <a:r>
              <a:rPr kumimoji="1" lang="en-US" altLang="hu-HU" sz="1400" b="1">
                <a:solidFill>
                  <a:srgbClr val="003300"/>
                </a:solidFill>
                <a:latin typeface="Times New Roman" panose="02020603050405020304" pitchFamily="18" charset="0"/>
              </a:rPr>
              <a:t>Tangent (t),</a:t>
            </a:r>
          </a:p>
          <a:p>
            <a:pPr lvl="1" algn="l" eaLnBrk="0" hangingPunct="0"/>
            <a:r>
              <a:rPr kumimoji="1" lang="en-US" altLang="hu-HU" sz="1400" b="1">
                <a:solidFill>
                  <a:srgbClr val="003300"/>
                </a:solidFill>
                <a:latin typeface="Times New Roman" panose="02020603050405020304" pitchFamily="18" charset="0"/>
              </a:rPr>
              <a:t>Normal (n)</a:t>
            </a:r>
          </a:p>
          <a:p>
            <a:pPr lvl="1" algn="l" eaLnBrk="0" hangingPunct="0"/>
            <a:r>
              <a:rPr kumimoji="1" lang="en-US" altLang="hu-HU" sz="1400" b="1">
                <a:solidFill>
                  <a:srgbClr val="003300"/>
                </a:solidFill>
                <a:latin typeface="Times New Roman" panose="02020603050405020304" pitchFamily="18" charset="0"/>
              </a:rPr>
              <a:t>Binormal (b)</a:t>
            </a:r>
          </a:p>
          <a:p>
            <a:pPr lvl="1" algn="l" eaLnBrk="0" hangingPunct="0"/>
            <a:r>
              <a:rPr kumimoji="1" lang="en-US" altLang="hu-HU" sz="1400" b="1">
                <a:solidFill>
                  <a:srgbClr val="003300"/>
                </a:solidFill>
                <a:latin typeface="Times New Roman" panose="02020603050405020304" pitchFamily="18" charset="0"/>
              </a:rPr>
              <a:t>Curvature (r)</a:t>
            </a:r>
          </a:p>
        </p:txBody>
      </p:sp>
      <p:grpSp>
        <p:nvGrpSpPr>
          <p:cNvPr id="19616" name="Group 160">
            <a:extLst>
              <a:ext uri="{FF2B5EF4-FFF2-40B4-BE49-F238E27FC236}">
                <a16:creationId xmlns:a16="http://schemas.microsoft.com/office/drawing/2014/main" id="{EF20A38E-9320-4F65-B84C-C51162CE7DDE}"/>
              </a:ext>
            </a:extLst>
          </p:cNvPr>
          <p:cNvGrpSpPr>
            <a:grpSpLocks/>
          </p:cNvGrpSpPr>
          <p:nvPr/>
        </p:nvGrpSpPr>
        <p:grpSpPr bwMode="auto">
          <a:xfrm>
            <a:off x="3181350" y="2211388"/>
            <a:ext cx="3440113" cy="2509837"/>
            <a:chOff x="3182" y="1216"/>
            <a:chExt cx="2225" cy="2168"/>
          </a:xfrm>
        </p:grpSpPr>
        <p:grpSp>
          <p:nvGrpSpPr>
            <p:cNvPr id="19617" name="Group 161">
              <a:extLst>
                <a:ext uri="{FF2B5EF4-FFF2-40B4-BE49-F238E27FC236}">
                  <a16:creationId xmlns:a16="http://schemas.microsoft.com/office/drawing/2014/main" id="{E0245CE4-7512-456A-9B90-DF4C2B7204DD}"/>
                </a:ext>
              </a:extLst>
            </p:cNvPr>
            <p:cNvGrpSpPr>
              <a:grpSpLocks/>
            </p:cNvGrpSpPr>
            <p:nvPr/>
          </p:nvGrpSpPr>
          <p:grpSpPr bwMode="auto">
            <a:xfrm>
              <a:off x="3182" y="1216"/>
              <a:ext cx="2225" cy="2168"/>
              <a:chOff x="3182" y="1216"/>
              <a:chExt cx="2225" cy="2168"/>
            </a:xfrm>
          </p:grpSpPr>
          <p:sp>
            <p:nvSpPr>
              <p:cNvPr id="19618" name="Arc 162">
                <a:extLst>
                  <a:ext uri="{FF2B5EF4-FFF2-40B4-BE49-F238E27FC236}">
                    <a16:creationId xmlns:a16="http://schemas.microsoft.com/office/drawing/2014/main" id="{ABED6B6B-89BB-41AF-B246-74F03E968891}"/>
                  </a:ext>
                </a:extLst>
              </p:cNvPr>
              <p:cNvSpPr>
                <a:spLocks/>
              </p:cNvSpPr>
              <p:nvPr/>
            </p:nvSpPr>
            <p:spPr bwMode="auto">
              <a:xfrm>
                <a:off x="3182" y="2270"/>
                <a:ext cx="2225" cy="1114"/>
              </a:xfrm>
              <a:custGeom>
                <a:avLst/>
                <a:gdLst>
                  <a:gd name="G0" fmla="+- 12375 0 0"/>
                  <a:gd name="G1" fmla="+- 21600 0 0"/>
                  <a:gd name="G2" fmla="+- 21600 0 0"/>
                  <a:gd name="T0" fmla="*/ 0 w 23949"/>
                  <a:gd name="T1" fmla="*/ 3896 h 21600"/>
                  <a:gd name="T2" fmla="*/ 23949 w 23949"/>
                  <a:gd name="T3" fmla="*/ 3362 h 21600"/>
                  <a:gd name="T4" fmla="*/ 12375 w 23949"/>
                  <a:gd name="T5" fmla="*/ 21600 h 21600"/>
                </a:gdLst>
                <a:ahLst/>
                <a:cxnLst>
                  <a:cxn ang="0">
                    <a:pos x="T0" y="T1"/>
                  </a:cxn>
                  <a:cxn ang="0">
                    <a:pos x="T2" y="T3"/>
                  </a:cxn>
                  <a:cxn ang="0">
                    <a:pos x="T4" y="T5"/>
                  </a:cxn>
                </a:cxnLst>
                <a:rect l="0" t="0" r="r" b="b"/>
                <a:pathLst>
                  <a:path w="23949" h="21600" fill="none" extrusionOk="0">
                    <a:moveTo>
                      <a:pt x="0" y="3896"/>
                    </a:moveTo>
                    <a:cubicBezTo>
                      <a:pt x="3628" y="1360"/>
                      <a:pt x="7948" y="0"/>
                      <a:pt x="12375" y="0"/>
                    </a:cubicBezTo>
                    <a:cubicBezTo>
                      <a:pt x="16473" y="0"/>
                      <a:pt x="20487" y="1166"/>
                      <a:pt x="23948" y="3362"/>
                    </a:cubicBezTo>
                  </a:path>
                  <a:path w="23949" h="21600" stroke="0" extrusionOk="0">
                    <a:moveTo>
                      <a:pt x="0" y="3896"/>
                    </a:moveTo>
                    <a:cubicBezTo>
                      <a:pt x="3628" y="1360"/>
                      <a:pt x="7948" y="0"/>
                      <a:pt x="12375" y="0"/>
                    </a:cubicBezTo>
                    <a:cubicBezTo>
                      <a:pt x="16473" y="0"/>
                      <a:pt x="20487" y="1166"/>
                      <a:pt x="23948" y="3362"/>
                    </a:cubicBezTo>
                    <a:lnTo>
                      <a:pt x="12375" y="21600"/>
                    </a:lnTo>
                    <a:close/>
                  </a:path>
                </a:pathLst>
              </a:custGeom>
              <a:noFill/>
              <a:ln w="44450">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ltLang="hu-HU"/>
              </a:p>
            </p:txBody>
          </p:sp>
          <p:sp>
            <p:nvSpPr>
              <p:cNvPr id="19619" name="Line 163">
                <a:extLst>
                  <a:ext uri="{FF2B5EF4-FFF2-40B4-BE49-F238E27FC236}">
                    <a16:creationId xmlns:a16="http://schemas.microsoft.com/office/drawing/2014/main" id="{E7705595-1AC9-41F6-8A5A-E35ADBE3DDE6}"/>
                  </a:ext>
                </a:extLst>
              </p:cNvPr>
              <p:cNvSpPr>
                <a:spLocks noChangeShapeType="1"/>
              </p:cNvSpPr>
              <p:nvPr/>
            </p:nvSpPr>
            <p:spPr bwMode="auto">
              <a:xfrm>
                <a:off x="3643" y="2248"/>
                <a:ext cx="675" cy="1"/>
              </a:xfrm>
              <a:prstGeom prst="line">
                <a:avLst/>
              </a:prstGeom>
              <a:noFill/>
              <a:ln w="44450">
                <a:solidFill>
                  <a:srgbClr val="00008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9620" name="Line 164">
                <a:extLst>
                  <a:ext uri="{FF2B5EF4-FFF2-40B4-BE49-F238E27FC236}">
                    <a16:creationId xmlns:a16="http://schemas.microsoft.com/office/drawing/2014/main" id="{696A72D4-9C03-4BB1-9A7C-31F47FC49EB8}"/>
                  </a:ext>
                </a:extLst>
              </p:cNvPr>
              <p:cNvSpPr>
                <a:spLocks noChangeShapeType="1"/>
              </p:cNvSpPr>
              <p:nvPr/>
            </p:nvSpPr>
            <p:spPr bwMode="auto">
              <a:xfrm flipV="1">
                <a:off x="4307" y="1468"/>
                <a:ext cx="1" cy="805"/>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9621" name="Line 165">
                <a:extLst>
                  <a:ext uri="{FF2B5EF4-FFF2-40B4-BE49-F238E27FC236}">
                    <a16:creationId xmlns:a16="http://schemas.microsoft.com/office/drawing/2014/main" id="{A0C91258-D478-4831-BEA7-05E6A1C1E1B4}"/>
                  </a:ext>
                </a:extLst>
              </p:cNvPr>
              <p:cNvSpPr>
                <a:spLocks noChangeShapeType="1"/>
              </p:cNvSpPr>
              <p:nvPr/>
            </p:nvSpPr>
            <p:spPr bwMode="auto">
              <a:xfrm flipH="1">
                <a:off x="3819" y="2260"/>
                <a:ext cx="481" cy="470"/>
              </a:xfrm>
              <a:prstGeom prst="line">
                <a:avLst/>
              </a:prstGeom>
              <a:noFill/>
              <a:ln w="44450">
                <a:solidFill>
                  <a:srgbClr val="008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9622" name="Rectangle 166">
                <a:extLst>
                  <a:ext uri="{FF2B5EF4-FFF2-40B4-BE49-F238E27FC236}">
                    <a16:creationId xmlns:a16="http://schemas.microsoft.com/office/drawing/2014/main" id="{64423492-34FC-4435-93A4-73CA1644CB54}"/>
                  </a:ext>
                </a:extLst>
              </p:cNvPr>
              <p:cNvSpPr>
                <a:spLocks noChangeArrowheads="1"/>
              </p:cNvSpPr>
              <p:nvPr/>
            </p:nvSpPr>
            <p:spPr bwMode="auto">
              <a:xfrm>
                <a:off x="3536" y="1760"/>
                <a:ext cx="9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200">
                    <a:solidFill>
                      <a:srgbClr val="0000FF"/>
                    </a:solidFill>
                    <a:latin typeface="Times New Roman" panose="02020603050405020304" pitchFamily="18" charset="0"/>
                  </a:rPr>
                  <a:t>t</a:t>
                </a:r>
                <a:endParaRPr lang="en-US" altLang="hu-HU" sz="2400">
                  <a:latin typeface="Times New Roman" panose="02020603050405020304" pitchFamily="18" charset="0"/>
                </a:endParaRPr>
              </a:p>
            </p:txBody>
          </p:sp>
          <p:sp>
            <p:nvSpPr>
              <p:cNvPr id="19623" name="Rectangle 167">
                <a:extLst>
                  <a:ext uri="{FF2B5EF4-FFF2-40B4-BE49-F238E27FC236}">
                    <a16:creationId xmlns:a16="http://schemas.microsoft.com/office/drawing/2014/main" id="{4216E078-F21D-4EE9-90FF-DF4620460170}"/>
                  </a:ext>
                </a:extLst>
              </p:cNvPr>
              <p:cNvSpPr>
                <a:spLocks noChangeArrowheads="1"/>
              </p:cNvSpPr>
              <p:nvPr/>
            </p:nvSpPr>
            <p:spPr bwMode="auto">
              <a:xfrm>
                <a:off x="4437" y="1216"/>
                <a:ext cx="172"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hu-HU" sz="4200">
                    <a:solidFill>
                      <a:srgbClr val="FF0000"/>
                    </a:solidFill>
                    <a:latin typeface="Times New Roman" panose="02020603050405020304" pitchFamily="18" charset="0"/>
                  </a:rPr>
                  <a:t>n</a:t>
                </a:r>
                <a:endParaRPr lang="en-US" altLang="hu-HU" sz="2400">
                  <a:latin typeface="Times New Roman" panose="02020603050405020304" pitchFamily="18" charset="0"/>
                </a:endParaRPr>
              </a:p>
            </p:txBody>
          </p:sp>
          <p:sp>
            <p:nvSpPr>
              <p:cNvPr id="19624" name="Rectangle 168">
                <a:extLst>
                  <a:ext uri="{FF2B5EF4-FFF2-40B4-BE49-F238E27FC236}">
                    <a16:creationId xmlns:a16="http://schemas.microsoft.com/office/drawing/2014/main" id="{C05AA248-6770-4159-87C2-CD31A7A812CD}"/>
                  </a:ext>
                </a:extLst>
              </p:cNvPr>
              <p:cNvSpPr>
                <a:spLocks noChangeArrowheads="1"/>
              </p:cNvSpPr>
              <p:nvPr/>
            </p:nvSpPr>
            <p:spPr bwMode="auto">
              <a:xfrm>
                <a:off x="3957" y="2777"/>
                <a:ext cx="199"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r>
                  <a:rPr lang="en-US" altLang="hu-HU" sz="4200">
                    <a:solidFill>
                      <a:srgbClr val="008000"/>
                    </a:solidFill>
                    <a:latin typeface="Times New Roman" panose="02020603050405020304" pitchFamily="18" charset="0"/>
                  </a:rPr>
                  <a:t>b</a:t>
                </a:r>
                <a:endParaRPr lang="en-US" altLang="hu-HU" sz="2400">
                  <a:latin typeface="Times New Roman" panose="02020603050405020304" pitchFamily="18" charset="0"/>
                </a:endParaRPr>
              </a:p>
            </p:txBody>
          </p:sp>
          <p:sp>
            <p:nvSpPr>
              <p:cNvPr id="19625" name="Freeform 169">
                <a:extLst>
                  <a:ext uri="{FF2B5EF4-FFF2-40B4-BE49-F238E27FC236}">
                    <a16:creationId xmlns:a16="http://schemas.microsoft.com/office/drawing/2014/main" id="{8756F8EC-9922-4FCF-8890-9DE8A619019B}"/>
                  </a:ext>
                </a:extLst>
              </p:cNvPr>
              <p:cNvSpPr>
                <a:spLocks/>
              </p:cNvSpPr>
              <p:nvPr/>
            </p:nvSpPr>
            <p:spPr bwMode="auto">
              <a:xfrm>
                <a:off x="3590" y="2134"/>
                <a:ext cx="186" cy="193"/>
              </a:xfrm>
              <a:custGeom>
                <a:avLst/>
                <a:gdLst>
                  <a:gd name="T0" fmla="*/ 0 w 186"/>
                  <a:gd name="T1" fmla="*/ 122 h 193"/>
                  <a:gd name="T2" fmla="*/ 179 w 186"/>
                  <a:gd name="T3" fmla="*/ 0 h 193"/>
                  <a:gd name="T4" fmla="*/ 102 w 186"/>
                  <a:gd name="T5" fmla="*/ 101 h 193"/>
                  <a:gd name="T6" fmla="*/ 186 w 186"/>
                  <a:gd name="T7" fmla="*/ 193 h 193"/>
                  <a:gd name="T8" fmla="*/ 0 w 186"/>
                  <a:gd name="T9" fmla="*/ 122 h 193"/>
                </a:gdLst>
                <a:ahLst/>
                <a:cxnLst>
                  <a:cxn ang="0">
                    <a:pos x="T0" y="T1"/>
                  </a:cxn>
                  <a:cxn ang="0">
                    <a:pos x="T2" y="T3"/>
                  </a:cxn>
                  <a:cxn ang="0">
                    <a:pos x="T4" y="T5"/>
                  </a:cxn>
                  <a:cxn ang="0">
                    <a:pos x="T6" y="T7"/>
                  </a:cxn>
                  <a:cxn ang="0">
                    <a:pos x="T8" y="T9"/>
                  </a:cxn>
                </a:cxnLst>
                <a:rect l="0" t="0" r="r" b="b"/>
                <a:pathLst>
                  <a:path w="186" h="193">
                    <a:moveTo>
                      <a:pt x="0" y="122"/>
                    </a:moveTo>
                    <a:lnTo>
                      <a:pt x="179" y="0"/>
                    </a:lnTo>
                    <a:lnTo>
                      <a:pt x="102" y="101"/>
                    </a:lnTo>
                    <a:lnTo>
                      <a:pt x="186" y="193"/>
                    </a:lnTo>
                    <a:lnTo>
                      <a:pt x="0" y="122"/>
                    </a:lnTo>
                    <a:close/>
                  </a:path>
                </a:pathLst>
              </a:custGeom>
              <a:solidFill>
                <a:srgbClr val="0000FF"/>
              </a:solidFill>
              <a:ln w="44450">
                <a:solidFill>
                  <a:srgbClr val="0000FF"/>
                </a:solidFill>
                <a:prstDash val="solid"/>
                <a:round/>
                <a:headEnd/>
                <a:tailEnd/>
              </a:ln>
            </p:spPr>
            <p:txBody>
              <a:bodyPr/>
              <a:lstStyle/>
              <a:p>
                <a:endParaRPr lang="hu-HU"/>
              </a:p>
            </p:txBody>
          </p:sp>
          <p:sp>
            <p:nvSpPr>
              <p:cNvPr id="19626" name="Freeform 170">
                <a:extLst>
                  <a:ext uri="{FF2B5EF4-FFF2-40B4-BE49-F238E27FC236}">
                    <a16:creationId xmlns:a16="http://schemas.microsoft.com/office/drawing/2014/main" id="{2552E9D3-74F3-4BDF-B306-9A3FFE31BA24}"/>
                  </a:ext>
                </a:extLst>
              </p:cNvPr>
              <p:cNvSpPr>
                <a:spLocks/>
              </p:cNvSpPr>
              <p:nvPr/>
            </p:nvSpPr>
            <p:spPr bwMode="auto">
              <a:xfrm>
                <a:off x="4223" y="1422"/>
                <a:ext cx="186" cy="209"/>
              </a:xfrm>
              <a:custGeom>
                <a:avLst/>
                <a:gdLst>
                  <a:gd name="T0" fmla="*/ 84 w 186"/>
                  <a:gd name="T1" fmla="*/ 0 h 209"/>
                  <a:gd name="T2" fmla="*/ 186 w 186"/>
                  <a:gd name="T3" fmla="*/ 209 h 209"/>
                  <a:gd name="T4" fmla="*/ 91 w 186"/>
                  <a:gd name="T5" fmla="*/ 130 h 209"/>
                  <a:gd name="T6" fmla="*/ 0 w 186"/>
                  <a:gd name="T7" fmla="*/ 201 h 209"/>
                  <a:gd name="T8" fmla="*/ 84 w 186"/>
                  <a:gd name="T9" fmla="*/ 0 h 209"/>
                </a:gdLst>
                <a:ahLst/>
                <a:cxnLst>
                  <a:cxn ang="0">
                    <a:pos x="T0" y="T1"/>
                  </a:cxn>
                  <a:cxn ang="0">
                    <a:pos x="T2" y="T3"/>
                  </a:cxn>
                  <a:cxn ang="0">
                    <a:pos x="T4" y="T5"/>
                  </a:cxn>
                  <a:cxn ang="0">
                    <a:pos x="T6" y="T7"/>
                  </a:cxn>
                  <a:cxn ang="0">
                    <a:pos x="T8" y="T9"/>
                  </a:cxn>
                </a:cxnLst>
                <a:rect l="0" t="0" r="r" b="b"/>
                <a:pathLst>
                  <a:path w="186" h="209">
                    <a:moveTo>
                      <a:pt x="84" y="0"/>
                    </a:moveTo>
                    <a:lnTo>
                      <a:pt x="186" y="209"/>
                    </a:lnTo>
                    <a:lnTo>
                      <a:pt x="91" y="130"/>
                    </a:lnTo>
                    <a:lnTo>
                      <a:pt x="0" y="201"/>
                    </a:lnTo>
                    <a:lnTo>
                      <a:pt x="84" y="0"/>
                    </a:lnTo>
                    <a:close/>
                  </a:path>
                </a:pathLst>
              </a:custGeom>
              <a:solidFill>
                <a:srgbClr val="FF0000"/>
              </a:solidFill>
              <a:ln w="44450">
                <a:solidFill>
                  <a:srgbClr val="FF0000"/>
                </a:solidFill>
                <a:prstDash val="solid"/>
                <a:round/>
                <a:headEnd/>
                <a:tailEnd/>
              </a:ln>
            </p:spPr>
            <p:txBody>
              <a:bodyPr/>
              <a:lstStyle/>
              <a:p>
                <a:endParaRPr lang="hu-HU"/>
              </a:p>
            </p:txBody>
          </p:sp>
          <p:sp>
            <p:nvSpPr>
              <p:cNvPr id="19627" name="Freeform 171">
                <a:extLst>
                  <a:ext uri="{FF2B5EF4-FFF2-40B4-BE49-F238E27FC236}">
                    <a16:creationId xmlns:a16="http://schemas.microsoft.com/office/drawing/2014/main" id="{46E35604-0E35-4042-8949-3E87D4D7A2D4}"/>
                  </a:ext>
                </a:extLst>
              </p:cNvPr>
              <p:cNvSpPr>
                <a:spLocks/>
              </p:cNvSpPr>
              <p:nvPr/>
            </p:nvSpPr>
            <p:spPr bwMode="auto">
              <a:xfrm>
                <a:off x="3741" y="2608"/>
                <a:ext cx="229" cy="214"/>
              </a:xfrm>
              <a:custGeom>
                <a:avLst/>
                <a:gdLst>
                  <a:gd name="T0" fmla="*/ 0 w 229"/>
                  <a:gd name="T1" fmla="*/ 214 h 214"/>
                  <a:gd name="T2" fmla="*/ 95 w 229"/>
                  <a:gd name="T3" fmla="*/ 0 h 214"/>
                  <a:gd name="T4" fmla="*/ 95 w 229"/>
                  <a:gd name="T5" fmla="*/ 114 h 214"/>
                  <a:gd name="T6" fmla="*/ 229 w 229"/>
                  <a:gd name="T7" fmla="*/ 130 h 214"/>
                  <a:gd name="T8" fmla="*/ 0 w 229"/>
                  <a:gd name="T9" fmla="*/ 214 h 214"/>
                </a:gdLst>
                <a:ahLst/>
                <a:cxnLst>
                  <a:cxn ang="0">
                    <a:pos x="T0" y="T1"/>
                  </a:cxn>
                  <a:cxn ang="0">
                    <a:pos x="T2" y="T3"/>
                  </a:cxn>
                  <a:cxn ang="0">
                    <a:pos x="T4" y="T5"/>
                  </a:cxn>
                  <a:cxn ang="0">
                    <a:pos x="T6" y="T7"/>
                  </a:cxn>
                  <a:cxn ang="0">
                    <a:pos x="T8" y="T9"/>
                  </a:cxn>
                </a:cxnLst>
                <a:rect l="0" t="0" r="r" b="b"/>
                <a:pathLst>
                  <a:path w="229" h="214">
                    <a:moveTo>
                      <a:pt x="0" y="214"/>
                    </a:moveTo>
                    <a:lnTo>
                      <a:pt x="95" y="0"/>
                    </a:lnTo>
                    <a:lnTo>
                      <a:pt x="95" y="114"/>
                    </a:lnTo>
                    <a:lnTo>
                      <a:pt x="229" y="130"/>
                    </a:lnTo>
                    <a:lnTo>
                      <a:pt x="0" y="214"/>
                    </a:lnTo>
                    <a:close/>
                  </a:path>
                </a:pathLst>
              </a:custGeom>
              <a:solidFill>
                <a:srgbClr val="008000"/>
              </a:solidFill>
              <a:ln w="44450">
                <a:solidFill>
                  <a:srgbClr val="008000"/>
                </a:solidFill>
                <a:prstDash val="solid"/>
                <a:round/>
                <a:headEnd/>
                <a:tailEnd/>
              </a:ln>
            </p:spPr>
            <p:txBody>
              <a:bodyPr/>
              <a:lstStyle/>
              <a:p>
                <a:endParaRPr lang="hu-HU"/>
              </a:p>
            </p:txBody>
          </p:sp>
        </p:grpSp>
        <p:sp>
          <p:nvSpPr>
            <p:cNvPr id="19628" name="Text Box 172">
              <a:extLst>
                <a:ext uri="{FF2B5EF4-FFF2-40B4-BE49-F238E27FC236}">
                  <a16:creationId xmlns:a16="http://schemas.microsoft.com/office/drawing/2014/main" id="{6F8DD1BA-195C-461B-BCC4-B7038C273EE6}"/>
                </a:ext>
              </a:extLst>
            </p:cNvPr>
            <p:cNvSpPr txBox="1">
              <a:spLocks noChangeArrowheads="1"/>
            </p:cNvSpPr>
            <p:nvPr/>
          </p:nvSpPr>
          <p:spPr bwMode="auto">
            <a:xfrm>
              <a:off x="4365" y="2413"/>
              <a:ext cx="206" cy="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kumimoji="1" lang="en-US" altLang="hu-HU" sz="2400" b="1">
                  <a:solidFill>
                    <a:srgbClr val="996600"/>
                  </a:solidFill>
                  <a:latin typeface="Times New Roman" panose="02020603050405020304" pitchFamily="18" charset="0"/>
                </a:rPr>
                <a:t>r</a:t>
              </a:r>
            </a:p>
          </p:txBody>
        </p:sp>
        <p:sp>
          <p:nvSpPr>
            <p:cNvPr id="19629" name="Line 173">
              <a:extLst>
                <a:ext uri="{FF2B5EF4-FFF2-40B4-BE49-F238E27FC236}">
                  <a16:creationId xmlns:a16="http://schemas.microsoft.com/office/drawing/2014/main" id="{DB295FC1-41E7-403B-8AD1-790ED1490C13}"/>
                </a:ext>
              </a:extLst>
            </p:cNvPr>
            <p:cNvSpPr>
              <a:spLocks noChangeShapeType="1"/>
            </p:cNvSpPr>
            <p:nvPr/>
          </p:nvSpPr>
          <p:spPr bwMode="auto">
            <a:xfrm>
              <a:off x="4317" y="2278"/>
              <a:ext cx="69" cy="623"/>
            </a:xfrm>
            <a:prstGeom prst="line">
              <a:avLst/>
            </a:prstGeom>
            <a:noFill/>
            <a:ln w="28575" cap="sq">
              <a:solidFill>
                <a:srgbClr val="996600"/>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grpSp>
      <p:sp>
        <p:nvSpPr>
          <p:cNvPr id="19630" name="Line 174">
            <a:extLst>
              <a:ext uri="{FF2B5EF4-FFF2-40B4-BE49-F238E27FC236}">
                <a16:creationId xmlns:a16="http://schemas.microsoft.com/office/drawing/2014/main" id="{1C29DBE2-82A9-435B-9264-EF85CECB6F7A}"/>
              </a:ext>
            </a:extLst>
          </p:cNvPr>
          <p:cNvSpPr>
            <a:spLocks noChangeShapeType="1"/>
          </p:cNvSpPr>
          <p:nvPr/>
        </p:nvSpPr>
        <p:spPr bwMode="auto">
          <a:xfrm>
            <a:off x="2239963" y="1795463"/>
            <a:ext cx="2670175" cy="164465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9631" name="Rectangle 175">
            <a:extLst>
              <a:ext uri="{FF2B5EF4-FFF2-40B4-BE49-F238E27FC236}">
                <a16:creationId xmlns:a16="http://schemas.microsoft.com/office/drawing/2014/main" id="{E0E51CA0-2A15-499B-96DA-8ACD6EE28C42}"/>
              </a:ext>
            </a:extLst>
          </p:cNvPr>
          <p:cNvSpPr>
            <a:spLocks noChangeArrowheads="1"/>
          </p:cNvSpPr>
          <p:nvPr/>
        </p:nvSpPr>
        <p:spPr bwMode="auto">
          <a:xfrm>
            <a:off x="0" y="6457950"/>
            <a:ext cx="9144000" cy="40005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nSpc>
                <a:spcPct val="90000"/>
              </a:lnSpc>
            </a:pPr>
            <a:r>
              <a:rPr lang="en-US" altLang="hu-HU" sz="1800" b="1">
                <a:solidFill>
                  <a:schemeClr val="bg1"/>
                </a:solidFill>
                <a:latin typeface="Bookman Old Style" panose="02050604050505020204" pitchFamily="18" charset="0"/>
              </a:rPr>
              <a:t> </a:t>
            </a:r>
            <a:r>
              <a:rPr lang="en-US" altLang="hu-HU" sz="1600" b="1">
                <a:solidFill>
                  <a:schemeClr val="bg1"/>
                </a:solidFill>
                <a:latin typeface="Microsoft Sans Serif" panose="020B0604020202020204" pitchFamily="34" charset="0"/>
              </a:rPr>
              <a:t>László</a:t>
            </a:r>
            <a:r>
              <a:rPr lang="hu-HU" altLang="hu-HU" sz="1600" b="1">
                <a:solidFill>
                  <a:schemeClr val="bg1"/>
                </a:solidFill>
                <a:latin typeface="Microsoft Sans Serif" panose="020B0604020202020204" pitchFamily="34" charset="0"/>
              </a:rPr>
              <a:t> </a:t>
            </a:r>
            <a:r>
              <a:rPr lang="en-US" altLang="hu-HU" sz="1600" b="1">
                <a:solidFill>
                  <a:schemeClr val="bg1"/>
                </a:solidFill>
                <a:latin typeface="Microsoft Sans Serif" panose="020B0604020202020204" pitchFamily="34" charset="0"/>
              </a:rPr>
              <a:t>Horváth</a:t>
            </a:r>
            <a:r>
              <a:rPr lang="hu-HU" altLang="hu-HU" sz="1600" b="1">
                <a:solidFill>
                  <a:schemeClr val="bg1"/>
                </a:solidFill>
                <a:latin typeface="Microsoft Sans Serif" panose="020B0604020202020204" pitchFamily="34" charset="0"/>
              </a:rPr>
              <a:t>        UÓ-JNFI-IAM        </a:t>
            </a:r>
            <a:r>
              <a:rPr lang="en-US" altLang="hu-HU" sz="1600" b="1">
                <a:solidFill>
                  <a:schemeClr val="bg1"/>
                </a:solidFill>
                <a:latin typeface="Microsoft Sans Serif" panose="020B0604020202020204" pitchFamily="34" charset="0"/>
              </a:rPr>
              <a:t>http://nik.</a:t>
            </a:r>
            <a:r>
              <a:rPr lang="hu-HU" altLang="hu-HU" sz="1600" b="1">
                <a:solidFill>
                  <a:schemeClr val="bg1"/>
                </a:solidFill>
                <a:latin typeface="Microsoft Sans Serif" panose="020B0604020202020204" pitchFamily="34" charset="0"/>
              </a:rPr>
              <a:t>uni-obuda</a:t>
            </a:r>
            <a:r>
              <a:rPr lang="en-US" altLang="hu-HU" sz="1600" b="1">
                <a:solidFill>
                  <a:schemeClr val="bg1"/>
                </a:solidFill>
                <a:latin typeface="Microsoft Sans Serif" panose="020B0604020202020204" pitchFamily="34" charset="0"/>
              </a:rPr>
              <a:t>.hu/lhorvath/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6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6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1" grpId="0"/>
      <p:bldP spid="19615" grpId="0" animBg="1"/>
    </p:bld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hu-HU" sz="16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FCC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hu-HU" sz="16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5991</TotalTime>
  <Words>2035</Words>
  <Application>Microsoft Office PowerPoint</Application>
  <PresentationFormat>Diavetítés a képernyőre (4:3 oldalarány)</PresentationFormat>
  <Paragraphs>392</Paragraphs>
  <Slides>38</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38</vt:i4>
      </vt:variant>
    </vt:vector>
  </HeadingPairs>
  <TitlesOfParts>
    <vt:vector size="45" baseType="lpstr">
      <vt:lpstr>Arial</vt:lpstr>
      <vt:lpstr>Arial Narrow</vt:lpstr>
      <vt:lpstr>Bookman Old Style</vt:lpstr>
      <vt:lpstr>Microsoft Sans Serif</vt:lpstr>
      <vt:lpstr>Symbol</vt:lpstr>
      <vt:lpstr>Times New Roman</vt:lpstr>
      <vt:lpstr>Alapértelmezett terv</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BMF cAMPUS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HORVÁTH lÁSZLÓ</dc:creator>
  <cp:lastModifiedBy>Laszlo Horvath</cp:lastModifiedBy>
  <cp:revision>753</cp:revision>
  <dcterms:created xsi:type="dcterms:W3CDTF">2007-09-10T20:19:51Z</dcterms:created>
  <dcterms:modified xsi:type="dcterms:W3CDTF">2019-02-28T16:13:36Z</dcterms:modified>
</cp:coreProperties>
</file>