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360" r:id="rId3"/>
    <p:sldId id="342" r:id="rId4"/>
    <p:sldId id="380" r:id="rId5"/>
    <p:sldId id="388" r:id="rId6"/>
    <p:sldId id="401" r:id="rId7"/>
    <p:sldId id="402" r:id="rId8"/>
    <p:sldId id="403" r:id="rId9"/>
    <p:sldId id="383" r:id="rId10"/>
    <p:sldId id="384" r:id="rId11"/>
    <p:sldId id="391" r:id="rId12"/>
    <p:sldId id="393" r:id="rId13"/>
    <p:sldId id="361" r:id="rId14"/>
    <p:sldId id="387" r:id="rId15"/>
    <p:sldId id="398" r:id="rId16"/>
    <p:sldId id="399" r:id="rId17"/>
    <p:sldId id="400" r:id="rId18"/>
    <p:sldId id="396" r:id="rId19"/>
    <p:sldId id="394" r:id="rId20"/>
  </p:sldIdLst>
  <p:sldSz cx="9144000" cy="6858000" type="screen4x3"/>
  <p:notesSz cx="6858000" cy="9144000"/>
  <p:defaultTextStyle>
    <a:defPPr>
      <a:defRPr lang="en-US"/>
    </a:defPPr>
    <a:lvl1pPr algn="ctr"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929"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szlo Horvath" initials="LH" lastIdx="0" clrIdx="0">
    <p:extLst>
      <p:ext uri="{19B8F6BF-5375-455C-9EA6-DF929625EA0E}">
        <p15:presenceInfo xmlns:p15="http://schemas.microsoft.com/office/powerpoint/2012/main" userId="33abee1a157a4a6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4200"/>
    <a:srgbClr val="003A00"/>
    <a:srgbClr val="003366"/>
    <a:srgbClr val="FFE989"/>
    <a:srgbClr val="FFF1D5"/>
    <a:srgbClr val="EFFFFB"/>
    <a:srgbClr val="DDFFF6"/>
    <a:srgbClr val="990000"/>
    <a:srgbClr val="FFF7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Objects="1" showGuides="1">
      <p:cViewPr varScale="1">
        <p:scale>
          <a:sx n="73" d="100"/>
          <a:sy n="73" d="100"/>
        </p:scale>
        <p:origin x="1698" y="72"/>
      </p:cViewPr>
      <p:guideLst>
        <p:guide orient="horz" pos="3929"/>
        <p:guide pos="2880"/>
      </p:guideLst>
    </p:cSldViewPr>
  </p:slideViewPr>
  <p:notesTextViewPr>
    <p:cViewPr>
      <p:scale>
        <a:sx n="100" d="100"/>
        <a:sy n="100" d="100"/>
      </p:scale>
      <p:origin x="0" y="0"/>
    </p:cViewPr>
  </p:notesTextViewPr>
  <p:sorterViewPr>
    <p:cViewPr varScale="1">
      <p:scale>
        <a:sx n="100" d="100"/>
        <a:sy n="100" d="100"/>
      </p:scale>
      <p:origin x="0" y="-10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158C1EE-A6D4-441C-B82B-E54C0F144146}"/>
              </a:ext>
            </a:extLst>
          </p:cNvPr>
          <p:cNvSpPr>
            <a:spLocks noGrp="1"/>
          </p:cNvSpPr>
          <p:nvPr>
            <p:ph type="ctrTitle"/>
          </p:nvPr>
        </p:nvSpPr>
        <p:spPr>
          <a:xfrm>
            <a:off x="1143000" y="1122363"/>
            <a:ext cx="6858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D7B3FD93-63A2-4901-BBE0-3F51DA021F6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798C0066-DBDB-4B39-9757-EE6C86CAB408}"/>
              </a:ext>
            </a:extLst>
          </p:cNvPr>
          <p:cNvSpPr>
            <a:spLocks noGrp="1"/>
          </p:cNvSpPr>
          <p:nvPr>
            <p:ph type="dt" sz="half" idx="10"/>
          </p:nvPr>
        </p:nvSpPr>
        <p:spPr/>
        <p:txBody>
          <a:bodyPr/>
          <a:lstStyle>
            <a:lvl1pPr>
              <a:defRPr/>
            </a:lvl1pPr>
          </a:lstStyle>
          <a:p>
            <a:endParaRPr lang="en-US" altLang="hu-HU"/>
          </a:p>
        </p:txBody>
      </p:sp>
      <p:sp>
        <p:nvSpPr>
          <p:cNvPr id="5" name="Élőláb helye 4">
            <a:extLst>
              <a:ext uri="{FF2B5EF4-FFF2-40B4-BE49-F238E27FC236}">
                <a16:creationId xmlns:a16="http://schemas.microsoft.com/office/drawing/2014/main" id="{814A961D-9AE3-4935-ACA5-CEC245EB3EB3}"/>
              </a:ext>
            </a:extLst>
          </p:cNvPr>
          <p:cNvSpPr>
            <a:spLocks noGrp="1"/>
          </p:cNvSpPr>
          <p:nvPr>
            <p:ph type="ftr" sz="quarter" idx="11"/>
          </p:nvPr>
        </p:nvSpPr>
        <p:spPr/>
        <p:txBody>
          <a:bodyPr/>
          <a:lstStyle>
            <a:lvl1pPr>
              <a:defRPr/>
            </a:lvl1pPr>
          </a:lstStyle>
          <a:p>
            <a:endParaRPr lang="en-US" altLang="hu-HU"/>
          </a:p>
        </p:txBody>
      </p:sp>
      <p:sp>
        <p:nvSpPr>
          <p:cNvPr id="6" name="Dia számának helye 5">
            <a:extLst>
              <a:ext uri="{FF2B5EF4-FFF2-40B4-BE49-F238E27FC236}">
                <a16:creationId xmlns:a16="http://schemas.microsoft.com/office/drawing/2014/main" id="{D34149A7-892D-4AF7-AFC7-FA8CF986321F}"/>
              </a:ext>
            </a:extLst>
          </p:cNvPr>
          <p:cNvSpPr>
            <a:spLocks noGrp="1"/>
          </p:cNvSpPr>
          <p:nvPr>
            <p:ph type="sldNum" sz="quarter" idx="12"/>
          </p:nvPr>
        </p:nvSpPr>
        <p:spPr/>
        <p:txBody>
          <a:bodyPr/>
          <a:lstStyle>
            <a:lvl1pPr>
              <a:defRPr/>
            </a:lvl1pPr>
          </a:lstStyle>
          <a:p>
            <a:fld id="{DB16B0EA-5EAB-4EFA-8A6A-63A0859A563B}" type="slidenum">
              <a:rPr lang="en-US" altLang="hu-HU"/>
              <a:pPr/>
              <a:t>‹#›</a:t>
            </a:fld>
            <a:endParaRPr lang="en-US" altLang="hu-HU"/>
          </a:p>
        </p:txBody>
      </p:sp>
    </p:spTree>
    <p:extLst>
      <p:ext uri="{BB962C8B-B14F-4D97-AF65-F5344CB8AC3E}">
        <p14:creationId xmlns:p14="http://schemas.microsoft.com/office/powerpoint/2010/main" val="778348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D06EF9D-7C6E-4874-940D-2BD732E77807}"/>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AEDC2EAC-0E6B-47B5-860B-DB95C9DFFC9D}"/>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C443F58A-3145-4059-9AAC-EE231D34D26C}"/>
              </a:ext>
            </a:extLst>
          </p:cNvPr>
          <p:cNvSpPr>
            <a:spLocks noGrp="1"/>
          </p:cNvSpPr>
          <p:nvPr>
            <p:ph type="dt" sz="half" idx="10"/>
          </p:nvPr>
        </p:nvSpPr>
        <p:spPr/>
        <p:txBody>
          <a:bodyPr/>
          <a:lstStyle>
            <a:lvl1pPr>
              <a:defRPr/>
            </a:lvl1pPr>
          </a:lstStyle>
          <a:p>
            <a:endParaRPr lang="en-US" altLang="hu-HU"/>
          </a:p>
        </p:txBody>
      </p:sp>
      <p:sp>
        <p:nvSpPr>
          <p:cNvPr id="5" name="Élőláb helye 4">
            <a:extLst>
              <a:ext uri="{FF2B5EF4-FFF2-40B4-BE49-F238E27FC236}">
                <a16:creationId xmlns:a16="http://schemas.microsoft.com/office/drawing/2014/main" id="{AD93D28E-943C-46DB-95A8-5E1E12EC08ED}"/>
              </a:ext>
            </a:extLst>
          </p:cNvPr>
          <p:cNvSpPr>
            <a:spLocks noGrp="1"/>
          </p:cNvSpPr>
          <p:nvPr>
            <p:ph type="ftr" sz="quarter" idx="11"/>
          </p:nvPr>
        </p:nvSpPr>
        <p:spPr/>
        <p:txBody>
          <a:bodyPr/>
          <a:lstStyle>
            <a:lvl1pPr>
              <a:defRPr/>
            </a:lvl1pPr>
          </a:lstStyle>
          <a:p>
            <a:endParaRPr lang="en-US" altLang="hu-HU"/>
          </a:p>
        </p:txBody>
      </p:sp>
      <p:sp>
        <p:nvSpPr>
          <p:cNvPr id="6" name="Dia számának helye 5">
            <a:extLst>
              <a:ext uri="{FF2B5EF4-FFF2-40B4-BE49-F238E27FC236}">
                <a16:creationId xmlns:a16="http://schemas.microsoft.com/office/drawing/2014/main" id="{337C7324-57DC-4186-8E7A-5E8C02C0E080}"/>
              </a:ext>
            </a:extLst>
          </p:cNvPr>
          <p:cNvSpPr>
            <a:spLocks noGrp="1"/>
          </p:cNvSpPr>
          <p:nvPr>
            <p:ph type="sldNum" sz="quarter" idx="12"/>
          </p:nvPr>
        </p:nvSpPr>
        <p:spPr/>
        <p:txBody>
          <a:bodyPr/>
          <a:lstStyle>
            <a:lvl1pPr>
              <a:defRPr/>
            </a:lvl1pPr>
          </a:lstStyle>
          <a:p>
            <a:fld id="{96160A51-A6A5-4B7A-975C-5DABB95BD83D}" type="slidenum">
              <a:rPr lang="en-US" altLang="hu-HU"/>
              <a:pPr/>
              <a:t>‹#›</a:t>
            </a:fld>
            <a:endParaRPr lang="en-US" altLang="hu-HU"/>
          </a:p>
        </p:txBody>
      </p:sp>
    </p:spTree>
    <p:extLst>
      <p:ext uri="{BB962C8B-B14F-4D97-AF65-F5344CB8AC3E}">
        <p14:creationId xmlns:p14="http://schemas.microsoft.com/office/powerpoint/2010/main" val="1215943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E78E9BF0-71A3-4CBB-941E-62886EBFECCC}"/>
              </a:ext>
            </a:extLst>
          </p:cNvPr>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83E53B30-A002-468E-9783-786A5253DA19}"/>
              </a:ext>
            </a:extLst>
          </p:cNvPr>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5727A44A-DDBC-42FF-84EA-23492C203E1D}"/>
              </a:ext>
            </a:extLst>
          </p:cNvPr>
          <p:cNvSpPr>
            <a:spLocks noGrp="1"/>
          </p:cNvSpPr>
          <p:nvPr>
            <p:ph type="dt" sz="half" idx="10"/>
          </p:nvPr>
        </p:nvSpPr>
        <p:spPr/>
        <p:txBody>
          <a:bodyPr/>
          <a:lstStyle>
            <a:lvl1pPr>
              <a:defRPr/>
            </a:lvl1pPr>
          </a:lstStyle>
          <a:p>
            <a:endParaRPr lang="en-US" altLang="hu-HU"/>
          </a:p>
        </p:txBody>
      </p:sp>
      <p:sp>
        <p:nvSpPr>
          <p:cNvPr id="5" name="Élőláb helye 4">
            <a:extLst>
              <a:ext uri="{FF2B5EF4-FFF2-40B4-BE49-F238E27FC236}">
                <a16:creationId xmlns:a16="http://schemas.microsoft.com/office/drawing/2014/main" id="{5E01CB81-5C81-40D0-B6BE-D6DD2A7CCD02}"/>
              </a:ext>
            </a:extLst>
          </p:cNvPr>
          <p:cNvSpPr>
            <a:spLocks noGrp="1"/>
          </p:cNvSpPr>
          <p:nvPr>
            <p:ph type="ftr" sz="quarter" idx="11"/>
          </p:nvPr>
        </p:nvSpPr>
        <p:spPr/>
        <p:txBody>
          <a:bodyPr/>
          <a:lstStyle>
            <a:lvl1pPr>
              <a:defRPr/>
            </a:lvl1pPr>
          </a:lstStyle>
          <a:p>
            <a:endParaRPr lang="en-US" altLang="hu-HU"/>
          </a:p>
        </p:txBody>
      </p:sp>
      <p:sp>
        <p:nvSpPr>
          <p:cNvPr id="6" name="Dia számának helye 5">
            <a:extLst>
              <a:ext uri="{FF2B5EF4-FFF2-40B4-BE49-F238E27FC236}">
                <a16:creationId xmlns:a16="http://schemas.microsoft.com/office/drawing/2014/main" id="{B8B012D7-0581-4D46-9CE7-A38004549B3F}"/>
              </a:ext>
            </a:extLst>
          </p:cNvPr>
          <p:cNvSpPr>
            <a:spLocks noGrp="1"/>
          </p:cNvSpPr>
          <p:nvPr>
            <p:ph type="sldNum" sz="quarter" idx="12"/>
          </p:nvPr>
        </p:nvSpPr>
        <p:spPr/>
        <p:txBody>
          <a:bodyPr/>
          <a:lstStyle>
            <a:lvl1pPr>
              <a:defRPr/>
            </a:lvl1pPr>
          </a:lstStyle>
          <a:p>
            <a:fld id="{4B09229A-E67B-4EF6-8DE9-4B58169C6FF1}" type="slidenum">
              <a:rPr lang="en-US" altLang="hu-HU"/>
              <a:pPr/>
              <a:t>‹#›</a:t>
            </a:fld>
            <a:endParaRPr lang="en-US" altLang="hu-HU"/>
          </a:p>
        </p:txBody>
      </p:sp>
    </p:spTree>
    <p:extLst>
      <p:ext uri="{BB962C8B-B14F-4D97-AF65-F5344CB8AC3E}">
        <p14:creationId xmlns:p14="http://schemas.microsoft.com/office/powerpoint/2010/main" val="3995839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5681735-BF56-49ED-B9B0-E7852C6539F8}"/>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7FCDE2C3-71E7-4AF0-991F-1C5E29A8E23A}"/>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D5524D84-82D1-4CFC-B323-C229C0D59568}"/>
              </a:ext>
            </a:extLst>
          </p:cNvPr>
          <p:cNvSpPr>
            <a:spLocks noGrp="1"/>
          </p:cNvSpPr>
          <p:nvPr>
            <p:ph type="dt" sz="half" idx="10"/>
          </p:nvPr>
        </p:nvSpPr>
        <p:spPr/>
        <p:txBody>
          <a:bodyPr/>
          <a:lstStyle>
            <a:lvl1pPr>
              <a:defRPr/>
            </a:lvl1pPr>
          </a:lstStyle>
          <a:p>
            <a:endParaRPr lang="en-US" altLang="hu-HU"/>
          </a:p>
        </p:txBody>
      </p:sp>
      <p:sp>
        <p:nvSpPr>
          <p:cNvPr id="5" name="Élőláb helye 4">
            <a:extLst>
              <a:ext uri="{FF2B5EF4-FFF2-40B4-BE49-F238E27FC236}">
                <a16:creationId xmlns:a16="http://schemas.microsoft.com/office/drawing/2014/main" id="{5B595195-90C3-4B63-9A8E-37F0C752B96C}"/>
              </a:ext>
            </a:extLst>
          </p:cNvPr>
          <p:cNvSpPr>
            <a:spLocks noGrp="1"/>
          </p:cNvSpPr>
          <p:nvPr>
            <p:ph type="ftr" sz="quarter" idx="11"/>
          </p:nvPr>
        </p:nvSpPr>
        <p:spPr/>
        <p:txBody>
          <a:bodyPr/>
          <a:lstStyle>
            <a:lvl1pPr>
              <a:defRPr/>
            </a:lvl1pPr>
          </a:lstStyle>
          <a:p>
            <a:endParaRPr lang="en-US" altLang="hu-HU"/>
          </a:p>
        </p:txBody>
      </p:sp>
      <p:sp>
        <p:nvSpPr>
          <p:cNvPr id="6" name="Dia számának helye 5">
            <a:extLst>
              <a:ext uri="{FF2B5EF4-FFF2-40B4-BE49-F238E27FC236}">
                <a16:creationId xmlns:a16="http://schemas.microsoft.com/office/drawing/2014/main" id="{DE93D144-0633-48BF-BB1A-255DB77D91BC}"/>
              </a:ext>
            </a:extLst>
          </p:cNvPr>
          <p:cNvSpPr>
            <a:spLocks noGrp="1"/>
          </p:cNvSpPr>
          <p:nvPr>
            <p:ph type="sldNum" sz="quarter" idx="12"/>
          </p:nvPr>
        </p:nvSpPr>
        <p:spPr/>
        <p:txBody>
          <a:bodyPr/>
          <a:lstStyle>
            <a:lvl1pPr>
              <a:defRPr/>
            </a:lvl1pPr>
          </a:lstStyle>
          <a:p>
            <a:fld id="{BC60382D-8B1E-4D18-A9E1-05AFDC98F7DD}" type="slidenum">
              <a:rPr lang="en-US" altLang="hu-HU"/>
              <a:pPr/>
              <a:t>‹#›</a:t>
            </a:fld>
            <a:endParaRPr lang="en-US" altLang="hu-HU"/>
          </a:p>
        </p:txBody>
      </p:sp>
    </p:spTree>
    <p:extLst>
      <p:ext uri="{BB962C8B-B14F-4D97-AF65-F5344CB8AC3E}">
        <p14:creationId xmlns:p14="http://schemas.microsoft.com/office/powerpoint/2010/main" val="1537330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9094DC5-5310-4C01-B465-EE99D494C3A9}"/>
              </a:ext>
            </a:extLst>
          </p:cNvPr>
          <p:cNvSpPr>
            <a:spLocks noGrp="1"/>
          </p:cNvSpPr>
          <p:nvPr>
            <p:ph type="title"/>
          </p:nvPr>
        </p:nvSpPr>
        <p:spPr>
          <a:xfrm>
            <a:off x="623888" y="1709738"/>
            <a:ext cx="78867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A6BBE7CD-659A-4581-88BD-9478508E570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 szerkesztése</a:t>
            </a:r>
          </a:p>
        </p:txBody>
      </p:sp>
      <p:sp>
        <p:nvSpPr>
          <p:cNvPr id="4" name="Dátum helye 3">
            <a:extLst>
              <a:ext uri="{FF2B5EF4-FFF2-40B4-BE49-F238E27FC236}">
                <a16:creationId xmlns:a16="http://schemas.microsoft.com/office/drawing/2014/main" id="{B7C9F86C-744B-4328-8799-793279CDFEC9}"/>
              </a:ext>
            </a:extLst>
          </p:cNvPr>
          <p:cNvSpPr>
            <a:spLocks noGrp="1"/>
          </p:cNvSpPr>
          <p:nvPr>
            <p:ph type="dt" sz="half" idx="10"/>
          </p:nvPr>
        </p:nvSpPr>
        <p:spPr/>
        <p:txBody>
          <a:bodyPr/>
          <a:lstStyle>
            <a:lvl1pPr>
              <a:defRPr/>
            </a:lvl1pPr>
          </a:lstStyle>
          <a:p>
            <a:endParaRPr lang="en-US" altLang="hu-HU"/>
          </a:p>
        </p:txBody>
      </p:sp>
      <p:sp>
        <p:nvSpPr>
          <p:cNvPr id="5" name="Élőláb helye 4">
            <a:extLst>
              <a:ext uri="{FF2B5EF4-FFF2-40B4-BE49-F238E27FC236}">
                <a16:creationId xmlns:a16="http://schemas.microsoft.com/office/drawing/2014/main" id="{990551D3-39DB-4B4B-963E-F1A56A511D69}"/>
              </a:ext>
            </a:extLst>
          </p:cNvPr>
          <p:cNvSpPr>
            <a:spLocks noGrp="1"/>
          </p:cNvSpPr>
          <p:nvPr>
            <p:ph type="ftr" sz="quarter" idx="11"/>
          </p:nvPr>
        </p:nvSpPr>
        <p:spPr/>
        <p:txBody>
          <a:bodyPr/>
          <a:lstStyle>
            <a:lvl1pPr>
              <a:defRPr/>
            </a:lvl1pPr>
          </a:lstStyle>
          <a:p>
            <a:endParaRPr lang="en-US" altLang="hu-HU"/>
          </a:p>
        </p:txBody>
      </p:sp>
      <p:sp>
        <p:nvSpPr>
          <p:cNvPr id="6" name="Dia számának helye 5">
            <a:extLst>
              <a:ext uri="{FF2B5EF4-FFF2-40B4-BE49-F238E27FC236}">
                <a16:creationId xmlns:a16="http://schemas.microsoft.com/office/drawing/2014/main" id="{20005F0D-CC65-43E9-9F5D-B604254ED7BD}"/>
              </a:ext>
            </a:extLst>
          </p:cNvPr>
          <p:cNvSpPr>
            <a:spLocks noGrp="1"/>
          </p:cNvSpPr>
          <p:nvPr>
            <p:ph type="sldNum" sz="quarter" idx="12"/>
          </p:nvPr>
        </p:nvSpPr>
        <p:spPr/>
        <p:txBody>
          <a:bodyPr/>
          <a:lstStyle>
            <a:lvl1pPr>
              <a:defRPr/>
            </a:lvl1pPr>
          </a:lstStyle>
          <a:p>
            <a:fld id="{9FE61240-0F36-4902-9485-BA07E5447231}" type="slidenum">
              <a:rPr lang="en-US" altLang="hu-HU"/>
              <a:pPr/>
              <a:t>‹#›</a:t>
            </a:fld>
            <a:endParaRPr lang="en-US" altLang="hu-HU"/>
          </a:p>
        </p:txBody>
      </p:sp>
    </p:spTree>
    <p:extLst>
      <p:ext uri="{BB962C8B-B14F-4D97-AF65-F5344CB8AC3E}">
        <p14:creationId xmlns:p14="http://schemas.microsoft.com/office/powerpoint/2010/main" val="1473300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FF49ED6-F8D5-4439-92EE-092D69879316}"/>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3A9FE7F2-E736-41A9-84FE-4F6DAC6F1B98}"/>
              </a:ext>
            </a:extLst>
          </p:cNvPr>
          <p:cNvSpPr>
            <a:spLocks noGrp="1"/>
          </p:cNvSpPr>
          <p:nvPr>
            <p:ph sz="half" idx="1"/>
          </p:nvPr>
        </p:nvSpPr>
        <p:spPr>
          <a:xfrm>
            <a:off x="457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F9B26D2C-6DF6-4E55-8DE0-0997A693CF93}"/>
              </a:ext>
            </a:extLst>
          </p:cNvPr>
          <p:cNvSpPr>
            <a:spLocks noGrp="1"/>
          </p:cNvSpPr>
          <p:nvPr>
            <p:ph sz="half" idx="2"/>
          </p:nvPr>
        </p:nvSpPr>
        <p:spPr>
          <a:xfrm>
            <a:off x="4648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3B8CB6D7-CD08-4AB1-87E2-C237E11530EB}"/>
              </a:ext>
            </a:extLst>
          </p:cNvPr>
          <p:cNvSpPr>
            <a:spLocks noGrp="1"/>
          </p:cNvSpPr>
          <p:nvPr>
            <p:ph type="dt" sz="half" idx="10"/>
          </p:nvPr>
        </p:nvSpPr>
        <p:spPr/>
        <p:txBody>
          <a:bodyPr/>
          <a:lstStyle>
            <a:lvl1pPr>
              <a:defRPr/>
            </a:lvl1pPr>
          </a:lstStyle>
          <a:p>
            <a:endParaRPr lang="en-US" altLang="hu-HU"/>
          </a:p>
        </p:txBody>
      </p:sp>
      <p:sp>
        <p:nvSpPr>
          <p:cNvPr id="6" name="Élőláb helye 5">
            <a:extLst>
              <a:ext uri="{FF2B5EF4-FFF2-40B4-BE49-F238E27FC236}">
                <a16:creationId xmlns:a16="http://schemas.microsoft.com/office/drawing/2014/main" id="{2E20D6D5-04D4-49B8-9317-F36F0A649E32}"/>
              </a:ext>
            </a:extLst>
          </p:cNvPr>
          <p:cNvSpPr>
            <a:spLocks noGrp="1"/>
          </p:cNvSpPr>
          <p:nvPr>
            <p:ph type="ftr" sz="quarter" idx="11"/>
          </p:nvPr>
        </p:nvSpPr>
        <p:spPr/>
        <p:txBody>
          <a:bodyPr/>
          <a:lstStyle>
            <a:lvl1pPr>
              <a:defRPr/>
            </a:lvl1pPr>
          </a:lstStyle>
          <a:p>
            <a:endParaRPr lang="en-US" altLang="hu-HU"/>
          </a:p>
        </p:txBody>
      </p:sp>
      <p:sp>
        <p:nvSpPr>
          <p:cNvPr id="7" name="Dia számának helye 6">
            <a:extLst>
              <a:ext uri="{FF2B5EF4-FFF2-40B4-BE49-F238E27FC236}">
                <a16:creationId xmlns:a16="http://schemas.microsoft.com/office/drawing/2014/main" id="{DC72C068-1E26-432B-9E0C-8BDCD9FDA752}"/>
              </a:ext>
            </a:extLst>
          </p:cNvPr>
          <p:cNvSpPr>
            <a:spLocks noGrp="1"/>
          </p:cNvSpPr>
          <p:nvPr>
            <p:ph type="sldNum" sz="quarter" idx="12"/>
          </p:nvPr>
        </p:nvSpPr>
        <p:spPr/>
        <p:txBody>
          <a:bodyPr/>
          <a:lstStyle>
            <a:lvl1pPr>
              <a:defRPr/>
            </a:lvl1pPr>
          </a:lstStyle>
          <a:p>
            <a:fld id="{5992F85B-3DD1-4140-BA3D-A08AEF4383C1}" type="slidenum">
              <a:rPr lang="en-US" altLang="hu-HU"/>
              <a:pPr/>
              <a:t>‹#›</a:t>
            </a:fld>
            <a:endParaRPr lang="en-US" altLang="hu-HU"/>
          </a:p>
        </p:txBody>
      </p:sp>
    </p:spTree>
    <p:extLst>
      <p:ext uri="{BB962C8B-B14F-4D97-AF65-F5344CB8AC3E}">
        <p14:creationId xmlns:p14="http://schemas.microsoft.com/office/powerpoint/2010/main" val="754729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06170CC-77F5-4FA7-8A25-613B18A08D49}"/>
              </a:ext>
            </a:extLst>
          </p:cNvPr>
          <p:cNvSpPr>
            <a:spLocks noGrp="1"/>
          </p:cNvSpPr>
          <p:nvPr>
            <p:ph type="title"/>
          </p:nvPr>
        </p:nvSpPr>
        <p:spPr>
          <a:xfrm>
            <a:off x="630238" y="365125"/>
            <a:ext cx="7886700" cy="1325563"/>
          </a:xfrm>
        </p:spPr>
        <p:txBody>
          <a:bodyPr/>
          <a:lstStyle/>
          <a:p>
            <a:r>
              <a:rPr lang="hu-HU"/>
              <a:t>Mintacím szerkesztése</a:t>
            </a:r>
          </a:p>
        </p:txBody>
      </p:sp>
      <p:sp>
        <p:nvSpPr>
          <p:cNvPr id="3" name="Szöveg helye 2">
            <a:extLst>
              <a:ext uri="{FF2B5EF4-FFF2-40B4-BE49-F238E27FC236}">
                <a16:creationId xmlns:a16="http://schemas.microsoft.com/office/drawing/2014/main" id="{E44F9569-FDB7-45D3-8F03-FCD70E2D48C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63EF5502-8329-401C-845A-77AB6C2C0C2C}"/>
              </a:ext>
            </a:extLst>
          </p:cNvPr>
          <p:cNvSpPr>
            <a:spLocks noGrp="1"/>
          </p:cNvSpPr>
          <p:nvPr>
            <p:ph sz="half" idx="2"/>
          </p:nvPr>
        </p:nvSpPr>
        <p:spPr>
          <a:xfrm>
            <a:off x="630238" y="2505075"/>
            <a:ext cx="386873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7C19238D-F387-473F-97C6-DF0B36B0BD5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F7623D1D-4C28-4469-BBB1-61BEB8CFD871}"/>
              </a:ext>
            </a:extLst>
          </p:cNvPr>
          <p:cNvSpPr>
            <a:spLocks noGrp="1"/>
          </p:cNvSpPr>
          <p:nvPr>
            <p:ph sz="quarter" idx="4"/>
          </p:nvPr>
        </p:nvSpPr>
        <p:spPr>
          <a:xfrm>
            <a:off x="4629150" y="2505075"/>
            <a:ext cx="38877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0BF87A03-B45A-4CB3-8FA8-37A7C6B7DF9C}"/>
              </a:ext>
            </a:extLst>
          </p:cNvPr>
          <p:cNvSpPr>
            <a:spLocks noGrp="1"/>
          </p:cNvSpPr>
          <p:nvPr>
            <p:ph type="dt" sz="half" idx="10"/>
          </p:nvPr>
        </p:nvSpPr>
        <p:spPr/>
        <p:txBody>
          <a:bodyPr/>
          <a:lstStyle>
            <a:lvl1pPr>
              <a:defRPr/>
            </a:lvl1pPr>
          </a:lstStyle>
          <a:p>
            <a:endParaRPr lang="en-US" altLang="hu-HU"/>
          </a:p>
        </p:txBody>
      </p:sp>
      <p:sp>
        <p:nvSpPr>
          <p:cNvPr id="8" name="Élőláb helye 7">
            <a:extLst>
              <a:ext uri="{FF2B5EF4-FFF2-40B4-BE49-F238E27FC236}">
                <a16:creationId xmlns:a16="http://schemas.microsoft.com/office/drawing/2014/main" id="{06816D0C-F80D-4819-8DD2-54B79596C733}"/>
              </a:ext>
            </a:extLst>
          </p:cNvPr>
          <p:cNvSpPr>
            <a:spLocks noGrp="1"/>
          </p:cNvSpPr>
          <p:nvPr>
            <p:ph type="ftr" sz="quarter" idx="11"/>
          </p:nvPr>
        </p:nvSpPr>
        <p:spPr/>
        <p:txBody>
          <a:bodyPr/>
          <a:lstStyle>
            <a:lvl1pPr>
              <a:defRPr/>
            </a:lvl1pPr>
          </a:lstStyle>
          <a:p>
            <a:endParaRPr lang="en-US" altLang="hu-HU"/>
          </a:p>
        </p:txBody>
      </p:sp>
      <p:sp>
        <p:nvSpPr>
          <p:cNvPr id="9" name="Dia számának helye 8">
            <a:extLst>
              <a:ext uri="{FF2B5EF4-FFF2-40B4-BE49-F238E27FC236}">
                <a16:creationId xmlns:a16="http://schemas.microsoft.com/office/drawing/2014/main" id="{3654F42B-43B7-4171-A17F-396D68206353}"/>
              </a:ext>
            </a:extLst>
          </p:cNvPr>
          <p:cNvSpPr>
            <a:spLocks noGrp="1"/>
          </p:cNvSpPr>
          <p:nvPr>
            <p:ph type="sldNum" sz="quarter" idx="12"/>
          </p:nvPr>
        </p:nvSpPr>
        <p:spPr/>
        <p:txBody>
          <a:bodyPr/>
          <a:lstStyle>
            <a:lvl1pPr>
              <a:defRPr/>
            </a:lvl1pPr>
          </a:lstStyle>
          <a:p>
            <a:fld id="{8284A3C7-AEC7-4EBB-A728-88E7B463ECBF}" type="slidenum">
              <a:rPr lang="en-US" altLang="hu-HU"/>
              <a:pPr/>
              <a:t>‹#›</a:t>
            </a:fld>
            <a:endParaRPr lang="en-US" altLang="hu-HU"/>
          </a:p>
        </p:txBody>
      </p:sp>
    </p:spTree>
    <p:extLst>
      <p:ext uri="{BB962C8B-B14F-4D97-AF65-F5344CB8AC3E}">
        <p14:creationId xmlns:p14="http://schemas.microsoft.com/office/powerpoint/2010/main" val="325646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2F29C30-75B6-4A1F-A690-25150C2EB00E}"/>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53B515BE-DACC-4717-8924-C5A6917E4BA5}"/>
              </a:ext>
            </a:extLst>
          </p:cNvPr>
          <p:cNvSpPr>
            <a:spLocks noGrp="1"/>
          </p:cNvSpPr>
          <p:nvPr>
            <p:ph type="dt" sz="half" idx="10"/>
          </p:nvPr>
        </p:nvSpPr>
        <p:spPr/>
        <p:txBody>
          <a:bodyPr/>
          <a:lstStyle>
            <a:lvl1pPr>
              <a:defRPr/>
            </a:lvl1pPr>
          </a:lstStyle>
          <a:p>
            <a:endParaRPr lang="en-US" altLang="hu-HU"/>
          </a:p>
        </p:txBody>
      </p:sp>
      <p:sp>
        <p:nvSpPr>
          <p:cNvPr id="4" name="Élőláb helye 3">
            <a:extLst>
              <a:ext uri="{FF2B5EF4-FFF2-40B4-BE49-F238E27FC236}">
                <a16:creationId xmlns:a16="http://schemas.microsoft.com/office/drawing/2014/main" id="{71DC1C00-58D5-46A6-8BB9-E774C40E64B8}"/>
              </a:ext>
            </a:extLst>
          </p:cNvPr>
          <p:cNvSpPr>
            <a:spLocks noGrp="1"/>
          </p:cNvSpPr>
          <p:nvPr>
            <p:ph type="ftr" sz="quarter" idx="11"/>
          </p:nvPr>
        </p:nvSpPr>
        <p:spPr/>
        <p:txBody>
          <a:bodyPr/>
          <a:lstStyle>
            <a:lvl1pPr>
              <a:defRPr/>
            </a:lvl1pPr>
          </a:lstStyle>
          <a:p>
            <a:endParaRPr lang="en-US" altLang="hu-HU"/>
          </a:p>
        </p:txBody>
      </p:sp>
      <p:sp>
        <p:nvSpPr>
          <p:cNvPr id="5" name="Dia számának helye 4">
            <a:extLst>
              <a:ext uri="{FF2B5EF4-FFF2-40B4-BE49-F238E27FC236}">
                <a16:creationId xmlns:a16="http://schemas.microsoft.com/office/drawing/2014/main" id="{C784D5DA-945F-4DB4-B21B-CA68B22F8F7D}"/>
              </a:ext>
            </a:extLst>
          </p:cNvPr>
          <p:cNvSpPr>
            <a:spLocks noGrp="1"/>
          </p:cNvSpPr>
          <p:nvPr>
            <p:ph type="sldNum" sz="quarter" idx="12"/>
          </p:nvPr>
        </p:nvSpPr>
        <p:spPr/>
        <p:txBody>
          <a:bodyPr/>
          <a:lstStyle>
            <a:lvl1pPr>
              <a:defRPr/>
            </a:lvl1pPr>
          </a:lstStyle>
          <a:p>
            <a:fld id="{8BFC416C-9F98-4735-AAC2-5A2473A7D054}" type="slidenum">
              <a:rPr lang="en-US" altLang="hu-HU"/>
              <a:pPr/>
              <a:t>‹#›</a:t>
            </a:fld>
            <a:endParaRPr lang="en-US" altLang="hu-HU"/>
          </a:p>
        </p:txBody>
      </p:sp>
    </p:spTree>
    <p:extLst>
      <p:ext uri="{BB962C8B-B14F-4D97-AF65-F5344CB8AC3E}">
        <p14:creationId xmlns:p14="http://schemas.microsoft.com/office/powerpoint/2010/main" val="3932003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884D1889-2A11-4C0F-8ECF-2CBEE9F4CDA6}"/>
              </a:ext>
            </a:extLst>
          </p:cNvPr>
          <p:cNvSpPr>
            <a:spLocks noGrp="1"/>
          </p:cNvSpPr>
          <p:nvPr>
            <p:ph type="dt" sz="half" idx="10"/>
          </p:nvPr>
        </p:nvSpPr>
        <p:spPr/>
        <p:txBody>
          <a:bodyPr/>
          <a:lstStyle>
            <a:lvl1pPr>
              <a:defRPr/>
            </a:lvl1pPr>
          </a:lstStyle>
          <a:p>
            <a:endParaRPr lang="en-US" altLang="hu-HU"/>
          </a:p>
        </p:txBody>
      </p:sp>
      <p:sp>
        <p:nvSpPr>
          <p:cNvPr id="3" name="Élőláb helye 2">
            <a:extLst>
              <a:ext uri="{FF2B5EF4-FFF2-40B4-BE49-F238E27FC236}">
                <a16:creationId xmlns:a16="http://schemas.microsoft.com/office/drawing/2014/main" id="{FB803F03-B127-40D4-8F4C-4F267912BA76}"/>
              </a:ext>
            </a:extLst>
          </p:cNvPr>
          <p:cNvSpPr>
            <a:spLocks noGrp="1"/>
          </p:cNvSpPr>
          <p:nvPr>
            <p:ph type="ftr" sz="quarter" idx="11"/>
          </p:nvPr>
        </p:nvSpPr>
        <p:spPr/>
        <p:txBody>
          <a:bodyPr/>
          <a:lstStyle>
            <a:lvl1pPr>
              <a:defRPr/>
            </a:lvl1pPr>
          </a:lstStyle>
          <a:p>
            <a:endParaRPr lang="en-US" altLang="hu-HU"/>
          </a:p>
        </p:txBody>
      </p:sp>
      <p:sp>
        <p:nvSpPr>
          <p:cNvPr id="4" name="Dia számának helye 3">
            <a:extLst>
              <a:ext uri="{FF2B5EF4-FFF2-40B4-BE49-F238E27FC236}">
                <a16:creationId xmlns:a16="http://schemas.microsoft.com/office/drawing/2014/main" id="{44DA5D36-0B8F-40FE-A154-05FBE0939640}"/>
              </a:ext>
            </a:extLst>
          </p:cNvPr>
          <p:cNvSpPr>
            <a:spLocks noGrp="1"/>
          </p:cNvSpPr>
          <p:nvPr>
            <p:ph type="sldNum" sz="quarter" idx="12"/>
          </p:nvPr>
        </p:nvSpPr>
        <p:spPr/>
        <p:txBody>
          <a:bodyPr/>
          <a:lstStyle>
            <a:lvl1pPr>
              <a:defRPr/>
            </a:lvl1pPr>
          </a:lstStyle>
          <a:p>
            <a:fld id="{218DD1E3-3BE8-42EE-A911-A199ADF723A1}" type="slidenum">
              <a:rPr lang="en-US" altLang="hu-HU"/>
              <a:pPr/>
              <a:t>‹#›</a:t>
            </a:fld>
            <a:endParaRPr lang="en-US" altLang="hu-HU"/>
          </a:p>
        </p:txBody>
      </p:sp>
    </p:spTree>
    <p:extLst>
      <p:ext uri="{BB962C8B-B14F-4D97-AF65-F5344CB8AC3E}">
        <p14:creationId xmlns:p14="http://schemas.microsoft.com/office/powerpoint/2010/main" val="594593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F94988B-7DF7-4F93-A204-788B87AC2EAA}"/>
              </a:ext>
            </a:extLst>
          </p:cNvPr>
          <p:cNvSpPr>
            <a:spLocks noGrp="1"/>
          </p:cNvSpPr>
          <p:nvPr>
            <p:ph type="title"/>
          </p:nvPr>
        </p:nvSpPr>
        <p:spPr>
          <a:xfrm>
            <a:off x="630238" y="457200"/>
            <a:ext cx="2949575"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6C87C0AC-24A8-4B5E-AC64-79145C4DFE0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A45858B3-8618-49D3-A7B0-655602AEFD2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08A0F48-C198-41DB-90C9-9DA8A8DCEE22}"/>
              </a:ext>
            </a:extLst>
          </p:cNvPr>
          <p:cNvSpPr>
            <a:spLocks noGrp="1"/>
          </p:cNvSpPr>
          <p:nvPr>
            <p:ph type="dt" sz="half" idx="10"/>
          </p:nvPr>
        </p:nvSpPr>
        <p:spPr/>
        <p:txBody>
          <a:bodyPr/>
          <a:lstStyle>
            <a:lvl1pPr>
              <a:defRPr/>
            </a:lvl1pPr>
          </a:lstStyle>
          <a:p>
            <a:endParaRPr lang="en-US" altLang="hu-HU"/>
          </a:p>
        </p:txBody>
      </p:sp>
      <p:sp>
        <p:nvSpPr>
          <p:cNvPr id="6" name="Élőláb helye 5">
            <a:extLst>
              <a:ext uri="{FF2B5EF4-FFF2-40B4-BE49-F238E27FC236}">
                <a16:creationId xmlns:a16="http://schemas.microsoft.com/office/drawing/2014/main" id="{5465BA34-95C8-4810-86F5-393BB687BE77}"/>
              </a:ext>
            </a:extLst>
          </p:cNvPr>
          <p:cNvSpPr>
            <a:spLocks noGrp="1"/>
          </p:cNvSpPr>
          <p:nvPr>
            <p:ph type="ftr" sz="quarter" idx="11"/>
          </p:nvPr>
        </p:nvSpPr>
        <p:spPr/>
        <p:txBody>
          <a:bodyPr/>
          <a:lstStyle>
            <a:lvl1pPr>
              <a:defRPr/>
            </a:lvl1pPr>
          </a:lstStyle>
          <a:p>
            <a:endParaRPr lang="en-US" altLang="hu-HU"/>
          </a:p>
        </p:txBody>
      </p:sp>
      <p:sp>
        <p:nvSpPr>
          <p:cNvPr id="7" name="Dia számának helye 6">
            <a:extLst>
              <a:ext uri="{FF2B5EF4-FFF2-40B4-BE49-F238E27FC236}">
                <a16:creationId xmlns:a16="http://schemas.microsoft.com/office/drawing/2014/main" id="{4AC271E3-98B1-482C-ACCA-E5B0822FCEBD}"/>
              </a:ext>
            </a:extLst>
          </p:cNvPr>
          <p:cNvSpPr>
            <a:spLocks noGrp="1"/>
          </p:cNvSpPr>
          <p:nvPr>
            <p:ph type="sldNum" sz="quarter" idx="12"/>
          </p:nvPr>
        </p:nvSpPr>
        <p:spPr/>
        <p:txBody>
          <a:bodyPr/>
          <a:lstStyle>
            <a:lvl1pPr>
              <a:defRPr/>
            </a:lvl1pPr>
          </a:lstStyle>
          <a:p>
            <a:fld id="{E7491A47-6832-4BB2-AE02-7ACDF3539DB0}" type="slidenum">
              <a:rPr lang="en-US" altLang="hu-HU"/>
              <a:pPr/>
              <a:t>‹#›</a:t>
            </a:fld>
            <a:endParaRPr lang="en-US" altLang="hu-HU"/>
          </a:p>
        </p:txBody>
      </p:sp>
    </p:spTree>
    <p:extLst>
      <p:ext uri="{BB962C8B-B14F-4D97-AF65-F5344CB8AC3E}">
        <p14:creationId xmlns:p14="http://schemas.microsoft.com/office/powerpoint/2010/main" val="2860184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B474F0C-2112-43C3-B772-E531C91AD728}"/>
              </a:ext>
            </a:extLst>
          </p:cNvPr>
          <p:cNvSpPr>
            <a:spLocks noGrp="1"/>
          </p:cNvSpPr>
          <p:nvPr>
            <p:ph type="title"/>
          </p:nvPr>
        </p:nvSpPr>
        <p:spPr>
          <a:xfrm>
            <a:off x="630238" y="457200"/>
            <a:ext cx="2949575"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761D4FAE-2A69-4369-A40A-593B970FD7C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B7E16DFD-6266-4073-A282-EF7C689DB0E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5EF4E77F-6046-4124-BA32-19888DE58352}"/>
              </a:ext>
            </a:extLst>
          </p:cNvPr>
          <p:cNvSpPr>
            <a:spLocks noGrp="1"/>
          </p:cNvSpPr>
          <p:nvPr>
            <p:ph type="dt" sz="half" idx="10"/>
          </p:nvPr>
        </p:nvSpPr>
        <p:spPr/>
        <p:txBody>
          <a:bodyPr/>
          <a:lstStyle>
            <a:lvl1pPr>
              <a:defRPr/>
            </a:lvl1pPr>
          </a:lstStyle>
          <a:p>
            <a:endParaRPr lang="en-US" altLang="hu-HU"/>
          </a:p>
        </p:txBody>
      </p:sp>
      <p:sp>
        <p:nvSpPr>
          <p:cNvPr id="6" name="Élőláb helye 5">
            <a:extLst>
              <a:ext uri="{FF2B5EF4-FFF2-40B4-BE49-F238E27FC236}">
                <a16:creationId xmlns:a16="http://schemas.microsoft.com/office/drawing/2014/main" id="{CB5FA135-939C-4F44-B9A8-9F852D7DDC6B}"/>
              </a:ext>
            </a:extLst>
          </p:cNvPr>
          <p:cNvSpPr>
            <a:spLocks noGrp="1"/>
          </p:cNvSpPr>
          <p:nvPr>
            <p:ph type="ftr" sz="quarter" idx="11"/>
          </p:nvPr>
        </p:nvSpPr>
        <p:spPr/>
        <p:txBody>
          <a:bodyPr/>
          <a:lstStyle>
            <a:lvl1pPr>
              <a:defRPr/>
            </a:lvl1pPr>
          </a:lstStyle>
          <a:p>
            <a:endParaRPr lang="en-US" altLang="hu-HU"/>
          </a:p>
        </p:txBody>
      </p:sp>
      <p:sp>
        <p:nvSpPr>
          <p:cNvPr id="7" name="Dia számának helye 6">
            <a:extLst>
              <a:ext uri="{FF2B5EF4-FFF2-40B4-BE49-F238E27FC236}">
                <a16:creationId xmlns:a16="http://schemas.microsoft.com/office/drawing/2014/main" id="{1F4A64BB-2C92-45C1-AECA-D61CEDA35A31}"/>
              </a:ext>
            </a:extLst>
          </p:cNvPr>
          <p:cNvSpPr>
            <a:spLocks noGrp="1"/>
          </p:cNvSpPr>
          <p:nvPr>
            <p:ph type="sldNum" sz="quarter" idx="12"/>
          </p:nvPr>
        </p:nvSpPr>
        <p:spPr/>
        <p:txBody>
          <a:bodyPr/>
          <a:lstStyle>
            <a:lvl1pPr>
              <a:defRPr/>
            </a:lvl1pPr>
          </a:lstStyle>
          <a:p>
            <a:fld id="{1B09C5B1-EDF9-4F2F-B551-3E3E169F6352}" type="slidenum">
              <a:rPr lang="en-US" altLang="hu-HU"/>
              <a:pPr/>
              <a:t>‹#›</a:t>
            </a:fld>
            <a:endParaRPr lang="en-US" altLang="hu-HU"/>
          </a:p>
        </p:txBody>
      </p:sp>
    </p:spTree>
    <p:extLst>
      <p:ext uri="{BB962C8B-B14F-4D97-AF65-F5344CB8AC3E}">
        <p14:creationId xmlns:p14="http://schemas.microsoft.com/office/powerpoint/2010/main" val="2762106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5ABB9FF-42C7-4AA2-9C64-1785D011829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hu-HU"/>
              <a:t>Mintacím szerkesztése</a:t>
            </a:r>
          </a:p>
        </p:txBody>
      </p:sp>
      <p:sp>
        <p:nvSpPr>
          <p:cNvPr id="1027" name="Rectangle 3">
            <a:extLst>
              <a:ext uri="{FF2B5EF4-FFF2-40B4-BE49-F238E27FC236}">
                <a16:creationId xmlns:a16="http://schemas.microsoft.com/office/drawing/2014/main" id="{B4026D12-BB70-4B7F-BCC3-9FE5DBCB1B6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hu-HU"/>
              <a:t>Mintaszöveg szerkesztése</a:t>
            </a:r>
          </a:p>
          <a:p>
            <a:pPr lvl="1"/>
            <a:r>
              <a:rPr lang="en-US" altLang="hu-HU"/>
              <a:t>Második szint</a:t>
            </a:r>
          </a:p>
          <a:p>
            <a:pPr lvl="2"/>
            <a:r>
              <a:rPr lang="en-US" altLang="hu-HU"/>
              <a:t>Harmadik szint</a:t>
            </a:r>
          </a:p>
          <a:p>
            <a:pPr lvl="3"/>
            <a:r>
              <a:rPr lang="en-US" altLang="hu-HU"/>
              <a:t>Negyedik szint</a:t>
            </a:r>
          </a:p>
          <a:p>
            <a:pPr lvl="4"/>
            <a:r>
              <a:rPr lang="en-US" altLang="hu-HU"/>
              <a:t>Ötödik szint</a:t>
            </a:r>
          </a:p>
        </p:txBody>
      </p:sp>
      <p:sp>
        <p:nvSpPr>
          <p:cNvPr id="1028" name="Rectangle 4">
            <a:extLst>
              <a:ext uri="{FF2B5EF4-FFF2-40B4-BE49-F238E27FC236}">
                <a16:creationId xmlns:a16="http://schemas.microsoft.com/office/drawing/2014/main" id="{9BBD7FC2-BC45-47E9-9787-A88216CBD64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hu-HU"/>
          </a:p>
        </p:txBody>
      </p:sp>
      <p:sp>
        <p:nvSpPr>
          <p:cNvPr id="1029" name="Rectangle 5">
            <a:extLst>
              <a:ext uri="{FF2B5EF4-FFF2-40B4-BE49-F238E27FC236}">
                <a16:creationId xmlns:a16="http://schemas.microsoft.com/office/drawing/2014/main" id="{56318FF4-FE32-4F0C-8AD8-DDAA9B973E1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hu-HU"/>
          </a:p>
        </p:txBody>
      </p:sp>
      <p:sp>
        <p:nvSpPr>
          <p:cNvPr id="1030" name="Rectangle 6">
            <a:extLst>
              <a:ext uri="{FF2B5EF4-FFF2-40B4-BE49-F238E27FC236}">
                <a16:creationId xmlns:a16="http://schemas.microsoft.com/office/drawing/2014/main" id="{C84D5AFB-EE3F-41A7-9B5F-7416A3EAD91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4832D35-44DA-4251-B5F7-0B7390553891}" type="slidenum">
              <a:rPr lang="en-US" altLang="hu-HU"/>
              <a:pPr/>
              <a:t>‹#›</a:t>
            </a:fld>
            <a:endParaRPr lang="en-US" alt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users.nik.uni-obuda.hu/lhorvath/"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ext Box 7">
            <a:extLst>
              <a:ext uri="{FF2B5EF4-FFF2-40B4-BE49-F238E27FC236}">
                <a16:creationId xmlns:a16="http://schemas.microsoft.com/office/drawing/2014/main" id="{E0AB5E1A-B427-4FDF-8CA7-BA6B0036A8C7}"/>
              </a:ext>
            </a:extLst>
          </p:cNvPr>
          <p:cNvSpPr txBox="1">
            <a:spLocks noChangeArrowheads="1"/>
          </p:cNvSpPr>
          <p:nvPr/>
        </p:nvSpPr>
        <p:spPr bwMode="auto">
          <a:xfrm>
            <a:off x="719138" y="2852936"/>
            <a:ext cx="7705725"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565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a:buFontTx/>
              <a:buAutoNum type="arabicPeriod"/>
            </a:pPr>
            <a:endParaRPr lang="en-US" altLang="hu-HU" b="1" dirty="0">
              <a:solidFill>
                <a:srgbClr val="004200"/>
              </a:solidFill>
              <a:latin typeface="Times New Roman" panose="02020603050405020304" pitchFamily="18" charset="0"/>
              <a:cs typeface="Times New Roman" panose="02020603050405020304" pitchFamily="18" charset="0"/>
            </a:endParaRPr>
          </a:p>
          <a:p>
            <a:pPr algn="ctr"/>
            <a:r>
              <a:rPr lang="en-US" altLang="hu-HU" b="1" dirty="0">
                <a:solidFill>
                  <a:srgbClr val="004200"/>
                </a:solidFill>
                <a:latin typeface="Times New Roman" panose="02020603050405020304" pitchFamily="18" charset="0"/>
                <a:cs typeface="Times New Roman" panose="02020603050405020304" pitchFamily="18" charset="0"/>
              </a:rPr>
              <a:t>Lecture and laboratory No. </a:t>
            </a:r>
            <a:r>
              <a:rPr lang="hu-HU" altLang="hu-HU" b="1" dirty="0" smtClean="0">
                <a:solidFill>
                  <a:srgbClr val="004200"/>
                </a:solidFill>
                <a:latin typeface="Times New Roman" panose="02020603050405020304" pitchFamily="18" charset="0"/>
                <a:cs typeface="Times New Roman" panose="02020603050405020304" pitchFamily="18" charset="0"/>
              </a:rPr>
              <a:t>06</a:t>
            </a:r>
            <a:endParaRPr lang="en-US" altLang="hu-HU" b="1" dirty="0">
              <a:solidFill>
                <a:srgbClr val="004200"/>
              </a:solidFill>
              <a:latin typeface="Times New Roman" panose="02020603050405020304" pitchFamily="18" charset="0"/>
              <a:cs typeface="Times New Roman" panose="02020603050405020304" pitchFamily="18" charset="0"/>
            </a:endParaRPr>
          </a:p>
          <a:p>
            <a:pPr algn="ctr"/>
            <a:endParaRPr lang="en-US" altLang="hu-HU" sz="1200" b="1" dirty="0">
              <a:solidFill>
                <a:srgbClr val="004200"/>
              </a:solidFill>
              <a:latin typeface="Times New Roman" panose="02020603050405020304" pitchFamily="18" charset="0"/>
              <a:cs typeface="Times New Roman" panose="02020603050405020304" pitchFamily="18" charset="0"/>
            </a:endParaRPr>
          </a:p>
          <a:p>
            <a:pPr algn="ctr"/>
            <a:r>
              <a:rPr lang="en-US" altLang="hu-HU" sz="4400" b="1" dirty="0">
                <a:solidFill>
                  <a:srgbClr val="004200"/>
                </a:solidFill>
                <a:latin typeface="Times New Roman" panose="02020603050405020304" pitchFamily="18" charset="0"/>
                <a:cs typeface="Times New Roman" panose="02020603050405020304" pitchFamily="18" charset="0"/>
              </a:rPr>
              <a:t>Modeling capabilities</a:t>
            </a:r>
          </a:p>
        </p:txBody>
      </p:sp>
      <p:sp>
        <p:nvSpPr>
          <p:cNvPr id="2058" name="Text Box 10">
            <a:extLst>
              <a:ext uri="{FF2B5EF4-FFF2-40B4-BE49-F238E27FC236}">
                <a16:creationId xmlns:a16="http://schemas.microsoft.com/office/drawing/2014/main" id="{579864B1-6963-41C1-98D9-1C599B7CF76E}"/>
              </a:ext>
            </a:extLst>
          </p:cNvPr>
          <p:cNvSpPr txBox="1">
            <a:spLocks noChangeArrowheads="1"/>
          </p:cNvSpPr>
          <p:nvPr/>
        </p:nvSpPr>
        <p:spPr bwMode="auto">
          <a:xfrm>
            <a:off x="1582738" y="188913"/>
            <a:ext cx="5976937" cy="131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u-HU" sz="1800" b="1">
                <a:solidFill>
                  <a:srgbClr val="004200"/>
                </a:solidFill>
                <a:latin typeface="Times New Roman" panose="02020603050405020304" pitchFamily="18" charset="0"/>
                <a:cs typeface="Times New Roman" panose="02020603050405020304" pitchFamily="18" charset="0"/>
              </a:rPr>
              <a:t>Óbuda University</a:t>
            </a:r>
          </a:p>
          <a:p>
            <a:r>
              <a:rPr lang="en-US" altLang="hu-HU" sz="1800" b="1">
                <a:solidFill>
                  <a:srgbClr val="004200"/>
                </a:solidFill>
                <a:latin typeface="Times New Roman" panose="02020603050405020304" pitchFamily="18" charset="0"/>
                <a:cs typeface="Times New Roman" panose="02020603050405020304" pitchFamily="18" charset="0"/>
              </a:rPr>
              <a:t>John von Neumann Faculty of Informatics</a:t>
            </a:r>
          </a:p>
          <a:p>
            <a:r>
              <a:rPr lang="en-US" altLang="hu-HU" sz="1800" b="1">
                <a:solidFill>
                  <a:srgbClr val="004200"/>
                </a:solidFill>
                <a:latin typeface="Times New Roman" panose="02020603050405020304" pitchFamily="18" charset="0"/>
                <a:cs typeface="Times New Roman" panose="02020603050405020304" pitchFamily="18" charset="0"/>
              </a:rPr>
              <a:t>Institute of Applied Mathematics</a:t>
            </a:r>
          </a:p>
          <a:p>
            <a:r>
              <a:rPr lang="en-US" altLang="hu-HU" sz="1000" b="1">
                <a:solidFill>
                  <a:srgbClr val="004200"/>
                </a:solidFill>
                <a:latin typeface="Times New Roman" panose="02020603050405020304" pitchFamily="18" charset="0"/>
                <a:cs typeface="Times New Roman" panose="02020603050405020304" pitchFamily="18" charset="0"/>
              </a:rPr>
              <a:t> </a:t>
            </a:r>
          </a:p>
          <a:p>
            <a:r>
              <a:rPr lang="en-US" altLang="hu-HU">
                <a:solidFill>
                  <a:srgbClr val="004200"/>
                </a:solidFill>
                <a:latin typeface="Times New Roman" panose="02020603050405020304" pitchFamily="18" charset="0"/>
                <a:cs typeface="Times New Roman" panose="02020603050405020304" pitchFamily="18" charset="0"/>
              </a:rPr>
              <a:t>Master in Engineering Informatics and Applied Mathematics</a:t>
            </a:r>
          </a:p>
        </p:txBody>
      </p:sp>
      <p:sp>
        <p:nvSpPr>
          <p:cNvPr id="2059" name="Rectangle 11">
            <a:extLst>
              <a:ext uri="{FF2B5EF4-FFF2-40B4-BE49-F238E27FC236}">
                <a16:creationId xmlns:a16="http://schemas.microsoft.com/office/drawing/2014/main" id="{41BD5A50-4CAD-40B6-B949-C04B88B5DCFA}"/>
              </a:ext>
            </a:extLst>
          </p:cNvPr>
          <p:cNvSpPr>
            <a:spLocks noChangeArrowheads="1"/>
          </p:cNvSpPr>
          <p:nvPr/>
        </p:nvSpPr>
        <p:spPr bwMode="auto">
          <a:xfrm>
            <a:off x="250825" y="1966714"/>
            <a:ext cx="86423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hu-HU" sz="1400" b="1" dirty="0">
                <a:solidFill>
                  <a:srgbClr val="004200"/>
                </a:solidFill>
                <a:latin typeface="Times New Roman" panose="02020603050405020304" pitchFamily="18" charset="0"/>
              </a:rPr>
              <a:t>Course</a:t>
            </a:r>
            <a:r>
              <a:rPr lang="en-US" altLang="hu-HU" sz="2400" b="1" dirty="0">
                <a:solidFill>
                  <a:srgbClr val="004200"/>
                </a:solidFill>
                <a:latin typeface="Times New Roman" panose="02020603050405020304" pitchFamily="18" charset="0"/>
              </a:rPr>
              <a:t> </a:t>
            </a:r>
            <a:br>
              <a:rPr lang="en-US" altLang="hu-HU" sz="2400" b="1" dirty="0">
                <a:solidFill>
                  <a:srgbClr val="004200"/>
                </a:solidFill>
                <a:latin typeface="Times New Roman" panose="02020603050405020304" pitchFamily="18" charset="0"/>
              </a:rPr>
            </a:br>
            <a:r>
              <a:rPr lang="en-US" altLang="hu-HU" sz="2400" b="1" dirty="0">
                <a:solidFill>
                  <a:srgbClr val="004200"/>
                </a:solidFill>
                <a:latin typeface="Times New Roman" panose="02020603050405020304" pitchFamily="18" charset="0"/>
              </a:rPr>
              <a:t>System Level Modeling for Cyber-Physical Engineering Structures in the Cloud</a:t>
            </a:r>
            <a:br>
              <a:rPr lang="en-US" altLang="hu-HU" sz="2400" b="1" dirty="0">
                <a:solidFill>
                  <a:srgbClr val="004200"/>
                </a:solidFill>
                <a:latin typeface="Times New Roman" panose="02020603050405020304" pitchFamily="18" charset="0"/>
              </a:rPr>
            </a:br>
            <a:endParaRPr lang="en-US" altLang="hu-HU" sz="2400" b="1" dirty="0">
              <a:solidFill>
                <a:srgbClr val="004200"/>
              </a:solidFill>
              <a:latin typeface="Times New Roman" panose="02020603050405020304" pitchFamily="18" charset="0"/>
            </a:endParaRPr>
          </a:p>
        </p:txBody>
      </p:sp>
      <p:sp>
        <p:nvSpPr>
          <p:cNvPr id="2060" name="Rectangle 12">
            <a:extLst>
              <a:ext uri="{FF2B5EF4-FFF2-40B4-BE49-F238E27FC236}">
                <a16:creationId xmlns:a16="http://schemas.microsoft.com/office/drawing/2014/main" id="{6C435C06-0782-4646-8945-9FF0D12BDA7A}"/>
              </a:ext>
            </a:extLst>
          </p:cNvPr>
          <p:cNvSpPr>
            <a:spLocks noChangeArrowheads="1"/>
          </p:cNvSpPr>
          <p:nvPr/>
        </p:nvSpPr>
        <p:spPr bwMode="auto">
          <a:xfrm>
            <a:off x="1630363" y="5551488"/>
            <a:ext cx="5943600" cy="319087"/>
          </a:xfrm>
          <a:prstGeom prst="rect">
            <a:avLst/>
          </a:prstGeom>
          <a:noFill/>
          <a:ln>
            <a:noFill/>
          </a:ln>
          <a:extLst>
            <a:ext uri="{909E8E84-426E-40DD-AFC4-6F175D3DCCD1}">
              <a14:hiddenFill xmlns:a14="http://schemas.microsoft.com/office/drawing/2010/main">
                <a:solidFill>
                  <a:srgbClr val="0033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4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pPr>
            <a:r>
              <a:rPr lang="en-US" altLang="hu-HU" sz="1800">
                <a:solidFill>
                  <a:srgbClr val="002200"/>
                </a:solidFill>
                <a:hlinkClick r:id="rId2"/>
              </a:rPr>
              <a:t>http://users.nik.uni-obuda.hu/lhorvath/</a:t>
            </a:r>
            <a:endParaRPr lang="en-US" altLang="hu-HU" sz="1800">
              <a:solidFill>
                <a:srgbClr val="002200"/>
              </a:solidFill>
            </a:endParaRPr>
          </a:p>
        </p:txBody>
      </p:sp>
      <p:sp>
        <p:nvSpPr>
          <p:cNvPr id="2061" name="Rectangle 13">
            <a:extLst>
              <a:ext uri="{FF2B5EF4-FFF2-40B4-BE49-F238E27FC236}">
                <a16:creationId xmlns:a16="http://schemas.microsoft.com/office/drawing/2014/main" id="{723A4956-9FE5-49D3-8BF9-BCBEB0DC20B9}"/>
              </a:ext>
            </a:extLst>
          </p:cNvPr>
          <p:cNvSpPr>
            <a:spLocks noChangeArrowheads="1"/>
          </p:cNvSpPr>
          <p:nvPr/>
        </p:nvSpPr>
        <p:spPr bwMode="auto">
          <a:xfrm>
            <a:off x="2117725" y="4967288"/>
            <a:ext cx="4967288" cy="360362"/>
          </a:xfrm>
          <a:prstGeom prst="rect">
            <a:avLst/>
          </a:prstGeom>
          <a:noFill/>
          <a:ln>
            <a:noFill/>
          </a:ln>
          <a:extLst>
            <a:ext uri="{909E8E84-426E-40DD-AFC4-6F175D3DCCD1}">
              <a14:hiddenFill xmlns:a14="http://schemas.microsoft.com/office/drawing/2010/main">
                <a:solidFill>
                  <a:srgbClr val="0033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4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pPr>
            <a:r>
              <a:rPr lang="en-US" altLang="hu-HU" sz="1800" dirty="0">
                <a:solidFill>
                  <a:srgbClr val="004200"/>
                </a:solidFill>
              </a:rPr>
              <a:t>Dr. László </a:t>
            </a:r>
            <a:r>
              <a:rPr lang="en-US" altLang="hu-HU" sz="1800" dirty="0" err="1">
                <a:solidFill>
                  <a:srgbClr val="004200"/>
                </a:solidFill>
              </a:rPr>
              <a:t>Horváth</a:t>
            </a:r>
            <a:endParaRPr lang="en-US" altLang="hu-HU" sz="1800" dirty="0">
              <a:solidFill>
                <a:srgbClr val="0042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a:extLst>
              <a:ext uri="{FF2B5EF4-FFF2-40B4-BE49-F238E27FC236}">
                <a16:creationId xmlns:a16="http://schemas.microsoft.com/office/drawing/2014/main" id="{2AB005B8-15EB-4FEF-BB5D-85FEE106F1FF}"/>
              </a:ext>
            </a:extLst>
          </p:cNvPr>
          <p:cNvSpPr txBox="1">
            <a:spLocks noChangeArrowheads="1"/>
          </p:cNvSpPr>
          <p:nvPr/>
        </p:nvSpPr>
        <p:spPr bwMode="auto">
          <a:xfrm>
            <a:off x="0" y="0"/>
            <a:ext cx="9144000" cy="396875"/>
          </a:xfrm>
          <a:prstGeom prst="rect">
            <a:avLst/>
          </a:prstGeom>
          <a:solidFill>
            <a:srgbClr val="00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u-HU" sz="2000" b="1" dirty="0">
                <a:solidFill>
                  <a:schemeClr val="bg1"/>
                </a:solidFill>
              </a:rPr>
              <a:t>Role and related task on the example of Systems Behavior Optimization</a:t>
            </a:r>
          </a:p>
        </p:txBody>
      </p:sp>
      <p:sp>
        <p:nvSpPr>
          <p:cNvPr id="58393" name="Rectangle 25">
            <a:extLst>
              <a:ext uri="{FF2B5EF4-FFF2-40B4-BE49-F238E27FC236}">
                <a16:creationId xmlns:a16="http://schemas.microsoft.com/office/drawing/2014/main" id="{C83EAA01-16F9-4639-99A3-9AA899101BE4}"/>
              </a:ext>
            </a:extLst>
          </p:cNvPr>
          <p:cNvSpPr>
            <a:spLocks noChangeArrowheads="1"/>
          </p:cNvSpPr>
          <p:nvPr/>
        </p:nvSpPr>
        <p:spPr bwMode="auto">
          <a:xfrm>
            <a:off x="0" y="6457950"/>
            <a:ext cx="9144000" cy="40005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4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pPr>
            <a:r>
              <a:rPr lang="en-US" altLang="hu-HU" sz="1800" b="1">
                <a:solidFill>
                  <a:schemeClr val="bg1"/>
                </a:solidFill>
                <a:latin typeface="Bookman Old Style" panose="02050604050505020204" pitchFamily="18" charset="0"/>
              </a:rPr>
              <a:t> </a:t>
            </a:r>
            <a:r>
              <a:rPr lang="en-US" altLang="hu-HU" sz="1600" b="1">
                <a:solidFill>
                  <a:schemeClr val="bg1"/>
                </a:solidFill>
                <a:latin typeface="Microsoft Sans Serif" panose="020B0604020202020204" pitchFamily="34" charset="0"/>
              </a:rPr>
              <a:t>László Horváth        UÓ-JNFI-IAM        http://users.nik.uni-obuda.hu/lhorvath/</a:t>
            </a:r>
          </a:p>
        </p:txBody>
      </p:sp>
      <p:sp>
        <p:nvSpPr>
          <p:cNvPr id="2" name="Téglalap 1"/>
          <p:cNvSpPr/>
          <p:nvPr/>
        </p:nvSpPr>
        <p:spPr>
          <a:xfrm>
            <a:off x="539552" y="1874533"/>
            <a:ext cx="8064896" cy="3046988"/>
          </a:xfrm>
          <a:prstGeom prst="rect">
            <a:avLst/>
          </a:prstGeom>
        </p:spPr>
        <p:txBody>
          <a:bodyPr wrap="square">
            <a:spAutoFit/>
          </a:bodyPr>
          <a:lstStyle/>
          <a:p>
            <a:pPr algn="l"/>
            <a:r>
              <a:rPr lang="en-US" cap="all" dirty="0">
                <a:latin typeface="+mn-lt"/>
              </a:rPr>
              <a:t>SYSTEMS </a:t>
            </a:r>
            <a:r>
              <a:rPr lang="en-US" cap="all" dirty="0" smtClean="0">
                <a:latin typeface="+mn-lt"/>
              </a:rPr>
              <a:t>ENGINEERING</a:t>
            </a:r>
            <a:r>
              <a:rPr lang="hu-HU" cap="all" dirty="0" smtClean="0">
                <a:latin typeface="+mn-lt"/>
              </a:rPr>
              <a:t>                                   </a:t>
            </a:r>
            <a:r>
              <a:rPr lang="en-US" b="1" dirty="0" smtClean="0">
                <a:latin typeface="+mn-lt"/>
              </a:rPr>
              <a:t>Systems </a:t>
            </a:r>
            <a:r>
              <a:rPr lang="en-US" b="1" dirty="0">
                <a:latin typeface="+mn-lt"/>
              </a:rPr>
              <a:t>Behavior </a:t>
            </a:r>
            <a:r>
              <a:rPr lang="en-US" b="1" dirty="0" smtClean="0">
                <a:latin typeface="+mn-lt"/>
              </a:rPr>
              <a:t>Optimization</a:t>
            </a:r>
            <a:endParaRPr lang="hu-HU" b="1" dirty="0" smtClean="0">
              <a:latin typeface="+mn-lt"/>
            </a:endParaRPr>
          </a:p>
          <a:p>
            <a:pPr algn="l"/>
            <a:endParaRPr lang="hu-HU" dirty="0" smtClean="0">
              <a:latin typeface="+mn-lt"/>
            </a:endParaRPr>
          </a:p>
          <a:p>
            <a:pPr algn="l"/>
            <a:r>
              <a:rPr lang="en-US" dirty="0" smtClean="0">
                <a:latin typeface="+mn-lt"/>
              </a:rPr>
              <a:t>Optimize </a:t>
            </a:r>
            <a:r>
              <a:rPr lang="en-US" dirty="0">
                <a:latin typeface="+mn-lt"/>
              </a:rPr>
              <a:t>and tune systems parameters of a device or its controller to improve system dynamics for multiple criteria and multiple cases</a:t>
            </a:r>
            <a:r>
              <a:rPr lang="en-US" dirty="0" smtClean="0">
                <a:latin typeface="+mn-lt"/>
              </a:rPr>
              <a:t>.</a:t>
            </a:r>
            <a:endParaRPr lang="hu-HU" dirty="0" smtClean="0">
              <a:latin typeface="+mn-lt"/>
            </a:endParaRPr>
          </a:p>
          <a:p>
            <a:pPr algn="l"/>
            <a:endParaRPr lang="en-US" dirty="0">
              <a:latin typeface="+mn-lt"/>
            </a:endParaRPr>
          </a:p>
          <a:p>
            <a:pPr algn="l"/>
            <a:r>
              <a:rPr lang="en-US" dirty="0">
                <a:latin typeface="+mn-lt"/>
              </a:rPr>
              <a:t>Tune </a:t>
            </a:r>
            <a:r>
              <a:rPr lang="en-US" dirty="0" err="1">
                <a:latin typeface="+mn-lt"/>
              </a:rPr>
              <a:t>Modelica</a:t>
            </a:r>
            <a:r>
              <a:rPr lang="en-US" dirty="0">
                <a:latin typeface="+mn-lt"/>
              </a:rPr>
              <a:t> model parameters for better systems performance, e.g. the gear ratio of a gearbox or the parameters of a system controller</a:t>
            </a:r>
            <a:r>
              <a:rPr lang="en-US" dirty="0" smtClean="0">
                <a:latin typeface="+mn-lt"/>
              </a:rPr>
              <a:t>.</a:t>
            </a:r>
            <a:endParaRPr lang="hu-HU" dirty="0" smtClean="0">
              <a:latin typeface="+mn-lt"/>
            </a:endParaRPr>
          </a:p>
          <a:p>
            <a:pPr algn="l"/>
            <a:endParaRPr lang="en-US" dirty="0">
              <a:latin typeface="+mn-lt"/>
            </a:endParaRPr>
          </a:p>
          <a:p>
            <a:pPr algn="l"/>
            <a:r>
              <a:rPr lang="en-US" dirty="0">
                <a:latin typeface="+mn-lt"/>
              </a:rPr>
              <a:t>Optimize system parameters so that the overall system behavior is improved</a:t>
            </a:r>
            <a:r>
              <a:rPr lang="en-US" dirty="0" smtClean="0">
                <a:latin typeface="+mn-lt"/>
              </a:rPr>
              <a:t>.</a:t>
            </a:r>
            <a:endParaRPr lang="hu-HU" dirty="0" smtClean="0">
              <a:latin typeface="+mn-lt"/>
            </a:endParaRPr>
          </a:p>
          <a:p>
            <a:pPr algn="l"/>
            <a:endParaRPr lang="en-US" dirty="0">
              <a:latin typeface="+mn-lt"/>
            </a:endParaRPr>
          </a:p>
          <a:p>
            <a:pPr algn="l"/>
            <a:r>
              <a:rPr lang="en-US" dirty="0">
                <a:latin typeface="+mn-lt"/>
              </a:rPr>
              <a:t>Derive mathematical optimization criteria from simulation results, by frequency responses or by Eigenvalue analysis.</a:t>
            </a:r>
            <a:endParaRPr lang="en-US" b="0" i="0" dirty="0">
              <a:effectLst/>
              <a:latin typeface="+mn-lt"/>
            </a:endParaRPr>
          </a:p>
        </p:txBody>
      </p:sp>
      <p:sp>
        <p:nvSpPr>
          <p:cNvPr id="5" name="Text Box 20">
            <a:extLst>
              <a:ext uri="{FF2B5EF4-FFF2-40B4-BE49-F238E27FC236}">
                <a16:creationId xmlns:a16="http://schemas.microsoft.com/office/drawing/2014/main" id="{ACD02514-2FE7-4484-8A2F-9C4477D574D5}"/>
              </a:ext>
            </a:extLst>
          </p:cNvPr>
          <p:cNvSpPr txBox="1">
            <a:spLocks noChangeArrowheads="1"/>
          </p:cNvSpPr>
          <p:nvPr/>
        </p:nvSpPr>
        <p:spPr bwMode="auto">
          <a:xfrm>
            <a:off x="5999291" y="5873038"/>
            <a:ext cx="3126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hu-HU" sz="1400" dirty="0" smtClean="0">
                <a:solidFill>
                  <a:srgbClr val="003300"/>
                </a:solidFill>
              </a:rPr>
              <a:t>Source: </a:t>
            </a:r>
            <a:r>
              <a:rPr lang="en-US" altLang="hu-HU" sz="1400" dirty="0" err="1" smtClean="0">
                <a:solidFill>
                  <a:srgbClr val="003300"/>
                </a:solidFill>
              </a:rPr>
              <a:t>Dassault</a:t>
            </a:r>
            <a:r>
              <a:rPr lang="en-US" altLang="hu-HU" sz="1400" dirty="0" smtClean="0">
                <a:solidFill>
                  <a:srgbClr val="003300"/>
                </a:solidFill>
              </a:rPr>
              <a:t> </a:t>
            </a:r>
            <a:r>
              <a:rPr lang="en-US" altLang="hu-HU" sz="1400" dirty="0" err="1" smtClean="0">
                <a:solidFill>
                  <a:srgbClr val="003300"/>
                </a:solidFill>
              </a:rPr>
              <a:t>Systémes</a:t>
            </a:r>
            <a:endParaRPr lang="en-US" altLang="hu-HU" sz="1400" dirty="0">
              <a:solidFill>
                <a:srgbClr val="003300"/>
              </a:solidFill>
            </a:endParaRPr>
          </a:p>
        </p:txBody>
      </p:sp>
    </p:spTree>
    <p:extLst>
      <p:ext uri="{BB962C8B-B14F-4D97-AF65-F5344CB8AC3E}">
        <p14:creationId xmlns:p14="http://schemas.microsoft.com/office/powerpoint/2010/main" val="451862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a:extLst>
              <a:ext uri="{FF2B5EF4-FFF2-40B4-BE49-F238E27FC236}">
                <a16:creationId xmlns:a16="http://schemas.microsoft.com/office/drawing/2014/main" id="{2AB005B8-15EB-4FEF-BB5D-85FEE106F1FF}"/>
              </a:ext>
            </a:extLst>
          </p:cNvPr>
          <p:cNvSpPr txBox="1">
            <a:spLocks noChangeArrowheads="1"/>
          </p:cNvSpPr>
          <p:nvPr/>
        </p:nvSpPr>
        <p:spPr bwMode="auto">
          <a:xfrm>
            <a:off x="0" y="0"/>
            <a:ext cx="9144000" cy="396875"/>
          </a:xfrm>
          <a:prstGeom prst="rect">
            <a:avLst/>
          </a:prstGeom>
          <a:solidFill>
            <a:srgbClr val="00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u-HU" sz="2000" b="1" dirty="0">
                <a:solidFill>
                  <a:schemeClr val="bg1"/>
                </a:solidFill>
              </a:rPr>
              <a:t>Role and related task on the example of Software Engineer</a:t>
            </a:r>
          </a:p>
        </p:txBody>
      </p:sp>
      <p:sp>
        <p:nvSpPr>
          <p:cNvPr id="58393" name="Rectangle 25">
            <a:extLst>
              <a:ext uri="{FF2B5EF4-FFF2-40B4-BE49-F238E27FC236}">
                <a16:creationId xmlns:a16="http://schemas.microsoft.com/office/drawing/2014/main" id="{C83EAA01-16F9-4639-99A3-9AA899101BE4}"/>
              </a:ext>
            </a:extLst>
          </p:cNvPr>
          <p:cNvSpPr>
            <a:spLocks noChangeArrowheads="1"/>
          </p:cNvSpPr>
          <p:nvPr/>
        </p:nvSpPr>
        <p:spPr bwMode="auto">
          <a:xfrm>
            <a:off x="0" y="6457950"/>
            <a:ext cx="9144000" cy="40005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4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pPr>
            <a:r>
              <a:rPr lang="en-US" altLang="hu-HU" sz="1800" b="1">
                <a:solidFill>
                  <a:schemeClr val="bg1"/>
                </a:solidFill>
                <a:latin typeface="Bookman Old Style" panose="02050604050505020204" pitchFamily="18" charset="0"/>
              </a:rPr>
              <a:t> </a:t>
            </a:r>
            <a:r>
              <a:rPr lang="en-US" altLang="hu-HU" sz="1600" b="1">
                <a:solidFill>
                  <a:schemeClr val="bg1"/>
                </a:solidFill>
                <a:latin typeface="Microsoft Sans Serif" panose="020B0604020202020204" pitchFamily="34" charset="0"/>
              </a:rPr>
              <a:t>László Horváth        UÓ-JNFI-IAM        http://users.nik.uni-obuda.hu/lhorvath/</a:t>
            </a:r>
          </a:p>
        </p:txBody>
      </p:sp>
      <p:sp>
        <p:nvSpPr>
          <p:cNvPr id="2" name="Téglalap 1"/>
          <p:cNvSpPr/>
          <p:nvPr/>
        </p:nvSpPr>
        <p:spPr>
          <a:xfrm>
            <a:off x="664541" y="1657697"/>
            <a:ext cx="7920880" cy="3539430"/>
          </a:xfrm>
          <a:prstGeom prst="rect">
            <a:avLst/>
          </a:prstGeom>
        </p:spPr>
        <p:txBody>
          <a:bodyPr wrap="square">
            <a:spAutoFit/>
          </a:bodyPr>
          <a:lstStyle/>
          <a:p>
            <a:pPr algn="l"/>
            <a:r>
              <a:rPr lang="en-US" cap="all" dirty="0">
                <a:latin typeface="+mn-lt"/>
              </a:rPr>
              <a:t>INTELLIGENT PRODUCT </a:t>
            </a:r>
            <a:r>
              <a:rPr lang="en-US" cap="all" dirty="0" smtClean="0">
                <a:latin typeface="+mn-lt"/>
              </a:rPr>
              <a:t>CONFIGURATIONS</a:t>
            </a:r>
            <a:r>
              <a:rPr lang="hu-HU" cap="all" dirty="0" smtClean="0">
                <a:latin typeface="+mn-lt"/>
              </a:rPr>
              <a:t>                </a:t>
            </a:r>
            <a:r>
              <a:rPr lang="en-US" b="1" dirty="0" smtClean="0">
                <a:latin typeface="+mn-lt"/>
              </a:rPr>
              <a:t>Software </a:t>
            </a:r>
            <a:r>
              <a:rPr lang="en-US" b="1" dirty="0">
                <a:latin typeface="+mn-lt"/>
              </a:rPr>
              <a:t>Engineer</a:t>
            </a:r>
          </a:p>
          <a:p>
            <a:pPr algn="l"/>
            <a:endParaRPr lang="hu-HU" dirty="0">
              <a:latin typeface="+mn-lt"/>
            </a:endParaRPr>
          </a:p>
          <a:p>
            <a:pPr algn="l"/>
            <a:r>
              <a:rPr lang="en-US" dirty="0" smtClean="0">
                <a:latin typeface="+mn-lt"/>
              </a:rPr>
              <a:t>Collaborative </a:t>
            </a:r>
            <a:r>
              <a:rPr lang="en-US" dirty="0">
                <a:latin typeface="+mn-lt"/>
              </a:rPr>
              <a:t>connected environment to implement software in the context of a multi-discipline product development</a:t>
            </a:r>
            <a:r>
              <a:rPr lang="en-US" dirty="0" smtClean="0">
                <a:latin typeface="+mn-lt"/>
              </a:rPr>
              <a:t>.</a:t>
            </a:r>
            <a:endParaRPr lang="hu-HU" dirty="0" smtClean="0">
              <a:latin typeface="+mn-lt"/>
            </a:endParaRPr>
          </a:p>
          <a:p>
            <a:pPr algn="l"/>
            <a:endParaRPr lang="en-US" dirty="0">
              <a:latin typeface="+mn-lt"/>
            </a:endParaRPr>
          </a:p>
          <a:p>
            <a:pPr algn="l"/>
            <a:r>
              <a:rPr lang="en-US" dirty="0">
                <a:latin typeface="+mn-lt"/>
              </a:rPr>
              <a:t>Improve Multi-discipline </a:t>
            </a:r>
            <a:r>
              <a:rPr lang="en-US" dirty="0" smtClean="0">
                <a:latin typeface="+mn-lt"/>
              </a:rPr>
              <a:t>collaboration</a:t>
            </a:r>
            <a:endParaRPr lang="hu-HU" dirty="0" smtClean="0">
              <a:latin typeface="+mn-lt"/>
            </a:endParaRPr>
          </a:p>
          <a:p>
            <a:pPr algn="l"/>
            <a:endParaRPr lang="en-US" dirty="0">
              <a:latin typeface="+mn-lt"/>
            </a:endParaRPr>
          </a:p>
          <a:p>
            <a:pPr algn="l"/>
            <a:r>
              <a:rPr lang="en-US" dirty="0">
                <a:latin typeface="+mn-lt"/>
              </a:rPr>
              <a:t>Enforce Best Practices by incorporating enterprise governance and process </a:t>
            </a:r>
            <a:r>
              <a:rPr lang="en-US" dirty="0" smtClean="0">
                <a:latin typeface="+mn-lt"/>
              </a:rPr>
              <a:t>flows</a:t>
            </a:r>
            <a:endParaRPr lang="hu-HU" dirty="0" smtClean="0">
              <a:latin typeface="+mn-lt"/>
            </a:endParaRPr>
          </a:p>
          <a:p>
            <a:pPr algn="l"/>
            <a:endParaRPr lang="en-US" dirty="0">
              <a:latin typeface="+mn-lt"/>
            </a:endParaRPr>
          </a:p>
          <a:p>
            <a:pPr algn="l"/>
            <a:r>
              <a:rPr lang="en-US" dirty="0">
                <a:latin typeface="+mn-lt"/>
              </a:rPr>
              <a:t>Gain transparency to the latest software content submitted against a software item release for better code reviews, knowledge transfer and root cause analysis</a:t>
            </a:r>
            <a:r>
              <a:rPr lang="en-US" dirty="0" smtClean="0">
                <a:latin typeface="+mn-lt"/>
              </a:rPr>
              <a:t>.</a:t>
            </a:r>
            <a:endParaRPr lang="hu-HU" dirty="0" smtClean="0">
              <a:latin typeface="+mn-lt"/>
            </a:endParaRPr>
          </a:p>
          <a:p>
            <a:pPr algn="l"/>
            <a:endParaRPr lang="en-US" dirty="0">
              <a:latin typeface="+mn-lt"/>
            </a:endParaRPr>
          </a:p>
          <a:p>
            <a:pPr algn="l"/>
            <a:r>
              <a:rPr lang="en-US" dirty="0">
                <a:latin typeface="+mn-lt"/>
              </a:rPr>
              <a:t>Ensure integration and connection to upstream and downstream process, including change requirements management.</a:t>
            </a:r>
            <a:endParaRPr lang="en-US" b="0" i="0" dirty="0">
              <a:effectLst/>
              <a:latin typeface="+mn-lt"/>
            </a:endParaRPr>
          </a:p>
        </p:txBody>
      </p:sp>
      <p:sp>
        <p:nvSpPr>
          <p:cNvPr id="5" name="Text Box 20">
            <a:extLst>
              <a:ext uri="{FF2B5EF4-FFF2-40B4-BE49-F238E27FC236}">
                <a16:creationId xmlns:a16="http://schemas.microsoft.com/office/drawing/2014/main" id="{ACD02514-2FE7-4484-8A2F-9C4477D574D5}"/>
              </a:ext>
            </a:extLst>
          </p:cNvPr>
          <p:cNvSpPr txBox="1">
            <a:spLocks noChangeArrowheads="1"/>
          </p:cNvSpPr>
          <p:nvPr/>
        </p:nvSpPr>
        <p:spPr bwMode="auto">
          <a:xfrm>
            <a:off x="5999291" y="5873038"/>
            <a:ext cx="3126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hu-HU" sz="1400" dirty="0" smtClean="0">
                <a:solidFill>
                  <a:srgbClr val="003300"/>
                </a:solidFill>
              </a:rPr>
              <a:t>Source: </a:t>
            </a:r>
            <a:r>
              <a:rPr lang="en-US" altLang="hu-HU" sz="1400" dirty="0" err="1" smtClean="0">
                <a:solidFill>
                  <a:srgbClr val="003300"/>
                </a:solidFill>
              </a:rPr>
              <a:t>Dassault</a:t>
            </a:r>
            <a:r>
              <a:rPr lang="en-US" altLang="hu-HU" sz="1400" dirty="0" smtClean="0">
                <a:solidFill>
                  <a:srgbClr val="003300"/>
                </a:solidFill>
              </a:rPr>
              <a:t> </a:t>
            </a:r>
            <a:r>
              <a:rPr lang="en-US" altLang="hu-HU" sz="1400" dirty="0" err="1" smtClean="0">
                <a:solidFill>
                  <a:srgbClr val="003300"/>
                </a:solidFill>
              </a:rPr>
              <a:t>Systémes</a:t>
            </a:r>
            <a:endParaRPr lang="en-US" altLang="hu-HU" sz="1400" dirty="0">
              <a:solidFill>
                <a:srgbClr val="003300"/>
              </a:solidFill>
            </a:endParaRPr>
          </a:p>
        </p:txBody>
      </p:sp>
    </p:spTree>
    <p:extLst>
      <p:ext uri="{BB962C8B-B14F-4D97-AF65-F5344CB8AC3E}">
        <p14:creationId xmlns:p14="http://schemas.microsoft.com/office/powerpoint/2010/main" val="1897438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a:extLst>
              <a:ext uri="{FF2B5EF4-FFF2-40B4-BE49-F238E27FC236}">
                <a16:creationId xmlns:a16="http://schemas.microsoft.com/office/drawing/2014/main" id="{2AB005B8-15EB-4FEF-BB5D-85FEE106F1FF}"/>
              </a:ext>
            </a:extLst>
          </p:cNvPr>
          <p:cNvSpPr txBox="1">
            <a:spLocks noChangeArrowheads="1"/>
          </p:cNvSpPr>
          <p:nvPr/>
        </p:nvSpPr>
        <p:spPr bwMode="auto">
          <a:xfrm>
            <a:off x="0" y="0"/>
            <a:ext cx="9144000" cy="396875"/>
          </a:xfrm>
          <a:prstGeom prst="rect">
            <a:avLst/>
          </a:prstGeom>
          <a:solidFill>
            <a:srgbClr val="00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u-HU" sz="2000" b="1" dirty="0">
                <a:solidFill>
                  <a:schemeClr val="bg1"/>
                </a:solidFill>
              </a:rPr>
              <a:t>Role and related task on the example of Ergonomics </a:t>
            </a:r>
            <a:r>
              <a:rPr lang="en-US" altLang="hu-HU" sz="2000" b="1" dirty="0" smtClean="0">
                <a:solidFill>
                  <a:schemeClr val="bg1"/>
                </a:solidFill>
              </a:rPr>
              <a:t>Specialist</a:t>
            </a:r>
            <a:endParaRPr lang="en-US" altLang="hu-HU" sz="2000" b="1" dirty="0">
              <a:solidFill>
                <a:schemeClr val="bg1"/>
              </a:solidFill>
            </a:endParaRPr>
          </a:p>
        </p:txBody>
      </p:sp>
      <p:sp>
        <p:nvSpPr>
          <p:cNvPr id="58393" name="Rectangle 25">
            <a:extLst>
              <a:ext uri="{FF2B5EF4-FFF2-40B4-BE49-F238E27FC236}">
                <a16:creationId xmlns:a16="http://schemas.microsoft.com/office/drawing/2014/main" id="{C83EAA01-16F9-4639-99A3-9AA899101BE4}"/>
              </a:ext>
            </a:extLst>
          </p:cNvPr>
          <p:cNvSpPr>
            <a:spLocks noChangeArrowheads="1"/>
          </p:cNvSpPr>
          <p:nvPr/>
        </p:nvSpPr>
        <p:spPr bwMode="auto">
          <a:xfrm>
            <a:off x="0" y="6457950"/>
            <a:ext cx="9144000" cy="40005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4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pPr>
            <a:r>
              <a:rPr lang="en-US" altLang="hu-HU" sz="1800" b="1">
                <a:solidFill>
                  <a:schemeClr val="bg1"/>
                </a:solidFill>
                <a:latin typeface="Bookman Old Style" panose="02050604050505020204" pitchFamily="18" charset="0"/>
              </a:rPr>
              <a:t> </a:t>
            </a:r>
            <a:r>
              <a:rPr lang="en-US" altLang="hu-HU" sz="1600" b="1">
                <a:solidFill>
                  <a:schemeClr val="bg1"/>
                </a:solidFill>
                <a:latin typeface="Microsoft Sans Serif" panose="020B0604020202020204" pitchFamily="34" charset="0"/>
              </a:rPr>
              <a:t>László Horváth        UÓ-JNFI-IAM        http://users.nik.uni-obuda.hu/lhorvath/</a:t>
            </a:r>
          </a:p>
        </p:txBody>
      </p:sp>
      <p:sp>
        <p:nvSpPr>
          <p:cNvPr id="11" name="Rectangle 18">
            <a:extLst>
              <a:ext uri="{FF2B5EF4-FFF2-40B4-BE49-F238E27FC236}">
                <a16:creationId xmlns:a16="http://schemas.microsoft.com/office/drawing/2014/main" id="{EC4B7FB1-7C47-4DC9-AF46-40367F522CB6}"/>
              </a:ext>
            </a:extLst>
          </p:cNvPr>
          <p:cNvSpPr>
            <a:spLocks noChangeArrowheads="1"/>
          </p:cNvSpPr>
          <p:nvPr/>
        </p:nvSpPr>
        <p:spPr bwMode="auto">
          <a:xfrm flipV="1">
            <a:off x="6889457" y="2246045"/>
            <a:ext cx="26997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u-HU"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u-HU" sz="1800" b="0" i="0" u="none" strike="noStrike" cap="none" normalizeH="0" baseline="0">
              <a:ln>
                <a:noFill/>
              </a:ln>
              <a:solidFill>
                <a:schemeClr val="tx1"/>
              </a:solidFill>
              <a:effectLst/>
              <a:latin typeface="Arial" panose="020B0604020202020204" pitchFamily="34" charset="0"/>
            </a:endParaRPr>
          </a:p>
        </p:txBody>
      </p:sp>
      <p:pic>
        <p:nvPicPr>
          <p:cNvPr id="2067" name="Picture 19" descr="G:\Laci\hlokt\V6_doc\English\IconsNormal\I_PSMCategory_6.png">
            <a:extLst>
              <a:ext uri="{FF2B5EF4-FFF2-40B4-BE49-F238E27FC236}">
                <a16:creationId xmlns:a16="http://schemas.microsoft.com/office/drawing/2014/main" id="{303F1CC9-D698-4901-9E0D-C47F2662DC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201" y="182751"/>
            <a:ext cx="61870" cy="45719"/>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539552" y="728088"/>
            <a:ext cx="8064896" cy="5509200"/>
          </a:xfrm>
          <a:prstGeom prst="rect">
            <a:avLst/>
          </a:prstGeom>
        </p:spPr>
        <p:txBody>
          <a:bodyPr wrap="square">
            <a:spAutoFit/>
          </a:bodyPr>
          <a:lstStyle/>
          <a:p>
            <a:pPr algn="l"/>
            <a:r>
              <a:rPr lang="hu-HU" cap="all" dirty="0" smtClean="0">
                <a:latin typeface="+mn-lt"/>
              </a:rPr>
              <a:t>I</a:t>
            </a:r>
            <a:r>
              <a:rPr lang="en-US" cap="all" dirty="0" smtClean="0">
                <a:latin typeface="+mn-lt"/>
              </a:rPr>
              <a:t>NDUSTRIAL ENGINEERING</a:t>
            </a:r>
            <a:r>
              <a:rPr lang="hu-HU" cap="all" dirty="0" smtClean="0">
                <a:latin typeface="+mn-lt"/>
              </a:rPr>
              <a:t>                                        </a:t>
            </a:r>
            <a:r>
              <a:rPr lang="en-US" b="1" dirty="0" smtClean="0">
                <a:latin typeface="+mn-lt"/>
              </a:rPr>
              <a:t>Ergonomics Specialist</a:t>
            </a:r>
          </a:p>
          <a:p>
            <a:r>
              <a:rPr lang="en-US" dirty="0" smtClean="0">
                <a:latin typeface="+mn-lt"/>
              </a:rPr>
              <a:t>Human-Centric Product and Workplace Design</a:t>
            </a:r>
            <a:endParaRPr lang="hu-HU" dirty="0" smtClean="0">
              <a:latin typeface="+mn-lt"/>
            </a:endParaRPr>
          </a:p>
          <a:p>
            <a:endParaRPr lang="en-US" dirty="0" smtClean="0">
              <a:latin typeface="+mn-lt"/>
            </a:endParaRPr>
          </a:p>
          <a:p>
            <a:pPr algn="l"/>
            <a:r>
              <a:rPr lang="en-US" dirty="0" smtClean="0">
                <a:latin typeface="+mn-lt"/>
              </a:rPr>
              <a:t>Fully utilize the Ergonomics data libraries faster and easier </a:t>
            </a:r>
            <a:endParaRPr lang="hu-HU" dirty="0" smtClean="0">
              <a:latin typeface="+mn-lt"/>
            </a:endParaRPr>
          </a:p>
          <a:p>
            <a:pPr algn="l"/>
            <a:endParaRPr lang="en-US" dirty="0" smtClean="0">
              <a:latin typeface="+mn-lt"/>
            </a:endParaRPr>
          </a:p>
          <a:p>
            <a:pPr algn="l"/>
            <a:r>
              <a:rPr lang="en-US" dirty="0" smtClean="0">
                <a:latin typeface="+mn-lt"/>
              </a:rPr>
              <a:t>Easily manipulate manikins</a:t>
            </a:r>
            <a:endParaRPr lang="hu-HU" dirty="0" smtClean="0">
              <a:latin typeface="+mn-lt"/>
            </a:endParaRPr>
          </a:p>
          <a:p>
            <a:pPr algn="l"/>
            <a:endParaRPr lang="en-US" dirty="0" smtClean="0">
              <a:latin typeface="+mn-lt"/>
            </a:endParaRPr>
          </a:p>
          <a:p>
            <a:pPr algn="l"/>
            <a:r>
              <a:rPr lang="en-US" dirty="0" smtClean="0">
                <a:latin typeface="+mn-lt"/>
              </a:rPr>
              <a:t>Provides enhanced experience for posturing capabilities</a:t>
            </a:r>
            <a:endParaRPr lang="hu-HU" dirty="0" smtClean="0">
              <a:latin typeface="+mn-lt"/>
            </a:endParaRPr>
          </a:p>
          <a:p>
            <a:pPr algn="l"/>
            <a:endParaRPr lang="en-US" dirty="0" smtClean="0">
              <a:latin typeface="+mn-lt"/>
            </a:endParaRPr>
          </a:p>
          <a:p>
            <a:pPr algn="l"/>
            <a:r>
              <a:rPr lang="en-US" dirty="0" smtClean="0">
                <a:latin typeface="+mn-lt"/>
              </a:rPr>
              <a:t>Switch manikin population</a:t>
            </a:r>
            <a:endParaRPr lang="hu-HU" dirty="0" smtClean="0">
              <a:latin typeface="+mn-lt"/>
            </a:endParaRPr>
          </a:p>
          <a:p>
            <a:pPr algn="l"/>
            <a:endParaRPr lang="en-US" dirty="0" smtClean="0">
              <a:latin typeface="+mn-lt"/>
            </a:endParaRPr>
          </a:p>
          <a:p>
            <a:pPr algn="l"/>
            <a:r>
              <a:rPr lang="en-US" dirty="0" smtClean="0">
                <a:latin typeface="+mn-lt"/>
              </a:rPr>
              <a:t>Assess manikin vision</a:t>
            </a:r>
            <a:endParaRPr lang="hu-HU" dirty="0" smtClean="0">
              <a:latin typeface="+mn-lt"/>
            </a:endParaRPr>
          </a:p>
          <a:p>
            <a:pPr algn="l"/>
            <a:endParaRPr lang="en-US" dirty="0" smtClean="0">
              <a:latin typeface="+mn-lt"/>
            </a:endParaRPr>
          </a:p>
          <a:p>
            <a:pPr algn="l"/>
            <a:r>
              <a:rPr lang="en-US" dirty="0" smtClean="0">
                <a:latin typeface="+mn-lt"/>
              </a:rPr>
              <a:t>Calculate the moments and forces with bio-mechanics analysis</a:t>
            </a:r>
            <a:endParaRPr lang="hu-HU" dirty="0" smtClean="0">
              <a:latin typeface="+mn-lt"/>
            </a:endParaRPr>
          </a:p>
          <a:p>
            <a:pPr algn="l"/>
            <a:endParaRPr lang="en-US" dirty="0" smtClean="0">
              <a:latin typeface="+mn-lt"/>
            </a:endParaRPr>
          </a:p>
          <a:p>
            <a:pPr algn="l"/>
            <a:r>
              <a:rPr lang="en-US" dirty="0" smtClean="0">
                <a:latin typeface="+mn-lt"/>
              </a:rPr>
              <a:t>Provides push, pull and carry analysis</a:t>
            </a:r>
            <a:endParaRPr lang="hu-HU" dirty="0" smtClean="0">
              <a:latin typeface="+mn-lt"/>
            </a:endParaRPr>
          </a:p>
          <a:p>
            <a:pPr algn="l"/>
            <a:endParaRPr lang="en-US" dirty="0" smtClean="0">
              <a:latin typeface="+mn-lt"/>
            </a:endParaRPr>
          </a:p>
          <a:p>
            <a:pPr algn="l"/>
            <a:r>
              <a:rPr lang="en-US" dirty="0" smtClean="0">
                <a:latin typeface="+mn-lt"/>
              </a:rPr>
              <a:t>Detect risks with rapid upper limb assessment</a:t>
            </a:r>
            <a:endParaRPr lang="hu-HU" dirty="0" smtClean="0">
              <a:latin typeface="+mn-lt"/>
            </a:endParaRPr>
          </a:p>
          <a:p>
            <a:pPr algn="l"/>
            <a:endParaRPr lang="en-US" dirty="0" smtClean="0">
              <a:latin typeface="+mn-lt"/>
            </a:endParaRPr>
          </a:p>
          <a:p>
            <a:pPr algn="l"/>
            <a:r>
              <a:rPr lang="en-US" dirty="0" smtClean="0">
                <a:latin typeface="+mn-lt"/>
              </a:rPr>
              <a:t>Evaluate with clash analysis</a:t>
            </a:r>
            <a:endParaRPr lang="hu-HU" dirty="0" smtClean="0">
              <a:latin typeface="+mn-lt"/>
            </a:endParaRPr>
          </a:p>
          <a:p>
            <a:pPr algn="l"/>
            <a:endParaRPr lang="en-US" dirty="0" smtClean="0">
              <a:latin typeface="+mn-lt"/>
            </a:endParaRPr>
          </a:p>
          <a:p>
            <a:pPr algn="l"/>
            <a:r>
              <a:rPr lang="en-US" dirty="0" smtClean="0">
                <a:latin typeface="+mn-lt"/>
              </a:rPr>
              <a:t>Manage manikin attribute data</a:t>
            </a:r>
            <a:endParaRPr lang="en-US" b="0" i="0" dirty="0">
              <a:effectLst/>
              <a:latin typeface="+mn-lt"/>
            </a:endParaRPr>
          </a:p>
        </p:txBody>
      </p:sp>
      <p:sp>
        <p:nvSpPr>
          <p:cNvPr id="7" name="Text Box 20">
            <a:extLst>
              <a:ext uri="{FF2B5EF4-FFF2-40B4-BE49-F238E27FC236}">
                <a16:creationId xmlns:a16="http://schemas.microsoft.com/office/drawing/2014/main" id="{ACD02514-2FE7-4484-8A2F-9C4477D574D5}"/>
              </a:ext>
            </a:extLst>
          </p:cNvPr>
          <p:cNvSpPr txBox="1">
            <a:spLocks noChangeArrowheads="1"/>
          </p:cNvSpPr>
          <p:nvPr/>
        </p:nvSpPr>
        <p:spPr bwMode="auto">
          <a:xfrm>
            <a:off x="5999291" y="5873038"/>
            <a:ext cx="3126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hu-HU" sz="1400" dirty="0" smtClean="0">
                <a:solidFill>
                  <a:srgbClr val="003300"/>
                </a:solidFill>
              </a:rPr>
              <a:t>Source: </a:t>
            </a:r>
            <a:r>
              <a:rPr lang="en-US" altLang="hu-HU" sz="1400" dirty="0" err="1" smtClean="0">
                <a:solidFill>
                  <a:srgbClr val="003300"/>
                </a:solidFill>
              </a:rPr>
              <a:t>Dassault</a:t>
            </a:r>
            <a:r>
              <a:rPr lang="en-US" altLang="hu-HU" sz="1400" dirty="0" smtClean="0">
                <a:solidFill>
                  <a:srgbClr val="003300"/>
                </a:solidFill>
              </a:rPr>
              <a:t> </a:t>
            </a:r>
            <a:r>
              <a:rPr lang="en-US" altLang="hu-HU" sz="1400" dirty="0" err="1" smtClean="0">
                <a:solidFill>
                  <a:srgbClr val="003300"/>
                </a:solidFill>
              </a:rPr>
              <a:t>Systémes</a:t>
            </a:r>
            <a:endParaRPr lang="en-US" altLang="hu-HU" sz="1400" dirty="0">
              <a:solidFill>
                <a:srgbClr val="003300"/>
              </a:solidFill>
            </a:endParaRPr>
          </a:p>
        </p:txBody>
      </p:sp>
    </p:spTree>
    <p:extLst>
      <p:ext uri="{BB962C8B-B14F-4D97-AF65-F5344CB8AC3E}">
        <p14:creationId xmlns:p14="http://schemas.microsoft.com/office/powerpoint/2010/main" val="3273827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a:extLst>
              <a:ext uri="{FF2B5EF4-FFF2-40B4-BE49-F238E27FC236}">
                <a16:creationId xmlns:a16="http://schemas.microsoft.com/office/drawing/2014/main" id="{251D17A8-590C-44FF-A435-E8E9DC9834B8}"/>
              </a:ext>
            </a:extLst>
          </p:cNvPr>
          <p:cNvSpPr txBox="1">
            <a:spLocks noChangeArrowheads="1"/>
          </p:cNvSpPr>
          <p:nvPr/>
        </p:nvSpPr>
        <p:spPr bwMode="auto">
          <a:xfrm>
            <a:off x="0" y="0"/>
            <a:ext cx="9144000" cy="707886"/>
          </a:xfrm>
          <a:prstGeom prst="rect">
            <a:avLst/>
          </a:prstGeom>
          <a:solidFill>
            <a:srgbClr val="00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u-HU" sz="2000" b="1" dirty="0" smtClean="0">
                <a:solidFill>
                  <a:schemeClr val="bg1"/>
                </a:solidFill>
                <a:cs typeface="Arial" panose="020B0604020202020204" pitchFamily="34" charset="0"/>
              </a:rPr>
              <a:t>Slm_CS_06 case study: Mathematical surface representations as contexts of solid</a:t>
            </a:r>
            <a:endParaRPr lang="en-US" altLang="hu-HU" sz="2000" b="1" dirty="0">
              <a:solidFill>
                <a:schemeClr val="bg1"/>
              </a:solidFill>
              <a:cs typeface="Arial" panose="020B0604020202020204" pitchFamily="34" charset="0"/>
            </a:endParaRPr>
          </a:p>
        </p:txBody>
      </p:sp>
      <p:sp>
        <p:nvSpPr>
          <p:cNvPr id="133123" name="Rectangle 3">
            <a:extLst>
              <a:ext uri="{FF2B5EF4-FFF2-40B4-BE49-F238E27FC236}">
                <a16:creationId xmlns:a16="http://schemas.microsoft.com/office/drawing/2014/main" id="{06FC5CB1-BD00-469A-B980-C48E1C8295DE}"/>
              </a:ext>
            </a:extLst>
          </p:cNvPr>
          <p:cNvSpPr>
            <a:spLocks noChangeArrowheads="1"/>
          </p:cNvSpPr>
          <p:nvPr/>
        </p:nvSpPr>
        <p:spPr bwMode="auto">
          <a:xfrm>
            <a:off x="0" y="6457950"/>
            <a:ext cx="9144000" cy="40005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4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pPr>
            <a:r>
              <a:rPr lang="en-US" altLang="hu-HU" sz="1800" b="1">
                <a:solidFill>
                  <a:schemeClr val="bg1"/>
                </a:solidFill>
                <a:latin typeface="Bookman Old Style" panose="02050604050505020204" pitchFamily="18" charset="0"/>
              </a:rPr>
              <a:t> </a:t>
            </a:r>
            <a:r>
              <a:rPr lang="en-US" altLang="hu-HU" sz="1600" b="1">
                <a:solidFill>
                  <a:schemeClr val="bg1"/>
                </a:solidFill>
                <a:latin typeface="Microsoft Sans Serif" panose="020B0604020202020204" pitchFamily="34" charset="0"/>
              </a:rPr>
              <a:t>László Horváth        UÓ-JNFI-IAM        http://users.nik.uni-obuda.hu/lhorvath/</a:t>
            </a:r>
          </a:p>
        </p:txBody>
      </p:sp>
      <p:sp>
        <p:nvSpPr>
          <p:cNvPr id="133128" name="Rectangle 8">
            <a:extLst>
              <a:ext uri="{FF2B5EF4-FFF2-40B4-BE49-F238E27FC236}">
                <a16:creationId xmlns:a16="http://schemas.microsoft.com/office/drawing/2014/main" id="{2E2E15F5-99C0-4F7C-8742-DE38E2040922}"/>
              </a:ext>
            </a:extLst>
          </p:cNvPr>
          <p:cNvSpPr>
            <a:spLocks noChangeArrowheads="1"/>
          </p:cNvSpPr>
          <p:nvPr/>
        </p:nvSpPr>
        <p:spPr bwMode="auto">
          <a:xfrm>
            <a:off x="1026531" y="1257765"/>
            <a:ext cx="7090937" cy="646331"/>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Aft>
                <a:spcPts val="600"/>
              </a:spcAft>
            </a:pPr>
            <a:r>
              <a:rPr lang="en-US" altLang="hu-HU" sz="1800" dirty="0">
                <a:solidFill>
                  <a:srgbClr val="003300"/>
                </a:solidFill>
              </a:rPr>
              <a:t>Definition of thematic model and its analysis and understanding for lecture issues as individual laboratory work of each student.</a:t>
            </a:r>
          </a:p>
        </p:txBody>
      </p:sp>
      <p:sp>
        <p:nvSpPr>
          <p:cNvPr id="5" name="Text Box 20">
            <a:extLst>
              <a:ext uri="{FF2B5EF4-FFF2-40B4-BE49-F238E27FC236}">
                <a16:creationId xmlns:a16="http://schemas.microsoft.com/office/drawing/2014/main" id="{58E80AC5-75DB-4C01-83BB-9A25BFF9BF99}"/>
              </a:ext>
            </a:extLst>
          </p:cNvPr>
          <p:cNvSpPr txBox="1">
            <a:spLocks noChangeArrowheads="1"/>
          </p:cNvSpPr>
          <p:nvPr/>
        </p:nvSpPr>
        <p:spPr bwMode="auto">
          <a:xfrm>
            <a:off x="1964088" y="3102084"/>
            <a:ext cx="5215824"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Aft>
                <a:spcPts val="1200"/>
              </a:spcAft>
            </a:pPr>
            <a:r>
              <a:rPr lang="en-US" altLang="hu-HU" dirty="0" smtClean="0">
                <a:solidFill>
                  <a:srgbClr val="003300"/>
                </a:solidFill>
              </a:rPr>
              <a:t>Work planes for position of shape in model space</a:t>
            </a:r>
          </a:p>
          <a:p>
            <a:pPr>
              <a:spcAft>
                <a:spcPts val="1200"/>
              </a:spcAft>
            </a:pPr>
            <a:r>
              <a:rPr lang="en-US" altLang="hu-HU" dirty="0" smtClean="0">
                <a:solidFill>
                  <a:srgbClr val="003300"/>
                </a:solidFill>
              </a:rPr>
              <a:t>Rule based surface definitions and their contexts</a:t>
            </a:r>
          </a:p>
          <a:p>
            <a:pPr>
              <a:spcAft>
                <a:spcPts val="1200"/>
              </a:spcAft>
            </a:pPr>
            <a:r>
              <a:rPr lang="en-US" altLang="hu-HU" dirty="0" smtClean="0">
                <a:solidFill>
                  <a:srgbClr val="003300"/>
                </a:solidFill>
              </a:rPr>
              <a:t>Surface combinations</a:t>
            </a:r>
          </a:p>
          <a:p>
            <a:pPr>
              <a:spcAft>
                <a:spcPts val="1200"/>
              </a:spcAft>
            </a:pPr>
            <a:r>
              <a:rPr lang="en-US" altLang="hu-HU" dirty="0" smtClean="0">
                <a:solidFill>
                  <a:srgbClr val="003300"/>
                </a:solidFill>
              </a:rPr>
              <a:t>Surface based solid form features.</a:t>
            </a:r>
            <a:endParaRPr lang="en-US" altLang="hu-HU" dirty="0">
              <a:solidFill>
                <a:srgbClr val="003300"/>
              </a:solidFill>
            </a:endParaRPr>
          </a:p>
        </p:txBody>
      </p:sp>
      <p:sp>
        <p:nvSpPr>
          <p:cNvPr id="6" name="Text Box 20">
            <a:extLst>
              <a:ext uri="{FF2B5EF4-FFF2-40B4-BE49-F238E27FC236}">
                <a16:creationId xmlns:a16="http://schemas.microsoft.com/office/drawing/2014/main" id="{B354B698-21F1-40C4-8D32-7149D6C54CC5}"/>
              </a:ext>
            </a:extLst>
          </p:cNvPr>
          <p:cNvSpPr txBox="1">
            <a:spLocks noChangeArrowheads="1"/>
          </p:cNvSpPr>
          <p:nvPr/>
        </p:nvSpPr>
        <p:spPr bwMode="auto">
          <a:xfrm>
            <a:off x="3574089" y="2205544"/>
            <a:ext cx="199582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hu-HU" b="1" dirty="0">
                <a:solidFill>
                  <a:srgbClr val="003300"/>
                </a:solidFill>
              </a:rPr>
              <a:t>Issues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93" name="Rectangle 25">
            <a:extLst>
              <a:ext uri="{FF2B5EF4-FFF2-40B4-BE49-F238E27FC236}">
                <a16:creationId xmlns:a16="http://schemas.microsoft.com/office/drawing/2014/main" id="{C83EAA01-16F9-4639-99A3-9AA899101BE4}"/>
              </a:ext>
            </a:extLst>
          </p:cNvPr>
          <p:cNvSpPr>
            <a:spLocks noChangeArrowheads="1"/>
          </p:cNvSpPr>
          <p:nvPr/>
        </p:nvSpPr>
        <p:spPr bwMode="auto">
          <a:xfrm>
            <a:off x="0" y="6457950"/>
            <a:ext cx="9144000" cy="40005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4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pPr>
            <a:r>
              <a:rPr lang="en-US" altLang="hu-HU" sz="1800" b="1">
                <a:solidFill>
                  <a:schemeClr val="bg1"/>
                </a:solidFill>
                <a:latin typeface="Bookman Old Style" panose="02050604050505020204" pitchFamily="18" charset="0"/>
              </a:rPr>
              <a:t> </a:t>
            </a:r>
            <a:r>
              <a:rPr lang="en-US" altLang="hu-HU" sz="1600" b="1">
                <a:solidFill>
                  <a:schemeClr val="bg1"/>
                </a:solidFill>
                <a:latin typeface="Microsoft Sans Serif" panose="020B0604020202020204" pitchFamily="34" charset="0"/>
              </a:rPr>
              <a:t>László Horváth        UÓ-JNFI-IAM        http://users.nik.uni-obuda.hu/lhorvath/</a:t>
            </a:r>
          </a:p>
        </p:txBody>
      </p:sp>
      <p:pic>
        <p:nvPicPr>
          <p:cNvPr id="3" name="Kép 2"/>
          <p:cNvPicPr>
            <a:picLocks noChangeAspect="1"/>
          </p:cNvPicPr>
          <p:nvPr/>
        </p:nvPicPr>
        <p:blipFill rotWithShape="1">
          <a:blip r:embed="rId2">
            <a:extLst>
              <a:ext uri="{28A0092B-C50C-407E-A947-70E740481C1C}">
                <a14:useLocalDpi xmlns:a14="http://schemas.microsoft.com/office/drawing/2010/main" val="0"/>
              </a:ext>
            </a:extLst>
          </a:blip>
          <a:srcRect l="2897" t="10573" r="26588" b="8529"/>
          <a:stretch/>
        </p:blipFill>
        <p:spPr>
          <a:xfrm>
            <a:off x="395536" y="828882"/>
            <a:ext cx="5256584" cy="4824536"/>
          </a:xfrm>
          <a:prstGeom prst="rect">
            <a:avLst/>
          </a:prstGeom>
        </p:spPr>
      </p:pic>
      <p:sp>
        <p:nvSpPr>
          <p:cNvPr id="6" name="Text Box 2">
            <a:extLst>
              <a:ext uri="{FF2B5EF4-FFF2-40B4-BE49-F238E27FC236}">
                <a16:creationId xmlns:a16="http://schemas.microsoft.com/office/drawing/2014/main" id="{251D17A8-590C-44FF-A435-E8E9DC9834B8}"/>
              </a:ext>
            </a:extLst>
          </p:cNvPr>
          <p:cNvSpPr txBox="1">
            <a:spLocks noChangeArrowheads="1"/>
          </p:cNvSpPr>
          <p:nvPr/>
        </p:nvSpPr>
        <p:spPr bwMode="auto">
          <a:xfrm>
            <a:off x="0" y="0"/>
            <a:ext cx="9144000" cy="707886"/>
          </a:xfrm>
          <a:prstGeom prst="rect">
            <a:avLst/>
          </a:prstGeom>
          <a:solidFill>
            <a:srgbClr val="00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u-HU" sz="2000" b="1" dirty="0" smtClean="0">
                <a:solidFill>
                  <a:schemeClr val="bg1"/>
                </a:solidFill>
                <a:cs typeface="Arial" panose="020B0604020202020204" pitchFamily="34" charset="0"/>
              </a:rPr>
              <a:t>Slm_CS_06 case study: Mathematical surface representations as contexts of solid</a:t>
            </a:r>
            <a:endParaRPr lang="en-US" altLang="hu-HU" sz="2000" b="1" dirty="0">
              <a:solidFill>
                <a:schemeClr val="bg1"/>
              </a:solidFill>
              <a:cs typeface="Arial" panose="020B0604020202020204" pitchFamily="34" charset="0"/>
            </a:endParaRPr>
          </a:p>
        </p:txBody>
      </p:sp>
    </p:spTree>
    <p:extLst>
      <p:ext uri="{BB962C8B-B14F-4D97-AF65-F5344CB8AC3E}">
        <p14:creationId xmlns:p14="http://schemas.microsoft.com/office/powerpoint/2010/main" val="3666636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93" name="Rectangle 25">
            <a:extLst>
              <a:ext uri="{FF2B5EF4-FFF2-40B4-BE49-F238E27FC236}">
                <a16:creationId xmlns:a16="http://schemas.microsoft.com/office/drawing/2014/main" id="{C83EAA01-16F9-4639-99A3-9AA899101BE4}"/>
              </a:ext>
            </a:extLst>
          </p:cNvPr>
          <p:cNvSpPr>
            <a:spLocks noChangeArrowheads="1"/>
          </p:cNvSpPr>
          <p:nvPr/>
        </p:nvSpPr>
        <p:spPr bwMode="auto">
          <a:xfrm>
            <a:off x="0" y="6457950"/>
            <a:ext cx="9144000" cy="40005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4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pPr>
            <a:r>
              <a:rPr lang="en-US" altLang="hu-HU" sz="1800" b="1">
                <a:solidFill>
                  <a:schemeClr val="bg1"/>
                </a:solidFill>
                <a:latin typeface="Bookman Old Style" panose="02050604050505020204" pitchFamily="18" charset="0"/>
              </a:rPr>
              <a:t> </a:t>
            </a:r>
            <a:r>
              <a:rPr lang="en-US" altLang="hu-HU" sz="1600" b="1">
                <a:solidFill>
                  <a:schemeClr val="bg1"/>
                </a:solidFill>
                <a:latin typeface="Microsoft Sans Serif" panose="020B0604020202020204" pitchFamily="34" charset="0"/>
              </a:rPr>
              <a:t>László Horváth        UÓ-JNFI-IAM        http://users.nik.uni-obuda.hu/lhorvath/</a:t>
            </a:r>
          </a:p>
        </p:txBody>
      </p:sp>
      <p:pic>
        <p:nvPicPr>
          <p:cNvPr id="2" name="Kép 1"/>
          <p:cNvPicPr>
            <a:picLocks noChangeAspect="1"/>
          </p:cNvPicPr>
          <p:nvPr/>
        </p:nvPicPr>
        <p:blipFill rotWithShape="1">
          <a:blip r:embed="rId2">
            <a:extLst>
              <a:ext uri="{28A0092B-C50C-407E-A947-70E740481C1C}">
                <a14:useLocalDpi xmlns:a14="http://schemas.microsoft.com/office/drawing/2010/main" val="0"/>
              </a:ext>
            </a:extLst>
          </a:blip>
          <a:srcRect l="2120" t="12201" r="28161" b="9051"/>
          <a:stretch/>
        </p:blipFill>
        <p:spPr>
          <a:xfrm>
            <a:off x="242879" y="836712"/>
            <a:ext cx="5745752" cy="5191945"/>
          </a:xfrm>
          <a:prstGeom prst="rect">
            <a:avLst/>
          </a:prstGeom>
        </p:spPr>
      </p:pic>
      <p:sp>
        <p:nvSpPr>
          <p:cNvPr id="8" name="Text Box 2">
            <a:extLst>
              <a:ext uri="{FF2B5EF4-FFF2-40B4-BE49-F238E27FC236}">
                <a16:creationId xmlns:a16="http://schemas.microsoft.com/office/drawing/2014/main" id="{251D17A8-590C-44FF-A435-E8E9DC9834B8}"/>
              </a:ext>
            </a:extLst>
          </p:cNvPr>
          <p:cNvSpPr txBox="1">
            <a:spLocks noChangeArrowheads="1"/>
          </p:cNvSpPr>
          <p:nvPr/>
        </p:nvSpPr>
        <p:spPr bwMode="auto">
          <a:xfrm>
            <a:off x="0" y="0"/>
            <a:ext cx="9144000" cy="707886"/>
          </a:xfrm>
          <a:prstGeom prst="rect">
            <a:avLst/>
          </a:prstGeom>
          <a:solidFill>
            <a:srgbClr val="00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u-HU" sz="2000" b="1" dirty="0" smtClean="0">
                <a:solidFill>
                  <a:schemeClr val="bg1"/>
                </a:solidFill>
                <a:cs typeface="Arial" panose="020B0604020202020204" pitchFamily="34" charset="0"/>
              </a:rPr>
              <a:t>Slm_CS_06 case study: Mathematical surface representations as contexts of solid</a:t>
            </a:r>
            <a:endParaRPr lang="en-US" altLang="hu-HU" sz="2000" b="1" dirty="0">
              <a:solidFill>
                <a:schemeClr val="bg1"/>
              </a:solidFill>
              <a:cs typeface="Arial" panose="020B0604020202020204" pitchFamily="34" charset="0"/>
            </a:endParaRPr>
          </a:p>
        </p:txBody>
      </p:sp>
    </p:spTree>
    <p:extLst>
      <p:ext uri="{BB962C8B-B14F-4D97-AF65-F5344CB8AC3E}">
        <p14:creationId xmlns:p14="http://schemas.microsoft.com/office/powerpoint/2010/main" val="2746057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93" name="Rectangle 25">
            <a:extLst>
              <a:ext uri="{FF2B5EF4-FFF2-40B4-BE49-F238E27FC236}">
                <a16:creationId xmlns:a16="http://schemas.microsoft.com/office/drawing/2014/main" id="{C83EAA01-16F9-4639-99A3-9AA899101BE4}"/>
              </a:ext>
            </a:extLst>
          </p:cNvPr>
          <p:cNvSpPr>
            <a:spLocks noChangeArrowheads="1"/>
          </p:cNvSpPr>
          <p:nvPr/>
        </p:nvSpPr>
        <p:spPr bwMode="auto">
          <a:xfrm>
            <a:off x="0" y="6457950"/>
            <a:ext cx="9144000" cy="40005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4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pPr>
            <a:r>
              <a:rPr lang="en-US" altLang="hu-HU" sz="1800" b="1">
                <a:solidFill>
                  <a:schemeClr val="bg1"/>
                </a:solidFill>
                <a:latin typeface="Bookman Old Style" panose="02050604050505020204" pitchFamily="18" charset="0"/>
              </a:rPr>
              <a:t> </a:t>
            </a:r>
            <a:r>
              <a:rPr lang="en-US" altLang="hu-HU" sz="1600" b="1">
                <a:solidFill>
                  <a:schemeClr val="bg1"/>
                </a:solidFill>
                <a:latin typeface="Microsoft Sans Serif" panose="020B0604020202020204" pitchFamily="34" charset="0"/>
              </a:rPr>
              <a:t>László Horváth        UÓ-JNFI-IAM        http://users.nik.uni-obuda.hu/lhorvath/</a:t>
            </a:r>
          </a:p>
        </p:txBody>
      </p:sp>
      <p:pic>
        <p:nvPicPr>
          <p:cNvPr id="2" name="Kép 1"/>
          <p:cNvPicPr>
            <a:picLocks noChangeAspect="1"/>
          </p:cNvPicPr>
          <p:nvPr/>
        </p:nvPicPr>
        <p:blipFill rotWithShape="1">
          <a:blip r:embed="rId2">
            <a:extLst>
              <a:ext uri="{28A0092B-C50C-407E-A947-70E740481C1C}">
                <a14:useLocalDpi xmlns:a14="http://schemas.microsoft.com/office/drawing/2010/main" val="0"/>
              </a:ext>
            </a:extLst>
          </a:blip>
          <a:srcRect l="2960" t="14300" r="36561" b="9051"/>
          <a:stretch/>
        </p:blipFill>
        <p:spPr>
          <a:xfrm>
            <a:off x="539552" y="980728"/>
            <a:ext cx="5184576" cy="5256584"/>
          </a:xfrm>
          <a:prstGeom prst="rect">
            <a:avLst/>
          </a:prstGeom>
        </p:spPr>
      </p:pic>
      <p:pic>
        <p:nvPicPr>
          <p:cNvPr id="3" name="Kép 2"/>
          <p:cNvPicPr>
            <a:picLocks noChangeAspect="1"/>
          </p:cNvPicPr>
          <p:nvPr/>
        </p:nvPicPr>
        <p:blipFill rotWithShape="1">
          <a:blip r:embed="rId2">
            <a:extLst>
              <a:ext uri="{28A0092B-C50C-407E-A947-70E740481C1C}">
                <a14:useLocalDpi xmlns:a14="http://schemas.microsoft.com/office/drawing/2010/main" val="0"/>
              </a:ext>
            </a:extLst>
          </a:blip>
          <a:srcRect l="63440" t="26901" r="6321" b="34250"/>
          <a:stretch/>
        </p:blipFill>
        <p:spPr>
          <a:xfrm>
            <a:off x="6012160" y="980728"/>
            <a:ext cx="2592288" cy="2664296"/>
          </a:xfrm>
          <a:prstGeom prst="rect">
            <a:avLst/>
          </a:prstGeom>
        </p:spPr>
      </p:pic>
      <p:sp>
        <p:nvSpPr>
          <p:cNvPr id="11" name="Text Box 2">
            <a:extLst>
              <a:ext uri="{FF2B5EF4-FFF2-40B4-BE49-F238E27FC236}">
                <a16:creationId xmlns:a16="http://schemas.microsoft.com/office/drawing/2014/main" id="{251D17A8-590C-44FF-A435-E8E9DC9834B8}"/>
              </a:ext>
            </a:extLst>
          </p:cNvPr>
          <p:cNvSpPr txBox="1">
            <a:spLocks noChangeArrowheads="1"/>
          </p:cNvSpPr>
          <p:nvPr/>
        </p:nvSpPr>
        <p:spPr bwMode="auto">
          <a:xfrm>
            <a:off x="0" y="0"/>
            <a:ext cx="9144000" cy="707886"/>
          </a:xfrm>
          <a:prstGeom prst="rect">
            <a:avLst/>
          </a:prstGeom>
          <a:solidFill>
            <a:srgbClr val="00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u-HU" sz="2000" b="1" dirty="0" smtClean="0">
                <a:solidFill>
                  <a:schemeClr val="bg1"/>
                </a:solidFill>
                <a:cs typeface="Arial" panose="020B0604020202020204" pitchFamily="34" charset="0"/>
              </a:rPr>
              <a:t>Slm_CS_06 case study: Mathematical surface representations as contexts of solid</a:t>
            </a:r>
            <a:endParaRPr lang="en-US" altLang="hu-HU" sz="2000" b="1" dirty="0">
              <a:solidFill>
                <a:schemeClr val="bg1"/>
              </a:solidFill>
              <a:cs typeface="Arial" panose="020B0604020202020204" pitchFamily="34" charset="0"/>
            </a:endParaRPr>
          </a:p>
        </p:txBody>
      </p:sp>
    </p:spTree>
    <p:extLst>
      <p:ext uri="{BB962C8B-B14F-4D97-AF65-F5344CB8AC3E}">
        <p14:creationId xmlns:p14="http://schemas.microsoft.com/office/powerpoint/2010/main" val="27421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93" name="Rectangle 25">
            <a:extLst>
              <a:ext uri="{FF2B5EF4-FFF2-40B4-BE49-F238E27FC236}">
                <a16:creationId xmlns:a16="http://schemas.microsoft.com/office/drawing/2014/main" id="{C83EAA01-16F9-4639-99A3-9AA899101BE4}"/>
              </a:ext>
            </a:extLst>
          </p:cNvPr>
          <p:cNvSpPr>
            <a:spLocks noChangeArrowheads="1"/>
          </p:cNvSpPr>
          <p:nvPr/>
        </p:nvSpPr>
        <p:spPr bwMode="auto">
          <a:xfrm>
            <a:off x="0" y="6457950"/>
            <a:ext cx="9144000" cy="40005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4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pPr>
            <a:r>
              <a:rPr lang="en-US" altLang="hu-HU" sz="1800" b="1">
                <a:solidFill>
                  <a:schemeClr val="bg1"/>
                </a:solidFill>
                <a:latin typeface="Bookman Old Style" panose="02050604050505020204" pitchFamily="18" charset="0"/>
              </a:rPr>
              <a:t> </a:t>
            </a:r>
            <a:r>
              <a:rPr lang="en-US" altLang="hu-HU" sz="1600" b="1">
                <a:solidFill>
                  <a:schemeClr val="bg1"/>
                </a:solidFill>
                <a:latin typeface="Microsoft Sans Serif" panose="020B0604020202020204" pitchFamily="34" charset="0"/>
              </a:rPr>
              <a:t>László Horváth        UÓ-JNFI-IAM        http://users.nik.uni-obuda.hu/lhorvath/</a:t>
            </a:r>
          </a:p>
        </p:txBody>
      </p:sp>
      <p:sp>
        <p:nvSpPr>
          <p:cNvPr id="6" name="Text Box 20">
            <a:extLst>
              <a:ext uri="{FF2B5EF4-FFF2-40B4-BE49-F238E27FC236}">
                <a16:creationId xmlns:a16="http://schemas.microsoft.com/office/drawing/2014/main" id="{30E45547-17F3-48ED-8B80-A3D0E65E00F5}"/>
              </a:ext>
            </a:extLst>
          </p:cNvPr>
          <p:cNvSpPr txBox="1">
            <a:spLocks noChangeArrowheads="1"/>
          </p:cNvSpPr>
          <p:nvPr/>
        </p:nvSpPr>
        <p:spPr bwMode="auto">
          <a:xfrm>
            <a:off x="5940152" y="980728"/>
            <a:ext cx="208823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hu-HU">
                <a:solidFill>
                  <a:schemeClr val="bg1"/>
                </a:solidFill>
              </a:rPr>
              <a:t>Structure of connected shape model</a:t>
            </a:r>
          </a:p>
        </p:txBody>
      </p:sp>
      <p:pic>
        <p:nvPicPr>
          <p:cNvPr id="2" name="Kép 1"/>
          <p:cNvPicPr>
            <a:picLocks noChangeAspect="1"/>
          </p:cNvPicPr>
          <p:nvPr/>
        </p:nvPicPr>
        <p:blipFill rotWithShape="1">
          <a:blip r:embed="rId2">
            <a:extLst>
              <a:ext uri="{28A0092B-C50C-407E-A947-70E740481C1C}">
                <a14:useLocalDpi xmlns:a14="http://schemas.microsoft.com/office/drawing/2010/main" val="0"/>
              </a:ext>
            </a:extLst>
          </a:blip>
          <a:srcRect l="3800" t="10101" r="36560" b="6951"/>
          <a:stretch/>
        </p:blipFill>
        <p:spPr>
          <a:xfrm>
            <a:off x="611560" y="823460"/>
            <a:ext cx="4896544" cy="5448267"/>
          </a:xfrm>
          <a:prstGeom prst="rect">
            <a:avLst/>
          </a:prstGeom>
        </p:spPr>
      </p:pic>
      <p:sp>
        <p:nvSpPr>
          <p:cNvPr id="8" name="Text Box 2">
            <a:extLst>
              <a:ext uri="{FF2B5EF4-FFF2-40B4-BE49-F238E27FC236}">
                <a16:creationId xmlns:a16="http://schemas.microsoft.com/office/drawing/2014/main" id="{251D17A8-590C-44FF-A435-E8E9DC9834B8}"/>
              </a:ext>
            </a:extLst>
          </p:cNvPr>
          <p:cNvSpPr txBox="1">
            <a:spLocks noChangeArrowheads="1"/>
          </p:cNvSpPr>
          <p:nvPr/>
        </p:nvSpPr>
        <p:spPr bwMode="auto">
          <a:xfrm>
            <a:off x="0" y="0"/>
            <a:ext cx="9144000" cy="707886"/>
          </a:xfrm>
          <a:prstGeom prst="rect">
            <a:avLst/>
          </a:prstGeom>
          <a:solidFill>
            <a:srgbClr val="00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u-HU" sz="2000" b="1" dirty="0" smtClean="0">
                <a:solidFill>
                  <a:schemeClr val="bg1"/>
                </a:solidFill>
                <a:cs typeface="Arial" panose="020B0604020202020204" pitchFamily="34" charset="0"/>
              </a:rPr>
              <a:t>Slm_CS_06 case study: Mathematical surface representations as contexts of solid</a:t>
            </a:r>
            <a:endParaRPr lang="en-US" altLang="hu-HU" sz="2000" b="1" dirty="0">
              <a:solidFill>
                <a:schemeClr val="bg1"/>
              </a:solidFill>
              <a:cs typeface="Arial" panose="020B0604020202020204" pitchFamily="34" charset="0"/>
            </a:endParaRPr>
          </a:p>
        </p:txBody>
      </p:sp>
    </p:spTree>
    <p:extLst>
      <p:ext uri="{BB962C8B-B14F-4D97-AF65-F5344CB8AC3E}">
        <p14:creationId xmlns:p14="http://schemas.microsoft.com/office/powerpoint/2010/main" val="4111826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93" name="Rectangle 25">
            <a:extLst>
              <a:ext uri="{FF2B5EF4-FFF2-40B4-BE49-F238E27FC236}">
                <a16:creationId xmlns:a16="http://schemas.microsoft.com/office/drawing/2014/main" id="{C83EAA01-16F9-4639-99A3-9AA899101BE4}"/>
              </a:ext>
            </a:extLst>
          </p:cNvPr>
          <p:cNvSpPr>
            <a:spLocks noChangeArrowheads="1"/>
          </p:cNvSpPr>
          <p:nvPr/>
        </p:nvSpPr>
        <p:spPr bwMode="auto">
          <a:xfrm>
            <a:off x="0" y="6457950"/>
            <a:ext cx="9144000" cy="40005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4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pPr>
            <a:r>
              <a:rPr lang="en-US" altLang="hu-HU" sz="1800" b="1">
                <a:solidFill>
                  <a:schemeClr val="bg1"/>
                </a:solidFill>
                <a:latin typeface="Bookman Old Style" panose="02050604050505020204" pitchFamily="18" charset="0"/>
              </a:rPr>
              <a:t> </a:t>
            </a:r>
            <a:r>
              <a:rPr lang="en-US" altLang="hu-HU" sz="1600" b="1">
                <a:solidFill>
                  <a:schemeClr val="bg1"/>
                </a:solidFill>
                <a:latin typeface="Microsoft Sans Serif" panose="020B0604020202020204" pitchFamily="34" charset="0"/>
              </a:rPr>
              <a:t>László Horváth        UÓ-JNFI-IAM        http://users.nik.uni-obuda.hu/lhorvath/</a:t>
            </a:r>
          </a:p>
        </p:txBody>
      </p:sp>
      <p:sp>
        <p:nvSpPr>
          <p:cNvPr id="6" name="Text Box 20">
            <a:extLst>
              <a:ext uri="{FF2B5EF4-FFF2-40B4-BE49-F238E27FC236}">
                <a16:creationId xmlns:a16="http://schemas.microsoft.com/office/drawing/2014/main" id="{30E45547-17F3-48ED-8B80-A3D0E65E00F5}"/>
              </a:ext>
            </a:extLst>
          </p:cNvPr>
          <p:cNvSpPr txBox="1">
            <a:spLocks noChangeArrowheads="1"/>
          </p:cNvSpPr>
          <p:nvPr/>
        </p:nvSpPr>
        <p:spPr bwMode="auto">
          <a:xfrm>
            <a:off x="5940152" y="980728"/>
            <a:ext cx="208823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hu-HU">
                <a:solidFill>
                  <a:schemeClr val="bg1"/>
                </a:solidFill>
              </a:rPr>
              <a:t>Structure of connected shape model</a:t>
            </a:r>
          </a:p>
        </p:txBody>
      </p:sp>
      <p:pic>
        <p:nvPicPr>
          <p:cNvPr id="2" name="Kép 1"/>
          <p:cNvPicPr>
            <a:picLocks noChangeAspect="1"/>
          </p:cNvPicPr>
          <p:nvPr/>
        </p:nvPicPr>
        <p:blipFill rotWithShape="1">
          <a:blip r:embed="rId2">
            <a:extLst>
              <a:ext uri="{28A0092B-C50C-407E-A947-70E740481C1C}">
                <a14:useLocalDpi xmlns:a14="http://schemas.microsoft.com/office/drawing/2010/main" val="0"/>
              </a:ext>
            </a:extLst>
          </a:blip>
          <a:srcRect l="4145" t="13250" r="33696" b="11150"/>
          <a:stretch/>
        </p:blipFill>
        <p:spPr>
          <a:xfrm>
            <a:off x="683567" y="908720"/>
            <a:ext cx="5328593" cy="5184576"/>
          </a:xfrm>
          <a:prstGeom prst="rect">
            <a:avLst/>
          </a:prstGeom>
        </p:spPr>
      </p:pic>
      <p:pic>
        <p:nvPicPr>
          <p:cNvPr id="3" name="Kép 2"/>
          <p:cNvPicPr>
            <a:picLocks noChangeAspect="1"/>
          </p:cNvPicPr>
          <p:nvPr/>
        </p:nvPicPr>
        <p:blipFill rotWithShape="1">
          <a:blip r:embed="rId2">
            <a:extLst>
              <a:ext uri="{28A0092B-C50C-407E-A947-70E740481C1C}">
                <a14:useLocalDpi xmlns:a14="http://schemas.microsoft.com/office/drawing/2010/main" val="0"/>
              </a:ext>
            </a:extLst>
          </a:blip>
          <a:srcRect l="69320" t="38450" r="7160" b="39500"/>
          <a:stretch/>
        </p:blipFill>
        <p:spPr>
          <a:xfrm>
            <a:off x="6444208" y="908720"/>
            <a:ext cx="2016224" cy="1512168"/>
          </a:xfrm>
          <a:prstGeom prst="rect">
            <a:avLst/>
          </a:prstGeom>
        </p:spPr>
      </p:pic>
      <p:sp>
        <p:nvSpPr>
          <p:cNvPr id="9" name="Text Box 2">
            <a:extLst>
              <a:ext uri="{FF2B5EF4-FFF2-40B4-BE49-F238E27FC236}">
                <a16:creationId xmlns:a16="http://schemas.microsoft.com/office/drawing/2014/main" id="{251D17A8-590C-44FF-A435-E8E9DC9834B8}"/>
              </a:ext>
            </a:extLst>
          </p:cNvPr>
          <p:cNvSpPr txBox="1">
            <a:spLocks noChangeArrowheads="1"/>
          </p:cNvSpPr>
          <p:nvPr/>
        </p:nvSpPr>
        <p:spPr bwMode="auto">
          <a:xfrm>
            <a:off x="0" y="0"/>
            <a:ext cx="9144000" cy="707886"/>
          </a:xfrm>
          <a:prstGeom prst="rect">
            <a:avLst/>
          </a:prstGeom>
          <a:solidFill>
            <a:srgbClr val="00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u-HU" sz="2000" b="1" dirty="0" smtClean="0">
                <a:solidFill>
                  <a:schemeClr val="bg1"/>
                </a:solidFill>
                <a:cs typeface="Arial" panose="020B0604020202020204" pitchFamily="34" charset="0"/>
              </a:rPr>
              <a:t>Slm_CS_06 case study: Mathematical surface representations as contexts of solid</a:t>
            </a:r>
            <a:endParaRPr lang="en-US" altLang="hu-HU" sz="2000" b="1" dirty="0">
              <a:solidFill>
                <a:schemeClr val="bg1"/>
              </a:solidFill>
              <a:cs typeface="Arial" panose="020B0604020202020204" pitchFamily="34" charset="0"/>
            </a:endParaRPr>
          </a:p>
        </p:txBody>
      </p:sp>
    </p:spTree>
    <p:extLst>
      <p:ext uri="{BB962C8B-B14F-4D97-AF65-F5344CB8AC3E}">
        <p14:creationId xmlns:p14="http://schemas.microsoft.com/office/powerpoint/2010/main" val="3185077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93" name="Rectangle 25">
            <a:extLst>
              <a:ext uri="{FF2B5EF4-FFF2-40B4-BE49-F238E27FC236}">
                <a16:creationId xmlns:a16="http://schemas.microsoft.com/office/drawing/2014/main" id="{C83EAA01-16F9-4639-99A3-9AA899101BE4}"/>
              </a:ext>
            </a:extLst>
          </p:cNvPr>
          <p:cNvSpPr>
            <a:spLocks noChangeArrowheads="1"/>
          </p:cNvSpPr>
          <p:nvPr/>
        </p:nvSpPr>
        <p:spPr bwMode="auto">
          <a:xfrm>
            <a:off x="0" y="6457950"/>
            <a:ext cx="9144000" cy="40005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4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pPr>
            <a:r>
              <a:rPr lang="en-US" altLang="hu-HU" sz="1800" b="1">
                <a:solidFill>
                  <a:schemeClr val="bg1"/>
                </a:solidFill>
                <a:latin typeface="Bookman Old Style" panose="02050604050505020204" pitchFamily="18" charset="0"/>
              </a:rPr>
              <a:t> </a:t>
            </a:r>
            <a:r>
              <a:rPr lang="en-US" altLang="hu-HU" sz="1600" b="1">
                <a:solidFill>
                  <a:schemeClr val="bg1"/>
                </a:solidFill>
                <a:latin typeface="Microsoft Sans Serif" panose="020B0604020202020204" pitchFamily="34" charset="0"/>
              </a:rPr>
              <a:t>László Horváth        UÓ-JNFI-IAM        http://users.nik.uni-obuda.hu/lhorvath/</a:t>
            </a:r>
          </a:p>
        </p:txBody>
      </p:sp>
      <p:sp>
        <p:nvSpPr>
          <p:cNvPr id="6" name="Text Box 20">
            <a:extLst>
              <a:ext uri="{FF2B5EF4-FFF2-40B4-BE49-F238E27FC236}">
                <a16:creationId xmlns:a16="http://schemas.microsoft.com/office/drawing/2014/main" id="{30E45547-17F3-48ED-8B80-A3D0E65E00F5}"/>
              </a:ext>
            </a:extLst>
          </p:cNvPr>
          <p:cNvSpPr txBox="1">
            <a:spLocks noChangeArrowheads="1"/>
          </p:cNvSpPr>
          <p:nvPr/>
        </p:nvSpPr>
        <p:spPr bwMode="auto">
          <a:xfrm>
            <a:off x="5940152" y="980728"/>
            <a:ext cx="208823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hu-HU">
                <a:solidFill>
                  <a:schemeClr val="bg1"/>
                </a:solidFill>
              </a:rPr>
              <a:t>Structure of connected shape model</a:t>
            </a:r>
          </a:p>
        </p:txBody>
      </p:sp>
      <p:pic>
        <p:nvPicPr>
          <p:cNvPr id="2" name="Kép 1"/>
          <p:cNvPicPr>
            <a:picLocks noChangeAspect="1"/>
          </p:cNvPicPr>
          <p:nvPr/>
        </p:nvPicPr>
        <p:blipFill rotWithShape="1">
          <a:blip r:embed="rId2">
            <a:extLst>
              <a:ext uri="{28A0092B-C50C-407E-A947-70E740481C1C}">
                <a14:useLocalDpi xmlns:a14="http://schemas.microsoft.com/office/drawing/2010/main" val="0"/>
              </a:ext>
            </a:extLst>
          </a:blip>
          <a:srcRect l="3800" t="12201" r="33201" b="9051"/>
          <a:stretch/>
        </p:blipFill>
        <p:spPr>
          <a:xfrm>
            <a:off x="611560" y="836712"/>
            <a:ext cx="5400600" cy="5400600"/>
          </a:xfrm>
          <a:prstGeom prst="rect">
            <a:avLst/>
          </a:prstGeom>
        </p:spPr>
      </p:pic>
      <p:pic>
        <p:nvPicPr>
          <p:cNvPr id="3" name="Kép 2"/>
          <p:cNvPicPr>
            <a:picLocks noChangeAspect="1"/>
          </p:cNvPicPr>
          <p:nvPr/>
        </p:nvPicPr>
        <p:blipFill rotWithShape="1">
          <a:blip r:embed="rId2">
            <a:extLst>
              <a:ext uri="{28A0092B-C50C-407E-A947-70E740481C1C}">
                <a14:useLocalDpi xmlns:a14="http://schemas.microsoft.com/office/drawing/2010/main" val="0"/>
              </a:ext>
            </a:extLst>
          </a:blip>
          <a:srcRect l="69320" t="31100" r="8840" b="35300"/>
          <a:stretch/>
        </p:blipFill>
        <p:spPr>
          <a:xfrm>
            <a:off x="6372200" y="843893"/>
            <a:ext cx="1872208" cy="2304256"/>
          </a:xfrm>
          <a:prstGeom prst="rect">
            <a:avLst/>
          </a:prstGeom>
        </p:spPr>
      </p:pic>
      <p:sp>
        <p:nvSpPr>
          <p:cNvPr id="10" name="Text Box 2">
            <a:extLst>
              <a:ext uri="{FF2B5EF4-FFF2-40B4-BE49-F238E27FC236}">
                <a16:creationId xmlns:a16="http://schemas.microsoft.com/office/drawing/2014/main" id="{251D17A8-590C-44FF-A435-E8E9DC9834B8}"/>
              </a:ext>
            </a:extLst>
          </p:cNvPr>
          <p:cNvSpPr txBox="1">
            <a:spLocks noChangeArrowheads="1"/>
          </p:cNvSpPr>
          <p:nvPr/>
        </p:nvSpPr>
        <p:spPr bwMode="auto">
          <a:xfrm>
            <a:off x="0" y="0"/>
            <a:ext cx="9144000" cy="707886"/>
          </a:xfrm>
          <a:prstGeom prst="rect">
            <a:avLst/>
          </a:prstGeom>
          <a:solidFill>
            <a:srgbClr val="00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u-HU" sz="2000" b="1" dirty="0" smtClean="0">
                <a:solidFill>
                  <a:schemeClr val="bg1"/>
                </a:solidFill>
                <a:cs typeface="Arial" panose="020B0604020202020204" pitchFamily="34" charset="0"/>
              </a:rPr>
              <a:t>Slm_CS_06 case study: Mathematical surface representations as contexts of solid</a:t>
            </a:r>
            <a:endParaRPr lang="en-US" altLang="hu-HU" sz="2000" b="1" dirty="0">
              <a:solidFill>
                <a:schemeClr val="bg1"/>
              </a:solidFill>
              <a:cs typeface="Arial" panose="020B0604020202020204" pitchFamily="34" charset="0"/>
            </a:endParaRPr>
          </a:p>
        </p:txBody>
      </p:sp>
    </p:spTree>
    <p:extLst>
      <p:ext uri="{BB962C8B-B14F-4D97-AF65-F5344CB8AC3E}">
        <p14:creationId xmlns:p14="http://schemas.microsoft.com/office/powerpoint/2010/main" val="4167538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a:extLst>
              <a:ext uri="{FF2B5EF4-FFF2-40B4-BE49-F238E27FC236}">
                <a16:creationId xmlns:a16="http://schemas.microsoft.com/office/drawing/2014/main" id="{E4C5847D-F6AA-4D8C-A156-7D0643DF502D}"/>
              </a:ext>
            </a:extLst>
          </p:cNvPr>
          <p:cNvSpPr txBox="1">
            <a:spLocks noChangeArrowheads="1"/>
          </p:cNvSpPr>
          <p:nvPr/>
        </p:nvSpPr>
        <p:spPr bwMode="auto">
          <a:xfrm>
            <a:off x="0" y="0"/>
            <a:ext cx="9144000" cy="457200"/>
          </a:xfrm>
          <a:prstGeom prst="rect">
            <a:avLst/>
          </a:prstGeom>
          <a:solidFill>
            <a:srgbClr val="00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ltLang="hu-HU" sz="2400" b="1">
              <a:solidFill>
                <a:schemeClr val="bg1"/>
              </a:solidFill>
            </a:endParaRPr>
          </a:p>
        </p:txBody>
      </p:sp>
      <p:sp>
        <p:nvSpPr>
          <p:cNvPr id="130051" name="Rectangle 3">
            <a:extLst>
              <a:ext uri="{FF2B5EF4-FFF2-40B4-BE49-F238E27FC236}">
                <a16:creationId xmlns:a16="http://schemas.microsoft.com/office/drawing/2014/main" id="{B18002E5-3E6B-440D-99F6-A24E1CA7022F}"/>
              </a:ext>
            </a:extLst>
          </p:cNvPr>
          <p:cNvSpPr>
            <a:spLocks noChangeArrowheads="1"/>
          </p:cNvSpPr>
          <p:nvPr/>
        </p:nvSpPr>
        <p:spPr bwMode="auto">
          <a:xfrm>
            <a:off x="0" y="6457950"/>
            <a:ext cx="9144000" cy="40005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4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pPr>
            <a:r>
              <a:rPr lang="en-US" altLang="hu-HU" sz="1800" b="1">
                <a:solidFill>
                  <a:schemeClr val="bg1"/>
                </a:solidFill>
                <a:latin typeface="Bookman Old Style" panose="02050604050505020204" pitchFamily="18" charset="0"/>
              </a:rPr>
              <a:t> </a:t>
            </a:r>
            <a:r>
              <a:rPr lang="en-US" altLang="hu-HU" sz="1600" b="1">
                <a:solidFill>
                  <a:schemeClr val="bg1"/>
                </a:solidFill>
                <a:latin typeface="Microsoft Sans Serif" panose="020B0604020202020204" pitchFamily="34" charset="0"/>
              </a:rPr>
              <a:t>László Horváth        UÓ-JNFI-IAM        http://users.nik.uni-obuda.hu/lhorvath/</a:t>
            </a:r>
          </a:p>
        </p:txBody>
      </p:sp>
      <p:sp>
        <p:nvSpPr>
          <p:cNvPr id="7" name="Text Box 4">
            <a:extLst>
              <a:ext uri="{FF2B5EF4-FFF2-40B4-BE49-F238E27FC236}">
                <a16:creationId xmlns:a16="http://schemas.microsoft.com/office/drawing/2014/main" id="{3C7F37D9-8F7B-45DE-928C-05E306C68F9B}"/>
              </a:ext>
            </a:extLst>
          </p:cNvPr>
          <p:cNvSpPr txBox="1">
            <a:spLocks noChangeArrowheads="1"/>
          </p:cNvSpPr>
          <p:nvPr/>
        </p:nvSpPr>
        <p:spPr bwMode="auto">
          <a:xfrm>
            <a:off x="592138" y="5300663"/>
            <a:ext cx="795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hu-HU" sz="1000" b="1">
                <a:solidFill>
                  <a:srgbClr val="003300"/>
                </a:solidFill>
                <a:latin typeface="Microsoft Sans Serif" panose="020B0604020202020204" pitchFamily="34" charset="0"/>
                <a:cs typeface="Microsoft Sans Serif" panose="020B0604020202020204" pitchFamily="34" charset="0"/>
              </a:rPr>
              <a:t>The screen shots in this presentation were made in the CATIA V5 and the V6 PLM systems as well as the 3DEXPERIENCE platform at the Laboratory of Intelligent Engineering systems, in the course of active modeling process.</a:t>
            </a:r>
          </a:p>
        </p:txBody>
      </p:sp>
      <p:sp>
        <p:nvSpPr>
          <p:cNvPr id="8" name="Text Box 5">
            <a:extLst>
              <a:ext uri="{FF2B5EF4-FFF2-40B4-BE49-F238E27FC236}">
                <a16:creationId xmlns:a16="http://schemas.microsoft.com/office/drawing/2014/main" id="{4DA6422D-3E31-4594-BED8-E01F1D688221}"/>
              </a:ext>
            </a:extLst>
          </p:cNvPr>
          <p:cNvSpPr txBox="1">
            <a:spLocks noChangeArrowheads="1"/>
          </p:cNvSpPr>
          <p:nvPr/>
        </p:nvSpPr>
        <p:spPr bwMode="auto">
          <a:xfrm>
            <a:off x="592138" y="4916488"/>
            <a:ext cx="79565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hu-HU" sz="1000" b="1">
                <a:solidFill>
                  <a:srgbClr val="003300"/>
                </a:solidFill>
                <a:latin typeface="Microsoft Sans Serif" panose="020B0604020202020204" pitchFamily="34" charset="0"/>
                <a:cs typeface="Microsoft Sans Serif" panose="020B0604020202020204" pitchFamily="34" charset="0"/>
              </a:rPr>
              <a:t>This presentation is intellectual property. It is available only for students in my courses.</a:t>
            </a:r>
          </a:p>
        </p:txBody>
      </p:sp>
      <p:sp>
        <p:nvSpPr>
          <p:cNvPr id="9" name="Text Box 6">
            <a:extLst>
              <a:ext uri="{FF2B5EF4-FFF2-40B4-BE49-F238E27FC236}">
                <a16:creationId xmlns:a16="http://schemas.microsoft.com/office/drawing/2014/main" id="{5A24F4B4-EAE1-41BC-A1C7-77722ED1B077}"/>
              </a:ext>
            </a:extLst>
          </p:cNvPr>
          <p:cNvSpPr txBox="1">
            <a:spLocks noChangeArrowheads="1"/>
          </p:cNvSpPr>
          <p:nvPr/>
        </p:nvSpPr>
        <p:spPr bwMode="auto">
          <a:xfrm>
            <a:off x="592138" y="5808663"/>
            <a:ext cx="79565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hu-HU" sz="1000" b="1">
                <a:solidFill>
                  <a:srgbClr val="003300"/>
                </a:solidFill>
                <a:latin typeface="Microsoft Sans Serif" panose="020B0604020202020204" pitchFamily="34" charset="0"/>
                <a:cs typeface="Microsoft Sans Serif" panose="020B0604020202020204" pitchFamily="34" charset="0"/>
              </a:rPr>
              <a:t>The CATIA V5 és V6 PLM systems as well as the 3DEXPERIENCE platform are operated at the above laboratory with the support of Dassult Systémes Inc. and CAD-Terv Ltd.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a:extLst>
              <a:ext uri="{FF2B5EF4-FFF2-40B4-BE49-F238E27FC236}">
                <a16:creationId xmlns:a16="http://schemas.microsoft.com/office/drawing/2014/main" id="{4C9780A6-0886-42DC-AB82-BA197C629960}"/>
              </a:ext>
            </a:extLst>
          </p:cNvPr>
          <p:cNvSpPr txBox="1">
            <a:spLocks noChangeArrowheads="1"/>
          </p:cNvSpPr>
          <p:nvPr/>
        </p:nvSpPr>
        <p:spPr bwMode="auto">
          <a:xfrm>
            <a:off x="0" y="0"/>
            <a:ext cx="9144000" cy="457200"/>
          </a:xfrm>
          <a:prstGeom prst="rect">
            <a:avLst/>
          </a:prstGeom>
          <a:solidFill>
            <a:srgbClr val="00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u-HU" sz="2400" b="1">
                <a:solidFill>
                  <a:schemeClr val="bg1"/>
                </a:solidFill>
              </a:rPr>
              <a:t>Contents</a:t>
            </a:r>
          </a:p>
        </p:txBody>
      </p:sp>
      <p:sp>
        <p:nvSpPr>
          <p:cNvPr id="109576" name="Rectangle 8">
            <a:extLst>
              <a:ext uri="{FF2B5EF4-FFF2-40B4-BE49-F238E27FC236}">
                <a16:creationId xmlns:a16="http://schemas.microsoft.com/office/drawing/2014/main" id="{44117729-17AC-419E-BD2B-988B05AEB132}"/>
              </a:ext>
            </a:extLst>
          </p:cNvPr>
          <p:cNvSpPr>
            <a:spLocks noChangeArrowheads="1"/>
          </p:cNvSpPr>
          <p:nvPr/>
        </p:nvSpPr>
        <p:spPr bwMode="auto">
          <a:xfrm>
            <a:off x="0" y="6457950"/>
            <a:ext cx="9144000" cy="40005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4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pPr>
            <a:r>
              <a:rPr lang="en-US" altLang="hu-HU" sz="1800" b="1">
                <a:solidFill>
                  <a:schemeClr val="bg1"/>
                </a:solidFill>
                <a:latin typeface="Bookman Old Style" panose="02050604050505020204" pitchFamily="18" charset="0"/>
              </a:rPr>
              <a:t> </a:t>
            </a:r>
            <a:r>
              <a:rPr lang="en-US" altLang="hu-HU" sz="1600" b="1">
                <a:solidFill>
                  <a:schemeClr val="bg1"/>
                </a:solidFill>
                <a:latin typeface="Microsoft Sans Serif" panose="020B0604020202020204" pitchFamily="34" charset="0"/>
              </a:rPr>
              <a:t>László Horváth        UÓ-JNFI-IAM        http://users.nik.uni-obuda.hu/lhorvath/</a:t>
            </a:r>
          </a:p>
        </p:txBody>
      </p:sp>
      <p:sp>
        <p:nvSpPr>
          <p:cNvPr id="109581" name="Text Box 13">
            <a:hlinkClick r:id="" action="ppaction://noaction"/>
            <a:extLst>
              <a:ext uri="{FF2B5EF4-FFF2-40B4-BE49-F238E27FC236}">
                <a16:creationId xmlns:a16="http://schemas.microsoft.com/office/drawing/2014/main" id="{05CAA4AE-8C36-4E06-A868-578FCF7A4FD2}"/>
              </a:ext>
            </a:extLst>
          </p:cNvPr>
          <p:cNvSpPr txBox="1">
            <a:spLocks noChangeArrowheads="1"/>
          </p:cNvSpPr>
          <p:nvPr/>
        </p:nvSpPr>
        <p:spPr bwMode="auto">
          <a:xfrm>
            <a:off x="3756700" y="5169686"/>
            <a:ext cx="1723549" cy="338554"/>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u-HU" b="1" dirty="0">
                <a:solidFill>
                  <a:srgbClr val="003300"/>
                </a:solidFill>
              </a:rPr>
              <a:t>Laboratory task</a:t>
            </a:r>
          </a:p>
        </p:txBody>
      </p:sp>
      <p:sp>
        <p:nvSpPr>
          <p:cNvPr id="109582" name="Rectangle 14">
            <a:extLst>
              <a:ext uri="{FF2B5EF4-FFF2-40B4-BE49-F238E27FC236}">
                <a16:creationId xmlns:a16="http://schemas.microsoft.com/office/drawing/2014/main" id="{D705A40C-56D9-4D44-9CEC-5DC82BA4BC14}"/>
              </a:ext>
            </a:extLst>
          </p:cNvPr>
          <p:cNvSpPr>
            <a:spLocks noChangeArrowheads="1"/>
          </p:cNvSpPr>
          <p:nvPr/>
        </p:nvSpPr>
        <p:spPr bwMode="auto">
          <a:xfrm>
            <a:off x="611828" y="5530836"/>
            <a:ext cx="8064896" cy="338554"/>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hu-HU" dirty="0">
                <a:solidFill>
                  <a:srgbClr val="003300"/>
                </a:solidFill>
              </a:rPr>
              <a:t>Slm_CS_06 case study: Mathematical surface representations as contexts of solid</a:t>
            </a:r>
          </a:p>
        </p:txBody>
      </p:sp>
      <p:sp>
        <p:nvSpPr>
          <p:cNvPr id="109587" name="Text Box 19">
            <a:extLst>
              <a:ext uri="{FF2B5EF4-FFF2-40B4-BE49-F238E27FC236}">
                <a16:creationId xmlns:a16="http://schemas.microsoft.com/office/drawing/2014/main" id="{49B5EAFD-C84B-47F6-9DC9-07DC4CCD44D9}"/>
              </a:ext>
            </a:extLst>
          </p:cNvPr>
          <p:cNvSpPr txBox="1">
            <a:spLocks noChangeArrowheads="1"/>
          </p:cNvSpPr>
          <p:nvPr/>
        </p:nvSpPr>
        <p:spPr bwMode="auto">
          <a:xfrm>
            <a:off x="4113212" y="652758"/>
            <a:ext cx="917575" cy="33655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u-HU" b="1">
                <a:solidFill>
                  <a:srgbClr val="003300"/>
                </a:solidFill>
              </a:rPr>
              <a:t>Lecture</a:t>
            </a:r>
          </a:p>
        </p:txBody>
      </p:sp>
      <p:sp>
        <p:nvSpPr>
          <p:cNvPr id="17" name="Text Box 20">
            <a:extLst>
              <a:ext uri="{FF2B5EF4-FFF2-40B4-BE49-F238E27FC236}">
                <a16:creationId xmlns:a16="http://schemas.microsoft.com/office/drawing/2014/main" id="{ACD02514-2FE7-4484-8A2F-9C4477D574D5}"/>
              </a:ext>
            </a:extLst>
          </p:cNvPr>
          <p:cNvSpPr txBox="1">
            <a:spLocks noChangeArrowheads="1"/>
          </p:cNvSpPr>
          <p:nvPr/>
        </p:nvSpPr>
        <p:spPr bwMode="auto">
          <a:xfrm>
            <a:off x="431539" y="1082436"/>
            <a:ext cx="82809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hu-HU" dirty="0" smtClean="0">
                <a:solidFill>
                  <a:srgbClr val="003300"/>
                </a:solidFill>
              </a:rPr>
              <a:t>Roles of participants in engineering project.</a:t>
            </a:r>
            <a:endParaRPr lang="en-US" altLang="hu-HU" dirty="0">
              <a:solidFill>
                <a:srgbClr val="003300"/>
              </a:solidFill>
            </a:endParaRPr>
          </a:p>
        </p:txBody>
      </p:sp>
      <p:sp>
        <p:nvSpPr>
          <p:cNvPr id="13" name="Text Box 20">
            <a:extLst>
              <a:ext uri="{FF2B5EF4-FFF2-40B4-BE49-F238E27FC236}">
                <a16:creationId xmlns:a16="http://schemas.microsoft.com/office/drawing/2014/main" id="{AE218E01-DBD9-4B97-BBA2-B06630A1B61C}"/>
              </a:ext>
            </a:extLst>
          </p:cNvPr>
          <p:cNvSpPr txBox="1">
            <a:spLocks noChangeArrowheads="1"/>
          </p:cNvSpPr>
          <p:nvPr/>
        </p:nvSpPr>
        <p:spPr bwMode="auto">
          <a:xfrm>
            <a:off x="417183" y="1493633"/>
            <a:ext cx="82809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hu-HU" dirty="0">
                <a:solidFill>
                  <a:srgbClr val="003300"/>
                </a:solidFill>
              </a:rPr>
              <a:t>Roles and groups of modeling capabilities for role</a:t>
            </a:r>
          </a:p>
        </p:txBody>
      </p:sp>
      <p:sp>
        <p:nvSpPr>
          <p:cNvPr id="14" name="Text Box 20">
            <a:extLst>
              <a:ext uri="{FF2B5EF4-FFF2-40B4-BE49-F238E27FC236}">
                <a16:creationId xmlns:a16="http://schemas.microsoft.com/office/drawing/2014/main" id="{D1652285-3466-4571-B174-871F592088E3}"/>
              </a:ext>
            </a:extLst>
          </p:cNvPr>
          <p:cNvSpPr txBox="1">
            <a:spLocks noChangeArrowheads="1"/>
          </p:cNvSpPr>
          <p:nvPr/>
        </p:nvSpPr>
        <p:spPr bwMode="auto">
          <a:xfrm>
            <a:off x="440829" y="2309066"/>
            <a:ext cx="82809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hu-HU" dirty="0">
                <a:solidFill>
                  <a:srgbClr val="003300"/>
                </a:solidFill>
              </a:rPr>
              <a:t>Groups of modeling capabilities for simulation available on dashboard</a:t>
            </a:r>
          </a:p>
        </p:txBody>
      </p:sp>
      <p:sp>
        <p:nvSpPr>
          <p:cNvPr id="19" name="Text Box 20">
            <a:extLst>
              <a:ext uri="{FF2B5EF4-FFF2-40B4-BE49-F238E27FC236}">
                <a16:creationId xmlns:a16="http://schemas.microsoft.com/office/drawing/2014/main" id="{1FD22896-2FB7-4D15-8F53-86A9DB7631B2}"/>
              </a:ext>
            </a:extLst>
          </p:cNvPr>
          <p:cNvSpPr txBox="1">
            <a:spLocks noChangeArrowheads="1"/>
          </p:cNvSpPr>
          <p:nvPr/>
        </p:nvSpPr>
        <p:spPr bwMode="auto">
          <a:xfrm>
            <a:off x="539552" y="3670031"/>
            <a:ext cx="806489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hu-HU" dirty="0">
                <a:solidFill>
                  <a:srgbClr val="003300"/>
                </a:solidFill>
              </a:rPr>
              <a:t>Role and related task on the example of Systems Behavior </a:t>
            </a:r>
            <a:r>
              <a:rPr lang="en-US" altLang="hu-HU" dirty="0" smtClean="0">
                <a:solidFill>
                  <a:srgbClr val="003300"/>
                </a:solidFill>
              </a:rPr>
              <a:t>Optimization.</a:t>
            </a:r>
            <a:endParaRPr lang="en-US" altLang="hu-HU" dirty="0">
              <a:solidFill>
                <a:srgbClr val="003300"/>
              </a:solidFill>
            </a:endParaRPr>
          </a:p>
        </p:txBody>
      </p:sp>
      <p:sp>
        <p:nvSpPr>
          <p:cNvPr id="20" name="Text Box 20">
            <a:extLst>
              <a:ext uri="{FF2B5EF4-FFF2-40B4-BE49-F238E27FC236}">
                <a16:creationId xmlns:a16="http://schemas.microsoft.com/office/drawing/2014/main" id="{099C57E3-21CB-4DD1-8046-D9835301F9D5}"/>
              </a:ext>
            </a:extLst>
          </p:cNvPr>
          <p:cNvSpPr txBox="1">
            <a:spLocks noChangeArrowheads="1"/>
          </p:cNvSpPr>
          <p:nvPr/>
        </p:nvSpPr>
        <p:spPr bwMode="auto">
          <a:xfrm>
            <a:off x="863600" y="4168648"/>
            <a:ext cx="7416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u-HU" dirty="0">
                <a:solidFill>
                  <a:srgbClr val="003300"/>
                </a:solidFill>
              </a:rPr>
              <a:t>Role and related task on the example of Software Engineer</a:t>
            </a:r>
          </a:p>
        </p:txBody>
      </p:sp>
      <p:sp>
        <p:nvSpPr>
          <p:cNvPr id="23" name="Text Box 20">
            <a:extLst>
              <a:ext uri="{FF2B5EF4-FFF2-40B4-BE49-F238E27FC236}">
                <a16:creationId xmlns:a16="http://schemas.microsoft.com/office/drawing/2014/main" id="{4EB2CA4B-603A-435C-9CCB-7E693EEC318D}"/>
              </a:ext>
            </a:extLst>
          </p:cNvPr>
          <p:cNvSpPr txBox="1">
            <a:spLocks noChangeArrowheads="1"/>
          </p:cNvSpPr>
          <p:nvPr/>
        </p:nvSpPr>
        <p:spPr bwMode="auto">
          <a:xfrm>
            <a:off x="1070776" y="2735370"/>
            <a:ext cx="709539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hu-HU" dirty="0">
                <a:solidFill>
                  <a:srgbClr val="003300"/>
                </a:solidFill>
              </a:rPr>
              <a:t>Groups of modeling capabilities for collaboration available on dashboard</a:t>
            </a:r>
          </a:p>
        </p:txBody>
      </p:sp>
      <p:sp>
        <p:nvSpPr>
          <p:cNvPr id="24" name="Text Box 20">
            <a:extLst>
              <a:ext uri="{FF2B5EF4-FFF2-40B4-BE49-F238E27FC236}">
                <a16:creationId xmlns:a16="http://schemas.microsoft.com/office/drawing/2014/main" id="{8EF80735-BBAD-4072-87C2-EF40D3EFC5C4}"/>
              </a:ext>
            </a:extLst>
          </p:cNvPr>
          <p:cNvSpPr txBox="1">
            <a:spLocks noChangeArrowheads="1"/>
          </p:cNvSpPr>
          <p:nvPr/>
        </p:nvSpPr>
        <p:spPr bwMode="auto">
          <a:xfrm>
            <a:off x="863600" y="3228642"/>
            <a:ext cx="75968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hu-HU" dirty="0">
                <a:solidFill>
                  <a:srgbClr val="003300"/>
                </a:solidFill>
              </a:rPr>
              <a:t>Role and related task on the example of Aesthetical Shape </a:t>
            </a:r>
            <a:r>
              <a:rPr lang="en-US" altLang="hu-HU" dirty="0" smtClean="0">
                <a:solidFill>
                  <a:srgbClr val="003300"/>
                </a:solidFill>
              </a:rPr>
              <a:t>Modeler.</a:t>
            </a:r>
            <a:endParaRPr lang="en-US" altLang="hu-HU" dirty="0">
              <a:solidFill>
                <a:srgbClr val="003300"/>
              </a:solidFill>
            </a:endParaRPr>
          </a:p>
        </p:txBody>
      </p:sp>
      <p:sp>
        <p:nvSpPr>
          <p:cNvPr id="15" name="Text Box 20">
            <a:extLst>
              <a:ext uri="{FF2B5EF4-FFF2-40B4-BE49-F238E27FC236}">
                <a16:creationId xmlns:a16="http://schemas.microsoft.com/office/drawing/2014/main" id="{099C57E3-21CB-4DD1-8046-D9835301F9D5}"/>
              </a:ext>
            </a:extLst>
          </p:cNvPr>
          <p:cNvSpPr txBox="1">
            <a:spLocks noChangeArrowheads="1"/>
          </p:cNvSpPr>
          <p:nvPr/>
        </p:nvSpPr>
        <p:spPr bwMode="auto">
          <a:xfrm>
            <a:off x="1016000" y="4646190"/>
            <a:ext cx="7416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u-HU" dirty="0">
                <a:solidFill>
                  <a:srgbClr val="003300"/>
                </a:solidFill>
              </a:rPr>
              <a:t>Role and related task on the example of Ergonomics Specialist</a:t>
            </a:r>
          </a:p>
        </p:txBody>
      </p:sp>
      <p:sp>
        <p:nvSpPr>
          <p:cNvPr id="16" name="Text Box 20">
            <a:extLst>
              <a:ext uri="{FF2B5EF4-FFF2-40B4-BE49-F238E27FC236}">
                <a16:creationId xmlns:a16="http://schemas.microsoft.com/office/drawing/2014/main" id="{D1652285-3466-4571-B174-871F592088E3}"/>
              </a:ext>
            </a:extLst>
          </p:cNvPr>
          <p:cNvSpPr txBox="1">
            <a:spLocks noChangeArrowheads="1"/>
          </p:cNvSpPr>
          <p:nvPr/>
        </p:nvSpPr>
        <p:spPr bwMode="auto">
          <a:xfrm>
            <a:off x="478013" y="1900946"/>
            <a:ext cx="82809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hu-HU" dirty="0">
                <a:solidFill>
                  <a:srgbClr val="003300"/>
                </a:solidFill>
              </a:rPr>
              <a:t>Groups of modeling capabilities for model space available on dashboard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a:extLst>
              <a:ext uri="{FF2B5EF4-FFF2-40B4-BE49-F238E27FC236}">
                <a16:creationId xmlns:a16="http://schemas.microsoft.com/office/drawing/2014/main" id="{2AB005B8-15EB-4FEF-BB5D-85FEE106F1FF}"/>
              </a:ext>
            </a:extLst>
          </p:cNvPr>
          <p:cNvSpPr txBox="1">
            <a:spLocks noChangeArrowheads="1"/>
          </p:cNvSpPr>
          <p:nvPr/>
        </p:nvSpPr>
        <p:spPr bwMode="auto">
          <a:xfrm>
            <a:off x="0" y="0"/>
            <a:ext cx="9144000" cy="400110"/>
          </a:xfrm>
          <a:prstGeom prst="rect">
            <a:avLst/>
          </a:prstGeom>
          <a:solidFill>
            <a:srgbClr val="00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u-HU" sz="2000" b="1" dirty="0">
                <a:solidFill>
                  <a:schemeClr val="bg1"/>
                </a:solidFill>
              </a:rPr>
              <a:t>Roles of participants in engineering </a:t>
            </a:r>
            <a:r>
              <a:rPr lang="en-US" altLang="hu-HU" sz="2000" b="1" dirty="0" smtClean="0">
                <a:solidFill>
                  <a:schemeClr val="bg1"/>
                </a:solidFill>
              </a:rPr>
              <a:t>project</a:t>
            </a:r>
            <a:endParaRPr lang="en-US" altLang="hu-HU" sz="2000" b="1" dirty="0">
              <a:solidFill>
                <a:schemeClr val="bg1"/>
              </a:solidFill>
            </a:endParaRPr>
          </a:p>
        </p:txBody>
      </p:sp>
      <p:sp>
        <p:nvSpPr>
          <p:cNvPr id="58393" name="Rectangle 25">
            <a:extLst>
              <a:ext uri="{FF2B5EF4-FFF2-40B4-BE49-F238E27FC236}">
                <a16:creationId xmlns:a16="http://schemas.microsoft.com/office/drawing/2014/main" id="{C83EAA01-16F9-4639-99A3-9AA899101BE4}"/>
              </a:ext>
            </a:extLst>
          </p:cNvPr>
          <p:cNvSpPr>
            <a:spLocks noChangeArrowheads="1"/>
          </p:cNvSpPr>
          <p:nvPr/>
        </p:nvSpPr>
        <p:spPr bwMode="auto">
          <a:xfrm>
            <a:off x="0" y="6457950"/>
            <a:ext cx="9144000" cy="40005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4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pPr>
            <a:r>
              <a:rPr lang="en-US" altLang="hu-HU" sz="1800" b="1">
                <a:solidFill>
                  <a:schemeClr val="bg1"/>
                </a:solidFill>
                <a:latin typeface="Bookman Old Style" panose="02050604050505020204" pitchFamily="18" charset="0"/>
              </a:rPr>
              <a:t> </a:t>
            </a:r>
            <a:r>
              <a:rPr lang="en-US" altLang="hu-HU" sz="1600" b="1">
                <a:solidFill>
                  <a:schemeClr val="bg1"/>
                </a:solidFill>
                <a:latin typeface="Microsoft Sans Serif" panose="020B0604020202020204" pitchFamily="34" charset="0"/>
              </a:rPr>
              <a:t>László Horváth        UÓ-JNFI-IAM        http://users.nik.uni-obuda.hu/lhorvath/</a:t>
            </a:r>
          </a:p>
        </p:txBody>
      </p:sp>
      <p:pic>
        <p:nvPicPr>
          <p:cNvPr id="10" name="Kép 9" descr="A képen égbolt látható&#10;&#10;Ez egy automatikusan létrehozott leírá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50" y="2714724"/>
            <a:ext cx="200977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Kép 10" descr="A képen képernyőkép látható&#10;&#10;Ez egy automatikusan létrehozott leírá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 y="836712"/>
            <a:ext cx="44577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Kép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4962" y="2170212"/>
            <a:ext cx="444817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Kép 12" descr="A képen szöveg látható&#10;&#10;Ez egy automatikusan létrehozott leírá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2437" y="4367312"/>
            <a:ext cx="36004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a:extLst>
              <a:ext uri="{FF2B5EF4-FFF2-40B4-BE49-F238E27FC236}">
                <a16:creationId xmlns:a16="http://schemas.microsoft.com/office/drawing/2014/main" id="{ACD02514-2FE7-4484-8A2F-9C4477D574D5}"/>
              </a:ext>
            </a:extLst>
          </p:cNvPr>
          <p:cNvSpPr txBox="1">
            <a:spLocks noChangeArrowheads="1"/>
          </p:cNvSpPr>
          <p:nvPr/>
        </p:nvSpPr>
        <p:spPr bwMode="auto">
          <a:xfrm>
            <a:off x="5999291" y="5873038"/>
            <a:ext cx="3126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hu-HU" sz="1400" dirty="0" smtClean="0">
                <a:solidFill>
                  <a:srgbClr val="003300"/>
                </a:solidFill>
              </a:rPr>
              <a:t>Source: </a:t>
            </a:r>
            <a:r>
              <a:rPr lang="en-US" altLang="hu-HU" sz="1400" dirty="0" err="1" smtClean="0">
                <a:solidFill>
                  <a:srgbClr val="003300"/>
                </a:solidFill>
              </a:rPr>
              <a:t>Dassault</a:t>
            </a:r>
            <a:r>
              <a:rPr lang="en-US" altLang="hu-HU" sz="1400" dirty="0" smtClean="0">
                <a:solidFill>
                  <a:srgbClr val="003300"/>
                </a:solidFill>
              </a:rPr>
              <a:t> </a:t>
            </a:r>
            <a:r>
              <a:rPr lang="en-US" altLang="hu-HU" sz="1400" dirty="0" err="1" smtClean="0">
                <a:solidFill>
                  <a:srgbClr val="003300"/>
                </a:solidFill>
              </a:rPr>
              <a:t>Systémes</a:t>
            </a:r>
            <a:endParaRPr lang="en-US" altLang="hu-HU" sz="1400" dirty="0">
              <a:solidFill>
                <a:srgbClr val="003300"/>
              </a:solidFill>
            </a:endParaRPr>
          </a:p>
        </p:txBody>
      </p:sp>
    </p:spTree>
    <p:extLst>
      <p:ext uri="{BB962C8B-B14F-4D97-AF65-F5344CB8AC3E}">
        <p14:creationId xmlns:p14="http://schemas.microsoft.com/office/powerpoint/2010/main" val="4222005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a:extLst>
              <a:ext uri="{FF2B5EF4-FFF2-40B4-BE49-F238E27FC236}">
                <a16:creationId xmlns:a16="http://schemas.microsoft.com/office/drawing/2014/main" id="{2AB005B8-15EB-4FEF-BB5D-85FEE106F1FF}"/>
              </a:ext>
            </a:extLst>
          </p:cNvPr>
          <p:cNvSpPr txBox="1">
            <a:spLocks noChangeArrowheads="1"/>
          </p:cNvSpPr>
          <p:nvPr/>
        </p:nvSpPr>
        <p:spPr bwMode="auto">
          <a:xfrm>
            <a:off x="0" y="0"/>
            <a:ext cx="9144000" cy="396875"/>
          </a:xfrm>
          <a:prstGeom prst="rect">
            <a:avLst/>
          </a:prstGeom>
          <a:solidFill>
            <a:srgbClr val="00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u-HU" sz="2000" b="1" dirty="0" smtClean="0">
                <a:solidFill>
                  <a:schemeClr val="bg1"/>
                </a:solidFill>
              </a:rPr>
              <a:t>Roles and groups of modeling capabilities for role</a:t>
            </a:r>
            <a:endParaRPr lang="en-US" altLang="hu-HU" sz="2000" b="1" dirty="0">
              <a:solidFill>
                <a:schemeClr val="bg1"/>
              </a:solidFill>
            </a:endParaRPr>
          </a:p>
        </p:txBody>
      </p:sp>
      <p:sp>
        <p:nvSpPr>
          <p:cNvPr id="58393" name="Rectangle 25">
            <a:extLst>
              <a:ext uri="{FF2B5EF4-FFF2-40B4-BE49-F238E27FC236}">
                <a16:creationId xmlns:a16="http://schemas.microsoft.com/office/drawing/2014/main" id="{C83EAA01-16F9-4639-99A3-9AA899101BE4}"/>
              </a:ext>
            </a:extLst>
          </p:cNvPr>
          <p:cNvSpPr>
            <a:spLocks noChangeArrowheads="1"/>
          </p:cNvSpPr>
          <p:nvPr/>
        </p:nvSpPr>
        <p:spPr bwMode="auto">
          <a:xfrm>
            <a:off x="0" y="6457950"/>
            <a:ext cx="9144000" cy="40005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4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pPr>
            <a:r>
              <a:rPr lang="en-US" altLang="hu-HU" sz="1800" b="1">
                <a:solidFill>
                  <a:schemeClr val="bg1"/>
                </a:solidFill>
                <a:latin typeface="Bookman Old Style" panose="02050604050505020204" pitchFamily="18" charset="0"/>
              </a:rPr>
              <a:t> </a:t>
            </a:r>
            <a:r>
              <a:rPr lang="en-US" altLang="hu-HU" sz="1600" b="1">
                <a:solidFill>
                  <a:schemeClr val="bg1"/>
                </a:solidFill>
                <a:latin typeface="Microsoft Sans Serif" panose="020B0604020202020204" pitchFamily="34" charset="0"/>
              </a:rPr>
              <a:t>László Horváth        UÓ-JNFI-IAM        http://users.nik.uni-obuda.hu/lhorvath/</a:t>
            </a:r>
          </a:p>
        </p:txBody>
      </p:sp>
      <p:pic>
        <p:nvPicPr>
          <p:cNvPr id="5" name="Kép 3" descr="A képen képernyőkép látható&#10;&#10;Ez egy automatikusan létrehozott leírá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737281"/>
            <a:ext cx="71056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ép 9" descr="A képen képernyőkép látható&#10;&#10;Ez egy automatikusan létrehozott leírás."/>
          <p:cNvPicPr>
            <a:picLocks noChangeAspect="1" noChangeArrowheads="1"/>
          </p:cNvPicPr>
          <p:nvPr/>
        </p:nvPicPr>
        <p:blipFill>
          <a:blip r:embed="rId3">
            <a:extLst>
              <a:ext uri="{28A0092B-C50C-407E-A947-70E740481C1C}">
                <a14:useLocalDpi xmlns:a14="http://schemas.microsoft.com/office/drawing/2010/main" val="0"/>
              </a:ext>
            </a:extLst>
          </a:blip>
          <a:srcRect l="4234" t="3246"/>
          <a:stretch>
            <a:fillRect/>
          </a:stretch>
        </p:blipFill>
        <p:spPr bwMode="auto">
          <a:xfrm>
            <a:off x="1646238" y="2799444"/>
            <a:ext cx="6223000" cy="341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0">
            <a:extLst>
              <a:ext uri="{FF2B5EF4-FFF2-40B4-BE49-F238E27FC236}">
                <a16:creationId xmlns:a16="http://schemas.microsoft.com/office/drawing/2014/main" id="{ACD02514-2FE7-4484-8A2F-9C4477D574D5}"/>
              </a:ext>
            </a:extLst>
          </p:cNvPr>
          <p:cNvSpPr txBox="1">
            <a:spLocks noChangeArrowheads="1"/>
          </p:cNvSpPr>
          <p:nvPr/>
        </p:nvSpPr>
        <p:spPr bwMode="auto">
          <a:xfrm>
            <a:off x="5999291" y="5873038"/>
            <a:ext cx="3126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hu-HU" sz="1400" dirty="0" smtClean="0">
                <a:solidFill>
                  <a:srgbClr val="003300"/>
                </a:solidFill>
              </a:rPr>
              <a:t>Source: </a:t>
            </a:r>
            <a:r>
              <a:rPr lang="en-US" altLang="hu-HU" sz="1400" dirty="0" err="1" smtClean="0">
                <a:solidFill>
                  <a:srgbClr val="003300"/>
                </a:solidFill>
              </a:rPr>
              <a:t>Dassault</a:t>
            </a:r>
            <a:r>
              <a:rPr lang="en-US" altLang="hu-HU" sz="1400" dirty="0" smtClean="0">
                <a:solidFill>
                  <a:srgbClr val="003300"/>
                </a:solidFill>
              </a:rPr>
              <a:t> </a:t>
            </a:r>
            <a:r>
              <a:rPr lang="en-US" altLang="hu-HU" sz="1400" dirty="0" err="1" smtClean="0">
                <a:solidFill>
                  <a:srgbClr val="003300"/>
                </a:solidFill>
              </a:rPr>
              <a:t>Systémes</a:t>
            </a:r>
            <a:endParaRPr lang="en-US" altLang="hu-HU" sz="1400" dirty="0">
              <a:solidFill>
                <a:srgbClr val="003300"/>
              </a:solidFill>
            </a:endParaRPr>
          </a:p>
        </p:txBody>
      </p:sp>
    </p:spTree>
    <p:extLst>
      <p:ext uri="{BB962C8B-B14F-4D97-AF65-F5344CB8AC3E}">
        <p14:creationId xmlns:p14="http://schemas.microsoft.com/office/powerpoint/2010/main" val="1045594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6457950"/>
            <a:ext cx="9144000" cy="40005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buFontTx/>
              <a:buNone/>
            </a:pPr>
            <a:r>
              <a:rPr lang="en-US" altLang="hu-HU" sz="1800" b="1">
                <a:solidFill>
                  <a:schemeClr val="bg1"/>
                </a:solidFill>
                <a:latin typeface="Bookman Old Style" panose="02050604050505020204" pitchFamily="18" charset="0"/>
              </a:rPr>
              <a:t> </a:t>
            </a:r>
            <a:r>
              <a:rPr lang="en-US" altLang="hu-HU" sz="1600" b="1">
                <a:solidFill>
                  <a:schemeClr val="bg1"/>
                </a:solidFill>
                <a:latin typeface="Microsoft Sans Serif" panose="020B0604020202020204" pitchFamily="34" charset="0"/>
              </a:rPr>
              <a:t>László Horváth        UÓ-JNFI-IAM        http://users.nik.uni-obuda.hu/lhorvath/</a:t>
            </a:r>
          </a:p>
        </p:txBody>
      </p:sp>
      <p:sp>
        <p:nvSpPr>
          <p:cNvPr id="11267" name="Text Box 3"/>
          <p:cNvSpPr txBox="1">
            <a:spLocks noChangeArrowheads="1"/>
          </p:cNvSpPr>
          <p:nvPr/>
        </p:nvSpPr>
        <p:spPr bwMode="auto">
          <a:xfrm>
            <a:off x="0" y="0"/>
            <a:ext cx="9144000" cy="396875"/>
          </a:xfrm>
          <a:prstGeom prst="rect">
            <a:avLst/>
          </a:prstGeom>
          <a:solidFill>
            <a:srgbClr val="00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hu-HU" sz="2000" b="1" dirty="0" smtClean="0">
                <a:solidFill>
                  <a:schemeClr val="bg1"/>
                </a:solidFill>
              </a:rPr>
              <a:t>Groups of modeling capabilities for model space available on dashboard</a:t>
            </a:r>
            <a:endParaRPr lang="en-US" altLang="hu-HU" sz="2000" b="1" dirty="0">
              <a:solidFill>
                <a:schemeClr val="bg1"/>
              </a:solidFill>
            </a:endParaRPr>
          </a:p>
        </p:txBody>
      </p:sp>
      <p:pic>
        <p:nvPicPr>
          <p:cNvPr id="6" name="Kép 5"/>
          <p:cNvPicPr>
            <a:picLocks noChangeAspect="1" noChangeArrowheads="1"/>
          </p:cNvPicPr>
          <p:nvPr/>
        </p:nvPicPr>
        <p:blipFill>
          <a:blip r:embed="rId2">
            <a:extLst>
              <a:ext uri="{28A0092B-C50C-407E-A947-70E740481C1C}">
                <a14:useLocalDpi xmlns:a14="http://schemas.microsoft.com/office/drawing/2010/main" val="0"/>
              </a:ext>
            </a:extLst>
          </a:blip>
          <a:srcRect t="4805"/>
          <a:stretch>
            <a:fillRect/>
          </a:stretch>
        </p:blipFill>
        <p:spPr bwMode="auto">
          <a:xfrm>
            <a:off x="5173663" y="765175"/>
            <a:ext cx="31686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Kép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746432"/>
            <a:ext cx="413543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0">
            <a:extLst>
              <a:ext uri="{FF2B5EF4-FFF2-40B4-BE49-F238E27FC236}">
                <a16:creationId xmlns:a16="http://schemas.microsoft.com/office/drawing/2014/main" id="{ACD02514-2FE7-4484-8A2F-9C4477D574D5}"/>
              </a:ext>
            </a:extLst>
          </p:cNvPr>
          <p:cNvSpPr txBox="1">
            <a:spLocks noChangeArrowheads="1"/>
          </p:cNvSpPr>
          <p:nvPr/>
        </p:nvSpPr>
        <p:spPr bwMode="auto">
          <a:xfrm>
            <a:off x="5999291" y="5873038"/>
            <a:ext cx="3126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hu-HU" sz="1400" dirty="0" smtClean="0">
                <a:solidFill>
                  <a:srgbClr val="003300"/>
                </a:solidFill>
              </a:rPr>
              <a:t>Source: </a:t>
            </a:r>
            <a:r>
              <a:rPr lang="en-US" altLang="hu-HU" sz="1400" dirty="0" err="1" smtClean="0">
                <a:solidFill>
                  <a:srgbClr val="003300"/>
                </a:solidFill>
              </a:rPr>
              <a:t>Dassault</a:t>
            </a:r>
            <a:r>
              <a:rPr lang="en-US" altLang="hu-HU" sz="1400" dirty="0" smtClean="0">
                <a:solidFill>
                  <a:srgbClr val="003300"/>
                </a:solidFill>
              </a:rPr>
              <a:t> </a:t>
            </a:r>
            <a:r>
              <a:rPr lang="en-US" altLang="hu-HU" sz="1400" dirty="0" err="1" smtClean="0">
                <a:solidFill>
                  <a:srgbClr val="003300"/>
                </a:solidFill>
              </a:rPr>
              <a:t>Systémes</a:t>
            </a:r>
            <a:endParaRPr lang="en-US" altLang="hu-HU" sz="1400" dirty="0">
              <a:solidFill>
                <a:srgbClr val="003300"/>
              </a:solidFill>
            </a:endParaRPr>
          </a:p>
        </p:txBody>
      </p:sp>
    </p:spTree>
    <p:extLst>
      <p:ext uri="{BB962C8B-B14F-4D97-AF65-F5344CB8AC3E}">
        <p14:creationId xmlns:p14="http://schemas.microsoft.com/office/powerpoint/2010/main" val="2107621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6457950"/>
            <a:ext cx="9144000" cy="40005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buFontTx/>
              <a:buNone/>
            </a:pPr>
            <a:r>
              <a:rPr lang="en-US" altLang="hu-HU" sz="1800" b="1">
                <a:solidFill>
                  <a:schemeClr val="bg1"/>
                </a:solidFill>
                <a:latin typeface="Bookman Old Style" panose="02050604050505020204" pitchFamily="18" charset="0"/>
              </a:rPr>
              <a:t> </a:t>
            </a:r>
            <a:r>
              <a:rPr lang="en-US" altLang="hu-HU" sz="1600" b="1">
                <a:solidFill>
                  <a:schemeClr val="bg1"/>
                </a:solidFill>
                <a:latin typeface="Microsoft Sans Serif" panose="020B0604020202020204" pitchFamily="34" charset="0"/>
              </a:rPr>
              <a:t>László Horváth        UÓ-JNFI-IAM        http://users.nik.uni-obuda.hu/lhorvath/</a:t>
            </a:r>
          </a:p>
        </p:txBody>
      </p:sp>
      <p:pic>
        <p:nvPicPr>
          <p:cNvPr id="11270" name="Kép 13" descr="A képen képernyőkép látható&#10;&#10;Ez egy automatikusan létrehozott leírá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622" y="802763"/>
            <a:ext cx="4135438"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Kép 15"/>
          <p:cNvPicPr>
            <a:picLocks noChangeAspect="1" noChangeArrowheads="1"/>
          </p:cNvPicPr>
          <p:nvPr/>
        </p:nvPicPr>
        <p:blipFill>
          <a:blip r:embed="rId3">
            <a:extLst>
              <a:ext uri="{28A0092B-C50C-407E-A947-70E740481C1C}">
                <a14:useLocalDpi xmlns:a14="http://schemas.microsoft.com/office/drawing/2010/main" val="0"/>
              </a:ext>
            </a:extLst>
          </a:blip>
          <a:srcRect t="6223"/>
          <a:stretch>
            <a:fillRect/>
          </a:stretch>
        </p:blipFill>
        <p:spPr bwMode="auto">
          <a:xfrm>
            <a:off x="4870903" y="802763"/>
            <a:ext cx="3629025"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p:cNvSpPr txBox="1">
            <a:spLocks noChangeArrowheads="1"/>
          </p:cNvSpPr>
          <p:nvPr/>
        </p:nvSpPr>
        <p:spPr bwMode="auto">
          <a:xfrm>
            <a:off x="0" y="0"/>
            <a:ext cx="9144000" cy="400110"/>
          </a:xfrm>
          <a:prstGeom prst="rect">
            <a:avLst/>
          </a:prstGeom>
          <a:solidFill>
            <a:srgbClr val="00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hu-HU" sz="2000" b="1" dirty="0" smtClean="0">
                <a:solidFill>
                  <a:schemeClr val="bg1"/>
                </a:solidFill>
              </a:rPr>
              <a:t>Groups of modeling capabilities for simulation available on dashboard</a:t>
            </a:r>
            <a:endParaRPr lang="en-US" altLang="hu-HU" sz="2000" b="1" dirty="0">
              <a:solidFill>
                <a:schemeClr val="bg1"/>
              </a:solidFill>
            </a:endParaRPr>
          </a:p>
        </p:txBody>
      </p:sp>
      <p:sp>
        <p:nvSpPr>
          <p:cNvPr id="6" name="Text Box 20">
            <a:extLst>
              <a:ext uri="{FF2B5EF4-FFF2-40B4-BE49-F238E27FC236}">
                <a16:creationId xmlns:a16="http://schemas.microsoft.com/office/drawing/2014/main" id="{ACD02514-2FE7-4484-8A2F-9C4477D574D5}"/>
              </a:ext>
            </a:extLst>
          </p:cNvPr>
          <p:cNvSpPr txBox="1">
            <a:spLocks noChangeArrowheads="1"/>
          </p:cNvSpPr>
          <p:nvPr/>
        </p:nvSpPr>
        <p:spPr bwMode="auto">
          <a:xfrm>
            <a:off x="5999291" y="5873038"/>
            <a:ext cx="3126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hu-HU" sz="1400" dirty="0" smtClean="0">
                <a:solidFill>
                  <a:srgbClr val="003300"/>
                </a:solidFill>
              </a:rPr>
              <a:t>Source: </a:t>
            </a:r>
            <a:r>
              <a:rPr lang="en-US" altLang="hu-HU" sz="1400" dirty="0" err="1" smtClean="0">
                <a:solidFill>
                  <a:srgbClr val="003300"/>
                </a:solidFill>
              </a:rPr>
              <a:t>Dassault</a:t>
            </a:r>
            <a:r>
              <a:rPr lang="en-US" altLang="hu-HU" sz="1400" dirty="0" smtClean="0">
                <a:solidFill>
                  <a:srgbClr val="003300"/>
                </a:solidFill>
              </a:rPr>
              <a:t> </a:t>
            </a:r>
            <a:r>
              <a:rPr lang="en-US" altLang="hu-HU" sz="1400" dirty="0" err="1" smtClean="0">
                <a:solidFill>
                  <a:srgbClr val="003300"/>
                </a:solidFill>
              </a:rPr>
              <a:t>Systémes</a:t>
            </a:r>
            <a:endParaRPr lang="en-US" altLang="hu-HU" sz="1400" dirty="0">
              <a:solidFill>
                <a:srgbClr val="003300"/>
              </a:solidFill>
            </a:endParaRPr>
          </a:p>
        </p:txBody>
      </p:sp>
    </p:spTree>
    <p:extLst>
      <p:ext uri="{BB962C8B-B14F-4D97-AF65-F5344CB8AC3E}">
        <p14:creationId xmlns:p14="http://schemas.microsoft.com/office/powerpoint/2010/main" val="2022762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6457950"/>
            <a:ext cx="9144000" cy="40005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buFontTx/>
              <a:buNone/>
            </a:pPr>
            <a:r>
              <a:rPr lang="en-US" altLang="hu-HU" sz="1800" b="1">
                <a:solidFill>
                  <a:schemeClr val="bg1"/>
                </a:solidFill>
                <a:latin typeface="Bookman Old Style" panose="02050604050505020204" pitchFamily="18" charset="0"/>
              </a:rPr>
              <a:t> </a:t>
            </a:r>
            <a:r>
              <a:rPr lang="en-US" altLang="hu-HU" sz="1600" b="1">
                <a:solidFill>
                  <a:schemeClr val="bg1"/>
                </a:solidFill>
                <a:latin typeface="Microsoft Sans Serif" panose="020B0604020202020204" pitchFamily="34" charset="0"/>
              </a:rPr>
              <a:t>László Horváth        UÓ-JNFI-IAM        http://users.nik.uni-obuda.hu/lhorvath/</a:t>
            </a:r>
          </a:p>
        </p:txBody>
      </p:sp>
      <p:pic>
        <p:nvPicPr>
          <p:cNvPr id="11271" name="Kép 14"/>
          <p:cNvPicPr>
            <a:picLocks noChangeAspect="1" noChangeArrowheads="1"/>
          </p:cNvPicPr>
          <p:nvPr/>
        </p:nvPicPr>
        <p:blipFill>
          <a:blip r:embed="rId2">
            <a:extLst>
              <a:ext uri="{28A0092B-C50C-407E-A947-70E740481C1C}">
                <a14:useLocalDpi xmlns:a14="http://schemas.microsoft.com/office/drawing/2010/main" val="0"/>
              </a:ext>
            </a:extLst>
          </a:blip>
          <a:srcRect l="-2" r="-2" b="26263"/>
          <a:stretch>
            <a:fillRect/>
          </a:stretch>
        </p:blipFill>
        <p:spPr bwMode="auto">
          <a:xfrm>
            <a:off x="971600" y="692696"/>
            <a:ext cx="2698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Kép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548680"/>
            <a:ext cx="437356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
          <p:cNvSpPr txBox="1">
            <a:spLocks noChangeArrowheads="1"/>
          </p:cNvSpPr>
          <p:nvPr/>
        </p:nvSpPr>
        <p:spPr bwMode="auto">
          <a:xfrm>
            <a:off x="0" y="0"/>
            <a:ext cx="9144000" cy="400110"/>
          </a:xfrm>
          <a:prstGeom prst="rect">
            <a:avLst/>
          </a:prstGeom>
          <a:solidFill>
            <a:srgbClr val="00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hu-HU" sz="2000" b="1" dirty="0" smtClean="0">
                <a:solidFill>
                  <a:schemeClr val="bg1"/>
                </a:solidFill>
              </a:rPr>
              <a:t>Groups of modeling capabilities for </a:t>
            </a:r>
            <a:r>
              <a:rPr lang="hu-HU" altLang="hu-HU" sz="2000" b="1" dirty="0" smtClean="0">
                <a:solidFill>
                  <a:schemeClr val="bg1"/>
                </a:solidFill>
              </a:rPr>
              <a:t>collabor</a:t>
            </a:r>
            <a:r>
              <a:rPr lang="en-US" altLang="hu-HU" sz="2000" b="1" dirty="0" err="1" smtClean="0">
                <a:solidFill>
                  <a:schemeClr val="bg1"/>
                </a:solidFill>
              </a:rPr>
              <a:t>ation</a:t>
            </a:r>
            <a:r>
              <a:rPr lang="en-US" altLang="hu-HU" sz="2000" b="1" dirty="0" smtClean="0">
                <a:solidFill>
                  <a:schemeClr val="bg1"/>
                </a:solidFill>
              </a:rPr>
              <a:t> available on dashboard</a:t>
            </a:r>
            <a:endParaRPr lang="en-US" altLang="hu-HU" sz="2000" b="1" dirty="0">
              <a:solidFill>
                <a:schemeClr val="bg1"/>
              </a:solidFill>
            </a:endParaRPr>
          </a:p>
        </p:txBody>
      </p:sp>
      <p:sp>
        <p:nvSpPr>
          <p:cNvPr id="6" name="Text Box 20">
            <a:extLst>
              <a:ext uri="{FF2B5EF4-FFF2-40B4-BE49-F238E27FC236}">
                <a16:creationId xmlns:a16="http://schemas.microsoft.com/office/drawing/2014/main" id="{ACD02514-2FE7-4484-8A2F-9C4477D574D5}"/>
              </a:ext>
            </a:extLst>
          </p:cNvPr>
          <p:cNvSpPr txBox="1">
            <a:spLocks noChangeArrowheads="1"/>
          </p:cNvSpPr>
          <p:nvPr/>
        </p:nvSpPr>
        <p:spPr bwMode="auto">
          <a:xfrm>
            <a:off x="5999291" y="5873038"/>
            <a:ext cx="3126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hu-HU" sz="1400" dirty="0" smtClean="0">
                <a:solidFill>
                  <a:srgbClr val="003300"/>
                </a:solidFill>
              </a:rPr>
              <a:t>Source: </a:t>
            </a:r>
            <a:r>
              <a:rPr lang="en-US" altLang="hu-HU" sz="1400" dirty="0" err="1" smtClean="0">
                <a:solidFill>
                  <a:srgbClr val="003300"/>
                </a:solidFill>
              </a:rPr>
              <a:t>Dassault</a:t>
            </a:r>
            <a:r>
              <a:rPr lang="en-US" altLang="hu-HU" sz="1400" dirty="0" smtClean="0">
                <a:solidFill>
                  <a:srgbClr val="003300"/>
                </a:solidFill>
              </a:rPr>
              <a:t> </a:t>
            </a:r>
            <a:r>
              <a:rPr lang="en-US" altLang="hu-HU" sz="1400" dirty="0" err="1" smtClean="0">
                <a:solidFill>
                  <a:srgbClr val="003300"/>
                </a:solidFill>
              </a:rPr>
              <a:t>Systémes</a:t>
            </a:r>
            <a:endParaRPr lang="en-US" altLang="hu-HU" sz="1400" dirty="0">
              <a:solidFill>
                <a:srgbClr val="003300"/>
              </a:solidFill>
            </a:endParaRPr>
          </a:p>
        </p:txBody>
      </p:sp>
    </p:spTree>
    <p:extLst>
      <p:ext uri="{BB962C8B-B14F-4D97-AF65-F5344CB8AC3E}">
        <p14:creationId xmlns:p14="http://schemas.microsoft.com/office/powerpoint/2010/main" val="1380300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a:extLst>
              <a:ext uri="{FF2B5EF4-FFF2-40B4-BE49-F238E27FC236}">
                <a16:creationId xmlns:a16="http://schemas.microsoft.com/office/drawing/2014/main" id="{2AB005B8-15EB-4FEF-BB5D-85FEE106F1FF}"/>
              </a:ext>
            </a:extLst>
          </p:cNvPr>
          <p:cNvSpPr txBox="1">
            <a:spLocks noChangeArrowheads="1"/>
          </p:cNvSpPr>
          <p:nvPr/>
        </p:nvSpPr>
        <p:spPr bwMode="auto">
          <a:xfrm>
            <a:off x="0" y="0"/>
            <a:ext cx="9144000" cy="400110"/>
          </a:xfrm>
          <a:prstGeom prst="rect">
            <a:avLst/>
          </a:prstGeom>
          <a:solidFill>
            <a:srgbClr val="00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u-HU" sz="2000" b="1" dirty="0" smtClean="0">
                <a:solidFill>
                  <a:schemeClr val="bg1"/>
                </a:solidFill>
              </a:rPr>
              <a:t>Role and related task on the example of Aesthetical Shape Modeler </a:t>
            </a:r>
            <a:endParaRPr lang="en-US" altLang="hu-HU" sz="2000" b="1" dirty="0">
              <a:solidFill>
                <a:schemeClr val="bg1"/>
              </a:solidFill>
            </a:endParaRPr>
          </a:p>
        </p:txBody>
      </p:sp>
      <p:sp>
        <p:nvSpPr>
          <p:cNvPr id="58393" name="Rectangle 25">
            <a:extLst>
              <a:ext uri="{FF2B5EF4-FFF2-40B4-BE49-F238E27FC236}">
                <a16:creationId xmlns:a16="http://schemas.microsoft.com/office/drawing/2014/main" id="{C83EAA01-16F9-4639-99A3-9AA899101BE4}"/>
              </a:ext>
            </a:extLst>
          </p:cNvPr>
          <p:cNvSpPr>
            <a:spLocks noChangeArrowheads="1"/>
          </p:cNvSpPr>
          <p:nvPr/>
        </p:nvSpPr>
        <p:spPr bwMode="auto">
          <a:xfrm>
            <a:off x="0" y="6457950"/>
            <a:ext cx="9144000" cy="40005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2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4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pPr>
            <a:r>
              <a:rPr lang="en-US" altLang="hu-HU" sz="1800" b="1">
                <a:solidFill>
                  <a:schemeClr val="bg1"/>
                </a:solidFill>
                <a:latin typeface="Bookman Old Style" panose="02050604050505020204" pitchFamily="18" charset="0"/>
              </a:rPr>
              <a:t> </a:t>
            </a:r>
            <a:r>
              <a:rPr lang="en-US" altLang="hu-HU" sz="1600" b="1">
                <a:solidFill>
                  <a:schemeClr val="bg1"/>
                </a:solidFill>
                <a:latin typeface="Microsoft Sans Serif" panose="020B0604020202020204" pitchFamily="34" charset="0"/>
              </a:rPr>
              <a:t>László Horváth        UÓ-JNFI-IAM        http://users.nik.uni-obuda.hu/lhorvath/</a:t>
            </a:r>
          </a:p>
        </p:txBody>
      </p:sp>
      <p:sp>
        <p:nvSpPr>
          <p:cNvPr id="2" name="Téglalap 1"/>
          <p:cNvSpPr/>
          <p:nvPr/>
        </p:nvSpPr>
        <p:spPr>
          <a:xfrm>
            <a:off x="467544" y="1411476"/>
            <a:ext cx="8352928" cy="4031873"/>
          </a:xfrm>
          <a:prstGeom prst="rect">
            <a:avLst/>
          </a:prstGeom>
        </p:spPr>
        <p:txBody>
          <a:bodyPr wrap="square">
            <a:spAutoFit/>
          </a:bodyPr>
          <a:lstStyle/>
          <a:p>
            <a:pPr algn="l"/>
            <a:r>
              <a:rPr lang="en-US" cap="all" dirty="0" smtClean="0">
                <a:latin typeface="+mn-lt"/>
              </a:rPr>
              <a:t>DESIGN/STYLING</a:t>
            </a:r>
            <a:r>
              <a:rPr lang="hu-HU" cap="all" dirty="0" smtClean="0">
                <a:latin typeface="+mn-lt"/>
              </a:rPr>
              <a:t>                                                                </a:t>
            </a:r>
            <a:r>
              <a:rPr lang="en-US" b="1" dirty="0" smtClean="0">
                <a:latin typeface="+mn-lt"/>
              </a:rPr>
              <a:t>Aesthetical </a:t>
            </a:r>
            <a:r>
              <a:rPr lang="en-US" b="1" dirty="0">
                <a:latin typeface="+mn-lt"/>
              </a:rPr>
              <a:t>Shape Modeler</a:t>
            </a:r>
          </a:p>
          <a:p>
            <a:pPr algn="l"/>
            <a:endParaRPr lang="hu-HU" dirty="0" smtClean="0">
              <a:latin typeface="+mn-lt"/>
            </a:endParaRPr>
          </a:p>
          <a:p>
            <a:pPr algn="l"/>
            <a:r>
              <a:rPr lang="en-US" dirty="0" smtClean="0">
                <a:latin typeface="+mn-lt"/>
              </a:rPr>
              <a:t>Achieve </a:t>
            </a:r>
            <a:r>
              <a:rPr lang="en-US" dirty="0">
                <a:latin typeface="+mn-lt"/>
              </a:rPr>
              <a:t>high level surface quality while respecting aesthetic and technical constraints with a set of specific surface modeling applications, functions and analysis tools</a:t>
            </a:r>
            <a:r>
              <a:rPr lang="en-US" dirty="0" smtClean="0">
                <a:latin typeface="+mn-lt"/>
              </a:rPr>
              <a:t>.</a:t>
            </a:r>
            <a:endParaRPr lang="hu-HU" dirty="0" smtClean="0">
              <a:latin typeface="+mn-lt"/>
            </a:endParaRPr>
          </a:p>
          <a:p>
            <a:pPr algn="l"/>
            <a:endParaRPr lang="en-US" dirty="0">
              <a:latin typeface="+mn-lt"/>
            </a:endParaRPr>
          </a:p>
          <a:p>
            <a:pPr algn="l"/>
            <a:r>
              <a:rPr lang="en-US" dirty="0">
                <a:latin typeface="+mn-lt"/>
              </a:rPr>
              <a:t>Increase shape quality and precision to improve the final product’s perceived quality</a:t>
            </a:r>
            <a:r>
              <a:rPr lang="en-US" dirty="0" smtClean="0">
                <a:latin typeface="+mn-lt"/>
              </a:rPr>
              <a:t>.</a:t>
            </a:r>
            <a:endParaRPr lang="hu-HU" dirty="0" smtClean="0">
              <a:latin typeface="+mn-lt"/>
            </a:endParaRPr>
          </a:p>
          <a:p>
            <a:pPr algn="l"/>
            <a:endParaRPr lang="en-US" dirty="0">
              <a:latin typeface="+mn-lt"/>
            </a:endParaRPr>
          </a:p>
          <a:p>
            <a:pPr algn="l"/>
            <a:r>
              <a:rPr lang="en-US" dirty="0">
                <a:latin typeface="+mn-lt"/>
              </a:rPr>
              <a:t>Experience specific surface modeling, reverse engineering functions and analysis tools to create surfaces and deliver a new level of surface quality</a:t>
            </a:r>
            <a:r>
              <a:rPr lang="en-US" dirty="0" smtClean="0">
                <a:latin typeface="+mn-lt"/>
              </a:rPr>
              <a:t>.</a:t>
            </a:r>
            <a:endParaRPr lang="hu-HU" dirty="0" smtClean="0">
              <a:latin typeface="+mn-lt"/>
            </a:endParaRPr>
          </a:p>
          <a:p>
            <a:pPr algn="l"/>
            <a:endParaRPr lang="en-US" dirty="0">
              <a:latin typeface="+mn-lt"/>
            </a:endParaRPr>
          </a:p>
          <a:p>
            <a:pPr algn="l"/>
            <a:r>
              <a:rPr lang="en-US" dirty="0">
                <a:latin typeface="+mn-lt"/>
              </a:rPr>
              <a:t>Re-use and re-work geometry to reduce and optimize the iteration with creative designers</a:t>
            </a:r>
            <a:r>
              <a:rPr lang="en-US" dirty="0" smtClean="0">
                <a:latin typeface="+mn-lt"/>
              </a:rPr>
              <a:t>.</a:t>
            </a:r>
            <a:endParaRPr lang="hu-HU" dirty="0" smtClean="0">
              <a:latin typeface="+mn-lt"/>
            </a:endParaRPr>
          </a:p>
          <a:p>
            <a:pPr algn="l"/>
            <a:endParaRPr lang="en-US" dirty="0">
              <a:latin typeface="+mn-lt"/>
            </a:endParaRPr>
          </a:p>
          <a:p>
            <a:pPr algn="l"/>
            <a:r>
              <a:rPr lang="en-US" dirty="0">
                <a:latin typeface="+mn-lt"/>
              </a:rPr>
              <a:t>Creation of subdivision surfaces, technical surface and advanced explicit surface modeling tools</a:t>
            </a:r>
            <a:r>
              <a:rPr lang="en-US" dirty="0" smtClean="0">
                <a:latin typeface="+mn-lt"/>
              </a:rPr>
              <a:t>.</a:t>
            </a:r>
            <a:endParaRPr lang="hu-HU" dirty="0" smtClean="0">
              <a:latin typeface="+mn-lt"/>
            </a:endParaRPr>
          </a:p>
          <a:p>
            <a:pPr algn="l"/>
            <a:endParaRPr lang="en-US" dirty="0">
              <a:latin typeface="+mn-lt"/>
            </a:endParaRPr>
          </a:p>
          <a:p>
            <a:pPr algn="l"/>
            <a:r>
              <a:rPr lang="en-US" dirty="0">
                <a:latin typeface="+mn-lt"/>
              </a:rPr>
              <a:t>Dedicated features for shape quality conversion and improvement.</a:t>
            </a:r>
            <a:endParaRPr lang="en-US" b="0" i="0" dirty="0">
              <a:effectLst/>
              <a:latin typeface="+mn-lt"/>
            </a:endParaRPr>
          </a:p>
        </p:txBody>
      </p:sp>
      <p:sp>
        <p:nvSpPr>
          <p:cNvPr id="5" name="Text Box 20">
            <a:extLst>
              <a:ext uri="{FF2B5EF4-FFF2-40B4-BE49-F238E27FC236}">
                <a16:creationId xmlns:a16="http://schemas.microsoft.com/office/drawing/2014/main" id="{ACD02514-2FE7-4484-8A2F-9C4477D574D5}"/>
              </a:ext>
            </a:extLst>
          </p:cNvPr>
          <p:cNvSpPr txBox="1">
            <a:spLocks noChangeArrowheads="1"/>
          </p:cNvSpPr>
          <p:nvPr/>
        </p:nvSpPr>
        <p:spPr bwMode="auto">
          <a:xfrm>
            <a:off x="5999291" y="5873038"/>
            <a:ext cx="3126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hu-HU" sz="1400" dirty="0" smtClean="0">
                <a:solidFill>
                  <a:srgbClr val="003300"/>
                </a:solidFill>
              </a:rPr>
              <a:t>Source: </a:t>
            </a:r>
            <a:r>
              <a:rPr lang="en-US" altLang="hu-HU" sz="1400" dirty="0" err="1" smtClean="0">
                <a:solidFill>
                  <a:srgbClr val="003300"/>
                </a:solidFill>
              </a:rPr>
              <a:t>Dassault</a:t>
            </a:r>
            <a:r>
              <a:rPr lang="en-US" altLang="hu-HU" sz="1400" dirty="0" smtClean="0">
                <a:solidFill>
                  <a:srgbClr val="003300"/>
                </a:solidFill>
              </a:rPr>
              <a:t> </a:t>
            </a:r>
            <a:r>
              <a:rPr lang="en-US" altLang="hu-HU" sz="1400" dirty="0" err="1" smtClean="0">
                <a:solidFill>
                  <a:srgbClr val="003300"/>
                </a:solidFill>
              </a:rPr>
              <a:t>Systémes</a:t>
            </a:r>
            <a:endParaRPr lang="en-US" altLang="hu-HU" sz="1400" dirty="0">
              <a:solidFill>
                <a:srgbClr val="003300"/>
              </a:solidFill>
            </a:endParaRPr>
          </a:p>
        </p:txBody>
      </p:sp>
    </p:spTree>
    <p:extLst>
      <p:ext uri="{BB962C8B-B14F-4D97-AF65-F5344CB8AC3E}">
        <p14:creationId xmlns:p14="http://schemas.microsoft.com/office/powerpoint/2010/main" val="1787575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CC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hu-HU" sz="16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FFCC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hu-HU" sz="16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6533</TotalTime>
  <Words>901</Words>
  <Application>Microsoft Office PowerPoint</Application>
  <PresentationFormat>Diavetítés a képernyőre (4:3 oldalarány)</PresentationFormat>
  <Paragraphs>135</Paragraphs>
  <Slides>19</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19</vt:i4>
      </vt:variant>
    </vt:vector>
  </HeadingPairs>
  <TitlesOfParts>
    <vt:vector size="24" baseType="lpstr">
      <vt:lpstr>Arial</vt:lpstr>
      <vt:lpstr>Bookman Old Style</vt:lpstr>
      <vt:lpstr>Microsoft Sans Serif</vt:lpstr>
      <vt:lpstr>Times New Roman</vt:lpstr>
      <vt:lpstr>Alapértelmezett terv</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BMF cAMPUS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HORVÁTH lÁSZLÓ</dc:creator>
  <cp:lastModifiedBy>Horváth László</cp:lastModifiedBy>
  <cp:revision>909</cp:revision>
  <dcterms:created xsi:type="dcterms:W3CDTF">2007-09-10T20:19:51Z</dcterms:created>
  <dcterms:modified xsi:type="dcterms:W3CDTF">2019-03-28T23:44:18Z</dcterms:modified>
</cp:coreProperties>
</file>