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32"/>
  </p:notesMasterIdLst>
  <p:handoutMasterIdLst>
    <p:handoutMasterId r:id="rId33"/>
  </p:handoutMasterIdLst>
  <p:sldIdLst>
    <p:sldId id="258" r:id="rId3"/>
    <p:sldId id="742" r:id="rId4"/>
    <p:sldId id="743" r:id="rId5"/>
    <p:sldId id="744" r:id="rId6"/>
    <p:sldId id="745" r:id="rId7"/>
    <p:sldId id="746" r:id="rId8"/>
    <p:sldId id="747" r:id="rId9"/>
    <p:sldId id="748" r:id="rId10"/>
    <p:sldId id="749" r:id="rId11"/>
    <p:sldId id="750" r:id="rId12"/>
    <p:sldId id="751" r:id="rId13"/>
    <p:sldId id="752" r:id="rId14"/>
    <p:sldId id="753" r:id="rId15"/>
    <p:sldId id="754" r:id="rId16"/>
    <p:sldId id="755" r:id="rId17"/>
    <p:sldId id="756" r:id="rId18"/>
    <p:sldId id="757" r:id="rId19"/>
    <p:sldId id="758" r:id="rId20"/>
    <p:sldId id="759" r:id="rId21"/>
    <p:sldId id="760" r:id="rId22"/>
    <p:sldId id="761" r:id="rId23"/>
    <p:sldId id="763" r:id="rId24"/>
    <p:sldId id="764" r:id="rId25"/>
    <p:sldId id="765" r:id="rId26"/>
    <p:sldId id="766" r:id="rId27"/>
    <p:sldId id="767" r:id="rId28"/>
    <p:sldId id="762" r:id="rId29"/>
    <p:sldId id="566" r:id="rId30"/>
    <p:sldId id="301" r:id="rId31"/>
  </p:sldIdLst>
  <p:sldSz cx="9144000" cy="6858000" type="screen4x3"/>
  <p:notesSz cx="6858000" cy="9144000"/>
  <p:embeddedFontLst>
    <p:embeddedFont>
      <p:font typeface="Segoe UI" panose="020B0502040204020203"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64CC64"/>
    <a:srgbClr val="C0C0C0"/>
    <a:srgbClr val="0C0684"/>
    <a:srgbClr val="000066"/>
    <a:srgbClr val="FF0000"/>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84600" autoAdjust="0"/>
  </p:normalViewPr>
  <p:slideViewPr>
    <p:cSldViewPr>
      <p:cViewPr varScale="1">
        <p:scale>
          <a:sx n="59" d="100"/>
          <a:sy n="59" d="100"/>
        </p:scale>
        <p:origin x="1152" y="78"/>
      </p:cViewPr>
      <p:guideLst>
        <p:guide orient="horz" pos="2160"/>
        <p:guide pos="2880"/>
      </p:guideLst>
    </p:cSldViewPr>
  </p:slideViewPr>
  <p:outlineViewPr>
    <p:cViewPr>
      <p:scale>
        <a:sx n="33" d="100"/>
        <a:sy n="33" d="100"/>
      </p:scale>
      <p:origin x="0" y="23064"/>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4A35CD9E-0BBC-4150-A3C3-519CDBEF43C5}" type="slidenum">
              <a:rPr lang="hu-HU">
                <a:latin typeface="Calibri" panose="020F0502020204030204" pitchFamily="34" charset="0"/>
              </a:rPr>
              <a:pPr>
                <a:defRPr/>
              </a:pPr>
              <a:t>‹#›</a:t>
            </a:fld>
            <a:endParaRPr lang="hu-HU" dirty="0">
              <a:latin typeface="Calibri" panose="020F0502020204030204" pitchFamily="34" charset="0"/>
            </a:endParaRPr>
          </a:p>
        </p:txBody>
      </p:sp>
    </p:spTree>
    <p:extLst>
      <p:ext uri="{BB962C8B-B14F-4D97-AF65-F5344CB8AC3E}">
        <p14:creationId xmlns:p14="http://schemas.microsoft.com/office/powerpoint/2010/main" val="165124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Calibri" panose="020F0502020204030204" pitchFamily="34" charset="0"/>
              </a:defRPr>
            </a:lvl1pPr>
          </a:lstStyle>
          <a:p>
            <a:pPr>
              <a:defRPr/>
            </a:pPr>
            <a:endParaRPr lang="hu-HU"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Calibri" panose="020F0502020204030204" pitchFamily="34" charset="0"/>
              </a:defRPr>
            </a:lvl1pPr>
          </a:lstStyle>
          <a:p>
            <a:pPr>
              <a:defRPr/>
            </a:pPr>
            <a:endParaRPr lang="hu-HU"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dirty="0" err="1" smtClean="0"/>
              <a:t>Click</a:t>
            </a:r>
            <a:r>
              <a:rPr lang="hu-HU" noProof="0" dirty="0" smtClean="0"/>
              <a:t> </a:t>
            </a:r>
            <a:r>
              <a:rPr lang="hu-HU" noProof="0" dirty="0" err="1" smtClean="0"/>
              <a:t>to</a:t>
            </a:r>
            <a:r>
              <a:rPr lang="hu-HU" noProof="0" dirty="0" smtClean="0"/>
              <a:t> </a:t>
            </a:r>
            <a:r>
              <a:rPr lang="hu-HU" noProof="0" dirty="0" err="1" smtClean="0"/>
              <a:t>edit</a:t>
            </a:r>
            <a:r>
              <a:rPr lang="hu-HU" noProof="0" dirty="0" smtClean="0"/>
              <a:t> Master text </a:t>
            </a:r>
            <a:r>
              <a:rPr lang="hu-HU" noProof="0" dirty="0" err="1" smtClean="0"/>
              <a:t>styles</a:t>
            </a:r>
            <a:endParaRPr lang="hu-HU" noProof="0" dirty="0" smtClean="0"/>
          </a:p>
          <a:p>
            <a:pPr lvl="1"/>
            <a:r>
              <a:rPr lang="hu-HU" noProof="0" dirty="0" err="1" smtClean="0"/>
              <a:t>Second</a:t>
            </a:r>
            <a:r>
              <a:rPr lang="hu-HU" noProof="0" dirty="0" smtClean="0"/>
              <a:t> </a:t>
            </a:r>
            <a:r>
              <a:rPr lang="hu-HU" noProof="0" dirty="0" err="1" smtClean="0"/>
              <a:t>level</a:t>
            </a:r>
            <a:endParaRPr lang="hu-HU" noProof="0" dirty="0" smtClean="0"/>
          </a:p>
          <a:p>
            <a:pPr lvl="2"/>
            <a:r>
              <a:rPr lang="hu-HU" noProof="0" dirty="0" err="1" smtClean="0"/>
              <a:t>Third</a:t>
            </a:r>
            <a:r>
              <a:rPr lang="hu-HU" noProof="0" dirty="0" smtClean="0"/>
              <a:t> </a:t>
            </a:r>
            <a:r>
              <a:rPr lang="hu-HU" noProof="0" dirty="0" err="1" smtClean="0"/>
              <a:t>level</a:t>
            </a:r>
            <a:endParaRPr lang="hu-HU" noProof="0" dirty="0" smtClean="0"/>
          </a:p>
          <a:p>
            <a:pPr lvl="3"/>
            <a:r>
              <a:rPr lang="hu-HU" noProof="0" dirty="0" err="1" smtClean="0"/>
              <a:t>Fourth</a:t>
            </a:r>
            <a:r>
              <a:rPr lang="hu-HU" noProof="0" dirty="0" smtClean="0"/>
              <a:t> </a:t>
            </a:r>
            <a:r>
              <a:rPr lang="hu-HU" noProof="0" dirty="0" err="1" smtClean="0"/>
              <a:t>level</a:t>
            </a:r>
            <a:endParaRPr lang="hu-HU" noProof="0" dirty="0" smtClean="0"/>
          </a:p>
          <a:p>
            <a:pPr lvl="4"/>
            <a:r>
              <a:rPr lang="hu-HU" noProof="0" dirty="0" err="1" smtClean="0"/>
              <a:t>Fifth</a:t>
            </a:r>
            <a:r>
              <a:rPr lang="hu-HU" noProof="0" dirty="0" smtClean="0"/>
              <a:t> </a:t>
            </a:r>
            <a:r>
              <a:rPr lang="hu-HU" noProof="0" dirty="0" err="1" smtClean="0"/>
              <a:t>level</a:t>
            </a:r>
            <a:endParaRPr lang="hu-HU" noProof="0" dirty="0" smtClean="0"/>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Calibri" panose="020F0502020204030204" pitchFamily="34" charset="0"/>
              </a:defRPr>
            </a:lvl1pPr>
          </a:lstStyle>
          <a:p>
            <a:pPr>
              <a:defRPr/>
            </a:pPr>
            <a:endParaRPr lang="hu-HU"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anose="020F0502020204030204" pitchFamily="34" charset="0"/>
              </a:defRPr>
            </a:lvl1pPr>
          </a:lstStyle>
          <a:p>
            <a:pPr>
              <a:defRPr/>
            </a:pPr>
            <a:fld id="{101132C3-DFCE-47E9-9662-C659BE1390AF}" type="slidenum">
              <a:rPr lang="hu-HU" smtClean="0"/>
              <a:pPr>
                <a:defRPr/>
              </a:pPr>
              <a:t>‹#›</a:t>
            </a:fld>
            <a:endParaRPr lang="hu-HU" dirty="0"/>
          </a:p>
        </p:txBody>
      </p:sp>
    </p:spTree>
    <p:extLst>
      <p:ext uri="{BB962C8B-B14F-4D97-AF65-F5344CB8AC3E}">
        <p14:creationId xmlns:p14="http://schemas.microsoft.com/office/powerpoint/2010/main" val="783034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C8646EDD-CE67-4B12-BE09-2BDFAFFA7886}" type="slidenum">
              <a:rPr lang="hu-HU" sz="1200" smtClean="0">
                <a:solidFill>
                  <a:schemeClr val="tx1"/>
                </a:solidFill>
              </a:rPr>
              <a:pPr eaLnBrk="1" hangingPunct="1"/>
              <a:t>1</a:t>
            </a:fld>
            <a:endParaRPr lang="hu-HU" sz="1200" dirty="0" smtClean="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0941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12</a:t>
            </a:fld>
            <a:endParaRPr lang="hu-HU"/>
          </a:p>
        </p:txBody>
      </p:sp>
    </p:spTree>
    <p:extLst>
      <p:ext uri="{BB962C8B-B14F-4D97-AF65-F5344CB8AC3E}">
        <p14:creationId xmlns:p14="http://schemas.microsoft.com/office/powerpoint/2010/main" val="394632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kép helye 1"/>
          <p:cNvSpPr>
            <a:spLocks noGrp="1" noRot="1" noChangeAspect="1" noTextEdit="1"/>
          </p:cNvSpPr>
          <p:nvPr>
            <p:ph type="sldImg"/>
          </p:nvPr>
        </p:nvSpPr>
        <p:spPr>
          <a:ln/>
        </p:spPr>
      </p:sp>
      <p:sp>
        <p:nvSpPr>
          <p:cNvPr id="450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ValamiEventArgs: opcionális. Mese: van olyan esemény, ahol elég az esemény maga (pl. Click, Connect), és ez elmondja, hogy valami történt. Van olyan esemény, ahol az esemény mellé extra információkat akarunk adni (pl. MouseClick, MouseMove). Erre való az eseményparaméter. Ha nem kell saját, akkor: EventArgs (amúgy is ez az ős)</a:t>
            </a:r>
          </a:p>
          <a:p>
            <a:r>
              <a:rPr lang="hu-HU" altLang="hu-HU" smtClean="0"/>
              <a:t>ValamiEventHandler: object sender + eventargs paraméterű, void visszatérési típusú</a:t>
            </a:r>
          </a:p>
          <a:p>
            <a:r>
              <a:rPr lang="hu-HU" altLang="hu-HU" smtClean="0"/>
              <a:t>OnValami: opcionális, általában akkor, ha az esemény több helyen is bekövetkezhet a kódban, és nem akarjuk a NULL-ellenőrzést ismételni, vagy az esemény-loggolást ismételni --- Ez a külön metódus CSAK az esemény meghívását végzi el</a:t>
            </a:r>
          </a:p>
          <a:p>
            <a:r>
              <a:rPr lang="hu-HU" altLang="hu-HU" smtClean="0"/>
              <a:t>Esemény lekezelése az eseményt lekezelő osztályban: automata elnevezést fogunk többnyire használni</a:t>
            </a:r>
          </a:p>
        </p:txBody>
      </p:sp>
      <p:sp>
        <p:nvSpPr>
          <p:cNvPr id="450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11651B13-FFD0-4ECD-9F26-92D16F8EA5B7}" type="slidenum">
              <a:rPr lang="hu-HU" altLang="hu-HU" sz="1200" smtClean="0">
                <a:solidFill>
                  <a:schemeClr val="tx1"/>
                </a:solidFill>
                <a:latin typeface="Segoe UI" pitchFamily="34" charset="0"/>
              </a:rPr>
              <a:pPr eaLnBrk="1" hangingPunct="1"/>
              <a:t>13</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626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C# 2.0 megoldás</a:t>
            </a:r>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25202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C# 3.0-tól kezdve</a:t>
            </a:r>
            <a:endParaRPr lang="en-GB" dirty="0"/>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16</a:t>
            </a:fld>
            <a:endParaRPr lang="hu-HU"/>
          </a:p>
        </p:txBody>
      </p:sp>
    </p:spTree>
    <p:extLst>
      <p:ext uri="{BB962C8B-B14F-4D97-AF65-F5344CB8AC3E}">
        <p14:creationId xmlns:p14="http://schemas.microsoft.com/office/powerpoint/2010/main" val="377795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a:ln/>
        </p:spPr>
      </p:sp>
      <p:sp>
        <p:nvSpPr>
          <p:cNvPr id="3686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Funct: utolsó helyen van a visszatérési típus, előtte a bemenő paraméterek (max. 4)</a:t>
            </a:r>
          </a:p>
          <a:p>
            <a:r>
              <a:rPr lang="hu-HU" altLang="hu-HU" smtClean="0"/>
              <a:t>A Func párja az Action, amely szintén maximum négy bemenő paramétert kaphat, de nem lehet visszatérési értéke</a:t>
            </a:r>
            <a:r>
              <a:rPr lang="hu-HU" altLang="hu-HU" i="1" smtClean="0"/>
              <a:t> </a:t>
            </a:r>
            <a:r>
              <a:rPr lang="hu-HU" altLang="hu-HU" smtClean="0"/>
              <a:t>Speciális eset: amikor a fordító nem tudja a delegate-ből eldönteni, hogy milyen típusúak a paraméterek</a:t>
            </a:r>
          </a:p>
        </p:txBody>
      </p:sp>
      <p:sp>
        <p:nvSpPr>
          <p:cNvPr id="368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E2855486-B442-4C7C-8D3F-4852CD0F5487}" type="slidenum">
              <a:rPr lang="hu-HU" altLang="hu-HU" sz="1200" smtClean="0">
                <a:solidFill>
                  <a:schemeClr val="tx1"/>
                </a:solidFill>
                <a:latin typeface="Segoe UI" pitchFamily="34" charset="0"/>
              </a:rPr>
              <a:pPr eaLnBrk="1" hangingPunct="1"/>
              <a:t>17</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406791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20</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345309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22</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185683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27</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258936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a:ln/>
        </p:spPr>
      </p:sp>
      <p:sp>
        <p:nvSpPr>
          <p:cNvPr id="9011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smtClean="0"/>
          </a:p>
        </p:txBody>
      </p:sp>
      <p:sp>
        <p:nvSpPr>
          <p:cNvPr id="9011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372768E-2D13-49D4-897B-ABB607B3757B}" type="slidenum">
              <a:rPr lang="hu-HU" sz="1200" smtClean="0">
                <a:solidFill>
                  <a:schemeClr val="tx1"/>
                </a:solidFill>
              </a:rPr>
              <a:pPr eaLnBrk="1" hangingPunct="1"/>
              <a:t>28</a:t>
            </a:fld>
            <a:endParaRPr lang="hu-HU" sz="1200" dirty="0" smtClean="0">
              <a:solidFill>
                <a:schemeClr val="tx1"/>
              </a:solidFill>
            </a:endParaRPr>
          </a:p>
        </p:txBody>
      </p:sp>
    </p:spTree>
    <p:extLst>
      <p:ext uri="{BB962C8B-B14F-4D97-AF65-F5344CB8AC3E}">
        <p14:creationId xmlns:p14="http://schemas.microsoft.com/office/powerpoint/2010/main" val="287453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D42427A-9385-44B0-8172-520377342A8C}" type="slidenum">
              <a:rPr lang="hu-HU" sz="1200" smtClean="0">
                <a:solidFill>
                  <a:schemeClr val="tx1"/>
                </a:solidFill>
              </a:rPr>
              <a:pPr eaLnBrk="1" hangingPunct="1"/>
              <a:t>29</a:t>
            </a:fld>
            <a:endParaRPr lang="hu-HU" sz="1200" dirty="0" smtClean="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3655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4</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800" dirty="0" smtClean="0"/>
              <a:t>NEM</a:t>
            </a:r>
            <a:r>
              <a:rPr lang="hu-HU" altLang="hu-HU" sz="2800" baseline="0" dirty="0" smtClean="0"/>
              <a:t> KEVERNI ÖSSZE A DELEGÁLTAT ÉS A DELEGÁLT TÍPUSÁT!!!! -&gt; OSZTÁLY VS PÉLDÁNY</a:t>
            </a:r>
            <a:endParaRPr lang="hu-HU" altLang="hu-HU" sz="2800" dirty="0" smtClean="0"/>
          </a:p>
          <a:p>
            <a:pPr eaLnBrk="1" hangingPunct="1"/>
            <a:endParaRPr lang="hu-HU" altLang="hu-HU" sz="2800" dirty="0" smtClean="0"/>
          </a:p>
          <a:p>
            <a:pPr eaLnBrk="1" hangingPunct="1"/>
            <a:r>
              <a:rPr lang="hu-HU" altLang="hu-HU" sz="2800" dirty="0" smtClean="0"/>
              <a:t>Fontos: ez még csak egy típusdeklaráció </a:t>
            </a:r>
            <a:r>
              <a:rPr lang="hu-HU" altLang="hu-HU" sz="2800" dirty="0" smtClean="0">
                <a:sym typeface="Wingdings" pitchFamily="2" charset="2"/>
              </a:rPr>
              <a:t></a:t>
            </a:r>
          </a:p>
          <a:p>
            <a:pPr lvl="1" eaLnBrk="1" hangingPunct="1"/>
            <a:r>
              <a:rPr lang="hu-HU" altLang="hu-HU" sz="2800" b="1" dirty="0" smtClean="0">
                <a:sym typeface="Wingdings" pitchFamily="2" charset="2"/>
              </a:rPr>
              <a:t>Változó nélkül nem használható</a:t>
            </a:r>
          </a:p>
          <a:p>
            <a:pPr lvl="1" eaLnBrk="1" hangingPunct="1"/>
            <a:r>
              <a:rPr lang="hu-HU" altLang="hu-HU" sz="2800" b="1" dirty="0" smtClean="0">
                <a:sym typeface="Wingdings" pitchFamily="2" charset="2"/>
              </a:rPr>
              <a:t>Referenciatípus</a:t>
            </a:r>
          </a:p>
          <a:p>
            <a:pPr lvl="1" eaLnBrk="1" hangingPunct="1"/>
            <a:r>
              <a:rPr lang="hu-HU" altLang="hu-HU" sz="2800" b="1" dirty="0" smtClean="0">
                <a:sym typeface="Wingdings" pitchFamily="2" charset="2"/>
              </a:rPr>
              <a:t>Metóduson belül nem deklarálható</a:t>
            </a:r>
          </a:p>
          <a:p>
            <a:pPr lvl="1" eaLnBrk="1" hangingPunct="1"/>
            <a:r>
              <a:rPr lang="hu-HU" altLang="hu-HU" sz="2800" b="1" dirty="0" smtClean="0">
                <a:sym typeface="Wingdings" pitchFamily="2" charset="2"/>
              </a:rPr>
              <a:t>Osztályon belül és kívül is deklarálható</a:t>
            </a:r>
            <a:endParaRPr lang="hu-HU" altLang="hu-HU" sz="2400" b="1" dirty="0" smtClean="0"/>
          </a:p>
        </p:txBody>
      </p:sp>
    </p:spTree>
    <p:extLst>
      <p:ext uri="{BB962C8B-B14F-4D97-AF65-F5344CB8AC3E}">
        <p14:creationId xmlns:p14="http://schemas.microsoft.com/office/powerpoint/2010/main" val="301234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5</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400" b="1" smtClean="0"/>
              <a:t>Azt,</a:t>
            </a:r>
            <a:r>
              <a:rPr lang="hu-HU" altLang="hu-HU" sz="2400" b="1" baseline="0" smtClean="0"/>
              <a:t> h a delegáltban több függvény is lehet, multicast tulajdonságnak hívják. NEM AZT HÍVJÁK MULTICAST TULAJDONSÁGNAK, HOGY TÉNYLEG TÖBB FÜGGVÉNY VAN BENNE! A multicast kifejezés a képességét jelzi, .NET-ben van unicast delegált is, de C#-ban csak multicast van (=minden delegáltban több függvény lehet)</a:t>
            </a:r>
            <a:endParaRPr lang="hu-HU" altLang="hu-HU" sz="2400" b="1" smtClean="0"/>
          </a:p>
        </p:txBody>
      </p:sp>
    </p:spTree>
    <p:extLst>
      <p:ext uri="{BB962C8B-B14F-4D97-AF65-F5344CB8AC3E}">
        <p14:creationId xmlns:p14="http://schemas.microsoft.com/office/powerpoint/2010/main" val="100781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6</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z="2400" b="1" smtClean="0"/>
          </a:p>
        </p:txBody>
      </p:sp>
    </p:spTree>
    <p:extLst>
      <p:ext uri="{BB962C8B-B14F-4D97-AF65-F5344CB8AC3E}">
        <p14:creationId xmlns:p14="http://schemas.microsoft.com/office/powerpoint/2010/main" val="184330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7</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400" b="1" smtClean="0"/>
              <a:t>A felső harmadik oszlop az adott delegált</a:t>
            </a:r>
            <a:r>
              <a:rPr lang="hu-HU" altLang="hu-HU" sz="2400" b="1" baseline="0" smtClean="0"/>
              <a:t> típusok használatára mutat példát </a:t>
            </a:r>
            <a:endParaRPr lang="hu-HU" altLang="hu-HU" sz="2400" b="1" smtClean="0"/>
          </a:p>
        </p:txBody>
      </p:sp>
    </p:spTree>
    <p:extLst>
      <p:ext uri="{BB962C8B-B14F-4D97-AF65-F5344CB8AC3E}">
        <p14:creationId xmlns:p14="http://schemas.microsoft.com/office/powerpoint/2010/main" val="55020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8</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z="2400" b="1" smtClean="0"/>
          </a:p>
        </p:txBody>
      </p:sp>
    </p:spTree>
    <p:extLst>
      <p:ext uri="{BB962C8B-B14F-4D97-AF65-F5344CB8AC3E}">
        <p14:creationId xmlns:p14="http://schemas.microsoft.com/office/powerpoint/2010/main" val="201655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147C4171-0AD2-43F7-8424-FBE25EB37279}" type="slidenum">
              <a:rPr lang="hu-HU" altLang="hu-HU" sz="1200">
                <a:solidFill>
                  <a:schemeClr val="tx1"/>
                </a:solidFill>
                <a:latin typeface="Segoe UI" pitchFamily="34" charset="0"/>
              </a:rPr>
              <a:pPr algn="r" eaLnBrk="1" hangingPunct="1"/>
              <a:t>9</a:t>
            </a:fld>
            <a:endParaRPr lang="hu-HU" altLang="hu-HU" sz="1200">
              <a:solidFill>
                <a:schemeClr val="tx1"/>
              </a:solidFill>
              <a:latin typeface="Segoe UI"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t>A látható kód apró hiányossága, hogy a delegate-et NULL ellenőrzés nélkül hajtja végre – inicializálatlan delegate esetén ez nullreferenceexception-t jelent</a:t>
            </a:r>
          </a:p>
          <a:p>
            <a:pPr eaLnBrk="1" hangingPunct="1"/>
            <a:endParaRPr lang="en-US" altLang="hu-HU" smtClean="0"/>
          </a:p>
        </p:txBody>
      </p:sp>
    </p:spTree>
    <p:extLst>
      <p:ext uri="{BB962C8B-B14F-4D97-AF65-F5344CB8AC3E}">
        <p14:creationId xmlns:p14="http://schemas.microsoft.com/office/powerpoint/2010/main" val="338680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ln/>
        </p:spPr>
      </p:sp>
      <p:sp>
        <p:nvSpPr>
          <p:cNvPr id="4096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4096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8CDFEF27-D5C5-4407-A550-97D5E36DD491}" type="slidenum">
              <a:rPr lang="hu-HU" altLang="hu-HU" sz="1200" smtClean="0">
                <a:solidFill>
                  <a:schemeClr val="tx1"/>
                </a:solidFill>
                <a:latin typeface="Segoe UI" pitchFamily="34" charset="0"/>
              </a:rPr>
              <a:pPr eaLnBrk="1" hangingPunct="1"/>
              <a:t>10</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172906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kép helye 1"/>
          <p:cNvSpPr>
            <a:spLocks noGrp="1" noRot="1" noChangeAspect="1" noTextEdit="1"/>
          </p:cNvSpPr>
          <p:nvPr>
            <p:ph type="sldImg"/>
          </p:nvPr>
        </p:nvSpPr>
        <p:spPr>
          <a:ln/>
        </p:spPr>
      </p:sp>
      <p:sp>
        <p:nvSpPr>
          <p:cNvPr id="4198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4198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19C9260-DD0F-474D-B6EB-427DB84FC845}" type="slidenum">
              <a:rPr lang="hu-HU" altLang="hu-HU" sz="1200" smtClean="0">
                <a:solidFill>
                  <a:schemeClr val="tx1"/>
                </a:solidFill>
                <a:latin typeface="Segoe UI" pitchFamily="34" charset="0"/>
              </a:rPr>
              <a:pPr eaLnBrk="1" hangingPunct="1"/>
              <a:t>11</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340009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smtClean="0"/>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smtClean="0"/>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4FE3F63D-85EE-44CC-9B17-615FB0AB8482}" type="slidenum">
              <a:rPr lang="hu-HU"/>
              <a:pPr>
                <a:defRPr/>
              </a:pPr>
              <a:t>‹#›</a:t>
            </a:fld>
            <a:endParaRPr lang="hu-HU"/>
          </a:p>
        </p:txBody>
      </p:sp>
      <p:sp>
        <p:nvSpPr>
          <p:cNvPr id="7" name="Rectangle 15"/>
          <p:cNvSpPr>
            <a:spLocks noGrp="1" noChangeArrowheads="1"/>
          </p:cNvSpPr>
          <p:nvPr>
            <p:ph type="ftr" sz="quarter" idx="12"/>
          </p:nvPr>
        </p:nvSpPr>
        <p:spPr>
          <a:xfrm>
            <a:off x="3124200" y="6245225"/>
            <a:ext cx="2895600" cy="476250"/>
          </a:xfrm>
        </p:spPr>
        <p:txBody>
          <a:bodyPr/>
          <a:lstStyle>
            <a:lvl1pPr>
              <a:defRPr/>
            </a:lvl1pPr>
          </a:lstStyle>
          <a:p>
            <a:pPr>
              <a:defRPr/>
            </a:pPr>
            <a:r>
              <a:rPr lang="hu-HU" smtClean="0"/>
              <a:t>SzaboZs</a:t>
            </a:r>
            <a:endParaRPr lang="hu-HU"/>
          </a:p>
        </p:txBody>
      </p:sp>
    </p:spTree>
    <p:extLst>
      <p:ext uri="{BB962C8B-B14F-4D97-AF65-F5344CB8AC3E}">
        <p14:creationId xmlns:p14="http://schemas.microsoft.com/office/powerpoint/2010/main" val="202401707"/>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F6576CF3-6A93-49FC-89C5-CE152A5E28C8}" type="slidenum">
              <a:rPr lang="hu-HU"/>
              <a:pPr>
                <a:defRPr/>
              </a:pPr>
              <a:t>‹#›</a:t>
            </a:fld>
            <a:endParaRPr lang="hu-HU"/>
          </a:p>
        </p:txBody>
      </p:sp>
    </p:spTree>
    <p:extLst>
      <p:ext uri="{BB962C8B-B14F-4D97-AF65-F5344CB8AC3E}">
        <p14:creationId xmlns:p14="http://schemas.microsoft.com/office/powerpoint/2010/main" val="113750586"/>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BC425B45-AD67-4138-B7CD-0F5BDAAD2A0E}" type="slidenum">
              <a:rPr lang="hu-HU"/>
              <a:pPr>
                <a:defRPr/>
              </a:pPr>
              <a:t>‹#›</a:t>
            </a:fld>
            <a:endParaRPr lang="hu-HU"/>
          </a:p>
        </p:txBody>
      </p:sp>
    </p:spTree>
    <p:extLst>
      <p:ext uri="{BB962C8B-B14F-4D97-AF65-F5344CB8AC3E}">
        <p14:creationId xmlns:p14="http://schemas.microsoft.com/office/powerpoint/2010/main" val="3720307399"/>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AE6FC6C1-1FAF-43B7-9479-BB452377AAE4}" type="slidenum">
              <a:rPr lang="hu-HU"/>
              <a:pPr>
                <a:defRPr/>
              </a:pPr>
              <a:t>‹#›</a:t>
            </a:fld>
            <a:endParaRPr lang="hu-HU"/>
          </a:p>
        </p:txBody>
      </p:sp>
    </p:spTree>
    <p:extLst>
      <p:ext uri="{BB962C8B-B14F-4D97-AF65-F5344CB8AC3E}">
        <p14:creationId xmlns:p14="http://schemas.microsoft.com/office/powerpoint/2010/main" val="380908187"/>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smtClean="0"/>
              <a:t>Mintacím szerkesztése</a:t>
            </a:r>
            <a:endParaRPr lang="hu-HU"/>
          </a:p>
        </p:txBody>
      </p:sp>
      <p:sp>
        <p:nvSpPr>
          <p:cNvPr id="3" name="Táblázat helye 2"/>
          <p:cNvSpPr>
            <a:spLocks noGrp="1"/>
          </p:cNvSpPr>
          <p:nvPr>
            <p:ph type="tbl" idx="1"/>
          </p:nvPr>
        </p:nvSpPr>
        <p:spPr>
          <a:xfrm>
            <a:off x="107950" y="692150"/>
            <a:ext cx="8928100" cy="5761038"/>
          </a:xfrm>
        </p:spPr>
        <p:txBody>
          <a:bodyPr/>
          <a:lstStyle/>
          <a:p>
            <a:pPr lvl="0"/>
            <a:endParaRPr lang="hu-HU" noProof="0" smtClean="0"/>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C4EDC2BE-1823-417E-A4F3-693B93182CA0}" type="slidenum">
              <a:rPr lang="hu-HU"/>
              <a:pPr>
                <a:defRPr/>
              </a:pPr>
              <a:t>‹#›</a:t>
            </a:fld>
            <a:endParaRPr lang="hu-HU"/>
          </a:p>
        </p:txBody>
      </p:sp>
    </p:spTree>
    <p:extLst>
      <p:ext uri="{BB962C8B-B14F-4D97-AF65-F5344CB8AC3E}">
        <p14:creationId xmlns:p14="http://schemas.microsoft.com/office/powerpoint/2010/main" val="987782675"/>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5804299B-CA50-4C32-AB8B-7E4347FB4798}" type="slidenum">
              <a:rPr lang="hu-HU"/>
              <a:pPr>
                <a:defRPr/>
              </a:pPr>
              <a:t>‹#›</a:t>
            </a:fld>
            <a:endParaRPr lang="hu-HU"/>
          </a:p>
        </p:txBody>
      </p:sp>
    </p:spTree>
    <p:extLst>
      <p:ext uri="{BB962C8B-B14F-4D97-AF65-F5344CB8AC3E}">
        <p14:creationId xmlns:p14="http://schemas.microsoft.com/office/powerpoint/2010/main" val="2017215160"/>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FECC8C77-0C45-4AD4-B4A9-3CA465BDCD49}" type="slidenum">
              <a:rPr lang="hu-HU"/>
              <a:pPr>
                <a:defRPr/>
              </a:pPr>
              <a:t>‹#›</a:t>
            </a:fld>
            <a:endParaRPr lang="hu-HU"/>
          </a:p>
        </p:txBody>
      </p:sp>
    </p:spTree>
    <p:extLst>
      <p:ext uri="{BB962C8B-B14F-4D97-AF65-F5344CB8AC3E}">
        <p14:creationId xmlns:p14="http://schemas.microsoft.com/office/powerpoint/2010/main" val="99554738"/>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5C1E2F33-5BCF-4D90-81BE-CD06FCF6DBB1}" type="slidenum">
              <a:rPr lang="hu-HU"/>
              <a:pPr>
                <a:defRPr/>
              </a:pPr>
              <a:t>‹#›</a:t>
            </a:fld>
            <a:endParaRPr lang="hu-HU"/>
          </a:p>
        </p:txBody>
      </p:sp>
    </p:spTree>
    <p:extLst>
      <p:ext uri="{BB962C8B-B14F-4D97-AF65-F5344CB8AC3E}">
        <p14:creationId xmlns:p14="http://schemas.microsoft.com/office/powerpoint/2010/main" val="3860465744"/>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FEC391B6-F415-426E-B7CB-C6CC8637004D}" type="slidenum">
              <a:rPr lang="hu-HU"/>
              <a:pPr>
                <a:defRPr/>
              </a:pPr>
              <a:t>‹#›</a:t>
            </a:fld>
            <a:endParaRPr lang="hu-HU"/>
          </a:p>
        </p:txBody>
      </p:sp>
    </p:spTree>
    <p:extLst>
      <p:ext uri="{BB962C8B-B14F-4D97-AF65-F5344CB8AC3E}">
        <p14:creationId xmlns:p14="http://schemas.microsoft.com/office/powerpoint/2010/main" val="956744196"/>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8" name="Rectangle 9"/>
          <p:cNvSpPr>
            <a:spLocks noGrp="1" noChangeArrowheads="1"/>
          </p:cNvSpPr>
          <p:nvPr>
            <p:ph type="sldNum" sz="quarter" idx="11"/>
          </p:nvPr>
        </p:nvSpPr>
        <p:spPr>
          <a:ln/>
        </p:spPr>
        <p:txBody>
          <a:bodyPr/>
          <a:lstStyle>
            <a:lvl1pPr>
              <a:defRPr/>
            </a:lvl1pPr>
          </a:lstStyle>
          <a:p>
            <a:pPr>
              <a:defRPr/>
            </a:pPr>
            <a:fld id="{0DC7C312-F233-4176-9F9F-AE9E600C59BF}" type="slidenum">
              <a:rPr lang="hu-HU"/>
              <a:pPr>
                <a:defRPr/>
              </a:pPr>
              <a:t>‹#›</a:t>
            </a:fld>
            <a:endParaRPr lang="hu-HU"/>
          </a:p>
        </p:txBody>
      </p:sp>
    </p:spTree>
    <p:extLst>
      <p:ext uri="{BB962C8B-B14F-4D97-AF65-F5344CB8AC3E}">
        <p14:creationId xmlns:p14="http://schemas.microsoft.com/office/powerpoint/2010/main" val="3249910121"/>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4" name="Rectangle 9"/>
          <p:cNvSpPr>
            <a:spLocks noGrp="1" noChangeArrowheads="1"/>
          </p:cNvSpPr>
          <p:nvPr>
            <p:ph type="sldNum" sz="quarter" idx="11"/>
          </p:nvPr>
        </p:nvSpPr>
        <p:spPr>
          <a:ln/>
        </p:spPr>
        <p:txBody>
          <a:bodyPr/>
          <a:lstStyle>
            <a:lvl1pPr>
              <a:defRPr/>
            </a:lvl1pPr>
          </a:lstStyle>
          <a:p>
            <a:pPr>
              <a:defRPr/>
            </a:pPr>
            <a:fld id="{A8C0436F-A9FF-466B-8F40-6418C1D50AD5}" type="slidenum">
              <a:rPr lang="hu-HU"/>
              <a:pPr>
                <a:defRPr/>
              </a:pPr>
              <a:t>‹#›</a:t>
            </a:fld>
            <a:endParaRPr lang="hu-HU"/>
          </a:p>
        </p:txBody>
      </p:sp>
    </p:spTree>
    <p:extLst>
      <p:ext uri="{BB962C8B-B14F-4D97-AF65-F5344CB8AC3E}">
        <p14:creationId xmlns:p14="http://schemas.microsoft.com/office/powerpoint/2010/main" val="4110854253"/>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3" name="Rectangle 9"/>
          <p:cNvSpPr>
            <a:spLocks noGrp="1" noChangeArrowheads="1"/>
          </p:cNvSpPr>
          <p:nvPr>
            <p:ph type="sldNum" sz="quarter" idx="11"/>
          </p:nvPr>
        </p:nvSpPr>
        <p:spPr>
          <a:ln/>
        </p:spPr>
        <p:txBody>
          <a:bodyPr/>
          <a:lstStyle>
            <a:lvl1pPr>
              <a:defRPr/>
            </a:lvl1pPr>
          </a:lstStyle>
          <a:p>
            <a:pPr>
              <a:defRPr/>
            </a:pPr>
            <a:fld id="{3E2B4607-7461-4212-824A-80C2AA698AE4}" type="slidenum">
              <a:rPr lang="hu-HU"/>
              <a:pPr>
                <a:defRPr/>
              </a:pPr>
              <a:t>‹#›</a:t>
            </a:fld>
            <a:endParaRPr lang="hu-HU"/>
          </a:p>
        </p:txBody>
      </p:sp>
    </p:spTree>
    <p:extLst>
      <p:ext uri="{BB962C8B-B14F-4D97-AF65-F5344CB8AC3E}">
        <p14:creationId xmlns:p14="http://schemas.microsoft.com/office/powerpoint/2010/main" val="1698321538"/>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B12C4A87-4D0F-4CBD-BD5B-CF69A9F2644C}" type="slidenum">
              <a:rPr lang="hu-HU"/>
              <a:pPr>
                <a:defRPr/>
              </a:pPr>
              <a:t>‹#›</a:t>
            </a:fld>
            <a:endParaRPr lang="hu-HU"/>
          </a:p>
        </p:txBody>
      </p:sp>
    </p:spTree>
    <p:extLst>
      <p:ext uri="{BB962C8B-B14F-4D97-AF65-F5344CB8AC3E}">
        <p14:creationId xmlns:p14="http://schemas.microsoft.com/office/powerpoint/2010/main" val="3061110080"/>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dirty="0" err="1" smtClean="0"/>
              <a:t>Click</a:t>
            </a:r>
            <a:r>
              <a:rPr lang="hu-HU" dirty="0" smtClean="0"/>
              <a:t> </a:t>
            </a:r>
            <a:r>
              <a:rPr lang="hu-HU" dirty="0" err="1" smtClean="0"/>
              <a:t>to</a:t>
            </a:r>
            <a:r>
              <a:rPr lang="hu-HU" dirty="0" smtClean="0"/>
              <a:t> </a:t>
            </a:r>
            <a:r>
              <a:rPr lang="hu-HU" dirty="0" err="1" smtClean="0"/>
              <a:t>edit</a:t>
            </a:r>
            <a:r>
              <a:rPr lang="hu-HU" dirty="0" smtClean="0"/>
              <a:t> Master </a:t>
            </a:r>
            <a:r>
              <a:rPr lang="hu-HU" dirty="0" err="1" smtClean="0"/>
              <a:t>title</a:t>
            </a:r>
            <a:r>
              <a:rPr lang="hu-HU" dirty="0" smtClean="0"/>
              <a:t> </a:t>
            </a:r>
            <a:r>
              <a:rPr lang="hu-HU" dirty="0" err="1" smtClean="0"/>
              <a:t>style</a:t>
            </a:r>
            <a:endParaRPr lang="hu-HU" dirty="0" smtClean="0"/>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E7309FB9-9E6D-4EAF-8AB4-3A8A968BBDC0}" type="slidenum">
              <a:rPr lang="hu-HU"/>
              <a:pPr>
                <a:defRPr/>
              </a:pPr>
              <a:t>‹#›</a:t>
            </a:fld>
            <a:endParaRPr lang="hu-HU"/>
          </a:p>
        </p:txBody>
      </p:sp>
      <p:sp>
        <p:nvSpPr>
          <p:cNvPr id="1030"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55311" name="Rectangle 15"/>
          <p:cNvSpPr>
            <a:spLocks noGrp="1" noChangeArrowheads="1"/>
          </p:cNvSpPr>
          <p:nvPr>
            <p:ph type="ftr" sz="quarter" idx="3"/>
          </p:nvPr>
        </p:nvSpPr>
        <p:spPr bwMode="auto">
          <a:xfrm>
            <a:off x="2446338" y="6564313"/>
            <a:ext cx="4246562" cy="17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tx1"/>
                </a:solidFill>
              </a:defRPr>
            </a:lvl1pPr>
          </a:lstStyle>
          <a:p>
            <a:pPr>
              <a:defRPr/>
            </a:pPr>
            <a:r>
              <a:rPr lang="hu-HU" smtClean="0"/>
              <a:t>SzaboZs</a:t>
            </a:r>
            <a:endParaRPr lang="hu-HU"/>
          </a:p>
        </p:txBody>
      </p:sp>
    </p:spTree>
  </p:cSld>
  <p:clrMap bg1="lt1" tx1="dk1" bg2="lt2" tx2="dk2" accent1="accent1" accent2="accent2" accent3="accent3" accent4="accent4" accent5="accent5" accent6="accent6" hlink="hlink" folHlink="folHlink"/>
  <p:sldLayoutIdLst>
    <p:sldLayoutId id="2147484015" r:id="rId1"/>
  </p:sldLayoutIdLst>
  <p:transition spd="med">
    <p:cover/>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dirty="0" smtClean="0"/>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8" name="Rectangle 15"/>
          <p:cNvSpPr>
            <a:spLocks noGrp="1" noChangeArrowheads="1"/>
          </p:cNvSpPr>
          <p:nvPr>
            <p:ph type="ftr" sz="quarter" idx="3"/>
          </p:nvPr>
        </p:nvSpPr>
        <p:spPr bwMode="auto">
          <a:xfrm>
            <a:off x="2446338" y="6564313"/>
            <a:ext cx="4246562" cy="1793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000">
                <a:solidFill>
                  <a:schemeClr val="tx1"/>
                </a:solidFill>
              </a:defRPr>
            </a:lvl1pPr>
          </a:lstStyle>
          <a:p>
            <a:pPr>
              <a:defRPr/>
            </a:pPr>
            <a:r>
              <a:rPr lang="hu-HU" smtClean="0"/>
              <a:t>SzaboZs</a:t>
            </a:r>
            <a:endParaRPr lang="hu-HU"/>
          </a:p>
        </p:txBody>
      </p:sp>
      <p:sp>
        <p:nvSpPr>
          <p:cNvPr id="2053"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3A7DC47E-E48D-4991-9E17-7910E9DAA3E8}"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transition spd="med">
    <p:cover/>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msdn.microsoft.com/en-us/library/bb882516.asp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1CCD52CA-6380-49FE-80BE-6E2DFC2F268D}" type="slidenum">
              <a:rPr lang="hu-HU" sz="1000" smtClean="0">
                <a:solidFill>
                  <a:schemeClr val="tx1"/>
                </a:solidFill>
              </a:rPr>
              <a:pPr eaLnBrk="1" hangingPunct="1"/>
              <a:t>1</a:t>
            </a:fld>
            <a:endParaRPr lang="hu-HU" sz="1000" smtClean="0">
              <a:solidFill>
                <a:schemeClr val="tx1"/>
              </a:solidFill>
            </a:endParaRPr>
          </a:p>
        </p:txBody>
      </p:sp>
      <p:sp>
        <p:nvSpPr>
          <p:cNvPr id="4100" name="Rectangle 8"/>
          <p:cNvSpPr>
            <a:spLocks noGrp="1" noChangeArrowheads="1"/>
          </p:cNvSpPr>
          <p:nvPr>
            <p:ph type="ctrTitle" idx="4294967295"/>
          </p:nvPr>
        </p:nvSpPr>
        <p:spPr>
          <a:xfrm>
            <a:off x="107950" y="1628775"/>
            <a:ext cx="8928100" cy="1470025"/>
          </a:xfrm>
        </p:spPr>
        <p:txBody>
          <a:bodyPr/>
          <a:lstStyle/>
          <a:p>
            <a:pPr algn="ctr" eaLnBrk="1" hangingPunct="1"/>
            <a:r>
              <a:rPr lang="hu-HU" sz="4000" dirty="0" smtClean="0"/>
              <a:t>Advanced </a:t>
            </a:r>
            <a:r>
              <a:rPr lang="hu-HU" sz="4000" dirty="0" err="1" smtClean="0"/>
              <a:t>Development</a:t>
            </a:r>
            <a:r>
              <a:rPr lang="hu-HU" sz="4000" dirty="0" smtClean="0"/>
              <a:t> </a:t>
            </a:r>
            <a:r>
              <a:rPr lang="hu-HU" sz="4000" dirty="0" err="1" smtClean="0"/>
              <a:t>Techniques</a:t>
            </a:r>
            <a:endParaRPr lang="hu-HU" sz="4000" dirty="0" smtClean="0"/>
          </a:p>
        </p:txBody>
      </p:sp>
      <p:sp>
        <p:nvSpPr>
          <p:cNvPr id="4101" name="Rectangle 9"/>
          <p:cNvSpPr>
            <a:spLocks noGrp="1" noChangeArrowheads="1"/>
          </p:cNvSpPr>
          <p:nvPr>
            <p:ph type="subTitle" idx="4294967295"/>
          </p:nvPr>
        </p:nvSpPr>
        <p:spPr>
          <a:xfrm>
            <a:off x="107950" y="3141663"/>
            <a:ext cx="8928100" cy="3024187"/>
          </a:xfrm>
          <a:noFill/>
        </p:spPr>
        <p:txBody>
          <a:bodyPr lIns="360000"/>
          <a:lstStyle/>
          <a:p>
            <a:pPr marL="0" indent="0" eaLnBrk="1" hangingPunct="1">
              <a:spcBef>
                <a:spcPct val="0"/>
              </a:spcBef>
              <a:buNone/>
              <a:tabLst>
                <a:tab pos="442913" algn="l"/>
              </a:tabLst>
            </a:pPr>
            <a:r>
              <a:rPr lang="hu-HU" sz="2000" b="0" dirty="0" err="1" smtClean="0"/>
              <a:t>Expectations</a:t>
            </a:r>
            <a:endParaRPr lang="hu-HU" sz="2000" b="0" dirty="0" smtClean="0"/>
          </a:p>
          <a:p>
            <a:pPr marL="0" indent="0" eaLnBrk="1" hangingPunct="1">
              <a:spcBef>
                <a:spcPct val="0"/>
              </a:spcBef>
              <a:buNone/>
              <a:tabLst>
                <a:tab pos="442913" algn="l"/>
              </a:tabLst>
            </a:pPr>
            <a:r>
              <a:rPr lang="hu-HU" sz="2000" b="0" dirty="0" err="1" smtClean="0"/>
              <a:t>Delegate</a:t>
            </a:r>
            <a:r>
              <a:rPr lang="hu-HU" sz="2000" b="0" dirty="0"/>
              <a:t> </a:t>
            </a:r>
            <a:r>
              <a:rPr lang="hu-HU" sz="2000" b="0" dirty="0" smtClean="0"/>
              <a:t>– </a:t>
            </a:r>
            <a:r>
              <a:rPr lang="hu-HU" sz="2000" b="0" dirty="0" err="1" smtClean="0"/>
              <a:t>recap</a:t>
            </a:r>
            <a:endParaRPr lang="hu-HU" sz="2000" b="0" dirty="0" smtClean="0"/>
          </a:p>
          <a:p>
            <a:pPr marL="0" indent="0" eaLnBrk="1" hangingPunct="1">
              <a:spcBef>
                <a:spcPct val="0"/>
              </a:spcBef>
              <a:buNone/>
              <a:tabLst>
                <a:tab pos="442913" algn="l"/>
              </a:tabLst>
            </a:pPr>
            <a:r>
              <a:rPr lang="hu-HU" sz="2000" b="0" dirty="0" err="1" smtClean="0"/>
              <a:t>Using</a:t>
            </a:r>
            <a:r>
              <a:rPr lang="hu-HU" sz="2000" b="0" dirty="0" smtClean="0"/>
              <a:t> </a:t>
            </a:r>
            <a:r>
              <a:rPr lang="hu-HU" sz="2000" b="0" dirty="0" err="1" smtClean="0"/>
              <a:t>Delegates</a:t>
            </a:r>
            <a:r>
              <a:rPr lang="hu-HU" sz="2000" b="0" dirty="0" smtClean="0"/>
              <a:t> </a:t>
            </a:r>
            <a:r>
              <a:rPr lang="hu-HU" sz="2000" b="0" dirty="0" err="1" smtClean="0"/>
              <a:t>using</a:t>
            </a:r>
            <a:r>
              <a:rPr lang="hu-HU" sz="2000" b="0" dirty="0" smtClean="0"/>
              <a:t> modern </a:t>
            </a:r>
            <a:r>
              <a:rPr lang="hu-HU" sz="2000" b="0" dirty="0" err="1" smtClean="0"/>
              <a:t>syntax</a:t>
            </a:r>
            <a:endParaRPr lang="hu-HU" sz="2000" b="0" dirty="0" smtClean="0"/>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hu-HU" altLang="hu-HU" dirty="0" err="1">
                <a:latin typeface="+mn-lt"/>
              </a:rPr>
              <a:t>Let’s</a:t>
            </a:r>
            <a:r>
              <a:rPr lang="hu-HU" altLang="hu-HU" dirty="0">
                <a:latin typeface="+mn-lt"/>
              </a:rPr>
              <a:t> re-</a:t>
            </a:r>
            <a:r>
              <a:rPr lang="hu-HU" altLang="hu-HU" dirty="0" err="1">
                <a:latin typeface="+mn-lt"/>
              </a:rPr>
              <a:t>implement</a:t>
            </a:r>
            <a:r>
              <a:rPr lang="hu-HU" altLang="hu-HU" dirty="0">
                <a:latin typeface="+mn-lt"/>
              </a:rPr>
              <a:t> </a:t>
            </a:r>
            <a:r>
              <a:rPr lang="hu-HU" altLang="hu-HU" dirty="0" err="1">
                <a:latin typeface="+mn-lt"/>
              </a:rPr>
              <a:t>Array.Sort</a:t>
            </a:r>
            <a:endParaRPr lang="hu-HU" altLang="hu-HU" dirty="0" smtClean="0">
              <a:latin typeface="+mn-lt"/>
            </a:endParaRPr>
          </a:p>
        </p:txBody>
      </p:sp>
      <p:sp>
        <p:nvSpPr>
          <p:cNvPr id="11269" name="Rectangle 3"/>
          <p:cNvSpPr>
            <a:spLocks noGrp="1" noChangeArrowheads="1"/>
          </p:cNvSpPr>
          <p:nvPr>
            <p:ph type="body" idx="1"/>
          </p:nvPr>
        </p:nvSpPr>
        <p:spPr/>
        <p:txBody>
          <a:bodyPr/>
          <a:lstStyle/>
          <a:p>
            <a:pPr>
              <a:lnSpc>
                <a:spcPct val="115000"/>
              </a:lnSpc>
              <a:buFontTx/>
              <a:buNone/>
            </a:pPr>
            <a:r>
              <a:rPr lang="hu-HU" altLang="hu-HU" sz="2000" dirty="0" err="1" smtClean="0">
                <a:solidFill>
                  <a:srgbClr val="0000FF"/>
                </a:solidFill>
                <a:latin typeface="Consolas" pitchFamily="49" charset="0"/>
                <a:ea typeface="Calibri" pitchFamily="34" charset="0"/>
                <a:cs typeface="Calibri" pitchFamily="34" charset="0"/>
              </a:rPr>
              <a:t>class</a:t>
            </a:r>
            <a:r>
              <a:rPr lang="hu-HU" altLang="hu-HU" sz="2000" dirty="0" smtClean="0">
                <a:latin typeface="Consolas" pitchFamily="49" charset="0"/>
                <a:ea typeface="Calibri" pitchFamily="34" charset="0"/>
                <a:cs typeface="Calibri" pitchFamily="34" charset="0"/>
              </a:rPr>
              <a:t> </a:t>
            </a:r>
            <a:r>
              <a:rPr lang="en-US" altLang="hu-HU" sz="2000" dirty="0" smtClean="0">
                <a:solidFill>
                  <a:srgbClr val="2B91AF"/>
                </a:solidFill>
                <a:latin typeface="Consolas" pitchFamily="49" charset="0"/>
                <a:ea typeface="Calibri" pitchFamily="34" charset="0"/>
                <a:cs typeface="Calibri" pitchFamily="34" charset="0"/>
              </a:rPr>
              <a:t>Student</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public</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string</a:t>
            </a:r>
            <a:r>
              <a:rPr lang="hu-HU" altLang="hu-HU" sz="2000" dirty="0" smtClean="0">
                <a:latin typeface="Consolas" pitchFamily="49" charset="0"/>
                <a:ea typeface="Calibri" pitchFamily="34" charset="0"/>
                <a:cs typeface="Calibri" pitchFamily="34" charset="0"/>
              </a:rPr>
              <a:t> N</a:t>
            </a:r>
            <a:r>
              <a:rPr lang="en-US" altLang="hu-HU" sz="2000" dirty="0" err="1" smtClean="0">
                <a:latin typeface="Consolas" pitchFamily="49" charset="0"/>
                <a:ea typeface="Calibri" pitchFamily="34" charset="0"/>
                <a:cs typeface="Calibri" pitchFamily="34" charset="0"/>
              </a:rPr>
              <a:t>ame</a:t>
            </a:r>
            <a:r>
              <a:rPr lang="hu-HU" altLang="hu-HU" sz="2000" dirty="0" smtClean="0">
                <a:latin typeface="Consolas" pitchFamily="49" charset="0"/>
                <a:ea typeface="Calibri" pitchFamily="34" charset="0"/>
                <a:cs typeface="Calibri" pitchFamily="34" charset="0"/>
              </a:rPr>
              <a:t> { </a:t>
            </a:r>
            <a:r>
              <a:rPr lang="hu-HU" altLang="hu-HU" sz="2000" dirty="0" err="1" smtClean="0">
                <a:latin typeface="Consolas" pitchFamily="49" charset="0"/>
                <a:ea typeface="Calibri" pitchFamily="34" charset="0"/>
                <a:cs typeface="Calibri" pitchFamily="34" charset="0"/>
              </a:rPr>
              <a:t>get</a:t>
            </a:r>
            <a:r>
              <a:rPr lang="hu-HU" altLang="hu-HU" sz="2000" dirty="0" smtClean="0">
                <a:latin typeface="Consolas" pitchFamily="49" charset="0"/>
                <a:ea typeface="Calibri" pitchFamily="34" charset="0"/>
                <a:cs typeface="Calibri" pitchFamily="34" charset="0"/>
              </a:rPr>
              <a:t>; </a:t>
            </a:r>
            <a:r>
              <a:rPr lang="hu-HU" altLang="hu-HU" sz="2000" dirty="0" err="1" smtClean="0">
                <a:latin typeface="Consolas" pitchFamily="49" charset="0"/>
                <a:ea typeface="Calibri" pitchFamily="34" charset="0"/>
                <a:cs typeface="Calibri" pitchFamily="34" charset="0"/>
              </a:rPr>
              <a:t>set</a:t>
            </a:r>
            <a:r>
              <a:rPr lang="hu-HU" altLang="hu-HU" sz="2000" dirty="0" smtClean="0">
                <a:latin typeface="Consolas" pitchFamily="49" charset="0"/>
                <a:ea typeface="Calibri" pitchFamily="34" charset="0"/>
                <a:cs typeface="Calibri" pitchFamily="34" charset="0"/>
              </a:rPr>
              <a:t>; }</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public</a:t>
            </a:r>
            <a:r>
              <a:rPr lang="hu-HU" altLang="hu-HU" sz="2000" dirty="0" smtClean="0">
                <a:latin typeface="Consolas" pitchFamily="49" charset="0"/>
                <a:ea typeface="Calibri" pitchFamily="34" charset="0"/>
                <a:cs typeface="Calibri" pitchFamily="34" charset="0"/>
              </a:rPr>
              <a:t> </a:t>
            </a:r>
            <a:r>
              <a:rPr lang="hu-HU" altLang="hu-HU" sz="2000" dirty="0" smtClean="0">
                <a:solidFill>
                  <a:srgbClr val="0000FF"/>
                </a:solidFill>
                <a:latin typeface="Consolas" pitchFamily="49" charset="0"/>
                <a:ea typeface="Calibri" pitchFamily="34" charset="0"/>
                <a:cs typeface="Calibri" pitchFamily="34" charset="0"/>
              </a:rPr>
              <a:t>int</a:t>
            </a:r>
            <a:r>
              <a:rPr lang="hu-HU" altLang="hu-HU" sz="2000" dirty="0" smtClean="0">
                <a:latin typeface="Consolas" pitchFamily="49" charset="0"/>
                <a:ea typeface="Calibri" pitchFamily="34" charset="0"/>
                <a:cs typeface="Calibri" pitchFamily="34" charset="0"/>
              </a:rPr>
              <a:t> </a:t>
            </a:r>
            <a:r>
              <a:rPr lang="en-US" altLang="hu-HU" sz="2000" dirty="0" smtClean="0">
                <a:latin typeface="Consolas" pitchFamily="49" charset="0"/>
                <a:ea typeface="Calibri" pitchFamily="34" charset="0"/>
                <a:cs typeface="Calibri" pitchFamily="34" charset="0"/>
              </a:rPr>
              <a:t>Credits</a:t>
            </a:r>
            <a:r>
              <a:rPr lang="hu-HU" altLang="hu-HU" sz="2000" dirty="0" smtClean="0">
                <a:latin typeface="Consolas" pitchFamily="49" charset="0"/>
                <a:ea typeface="Calibri" pitchFamily="34" charset="0"/>
                <a:cs typeface="Calibri" pitchFamily="34" charset="0"/>
              </a:rPr>
              <a:t> { </a:t>
            </a:r>
            <a:r>
              <a:rPr lang="hu-HU" altLang="hu-HU" sz="2000" dirty="0" err="1" smtClean="0">
                <a:latin typeface="Consolas" pitchFamily="49" charset="0"/>
                <a:ea typeface="Calibri" pitchFamily="34" charset="0"/>
                <a:cs typeface="Calibri" pitchFamily="34" charset="0"/>
              </a:rPr>
              <a:t>get</a:t>
            </a:r>
            <a:r>
              <a:rPr lang="hu-HU" altLang="hu-HU" sz="2000" dirty="0" smtClean="0">
                <a:latin typeface="Consolas" pitchFamily="49" charset="0"/>
                <a:ea typeface="Calibri" pitchFamily="34" charset="0"/>
                <a:cs typeface="Calibri" pitchFamily="34" charset="0"/>
              </a:rPr>
              <a:t>; </a:t>
            </a:r>
            <a:r>
              <a:rPr lang="hu-HU" altLang="hu-HU" sz="2000" dirty="0" err="1" smtClean="0">
                <a:latin typeface="Consolas" pitchFamily="49" charset="0"/>
                <a:ea typeface="Calibri" pitchFamily="34" charset="0"/>
                <a:cs typeface="Calibri" pitchFamily="34" charset="0"/>
              </a:rPr>
              <a:t>set</a:t>
            </a:r>
            <a:r>
              <a:rPr lang="hu-HU" altLang="hu-HU" sz="2000" dirty="0" smtClean="0">
                <a:latin typeface="Consolas" pitchFamily="49" charset="0"/>
                <a:ea typeface="Calibri" pitchFamily="34" charset="0"/>
                <a:cs typeface="Calibri" pitchFamily="34" charset="0"/>
              </a:rPr>
              <a:t>; }</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public</a:t>
            </a:r>
            <a:r>
              <a:rPr lang="hu-HU" altLang="hu-HU" sz="2000" dirty="0" smtClean="0">
                <a:latin typeface="Consolas" pitchFamily="49" charset="0"/>
                <a:ea typeface="Calibri" pitchFamily="34" charset="0"/>
                <a:cs typeface="Calibri" pitchFamily="34" charset="0"/>
              </a:rPr>
              <a:t> </a:t>
            </a:r>
            <a:r>
              <a:rPr lang="en-US" altLang="hu-HU" sz="2000" dirty="0" smtClean="0">
                <a:latin typeface="Consolas" pitchFamily="49" charset="0"/>
                <a:ea typeface="Calibri" pitchFamily="34" charset="0"/>
                <a:cs typeface="Calibri" pitchFamily="34" charset="0"/>
              </a:rPr>
              <a:t>Student</a:t>
            </a:r>
            <a:r>
              <a:rPr lang="hu-HU" altLang="hu-HU" sz="2000" dirty="0" smtClean="0">
                <a:latin typeface="Consolas" pitchFamily="49" charset="0"/>
                <a:ea typeface="Calibri" pitchFamily="34" charset="0"/>
                <a:cs typeface="Calibri" pitchFamily="34" charset="0"/>
              </a:rPr>
              <a:t>(</a:t>
            </a:r>
            <a:r>
              <a:rPr lang="hu-HU" altLang="hu-HU" sz="2000" dirty="0" err="1" smtClean="0">
                <a:solidFill>
                  <a:srgbClr val="0000FF"/>
                </a:solidFill>
                <a:latin typeface="Consolas" pitchFamily="49" charset="0"/>
                <a:ea typeface="Calibri" pitchFamily="34" charset="0"/>
                <a:cs typeface="Calibri" pitchFamily="34" charset="0"/>
              </a:rPr>
              <a:t>string</a:t>
            </a:r>
            <a:r>
              <a:rPr lang="hu-HU" altLang="hu-HU" sz="2000" dirty="0" smtClean="0">
                <a:latin typeface="Consolas" pitchFamily="49" charset="0"/>
                <a:ea typeface="Calibri" pitchFamily="34" charset="0"/>
                <a:cs typeface="Calibri" pitchFamily="34" charset="0"/>
              </a:rPr>
              <a:t> n</a:t>
            </a:r>
            <a:r>
              <a:rPr lang="en-US" altLang="hu-HU" sz="2000" dirty="0" err="1" smtClean="0">
                <a:latin typeface="Consolas" pitchFamily="49" charset="0"/>
                <a:ea typeface="Calibri" pitchFamily="34" charset="0"/>
                <a:cs typeface="Calibri" pitchFamily="34" charset="0"/>
              </a:rPr>
              <a:t>ame</a:t>
            </a:r>
            <a:r>
              <a:rPr lang="hu-HU" altLang="hu-HU" sz="2000" dirty="0" smtClean="0">
                <a:latin typeface="Consolas" pitchFamily="49" charset="0"/>
                <a:ea typeface="Calibri" pitchFamily="34" charset="0"/>
                <a:cs typeface="Calibri" pitchFamily="34" charset="0"/>
              </a:rPr>
              <a:t>, </a:t>
            </a:r>
            <a:r>
              <a:rPr lang="hu-HU" altLang="hu-HU" sz="2000" dirty="0" smtClean="0">
                <a:solidFill>
                  <a:srgbClr val="0000FF"/>
                </a:solidFill>
                <a:latin typeface="Consolas" pitchFamily="49" charset="0"/>
                <a:ea typeface="Calibri" pitchFamily="34" charset="0"/>
                <a:cs typeface="Calibri" pitchFamily="34" charset="0"/>
              </a:rPr>
              <a:t>int</a:t>
            </a:r>
            <a:r>
              <a:rPr lang="hu-HU" altLang="hu-HU" sz="2000" dirty="0" smtClean="0">
                <a:latin typeface="Consolas" pitchFamily="49" charset="0"/>
                <a:ea typeface="Calibri" pitchFamily="34" charset="0"/>
                <a:cs typeface="Calibri" pitchFamily="34" charset="0"/>
              </a:rPr>
              <a:t> </a:t>
            </a:r>
            <a:r>
              <a:rPr lang="en-US" altLang="hu-HU" sz="2000" dirty="0" smtClean="0">
                <a:latin typeface="Consolas" pitchFamily="49" charset="0"/>
                <a:ea typeface="Calibri" pitchFamily="34" charset="0"/>
                <a:cs typeface="Calibri" pitchFamily="34" charset="0"/>
              </a:rPr>
              <a:t>credits</a:t>
            </a:r>
            <a:r>
              <a:rPr lang="hu-HU" altLang="hu-HU" sz="2000" dirty="0" smtClean="0">
                <a:latin typeface="Consolas" pitchFamily="49" charset="0"/>
                <a:ea typeface="Calibri" pitchFamily="34" charset="0"/>
                <a:cs typeface="Calibri" pitchFamily="34" charset="0"/>
              </a:rPr>
              <a:t>)</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    {</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this</a:t>
            </a:r>
            <a:r>
              <a:rPr lang="hu-HU" altLang="hu-HU" sz="2000" dirty="0" err="1" smtClean="0">
                <a:latin typeface="Consolas" pitchFamily="49" charset="0"/>
                <a:ea typeface="Calibri" pitchFamily="34" charset="0"/>
                <a:cs typeface="Calibri" pitchFamily="34" charset="0"/>
              </a:rPr>
              <a:t>.N</a:t>
            </a:r>
            <a:r>
              <a:rPr lang="en-US" altLang="hu-HU" sz="2000" dirty="0" err="1" smtClean="0">
                <a:latin typeface="Consolas" pitchFamily="49" charset="0"/>
                <a:ea typeface="Calibri" pitchFamily="34" charset="0"/>
                <a:cs typeface="Calibri" pitchFamily="34" charset="0"/>
              </a:rPr>
              <a:t>ame</a:t>
            </a:r>
            <a:r>
              <a:rPr lang="hu-HU" altLang="hu-HU" sz="2000" dirty="0" smtClean="0">
                <a:latin typeface="Consolas" pitchFamily="49" charset="0"/>
                <a:ea typeface="Calibri" pitchFamily="34" charset="0"/>
                <a:cs typeface="Calibri" pitchFamily="34" charset="0"/>
              </a:rPr>
              <a:t> = n</a:t>
            </a:r>
            <a:r>
              <a:rPr lang="en-US" altLang="hu-HU" sz="2000" dirty="0" err="1" smtClean="0">
                <a:latin typeface="Consolas" pitchFamily="49" charset="0"/>
                <a:ea typeface="Calibri" pitchFamily="34" charset="0"/>
                <a:cs typeface="Calibri" pitchFamily="34" charset="0"/>
              </a:rPr>
              <a:t>ame</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this</a:t>
            </a:r>
            <a:r>
              <a:rPr lang="hu-HU" altLang="hu-HU" sz="2000" dirty="0" smtClean="0">
                <a:latin typeface="Consolas" pitchFamily="49" charset="0"/>
                <a:ea typeface="Calibri" pitchFamily="34" charset="0"/>
                <a:cs typeface="Calibri" pitchFamily="34" charset="0"/>
              </a:rPr>
              <a:t>.</a:t>
            </a:r>
            <a:r>
              <a:rPr lang="en-US" altLang="hu-HU" sz="2000" dirty="0" smtClean="0">
                <a:latin typeface="Consolas" pitchFamily="49" charset="0"/>
                <a:ea typeface="Calibri" pitchFamily="34" charset="0"/>
                <a:cs typeface="Calibri" pitchFamily="34" charset="0"/>
              </a:rPr>
              <a:t>Credits</a:t>
            </a:r>
            <a:r>
              <a:rPr lang="hu-HU" altLang="hu-HU" sz="2000" dirty="0" smtClean="0">
                <a:latin typeface="Consolas" pitchFamily="49" charset="0"/>
                <a:ea typeface="Calibri" pitchFamily="34" charset="0"/>
                <a:cs typeface="Calibri" pitchFamily="34" charset="0"/>
              </a:rPr>
              <a:t> = </a:t>
            </a:r>
            <a:r>
              <a:rPr lang="en-US" altLang="hu-HU" sz="2000" dirty="0" smtClean="0">
                <a:latin typeface="Consolas" pitchFamily="49" charset="0"/>
                <a:ea typeface="Calibri" pitchFamily="34" charset="0"/>
                <a:cs typeface="Calibri" pitchFamily="34" charset="0"/>
              </a:rPr>
              <a:t>credits</a:t>
            </a:r>
            <a:r>
              <a:rPr lang="hu-HU" altLang="hu-HU" sz="2000" dirty="0" smtClean="0">
                <a:latin typeface="Consolas" pitchFamily="49" charset="0"/>
                <a:ea typeface="Calibri" pitchFamily="34" charset="0"/>
                <a:cs typeface="Calibri" pitchFamily="34" charset="0"/>
              </a:rPr>
              <a:t>;</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    }</a:t>
            </a:r>
            <a:endParaRPr lang="hu-HU" altLang="hu-HU" sz="2000" dirty="0" smtClean="0">
              <a:ea typeface="Calibri" pitchFamily="34" charset="0"/>
              <a:cs typeface="Calibri" pitchFamily="34" charset="0"/>
            </a:endParaRPr>
          </a:p>
          <a:p>
            <a:pPr>
              <a:lnSpc>
                <a:spcPct val="115000"/>
              </a:lnSpc>
              <a:buFontTx/>
              <a:buNone/>
            </a:pPr>
            <a:r>
              <a:rPr lang="hu-HU" altLang="hu-HU" sz="2000" dirty="0" smtClean="0">
                <a:latin typeface="Consolas" pitchFamily="49" charset="0"/>
                <a:ea typeface="Calibri" pitchFamily="34" charset="0"/>
                <a:cs typeface="Calibri" pitchFamily="34" charset="0"/>
              </a:rPr>
              <a:t>}</a:t>
            </a:r>
            <a:endParaRPr lang="hu-HU" altLang="hu-HU" sz="2000" dirty="0" smtClean="0">
              <a:ea typeface="Calibri" pitchFamily="34" charset="0"/>
              <a:cs typeface="Calibri" pitchFamily="34" charset="0"/>
            </a:endParaRPr>
          </a:p>
        </p:txBody>
      </p:sp>
      <p:sp>
        <p:nvSpPr>
          <p:cNvPr id="6" name="Szövegdoboz 5"/>
          <p:cNvSpPr txBox="1">
            <a:spLocks noChangeArrowheads="1"/>
          </p:cNvSpPr>
          <p:nvPr/>
        </p:nvSpPr>
        <p:spPr bwMode="auto">
          <a:xfrm>
            <a:off x="1763610" y="4286138"/>
            <a:ext cx="5500687" cy="2570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lnSpc>
                <a:spcPct val="115000"/>
              </a:lnSpc>
            </a:pPr>
            <a:r>
              <a:rPr lang="en-US" altLang="hu-HU" sz="2000" b="1" dirty="0" smtClean="0">
                <a:solidFill>
                  <a:srgbClr val="2B91AF"/>
                </a:solidFill>
                <a:latin typeface="Consolas" pitchFamily="49" charset="0"/>
                <a:ea typeface="Calibri" pitchFamily="34" charset="0"/>
                <a:cs typeface="Calibri" pitchFamily="34" charset="0"/>
              </a:rPr>
              <a:t>Student</a:t>
            </a:r>
            <a:r>
              <a:rPr lang="hu-HU" altLang="hu-HU" sz="2000" b="1" dirty="0" smtClean="0">
                <a:latin typeface="Consolas" pitchFamily="49" charset="0"/>
                <a:ea typeface="Calibri" pitchFamily="34" charset="0"/>
                <a:cs typeface="Calibri" pitchFamily="34" charset="0"/>
              </a:rPr>
              <a:t>[] </a:t>
            </a:r>
            <a:r>
              <a:rPr lang="en-US" altLang="hu-HU" sz="2000" b="1" dirty="0" smtClean="0">
                <a:latin typeface="Consolas" pitchFamily="49" charset="0"/>
                <a:ea typeface="Calibri" pitchFamily="34" charset="0"/>
                <a:cs typeface="Calibri" pitchFamily="34" charset="0"/>
              </a:rPr>
              <a:t>group</a:t>
            </a:r>
            <a:r>
              <a:rPr lang="hu-HU" altLang="hu-HU" sz="2000" b="1" dirty="0" smtClean="0">
                <a:latin typeface="Consolas" pitchFamily="49" charset="0"/>
                <a:ea typeface="Calibri" pitchFamily="34" charset="0"/>
                <a:cs typeface="Calibri" pitchFamily="34" charset="0"/>
              </a:rPr>
              <a:t> </a:t>
            </a:r>
            <a:r>
              <a:rPr lang="hu-HU" altLang="hu-HU" sz="2000" b="1" dirty="0">
                <a:latin typeface="Consolas" pitchFamily="49" charset="0"/>
                <a:ea typeface="Calibri" pitchFamily="34" charset="0"/>
                <a:cs typeface="Calibri" pitchFamily="34" charset="0"/>
              </a:rPr>
              <a:t>= </a:t>
            </a:r>
            <a:r>
              <a:rPr lang="hu-HU" altLang="hu-HU" sz="2000" b="1" dirty="0" err="1">
                <a:solidFill>
                  <a:srgbClr val="0000FF"/>
                </a:solidFill>
                <a:latin typeface="Consolas" pitchFamily="49" charset="0"/>
                <a:ea typeface="Calibri" pitchFamily="34" charset="0"/>
                <a:cs typeface="Calibri" pitchFamily="34" charset="0"/>
              </a:rPr>
              <a:t>new</a:t>
            </a:r>
            <a:r>
              <a:rPr lang="hu-HU" altLang="hu-HU" sz="2000" b="1" dirty="0">
                <a:latin typeface="Consolas" pitchFamily="49" charset="0"/>
                <a:ea typeface="Calibri" pitchFamily="34" charset="0"/>
                <a:cs typeface="Calibri" pitchFamily="34" charset="0"/>
              </a:rPr>
              <a:t> </a:t>
            </a:r>
            <a:r>
              <a:rPr lang="en-US" altLang="hu-HU" sz="2000" b="1" dirty="0">
                <a:solidFill>
                  <a:srgbClr val="2B91AF"/>
                </a:solidFill>
                <a:latin typeface="Consolas" pitchFamily="49" charset="0"/>
                <a:ea typeface="Calibri" pitchFamily="34" charset="0"/>
                <a:cs typeface="Calibri" pitchFamily="34" charset="0"/>
              </a:rPr>
              <a:t>S</a:t>
            </a:r>
            <a:r>
              <a:rPr lang="en-US" altLang="hu-HU" sz="2000" b="1" dirty="0" smtClean="0">
                <a:solidFill>
                  <a:srgbClr val="2B91AF"/>
                </a:solidFill>
                <a:latin typeface="Consolas" pitchFamily="49" charset="0"/>
                <a:ea typeface="Calibri" pitchFamily="34" charset="0"/>
                <a:cs typeface="Calibri" pitchFamily="34" charset="0"/>
              </a:rPr>
              <a:t>tudent</a:t>
            </a:r>
            <a:r>
              <a:rPr lang="hu-HU" altLang="hu-HU" sz="2000" b="1" dirty="0" smtClean="0">
                <a:latin typeface="Consolas" pitchFamily="49" charset="0"/>
                <a:ea typeface="Calibri" pitchFamily="34" charset="0"/>
                <a:cs typeface="Calibri" pitchFamily="34" charset="0"/>
              </a:rPr>
              <a:t>[] </a:t>
            </a:r>
            <a:r>
              <a:rPr lang="hu-HU" altLang="hu-HU" sz="2000" b="1" dirty="0">
                <a:latin typeface="Consolas" pitchFamily="49" charset="0"/>
                <a:ea typeface="Calibri" pitchFamily="34" charset="0"/>
                <a:cs typeface="Calibri" pitchFamily="34" charset="0"/>
              </a:rPr>
              <a:t>{</a:t>
            </a:r>
            <a:endParaRPr lang="hu-HU" altLang="hu-HU" sz="2000" b="1" dirty="0">
              <a:ea typeface="Calibri" pitchFamily="34" charset="0"/>
              <a:cs typeface="Calibri" pitchFamily="34" charset="0"/>
            </a:endParaRPr>
          </a:p>
          <a:p>
            <a:pPr algn="l" eaLnBrk="1" hangingPunct="1">
              <a:lnSpc>
                <a:spcPct val="115000"/>
              </a:lnSpc>
            </a:pPr>
            <a:r>
              <a:rPr lang="hu-HU" altLang="hu-HU" sz="2000" b="1" dirty="0">
                <a:latin typeface="Consolas" pitchFamily="49" charset="0"/>
                <a:ea typeface="Calibri" pitchFamily="34" charset="0"/>
                <a:cs typeface="Calibri" pitchFamily="34" charset="0"/>
              </a:rPr>
              <a:t>    </a:t>
            </a:r>
            <a:r>
              <a:rPr lang="hu-HU" altLang="hu-HU" sz="2000" b="1" dirty="0" err="1">
                <a:solidFill>
                  <a:srgbClr val="0000FF"/>
                </a:solidFill>
                <a:latin typeface="Consolas" pitchFamily="49" charset="0"/>
                <a:ea typeface="Calibri" pitchFamily="34" charset="0"/>
                <a:cs typeface="Calibri" pitchFamily="34" charset="0"/>
              </a:rPr>
              <a:t>new</a:t>
            </a:r>
            <a:r>
              <a:rPr lang="hu-HU" altLang="hu-HU" sz="2000" b="1" dirty="0">
                <a:latin typeface="Consolas" pitchFamily="49" charset="0"/>
                <a:ea typeface="Calibri" pitchFamily="34" charset="0"/>
                <a:cs typeface="Calibri" pitchFamily="34" charset="0"/>
              </a:rPr>
              <a:t> </a:t>
            </a:r>
            <a:r>
              <a:rPr lang="en-US" altLang="hu-HU" sz="2000" b="1" dirty="0">
                <a:solidFill>
                  <a:srgbClr val="2B91AF"/>
                </a:solidFill>
                <a:latin typeface="Consolas" pitchFamily="49" charset="0"/>
                <a:ea typeface="Calibri" pitchFamily="34" charset="0"/>
                <a:cs typeface="Calibri" pitchFamily="34" charset="0"/>
              </a:rPr>
              <a:t>Student</a:t>
            </a:r>
            <a:r>
              <a:rPr lang="hu-HU" altLang="hu-HU" sz="2000" b="1" dirty="0" smtClean="0">
                <a:latin typeface="Consolas" pitchFamily="49" charset="0"/>
                <a:ea typeface="Calibri" pitchFamily="34" charset="0"/>
                <a:cs typeface="Calibri" pitchFamily="34" charset="0"/>
              </a:rPr>
              <a:t>(</a:t>
            </a:r>
            <a:r>
              <a:rPr lang="hu-HU" altLang="hu-HU" sz="2000" b="1" dirty="0" smtClean="0">
                <a:solidFill>
                  <a:srgbClr val="A31515"/>
                </a:solidFill>
                <a:latin typeface="Consolas" pitchFamily="49" charset="0"/>
                <a:ea typeface="Calibri" pitchFamily="34" charset="0"/>
                <a:cs typeface="Calibri" pitchFamily="34" charset="0"/>
              </a:rPr>
              <a:t>"</a:t>
            </a:r>
            <a:r>
              <a:rPr lang="hu-HU" altLang="hu-HU" sz="2000" b="1" dirty="0">
                <a:solidFill>
                  <a:srgbClr val="A31515"/>
                </a:solidFill>
                <a:latin typeface="Consolas" pitchFamily="49" charset="0"/>
                <a:ea typeface="Calibri" pitchFamily="34" charset="0"/>
                <a:cs typeface="Calibri" pitchFamily="34" charset="0"/>
              </a:rPr>
              <a:t>Első Egon"</a:t>
            </a:r>
            <a:r>
              <a:rPr lang="hu-HU" altLang="hu-HU" sz="2000" b="1" dirty="0">
                <a:latin typeface="Consolas" pitchFamily="49" charset="0"/>
                <a:ea typeface="Calibri" pitchFamily="34" charset="0"/>
                <a:cs typeface="Calibri" pitchFamily="34" charset="0"/>
              </a:rPr>
              <a:t>, 52),</a:t>
            </a:r>
            <a:endParaRPr lang="hu-HU" altLang="hu-HU" sz="2000" b="1" dirty="0">
              <a:ea typeface="Calibri" pitchFamily="34" charset="0"/>
              <a:cs typeface="Calibri" pitchFamily="34" charset="0"/>
            </a:endParaRPr>
          </a:p>
          <a:p>
            <a:pPr algn="l" eaLnBrk="1" hangingPunct="1">
              <a:lnSpc>
                <a:spcPct val="115000"/>
              </a:lnSpc>
            </a:pPr>
            <a:r>
              <a:rPr lang="hu-HU" altLang="hu-HU" sz="2000" b="1" dirty="0">
                <a:latin typeface="Consolas" pitchFamily="49" charset="0"/>
                <a:ea typeface="Calibri" pitchFamily="34" charset="0"/>
                <a:cs typeface="Calibri" pitchFamily="34" charset="0"/>
              </a:rPr>
              <a:t>    </a:t>
            </a:r>
            <a:r>
              <a:rPr lang="hu-HU" altLang="hu-HU" sz="2000" b="1" dirty="0" err="1">
                <a:solidFill>
                  <a:srgbClr val="0000FF"/>
                </a:solidFill>
                <a:latin typeface="Consolas" pitchFamily="49" charset="0"/>
                <a:ea typeface="Calibri" pitchFamily="34" charset="0"/>
                <a:cs typeface="Calibri" pitchFamily="34" charset="0"/>
              </a:rPr>
              <a:t>new</a:t>
            </a:r>
            <a:r>
              <a:rPr lang="hu-HU" altLang="hu-HU" sz="2000" b="1" dirty="0">
                <a:latin typeface="Consolas" pitchFamily="49" charset="0"/>
                <a:ea typeface="Calibri" pitchFamily="34" charset="0"/>
                <a:cs typeface="Calibri" pitchFamily="34" charset="0"/>
              </a:rPr>
              <a:t> </a:t>
            </a:r>
            <a:r>
              <a:rPr lang="en-US" altLang="hu-HU" sz="2000" b="1" dirty="0">
                <a:solidFill>
                  <a:srgbClr val="2B91AF"/>
                </a:solidFill>
                <a:latin typeface="Consolas" pitchFamily="49" charset="0"/>
                <a:ea typeface="Calibri" pitchFamily="34" charset="0"/>
                <a:cs typeface="Calibri" pitchFamily="34" charset="0"/>
              </a:rPr>
              <a:t>Student</a:t>
            </a:r>
            <a:r>
              <a:rPr lang="hu-HU" altLang="hu-HU" sz="2000" b="1" dirty="0" smtClean="0">
                <a:latin typeface="Consolas" pitchFamily="49" charset="0"/>
                <a:ea typeface="Calibri" pitchFamily="34" charset="0"/>
                <a:cs typeface="Calibri" pitchFamily="34" charset="0"/>
              </a:rPr>
              <a:t>(</a:t>
            </a:r>
            <a:r>
              <a:rPr lang="hu-HU" altLang="hu-HU" sz="2000" b="1" dirty="0" smtClean="0">
                <a:solidFill>
                  <a:srgbClr val="A31515"/>
                </a:solidFill>
                <a:latin typeface="Consolas" pitchFamily="49" charset="0"/>
                <a:ea typeface="Calibri" pitchFamily="34" charset="0"/>
                <a:cs typeface="Calibri" pitchFamily="34" charset="0"/>
              </a:rPr>
              <a:t>"</a:t>
            </a:r>
            <a:r>
              <a:rPr lang="hu-HU" altLang="hu-HU" sz="2000" b="1" dirty="0">
                <a:solidFill>
                  <a:srgbClr val="A31515"/>
                </a:solidFill>
                <a:latin typeface="Consolas" pitchFamily="49" charset="0"/>
                <a:ea typeface="Calibri" pitchFamily="34" charset="0"/>
                <a:cs typeface="Calibri" pitchFamily="34" charset="0"/>
              </a:rPr>
              <a:t>Második Miksa"</a:t>
            </a:r>
            <a:r>
              <a:rPr lang="hu-HU" altLang="hu-HU" sz="2000" b="1" dirty="0">
                <a:latin typeface="Consolas" pitchFamily="49" charset="0"/>
                <a:ea typeface="Calibri" pitchFamily="34" charset="0"/>
                <a:cs typeface="Calibri" pitchFamily="34" charset="0"/>
              </a:rPr>
              <a:t>, 97),</a:t>
            </a:r>
            <a:endParaRPr lang="hu-HU" altLang="hu-HU" sz="2000" b="1" dirty="0">
              <a:ea typeface="Calibri" pitchFamily="34" charset="0"/>
              <a:cs typeface="Calibri" pitchFamily="34" charset="0"/>
            </a:endParaRPr>
          </a:p>
          <a:p>
            <a:pPr algn="l" eaLnBrk="1" hangingPunct="1">
              <a:lnSpc>
                <a:spcPct val="115000"/>
              </a:lnSpc>
            </a:pPr>
            <a:r>
              <a:rPr lang="hu-HU" altLang="hu-HU" sz="2000" b="1" dirty="0">
                <a:latin typeface="Consolas" pitchFamily="49" charset="0"/>
                <a:ea typeface="Calibri" pitchFamily="34" charset="0"/>
                <a:cs typeface="Calibri" pitchFamily="34" charset="0"/>
              </a:rPr>
              <a:t>    </a:t>
            </a:r>
            <a:r>
              <a:rPr lang="hu-HU" altLang="hu-HU" sz="2000" b="1" dirty="0" err="1">
                <a:solidFill>
                  <a:srgbClr val="0000FF"/>
                </a:solidFill>
                <a:latin typeface="Consolas" pitchFamily="49" charset="0"/>
                <a:ea typeface="Calibri" pitchFamily="34" charset="0"/>
                <a:cs typeface="Calibri" pitchFamily="34" charset="0"/>
              </a:rPr>
              <a:t>new</a:t>
            </a:r>
            <a:r>
              <a:rPr lang="hu-HU" altLang="hu-HU" sz="2000" b="1" dirty="0">
                <a:latin typeface="Consolas" pitchFamily="49" charset="0"/>
                <a:ea typeface="Calibri" pitchFamily="34" charset="0"/>
                <a:cs typeface="Calibri" pitchFamily="34" charset="0"/>
              </a:rPr>
              <a:t> </a:t>
            </a:r>
            <a:r>
              <a:rPr lang="en-US" altLang="hu-HU" sz="2000" b="1" dirty="0">
                <a:solidFill>
                  <a:srgbClr val="2B91AF"/>
                </a:solidFill>
                <a:latin typeface="Consolas" pitchFamily="49" charset="0"/>
                <a:ea typeface="Calibri" pitchFamily="34" charset="0"/>
                <a:cs typeface="Calibri" pitchFamily="34" charset="0"/>
              </a:rPr>
              <a:t>Student</a:t>
            </a:r>
            <a:r>
              <a:rPr lang="hu-HU" altLang="hu-HU" sz="2000" b="1" dirty="0" smtClean="0">
                <a:latin typeface="Consolas" pitchFamily="49" charset="0"/>
                <a:ea typeface="Calibri" pitchFamily="34" charset="0"/>
                <a:cs typeface="Calibri" pitchFamily="34" charset="0"/>
              </a:rPr>
              <a:t>(</a:t>
            </a:r>
            <a:r>
              <a:rPr lang="hu-HU" altLang="hu-HU" sz="2000" b="1" dirty="0" smtClean="0">
                <a:solidFill>
                  <a:srgbClr val="A31515"/>
                </a:solidFill>
                <a:latin typeface="Consolas" pitchFamily="49" charset="0"/>
                <a:ea typeface="Calibri" pitchFamily="34" charset="0"/>
                <a:cs typeface="Calibri" pitchFamily="34" charset="0"/>
              </a:rPr>
              <a:t>"</a:t>
            </a:r>
            <a:r>
              <a:rPr lang="hu-HU" altLang="hu-HU" sz="2000" b="1" dirty="0">
                <a:solidFill>
                  <a:srgbClr val="A31515"/>
                </a:solidFill>
                <a:latin typeface="Consolas" pitchFamily="49" charset="0"/>
                <a:ea typeface="Calibri" pitchFamily="34" charset="0"/>
                <a:cs typeface="Calibri" pitchFamily="34" charset="0"/>
              </a:rPr>
              <a:t>Harmadik Huba"</a:t>
            </a:r>
            <a:r>
              <a:rPr lang="hu-HU" altLang="hu-HU" sz="2000" b="1" dirty="0">
                <a:latin typeface="Consolas" pitchFamily="49" charset="0"/>
                <a:ea typeface="Calibri" pitchFamily="34" charset="0"/>
                <a:cs typeface="Calibri" pitchFamily="34" charset="0"/>
              </a:rPr>
              <a:t>, 10),</a:t>
            </a:r>
            <a:endParaRPr lang="hu-HU" altLang="hu-HU" sz="2000" b="1" dirty="0">
              <a:ea typeface="Calibri" pitchFamily="34" charset="0"/>
              <a:cs typeface="Calibri" pitchFamily="34" charset="0"/>
            </a:endParaRPr>
          </a:p>
          <a:p>
            <a:pPr algn="l" eaLnBrk="1" hangingPunct="1">
              <a:lnSpc>
                <a:spcPct val="115000"/>
              </a:lnSpc>
            </a:pPr>
            <a:r>
              <a:rPr lang="hu-HU" altLang="hu-HU" sz="2000" b="1" dirty="0">
                <a:latin typeface="Consolas" pitchFamily="49" charset="0"/>
                <a:ea typeface="Calibri" pitchFamily="34" charset="0"/>
                <a:cs typeface="Calibri" pitchFamily="34" charset="0"/>
              </a:rPr>
              <a:t>    </a:t>
            </a:r>
            <a:r>
              <a:rPr lang="hu-HU" altLang="hu-HU" sz="2000" b="1" dirty="0" err="1">
                <a:solidFill>
                  <a:srgbClr val="0000FF"/>
                </a:solidFill>
                <a:latin typeface="Consolas" pitchFamily="49" charset="0"/>
                <a:ea typeface="Calibri" pitchFamily="34" charset="0"/>
                <a:cs typeface="Calibri" pitchFamily="34" charset="0"/>
              </a:rPr>
              <a:t>new</a:t>
            </a:r>
            <a:r>
              <a:rPr lang="hu-HU" altLang="hu-HU" sz="2000" b="1" dirty="0">
                <a:latin typeface="Consolas" pitchFamily="49" charset="0"/>
                <a:ea typeface="Calibri" pitchFamily="34" charset="0"/>
                <a:cs typeface="Calibri" pitchFamily="34" charset="0"/>
              </a:rPr>
              <a:t> </a:t>
            </a:r>
            <a:r>
              <a:rPr lang="en-US" altLang="hu-HU" sz="2000" b="1" dirty="0">
                <a:solidFill>
                  <a:srgbClr val="2B91AF"/>
                </a:solidFill>
                <a:latin typeface="Consolas" pitchFamily="49" charset="0"/>
                <a:ea typeface="Calibri" pitchFamily="34" charset="0"/>
                <a:cs typeface="Calibri" pitchFamily="34" charset="0"/>
              </a:rPr>
              <a:t>Student</a:t>
            </a:r>
            <a:r>
              <a:rPr lang="hu-HU" altLang="hu-HU" sz="2000" b="1" dirty="0" smtClean="0">
                <a:latin typeface="Consolas" pitchFamily="49" charset="0"/>
                <a:ea typeface="Calibri" pitchFamily="34" charset="0"/>
                <a:cs typeface="Calibri" pitchFamily="34" charset="0"/>
              </a:rPr>
              <a:t>(</a:t>
            </a:r>
            <a:r>
              <a:rPr lang="hu-HU" altLang="hu-HU" sz="2000" b="1" dirty="0" smtClean="0">
                <a:solidFill>
                  <a:srgbClr val="A31515"/>
                </a:solidFill>
                <a:latin typeface="Consolas" pitchFamily="49" charset="0"/>
                <a:ea typeface="Calibri" pitchFamily="34" charset="0"/>
                <a:cs typeface="Calibri" pitchFamily="34" charset="0"/>
              </a:rPr>
              <a:t>"</a:t>
            </a:r>
            <a:r>
              <a:rPr lang="hu-HU" altLang="hu-HU" sz="2000" b="1" dirty="0">
                <a:solidFill>
                  <a:srgbClr val="A31515"/>
                </a:solidFill>
                <a:latin typeface="Consolas" pitchFamily="49" charset="0"/>
                <a:ea typeface="Calibri" pitchFamily="34" charset="0"/>
                <a:cs typeface="Calibri" pitchFamily="34" charset="0"/>
              </a:rPr>
              <a:t>Negyedik Néró"</a:t>
            </a:r>
            <a:r>
              <a:rPr lang="hu-HU" altLang="hu-HU" sz="2000" b="1" dirty="0">
                <a:latin typeface="Consolas" pitchFamily="49" charset="0"/>
                <a:ea typeface="Calibri" pitchFamily="34" charset="0"/>
                <a:cs typeface="Calibri" pitchFamily="34" charset="0"/>
              </a:rPr>
              <a:t>, 89),</a:t>
            </a:r>
            <a:endParaRPr lang="hu-HU" altLang="hu-HU" sz="2000" b="1" dirty="0">
              <a:ea typeface="Calibri" pitchFamily="34" charset="0"/>
              <a:cs typeface="Calibri" pitchFamily="34" charset="0"/>
            </a:endParaRPr>
          </a:p>
          <a:p>
            <a:pPr algn="l" eaLnBrk="1" hangingPunct="1">
              <a:lnSpc>
                <a:spcPct val="115000"/>
              </a:lnSpc>
            </a:pPr>
            <a:r>
              <a:rPr lang="hu-HU" altLang="hu-HU" sz="2000" b="1" dirty="0">
                <a:latin typeface="Consolas" pitchFamily="49" charset="0"/>
                <a:ea typeface="Calibri" pitchFamily="34" charset="0"/>
                <a:cs typeface="Calibri" pitchFamily="34" charset="0"/>
              </a:rPr>
              <a:t>    </a:t>
            </a:r>
            <a:r>
              <a:rPr lang="hu-HU" altLang="hu-HU" sz="2000" b="1" dirty="0" err="1">
                <a:solidFill>
                  <a:srgbClr val="0000FF"/>
                </a:solidFill>
                <a:latin typeface="Consolas" pitchFamily="49" charset="0"/>
                <a:ea typeface="Calibri" pitchFamily="34" charset="0"/>
                <a:cs typeface="Calibri" pitchFamily="34" charset="0"/>
              </a:rPr>
              <a:t>new</a:t>
            </a:r>
            <a:r>
              <a:rPr lang="hu-HU" altLang="hu-HU" sz="2000" b="1" dirty="0">
                <a:latin typeface="Consolas" pitchFamily="49" charset="0"/>
                <a:ea typeface="Calibri" pitchFamily="34" charset="0"/>
                <a:cs typeface="Calibri" pitchFamily="34" charset="0"/>
              </a:rPr>
              <a:t> </a:t>
            </a:r>
            <a:r>
              <a:rPr lang="en-US" altLang="hu-HU" sz="2000" b="1" dirty="0">
                <a:solidFill>
                  <a:srgbClr val="2B91AF"/>
                </a:solidFill>
                <a:latin typeface="Consolas" pitchFamily="49" charset="0"/>
                <a:ea typeface="Calibri" pitchFamily="34" charset="0"/>
                <a:cs typeface="Calibri" pitchFamily="34" charset="0"/>
              </a:rPr>
              <a:t>Student</a:t>
            </a:r>
            <a:r>
              <a:rPr lang="hu-HU" altLang="hu-HU" sz="2000" b="1" dirty="0" smtClean="0">
                <a:latin typeface="Consolas" pitchFamily="49" charset="0"/>
                <a:ea typeface="Calibri" pitchFamily="34" charset="0"/>
                <a:cs typeface="Calibri" pitchFamily="34" charset="0"/>
              </a:rPr>
              <a:t>(</a:t>
            </a:r>
            <a:r>
              <a:rPr lang="hu-HU" altLang="hu-HU" sz="2000" b="1" dirty="0" smtClean="0">
                <a:solidFill>
                  <a:srgbClr val="A31515"/>
                </a:solidFill>
                <a:latin typeface="Consolas" pitchFamily="49" charset="0"/>
                <a:ea typeface="Calibri" pitchFamily="34" charset="0"/>
                <a:cs typeface="Calibri" pitchFamily="34" charset="0"/>
              </a:rPr>
              <a:t>"</a:t>
            </a:r>
            <a:r>
              <a:rPr lang="hu-HU" altLang="hu-HU" sz="2000" b="1" dirty="0">
                <a:solidFill>
                  <a:srgbClr val="A31515"/>
                </a:solidFill>
                <a:latin typeface="Consolas" pitchFamily="49" charset="0"/>
                <a:ea typeface="Calibri" pitchFamily="34" charset="0"/>
                <a:cs typeface="Calibri" pitchFamily="34" charset="0"/>
              </a:rPr>
              <a:t>Ötödik Ödön"</a:t>
            </a:r>
            <a:r>
              <a:rPr lang="hu-HU" altLang="hu-HU" sz="2000" b="1" dirty="0">
                <a:latin typeface="Consolas" pitchFamily="49" charset="0"/>
                <a:ea typeface="Calibri" pitchFamily="34" charset="0"/>
                <a:cs typeface="Calibri" pitchFamily="34" charset="0"/>
              </a:rPr>
              <a:t>, 69)</a:t>
            </a:r>
            <a:endParaRPr lang="hu-HU" altLang="hu-HU" sz="2000" b="1" dirty="0">
              <a:ea typeface="Calibri" pitchFamily="34" charset="0"/>
              <a:cs typeface="Calibri" pitchFamily="34" charset="0"/>
            </a:endParaRPr>
          </a:p>
          <a:p>
            <a:pPr algn="l" eaLnBrk="1" hangingPunct="1">
              <a:lnSpc>
                <a:spcPct val="115000"/>
              </a:lnSpc>
            </a:pPr>
            <a:r>
              <a:rPr lang="hu-HU" altLang="hu-HU" sz="2000" b="1" dirty="0">
                <a:latin typeface="Consolas" pitchFamily="49" charset="0"/>
                <a:ea typeface="Calibri" pitchFamily="34" charset="0"/>
                <a:cs typeface="Calibri" pitchFamily="34" charset="0"/>
              </a:rPr>
              <a:t>};</a:t>
            </a:r>
            <a:endParaRPr lang="hu-HU" altLang="hu-HU" sz="2000" b="1" dirty="0"/>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10</a:t>
            </a:fld>
            <a:endParaRPr lang="hu-HU"/>
          </a:p>
        </p:txBody>
      </p:sp>
    </p:spTree>
    <p:extLst>
      <p:ext uri="{BB962C8B-B14F-4D97-AF65-F5344CB8AC3E}">
        <p14:creationId xmlns:p14="http://schemas.microsoft.com/office/powerpoint/2010/main" val="3173964280"/>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hu-HU" altLang="hu-HU" dirty="0" err="1">
                <a:latin typeface="+mn-lt"/>
              </a:rPr>
              <a:t>Let’s</a:t>
            </a:r>
            <a:r>
              <a:rPr lang="hu-HU" altLang="hu-HU" dirty="0">
                <a:latin typeface="+mn-lt"/>
              </a:rPr>
              <a:t> re-</a:t>
            </a:r>
            <a:r>
              <a:rPr lang="hu-HU" altLang="hu-HU" dirty="0" err="1">
                <a:latin typeface="+mn-lt"/>
              </a:rPr>
              <a:t>implement</a:t>
            </a:r>
            <a:r>
              <a:rPr lang="hu-HU" altLang="hu-HU" dirty="0">
                <a:latin typeface="+mn-lt"/>
              </a:rPr>
              <a:t> </a:t>
            </a:r>
            <a:r>
              <a:rPr lang="hu-HU" altLang="hu-HU" dirty="0" err="1">
                <a:latin typeface="+mn-lt"/>
              </a:rPr>
              <a:t>Array.Sort</a:t>
            </a:r>
            <a:endParaRPr lang="hu-HU" altLang="hu-HU" dirty="0" smtClean="0">
              <a:latin typeface="+mn-lt"/>
            </a:endParaRPr>
          </a:p>
        </p:txBody>
      </p:sp>
      <p:sp>
        <p:nvSpPr>
          <p:cNvPr id="12293" name="Rectangle 3"/>
          <p:cNvSpPr>
            <a:spLocks noGrp="1" noChangeArrowheads="1"/>
          </p:cNvSpPr>
          <p:nvPr>
            <p:ph type="body" idx="1"/>
          </p:nvPr>
        </p:nvSpPr>
        <p:spPr>
          <a:xfrm>
            <a:off x="107950" y="692150"/>
            <a:ext cx="9144700" cy="5761038"/>
          </a:xfrm>
        </p:spPr>
        <p:txBody>
          <a:bodyPr/>
          <a:lstStyle/>
          <a:p>
            <a:pPr>
              <a:lnSpc>
                <a:spcPct val="115000"/>
              </a:lnSpc>
              <a:buFontTx/>
              <a:buNone/>
            </a:pPr>
            <a:r>
              <a:rPr lang="hu-HU" altLang="hu-HU" dirty="0" err="1" smtClean="0">
                <a:solidFill>
                  <a:srgbClr val="0000FF"/>
                </a:solidFill>
                <a:latin typeface="Consolas" pitchFamily="49" charset="0"/>
                <a:ea typeface="Calibri" pitchFamily="34" charset="0"/>
                <a:cs typeface="Calibri" pitchFamily="34" charset="0"/>
              </a:rPr>
              <a:t>bool</a:t>
            </a:r>
            <a:r>
              <a:rPr lang="hu-HU" altLang="hu-HU" dirty="0" smtClean="0">
                <a:latin typeface="Consolas" pitchFamily="49" charset="0"/>
                <a:ea typeface="Calibri" pitchFamily="34" charset="0"/>
                <a:cs typeface="Calibri" pitchFamily="34" charset="0"/>
              </a:rPr>
              <a:t> </a:t>
            </a:r>
            <a:r>
              <a:rPr lang="en-US" altLang="hu-HU" dirty="0" err="1" smtClean="0">
                <a:latin typeface="Consolas" pitchFamily="49" charset="0"/>
                <a:ea typeface="Calibri" pitchFamily="34" charset="0"/>
                <a:cs typeface="Calibri" pitchFamily="34" charset="0"/>
              </a:rPr>
              <a:t>ByCredits</a:t>
            </a:r>
            <a:r>
              <a:rPr lang="hu-HU" altLang="hu-HU" dirty="0" smtClean="0">
                <a:latin typeface="Consolas" pitchFamily="49" charset="0"/>
                <a:ea typeface="Calibri" pitchFamily="34" charset="0"/>
                <a:cs typeface="Calibri" pitchFamily="34" charset="0"/>
              </a:rPr>
              <a:t>(</a:t>
            </a:r>
            <a:r>
              <a:rPr lang="hu-HU" altLang="hu-HU" dirty="0" err="1" smtClean="0">
                <a:solidFill>
                  <a:srgbClr val="0000FF"/>
                </a:solidFill>
                <a:latin typeface="Consolas" pitchFamily="49" charset="0"/>
                <a:ea typeface="Calibri" pitchFamily="34" charset="0"/>
                <a:cs typeface="Calibri" pitchFamily="34" charset="0"/>
              </a:rPr>
              <a:t>object</a:t>
            </a:r>
            <a:r>
              <a:rPr lang="hu-HU" altLang="hu-HU" dirty="0" smtClean="0">
                <a:latin typeface="Consolas" pitchFamily="49" charset="0"/>
                <a:ea typeface="Calibri" pitchFamily="34" charset="0"/>
                <a:cs typeface="Calibri" pitchFamily="34" charset="0"/>
              </a:rPr>
              <a:t> </a:t>
            </a:r>
            <a:r>
              <a:rPr lang="en-US" altLang="hu-HU" dirty="0" smtClean="0">
                <a:latin typeface="Consolas" pitchFamily="49" charset="0"/>
                <a:ea typeface="Calibri" pitchFamily="34" charset="0"/>
                <a:cs typeface="Calibri" pitchFamily="34" charset="0"/>
              </a:rPr>
              <a:t>first</a:t>
            </a: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object</a:t>
            </a:r>
            <a:r>
              <a:rPr lang="hu-HU" altLang="hu-HU" dirty="0" smtClean="0">
                <a:latin typeface="Consolas" pitchFamily="49" charset="0"/>
                <a:ea typeface="Calibri" pitchFamily="34" charset="0"/>
                <a:cs typeface="Calibri" pitchFamily="34" charset="0"/>
              </a:rPr>
              <a:t> </a:t>
            </a:r>
            <a:r>
              <a:rPr lang="en-US" altLang="hu-HU" dirty="0" smtClean="0">
                <a:latin typeface="Consolas" pitchFamily="49" charset="0"/>
                <a:ea typeface="Calibri" pitchFamily="34" charset="0"/>
                <a:cs typeface="Calibri" pitchFamily="34" charset="0"/>
              </a:rPr>
              <a:t>second</a:t>
            </a: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return</a:t>
            </a:r>
            <a:r>
              <a:rPr lang="hu-HU" altLang="hu-HU" dirty="0" smtClean="0">
                <a:latin typeface="Consolas" pitchFamily="49" charset="0"/>
                <a:ea typeface="Calibri" pitchFamily="34" charset="0"/>
                <a:cs typeface="Calibri" pitchFamily="34" charset="0"/>
              </a:rPr>
              <a:t> ((</a:t>
            </a:r>
            <a:r>
              <a:rPr lang="en-US" altLang="hu-HU" dirty="0" smtClean="0">
                <a:latin typeface="Consolas" pitchFamily="49" charset="0"/>
                <a:ea typeface="Calibri" pitchFamily="34" charset="0"/>
                <a:cs typeface="Calibri" pitchFamily="34" charset="0"/>
              </a:rPr>
              <a:t>first</a:t>
            </a: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as</a:t>
            </a:r>
            <a:r>
              <a:rPr lang="hu-HU" altLang="hu-HU" dirty="0" smtClean="0">
                <a:latin typeface="Consolas" pitchFamily="49" charset="0"/>
                <a:ea typeface="Calibri" pitchFamily="34" charset="0"/>
                <a:cs typeface="Calibri" pitchFamily="34" charset="0"/>
              </a:rPr>
              <a:t> </a:t>
            </a:r>
            <a:r>
              <a:rPr lang="en-US" altLang="hu-HU" dirty="0" smtClean="0">
                <a:solidFill>
                  <a:srgbClr val="2B91AF"/>
                </a:solidFill>
                <a:latin typeface="Consolas" pitchFamily="49" charset="0"/>
                <a:ea typeface="Calibri" pitchFamily="34" charset="0"/>
                <a:cs typeface="Calibri" pitchFamily="34" charset="0"/>
              </a:rPr>
              <a:t>Student</a:t>
            </a:r>
            <a:r>
              <a:rPr lang="hu-HU" altLang="hu-HU" dirty="0" smtClean="0">
                <a:latin typeface="Consolas" pitchFamily="49" charset="0"/>
                <a:ea typeface="Calibri" pitchFamily="34" charset="0"/>
                <a:cs typeface="Calibri" pitchFamily="34" charset="0"/>
              </a:rPr>
              <a:t>).</a:t>
            </a:r>
            <a:r>
              <a:rPr lang="en-US" altLang="hu-HU" dirty="0" smtClean="0">
                <a:latin typeface="Consolas" pitchFamily="49" charset="0"/>
                <a:ea typeface="Calibri" pitchFamily="34" charset="0"/>
                <a:cs typeface="Calibri" pitchFamily="34" charset="0"/>
              </a:rPr>
              <a:t>Credits</a:t>
            </a:r>
            <a:r>
              <a:rPr lang="hu-HU" altLang="hu-HU" dirty="0" smtClean="0">
                <a:latin typeface="Consolas" pitchFamily="49" charset="0"/>
                <a:ea typeface="Calibri" pitchFamily="34" charset="0"/>
                <a:cs typeface="Calibri" pitchFamily="34" charset="0"/>
              </a:rPr>
              <a:t> &lt;</a:t>
            </a:r>
            <a:br>
              <a:rPr lang="hu-HU" altLang="hu-HU" dirty="0" smtClean="0">
                <a:latin typeface="Consolas" pitchFamily="49" charset="0"/>
                <a:ea typeface="Calibri" pitchFamily="34" charset="0"/>
                <a:cs typeface="Calibri" pitchFamily="34" charset="0"/>
              </a:rPr>
            </a:br>
            <a:r>
              <a:rPr lang="hu-HU" altLang="hu-HU" dirty="0" smtClean="0">
                <a:latin typeface="Consolas" pitchFamily="49" charset="0"/>
                <a:ea typeface="Calibri" pitchFamily="34" charset="0"/>
                <a:cs typeface="Calibri" pitchFamily="34" charset="0"/>
              </a:rPr>
              <a:t>		(</a:t>
            </a:r>
            <a:r>
              <a:rPr lang="en-US" altLang="hu-HU" dirty="0" smtClean="0">
                <a:latin typeface="Consolas" pitchFamily="49" charset="0"/>
                <a:ea typeface="Calibri" pitchFamily="34" charset="0"/>
                <a:cs typeface="Calibri" pitchFamily="34" charset="0"/>
              </a:rPr>
              <a:t>second</a:t>
            </a: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as</a:t>
            </a:r>
            <a:r>
              <a:rPr lang="hu-HU" altLang="hu-HU" dirty="0" smtClean="0">
                <a:latin typeface="Consolas" pitchFamily="49" charset="0"/>
                <a:ea typeface="Calibri" pitchFamily="34" charset="0"/>
                <a:cs typeface="Calibri" pitchFamily="34" charset="0"/>
              </a:rPr>
              <a:t> </a:t>
            </a:r>
            <a:r>
              <a:rPr lang="en-US" altLang="hu-HU" dirty="0" smtClean="0">
                <a:solidFill>
                  <a:srgbClr val="2B91AF"/>
                </a:solidFill>
                <a:latin typeface="Consolas" pitchFamily="49" charset="0"/>
                <a:ea typeface="Calibri" pitchFamily="34" charset="0"/>
                <a:cs typeface="Calibri" pitchFamily="34" charset="0"/>
              </a:rPr>
              <a:t>Student</a:t>
            </a:r>
            <a:r>
              <a:rPr lang="hu-HU" altLang="hu-HU" dirty="0" smtClean="0">
                <a:latin typeface="Consolas" pitchFamily="49" charset="0"/>
                <a:ea typeface="Calibri" pitchFamily="34" charset="0"/>
                <a:cs typeface="Calibri" pitchFamily="34" charset="0"/>
              </a:rPr>
              <a:t>).</a:t>
            </a:r>
            <a:r>
              <a:rPr lang="en-US" altLang="hu-HU" dirty="0" smtClean="0">
                <a:latin typeface="Consolas" pitchFamily="49" charset="0"/>
                <a:ea typeface="Calibri" pitchFamily="34" charset="0"/>
                <a:cs typeface="Calibri" pitchFamily="34" charset="0"/>
              </a:rPr>
              <a:t>Credits</a:t>
            </a: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 </a:t>
            </a:r>
            <a:endParaRPr lang="hu-HU" altLang="hu-HU" dirty="0" smtClean="0">
              <a:ea typeface="Calibri" pitchFamily="34" charset="0"/>
              <a:cs typeface="Calibri" pitchFamily="34" charset="0"/>
            </a:endParaRPr>
          </a:p>
          <a:p>
            <a:pPr>
              <a:lnSpc>
                <a:spcPct val="115000"/>
              </a:lnSpc>
              <a:buFontTx/>
              <a:buNone/>
            </a:pPr>
            <a:r>
              <a:rPr lang="en-US" altLang="hu-HU" dirty="0" err="1">
                <a:solidFill>
                  <a:srgbClr val="2B91AF"/>
                </a:solidFill>
                <a:latin typeface="Consolas" pitchFamily="49" charset="0"/>
                <a:ea typeface="Calibri" pitchFamily="34" charset="0"/>
                <a:cs typeface="Calibri" pitchFamily="34" charset="0"/>
              </a:rPr>
              <a:t>SimpleReplaceSort</a:t>
            </a:r>
            <a:r>
              <a:rPr lang="hu-HU" altLang="hu-HU" dirty="0" smtClean="0">
                <a:latin typeface="Consolas" pitchFamily="49" charset="0"/>
                <a:ea typeface="Calibri" pitchFamily="34" charset="0"/>
                <a:cs typeface="Calibri" pitchFamily="34" charset="0"/>
              </a:rPr>
              <a:t>.</a:t>
            </a:r>
            <a:r>
              <a:rPr lang="en-US" altLang="hu-HU" dirty="0" smtClean="0">
                <a:latin typeface="Consolas" pitchFamily="49" charset="0"/>
                <a:ea typeface="Calibri" pitchFamily="34" charset="0"/>
                <a:cs typeface="Calibri" pitchFamily="34" charset="0"/>
              </a:rPr>
              <a:t>Sort</a:t>
            </a:r>
            <a:r>
              <a:rPr lang="hu-HU" altLang="hu-HU" dirty="0" smtClean="0">
                <a:latin typeface="Consolas" pitchFamily="49" charset="0"/>
                <a:ea typeface="Calibri" pitchFamily="34" charset="0"/>
                <a:cs typeface="Calibri" pitchFamily="34" charset="0"/>
              </a:rPr>
              <a:t>(</a:t>
            </a:r>
            <a:r>
              <a:rPr lang="en-US" altLang="hu-HU" dirty="0" smtClean="0">
                <a:latin typeface="Consolas" pitchFamily="49" charset="0"/>
                <a:ea typeface="Calibri" pitchFamily="34" charset="0"/>
                <a:cs typeface="Calibri" pitchFamily="34" charset="0"/>
              </a:rPr>
              <a:t>group</a:t>
            </a:r>
            <a:r>
              <a:rPr lang="hu-HU" altLang="hu-HU" dirty="0" smtClean="0">
                <a:latin typeface="Consolas" pitchFamily="49" charset="0"/>
                <a:ea typeface="Calibri" pitchFamily="34" charset="0"/>
                <a:cs typeface="Calibri" pitchFamily="34" charset="0"/>
              </a:rPr>
              <a:t>, </a:t>
            </a:r>
            <a:r>
              <a:rPr lang="en-US" altLang="hu-HU" dirty="0" err="1" smtClean="0">
                <a:latin typeface="Consolas" pitchFamily="49" charset="0"/>
                <a:ea typeface="Calibri" pitchFamily="34" charset="0"/>
                <a:cs typeface="Calibri" pitchFamily="34" charset="0"/>
              </a:rPr>
              <a:t>ByCredits</a:t>
            </a: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11</a:t>
            </a:fld>
            <a:endParaRPr lang="hu-HU"/>
          </a:p>
        </p:txBody>
      </p:sp>
    </p:spTree>
    <p:extLst>
      <p:ext uri="{BB962C8B-B14F-4D97-AF65-F5344CB8AC3E}">
        <p14:creationId xmlns:p14="http://schemas.microsoft.com/office/powerpoint/2010/main" val="3437586732"/>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a:spLocks noChangeArrowheads="1"/>
          </p:cNvSpPr>
          <p:nvPr/>
        </p:nvSpPr>
        <p:spPr bwMode="auto">
          <a:xfrm>
            <a:off x="1043510" y="1876730"/>
            <a:ext cx="763306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endParaRPr lang="hu-HU" altLang="hu-HU" sz="2000" smtClean="0">
              <a:solidFill>
                <a:schemeClr val="tx1"/>
              </a:solidFill>
            </a:endParaRPr>
          </a:p>
        </p:txBody>
      </p:sp>
      <p:sp>
        <p:nvSpPr>
          <p:cNvPr id="7" name="Szövegdoboz 6"/>
          <p:cNvSpPr txBox="1">
            <a:spLocks noChangeArrowheads="1"/>
          </p:cNvSpPr>
          <p:nvPr/>
        </p:nvSpPr>
        <p:spPr bwMode="auto">
          <a:xfrm>
            <a:off x="1043510" y="1124680"/>
            <a:ext cx="763306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endParaRPr lang="hu-HU" altLang="hu-HU" sz="2000" smtClean="0">
              <a:solidFill>
                <a:schemeClr val="tx1"/>
              </a:solidFill>
            </a:endParaRPr>
          </a:p>
        </p:txBody>
      </p:sp>
      <p:sp>
        <p:nvSpPr>
          <p:cNvPr id="2" name="Cím 1"/>
          <p:cNvSpPr>
            <a:spLocks noGrp="1"/>
          </p:cNvSpPr>
          <p:nvPr>
            <p:ph type="title"/>
          </p:nvPr>
        </p:nvSpPr>
        <p:spPr/>
        <p:txBody>
          <a:bodyPr/>
          <a:lstStyle/>
          <a:p>
            <a:r>
              <a:rPr lang="en-US" dirty="0" smtClean="0"/>
              <a:t>Event vs Delegate</a:t>
            </a:r>
            <a:endParaRPr lang="hu-HU" dirty="0"/>
          </a:p>
        </p:txBody>
      </p:sp>
      <p:sp>
        <p:nvSpPr>
          <p:cNvPr id="3" name="Tartalom helye 2"/>
          <p:cNvSpPr>
            <a:spLocks noGrp="1"/>
          </p:cNvSpPr>
          <p:nvPr>
            <p:ph idx="1"/>
          </p:nvPr>
        </p:nvSpPr>
        <p:spPr/>
        <p:txBody>
          <a:bodyPr/>
          <a:lstStyle/>
          <a:p>
            <a:r>
              <a:rPr lang="hu-HU" dirty="0" err="1" smtClean="0"/>
              <a:t>Delegate</a:t>
            </a:r>
            <a:r>
              <a:rPr lang="hu-HU" dirty="0" smtClean="0"/>
              <a:t> </a:t>
            </a:r>
            <a:r>
              <a:rPr lang="en-US" dirty="0" smtClean="0"/>
              <a:t>member variable in a class</a:t>
            </a:r>
            <a:r>
              <a:rPr lang="hu-HU" dirty="0" smtClean="0"/>
              <a:t>: 	</a:t>
            </a:r>
          </a:p>
          <a:p>
            <a:pPr marL="0" indent="0">
              <a:buNone/>
            </a:pPr>
            <a:r>
              <a:rPr lang="hu-HU" sz="1800" dirty="0">
                <a:solidFill>
                  <a:srgbClr val="2B91AF"/>
                </a:solidFill>
                <a:highlight>
                  <a:srgbClr val="FFFFFF"/>
                </a:highlight>
                <a:latin typeface="Consolas"/>
              </a:rPr>
              <a:t>	</a:t>
            </a:r>
            <a:r>
              <a:rPr lang="hu-HU" sz="1800" dirty="0" err="1" smtClean="0">
                <a:solidFill>
                  <a:srgbClr val="2B91AF"/>
                </a:solidFill>
                <a:highlight>
                  <a:srgbClr val="FFFFFF"/>
                </a:highlight>
                <a:latin typeface="Consolas"/>
              </a:rPr>
              <a:t>DelegateType</a:t>
            </a:r>
            <a:r>
              <a:rPr lang="hu-HU" sz="1800" dirty="0" smtClean="0">
                <a:solidFill>
                  <a:srgbClr val="000000"/>
                </a:solidFill>
                <a:highlight>
                  <a:srgbClr val="FFFFFF"/>
                </a:highlight>
                <a:latin typeface="Consolas"/>
              </a:rPr>
              <a:t> </a:t>
            </a:r>
            <a:r>
              <a:rPr lang="en-US" sz="1800" dirty="0" err="1" smtClean="0">
                <a:solidFill>
                  <a:srgbClr val="000000"/>
                </a:solidFill>
                <a:highlight>
                  <a:srgbClr val="FFFFFF"/>
                </a:highlight>
                <a:latin typeface="Consolas"/>
              </a:rPr>
              <a:t>variableName</a:t>
            </a:r>
            <a:r>
              <a:rPr lang="hu-HU" sz="1800" dirty="0" smtClean="0">
                <a:solidFill>
                  <a:srgbClr val="000000"/>
                </a:solidFill>
                <a:highlight>
                  <a:srgbClr val="FFFFFF"/>
                </a:highlight>
                <a:latin typeface="Consolas"/>
              </a:rPr>
              <a:t>;</a:t>
            </a:r>
            <a:endParaRPr lang="hu-HU" dirty="0" smtClean="0"/>
          </a:p>
          <a:p>
            <a:r>
              <a:rPr lang="en-US" dirty="0" smtClean="0"/>
              <a:t>Event member variable in a class</a:t>
            </a:r>
            <a:r>
              <a:rPr lang="hu-HU" dirty="0" smtClean="0"/>
              <a:t>: 	</a:t>
            </a:r>
          </a:p>
          <a:p>
            <a:pPr marL="0" indent="0">
              <a:buNone/>
            </a:pPr>
            <a:r>
              <a:rPr lang="hu-HU" sz="1800" dirty="0" smtClean="0">
                <a:solidFill>
                  <a:srgbClr val="0000FF"/>
                </a:solidFill>
                <a:highlight>
                  <a:srgbClr val="FFFFFF"/>
                </a:highlight>
                <a:latin typeface="Consolas"/>
              </a:rPr>
              <a:t>	</a:t>
            </a:r>
            <a:r>
              <a:rPr lang="hu-HU" sz="1800" dirty="0" err="1" smtClean="0">
                <a:solidFill>
                  <a:srgbClr val="0000FF"/>
                </a:solidFill>
                <a:highlight>
                  <a:srgbClr val="FFFFFF"/>
                </a:highlight>
                <a:latin typeface="Consolas"/>
              </a:rPr>
              <a:t>event</a:t>
            </a:r>
            <a:r>
              <a:rPr lang="hu-HU" sz="1800" dirty="0" smtClean="0">
                <a:solidFill>
                  <a:srgbClr val="000000"/>
                </a:solidFill>
                <a:highlight>
                  <a:srgbClr val="FFFFFF"/>
                </a:highlight>
                <a:latin typeface="Consolas"/>
              </a:rPr>
              <a:t> </a:t>
            </a:r>
            <a:r>
              <a:rPr lang="hu-HU" sz="1800" dirty="0" err="1" smtClean="0">
                <a:solidFill>
                  <a:srgbClr val="2B91AF"/>
                </a:solidFill>
                <a:highlight>
                  <a:srgbClr val="FFFFFF"/>
                </a:highlight>
                <a:latin typeface="Consolas"/>
              </a:rPr>
              <a:t>DelegateType</a:t>
            </a:r>
            <a:r>
              <a:rPr lang="hu-HU" sz="1800" dirty="0">
                <a:solidFill>
                  <a:srgbClr val="000000"/>
                </a:solidFill>
                <a:highlight>
                  <a:srgbClr val="FFFFFF"/>
                </a:highlight>
                <a:latin typeface="Consolas"/>
              </a:rPr>
              <a:t> </a:t>
            </a:r>
            <a:r>
              <a:rPr lang="en-US" sz="1800" dirty="0" err="1" smtClean="0">
                <a:solidFill>
                  <a:srgbClr val="000000"/>
                </a:solidFill>
                <a:highlight>
                  <a:srgbClr val="FFFFFF"/>
                </a:highlight>
                <a:latin typeface="Consolas"/>
              </a:rPr>
              <a:t>eventName</a:t>
            </a:r>
            <a:r>
              <a:rPr lang="hu-HU" sz="1800" dirty="0" smtClean="0">
                <a:solidFill>
                  <a:srgbClr val="000000"/>
                </a:solidFill>
                <a:highlight>
                  <a:srgbClr val="FFFFFF"/>
                </a:highlight>
                <a:latin typeface="Consolas"/>
              </a:rPr>
              <a:t>;</a:t>
            </a:r>
            <a:endParaRPr lang="hu-HU" dirty="0" smtClean="0"/>
          </a:p>
          <a:p>
            <a:pPr>
              <a:buFont typeface="Wingdings" pitchFamily="2" charset="2"/>
              <a:buChar char="è"/>
            </a:pPr>
            <a:r>
              <a:rPr lang="hu-HU" dirty="0" smtClean="0">
                <a:sym typeface="Wingdings" panose="05000000000000000000" pitchFamily="2" charset="2"/>
              </a:rPr>
              <a:t> </a:t>
            </a:r>
            <a:r>
              <a:rPr lang="en-US" dirty="0" smtClean="0">
                <a:sym typeface="Wingdings" panose="05000000000000000000" pitchFamily="2" charset="2"/>
              </a:rPr>
              <a:t>The event is simply a delegate with the keyword “event”, which is there for protection, as the event is usually public</a:t>
            </a:r>
            <a:endParaRPr lang="hu-HU" dirty="0" smtClean="0">
              <a:sym typeface="Wingdings" panose="05000000000000000000" pitchFamily="2" charset="2"/>
            </a:endParaRPr>
          </a:p>
        </p:txBody>
      </p:sp>
      <p:graphicFrame>
        <p:nvGraphicFramePr>
          <p:cNvPr id="6" name="Táblázat 5"/>
          <p:cNvGraphicFramePr>
            <a:graphicFrameLocks noGrp="1"/>
          </p:cNvGraphicFramePr>
          <p:nvPr>
            <p:extLst>
              <p:ext uri="{D42A27DB-BD31-4B8C-83A1-F6EECF244321}">
                <p14:modId xmlns:p14="http://schemas.microsoft.com/office/powerpoint/2010/main" val="1306176140"/>
              </p:ext>
            </p:extLst>
          </p:nvPr>
        </p:nvGraphicFramePr>
        <p:xfrm>
          <a:off x="13043" y="3284980"/>
          <a:ext cx="9144000" cy="2983550"/>
        </p:xfrm>
        <a:graphic>
          <a:graphicData uri="http://schemas.openxmlformats.org/drawingml/2006/table">
            <a:tbl>
              <a:tblPr firstRow="1" bandRow="1">
                <a:tableStyleId>{21E4AEA4-8DFA-4A89-87EB-49C32662AFE0}</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04580">
                <a:tc>
                  <a:txBody>
                    <a:bodyPr/>
                    <a:lstStyle/>
                    <a:p>
                      <a:r>
                        <a:rPr lang="hu-HU" sz="2000" dirty="0" err="1" smtClean="0"/>
                        <a:t>Delegate</a:t>
                      </a:r>
                      <a:endParaRPr lang="hu-HU" sz="2000" dirty="0"/>
                    </a:p>
                  </a:txBody>
                  <a:tcPr/>
                </a:tc>
                <a:tc>
                  <a:txBody>
                    <a:bodyPr/>
                    <a:lstStyle/>
                    <a:p>
                      <a:r>
                        <a:rPr lang="hu-HU" sz="2000" smtClean="0"/>
                        <a:t>Event</a:t>
                      </a:r>
                      <a:endParaRPr lang="hu-HU" sz="2000"/>
                    </a:p>
                  </a:txBody>
                  <a:tcPr/>
                </a:tc>
                <a:extLst>
                  <a:ext uri="{0D108BD9-81ED-4DB2-BD59-A6C34878D82A}">
                    <a16:rowId xmlns:a16="http://schemas.microsoft.com/office/drawing/2014/main" val="10000"/>
                  </a:ext>
                </a:extLst>
              </a:tr>
              <a:tr h="667480">
                <a:tc>
                  <a:txBody>
                    <a:bodyPr/>
                    <a:lstStyle/>
                    <a:p>
                      <a:r>
                        <a:rPr lang="en-US" sz="2000" dirty="0" smtClean="0"/>
                        <a:t>Can be called from</a:t>
                      </a:r>
                      <a:r>
                        <a:rPr lang="en-US" sz="2000" baseline="0" dirty="0" smtClean="0"/>
                        <a:t> anywhere</a:t>
                      </a:r>
                      <a:endParaRPr lang="hu-HU" sz="2000" dirty="0"/>
                    </a:p>
                  </a:txBody>
                  <a:tcPr/>
                </a:tc>
                <a:tc>
                  <a:txBody>
                    <a:bodyPr/>
                    <a:lstStyle/>
                    <a:p>
                      <a:r>
                        <a:rPr lang="en-US" sz="2000" dirty="0" smtClean="0"/>
                        <a:t>Can only be called from within the containing class</a:t>
                      </a:r>
                      <a:endParaRPr lang="hu-HU" sz="2000" dirty="0"/>
                    </a:p>
                  </a:txBody>
                  <a:tcPr/>
                </a:tc>
                <a:extLst>
                  <a:ext uri="{0D108BD9-81ED-4DB2-BD59-A6C34878D82A}">
                    <a16:rowId xmlns:a16="http://schemas.microsoft.com/office/drawing/2014/main" val="10001"/>
                  </a:ext>
                </a:extLst>
              </a:tr>
              <a:tr h="780650">
                <a:tc>
                  <a:txBody>
                    <a:bodyPr/>
                    <a:lstStyle/>
                    <a:p>
                      <a:r>
                        <a:rPr lang="en-US" sz="2000" dirty="0" smtClean="0"/>
                        <a:t>Can be overwritten</a:t>
                      </a:r>
                      <a:r>
                        <a:rPr lang="hu-HU" sz="2000" baseline="0" dirty="0" smtClean="0"/>
                        <a:t> (</a:t>
                      </a:r>
                      <a:r>
                        <a:rPr lang="en-US" sz="2000" baseline="0" dirty="0" smtClean="0"/>
                        <a:t>with </a:t>
                      </a:r>
                      <a:r>
                        <a:rPr lang="hu-HU" sz="2000" baseline="0" dirty="0" smtClean="0"/>
                        <a:t>=)</a:t>
                      </a:r>
                      <a:endParaRPr lang="hu-HU" sz="2000" dirty="0"/>
                    </a:p>
                  </a:txBody>
                  <a:tcPr/>
                </a:tc>
                <a:tc>
                  <a:txBody>
                    <a:bodyPr/>
                    <a:lstStyle/>
                    <a:p>
                      <a:r>
                        <a:rPr lang="en-US" sz="2000" dirty="0" smtClean="0"/>
                        <a:t>Cannot be overwritten, only the operators </a:t>
                      </a:r>
                      <a:r>
                        <a:rPr lang="hu-HU" sz="2000" dirty="0" smtClean="0"/>
                        <a:t>+= </a:t>
                      </a:r>
                      <a:r>
                        <a:rPr lang="en-US" sz="2000" dirty="0" smtClean="0"/>
                        <a:t>and</a:t>
                      </a:r>
                      <a:r>
                        <a:rPr lang="hu-HU" sz="2000" dirty="0" smtClean="0"/>
                        <a:t> -= </a:t>
                      </a:r>
                      <a:r>
                        <a:rPr lang="en-US" sz="2000" dirty="0" smtClean="0"/>
                        <a:t>are allowed</a:t>
                      </a:r>
                      <a:endParaRPr lang="hu-HU" sz="2000" dirty="0"/>
                    </a:p>
                  </a:txBody>
                  <a:tcPr/>
                </a:tc>
                <a:extLst>
                  <a:ext uri="{0D108BD9-81ED-4DB2-BD59-A6C34878D82A}">
                    <a16:rowId xmlns:a16="http://schemas.microsoft.com/office/drawing/2014/main" val="10002"/>
                  </a:ext>
                </a:extLst>
              </a:tr>
              <a:tr h="628192">
                <a:tc>
                  <a:txBody>
                    <a:bodyPr/>
                    <a:lstStyle/>
                    <a:p>
                      <a:r>
                        <a:rPr lang="en-US" sz="2000" baseline="0" dirty="0" smtClean="0"/>
                        <a:t>Simple property with </a:t>
                      </a:r>
                      <a:r>
                        <a:rPr lang="hu-HU" sz="2000" baseline="0" dirty="0" err="1" smtClean="0"/>
                        <a:t>get</a:t>
                      </a:r>
                      <a:r>
                        <a:rPr lang="hu-HU" sz="2000" baseline="0" dirty="0" smtClean="0"/>
                        <a:t> </a:t>
                      </a:r>
                      <a:r>
                        <a:rPr lang="en-US" sz="2000" baseline="0" dirty="0" smtClean="0"/>
                        <a:t>and </a:t>
                      </a:r>
                      <a:r>
                        <a:rPr lang="hu-HU" sz="2000" baseline="0" dirty="0" err="1" smtClean="0"/>
                        <a:t>set</a:t>
                      </a:r>
                      <a:r>
                        <a:rPr lang="hu-HU" sz="2000" baseline="0" dirty="0" smtClean="0"/>
                        <a:t> </a:t>
                      </a:r>
                      <a:r>
                        <a:rPr lang="en-US" sz="2000" baseline="0" dirty="0" smtClean="0"/>
                        <a:t>keywords</a:t>
                      </a:r>
                      <a:endParaRPr lang="hu-HU" sz="2000" dirty="0"/>
                    </a:p>
                  </a:txBody>
                  <a:tcPr/>
                </a:tc>
                <a:tc>
                  <a:txBody>
                    <a:bodyPr/>
                    <a:lstStyle/>
                    <a:p>
                      <a:r>
                        <a:rPr lang="en-US" sz="2000" dirty="0" smtClean="0"/>
                        <a:t>Event property with </a:t>
                      </a:r>
                      <a:r>
                        <a:rPr lang="hu-HU" sz="2000" dirty="0" smtClean="0"/>
                        <a:t>add (+=) </a:t>
                      </a:r>
                      <a:r>
                        <a:rPr lang="en-US" sz="2000" dirty="0" smtClean="0"/>
                        <a:t>and </a:t>
                      </a:r>
                      <a:r>
                        <a:rPr lang="hu-HU" sz="2000" dirty="0" err="1" smtClean="0"/>
                        <a:t>remove</a:t>
                      </a:r>
                      <a:r>
                        <a:rPr lang="hu-HU" sz="2000" dirty="0" smtClean="0"/>
                        <a:t> (-=) </a:t>
                      </a:r>
                      <a:r>
                        <a:rPr lang="en-US" sz="2000" dirty="0" smtClean="0"/>
                        <a:t>keywords</a:t>
                      </a:r>
                      <a:endParaRPr lang="hu-HU" sz="2000" dirty="0"/>
                    </a:p>
                  </a:txBody>
                  <a:tcPr/>
                </a:tc>
                <a:extLst>
                  <a:ext uri="{0D108BD9-81ED-4DB2-BD59-A6C34878D82A}">
                    <a16:rowId xmlns:a16="http://schemas.microsoft.com/office/drawing/2014/main" val="10003"/>
                  </a:ext>
                </a:extLst>
              </a:tr>
              <a:tr h="353190">
                <a:tc>
                  <a:txBody>
                    <a:bodyPr/>
                    <a:lstStyle/>
                    <a:p>
                      <a:r>
                        <a:rPr lang="en-US" sz="2000" dirty="0" smtClean="0"/>
                        <a:t>Cannot be in an</a:t>
                      </a:r>
                      <a:r>
                        <a:rPr lang="en-US" sz="2000" baseline="0" dirty="0" smtClean="0"/>
                        <a:t> interface</a:t>
                      </a:r>
                      <a:endParaRPr lang="hu-HU" sz="2000" dirty="0"/>
                    </a:p>
                  </a:txBody>
                  <a:tcPr/>
                </a:tc>
                <a:tc>
                  <a:txBody>
                    <a:bodyPr/>
                    <a:lstStyle/>
                    <a:p>
                      <a:r>
                        <a:rPr lang="en-US" sz="2000" dirty="0" smtClean="0"/>
                        <a:t>Can be in an interface</a:t>
                      </a:r>
                      <a:endParaRPr lang="hu-HU" sz="2000" dirty="0"/>
                    </a:p>
                  </a:txBody>
                  <a:tcPr/>
                </a:tc>
                <a:extLst>
                  <a:ext uri="{0D108BD9-81ED-4DB2-BD59-A6C34878D82A}">
                    <a16:rowId xmlns:a16="http://schemas.microsoft.com/office/drawing/2014/main" val="10004"/>
                  </a:ext>
                </a:extLst>
              </a:tr>
            </a:tbl>
          </a:graphicData>
        </a:graphic>
      </p:graphicFrame>
      <p:sp>
        <p:nvSpPr>
          <p:cNvPr id="9" name="Dia számának helye 8"/>
          <p:cNvSpPr>
            <a:spLocks noGrp="1"/>
          </p:cNvSpPr>
          <p:nvPr>
            <p:ph type="sldNum" sz="quarter" idx="11"/>
          </p:nvPr>
        </p:nvSpPr>
        <p:spPr/>
        <p:txBody>
          <a:bodyPr/>
          <a:lstStyle/>
          <a:p>
            <a:pPr>
              <a:defRPr/>
            </a:pPr>
            <a:fld id="{B60DAD87-7EB7-4D38-BAF0-0AF208F78DF0}" type="slidenum">
              <a:rPr lang="hu-HU" smtClean="0"/>
              <a:pPr>
                <a:defRPr/>
              </a:pPr>
              <a:t>12</a:t>
            </a:fld>
            <a:endParaRPr lang="hu-HU"/>
          </a:p>
        </p:txBody>
      </p:sp>
    </p:spTree>
    <p:extLst>
      <p:ext uri="{BB962C8B-B14F-4D97-AF65-F5344CB8AC3E}">
        <p14:creationId xmlns:p14="http://schemas.microsoft.com/office/powerpoint/2010/main" val="1327652181"/>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altLang="hu-HU" dirty="0" smtClean="0">
                <a:latin typeface="+mn-lt"/>
              </a:rPr>
              <a:t>Event handling</a:t>
            </a:r>
            <a:r>
              <a:rPr lang="hu-HU" altLang="hu-HU" dirty="0" smtClean="0">
                <a:latin typeface="+mn-lt"/>
              </a:rPr>
              <a:t> – </a:t>
            </a:r>
            <a:r>
              <a:rPr lang="en-US" altLang="hu-HU" dirty="0" smtClean="0">
                <a:latin typeface="+mn-lt"/>
              </a:rPr>
              <a:t>Naming conventions</a:t>
            </a:r>
            <a:endParaRPr lang="hu-HU" altLang="hu-HU" dirty="0" smtClean="0">
              <a:latin typeface="+mn-lt"/>
            </a:endParaRPr>
          </a:p>
        </p:txBody>
      </p:sp>
      <p:graphicFrame>
        <p:nvGraphicFramePr>
          <p:cNvPr id="8" name="Tartalom helye 7"/>
          <p:cNvGraphicFramePr>
            <a:graphicFrameLocks noGrp="1"/>
          </p:cNvGraphicFramePr>
          <p:nvPr>
            <p:ph idx="1"/>
            <p:extLst>
              <p:ext uri="{D42A27DB-BD31-4B8C-83A1-F6EECF244321}">
                <p14:modId xmlns:p14="http://schemas.microsoft.com/office/powerpoint/2010/main" val="1115127173"/>
              </p:ext>
            </p:extLst>
          </p:nvPr>
        </p:nvGraphicFramePr>
        <p:xfrm>
          <a:off x="107950" y="692150"/>
          <a:ext cx="8928099" cy="547370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20000"/>
                    </a:ext>
                  </a:extLst>
                </a:gridCol>
                <a:gridCol w="2976033">
                  <a:extLst>
                    <a:ext uri="{9D8B030D-6E8A-4147-A177-3AD203B41FA5}">
                      <a16:colId xmlns:a16="http://schemas.microsoft.com/office/drawing/2014/main" val="20001"/>
                    </a:ext>
                  </a:extLst>
                </a:gridCol>
                <a:gridCol w="2976033">
                  <a:extLst>
                    <a:ext uri="{9D8B030D-6E8A-4147-A177-3AD203B41FA5}">
                      <a16:colId xmlns:a16="http://schemas.microsoft.com/office/drawing/2014/main" val="20002"/>
                    </a:ext>
                  </a:extLst>
                </a:gridCol>
              </a:tblGrid>
              <a:tr h="593710">
                <a:tc>
                  <a:txBody>
                    <a:bodyPr/>
                    <a:lstStyle/>
                    <a:p>
                      <a:r>
                        <a:rPr lang="en-US" sz="2400" b="1" dirty="0" smtClean="0"/>
                        <a:t>Role</a:t>
                      </a:r>
                      <a:endParaRPr lang="hu-HU" sz="2400" b="1" dirty="0"/>
                    </a:p>
                  </a:txBody>
                  <a:tcPr/>
                </a:tc>
                <a:tc>
                  <a:txBody>
                    <a:bodyPr/>
                    <a:lstStyle/>
                    <a:p>
                      <a:r>
                        <a:rPr lang="en-US" sz="2400" b="1" dirty="0" smtClean="0"/>
                        <a:t>Name</a:t>
                      </a:r>
                      <a:endParaRPr lang="hu-HU" sz="2400" b="1" dirty="0"/>
                    </a:p>
                  </a:txBody>
                  <a:tcPr/>
                </a:tc>
                <a:tc>
                  <a:txBody>
                    <a:bodyPr/>
                    <a:lstStyle/>
                    <a:p>
                      <a:r>
                        <a:rPr lang="en-US" sz="2400" b="1" dirty="0" smtClean="0"/>
                        <a:t>Location</a:t>
                      </a:r>
                      <a:endParaRPr lang="hu-HU" sz="2400" b="1" dirty="0"/>
                    </a:p>
                  </a:txBody>
                  <a:tcPr/>
                </a:tc>
                <a:extLst>
                  <a:ext uri="{0D108BD9-81ED-4DB2-BD59-A6C34878D82A}">
                    <a16:rowId xmlns:a16="http://schemas.microsoft.com/office/drawing/2014/main" val="10000"/>
                  </a:ext>
                </a:extLst>
              </a:tr>
              <a:tr h="975998">
                <a:tc>
                  <a:txBody>
                    <a:bodyPr/>
                    <a:lstStyle/>
                    <a:p>
                      <a:r>
                        <a:rPr lang="en-US" sz="2400" b="1" dirty="0" smtClean="0"/>
                        <a:t>Event Parameter</a:t>
                      </a:r>
                      <a:endParaRPr lang="hu-HU" sz="2400" b="1" dirty="0"/>
                    </a:p>
                  </a:txBody>
                  <a:tcPr/>
                </a:tc>
                <a:tc>
                  <a:txBody>
                    <a:bodyPr/>
                    <a:lstStyle/>
                    <a:p>
                      <a:r>
                        <a:rPr lang="hu-HU" sz="2400" b="1" dirty="0" smtClean="0"/>
                        <a:t>...EventArgs</a:t>
                      </a:r>
                    </a:p>
                    <a:p>
                      <a:r>
                        <a:rPr lang="hu-HU" sz="1600" b="0" dirty="0" smtClean="0"/>
                        <a:t>(PropertyChangedEventArgs)</a:t>
                      </a:r>
                      <a:endParaRPr lang="hu-HU" sz="2400" b="0" dirty="0"/>
                    </a:p>
                  </a:txBody>
                  <a:tcPr/>
                </a:tc>
                <a:tc>
                  <a:txBody>
                    <a:bodyPr/>
                    <a:lstStyle/>
                    <a:p>
                      <a:r>
                        <a:rPr lang="en-US" sz="2400" b="1" dirty="0" smtClean="0"/>
                        <a:t>In the namespace or</a:t>
                      </a:r>
                      <a:r>
                        <a:rPr lang="en-US" sz="2400" b="1" baseline="0" dirty="0" smtClean="0"/>
                        <a:t> event source class</a:t>
                      </a:r>
                      <a:endParaRPr lang="hu-HU" sz="2400" b="1" dirty="0"/>
                    </a:p>
                  </a:txBody>
                  <a:tcPr/>
                </a:tc>
                <a:extLst>
                  <a:ext uri="{0D108BD9-81ED-4DB2-BD59-A6C34878D82A}">
                    <a16:rowId xmlns:a16="http://schemas.microsoft.com/office/drawing/2014/main" val="10001"/>
                  </a:ext>
                </a:extLst>
              </a:tr>
              <a:tr h="975998">
                <a:tc>
                  <a:txBody>
                    <a:bodyPr/>
                    <a:lstStyle/>
                    <a:p>
                      <a:r>
                        <a:rPr lang="hu-HU" sz="2400" b="1" dirty="0" err="1" smtClean="0"/>
                        <a:t>Delegate</a:t>
                      </a:r>
                      <a:endParaRPr lang="hu-HU" sz="2400" b="1" dirty="0"/>
                    </a:p>
                  </a:txBody>
                  <a:tcPr/>
                </a:tc>
                <a:tc>
                  <a:txBody>
                    <a:bodyPr/>
                    <a:lstStyle/>
                    <a:p>
                      <a:r>
                        <a:rPr lang="hu-HU" sz="2400" b="1" dirty="0" smtClean="0"/>
                        <a:t>...EventHandler</a:t>
                      </a:r>
                    </a:p>
                    <a:p>
                      <a:r>
                        <a:rPr lang="hu-HU" sz="1600" b="0" dirty="0" smtClean="0"/>
                        <a:t>(PropertyChangedEventHandler)</a:t>
                      </a:r>
                      <a:endParaRPr lang="hu-HU" sz="2400" b="0" dirty="0"/>
                    </a:p>
                  </a:txBody>
                  <a:tcPr/>
                </a:tc>
                <a:tc>
                  <a:txBody>
                    <a:bodyPr/>
                    <a:lstStyle/>
                    <a:p>
                      <a:r>
                        <a:rPr lang="en-US" sz="2400" b="1" dirty="0" smtClean="0"/>
                        <a:t>In the namespace or</a:t>
                      </a:r>
                      <a:r>
                        <a:rPr lang="en-US" sz="2400" b="1" baseline="0" dirty="0" smtClean="0"/>
                        <a:t> event source class</a:t>
                      </a:r>
                      <a:endParaRPr lang="hu-HU" sz="2400" b="1" dirty="0"/>
                    </a:p>
                  </a:txBody>
                  <a:tcPr/>
                </a:tc>
                <a:extLst>
                  <a:ext uri="{0D108BD9-81ED-4DB2-BD59-A6C34878D82A}">
                    <a16:rowId xmlns:a16="http://schemas.microsoft.com/office/drawing/2014/main" val="10002"/>
                  </a:ext>
                </a:extLst>
              </a:tr>
              <a:tr h="975998">
                <a:tc>
                  <a:txBody>
                    <a:bodyPr/>
                    <a:lstStyle/>
                    <a:p>
                      <a:r>
                        <a:rPr lang="en-US" sz="2400" b="1" dirty="0" smtClean="0"/>
                        <a:t>Event variable</a:t>
                      </a:r>
                      <a:endParaRPr lang="hu-HU" sz="2400" b="1" dirty="0"/>
                    </a:p>
                  </a:txBody>
                  <a:tcPr/>
                </a:tc>
                <a:tc>
                  <a:txBody>
                    <a:bodyPr/>
                    <a:lstStyle/>
                    <a:p>
                      <a:r>
                        <a:rPr lang="hu-HU" sz="2400" b="1" dirty="0" smtClean="0"/>
                        <a:t>...</a:t>
                      </a:r>
                    </a:p>
                    <a:p>
                      <a:r>
                        <a:rPr lang="hu-HU" sz="1600" b="0" dirty="0" smtClean="0"/>
                        <a:t>(PropertyChanged)</a:t>
                      </a:r>
                      <a:endParaRPr lang="hu-HU" sz="2000" b="0" dirty="0"/>
                    </a:p>
                  </a:txBody>
                  <a:tcPr/>
                </a:tc>
                <a:tc>
                  <a:txBody>
                    <a:bodyPr/>
                    <a:lstStyle/>
                    <a:p>
                      <a:r>
                        <a:rPr lang="en-US" sz="2400" b="1" dirty="0" smtClean="0"/>
                        <a:t>In the event source</a:t>
                      </a:r>
                      <a:r>
                        <a:rPr lang="en-US" sz="2400" b="1" baseline="0" dirty="0" smtClean="0"/>
                        <a:t> class</a:t>
                      </a:r>
                      <a:endParaRPr lang="hu-HU" sz="2400" b="1" dirty="0"/>
                    </a:p>
                  </a:txBody>
                  <a:tcPr/>
                </a:tc>
                <a:extLst>
                  <a:ext uri="{0D108BD9-81ED-4DB2-BD59-A6C34878D82A}">
                    <a16:rowId xmlns:a16="http://schemas.microsoft.com/office/drawing/2014/main" val="10003"/>
                  </a:ext>
                </a:extLst>
              </a:tr>
              <a:tr h="975998">
                <a:tc>
                  <a:txBody>
                    <a:bodyPr/>
                    <a:lstStyle/>
                    <a:p>
                      <a:r>
                        <a:rPr lang="en-US" sz="2400" b="1" dirty="0" smtClean="0"/>
                        <a:t>Method that directly calls the event</a:t>
                      </a:r>
                      <a:endParaRPr lang="hu-HU" sz="2400" b="1" dirty="0"/>
                    </a:p>
                  </a:txBody>
                  <a:tcPr/>
                </a:tc>
                <a:tc>
                  <a:txBody>
                    <a:bodyPr/>
                    <a:lstStyle/>
                    <a:p>
                      <a:r>
                        <a:rPr lang="hu-HU" sz="2400" b="1" dirty="0" smtClean="0"/>
                        <a:t>On...</a:t>
                      </a:r>
                    </a:p>
                    <a:p>
                      <a:r>
                        <a:rPr lang="hu-HU" sz="1600" b="0" dirty="0" smtClean="0"/>
                        <a:t>(OnPropertyChanged)</a:t>
                      </a:r>
                      <a:endParaRPr lang="hu-HU" sz="2400" b="0" dirty="0"/>
                    </a:p>
                  </a:txBody>
                  <a:tcPr/>
                </a:tc>
                <a:tc>
                  <a:txBody>
                    <a:bodyPr/>
                    <a:lstStyle/>
                    <a:p>
                      <a:r>
                        <a:rPr lang="en-US" sz="2400" b="1" dirty="0" smtClean="0"/>
                        <a:t>In the event source class</a:t>
                      </a:r>
                      <a:endParaRPr lang="hu-HU" sz="2400" b="1" dirty="0"/>
                    </a:p>
                  </a:txBody>
                  <a:tcPr/>
                </a:tc>
                <a:extLst>
                  <a:ext uri="{0D108BD9-81ED-4DB2-BD59-A6C34878D82A}">
                    <a16:rowId xmlns:a16="http://schemas.microsoft.com/office/drawing/2014/main" val="10004"/>
                  </a:ext>
                </a:extLst>
              </a:tr>
              <a:tr h="975998">
                <a:tc>
                  <a:txBody>
                    <a:bodyPr/>
                    <a:lstStyle/>
                    <a:p>
                      <a:r>
                        <a:rPr lang="en-US" sz="2400" b="1" dirty="0" smtClean="0"/>
                        <a:t>Handle events</a:t>
                      </a:r>
                      <a:endParaRPr lang="hu-HU" sz="2400" b="1" dirty="0"/>
                    </a:p>
                  </a:txBody>
                  <a:tcPr/>
                </a:tc>
                <a:tc>
                  <a:txBody>
                    <a:bodyPr/>
                    <a:lstStyle/>
                    <a:p>
                      <a:r>
                        <a:rPr lang="hu-HU" sz="2400" b="1" dirty="0" smtClean="0"/>
                        <a:t>---</a:t>
                      </a:r>
                      <a:endParaRPr lang="hu-HU" sz="2400" b="1" dirty="0"/>
                    </a:p>
                  </a:txBody>
                  <a:tcPr/>
                </a:tc>
                <a:tc>
                  <a:txBody>
                    <a:bodyPr/>
                    <a:lstStyle/>
                    <a:p>
                      <a:r>
                        <a:rPr lang="en-US" sz="2400" b="1" dirty="0" smtClean="0"/>
                        <a:t>In the event handler class</a:t>
                      </a:r>
                      <a:endParaRPr lang="hu-HU" sz="2400" b="1" dirty="0"/>
                    </a:p>
                  </a:txBody>
                  <a:tcPr/>
                </a:tc>
                <a:extLst>
                  <a:ext uri="{0D108BD9-81ED-4DB2-BD59-A6C34878D82A}">
                    <a16:rowId xmlns:a16="http://schemas.microsoft.com/office/drawing/2014/main" val="10005"/>
                  </a:ext>
                </a:extLst>
              </a:tr>
            </a:tbl>
          </a:graphicData>
        </a:graphic>
      </p:graphicFrame>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13</a:t>
            </a:fld>
            <a:endParaRPr lang="hu-HU"/>
          </a:p>
        </p:txBody>
      </p:sp>
    </p:spTree>
    <p:extLst>
      <p:ext uri="{BB962C8B-B14F-4D97-AF65-F5344CB8AC3E}">
        <p14:creationId xmlns:p14="http://schemas.microsoft.com/office/powerpoint/2010/main" val="4246787189"/>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Anonymous functions</a:t>
            </a:r>
            <a:endParaRPr lang="en-GB" dirty="0"/>
          </a:p>
        </p:txBody>
      </p:sp>
      <p:sp>
        <p:nvSpPr>
          <p:cNvPr id="3" name="Content Placeholder 2"/>
          <p:cNvSpPr>
            <a:spLocks noGrp="1"/>
          </p:cNvSpPr>
          <p:nvPr>
            <p:ph idx="1"/>
          </p:nvPr>
        </p:nvSpPr>
        <p:spPr/>
        <p:txBody>
          <a:bodyPr/>
          <a:lstStyle/>
          <a:p>
            <a:r>
              <a:rPr lang="en-US" dirty="0" smtClean="0"/>
              <a:t>We use delegates for</a:t>
            </a:r>
            <a:r>
              <a:rPr lang="hu-HU" dirty="0" smtClean="0"/>
              <a:t>: </a:t>
            </a:r>
          </a:p>
          <a:p>
            <a:pPr lvl="1"/>
            <a:r>
              <a:rPr lang="en-US" sz="2400" dirty="0" smtClean="0"/>
              <a:t>Events</a:t>
            </a:r>
            <a:endParaRPr lang="hu-HU" sz="2400" dirty="0" smtClean="0"/>
          </a:p>
          <a:p>
            <a:pPr lvl="1"/>
            <a:r>
              <a:rPr lang="en-US" sz="2400" dirty="0" smtClean="0"/>
              <a:t>Use methods as parameters</a:t>
            </a:r>
            <a:endParaRPr lang="hu-HU" sz="2400" dirty="0" smtClean="0"/>
          </a:p>
          <a:p>
            <a:r>
              <a:rPr lang="en-US" dirty="0" smtClean="0"/>
              <a:t>Problem</a:t>
            </a:r>
            <a:r>
              <a:rPr lang="hu-HU" dirty="0" smtClean="0"/>
              <a:t>: </a:t>
            </a:r>
            <a:r>
              <a:rPr lang="en-US" dirty="0" smtClean="0"/>
              <a:t>the many single-use methods are hard to follow, they make the code hard to read and understand</a:t>
            </a:r>
            <a:endParaRPr lang="hu-HU" dirty="0" smtClean="0"/>
          </a:p>
          <a:p>
            <a:r>
              <a:rPr lang="en-US" dirty="0" smtClean="0"/>
              <a:t>Solution: anonymous functions, define methods in-place</a:t>
            </a:r>
            <a:endParaRPr lang="hu-HU" dirty="0" smtClean="0"/>
          </a:p>
          <a:p>
            <a:pPr lvl="0" eaLnBrk="1" hangingPunct="1"/>
            <a:r>
              <a:rPr lang="hu-HU" altLang="hu-HU" dirty="0" smtClean="0">
                <a:solidFill>
                  <a:srgbClr val="000000"/>
                </a:solidFill>
                <a:hlinkClick r:id="rId2"/>
              </a:rPr>
              <a:t>http</a:t>
            </a:r>
            <a:r>
              <a:rPr lang="hu-HU" altLang="hu-HU" dirty="0">
                <a:solidFill>
                  <a:srgbClr val="000000"/>
                </a:solidFill>
                <a:hlinkClick r:id="rId2"/>
              </a:rPr>
              <a:t>://</a:t>
            </a:r>
            <a:r>
              <a:rPr lang="hu-HU" altLang="hu-HU" dirty="0" smtClean="0">
                <a:solidFill>
                  <a:srgbClr val="000000"/>
                </a:solidFill>
                <a:hlinkClick r:id="rId2"/>
              </a:rPr>
              <a:t>msdn.microsoft.com/en-us/library/bb882516.aspx</a:t>
            </a:r>
            <a:endParaRPr lang="hu-HU" altLang="hu-HU" dirty="0" smtClean="0">
              <a:solidFill>
                <a:srgbClr val="000000"/>
              </a:solidFill>
            </a:endParaRPr>
          </a:p>
          <a:p>
            <a:pPr lvl="0" eaLnBrk="1" hangingPunct="1"/>
            <a:r>
              <a:rPr lang="en-US" altLang="hu-HU" dirty="0" smtClean="0">
                <a:solidFill>
                  <a:srgbClr val="000000"/>
                </a:solidFill>
              </a:rPr>
              <a:t>Not to mix up with: local/inline functions, which are BAD</a:t>
            </a:r>
            <a:endParaRPr lang="hu-HU" altLang="hu-HU" dirty="0">
              <a:solidFill>
                <a:srgbClr val="000000"/>
              </a:solidFill>
            </a:endParaRPr>
          </a:p>
          <a:p>
            <a:pPr lvl="0" eaLnBrk="1" hangingPunct="1"/>
            <a:endParaRPr lang="hu-HU" altLang="hu-HU" dirty="0">
              <a:solidFill>
                <a:srgbClr val="000000"/>
              </a:solidFill>
            </a:endParaRPr>
          </a:p>
          <a:p>
            <a:pPr lvl="0" eaLnBrk="1" hangingPunct="1"/>
            <a:endParaRPr lang="hu-HU" altLang="hu-HU" dirty="0">
              <a:solidFill>
                <a:srgbClr val="000000"/>
              </a:solidFill>
            </a:endParaRPr>
          </a:p>
          <a:p>
            <a:endParaRPr lang="hu-HU" dirty="0" smtClean="0"/>
          </a:p>
          <a:p>
            <a:endParaRPr lang="en-GB" dirty="0"/>
          </a:p>
        </p:txBody>
      </p:sp>
      <p:sp>
        <p:nvSpPr>
          <p:cNvPr id="6" name="Szövegdoboz 5"/>
          <p:cNvSpPr txBox="1"/>
          <p:nvPr/>
        </p:nvSpPr>
        <p:spPr>
          <a:xfrm>
            <a:off x="1242801" y="4509150"/>
            <a:ext cx="7056980" cy="1569660"/>
          </a:xfrm>
          <a:prstGeom prst="rect">
            <a:avLst/>
          </a:prstGeom>
          <a:noFill/>
        </p:spPr>
        <p:txBody>
          <a:bodyPr wrap="square" rtlCol="0">
            <a:spAutoFit/>
          </a:bodyPr>
          <a:lstStyle/>
          <a:p>
            <a:pPr algn="l"/>
            <a:r>
              <a:rPr lang="hu-HU" altLang="hu-HU" dirty="0" smtClean="0"/>
              <a:t>				anonymous methods </a:t>
            </a:r>
            <a:r>
              <a:rPr lang="hu-HU" altLang="hu-HU" dirty="0" smtClean="0">
                <a:sym typeface="Wingdings" panose="05000000000000000000" pitchFamily="2" charset="2"/>
              </a:rPr>
              <a:t></a:t>
            </a:r>
            <a:endParaRPr lang="hu-HU" altLang="hu-HU" dirty="0" smtClean="0"/>
          </a:p>
          <a:p>
            <a:pPr algn="l"/>
            <a:r>
              <a:rPr lang="hu-HU" altLang="hu-HU" dirty="0" smtClean="0"/>
              <a:t>Anonymous functions</a:t>
            </a:r>
          </a:p>
          <a:p>
            <a:pPr algn="l"/>
            <a:r>
              <a:rPr lang="hu-HU" altLang="hu-HU" dirty="0" smtClean="0">
                <a:sym typeface="Wingdings" panose="05000000000000000000" pitchFamily="2" charset="2"/>
              </a:rPr>
              <a:t>				lambda expressions</a:t>
            </a:r>
            <a:endParaRPr lang="hu-HU" altLang="hu-HU" dirty="0" smtClean="0"/>
          </a:p>
          <a:p>
            <a:endParaRPr lang="hu-HU" altLang="hu-HU" dirty="0" smtClean="0"/>
          </a:p>
        </p:txBody>
      </p:sp>
      <p:sp>
        <p:nvSpPr>
          <p:cNvPr id="7" name="Bal oldali kapcsos zárójel 10"/>
          <p:cNvSpPr/>
          <p:nvPr/>
        </p:nvSpPr>
        <p:spPr>
          <a:xfrm>
            <a:off x="4267221" y="4593114"/>
            <a:ext cx="504070" cy="108015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8" name="Dia számának helye 7"/>
          <p:cNvSpPr>
            <a:spLocks noGrp="1"/>
          </p:cNvSpPr>
          <p:nvPr>
            <p:ph type="sldNum" sz="quarter" idx="11"/>
          </p:nvPr>
        </p:nvSpPr>
        <p:spPr/>
        <p:txBody>
          <a:bodyPr/>
          <a:lstStyle/>
          <a:p>
            <a:pPr>
              <a:defRPr/>
            </a:pPr>
            <a:fld id="{B60DAD87-7EB7-4D38-BAF0-0AF208F78DF0}" type="slidenum">
              <a:rPr lang="hu-HU" smtClean="0"/>
              <a:pPr>
                <a:defRPr/>
              </a:pPr>
              <a:t>14</a:t>
            </a:fld>
            <a:endParaRPr lang="hu-HU"/>
          </a:p>
        </p:txBody>
      </p:sp>
    </p:spTree>
    <p:extLst>
      <p:ext uri="{BB962C8B-B14F-4D97-AF65-F5344CB8AC3E}">
        <p14:creationId xmlns:p14="http://schemas.microsoft.com/office/powerpoint/2010/main" val="2825270093"/>
      </p:ext>
    </p:extLst>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Anonymous </a:t>
            </a:r>
            <a:r>
              <a:rPr lang="hu-HU" dirty="0" err="1" smtClean="0"/>
              <a:t>methods</a:t>
            </a:r>
            <a:endParaRPr lang="en-GB" dirty="0"/>
          </a:p>
        </p:txBody>
      </p:sp>
      <p:sp>
        <p:nvSpPr>
          <p:cNvPr id="3" name="Content Placeholder 2"/>
          <p:cNvSpPr>
            <a:spLocks noGrp="1"/>
          </p:cNvSpPr>
          <p:nvPr>
            <p:ph idx="1"/>
          </p:nvPr>
        </p:nvSpPr>
        <p:spPr/>
        <p:txBody>
          <a:bodyPr/>
          <a:lstStyle/>
          <a:p>
            <a:endParaRPr lang="hu-HU" dirty="0" smtClean="0"/>
          </a:p>
          <a:p>
            <a:endParaRPr lang="hu-HU" dirty="0"/>
          </a:p>
          <a:p>
            <a:endParaRPr lang="hu-HU" dirty="0" smtClean="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r>
              <a:rPr lang="en-US" dirty="0" smtClean="0"/>
              <a:t>Not really used</a:t>
            </a:r>
            <a:r>
              <a:rPr lang="hu-HU" dirty="0" smtClean="0"/>
              <a:t> (</a:t>
            </a:r>
            <a:r>
              <a:rPr lang="en-US" dirty="0" smtClean="0"/>
              <a:t>rather:</a:t>
            </a:r>
            <a:r>
              <a:rPr lang="hu-HU" dirty="0" smtClean="0"/>
              <a:t> </a:t>
            </a:r>
            <a:r>
              <a:rPr lang="en-US" dirty="0" smtClean="0"/>
              <a:t>lambda expressions</a:t>
            </a:r>
            <a:r>
              <a:rPr lang="hu-HU" dirty="0" smtClean="0"/>
              <a:t>)</a:t>
            </a:r>
          </a:p>
          <a:p>
            <a:endParaRPr lang="hu-HU" dirty="0" smtClean="0"/>
          </a:p>
          <a:p>
            <a:endParaRPr lang="en-GB" dirty="0"/>
          </a:p>
        </p:txBody>
      </p:sp>
      <p:sp>
        <p:nvSpPr>
          <p:cNvPr id="8" name="Szövegdoboz 5"/>
          <p:cNvSpPr txBox="1">
            <a:spLocks noChangeArrowheads="1"/>
          </p:cNvSpPr>
          <p:nvPr/>
        </p:nvSpPr>
        <p:spPr bwMode="auto">
          <a:xfrm>
            <a:off x="0" y="682171"/>
            <a:ext cx="9144000"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firstEvenNumber</a:t>
            </a:r>
            <a:r>
              <a:rPr lang="hu-HU" sz="1800" dirty="0" smtClean="0">
                <a:solidFill>
                  <a:srgbClr val="000000"/>
                </a:solidFill>
                <a:highlight>
                  <a:srgbClr val="FFFFFF"/>
                </a:highlight>
                <a:latin typeface="Consolas"/>
              </a:rPr>
              <a:t> = </a:t>
            </a:r>
          </a:p>
          <a:p>
            <a:pPr algn="l"/>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myList.Find</a:t>
            </a:r>
            <a:r>
              <a:rPr lang="hu-HU" sz="1800" dirty="0" smtClean="0">
                <a:solidFill>
                  <a:srgbClr val="000000"/>
                </a:solidFill>
                <a:highlight>
                  <a:srgbClr val="FFFFFF"/>
                </a:highlight>
                <a:latin typeface="Consolas"/>
              </a:rPr>
              <a:t>(</a:t>
            </a:r>
            <a:r>
              <a:rPr lang="hu-HU" sz="1800" dirty="0" err="1" smtClean="0">
                <a:solidFill>
                  <a:srgbClr val="0000FF"/>
                </a:solidFill>
                <a:highlight>
                  <a:srgbClr val="FFFFFF"/>
                </a:highlight>
                <a:latin typeface="Consolas"/>
              </a:rPr>
              <a:t>delegate</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 {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i % 2 == 0; });</a:t>
            </a:r>
          </a:p>
          <a:p>
            <a:pPr algn="l"/>
            <a:r>
              <a:rPr lang="hu-HU" sz="1800" dirty="0" smtClean="0">
                <a:solidFill>
                  <a:srgbClr val="2B91AF"/>
                </a:solidFill>
                <a:highlight>
                  <a:srgbClr val="FFFFFF"/>
                </a:highlight>
                <a:latin typeface="Consolas"/>
              </a:rPr>
              <a:t>List</a:t>
            </a:r>
            <a:r>
              <a:rPr lang="hu-HU" sz="1800" dirty="0" smtClean="0">
                <a:solidFill>
                  <a:srgbClr val="000000"/>
                </a:solidFill>
                <a:highlight>
                  <a:srgbClr val="FFFFFF"/>
                </a:highlight>
                <a:latin typeface="Consolas"/>
              </a:rPr>
              <a:t>&lt;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&gt; </a:t>
            </a:r>
            <a:r>
              <a:rPr lang="hu-HU" sz="1800" dirty="0" err="1" smtClean="0">
                <a:solidFill>
                  <a:srgbClr val="000000"/>
                </a:solidFill>
                <a:highlight>
                  <a:srgbClr val="FFFFFF"/>
                </a:highlight>
                <a:latin typeface="Consolas"/>
              </a:rPr>
              <a:t>allEvenNumbers</a:t>
            </a:r>
            <a:r>
              <a:rPr lang="hu-HU" sz="1800" dirty="0" smtClean="0">
                <a:solidFill>
                  <a:srgbClr val="000000"/>
                </a:solidFill>
                <a:highlight>
                  <a:srgbClr val="FFFFFF"/>
                </a:highlight>
                <a:latin typeface="Consolas"/>
              </a:rPr>
              <a:t> = </a:t>
            </a:r>
          </a:p>
          <a:p>
            <a:pPr algn="l"/>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myList.FindAll</a:t>
            </a:r>
            <a:r>
              <a:rPr lang="hu-HU" sz="1800" dirty="0" smtClean="0">
                <a:solidFill>
                  <a:srgbClr val="000000"/>
                </a:solidFill>
                <a:highlight>
                  <a:srgbClr val="FFFFFF"/>
                </a:highlight>
                <a:latin typeface="Consolas"/>
              </a:rPr>
              <a:t>(</a:t>
            </a:r>
            <a:r>
              <a:rPr lang="hu-HU" sz="1800" dirty="0" err="1" smtClean="0">
                <a:solidFill>
                  <a:srgbClr val="0000FF"/>
                </a:solidFill>
                <a:highlight>
                  <a:srgbClr val="FFFFFF"/>
                </a:highlight>
                <a:latin typeface="Consolas"/>
              </a:rPr>
              <a:t>delegate</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 {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i % 2 == 0; });</a:t>
            </a:r>
          </a:p>
          <a:p>
            <a:pPr algn="l"/>
            <a:r>
              <a:rPr lang="en-GB" sz="1800" dirty="0" smtClean="0">
                <a:solidFill>
                  <a:srgbClr val="0000FF"/>
                </a:solidFill>
                <a:highlight>
                  <a:srgbClr val="FFFFFF"/>
                </a:highlight>
                <a:latin typeface="Consolas"/>
              </a:rPr>
              <a:t>bool</a:t>
            </a:r>
            <a:r>
              <a:rPr lang="en-GB"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isThereAnEvenNumber</a:t>
            </a:r>
            <a:r>
              <a:rPr lang="en-GB" sz="1800" dirty="0" smtClean="0">
                <a:solidFill>
                  <a:srgbClr val="000000"/>
                </a:solidFill>
                <a:highlight>
                  <a:srgbClr val="FFFFFF"/>
                </a:highlight>
                <a:latin typeface="Consolas"/>
              </a:rPr>
              <a:t> = </a:t>
            </a:r>
            <a:endParaRPr lang="hu-HU" sz="1800" dirty="0">
              <a:solidFill>
                <a:srgbClr val="000000"/>
              </a:solidFill>
              <a:highlight>
                <a:srgbClr val="FFFFFF"/>
              </a:highlight>
              <a:latin typeface="Consolas"/>
            </a:endParaRPr>
          </a:p>
          <a:p>
            <a:pPr algn="l"/>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myList</a:t>
            </a:r>
            <a:r>
              <a:rPr lang="en-GB" sz="1800" dirty="0" smtClean="0">
                <a:solidFill>
                  <a:srgbClr val="000000"/>
                </a:solidFill>
                <a:highlight>
                  <a:srgbClr val="FFFFFF"/>
                </a:highlight>
                <a:latin typeface="Consolas"/>
              </a:rPr>
              <a:t>.Exists(</a:t>
            </a:r>
            <a:r>
              <a:rPr lang="en-GB" sz="1800" dirty="0" smtClean="0">
                <a:solidFill>
                  <a:srgbClr val="0000FF"/>
                </a:solidFill>
                <a:highlight>
                  <a:srgbClr val="FFFFFF"/>
                </a:highlight>
                <a:latin typeface="Consolas"/>
              </a:rPr>
              <a:t>delegate</a:t>
            </a:r>
            <a:r>
              <a:rPr lang="en-GB" sz="1800" dirty="0" smtClean="0">
                <a:solidFill>
                  <a:srgbClr val="000000"/>
                </a:solidFill>
                <a:highlight>
                  <a:srgbClr val="FFFFFF"/>
                </a:highlight>
                <a:latin typeface="Consolas"/>
              </a:rPr>
              <a:t>(</a:t>
            </a:r>
            <a:r>
              <a:rPr lang="en-GB" sz="1800" dirty="0" err="1" smtClean="0">
                <a:solidFill>
                  <a:srgbClr val="0000FF"/>
                </a:solidFill>
                <a:highlight>
                  <a:srgbClr val="FFFFFF"/>
                </a:highlight>
                <a:latin typeface="Consolas"/>
              </a:rPr>
              <a:t>int</a:t>
            </a:r>
            <a:r>
              <a:rPr lang="en-GB" sz="1800" dirty="0" smtClean="0">
                <a:solidFill>
                  <a:srgbClr val="000000"/>
                </a:solidFill>
                <a:highlight>
                  <a:srgbClr val="FFFFFF"/>
                </a:highlight>
                <a:latin typeface="Consolas"/>
              </a:rPr>
              <a:t> </a:t>
            </a:r>
            <a:r>
              <a:rPr lang="en-GB" sz="1800" dirty="0" err="1" smtClean="0">
                <a:solidFill>
                  <a:srgbClr val="000000"/>
                </a:solidFill>
                <a:highlight>
                  <a:srgbClr val="FFFFFF"/>
                </a:highlight>
                <a:latin typeface="Consolas"/>
              </a:rPr>
              <a:t>i</a:t>
            </a:r>
            <a:r>
              <a:rPr lang="en-GB" sz="1800" dirty="0" smtClean="0">
                <a:solidFill>
                  <a:srgbClr val="000000"/>
                </a:solidFill>
                <a:highlight>
                  <a:srgbClr val="FFFFFF"/>
                </a:highlight>
                <a:latin typeface="Consolas"/>
              </a:rPr>
              <a:t>) { </a:t>
            </a:r>
            <a:r>
              <a:rPr lang="en-GB" sz="1800" dirty="0" smtClean="0">
                <a:solidFill>
                  <a:srgbClr val="0000FF"/>
                </a:solidFill>
                <a:highlight>
                  <a:srgbClr val="FFFFFF"/>
                </a:highlight>
                <a:latin typeface="Consolas"/>
              </a:rPr>
              <a:t>return</a:t>
            </a:r>
            <a:r>
              <a:rPr lang="en-GB" sz="1800" dirty="0" smtClean="0">
                <a:solidFill>
                  <a:srgbClr val="000000"/>
                </a:solidFill>
                <a:highlight>
                  <a:srgbClr val="FFFFFF"/>
                </a:highlight>
                <a:latin typeface="Consolas"/>
              </a:rPr>
              <a:t> </a:t>
            </a:r>
            <a:r>
              <a:rPr lang="en-GB" sz="1800" dirty="0" err="1" smtClean="0">
                <a:solidFill>
                  <a:srgbClr val="000000"/>
                </a:solidFill>
                <a:highlight>
                  <a:srgbClr val="FFFFFF"/>
                </a:highlight>
                <a:latin typeface="Consolas"/>
              </a:rPr>
              <a:t>i</a:t>
            </a:r>
            <a:r>
              <a:rPr lang="en-GB" sz="1800" dirty="0" smtClean="0">
                <a:solidFill>
                  <a:srgbClr val="000000"/>
                </a:solidFill>
                <a:highlight>
                  <a:srgbClr val="FFFFFF"/>
                </a:highlight>
                <a:latin typeface="Consolas"/>
              </a:rPr>
              <a:t> % 2 == 0; });</a:t>
            </a:r>
          </a:p>
          <a:p>
            <a:pPr algn="l"/>
            <a:endParaRPr lang="hu-HU" sz="1800" dirty="0" smtClean="0">
              <a:solidFill>
                <a:srgbClr val="2B91AF"/>
              </a:solidFill>
              <a:highlight>
                <a:srgbClr val="FFFFFF"/>
              </a:highlight>
              <a:latin typeface="Consolas"/>
            </a:endParaRPr>
          </a:p>
          <a:p>
            <a:pPr algn="l"/>
            <a:r>
              <a:rPr lang="hu-HU" sz="1800" dirty="0" err="1" smtClean="0">
                <a:solidFill>
                  <a:srgbClr val="2B91AF"/>
                </a:solidFill>
                <a:highlight>
                  <a:srgbClr val="FFFFFF"/>
                </a:highlight>
                <a:latin typeface="Consolas"/>
              </a:rPr>
              <a:t>Array</a:t>
            </a:r>
            <a:r>
              <a:rPr lang="hu-HU" sz="1800" dirty="0" err="1" smtClean="0">
                <a:solidFill>
                  <a:srgbClr val="000000"/>
                </a:solidFill>
                <a:highlight>
                  <a:srgbClr val="FFFFFF"/>
                </a:highlight>
                <a:latin typeface="Consolas"/>
              </a:rPr>
              <a:t>.Sort</a:t>
            </a:r>
            <a:r>
              <a:rPr lang="hu-HU" sz="1800" dirty="0" smtClean="0">
                <a:solidFill>
                  <a:srgbClr val="000000"/>
                </a:solidFill>
                <a:highlight>
                  <a:srgbClr val="FFFFFF"/>
                </a:highlight>
                <a:latin typeface="Consolas"/>
              </a:rPr>
              <a:t>(</a:t>
            </a:r>
            <a:r>
              <a:rPr lang="hu-HU" sz="1800" dirty="0" err="1" smtClean="0">
                <a:solidFill>
                  <a:srgbClr val="000000"/>
                </a:solidFill>
                <a:highlight>
                  <a:srgbClr val="FFFFFF"/>
                </a:highlight>
                <a:latin typeface="Consolas"/>
              </a:rPr>
              <a:t>myArray</a:t>
            </a:r>
            <a:r>
              <a:rPr lang="hu-HU" sz="1800" dirty="0" smtClean="0">
                <a:solidFill>
                  <a:srgbClr val="000000"/>
                </a:solidFill>
                <a:highlight>
                  <a:srgbClr val="FFFFFF"/>
                </a:highlight>
                <a:latin typeface="Consolas"/>
              </a:rPr>
              <a:t>, </a:t>
            </a:r>
          </a:p>
          <a:p>
            <a:pPr algn="l"/>
            <a:r>
              <a:rPr lang="hu-HU" sz="1800" dirty="0" smtClean="0">
                <a:solidFill>
                  <a:srgbClr val="0000FF"/>
                </a:solidFill>
                <a:highlight>
                  <a:srgbClr val="FFFFFF"/>
                </a:highlight>
                <a:latin typeface="Consolas"/>
              </a:rPr>
              <a:t>	delegate</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i1, </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i2)</a:t>
            </a:r>
          </a:p>
          <a:p>
            <a:pPr algn="l"/>
            <a:r>
              <a:rPr lang="hu-HU" sz="1800" dirty="0" smtClean="0">
                <a:solidFill>
                  <a:srgbClr val="000000"/>
                </a:solidFill>
                <a:highlight>
                  <a:srgbClr val="FFFFFF"/>
                </a:highlight>
                <a:latin typeface="Consolas"/>
              </a:rPr>
              <a:t>	{</a:t>
            </a:r>
          </a:p>
          <a:p>
            <a:pPr algn="l"/>
            <a:r>
              <a:rPr lang="hu-HU" sz="1800" dirty="0" smtClean="0">
                <a:solidFill>
                  <a:srgbClr val="0000FF"/>
                </a:solidFill>
                <a:highlight>
                  <a:srgbClr val="FFFFFF"/>
                </a:highlight>
                <a:latin typeface="Consolas"/>
              </a:rPr>
              <a:t>		</a:t>
            </a:r>
            <a:r>
              <a:rPr lang="pt-BR" sz="1800" dirty="0" smtClean="0">
                <a:solidFill>
                  <a:srgbClr val="0000FF"/>
                </a:solidFill>
                <a:highlight>
                  <a:srgbClr val="FFFFFF"/>
                </a:highlight>
                <a:latin typeface="Consolas"/>
              </a:rPr>
              <a:t>bool</a:t>
            </a:r>
            <a:r>
              <a:rPr lang="pt-BR" sz="1800" dirty="0" smtClean="0">
                <a:solidFill>
                  <a:srgbClr val="000000"/>
                </a:solidFill>
                <a:highlight>
                  <a:srgbClr val="FFFFFF"/>
                </a:highlight>
                <a:latin typeface="Consolas"/>
              </a:rPr>
              <a:t> i1</a:t>
            </a:r>
            <a:r>
              <a:rPr lang="hu-HU" sz="1800" dirty="0" err="1" smtClean="0">
                <a:solidFill>
                  <a:srgbClr val="000000"/>
                </a:solidFill>
                <a:highlight>
                  <a:srgbClr val="FFFFFF"/>
                </a:highlight>
                <a:latin typeface="Consolas"/>
              </a:rPr>
              <a:t>Even</a:t>
            </a:r>
            <a:r>
              <a:rPr lang="pt-BR" sz="1800" dirty="0" smtClean="0">
                <a:solidFill>
                  <a:srgbClr val="000000"/>
                </a:solidFill>
                <a:highlight>
                  <a:srgbClr val="FFFFFF"/>
                </a:highlight>
                <a:latin typeface="Consolas"/>
              </a:rPr>
              <a:t> = i1 % 2 == 0;</a:t>
            </a:r>
          </a:p>
          <a:p>
            <a:pPr algn="l"/>
            <a:r>
              <a:rPr lang="hu-HU" sz="1800" dirty="0" smtClean="0">
                <a:solidFill>
                  <a:srgbClr val="0000FF"/>
                </a:solidFill>
                <a:highlight>
                  <a:srgbClr val="FFFFFF"/>
                </a:highlight>
                <a:latin typeface="Consolas"/>
              </a:rPr>
              <a:t>		</a:t>
            </a:r>
            <a:r>
              <a:rPr lang="pt-BR" sz="1800" dirty="0" smtClean="0">
                <a:solidFill>
                  <a:srgbClr val="0000FF"/>
                </a:solidFill>
                <a:highlight>
                  <a:srgbClr val="FFFFFF"/>
                </a:highlight>
                <a:latin typeface="Consolas"/>
              </a:rPr>
              <a:t>bool</a:t>
            </a:r>
            <a:r>
              <a:rPr lang="pt-BR" sz="1800" dirty="0" smtClean="0">
                <a:solidFill>
                  <a:srgbClr val="000000"/>
                </a:solidFill>
                <a:highlight>
                  <a:srgbClr val="FFFFFF"/>
                </a:highlight>
                <a:latin typeface="Consolas"/>
              </a:rPr>
              <a:t> i2</a:t>
            </a:r>
            <a:r>
              <a:rPr lang="hu-HU" sz="1800" dirty="0" err="1" smtClean="0">
                <a:solidFill>
                  <a:srgbClr val="000000"/>
                </a:solidFill>
                <a:highlight>
                  <a:srgbClr val="FFFFFF"/>
                </a:highlight>
                <a:latin typeface="Consolas"/>
              </a:rPr>
              <a:t>Even</a:t>
            </a:r>
            <a:r>
              <a:rPr lang="pt-BR" sz="1800" dirty="0" smtClean="0">
                <a:solidFill>
                  <a:srgbClr val="000000"/>
                </a:solidFill>
                <a:highlight>
                  <a:srgbClr val="FFFFFF"/>
                </a:highlight>
                <a:latin typeface="Consolas"/>
              </a:rPr>
              <a:t> = i2 % 2 == 0;</a:t>
            </a:r>
          </a:p>
          <a:p>
            <a:pPr algn="l"/>
            <a:r>
              <a:rPr lang="hu-HU" sz="1800" dirty="0" smtClean="0">
                <a:solidFill>
                  <a:srgbClr val="0000FF"/>
                </a:solidFill>
                <a:highlight>
                  <a:srgbClr val="FFFFFF"/>
                </a:highlight>
                <a:latin typeface="Consolas"/>
              </a:rPr>
              <a:t>		</a:t>
            </a:r>
            <a:r>
              <a:rPr lang="hu-HU" sz="1800" dirty="0" err="1" smtClean="0">
                <a:solidFill>
                  <a:srgbClr val="0000FF"/>
                </a:solidFill>
                <a:highlight>
                  <a:srgbClr val="FFFFFF"/>
                </a:highlight>
                <a:latin typeface="Consolas"/>
              </a:rPr>
              <a:t>if</a:t>
            </a:r>
            <a:r>
              <a:rPr lang="hu-HU" sz="1800" dirty="0" smtClean="0">
                <a:solidFill>
                  <a:srgbClr val="000000"/>
                </a:solidFill>
                <a:highlight>
                  <a:srgbClr val="FFFFFF"/>
                </a:highlight>
                <a:latin typeface="Consolas"/>
              </a:rPr>
              <a:t> (i1Even &amp;&amp; !i2Even) </a:t>
            </a:r>
            <a:r>
              <a:rPr lang="hu-HU" sz="1800" dirty="0" err="1"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-1;</a:t>
            </a:r>
          </a:p>
          <a:p>
            <a:pPr algn="l"/>
            <a:r>
              <a:rPr lang="hu-HU" sz="1800" dirty="0" smtClean="0">
                <a:solidFill>
                  <a:srgbClr val="0000FF"/>
                </a:solidFill>
                <a:highlight>
                  <a:srgbClr val="FFFFFF"/>
                </a:highlight>
                <a:latin typeface="Consolas"/>
              </a:rPr>
              <a:t>		</a:t>
            </a:r>
            <a:r>
              <a:rPr lang="hu-HU" sz="1800" dirty="0" err="1" smtClean="0">
                <a:solidFill>
                  <a:srgbClr val="0000FF"/>
                </a:solidFill>
                <a:highlight>
                  <a:srgbClr val="FFFFFF"/>
                </a:highlight>
                <a:latin typeface="Consolas"/>
              </a:rPr>
              <a:t>else</a:t>
            </a:r>
            <a:r>
              <a:rPr lang="hu-HU" sz="1800" dirty="0" smtClean="0">
                <a:solidFill>
                  <a:srgbClr val="000000"/>
                </a:solidFill>
                <a:highlight>
                  <a:srgbClr val="FFFFFF"/>
                </a:highlight>
                <a:latin typeface="Consolas"/>
              </a:rPr>
              <a:t> </a:t>
            </a:r>
            <a:r>
              <a:rPr lang="hu-HU" sz="1800" dirty="0" err="1" smtClean="0">
                <a:solidFill>
                  <a:srgbClr val="0000FF"/>
                </a:solidFill>
                <a:highlight>
                  <a:srgbClr val="FFFFFF"/>
                </a:highlight>
                <a:latin typeface="Consolas"/>
              </a:rPr>
              <a:t>if</a:t>
            </a:r>
            <a:r>
              <a:rPr lang="hu-HU" sz="1800" dirty="0" smtClean="0">
                <a:solidFill>
                  <a:srgbClr val="000000"/>
                </a:solidFill>
                <a:highlight>
                  <a:srgbClr val="FFFFFF"/>
                </a:highlight>
                <a:latin typeface="Consolas"/>
              </a:rPr>
              <a:t> (!i1Even &amp;&amp; i2Even) </a:t>
            </a:r>
            <a:r>
              <a:rPr lang="hu-HU" sz="1800" dirty="0" err="1"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1;</a:t>
            </a:r>
          </a:p>
          <a:p>
            <a:pPr algn="l"/>
            <a:r>
              <a:rPr lang="hu-HU" sz="1800" dirty="0" smtClean="0">
                <a:solidFill>
                  <a:srgbClr val="0000FF"/>
                </a:solidFill>
                <a:highlight>
                  <a:srgbClr val="FFFFFF"/>
                </a:highlight>
                <a:latin typeface="Consolas"/>
              </a:rPr>
              <a:t>		</a:t>
            </a:r>
            <a:r>
              <a:rPr lang="hu-HU" sz="1800" dirty="0" err="1" smtClean="0">
                <a:solidFill>
                  <a:srgbClr val="0000FF"/>
                </a:solidFill>
                <a:highlight>
                  <a:srgbClr val="FFFFFF"/>
                </a:highlight>
                <a:latin typeface="Consolas"/>
              </a:rPr>
              <a:t>else</a:t>
            </a:r>
            <a:r>
              <a:rPr lang="hu-HU" sz="1800" dirty="0" smtClean="0">
                <a:solidFill>
                  <a:srgbClr val="000000"/>
                </a:solidFill>
                <a:highlight>
                  <a:srgbClr val="FFFFFF"/>
                </a:highlight>
                <a:latin typeface="Consolas"/>
              </a:rPr>
              <a:t> </a:t>
            </a:r>
            <a:r>
              <a:rPr lang="hu-HU" sz="1800" dirty="0" err="1"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0;</a:t>
            </a:r>
          </a:p>
          <a:p>
            <a:pPr algn="l"/>
            <a:r>
              <a:rPr lang="hu-HU" sz="1800" dirty="0" smtClean="0">
                <a:solidFill>
                  <a:srgbClr val="000000"/>
                </a:solidFill>
                <a:highlight>
                  <a:srgbClr val="FFFFFF"/>
                </a:highlight>
                <a:latin typeface="Consolas"/>
              </a:rPr>
              <a:t>	});</a:t>
            </a:r>
            <a:endParaRPr lang="hu-HU" altLang="hu-HU" sz="1800" b="1" dirty="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spTree>
    <p:extLst>
      <p:ext uri="{BB962C8B-B14F-4D97-AF65-F5344CB8AC3E}">
        <p14:creationId xmlns:p14="http://schemas.microsoft.com/office/powerpoint/2010/main" val="236974660"/>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Lambda </a:t>
            </a:r>
            <a:r>
              <a:rPr lang="en-US" dirty="0" smtClean="0"/>
              <a:t>expressions</a:t>
            </a:r>
            <a:endParaRPr lang="en-GB" dirty="0"/>
          </a:p>
        </p:txBody>
      </p:sp>
      <p:sp>
        <p:nvSpPr>
          <p:cNvPr id="3" name="Content Placeholder 2"/>
          <p:cNvSpPr>
            <a:spLocks noGrp="1"/>
          </p:cNvSpPr>
          <p:nvPr>
            <p:ph idx="1"/>
          </p:nvPr>
        </p:nvSpPr>
        <p:spPr/>
        <p:txBody>
          <a:bodyPr/>
          <a:lstStyle/>
          <a:p>
            <a:r>
              <a:rPr lang="en-US" altLang="hu-HU" dirty="0" smtClean="0">
                <a:sym typeface="Wingdings" pitchFamily="2" charset="2"/>
              </a:rPr>
              <a:t>New operator</a:t>
            </a:r>
            <a:r>
              <a:rPr lang="hu-HU" altLang="hu-HU" dirty="0" smtClean="0">
                <a:sym typeface="Wingdings" pitchFamily="2" charset="2"/>
              </a:rPr>
              <a:t>:     </a:t>
            </a:r>
            <a:r>
              <a:rPr lang="hu-HU" altLang="hu-HU" dirty="0">
                <a:sym typeface="Wingdings" pitchFamily="2" charset="2"/>
              </a:rPr>
              <a:t>=&gt;     (Lambda </a:t>
            </a:r>
            <a:r>
              <a:rPr lang="en-US" altLang="hu-HU" dirty="0" smtClean="0">
                <a:sym typeface="Wingdings" pitchFamily="2" charset="2"/>
              </a:rPr>
              <a:t>operator</a:t>
            </a:r>
            <a:r>
              <a:rPr lang="hu-HU" altLang="hu-HU" dirty="0" smtClean="0">
                <a:sym typeface="Wingdings" pitchFamily="2" charset="2"/>
              </a:rPr>
              <a:t>) </a:t>
            </a:r>
          </a:p>
          <a:p>
            <a:pPr lvl="1"/>
            <a:r>
              <a:rPr lang="en-US" altLang="hu-HU" sz="2400" dirty="0" smtClean="0">
                <a:sym typeface="Wingdings" pitchFamily="2" charset="2"/>
              </a:rPr>
              <a:t>Connects the input and the output</a:t>
            </a:r>
          </a:p>
          <a:p>
            <a:pPr lvl="1"/>
            <a:r>
              <a:rPr lang="en-US" altLang="hu-HU" sz="2400" dirty="0" smtClean="0">
                <a:sym typeface="Wingdings" pitchFamily="2" charset="2"/>
              </a:rPr>
              <a:t>“If the input is a number called X, then the output is …”</a:t>
            </a:r>
            <a:endParaRPr lang="en-US" altLang="hu-HU" dirty="0" smtClean="0">
              <a:sym typeface="Wingdings" pitchFamily="2" charset="2"/>
            </a:endParaRPr>
          </a:p>
          <a:p>
            <a:r>
              <a:rPr lang="en-US" altLang="hu-HU" dirty="0" smtClean="0">
                <a:sym typeface="Wingdings" pitchFamily="2" charset="2"/>
              </a:rPr>
              <a:t>Syntax</a:t>
            </a:r>
            <a:r>
              <a:rPr lang="hu-HU" altLang="hu-HU" dirty="0" smtClean="0">
                <a:sym typeface="Wingdings" pitchFamily="2" charset="2"/>
              </a:rPr>
              <a:t>: </a:t>
            </a:r>
            <a:r>
              <a:rPr lang="en-US" altLang="hu-HU" dirty="0" smtClean="0">
                <a:sym typeface="Wingdings" pitchFamily="2" charset="2"/>
              </a:rPr>
              <a:t>parameter</a:t>
            </a:r>
            <a:r>
              <a:rPr lang="hu-HU" altLang="hu-HU" dirty="0" smtClean="0">
                <a:sym typeface="Wingdings" pitchFamily="2" charset="2"/>
              </a:rPr>
              <a:t>[</a:t>
            </a:r>
            <a:r>
              <a:rPr lang="en-US" altLang="hu-HU" dirty="0" smtClean="0">
                <a:sym typeface="Wingdings" pitchFamily="2" charset="2"/>
              </a:rPr>
              <a:t>s</a:t>
            </a:r>
            <a:r>
              <a:rPr lang="hu-HU" altLang="hu-HU" dirty="0" smtClean="0">
                <a:sym typeface="Wingdings" pitchFamily="2" charset="2"/>
              </a:rPr>
              <a:t>] =&gt; </a:t>
            </a:r>
            <a:r>
              <a:rPr lang="en-US" altLang="hu-HU" dirty="0" smtClean="0">
                <a:sym typeface="Wingdings" pitchFamily="2" charset="2"/>
              </a:rPr>
              <a:t>expression to determine the output</a:t>
            </a:r>
            <a:endParaRPr lang="hu-HU" altLang="hu-HU" dirty="0">
              <a:sym typeface="Wingdings" pitchFamily="2" charset="2"/>
            </a:endParaRPr>
          </a:p>
          <a:p>
            <a:r>
              <a:rPr lang="en-US" altLang="hu-HU" dirty="0" smtClean="0">
                <a:sym typeface="Wingdings" pitchFamily="2" charset="2"/>
              </a:rPr>
              <a:t>Usage</a:t>
            </a:r>
            <a:r>
              <a:rPr lang="hu-HU" altLang="hu-HU" dirty="0" smtClean="0">
                <a:sym typeface="Wingdings" pitchFamily="2" charset="2"/>
              </a:rPr>
              <a:t>:</a:t>
            </a:r>
          </a:p>
          <a:p>
            <a:pPr lvl="1"/>
            <a:r>
              <a:rPr lang="en-US" altLang="hu-HU" sz="2400" dirty="0" smtClean="0">
                <a:sym typeface="Wingdings" pitchFamily="2" charset="2"/>
              </a:rPr>
              <a:t>delegate type</a:t>
            </a:r>
            <a:r>
              <a:rPr lang="hu-HU" altLang="hu-HU" sz="2400" dirty="0" smtClean="0">
                <a:sym typeface="Wingdings" pitchFamily="2" charset="2"/>
              </a:rPr>
              <a:t> (</a:t>
            </a:r>
            <a:r>
              <a:rPr lang="en-US" altLang="hu-HU" sz="2400" dirty="0" smtClean="0">
                <a:sym typeface="Wingdings" pitchFamily="2" charset="2"/>
              </a:rPr>
              <a:t>self-made or framework</a:t>
            </a:r>
            <a:r>
              <a:rPr lang="hu-HU" altLang="hu-HU" sz="2400" dirty="0" smtClean="0">
                <a:sym typeface="Wingdings" pitchFamily="2" charset="2"/>
              </a:rPr>
              <a:t>), </a:t>
            </a:r>
            <a:r>
              <a:rPr lang="en-US" altLang="hu-HU" sz="2400" dirty="0" smtClean="0">
                <a:sym typeface="Wingdings" pitchFamily="2" charset="2"/>
              </a:rPr>
              <a:t>this is usually a parameter type</a:t>
            </a:r>
            <a:endParaRPr lang="hu-HU" altLang="hu-HU" sz="2400" dirty="0" smtClean="0">
              <a:sym typeface="Wingdings" pitchFamily="2" charset="2"/>
            </a:endParaRPr>
          </a:p>
          <a:p>
            <a:pPr lvl="1"/>
            <a:endParaRPr lang="hu-HU" altLang="hu-HU" sz="2400" dirty="0">
              <a:sym typeface="Wingdings" pitchFamily="2" charset="2"/>
            </a:endParaRPr>
          </a:p>
          <a:p>
            <a:pPr lvl="1"/>
            <a:endParaRPr lang="hu-HU" altLang="hu-HU" sz="2400" dirty="0" smtClean="0">
              <a:sym typeface="Wingdings" pitchFamily="2" charset="2"/>
            </a:endParaRPr>
          </a:p>
          <a:p>
            <a:pPr lvl="1"/>
            <a:r>
              <a:rPr lang="en-US" altLang="hu-HU" sz="2400" dirty="0" smtClean="0">
                <a:sym typeface="Wingdings" pitchFamily="2" charset="2"/>
              </a:rPr>
              <a:t>create a </a:t>
            </a:r>
            <a:r>
              <a:rPr lang="hu-HU" altLang="hu-HU" sz="2400" dirty="0" err="1" smtClean="0">
                <a:sym typeface="Wingdings" pitchFamily="2" charset="2"/>
              </a:rPr>
              <a:t>delegate</a:t>
            </a:r>
            <a:r>
              <a:rPr lang="hu-HU" altLang="hu-HU" sz="2400" dirty="0" smtClean="0">
                <a:sym typeface="Wingdings" pitchFamily="2" charset="2"/>
              </a:rPr>
              <a:t> </a:t>
            </a:r>
            <a:r>
              <a:rPr lang="en-US" altLang="hu-HU" sz="2400" dirty="0" smtClean="0">
                <a:sym typeface="Wingdings" pitchFamily="2" charset="2"/>
              </a:rPr>
              <a:t>variable, and we can specify the method using lambda expression syntax</a:t>
            </a:r>
            <a:r>
              <a:rPr lang="hu-HU" altLang="hu-HU" sz="2400" dirty="0" smtClean="0">
                <a:sym typeface="Wingdings" pitchFamily="2" charset="2"/>
              </a:rPr>
              <a:t>, </a:t>
            </a:r>
            <a:r>
              <a:rPr lang="en-US" altLang="hu-HU" sz="2400" dirty="0" smtClean="0">
                <a:sym typeface="Wingdings" pitchFamily="2" charset="2"/>
              </a:rPr>
              <a:t>then call the method</a:t>
            </a:r>
            <a:r>
              <a:rPr lang="hu-HU" altLang="hu-HU" sz="2400" dirty="0">
                <a:latin typeface="Consolas" pitchFamily="49" charset="0"/>
                <a:cs typeface="Times New Roman" pitchFamily="18" charset="0"/>
                <a:sym typeface="Wingdings" pitchFamily="2" charset="2"/>
              </a:rPr>
              <a:t/>
            </a:r>
            <a:br>
              <a:rPr lang="hu-HU" altLang="hu-HU" sz="2400" dirty="0">
                <a:latin typeface="Consolas" pitchFamily="49" charset="0"/>
                <a:cs typeface="Times New Roman" pitchFamily="18" charset="0"/>
                <a:sym typeface="Wingdings" pitchFamily="2" charset="2"/>
              </a:rPr>
            </a:br>
            <a:endParaRPr lang="hu-HU" altLang="hu-HU" sz="2400" dirty="0">
              <a:sym typeface="Wingdings" pitchFamily="2" charset="2"/>
            </a:endParaRPr>
          </a:p>
          <a:p>
            <a:endParaRPr lang="en-GB" dirty="0"/>
          </a:p>
        </p:txBody>
      </p:sp>
      <p:sp>
        <p:nvSpPr>
          <p:cNvPr id="7" name="Szövegdoboz 5"/>
          <p:cNvSpPr txBox="1">
            <a:spLocks noChangeArrowheads="1"/>
          </p:cNvSpPr>
          <p:nvPr/>
        </p:nvSpPr>
        <p:spPr bwMode="auto">
          <a:xfrm>
            <a:off x="681429" y="3717040"/>
            <a:ext cx="777638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delegate</a:t>
            </a:r>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double</a:t>
            </a:r>
            <a:r>
              <a:rPr lang="en-GB" sz="1800" dirty="0">
                <a:solidFill>
                  <a:srgbClr val="000000"/>
                </a:solidFill>
                <a:highlight>
                  <a:srgbClr val="FFFFFF"/>
                </a:highlight>
                <a:latin typeface="Consolas" panose="020B0609020204030204" pitchFamily="49" charset="0"/>
              </a:rPr>
              <a:t> </a:t>
            </a:r>
            <a:r>
              <a:rPr lang="en-GB" sz="1800" dirty="0" err="1">
                <a:solidFill>
                  <a:srgbClr val="2B91AF"/>
                </a:solidFill>
                <a:highlight>
                  <a:srgbClr val="FFFFFF"/>
                </a:highlight>
                <a:latin typeface="Consolas" panose="020B0609020204030204" pitchFamily="49" charset="0"/>
              </a:rPr>
              <a:t>SingleParamMathOp</a:t>
            </a:r>
            <a:r>
              <a:rPr lang="en-GB" sz="1800" dirty="0">
                <a:solidFill>
                  <a:srgbClr val="000000"/>
                </a:solidFill>
                <a:highlight>
                  <a:srgbClr val="FFFFFF"/>
                </a:highlight>
                <a:latin typeface="Consolas" panose="020B0609020204030204" pitchFamily="49" charset="0"/>
              </a:rPr>
              <a:t>(</a:t>
            </a:r>
            <a:r>
              <a:rPr lang="en-GB" sz="1800" dirty="0">
                <a:solidFill>
                  <a:srgbClr val="0000FF"/>
                </a:solidFill>
                <a:highlight>
                  <a:srgbClr val="FFFFFF"/>
                </a:highlight>
                <a:latin typeface="Consolas" panose="020B0609020204030204" pitchFamily="49" charset="0"/>
              </a:rPr>
              <a:t>double</a:t>
            </a:r>
            <a:r>
              <a:rPr lang="en-GB" sz="1800" dirty="0">
                <a:solidFill>
                  <a:srgbClr val="000000"/>
                </a:solidFill>
                <a:highlight>
                  <a:srgbClr val="FFFFFF"/>
                </a:highlight>
                <a:latin typeface="Consolas" panose="020B0609020204030204" pitchFamily="49" charset="0"/>
              </a:rPr>
              <a:t> x</a:t>
            </a:r>
            <a:r>
              <a:rPr lang="en-GB" sz="1800" dirty="0" smtClean="0">
                <a:solidFill>
                  <a:srgbClr val="000000"/>
                </a:solidFill>
                <a:highlight>
                  <a:srgbClr val="FFFFFF"/>
                </a:highlight>
                <a:latin typeface="Consolas" panose="020B0609020204030204" pitchFamily="49" charset="0"/>
              </a:rPr>
              <a:t>)</a:t>
            </a:r>
            <a:r>
              <a:rPr lang="hu-HU" sz="1800" dirty="0" smtClean="0">
                <a:solidFill>
                  <a:srgbClr val="000000"/>
                </a:solidFill>
                <a:highlight>
                  <a:srgbClr val="FFFFFF"/>
                </a:highlight>
                <a:latin typeface="Consolas" panose="020B0609020204030204" pitchFamily="49" charset="0"/>
              </a:rPr>
              <a:t/>
            </a:r>
            <a:br>
              <a:rPr lang="hu-HU" sz="1800" dirty="0" smtClean="0">
                <a:solidFill>
                  <a:srgbClr val="000000"/>
                </a:solidFill>
                <a:highlight>
                  <a:srgbClr val="FFFFFF"/>
                </a:highlight>
                <a:latin typeface="Consolas" panose="020B0609020204030204" pitchFamily="49" charset="0"/>
              </a:rPr>
            </a:br>
            <a:r>
              <a:rPr lang="hu-HU" sz="1800" dirty="0" smtClean="0">
                <a:solidFill>
                  <a:srgbClr val="000000"/>
                </a:solidFill>
                <a:highlight>
                  <a:srgbClr val="FFFFFF"/>
                </a:highlight>
                <a:latin typeface="Consolas" panose="020B0609020204030204" pitchFamily="49" charset="0"/>
              </a:rPr>
              <a:t> </a:t>
            </a:r>
            <a:r>
              <a:rPr lang="hu-HU" sz="1800" dirty="0" err="1" smtClean="0">
                <a:solidFill>
                  <a:srgbClr val="0000FF"/>
                </a:solidFill>
                <a:highlight>
                  <a:srgbClr val="FFFFFF"/>
                </a:highlight>
                <a:latin typeface="Consolas" panose="020B0609020204030204" pitchFamily="49" charset="0"/>
              </a:rPr>
              <a:t>Func</a:t>
            </a:r>
            <a:r>
              <a:rPr lang="hu-HU" sz="1800" dirty="0" smtClean="0">
                <a:solidFill>
                  <a:srgbClr val="0000FF"/>
                </a:solidFill>
                <a:highlight>
                  <a:srgbClr val="FFFFFF"/>
                </a:highlight>
                <a:latin typeface="Consolas" panose="020B0609020204030204" pitchFamily="49" charset="0"/>
              </a:rPr>
              <a:t>&lt;</a:t>
            </a:r>
            <a:r>
              <a:rPr lang="hu-HU" sz="1800" dirty="0" err="1" smtClean="0">
                <a:solidFill>
                  <a:srgbClr val="0000FF"/>
                </a:solidFill>
                <a:highlight>
                  <a:srgbClr val="FFFFFF"/>
                </a:highlight>
                <a:latin typeface="Consolas" panose="020B0609020204030204" pitchFamily="49" charset="0"/>
              </a:rPr>
              <a:t>double</a:t>
            </a:r>
            <a:r>
              <a:rPr lang="hu-HU" sz="1800" dirty="0" smtClean="0">
                <a:solidFill>
                  <a:srgbClr val="0000FF"/>
                </a:solidFill>
                <a:highlight>
                  <a:srgbClr val="FFFFFF"/>
                </a:highlight>
                <a:latin typeface="Consolas" panose="020B0609020204030204" pitchFamily="49" charset="0"/>
              </a:rPr>
              <a:t>, </a:t>
            </a:r>
            <a:r>
              <a:rPr lang="hu-HU" sz="1800" dirty="0" err="1" smtClean="0">
                <a:solidFill>
                  <a:srgbClr val="0000FF"/>
                </a:solidFill>
                <a:highlight>
                  <a:srgbClr val="FFFFFF"/>
                </a:highlight>
                <a:latin typeface="Consolas" panose="020B0609020204030204" pitchFamily="49" charset="0"/>
              </a:rPr>
              <a:t>double</a:t>
            </a:r>
            <a:r>
              <a:rPr lang="hu-HU" sz="1800" dirty="0" smtClean="0">
                <a:solidFill>
                  <a:srgbClr val="0000FF"/>
                </a:solidFill>
                <a:highlight>
                  <a:srgbClr val="FFFFFF"/>
                </a:highlight>
                <a:latin typeface="Consolas" panose="020B0609020204030204" pitchFamily="49" charset="0"/>
              </a:rPr>
              <a:t>&gt;</a:t>
            </a:r>
            <a:endParaRPr lang="hu-HU" altLang="hu-HU" sz="1800" b="1" dirty="0"/>
          </a:p>
        </p:txBody>
      </p:sp>
      <p:sp>
        <p:nvSpPr>
          <p:cNvPr id="8" name="Szövegdoboz 5"/>
          <p:cNvSpPr txBox="1">
            <a:spLocks noChangeArrowheads="1"/>
          </p:cNvSpPr>
          <p:nvPr/>
        </p:nvSpPr>
        <p:spPr bwMode="auto">
          <a:xfrm>
            <a:off x="681429" y="5538460"/>
            <a:ext cx="777638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a:solidFill>
                  <a:srgbClr val="2B91AF"/>
                </a:solidFill>
                <a:highlight>
                  <a:srgbClr val="FFFFFF"/>
                </a:highlight>
                <a:latin typeface="Consolas" panose="020B0609020204030204" pitchFamily="49" charset="0"/>
              </a:rPr>
              <a:t>SingleParamMathOp</a:t>
            </a:r>
            <a:r>
              <a:rPr lang="en-GB" sz="1800" dirty="0">
                <a:solidFill>
                  <a:srgbClr val="000000"/>
                </a:solidFill>
                <a:highlight>
                  <a:srgbClr val="FFFFFF"/>
                </a:highlight>
                <a:latin typeface="Consolas" panose="020B0609020204030204" pitchFamily="49" charset="0"/>
              </a:rPr>
              <a:t> </a:t>
            </a:r>
            <a:r>
              <a:rPr lang="en-GB" sz="1800" dirty="0" smtClean="0">
                <a:solidFill>
                  <a:srgbClr val="000000"/>
                </a:solidFill>
                <a:highlight>
                  <a:srgbClr val="FFFFFF"/>
                </a:highlight>
                <a:latin typeface="Consolas" panose="020B0609020204030204" pitchFamily="49" charset="0"/>
              </a:rPr>
              <a:t>operation </a:t>
            </a:r>
            <a:r>
              <a:rPr lang="en-GB" sz="1800" dirty="0">
                <a:solidFill>
                  <a:srgbClr val="000000"/>
                </a:solidFill>
                <a:highlight>
                  <a:srgbClr val="FFFFFF"/>
                </a:highlight>
                <a:latin typeface="Consolas" panose="020B0609020204030204" pitchFamily="49" charset="0"/>
              </a:rPr>
              <a:t>= </a:t>
            </a:r>
            <a:r>
              <a:rPr lang="en-GB" sz="1800" dirty="0" smtClean="0">
                <a:solidFill>
                  <a:srgbClr val="000000"/>
                </a:solidFill>
                <a:highlight>
                  <a:srgbClr val="FFFFFF"/>
                </a:highlight>
                <a:latin typeface="Consolas" panose="020B0609020204030204" pitchFamily="49" charset="0"/>
              </a:rPr>
              <a:t>x </a:t>
            </a:r>
            <a:r>
              <a:rPr lang="en-GB" sz="1800" dirty="0">
                <a:solidFill>
                  <a:srgbClr val="000000"/>
                </a:solidFill>
                <a:highlight>
                  <a:srgbClr val="FFFFFF"/>
                </a:highlight>
                <a:latin typeface="Consolas" panose="020B0609020204030204" pitchFamily="49" charset="0"/>
              </a:rPr>
              <a:t>=&gt; x * x;</a:t>
            </a:r>
          </a:p>
          <a:p>
            <a:pPr algn="l"/>
            <a:r>
              <a:rPr lang="en-GB" sz="1800" dirty="0" smtClean="0">
                <a:solidFill>
                  <a:srgbClr val="0000FF"/>
                </a:solidFill>
                <a:highlight>
                  <a:srgbClr val="FFFFFF"/>
                </a:highlight>
                <a:latin typeface="Consolas" panose="020B0609020204030204" pitchFamily="49" charset="0"/>
              </a:rPr>
              <a:t>double</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j = </a:t>
            </a:r>
            <a:r>
              <a:rPr lang="en-GB" sz="1800" dirty="0" smtClean="0">
                <a:solidFill>
                  <a:srgbClr val="000000"/>
                </a:solidFill>
                <a:highlight>
                  <a:srgbClr val="FFFFFF"/>
                </a:highlight>
                <a:latin typeface="Consolas" panose="020B0609020204030204" pitchFamily="49" charset="0"/>
              </a:rPr>
              <a:t>operation(5</a:t>
            </a:r>
            <a:r>
              <a:rPr lang="en-GB" sz="1800" dirty="0">
                <a:solidFill>
                  <a:srgbClr val="000000"/>
                </a:solidFill>
                <a:highlight>
                  <a:srgbClr val="FFFFFF"/>
                </a:highlight>
                <a:latin typeface="Consolas" panose="020B0609020204030204" pitchFamily="49" charset="0"/>
              </a:rPr>
              <a:t>);</a:t>
            </a:r>
            <a:endParaRPr lang="hu-HU" altLang="hu-HU" sz="1800" b="1" dirty="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16</a:t>
            </a:fld>
            <a:endParaRPr lang="hu-HU"/>
          </a:p>
        </p:txBody>
      </p:sp>
    </p:spTree>
    <p:extLst>
      <p:ext uri="{BB962C8B-B14F-4D97-AF65-F5344CB8AC3E}">
        <p14:creationId xmlns:p14="http://schemas.microsoft.com/office/powerpoint/2010/main" val="190266730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hu-HU" altLang="hu-HU" sz="2800" dirty="0" smtClean="0">
                <a:latin typeface="Arial" charset="0"/>
              </a:rPr>
              <a:t>Lambda </a:t>
            </a:r>
            <a:r>
              <a:rPr lang="en-US" altLang="hu-HU" sz="2800" dirty="0" smtClean="0">
                <a:latin typeface="Arial" charset="0"/>
              </a:rPr>
              <a:t>expressions</a:t>
            </a:r>
            <a:endParaRPr lang="hu-HU" altLang="hu-HU" sz="2800" dirty="0" smtClean="0">
              <a:latin typeface="Arial" charset="0"/>
            </a:endParaRPr>
          </a:p>
        </p:txBody>
      </p:sp>
      <p:sp>
        <p:nvSpPr>
          <p:cNvPr id="17413" name="Rectangle 3"/>
          <p:cNvSpPr>
            <a:spLocks noGrp="1" noChangeArrowheads="1"/>
          </p:cNvSpPr>
          <p:nvPr>
            <p:ph type="body" idx="1"/>
          </p:nvPr>
        </p:nvSpPr>
        <p:spPr>
          <a:xfrm>
            <a:off x="107950" y="692150"/>
            <a:ext cx="9216710" cy="5761038"/>
          </a:xfrm>
        </p:spPr>
        <p:txBody>
          <a:bodyPr/>
          <a:lstStyle/>
          <a:p>
            <a:pPr>
              <a:lnSpc>
                <a:spcPct val="115000"/>
              </a:lnSpc>
            </a:pPr>
            <a:endParaRPr lang="hu-HU" altLang="hu-HU" dirty="0" smtClean="0">
              <a:solidFill>
                <a:srgbClr val="008000"/>
              </a:solidFill>
              <a:latin typeface="Consolas" pitchFamily="49" charset="0"/>
              <a:ea typeface="Calibri" pitchFamily="34" charset="0"/>
              <a:cs typeface="Calibri" pitchFamily="34" charset="0"/>
            </a:endParaRPr>
          </a:p>
          <a:p>
            <a:pPr>
              <a:lnSpc>
                <a:spcPct val="115000"/>
              </a:lnSpc>
            </a:pPr>
            <a:endParaRPr lang="hu-HU" altLang="hu-HU" dirty="0">
              <a:solidFill>
                <a:srgbClr val="008000"/>
              </a:solidFill>
              <a:latin typeface="Consolas" pitchFamily="49" charset="0"/>
              <a:ea typeface="Calibri" pitchFamily="34" charset="0"/>
              <a:cs typeface="Calibri" pitchFamily="34" charset="0"/>
            </a:endParaRPr>
          </a:p>
          <a:p>
            <a:pPr marL="0" indent="0">
              <a:lnSpc>
                <a:spcPct val="115000"/>
              </a:lnSpc>
              <a:buNone/>
            </a:pPr>
            <a:endParaRPr lang="hu-HU" altLang="hu-HU" dirty="0">
              <a:solidFill>
                <a:srgbClr val="008000"/>
              </a:solidFill>
              <a:latin typeface="Consolas" pitchFamily="49" charset="0"/>
              <a:ea typeface="Calibri" pitchFamily="34" charset="0"/>
              <a:cs typeface="Calibri" pitchFamily="34" charset="0"/>
            </a:endParaRPr>
          </a:p>
          <a:p>
            <a:pPr marL="0" indent="0">
              <a:lnSpc>
                <a:spcPct val="115000"/>
              </a:lnSpc>
              <a:buNone/>
            </a:pPr>
            <a:endParaRPr lang="hu-HU" altLang="hu-HU" dirty="0" smtClean="0">
              <a:solidFill>
                <a:srgbClr val="008000"/>
              </a:solidFill>
              <a:latin typeface="Consolas" pitchFamily="49" charset="0"/>
              <a:ea typeface="Calibri" pitchFamily="34" charset="0"/>
              <a:cs typeface="Calibri" pitchFamily="34" charset="0"/>
            </a:endParaRPr>
          </a:p>
          <a:p>
            <a:pPr>
              <a:lnSpc>
                <a:spcPct val="115000"/>
              </a:lnSpc>
            </a:pPr>
            <a:r>
              <a:rPr lang="en-US" altLang="hu-HU" dirty="0" smtClean="0"/>
              <a:t>Using built-in delegate types</a:t>
            </a:r>
            <a:r>
              <a:rPr lang="hu-HU" altLang="hu-HU" dirty="0" smtClean="0"/>
              <a:t>:</a:t>
            </a:r>
            <a:br>
              <a:rPr lang="hu-HU" altLang="hu-HU" dirty="0" smtClean="0"/>
            </a:br>
            <a:endParaRPr lang="hu-HU" altLang="hu-HU" b="0" dirty="0" smtClean="0">
              <a:solidFill>
                <a:srgbClr val="2B91AF"/>
              </a:solidFill>
              <a:latin typeface="Consolas" pitchFamily="49" charset="0"/>
              <a:ea typeface="Calibri" pitchFamily="34" charset="0"/>
              <a:cs typeface="Calibri" pitchFamily="34" charset="0"/>
            </a:endParaRPr>
          </a:p>
          <a:p>
            <a:pPr>
              <a:lnSpc>
                <a:spcPct val="115000"/>
              </a:lnSpc>
            </a:pPr>
            <a:endParaRPr lang="hu-HU" altLang="hu-HU" b="0" dirty="0">
              <a:solidFill>
                <a:srgbClr val="2B91AF"/>
              </a:solidFill>
              <a:latin typeface="Consolas" pitchFamily="49" charset="0"/>
              <a:ea typeface="Calibri" pitchFamily="34" charset="0"/>
              <a:cs typeface="Calibri" pitchFamily="34" charset="0"/>
            </a:endParaRPr>
          </a:p>
          <a:p>
            <a:pPr>
              <a:lnSpc>
                <a:spcPct val="115000"/>
              </a:lnSpc>
            </a:pPr>
            <a:endParaRPr lang="hu-HU" altLang="hu-HU" b="0" dirty="0" smtClean="0">
              <a:solidFill>
                <a:srgbClr val="2B91AF"/>
              </a:solidFill>
              <a:latin typeface="Consolas" pitchFamily="49" charset="0"/>
              <a:ea typeface="Calibri" pitchFamily="34" charset="0"/>
              <a:cs typeface="Calibri" pitchFamily="34" charset="0"/>
            </a:endParaRPr>
          </a:p>
          <a:p>
            <a:pPr marL="0" indent="0">
              <a:lnSpc>
                <a:spcPct val="115000"/>
              </a:lnSpc>
              <a:buNone/>
            </a:pPr>
            <a:endParaRPr lang="hu-HU" altLang="hu-HU" dirty="0" smtClean="0">
              <a:solidFill>
                <a:srgbClr val="008000"/>
              </a:solidFill>
              <a:latin typeface="Consolas" pitchFamily="49" charset="0"/>
              <a:ea typeface="Calibri" pitchFamily="34" charset="0"/>
              <a:cs typeface="Calibri" pitchFamily="34" charset="0"/>
            </a:endParaRPr>
          </a:p>
          <a:p>
            <a:pPr>
              <a:lnSpc>
                <a:spcPct val="115000"/>
              </a:lnSpc>
            </a:pPr>
            <a:r>
              <a:rPr lang="en-US" altLang="hu-HU" dirty="0" smtClean="0">
                <a:sym typeface="Wingdings" pitchFamily="2" charset="2"/>
              </a:rPr>
              <a:t>If there are multiple parameters, we must use parentheses</a:t>
            </a:r>
            <a:endParaRPr lang="hu-HU" altLang="hu-HU" dirty="0" smtClean="0">
              <a:sym typeface="Wingdings" pitchFamily="2" charset="2"/>
            </a:endParaRPr>
          </a:p>
          <a:p>
            <a:pPr>
              <a:lnSpc>
                <a:spcPct val="115000"/>
              </a:lnSpc>
            </a:pPr>
            <a:r>
              <a:rPr lang="en-US" altLang="hu-HU" dirty="0" smtClean="0">
                <a:sym typeface="Wingdings" pitchFamily="2" charset="2"/>
              </a:rPr>
              <a:t>Specifying the parameter types is only needed in special circumstances</a:t>
            </a:r>
            <a:endParaRPr lang="hu-HU" altLang="hu-HU" dirty="0" smtClean="0">
              <a:sym typeface="Wingdings" pitchFamily="2" charset="2"/>
            </a:endParaRPr>
          </a:p>
        </p:txBody>
      </p:sp>
      <p:sp>
        <p:nvSpPr>
          <p:cNvPr id="6" name="Szövegdoboz 5"/>
          <p:cNvSpPr txBox="1">
            <a:spLocks noChangeArrowheads="1"/>
          </p:cNvSpPr>
          <p:nvPr/>
        </p:nvSpPr>
        <p:spPr bwMode="auto">
          <a:xfrm>
            <a:off x="411360" y="1052670"/>
            <a:ext cx="838180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2000" dirty="0">
                <a:solidFill>
                  <a:srgbClr val="0000FF"/>
                </a:solidFill>
                <a:highlight>
                  <a:srgbClr val="FFFFFF"/>
                </a:highlight>
                <a:latin typeface="Consolas" panose="020B0609020204030204" pitchFamily="49" charset="0"/>
              </a:rPr>
              <a:t>delegate</a:t>
            </a:r>
            <a:r>
              <a:rPr lang="en-GB" sz="2000" dirty="0">
                <a:solidFill>
                  <a:srgbClr val="000000"/>
                </a:solidFill>
                <a:highlight>
                  <a:srgbClr val="FFFFFF"/>
                </a:highlight>
                <a:latin typeface="Consolas" panose="020B0609020204030204" pitchFamily="49" charset="0"/>
              </a:rPr>
              <a:t> </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a:t>
            </a:r>
            <a:r>
              <a:rPr lang="en-GB" sz="2000" dirty="0" err="1">
                <a:solidFill>
                  <a:srgbClr val="2B91AF"/>
                </a:solidFill>
                <a:highlight>
                  <a:srgbClr val="FFFFFF"/>
                </a:highlight>
                <a:latin typeface="Consolas" panose="020B0609020204030204" pitchFamily="49" charset="0"/>
              </a:rPr>
              <a:t>TwoParamMathOp</a:t>
            </a:r>
            <a:r>
              <a:rPr lang="en-GB" sz="2000" dirty="0">
                <a:solidFill>
                  <a:srgbClr val="000000"/>
                </a:solidFill>
                <a:highlight>
                  <a:srgbClr val="FFFFFF"/>
                </a:highlight>
                <a:latin typeface="Consolas" panose="020B0609020204030204" pitchFamily="49" charset="0"/>
              </a:rPr>
              <a:t>(</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x, </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y);</a:t>
            </a:r>
            <a:endParaRPr lang="hu-HU" altLang="hu-HU" sz="2000" b="1" dirty="0"/>
          </a:p>
        </p:txBody>
      </p:sp>
      <p:sp>
        <p:nvSpPr>
          <p:cNvPr id="7" name="Szövegdoboz 5"/>
          <p:cNvSpPr txBox="1">
            <a:spLocks noChangeArrowheads="1"/>
          </p:cNvSpPr>
          <p:nvPr/>
        </p:nvSpPr>
        <p:spPr bwMode="auto">
          <a:xfrm>
            <a:off x="411359" y="1628750"/>
            <a:ext cx="8316520" cy="721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s-ES" sz="2000" dirty="0" err="1">
                <a:solidFill>
                  <a:srgbClr val="2B91AF"/>
                </a:solidFill>
                <a:highlight>
                  <a:srgbClr val="FFFFFF"/>
                </a:highlight>
                <a:latin typeface="Consolas" panose="020B0609020204030204" pitchFamily="49" charset="0"/>
              </a:rPr>
              <a:t>TwoParamMathOp</a:t>
            </a:r>
            <a:r>
              <a:rPr lang="es-ES" sz="2000" dirty="0">
                <a:solidFill>
                  <a:srgbClr val="000000"/>
                </a:solidFill>
                <a:highlight>
                  <a:srgbClr val="FFFFFF"/>
                </a:highlight>
                <a:latin typeface="Consolas" panose="020B0609020204030204" pitchFamily="49" charset="0"/>
              </a:rPr>
              <a:t> </a:t>
            </a:r>
            <a:r>
              <a:rPr lang="es-ES" sz="2000" dirty="0" err="1">
                <a:solidFill>
                  <a:srgbClr val="000000"/>
                </a:solidFill>
                <a:highlight>
                  <a:srgbClr val="FFFFFF"/>
                </a:highlight>
                <a:latin typeface="Consolas" panose="020B0609020204030204" pitchFamily="49" charset="0"/>
              </a:rPr>
              <a:t>myFunc</a:t>
            </a:r>
            <a:r>
              <a:rPr lang="es-ES" sz="2000" dirty="0">
                <a:solidFill>
                  <a:srgbClr val="000000"/>
                </a:solidFill>
                <a:highlight>
                  <a:srgbClr val="FFFFFF"/>
                </a:highlight>
                <a:latin typeface="Consolas" panose="020B0609020204030204" pitchFamily="49" charset="0"/>
              </a:rPr>
              <a:t> = (x, y) =&gt; x + y;</a:t>
            </a:r>
          </a:p>
          <a:p>
            <a:pPr algn="l"/>
            <a:r>
              <a:rPr lang="fr-FR" sz="2000" dirty="0" smtClean="0">
                <a:solidFill>
                  <a:srgbClr val="0000FF"/>
                </a:solidFill>
                <a:highlight>
                  <a:srgbClr val="FFFFFF"/>
                </a:highlight>
                <a:latin typeface="Consolas" panose="020B0609020204030204" pitchFamily="49" charset="0"/>
              </a:rPr>
              <a:t>double</a:t>
            </a:r>
            <a:r>
              <a:rPr lang="fr-FR" sz="2000" dirty="0" smtClean="0">
                <a:solidFill>
                  <a:srgbClr val="000000"/>
                </a:solidFill>
                <a:highlight>
                  <a:srgbClr val="FFFFFF"/>
                </a:highlight>
                <a:latin typeface="Consolas" panose="020B0609020204030204" pitchFamily="49" charset="0"/>
              </a:rPr>
              <a:t> </a:t>
            </a:r>
            <a:r>
              <a:rPr lang="fr-FR" sz="2000" dirty="0">
                <a:solidFill>
                  <a:srgbClr val="000000"/>
                </a:solidFill>
                <a:highlight>
                  <a:srgbClr val="FFFFFF"/>
                </a:highlight>
                <a:latin typeface="Consolas" panose="020B0609020204030204" pitchFamily="49" charset="0"/>
              </a:rPr>
              <a:t>j = </a:t>
            </a:r>
            <a:r>
              <a:rPr lang="fr-FR" sz="2000" dirty="0" err="1">
                <a:solidFill>
                  <a:srgbClr val="000000"/>
                </a:solidFill>
                <a:highlight>
                  <a:srgbClr val="FFFFFF"/>
                </a:highlight>
                <a:latin typeface="Consolas" panose="020B0609020204030204" pitchFamily="49" charset="0"/>
              </a:rPr>
              <a:t>myFunc</a:t>
            </a:r>
            <a:r>
              <a:rPr lang="fr-FR" sz="2000" dirty="0">
                <a:solidFill>
                  <a:srgbClr val="000000"/>
                </a:solidFill>
                <a:highlight>
                  <a:srgbClr val="FFFFFF"/>
                </a:highlight>
                <a:latin typeface="Consolas" panose="020B0609020204030204" pitchFamily="49" charset="0"/>
              </a:rPr>
              <a:t>(5, 10); </a:t>
            </a:r>
            <a:r>
              <a:rPr lang="hu-HU" sz="2000" dirty="0" smtClean="0">
                <a:solidFill>
                  <a:srgbClr val="000000"/>
                </a:solidFill>
                <a:highlight>
                  <a:srgbClr val="FFFFFF"/>
                </a:highlight>
                <a:latin typeface="Consolas" panose="020B0609020204030204" pitchFamily="49" charset="0"/>
              </a:rPr>
              <a:t>  </a:t>
            </a:r>
            <a:r>
              <a:rPr lang="fr-FR" sz="2000" dirty="0" smtClean="0">
                <a:solidFill>
                  <a:srgbClr val="008000"/>
                </a:solidFill>
                <a:highlight>
                  <a:srgbClr val="FFFFFF"/>
                </a:highlight>
                <a:latin typeface="Consolas" panose="020B0609020204030204" pitchFamily="49" charset="0"/>
              </a:rPr>
              <a:t>//</a:t>
            </a:r>
            <a:r>
              <a:rPr lang="fr-FR" sz="2000" dirty="0">
                <a:solidFill>
                  <a:srgbClr val="008000"/>
                </a:solidFill>
                <a:highlight>
                  <a:srgbClr val="FFFFFF"/>
                </a:highlight>
                <a:latin typeface="Consolas" panose="020B0609020204030204" pitchFamily="49" charset="0"/>
              </a:rPr>
              <a:t>j = 15</a:t>
            </a:r>
            <a:endParaRPr lang="hu-HU" altLang="hu-HU" sz="2000" b="1" dirty="0"/>
          </a:p>
        </p:txBody>
      </p:sp>
      <p:sp>
        <p:nvSpPr>
          <p:cNvPr id="8" name="Szövegdoboz 5"/>
          <p:cNvSpPr txBox="1">
            <a:spLocks noChangeArrowheads="1"/>
          </p:cNvSpPr>
          <p:nvPr/>
        </p:nvSpPr>
        <p:spPr bwMode="auto">
          <a:xfrm>
            <a:off x="411359" y="3356990"/>
            <a:ext cx="831652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sv-SE" sz="2000" dirty="0" smtClean="0">
                <a:solidFill>
                  <a:srgbClr val="2B91AF"/>
                </a:solidFill>
                <a:highlight>
                  <a:srgbClr val="FFFFFF"/>
                </a:highlight>
                <a:latin typeface="Consolas" panose="020B0609020204030204" pitchFamily="49" charset="0"/>
              </a:rPr>
              <a:t>Func</a:t>
            </a:r>
            <a:r>
              <a:rPr lang="sv-SE" sz="2000" dirty="0" smtClean="0">
                <a:solidFill>
                  <a:srgbClr val="000000"/>
                </a:solidFill>
                <a:highlight>
                  <a:srgbClr val="FFFFFF"/>
                </a:highlight>
                <a:latin typeface="Consolas" panose="020B0609020204030204" pitchFamily="49" charset="0"/>
              </a:rPr>
              <a:t>&lt;</a:t>
            </a:r>
            <a:r>
              <a:rPr lang="sv-SE" sz="2000" dirty="0" smtClean="0">
                <a:solidFill>
                  <a:srgbClr val="0000FF"/>
                </a:solidFill>
                <a:highlight>
                  <a:srgbClr val="FFFFFF"/>
                </a:highlight>
                <a:latin typeface="Consolas" panose="020B0609020204030204" pitchFamily="49" charset="0"/>
              </a:rPr>
              <a:t>int</a:t>
            </a:r>
            <a:r>
              <a:rPr lang="sv-SE" sz="2000" dirty="0">
                <a:solidFill>
                  <a:srgbClr val="000000"/>
                </a:solidFill>
                <a:highlight>
                  <a:srgbClr val="FFFFFF"/>
                </a:highlight>
                <a:latin typeface="Consolas" panose="020B0609020204030204" pitchFamily="49" charset="0"/>
              </a:rPr>
              <a:t>, </a:t>
            </a:r>
            <a:r>
              <a:rPr lang="sv-SE" sz="2000" dirty="0">
                <a:solidFill>
                  <a:srgbClr val="0000FF"/>
                </a:solidFill>
                <a:highlight>
                  <a:srgbClr val="FFFFFF"/>
                </a:highlight>
                <a:latin typeface="Consolas" panose="020B0609020204030204" pitchFamily="49" charset="0"/>
              </a:rPr>
              <a:t>int</a:t>
            </a:r>
            <a:r>
              <a:rPr lang="sv-SE" sz="2000" dirty="0">
                <a:solidFill>
                  <a:srgbClr val="000000"/>
                </a:solidFill>
                <a:highlight>
                  <a:srgbClr val="FFFFFF"/>
                </a:highlight>
                <a:latin typeface="Consolas" panose="020B0609020204030204" pitchFamily="49" charset="0"/>
              </a:rPr>
              <a:t>&gt; myFunc = (x) =&gt; x * x; </a:t>
            </a:r>
          </a:p>
          <a:p>
            <a:pPr algn="l"/>
            <a:r>
              <a:rPr lang="en-GB" sz="2000" dirty="0" err="1" smtClean="0">
                <a:solidFill>
                  <a:srgbClr val="0000FF"/>
                </a:solidFill>
                <a:highlight>
                  <a:srgbClr val="FFFFFF"/>
                </a:highlight>
                <a:latin typeface="Consolas" panose="020B0609020204030204" pitchFamily="49" charset="0"/>
              </a:rPr>
              <a:t>int</a:t>
            </a:r>
            <a:r>
              <a:rPr lang="en-GB" sz="2000" dirty="0" smtClean="0">
                <a:solidFill>
                  <a:srgbClr val="000000"/>
                </a:solidFill>
                <a:highlight>
                  <a:srgbClr val="FFFFFF"/>
                </a:highlight>
                <a:latin typeface="Consolas" panose="020B0609020204030204" pitchFamily="49" charset="0"/>
              </a:rPr>
              <a:t> </a:t>
            </a:r>
            <a:r>
              <a:rPr lang="en-GB" sz="2000" dirty="0">
                <a:solidFill>
                  <a:srgbClr val="000000"/>
                </a:solidFill>
                <a:highlight>
                  <a:srgbClr val="FFFFFF"/>
                </a:highlight>
                <a:latin typeface="Consolas" panose="020B0609020204030204" pitchFamily="49" charset="0"/>
              </a:rPr>
              <a:t>j = </a:t>
            </a:r>
            <a:r>
              <a:rPr lang="en-GB" sz="2000" dirty="0" err="1">
                <a:solidFill>
                  <a:srgbClr val="000000"/>
                </a:solidFill>
                <a:highlight>
                  <a:srgbClr val="FFFFFF"/>
                </a:highlight>
                <a:latin typeface="Consolas" panose="020B0609020204030204" pitchFamily="49" charset="0"/>
              </a:rPr>
              <a:t>myFunc</a:t>
            </a:r>
            <a:r>
              <a:rPr lang="en-GB" sz="2000" dirty="0">
                <a:solidFill>
                  <a:srgbClr val="000000"/>
                </a:solidFill>
                <a:highlight>
                  <a:srgbClr val="FFFFFF"/>
                </a:highlight>
                <a:latin typeface="Consolas" panose="020B0609020204030204" pitchFamily="49" charset="0"/>
              </a:rPr>
              <a:t>(5); </a:t>
            </a:r>
            <a:r>
              <a:rPr lang="en-GB" sz="2000" dirty="0">
                <a:solidFill>
                  <a:srgbClr val="008000"/>
                </a:solidFill>
                <a:highlight>
                  <a:srgbClr val="FFFFFF"/>
                </a:highlight>
                <a:latin typeface="Consolas" panose="020B0609020204030204" pitchFamily="49" charset="0"/>
              </a:rPr>
              <a:t>//j = 25</a:t>
            </a:r>
            <a:endParaRPr lang="en-GB" sz="2000" dirty="0">
              <a:solidFill>
                <a:srgbClr val="000000"/>
              </a:solidFill>
              <a:highlight>
                <a:srgbClr val="FFFFFF"/>
              </a:highlight>
              <a:latin typeface="Consolas" panose="020B0609020204030204" pitchFamily="49" charset="0"/>
            </a:endParaRPr>
          </a:p>
          <a:p>
            <a:pPr algn="l"/>
            <a:r>
              <a:rPr lang="fr-FR" sz="2000" dirty="0" err="1" smtClean="0">
                <a:solidFill>
                  <a:srgbClr val="2B91AF"/>
                </a:solidFill>
                <a:highlight>
                  <a:srgbClr val="FFFFFF"/>
                </a:highlight>
                <a:latin typeface="Consolas" panose="020B0609020204030204" pitchFamily="49" charset="0"/>
              </a:rPr>
              <a:t>Func</a:t>
            </a:r>
            <a:r>
              <a:rPr lang="fr-FR" sz="2000" dirty="0" smtClean="0">
                <a:solidFill>
                  <a:srgbClr val="000000"/>
                </a:solidFill>
                <a:highlight>
                  <a:srgbClr val="FFFFFF"/>
                </a:highlight>
                <a:latin typeface="Consolas" panose="020B0609020204030204" pitchFamily="49" charset="0"/>
              </a:rPr>
              <a:t>&lt;</a:t>
            </a:r>
            <a:r>
              <a:rPr lang="fr-FR" sz="2000" dirty="0" err="1" smtClean="0">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 </a:t>
            </a:r>
            <a:r>
              <a:rPr lang="fr-FR" sz="2000" dirty="0" err="1">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 </a:t>
            </a:r>
            <a:r>
              <a:rPr lang="fr-FR" sz="2000" dirty="0" err="1">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&gt; myFunc2 = (x, y) =&gt; x + y; </a:t>
            </a:r>
          </a:p>
          <a:p>
            <a:pPr algn="l"/>
            <a:r>
              <a:rPr lang="en-GB" sz="2000" dirty="0" err="1" smtClean="0">
                <a:solidFill>
                  <a:srgbClr val="0000FF"/>
                </a:solidFill>
                <a:highlight>
                  <a:srgbClr val="FFFFFF"/>
                </a:highlight>
                <a:latin typeface="Consolas" panose="020B0609020204030204" pitchFamily="49" charset="0"/>
              </a:rPr>
              <a:t>int</a:t>
            </a:r>
            <a:r>
              <a:rPr lang="en-GB" sz="2000" dirty="0" smtClean="0">
                <a:solidFill>
                  <a:srgbClr val="000000"/>
                </a:solidFill>
                <a:highlight>
                  <a:srgbClr val="FFFFFF"/>
                </a:highlight>
                <a:latin typeface="Consolas" panose="020B0609020204030204" pitchFamily="49" charset="0"/>
              </a:rPr>
              <a:t> </a:t>
            </a:r>
            <a:r>
              <a:rPr lang="en-GB" sz="2000" dirty="0">
                <a:solidFill>
                  <a:srgbClr val="000000"/>
                </a:solidFill>
                <a:highlight>
                  <a:srgbClr val="FFFFFF"/>
                </a:highlight>
                <a:latin typeface="Consolas" panose="020B0609020204030204" pitchFamily="49" charset="0"/>
              </a:rPr>
              <a:t>j2 = myFunc2(5, 10); </a:t>
            </a:r>
            <a:r>
              <a:rPr lang="en-GB" sz="2000" dirty="0">
                <a:solidFill>
                  <a:srgbClr val="008000"/>
                </a:solidFill>
                <a:highlight>
                  <a:srgbClr val="FFFFFF"/>
                </a:highlight>
                <a:latin typeface="Consolas" panose="020B0609020204030204" pitchFamily="49" charset="0"/>
              </a:rPr>
              <a:t>//j = 15</a:t>
            </a:r>
            <a:endParaRPr lang="hu-HU" altLang="hu-HU" sz="2000" b="1" dirty="0"/>
          </a:p>
        </p:txBody>
      </p:sp>
      <p:sp>
        <p:nvSpPr>
          <p:cNvPr id="3" name="Dia számának helye 2"/>
          <p:cNvSpPr>
            <a:spLocks noGrp="1"/>
          </p:cNvSpPr>
          <p:nvPr>
            <p:ph type="sldNum" sz="quarter" idx="11"/>
          </p:nvPr>
        </p:nvSpPr>
        <p:spPr/>
        <p:txBody>
          <a:bodyPr/>
          <a:lstStyle/>
          <a:p>
            <a:pPr>
              <a:defRPr/>
            </a:pPr>
            <a:fld id="{B60DAD87-7EB7-4D38-BAF0-0AF208F78DF0}" type="slidenum">
              <a:rPr lang="hu-HU" smtClean="0"/>
              <a:pPr>
                <a:defRPr/>
              </a:pPr>
              <a:t>17</a:t>
            </a:fld>
            <a:endParaRPr lang="hu-HU"/>
          </a:p>
        </p:txBody>
      </p:sp>
    </p:spTree>
    <p:extLst>
      <p:ext uri="{BB962C8B-B14F-4D97-AF65-F5344CB8AC3E}">
        <p14:creationId xmlns:p14="http://schemas.microsoft.com/office/powerpoint/2010/main" val="539033704"/>
      </p:ext>
    </p:extLst>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Lambda </a:t>
            </a:r>
            <a:r>
              <a:rPr lang="en-US" dirty="0" smtClean="0"/>
              <a:t>expressions</a:t>
            </a:r>
            <a:endParaRPr lang="en-GB" dirty="0"/>
          </a:p>
        </p:txBody>
      </p:sp>
      <p:sp>
        <p:nvSpPr>
          <p:cNvPr id="3" name="Content Placeholder 2"/>
          <p:cNvSpPr>
            <a:spLocks noGrp="1"/>
          </p:cNvSpPr>
          <p:nvPr>
            <p:ph idx="1"/>
          </p:nvPr>
        </p:nvSpPr>
        <p:spPr/>
        <p:txBody>
          <a:bodyPr/>
          <a:lstStyle/>
          <a:p>
            <a:endParaRPr lang="en-GB" dirty="0"/>
          </a:p>
        </p:txBody>
      </p:sp>
      <p:sp>
        <p:nvSpPr>
          <p:cNvPr id="6" name="Szövegdoboz 5"/>
          <p:cNvSpPr txBox="1">
            <a:spLocks noChangeArrowheads="1"/>
          </p:cNvSpPr>
          <p:nvPr/>
        </p:nvSpPr>
        <p:spPr bwMode="auto">
          <a:xfrm>
            <a:off x="90924" y="727017"/>
            <a:ext cx="9144000"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a:solidFill>
                  <a:srgbClr val="0000FF"/>
                </a:solidFill>
                <a:highlight>
                  <a:srgbClr val="FFFFFF"/>
                </a:highlight>
                <a:latin typeface="Consolas" panose="020B0609020204030204" pitchFamily="49" charset="0"/>
              </a:rPr>
              <a:t>int</a:t>
            </a:r>
            <a:r>
              <a:rPr lang="en-GB" sz="1800" dirty="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firstEvenNumber</a:t>
            </a:r>
            <a:r>
              <a:rPr lang="en-GB" sz="1800" dirty="0" smtClean="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p>
          <a:p>
            <a:pPr algn="l"/>
            <a:r>
              <a:rPr lang="hu-HU"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myList.Find</a:t>
            </a:r>
            <a:r>
              <a:rPr lang="en-GB" sz="1800" dirty="0" smtClean="0">
                <a:solidFill>
                  <a:srgbClr val="000000"/>
                </a:solidFill>
                <a:highlight>
                  <a:srgbClr val="FFFFFF"/>
                </a:highlight>
                <a:latin typeface="Consolas" panose="020B0609020204030204" pitchFamily="49" charset="0"/>
              </a:rPr>
              <a:t>(</a:t>
            </a:r>
            <a:r>
              <a:rPr lang="en-GB" sz="1800" dirty="0" err="1" smtClean="0">
                <a:solidFill>
                  <a:srgbClr val="000000"/>
                </a:solidFill>
                <a:highlight>
                  <a:srgbClr val="FFFFFF"/>
                </a:highlight>
                <a:latin typeface="Consolas" panose="020B0609020204030204" pitchFamily="49" charset="0"/>
              </a:rPr>
              <a:t>i</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r>
              <a:rPr lang="en-GB" sz="1800" dirty="0" smtClean="0">
                <a:solidFill>
                  <a:srgbClr val="2B91AF"/>
                </a:solidFill>
                <a:highlight>
                  <a:srgbClr val="FFFFFF"/>
                </a:highlight>
                <a:latin typeface="Consolas" panose="020B0609020204030204" pitchFamily="49" charset="0"/>
              </a:rPr>
              <a:t>List</a:t>
            </a:r>
            <a:r>
              <a:rPr lang="en-GB" sz="1800" dirty="0" smtClean="0">
                <a:solidFill>
                  <a:srgbClr val="000000"/>
                </a:solidFill>
                <a:highlight>
                  <a:srgbClr val="FFFFFF"/>
                </a:highlight>
                <a:latin typeface="Consolas" panose="020B0609020204030204" pitchFamily="49" charset="0"/>
              </a:rPr>
              <a:t>&lt;</a:t>
            </a:r>
            <a:r>
              <a:rPr lang="en-GB" sz="1800" dirty="0" err="1" smtClean="0">
                <a:solidFill>
                  <a:srgbClr val="0000FF"/>
                </a:solidFill>
                <a:highlight>
                  <a:srgbClr val="FFFFFF"/>
                </a:highlight>
                <a:latin typeface="Consolas" panose="020B0609020204030204" pitchFamily="49" charset="0"/>
              </a:rPr>
              <a:t>int</a:t>
            </a:r>
            <a:r>
              <a:rPr lang="en-GB" sz="1800" dirty="0">
                <a:solidFill>
                  <a:srgbClr val="000000"/>
                </a:solidFill>
                <a:highlight>
                  <a:srgbClr val="FFFFFF"/>
                </a:highlight>
                <a:latin typeface="Consolas" panose="020B0609020204030204" pitchFamily="49" charset="0"/>
              </a:rPr>
              <a:t>&gt; </a:t>
            </a:r>
            <a:r>
              <a:rPr lang="en-GB" sz="1800" dirty="0" err="1" smtClean="0">
                <a:solidFill>
                  <a:srgbClr val="000000"/>
                </a:solidFill>
                <a:highlight>
                  <a:srgbClr val="FFFFFF"/>
                </a:highlight>
                <a:latin typeface="Consolas" panose="020B0609020204030204" pitchFamily="49" charset="0"/>
              </a:rPr>
              <a:t>allEvenNumbers</a:t>
            </a:r>
            <a:r>
              <a:rPr lang="en-GB" sz="1800" dirty="0" smtClean="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p>
          <a:p>
            <a:pPr algn="l"/>
            <a:r>
              <a:rPr lang="hu-HU"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myList.FindAll</a:t>
            </a:r>
            <a:r>
              <a:rPr lang="en-GB" sz="1800" dirty="0" smtClean="0">
                <a:solidFill>
                  <a:srgbClr val="000000"/>
                </a:solidFill>
                <a:highlight>
                  <a:srgbClr val="FFFFFF"/>
                </a:highlight>
                <a:latin typeface="Consolas" panose="020B0609020204030204" pitchFamily="49" charset="0"/>
              </a:rPr>
              <a:t>(</a:t>
            </a:r>
            <a:r>
              <a:rPr lang="en-GB" sz="1800" dirty="0" err="1" smtClean="0">
                <a:solidFill>
                  <a:srgbClr val="000000"/>
                </a:solidFill>
                <a:highlight>
                  <a:srgbClr val="FFFFFF"/>
                </a:highlight>
                <a:latin typeface="Consolas" panose="020B0609020204030204" pitchFamily="49" charset="0"/>
              </a:rPr>
              <a:t>i</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r>
              <a:rPr lang="en-GB" sz="1800" dirty="0" smtClean="0">
                <a:solidFill>
                  <a:srgbClr val="0000FF"/>
                </a:solidFill>
                <a:highlight>
                  <a:srgbClr val="FFFFFF"/>
                </a:highlight>
                <a:latin typeface="Consolas" panose="020B0609020204030204" pitchFamily="49" charset="0"/>
              </a:rPr>
              <a:t>bool</a:t>
            </a:r>
            <a:r>
              <a:rPr lang="en-GB" sz="1800" dirty="0" smtClean="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IsThereAnEvenNumber</a:t>
            </a:r>
            <a:r>
              <a:rPr lang="en-GB" sz="1800" dirty="0" smtClean="0">
                <a:solidFill>
                  <a:srgbClr val="000000"/>
                </a:solidFill>
                <a:highlight>
                  <a:srgbClr val="FFFFFF"/>
                </a:highlight>
                <a:latin typeface="Consolas" panose="020B0609020204030204" pitchFamily="49" charset="0"/>
              </a:rPr>
              <a:t> =</a:t>
            </a:r>
            <a:endParaRPr lang="hu-HU" sz="1800" dirty="0" smtClean="0">
              <a:solidFill>
                <a:srgbClr val="000000"/>
              </a:solidFill>
              <a:highlight>
                <a:srgbClr val="FFFFFF"/>
              </a:highlight>
              <a:latin typeface="Consolas" panose="020B0609020204030204" pitchFamily="49" charset="0"/>
            </a:endParaRPr>
          </a:p>
          <a:p>
            <a:pPr algn="l"/>
            <a:r>
              <a:rPr lang="hu-HU"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myList.Exists</a:t>
            </a:r>
            <a:r>
              <a:rPr lang="en-GB" sz="1800" dirty="0" smtClean="0">
                <a:solidFill>
                  <a:srgbClr val="000000"/>
                </a:solidFill>
                <a:highlight>
                  <a:srgbClr val="FFFFFF"/>
                </a:highlight>
                <a:latin typeface="Consolas" panose="020B0609020204030204" pitchFamily="49" charset="0"/>
              </a:rPr>
              <a:t>(</a:t>
            </a:r>
            <a:r>
              <a:rPr lang="en-GB" sz="1800" dirty="0" err="1" smtClean="0">
                <a:solidFill>
                  <a:srgbClr val="000000"/>
                </a:solidFill>
                <a:highlight>
                  <a:srgbClr val="FFFFFF"/>
                </a:highlight>
                <a:latin typeface="Consolas" panose="020B0609020204030204" pitchFamily="49" charset="0"/>
              </a:rPr>
              <a:t>i</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endParaRPr lang="en-GB" sz="1800" dirty="0">
              <a:solidFill>
                <a:srgbClr val="000000"/>
              </a:solidFill>
              <a:highlight>
                <a:srgbClr val="FFFFFF"/>
              </a:highlight>
              <a:latin typeface="Consolas" panose="020B0609020204030204" pitchFamily="49" charset="0"/>
            </a:endParaRPr>
          </a:p>
          <a:p>
            <a:pPr algn="l"/>
            <a:r>
              <a:rPr lang="en-GB" sz="1800" dirty="0" err="1" smtClean="0">
                <a:solidFill>
                  <a:srgbClr val="2B91AF"/>
                </a:solidFill>
                <a:highlight>
                  <a:srgbClr val="FFFFFF"/>
                </a:highlight>
                <a:latin typeface="Consolas" panose="020B0609020204030204" pitchFamily="49" charset="0"/>
              </a:rPr>
              <a:t>Array</a:t>
            </a:r>
            <a:r>
              <a:rPr lang="en-GB" sz="1800" dirty="0" err="1" smtClean="0">
                <a:solidFill>
                  <a:srgbClr val="000000"/>
                </a:solidFill>
                <a:highlight>
                  <a:srgbClr val="FFFFFF"/>
                </a:highlight>
                <a:latin typeface="Consolas" panose="020B0609020204030204" pitchFamily="49" charset="0"/>
              </a:rPr>
              <a:t>.Sort</a:t>
            </a:r>
            <a:r>
              <a:rPr lang="en-GB" sz="1800" dirty="0" smtClean="0">
                <a:solidFill>
                  <a:srgbClr val="000000"/>
                </a:solidFill>
                <a:highlight>
                  <a:srgbClr val="FFFFFF"/>
                </a:highlight>
                <a:latin typeface="Consolas" panose="020B0609020204030204" pitchFamily="49" charset="0"/>
              </a:rPr>
              <a:t>(</a:t>
            </a:r>
            <a:r>
              <a:rPr lang="en-GB" sz="1800" dirty="0" err="1" smtClean="0">
                <a:solidFill>
                  <a:srgbClr val="000000"/>
                </a:solidFill>
                <a:highlight>
                  <a:srgbClr val="FFFFFF"/>
                </a:highlight>
                <a:latin typeface="Consolas" panose="020B0609020204030204" pitchFamily="49" charset="0"/>
              </a:rPr>
              <a:t>myArray</a:t>
            </a:r>
            <a:r>
              <a:rPr lang="en-GB" sz="1800" dirty="0" smtClean="0">
                <a:solidFill>
                  <a:srgbClr val="000000"/>
                </a:solidFill>
                <a:highlight>
                  <a:srgbClr val="FFFFFF"/>
                </a:highlight>
                <a:latin typeface="Consolas" panose="020B0609020204030204" pitchFamily="49" charset="0"/>
              </a:rPr>
              <a:t>,</a:t>
            </a:r>
            <a:endParaRPr lang="en-GB" sz="1800" dirty="0">
              <a:solidFill>
                <a:srgbClr val="000000"/>
              </a:solidFill>
              <a:highlight>
                <a:srgbClr val="FFFFFF"/>
              </a:highlight>
              <a:latin typeface="Consolas" panose="020B0609020204030204" pitchFamily="49" charset="0"/>
            </a:endParaRPr>
          </a:p>
          <a:p>
            <a:pPr algn="l"/>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(i1, i2) =&gt; </a:t>
            </a:r>
          </a:p>
          <a:p>
            <a:pPr algn="l"/>
            <a:r>
              <a:rPr lang="hu-HU" sz="1800" dirty="0" smtClean="0">
                <a:solidFill>
                  <a:srgbClr val="000000"/>
                </a:solidFill>
                <a:highlight>
                  <a:srgbClr val="FFFFFF"/>
                </a:highlight>
                <a:latin typeface="Consolas" panose="020B0609020204030204" pitchFamily="49" charset="0"/>
              </a:rPr>
              <a:t> </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a:t>
            </a:r>
          </a:p>
          <a:p>
            <a:pPr algn="l"/>
            <a:r>
              <a:rPr lang="hu-HU" sz="1800" dirty="0">
                <a:solidFill>
                  <a:srgbClr val="0000FF"/>
                </a:solidFill>
                <a:highlight>
                  <a:srgbClr val="FFFFFF"/>
                </a:highlight>
                <a:latin typeface="Consolas"/>
              </a:rPr>
              <a:t>		</a:t>
            </a:r>
            <a:r>
              <a:rPr lang="pt-BR" sz="1800" dirty="0">
                <a:solidFill>
                  <a:srgbClr val="0000FF"/>
                </a:solidFill>
                <a:highlight>
                  <a:srgbClr val="FFFFFF"/>
                </a:highlight>
                <a:latin typeface="Consolas"/>
              </a:rPr>
              <a:t>bool</a:t>
            </a:r>
            <a:r>
              <a:rPr lang="pt-BR" sz="1800" dirty="0">
                <a:solidFill>
                  <a:srgbClr val="000000"/>
                </a:solidFill>
                <a:highlight>
                  <a:srgbClr val="FFFFFF"/>
                </a:highlight>
                <a:latin typeface="Consolas"/>
              </a:rPr>
              <a:t> i1</a:t>
            </a:r>
            <a:r>
              <a:rPr lang="hu-HU" sz="1800" dirty="0" err="1">
                <a:solidFill>
                  <a:srgbClr val="000000"/>
                </a:solidFill>
                <a:highlight>
                  <a:srgbClr val="FFFFFF"/>
                </a:highlight>
                <a:latin typeface="Consolas"/>
              </a:rPr>
              <a:t>Even</a:t>
            </a:r>
            <a:r>
              <a:rPr lang="pt-BR" sz="1800" dirty="0">
                <a:solidFill>
                  <a:srgbClr val="000000"/>
                </a:solidFill>
                <a:highlight>
                  <a:srgbClr val="FFFFFF"/>
                </a:highlight>
                <a:latin typeface="Consolas"/>
              </a:rPr>
              <a:t> = i1 % 2 == 0;</a:t>
            </a:r>
          </a:p>
          <a:p>
            <a:pPr algn="l"/>
            <a:r>
              <a:rPr lang="hu-HU" sz="1800" dirty="0">
                <a:solidFill>
                  <a:srgbClr val="0000FF"/>
                </a:solidFill>
                <a:highlight>
                  <a:srgbClr val="FFFFFF"/>
                </a:highlight>
                <a:latin typeface="Consolas"/>
              </a:rPr>
              <a:t>		</a:t>
            </a:r>
            <a:r>
              <a:rPr lang="pt-BR" sz="1800" dirty="0">
                <a:solidFill>
                  <a:srgbClr val="0000FF"/>
                </a:solidFill>
                <a:highlight>
                  <a:srgbClr val="FFFFFF"/>
                </a:highlight>
                <a:latin typeface="Consolas"/>
              </a:rPr>
              <a:t>bool</a:t>
            </a:r>
            <a:r>
              <a:rPr lang="pt-BR" sz="1800" dirty="0">
                <a:solidFill>
                  <a:srgbClr val="000000"/>
                </a:solidFill>
                <a:highlight>
                  <a:srgbClr val="FFFFFF"/>
                </a:highlight>
                <a:latin typeface="Consolas"/>
              </a:rPr>
              <a:t> i2</a:t>
            </a:r>
            <a:r>
              <a:rPr lang="hu-HU" sz="1800" dirty="0" err="1">
                <a:solidFill>
                  <a:srgbClr val="000000"/>
                </a:solidFill>
                <a:highlight>
                  <a:srgbClr val="FFFFFF"/>
                </a:highlight>
                <a:latin typeface="Consolas"/>
              </a:rPr>
              <a:t>Even</a:t>
            </a:r>
            <a:r>
              <a:rPr lang="pt-BR" sz="1800" dirty="0">
                <a:solidFill>
                  <a:srgbClr val="000000"/>
                </a:solidFill>
                <a:highlight>
                  <a:srgbClr val="FFFFFF"/>
                </a:highlight>
                <a:latin typeface="Consolas"/>
              </a:rPr>
              <a:t> = i2 % 2 == 0;</a:t>
            </a:r>
          </a:p>
          <a:p>
            <a:pPr algn="l"/>
            <a:r>
              <a:rPr lang="hu-HU" sz="1800" dirty="0">
                <a:solidFill>
                  <a:srgbClr val="0000FF"/>
                </a:solidFill>
                <a:highlight>
                  <a:srgbClr val="FFFFFF"/>
                </a:highlight>
                <a:latin typeface="Consolas"/>
              </a:rPr>
              <a:t>		</a:t>
            </a:r>
            <a:r>
              <a:rPr lang="hu-HU" sz="1800" dirty="0" err="1">
                <a:solidFill>
                  <a:srgbClr val="0000FF"/>
                </a:solidFill>
                <a:highlight>
                  <a:srgbClr val="FFFFFF"/>
                </a:highlight>
                <a:latin typeface="Consolas"/>
              </a:rPr>
              <a:t>if</a:t>
            </a:r>
            <a:r>
              <a:rPr lang="hu-HU" sz="1800" dirty="0">
                <a:solidFill>
                  <a:srgbClr val="000000"/>
                </a:solidFill>
                <a:highlight>
                  <a:srgbClr val="FFFFFF"/>
                </a:highlight>
                <a:latin typeface="Consolas"/>
              </a:rPr>
              <a:t> (i1Even &amp;&amp; !i2Even) </a:t>
            </a:r>
            <a:r>
              <a:rPr lang="hu-HU" sz="1800" dirty="0" err="1">
                <a:solidFill>
                  <a:srgbClr val="0000FF"/>
                </a:solidFill>
                <a:highlight>
                  <a:srgbClr val="FFFFFF"/>
                </a:highlight>
                <a:latin typeface="Consolas"/>
              </a:rPr>
              <a:t>return</a:t>
            </a:r>
            <a:r>
              <a:rPr lang="hu-HU" sz="1800" dirty="0">
                <a:solidFill>
                  <a:srgbClr val="000000"/>
                </a:solidFill>
                <a:highlight>
                  <a:srgbClr val="FFFFFF"/>
                </a:highlight>
                <a:latin typeface="Consolas"/>
              </a:rPr>
              <a:t> -1;</a:t>
            </a:r>
          </a:p>
          <a:p>
            <a:pPr algn="l"/>
            <a:r>
              <a:rPr lang="hu-HU" sz="1800" dirty="0">
                <a:solidFill>
                  <a:srgbClr val="0000FF"/>
                </a:solidFill>
                <a:highlight>
                  <a:srgbClr val="FFFFFF"/>
                </a:highlight>
                <a:latin typeface="Consolas"/>
              </a:rPr>
              <a:t>		</a:t>
            </a:r>
            <a:r>
              <a:rPr lang="hu-HU" sz="1800" dirty="0" err="1">
                <a:solidFill>
                  <a:srgbClr val="0000FF"/>
                </a:solidFill>
                <a:highlight>
                  <a:srgbClr val="FFFFFF"/>
                </a:highlight>
                <a:latin typeface="Consolas"/>
              </a:rPr>
              <a:t>else</a:t>
            </a:r>
            <a:r>
              <a:rPr lang="hu-HU" sz="1800" dirty="0">
                <a:solidFill>
                  <a:srgbClr val="000000"/>
                </a:solidFill>
                <a:highlight>
                  <a:srgbClr val="FFFFFF"/>
                </a:highlight>
                <a:latin typeface="Consolas"/>
              </a:rPr>
              <a:t> </a:t>
            </a:r>
            <a:r>
              <a:rPr lang="hu-HU" sz="1800" dirty="0" err="1">
                <a:solidFill>
                  <a:srgbClr val="0000FF"/>
                </a:solidFill>
                <a:highlight>
                  <a:srgbClr val="FFFFFF"/>
                </a:highlight>
                <a:latin typeface="Consolas"/>
              </a:rPr>
              <a:t>if</a:t>
            </a:r>
            <a:r>
              <a:rPr lang="hu-HU" sz="1800" dirty="0">
                <a:solidFill>
                  <a:srgbClr val="000000"/>
                </a:solidFill>
                <a:highlight>
                  <a:srgbClr val="FFFFFF"/>
                </a:highlight>
                <a:latin typeface="Consolas"/>
              </a:rPr>
              <a:t> (!i1Even &amp;&amp; i2Even) </a:t>
            </a:r>
            <a:r>
              <a:rPr lang="hu-HU" sz="1800" dirty="0" err="1">
                <a:solidFill>
                  <a:srgbClr val="0000FF"/>
                </a:solidFill>
                <a:highlight>
                  <a:srgbClr val="FFFFFF"/>
                </a:highlight>
                <a:latin typeface="Consolas"/>
              </a:rPr>
              <a:t>return</a:t>
            </a:r>
            <a:r>
              <a:rPr lang="hu-HU" sz="1800" dirty="0">
                <a:solidFill>
                  <a:srgbClr val="000000"/>
                </a:solidFill>
                <a:highlight>
                  <a:srgbClr val="FFFFFF"/>
                </a:highlight>
                <a:latin typeface="Consolas"/>
              </a:rPr>
              <a:t> 1;</a:t>
            </a:r>
          </a:p>
          <a:p>
            <a:pPr algn="l"/>
            <a:r>
              <a:rPr lang="hu-HU" sz="1800" dirty="0">
                <a:solidFill>
                  <a:srgbClr val="0000FF"/>
                </a:solidFill>
                <a:highlight>
                  <a:srgbClr val="FFFFFF"/>
                </a:highlight>
                <a:latin typeface="Consolas"/>
              </a:rPr>
              <a:t>		</a:t>
            </a:r>
            <a:r>
              <a:rPr lang="hu-HU" sz="1800" dirty="0" err="1">
                <a:solidFill>
                  <a:srgbClr val="0000FF"/>
                </a:solidFill>
                <a:highlight>
                  <a:srgbClr val="FFFFFF"/>
                </a:highlight>
                <a:latin typeface="Consolas"/>
              </a:rPr>
              <a:t>else</a:t>
            </a:r>
            <a:r>
              <a:rPr lang="hu-HU" sz="1800" dirty="0">
                <a:solidFill>
                  <a:srgbClr val="000000"/>
                </a:solidFill>
                <a:highlight>
                  <a:srgbClr val="FFFFFF"/>
                </a:highlight>
                <a:latin typeface="Consolas"/>
              </a:rPr>
              <a:t> </a:t>
            </a:r>
            <a:r>
              <a:rPr lang="hu-HU" sz="1800" dirty="0" err="1">
                <a:solidFill>
                  <a:srgbClr val="0000FF"/>
                </a:solidFill>
                <a:highlight>
                  <a:srgbClr val="FFFFFF"/>
                </a:highlight>
                <a:latin typeface="Consolas"/>
              </a:rPr>
              <a:t>return</a:t>
            </a:r>
            <a:r>
              <a:rPr lang="hu-HU" sz="1800" dirty="0">
                <a:solidFill>
                  <a:srgbClr val="000000"/>
                </a:solidFill>
                <a:highlight>
                  <a:srgbClr val="FFFFFF"/>
                </a:highlight>
                <a:latin typeface="Consolas"/>
              </a:rPr>
              <a:t> 0;</a:t>
            </a:r>
          </a:p>
          <a:p>
            <a:pPr algn="l"/>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a:t>
            </a:r>
            <a:endParaRPr lang="hu-HU" altLang="hu-HU" sz="1800" b="1" dirty="0"/>
          </a:p>
        </p:txBody>
      </p:sp>
      <p:sp>
        <p:nvSpPr>
          <p:cNvPr id="7" name="Dia számának helye 6"/>
          <p:cNvSpPr>
            <a:spLocks noGrp="1"/>
          </p:cNvSpPr>
          <p:nvPr>
            <p:ph type="sldNum" sz="quarter" idx="11"/>
          </p:nvPr>
        </p:nvSpPr>
        <p:spPr/>
        <p:txBody>
          <a:bodyPr/>
          <a:lstStyle/>
          <a:p>
            <a:pPr>
              <a:defRPr/>
            </a:pPr>
            <a:fld id="{B60DAD87-7EB7-4D38-BAF0-0AF208F78DF0}" type="slidenum">
              <a:rPr lang="hu-HU" smtClean="0"/>
              <a:pPr>
                <a:defRPr/>
              </a:pPr>
              <a:t>18</a:t>
            </a:fld>
            <a:endParaRPr lang="hu-HU"/>
          </a:p>
        </p:txBody>
      </p:sp>
    </p:spTree>
    <p:extLst>
      <p:ext uri="{BB962C8B-B14F-4D97-AF65-F5344CB8AC3E}">
        <p14:creationId xmlns:p14="http://schemas.microsoft.com/office/powerpoint/2010/main" val="3486155694"/>
      </p:ext>
    </p:extLst>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Lambda </a:t>
            </a:r>
            <a:r>
              <a:rPr lang="en-US" dirty="0" smtClean="0"/>
              <a:t>expressions</a:t>
            </a:r>
            <a:endParaRPr lang="hu-HU" dirty="0"/>
          </a:p>
        </p:txBody>
      </p:sp>
      <p:sp>
        <p:nvSpPr>
          <p:cNvPr id="3" name="Tartalom helye 2"/>
          <p:cNvSpPr>
            <a:spLocks noGrp="1"/>
          </p:cNvSpPr>
          <p:nvPr>
            <p:ph idx="1"/>
          </p:nvPr>
        </p:nvSpPr>
        <p:spPr>
          <a:xfrm>
            <a:off x="107950" y="692150"/>
            <a:ext cx="9036050" cy="5761038"/>
          </a:xfrm>
        </p:spPr>
        <p:txBody>
          <a:bodyPr/>
          <a:lstStyle/>
          <a:p>
            <a:pPr>
              <a:spcBef>
                <a:spcPts val="300"/>
              </a:spcBef>
            </a:pPr>
            <a:r>
              <a:rPr lang="en-US" dirty="0" smtClean="0"/>
              <a:t>Subtypes</a:t>
            </a:r>
            <a:r>
              <a:rPr lang="hu-HU" dirty="0" smtClean="0"/>
              <a:t>:</a:t>
            </a:r>
          </a:p>
          <a:p>
            <a:pPr lvl="1">
              <a:spcBef>
                <a:spcPts val="300"/>
              </a:spcBef>
            </a:pPr>
            <a:r>
              <a:rPr lang="hu-HU" sz="2400" b="1" dirty="0" smtClean="0"/>
              <a:t>Expression Lambda</a:t>
            </a:r>
          </a:p>
          <a:p>
            <a:pPr lvl="2">
              <a:spcBef>
                <a:spcPts val="300"/>
              </a:spcBef>
            </a:pPr>
            <a:r>
              <a:rPr lang="en-US" sz="2400" dirty="0" smtClean="0"/>
              <a:t>One statement on the right side to determine the return value</a:t>
            </a:r>
          </a:p>
          <a:p>
            <a:pPr marL="457200" lvl="1" indent="0">
              <a:spcBef>
                <a:spcPts val="300"/>
              </a:spcBef>
              <a:buNone/>
            </a:pPr>
            <a:r>
              <a:rPr lang="hu-HU" sz="2400" dirty="0" smtClean="0"/>
              <a:t>		x =&gt; x * x </a:t>
            </a:r>
          </a:p>
          <a:p>
            <a:pPr lvl="1">
              <a:spcBef>
                <a:spcPts val="300"/>
              </a:spcBef>
            </a:pPr>
            <a:r>
              <a:rPr lang="hu-HU" sz="2400" b="1" dirty="0" err="1" smtClean="0"/>
              <a:t>Statement</a:t>
            </a:r>
            <a:r>
              <a:rPr lang="hu-HU" sz="2400" b="1" dirty="0" smtClean="0"/>
              <a:t> Lambda</a:t>
            </a:r>
            <a:endParaRPr lang="hu-HU" sz="2400" b="1" dirty="0" smtClean="0"/>
          </a:p>
          <a:p>
            <a:pPr lvl="2">
              <a:spcBef>
                <a:spcPts val="300"/>
              </a:spcBef>
            </a:pPr>
            <a:r>
              <a:rPr lang="en-US" sz="2400" dirty="0" smtClean="0"/>
              <a:t>Multiple statements on the right side; anything is possible between curly braces</a:t>
            </a:r>
            <a:endParaRPr lang="hu-HU" sz="2400" dirty="0" smtClean="0"/>
          </a:p>
          <a:p>
            <a:pPr marL="457200" lvl="1" indent="0">
              <a:spcBef>
                <a:spcPts val="300"/>
              </a:spcBef>
              <a:buNone/>
            </a:pPr>
            <a:r>
              <a:rPr lang="hu-HU" sz="2400" dirty="0" smtClean="0"/>
              <a:t>		x =&gt; { Console.WriteLine(x); }</a:t>
            </a:r>
          </a:p>
          <a:p>
            <a:pPr lvl="1">
              <a:spcBef>
                <a:spcPts val="300"/>
              </a:spcBef>
            </a:pPr>
            <a:r>
              <a:rPr lang="en-US" sz="2400" b="1" dirty="0" smtClean="0"/>
              <a:t>Difference</a:t>
            </a:r>
            <a:r>
              <a:rPr lang="hu-HU" sz="2400" b="1" dirty="0" smtClean="0"/>
              <a:t>:</a:t>
            </a:r>
          </a:p>
          <a:p>
            <a:pPr lvl="2">
              <a:spcBef>
                <a:spcPts val="300"/>
              </a:spcBef>
            </a:pPr>
            <a:r>
              <a:rPr lang="en-US" sz="2400" b="1" dirty="0" smtClean="0"/>
              <a:t>The expression lambda in some locations (e.g. communication with databases) is not compiled to a delegate, but rather into an Expression Tree</a:t>
            </a:r>
          </a:p>
          <a:p>
            <a:pPr lvl="2">
              <a:spcBef>
                <a:spcPts val="300"/>
              </a:spcBef>
            </a:pPr>
            <a:r>
              <a:rPr lang="en-US" sz="2400" b="1" dirty="0" smtClean="0"/>
              <a:t>This Expression Tree can be translated into an SQL statement that can be sent out to the Database</a:t>
            </a:r>
            <a:endParaRPr lang="hu-HU" sz="2400" dirty="0" smtClean="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19</a:t>
            </a:fld>
            <a:endParaRPr lang="hu-HU"/>
          </a:p>
        </p:txBody>
      </p:sp>
    </p:spTree>
    <p:extLst>
      <p:ext uri="{BB962C8B-B14F-4D97-AF65-F5344CB8AC3E}">
        <p14:creationId xmlns:p14="http://schemas.microsoft.com/office/powerpoint/2010/main" val="242625202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checkerboard(across)">
                                      <p:cBhvr>
                                        <p:cTn id="10" dur="500"/>
                                        <p:tgtEl>
                                          <p:spTgt spid="3">
                                            <p:txEl>
                                              <p:pRg st="8" end="8"/>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checkerboard(across)">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Expectations</a:t>
            </a:r>
            <a:endParaRPr lang="hu-HU" dirty="0"/>
          </a:p>
        </p:txBody>
      </p:sp>
      <p:sp>
        <p:nvSpPr>
          <p:cNvPr id="3" name="Tartalom helye 2"/>
          <p:cNvSpPr>
            <a:spLocks noGrp="1"/>
          </p:cNvSpPr>
          <p:nvPr>
            <p:ph idx="1"/>
          </p:nvPr>
        </p:nvSpPr>
        <p:spPr/>
        <p:txBody>
          <a:bodyPr/>
          <a:lstStyle/>
          <a:p>
            <a:r>
              <a:rPr lang="en-US" dirty="0" smtClean="0"/>
              <a:t>We want to emphasize: the lecture is NOT a lecture of a subject with an exam, where “we will learn it during the exam season”, but a combined format of the first 45 minutes of the practices</a:t>
            </a:r>
            <a:r>
              <a:rPr lang="hu-HU" dirty="0" smtClean="0"/>
              <a:t>!</a:t>
            </a:r>
            <a:endParaRPr lang="hu-HU" dirty="0"/>
          </a:p>
          <a:p>
            <a:pPr lvl="1"/>
            <a:r>
              <a:rPr lang="en-US" dirty="0" smtClean="0"/>
              <a:t>It is a pre-requirement for the practices (we don’t have an entry exam YET)</a:t>
            </a:r>
            <a:endParaRPr lang="hu-HU" dirty="0"/>
          </a:p>
          <a:p>
            <a:pPr lvl="1"/>
            <a:r>
              <a:rPr lang="en-US" dirty="0" smtClean="0"/>
              <a:t>Before the practices, watching the lecture PPT and video is obligatory</a:t>
            </a:r>
            <a:endParaRPr lang="hu-HU" dirty="0" smtClean="0"/>
          </a:p>
          <a:p>
            <a:pPr lvl="1"/>
            <a:r>
              <a:rPr lang="en-US" dirty="0" smtClean="0"/>
              <a:t>You can expect a Moodle </a:t>
            </a:r>
            <a:r>
              <a:rPr lang="en-US" dirty="0" err="1" smtClean="0"/>
              <a:t>questionbank</a:t>
            </a:r>
            <a:r>
              <a:rPr lang="en-US" dirty="0" smtClean="0"/>
              <a:t> ZH at the end of the semester</a:t>
            </a:r>
            <a:endParaRPr lang="hu-HU" dirty="0"/>
          </a:p>
          <a:p>
            <a:r>
              <a:rPr lang="en-US" dirty="0" smtClean="0"/>
              <a:t>The </a:t>
            </a:r>
            <a:r>
              <a:rPr lang="hu-HU" dirty="0" smtClean="0"/>
              <a:t>Java </a:t>
            </a:r>
            <a:r>
              <a:rPr lang="en-US" dirty="0" smtClean="0"/>
              <a:t>part is separated</a:t>
            </a:r>
            <a:endParaRPr lang="hu-HU" dirty="0" smtClean="0"/>
          </a:p>
          <a:p>
            <a:pPr lvl="1"/>
            <a:r>
              <a:rPr lang="en-US" dirty="0" smtClean="0"/>
              <a:t>All Java-related questions </a:t>
            </a:r>
            <a:r>
              <a:rPr lang="hu-HU" dirty="0" smtClean="0">
                <a:sym typeface="Wingdings" panose="05000000000000000000" pitchFamily="2" charset="2"/>
              </a:rPr>
              <a:t> nagy.gabriella@nik.uni-obuda.hu</a:t>
            </a:r>
            <a:endParaRPr lang="hu-HU" dirty="0" smtClean="0"/>
          </a:p>
          <a:p>
            <a:r>
              <a:rPr lang="hu-HU" dirty="0"/>
              <a:t>C# </a:t>
            </a:r>
            <a:r>
              <a:rPr lang="hu-HU" dirty="0" smtClean="0"/>
              <a:t>ZH, </a:t>
            </a:r>
            <a:r>
              <a:rPr lang="en-US" dirty="0" smtClean="0"/>
              <a:t>can be re-tried on the last week</a:t>
            </a:r>
            <a:endParaRPr lang="hu-HU" dirty="0" smtClean="0"/>
          </a:p>
          <a:p>
            <a:pPr lvl="1"/>
            <a:r>
              <a:rPr lang="en-US" dirty="0" err="1" smtClean="0"/>
              <a:t>Electronical</a:t>
            </a:r>
            <a:r>
              <a:rPr lang="en-US" dirty="0" smtClean="0"/>
              <a:t>, must be uploaded on the same day for a deadline</a:t>
            </a:r>
            <a:endParaRPr lang="hu-HU" dirty="0"/>
          </a:p>
          <a:p>
            <a:r>
              <a:rPr lang="en-US" dirty="0" smtClean="0"/>
              <a:t>Mid-semester Project</a:t>
            </a:r>
            <a:endParaRPr lang="hu-HU" dirty="0" smtClean="0"/>
          </a:p>
          <a:p>
            <a:pPr lvl="1"/>
            <a:r>
              <a:rPr lang="en-US" dirty="0" smtClean="0"/>
              <a:t>Previous knowledge</a:t>
            </a:r>
            <a:r>
              <a:rPr lang="hu-HU" dirty="0" smtClean="0"/>
              <a:t>: OOP, </a:t>
            </a:r>
            <a:r>
              <a:rPr lang="en-US" dirty="0" smtClean="0"/>
              <a:t>Inheritance</a:t>
            </a:r>
            <a:r>
              <a:rPr lang="hu-HU" dirty="0" smtClean="0"/>
              <a:t>, </a:t>
            </a:r>
            <a:r>
              <a:rPr lang="en-US" dirty="0" smtClean="0"/>
              <a:t>Interfaces</a:t>
            </a:r>
            <a:r>
              <a:rPr lang="hu-HU" dirty="0" smtClean="0"/>
              <a:t>, </a:t>
            </a:r>
            <a:r>
              <a:rPr lang="en-US" dirty="0" smtClean="0"/>
              <a:t>Data structures</a:t>
            </a:r>
            <a:endParaRPr lang="hu-HU" dirty="0" smtClean="0"/>
          </a:p>
          <a:p>
            <a:pPr lvl="1"/>
            <a:r>
              <a:rPr lang="en-US" dirty="0" smtClean="0"/>
              <a:t>Current project</a:t>
            </a:r>
            <a:r>
              <a:rPr lang="hu-HU" dirty="0" smtClean="0"/>
              <a:t>: </a:t>
            </a:r>
            <a:r>
              <a:rPr lang="hu-HU" dirty="0" err="1" smtClean="0"/>
              <a:t>Git</a:t>
            </a:r>
            <a:r>
              <a:rPr lang="hu-HU" dirty="0" smtClean="0"/>
              <a:t>, </a:t>
            </a:r>
            <a:r>
              <a:rPr lang="en-US" dirty="0" smtClean="0"/>
              <a:t>Unit tests</a:t>
            </a:r>
            <a:r>
              <a:rPr lang="hu-HU" dirty="0" smtClean="0"/>
              <a:t>, </a:t>
            </a:r>
            <a:r>
              <a:rPr lang="en-US" dirty="0" smtClean="0"/>
              <a:t>Layered app development</a:t>
            </a:r>
            <a:r>
              <a:rPr lang="hu-HU" dirty="0" smtClean="0"/>
              <a:t>, SOLID </a:t>
            </a:r>
            <a:r>
              <a:rPr lang="en-US" dirty="0" smtClean="0"/>
              <a:t>principles</a:t>
            </a:r>
            <a:endParaRPr lang="hu-HU" dirty="0" smtClean="0"/>
          </a:p>
          <a:p>
            <a:pPr lvl="1"/>
            <a:r>
              <a:rPr lang="hu-HU" dirty="0" smtClean="0"/>
              <a:t>Data, </a:t>
            </a:r>
            <a:r>
              <a:rPr lang="hu-HU" dirty="0" err="1" smtClean="0"/>
              <a:t>Repository</a:t>
            </a:r>
            <a:r>
              <a:rPr lang="hu-HU" dirty="0" smtClean="0"/>
              <a:t>, </a:t>
            </a:r>
            <a:r>
              <a:rPr lang="hu-HU" dirty="0" err="1" smtClean="0"/>
              <a:t>Logic</a:t>
            </a:r>
            <a:r>
              <a:rPr lang="hu-HU" dirty="0" smtClean="0"/>
              <a:t>, Program, </a:t>
            </a:r>
            <a:r>
              <a:rPr lang="hu-HU" dirty="0" err="1" smtClean="0"/>
              <a:t>Tests</a:t>
            </a:r>
            <a:endParaRPr lang="hu-HU" dirty="0" smtClean="0"/>
          </a:p>
          <a:p>
            <a:endParaRPr lang="hu-HU" dirty="0" smtClean="0"/>
          </a:p>
          <a:p>
            <a:endParaRPr lang="hu-HU" dirty="0" smtClean="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a:t>
            </a:fld>
            <a:endParaRPr lang="hu-HU"/>
          </a:p>
        </p:txBody>
      </p:sp>
    </p:spTree>
    <p:extLst>
      <p:ext uri="{BB962C8B-B14F-4D97-AF65-F5344CB8AC3E}">
        <p14:creationId xmlns:p14="http://schemas.microsoft.com/office/powerpoint/2010/main" val="37456408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heckerboard(across)">
                                      <p:cBhvr>
                                        <p:cTn id="15" dur="500"/>
                                        <p:tgtEl>
                                          <p:spTgt spid="3">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checkerboard(across)">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checkerboard(across)">
                                      <p:cBhvr>
                                        <p:cTn id="23" dur="500"/>
                                        <p:tgtEl>
                                          <p:spTgt spid="3">
                                            <p:txEl>
                                              <p:pRg st="8" end="8"/>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checkerboard(across)">
                                      <p:cBhvr>
                                        <p:cTn id="26" dur="500"/>
                                        <p:tgtEl>
                                          <p:spTgt spid="3">
                                            <p:txEl>
                                              <p:pRg st="9" end="9"/>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9" dur="500"/>
                                        <p:tgtEl>
                                          <p:spTgt spid="3">
                                            <p:txEl>
                                              <p:pRg st="10" end="1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hu-HU" sz="2800" dirty="0" smtClean="0">
                <a:latin typeface="Arial" charset="0"/>
              </a:rPr>
              <a:t>Lambda expressions</a:t>
            </a:r>
            <a:endParaRPr lang="hu-HU" altLang="hu-HU" sz="2800" dirty="0" smtClean="0">
              <a:latin typeface="Arial" charset="0"/>
            </a:endParaRPr>
          </a:p>
        </p:txBody>
      </p:sp>
      <p:sp>
        <p:nvSpPr>
          <p:cNvPr id="17413" name="Rectangle 3"/>
          <p:cNvSpPr>
            <a:spLocks noGrp="1" noChangeArrowheads="1"/>
          </p:cNvSpPr>
          <p:nvPr>
            <p:ph type="body" idx="1"/>
          </p:nvPr>
        </p:nvSpPr>
        <p:spPr/>
        <p:txBody>
          <a:bodyPr/>
          <a:lstStyle/>
          <a:p>
            <a:r>
              <a:rPr lang="en-US" altLang="hu-HU" dirty="0" smtClean="0"/>
              <a:t>Pros</a:t>
            </a:r>
            <a:r>
              <a:rPr lang="hu-HU" altLang="hu-HU" dirty="0" smtClean="0"/>
              <a:t>:</a:t>
            </a:r>
          </a:p>
          <a:p>
            <a:pPr lvl="1"/>
            <a:r>
              <a:rPr lang="en-US" altLang="hu-HU" sz="2400" dirty="0" smtClean="0"/>
              <a:t>The method is instantly readable where it’s used</a:t>
            </a:r>
            <a:endParaRPr lang="hu-HU" altLang="hu-HU" sz="2400" dirty="0" smtClean="0"/>
          </a:p>
          <a:p>
            <a:pPr lvl="1"/>
            <a:r>
              <a:rPr lang="en-US" altLang="hu-HU" sz="2400" dirty="0" smtClean="0"/>
              <a:t>Less “trash” methods in the class</a:t>
            </a:r>
            <a:endParaRPr lang="hu-HU" altLang="hu-HU" sz="2400" dirty="0" smtClean="0"/>
          </a:p>
          <a:p>
            <a:r>
              <a:rPr lang="en-US" altLang="hu-HU" dirty="0" smtClean="0"/>
              <a:t>Only use it with single-use, and possibly short operations</a:t>
            </a:r>
            <a:r>
              <a:rPr lang="hu-HU" altLang="hu-HU" dirty="0" smtClean="0"/>
              <a:t>:</a:t>
            </a:r>
          </a:p>
          <a:p>
            <a:pPr lvl="1"/>
            <a:r>
              <a:rPr lang="en-US" altLang="hu-HU" sz="2400" dirty="0" smtClean="0"/>
              <a:t>Long code is hard to read</a:t>
            </a:r>
            <a:endParaRPr lang="hu-HU" altLang="hu-HU" sz="2400" dirty="0" smtClean="0"/>
          </a:p>
          <a:p>
            <a:pPr lvl="1"/>
            <a:r>
              <a:rPr lang="en-US" altLang="hu-HU" sz="2400" dirty="0" smtClean="0"/>
              <a:t>Not re-useable method</a:t>
            </a:r>
            <a:endParaRPr lang="hu-HU" altLang="hu-HU" sz="2400" dirty="0" smtClean="0"/>
          </a:p>
          <a:p>
            <a:r>
              <a:rPr lang="en-US" altLang="hu-HU" dirty="0" smtClean="0"/>
              <a:t>Do not ember lambda inside lambda inside lambda … or anonymous method inside anonymous method inside anonymous method…</a:t>
            </a:r>
          </a:p>
          <a:p>
            <a:endParaRPr lang="hu-HU" altLang="hu-HU" dirty="0" smtClean="0"/>
          </a:p>
          <a:p>
            <a:r>
              <a:rPr lang="en-US" altLang="hu-HU" dirty="0" smtClean="0">
                <a:solidFill>
                  <a:srgbClr val="C00000"/>
                </a:solidFill>
              </a:rPr>
              <a:t>Possible bug</a:t>
            </a:r>
            <a:r>
              <a:rPr lang="hu-HU" altLang="hu-HU" dirty="0" smtClean="0">
                <a:solidFill>
                  <a:srgbClr val="C00000"/>
                </a:solidFill>
              </a:rPr>
              <a:t>: Outer Variable Trap</a:t>
            </a:r>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20</a:t>
            </a:fld>
            <a:endParaRPr lang="hu-HU"/>
          </a:p>
        </p:txBody>
      </p:sp>
    </p:spTree>
    <p:extLst>
      <p:ext uri="{BB962C8B-B14F-4D97-AF65-F5344CB8AC3E}">
        <p14:creationId xmlns:p14="http://schemas.microsoft.com/office/powerpoint/2010/main" val="590912397"/>
      </p:ext>
    </p:extLst>
  </p:cSld>
  <p:clrMapOvr>
    <a:masterClrMapping/>
  </p:clrMapOvr>
  <p:transition spd="med">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Outer Variable Trap</a:t>
            </a:r>
            <a:endParaRPr lang="hu-HU"/>
          </a:p>
        </p:txBody>
      </p:sp>
      <p:sp>
        <p:nvSpPr>
          <p:cNvPr id="3" name="Tartalom helye 2"/>
          <p:cNvSpPr>
            <a:spLocks noGrp="1"/>
          </p:cNvSpPr>
          <p:nvPr>
            <p:ph idx="1"/>
          </p:nvPr>
        </p:nvSpPr>
        <p:spPr/>
        <p:txBody>
          <a:bodyPr/>
          <a:lstStyle/>
          <a:p>
            <a:pPr>
              <a:spcBef>
                <a:spcPts val="0"/>
              </a:spcBef>
            </a:pPr>
            <a:r>
              <a:rPr lang="en-US" dirty="0" smtClean="0"/>
              <a:t>You can use external variables on the right side of the lambda expression (closure), but this needs special attention</a:t>
            </a:r>
            <a:endParaRPr lang="hu-HU" dirty="0" smtClean="0"/>
          </a:p>
          <a:p>
            <a:pPr>
              <a:spcBef>
                <a:spcPts val="0"/>
              </a:spcBef>
            </a:pPr>
            <a:endParaRPr lang="hu-HU" dirty="0" smtClean="0"/>
          </a:p>
          <a:p>
            <a:pPr>
              <a:spcBef>
                <a:spcPts val="0"/>
              </a:spcBef>
            </a:pPr>
            <a:endParaRPr lang="hu-HU" dirty="0"/>
          </a:p>
          <a:p>
            <a:pPr>
              <a:spcBef>
                <a:spcPts val="0"/>
              </a:spcBef>
            </a:pPr>
            <a:endParaRPr lang="hu-HU" dirty="0" smtClean="0"/>
          </a:p>
          <a:p>
            <a:pPr>
              <a:spcBef>
                <a:spcPts val="0"/>
              </a:spcBef>
            </a:pPr>
            <a:endParaRPr lang="hu-HU" dirty="0"/>
          </a:p>
          <a:p>
            <a:pPr>
              <a:spcBef>
                <a:spcPts val="0"/>
              </a:spcBef>
            </a:pPr>
            <a:endParaRPr lang="hu-HU" dirty="0" smtClean="0"/>
          </a:p>
          <a:p>
            <a:pPr>
              <a:spcBef>
                <a:spcPts val="0"/>
              </a:spcBef>
            </a:pPr>
            <a:r>
              <a:rPr lang="hu-HU" dirty="0" smtClean="0"/>
              <a:t>„</a:t>
            </a:r>
            <a:r>
              <a:rPr lang="en-US" dirty="0" smtClean="0"/>
              <a:t>Expected</a:t>
            </a:r>
            <a:r>
              <a:rPr lang="hu-HU" dirty="0" smtClean="0"/>
              <a:t>” output: 0, 1, 2, 3, 4, 5,  … </a:t>
            </a:r>
          </a:p>
          <a:p>
            <a:pPr>
              <a:spcBef>
                <a:spcPts val="0"/>
              </a:spcBef>
            </a:pPr>
            <a:r>
              <a:rPr lang="hu-HU" dirty="0" smtClean="0"/>
              <a:t>BUT </a:t>
            </a:r>
            <a:r>
              <a:rPr lang="en-US" dirty="0" smtClean="0"/>
              <a:t>all external variables are passed as references – the value typed variables TOO</a:t>
            </a:r>
            <a:r>
              <a:rPr lang="hu-HU" dirty="0" smtClean="0"/>
              <a:t>! </a:t>
            </a:r>
          </a:p>
          <a:p>
            <a:pPr>
              <a:spcBef>
                <a:spcPts val="0"/>
              </a:spcBef>
            </a:pPr>
            <a:r>
              <a:rPr lang="en-US" dirty="0" smtClean="0"/>
              <a:t>Real output</a:t>
            </a:r>
            <a:r>
              <a:rPr lang="hu-HU" dirty="0" smtClean="0"/>
              <a:t>: 10, 10, 10, 10, 10 …</a:t>
            </a:r>
          </a:p>
          <a:p>
            <a:pPr>
              <a:spcBef>
                <a:spcPts val="0"/>
              </a:spcBef>
            </a:pPr>
            <a:r>
              <a:rPr lang="en-US" dirty="0" smtClean="0"/>
              <a:t>Solution: must introduce a local temporary variable</a:t>
            </a:r>
            <a:r>
              <a:rPr lang="hu-HU" dirty="0" smtClean="0"/>
              <a:t> (</a:t>
            </a:r>
            <a:r>
              <a:rPr lang="en-US" dirty="0" smtClean="0"/>
              <a:t>that is not changed later</a:t>
            </a:r>
            <a:r>
              <a:rPr lang="hu-HU" dirty="0" smtClean="0"/>
              <a:t>)</a:t>
            </a:r>
            <a:endParaRPr lang="hu-HU" dirty="0"/>
          </a:p>
        </p:txBody>
      </p:sp>
      <p:sp>
        <p:nvSpPr>
          <p:cNvPr id="6" name="Szövegdoboz 5"/>
          <p:cNvSpPr txBox="1">
            <a:spLocks noChangeArrowheads="1"/>
          </p:cNvSpPr>
          <p:nvPr/>
        </p:nvSpPr>
        <p:spPr bwMode="auto">
          <a:xfrm>
            <a:off x="377832" y="1486401"/>
            <a:ext cx="8281151"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2B91AF"/>
                </a:solidFill>
                <a:highlight>
                  <a:srgbClr val="FFFFFF"/>
                </a:highlight>
                <a:latin typeface="Consolas"/>
              </a:rPr>
              <a:t>Action</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numberWriter</a:t>
            </a:r>
            <a:r>
              <a:rPr lang="hu-HU" sz="1800" dirty="0" smtClean="0">
                <a:solidFill>
                  <a:srgbClr val="000000"/>
                </a:solidFill>
                <a:highlight>
                  <a:srgbClr val="FFFFFF"/>
                </a:highlight>
                <a:latin typeface="Consolas"/>
              </a:rPr>
              <a:t> = </a:t>
            </a:r>
            <a:r>
              <a:rPr lang="hu-HU" sz="1800" dirty="0" smtClean="0">
                <a:solidFill>
                  <a:srgbClr val="0000FF"/>
                </a:solidFill>
                <a:highlight>
                  <a:srgbClr val="FFFFFF"/>
                </a:highlight>
                <a:latin typeface="Consolas"/>
              </a:rPr>
              <a:t>null</a:t>
            </a:r>
            <a:r>
              <a:rPr lang="hu-HU" sz="1800" dirty="0" smtClean="0">
                <a:solidFill>
                  <a:srgbClr val="000000"/>
                </a:solidFill>
                <a:highlight>
                  <a:srgbClr val="FFFFFF"/>
                </a:highlight>
                <a:latin typeface="Consolas"/>
              </a:rPr>
              <a:t>;</a:t>
            </a:r>
          </a:p>
          <a:p>
            <a:pPr algn="l"/>
            <a:r>
              <a:rPr lang="nn-NO" sz="1800" dirty="0" smtClean="0">
                <a:solidFill>
                  <a:srgbClr val="0000FF"/>
                </a:solidFill>
                <a:highlight>
                  <a:srgbClr val="FFFFFF"/>
                </a:highlight>
                <a:latin typeface="Consolas"/>
              </a:rPr>
              <a:t>for</a:t>
            </a:r>
            <a:r>
              <a:rPr lang="nn-NO" sz="1800" dirty="0" smtClean="0">
                <a:solidFill>
                  <a:srgbClr val="000000"/>
                </a:solidFill>
                <a:highlight>
                  <a:srgbClr val="FFFFFF"/>
                </a:highlight>
                <a:latin typeface="Consolas"/>
              </a:rPr>
              <a:t> (</a:t>
            </a:r>
            <a:r>
              <a:rPr lang="nn-NO" sz="1800" dirty="0" smtClean="0">
                <a:solidFill>
                  <a:srgbClr val="0000FF"/>
                </a:solidFill>
                <a:highlight>
                  <a:srgbClr val="FFFFFF"/>
                </a:highlight>
                <a:latin typeface="Consolas"/>
              </a:rPr>
              <a:t>int</a:t>
            </a:r>
            <a:r>
              <a:rPr lang="nn-NO" sz="1800" dirty="0" smtClean="0">
                <a:solidFill>
                  <a:srgbClr val="000000"/>
                </a:solidFill>
                <a:highlight>
                  <a:srgbClr val="FFFFFF"/>
                </a:highlight>
                <a:latin typeface="Consolas"/>
              </a:rPr>
              <a:t> i = 0; i &lt; 10; i++)</a:t>
            </a:r>
          </a:p>
          <a:p>
            <a:pPr algn="l"/>
            <a:r>
              <a:rPr lang="hu-HU" sz="1800" dirty="0" smtClean="0">
                <a:solidFill>
                  <a:srgbClr val="000000"/>
                </a:solidFill>
                <a:highlight>
                  <a:srgbClr val="FFFFFF"/>
                </a:highlight>
                <a:latin typeface="Consolas"/>
              </a:rPr>
              <a:t>{</a:t>
            </a:r>
          </a:p>
          <a:p>
            <a:pPr algn="l"/>
            <a:r>
              <a:rPr lang="hu-HU" sz="1800" dirty="0" smtClean="0">
                <a:solidFill>
                  <a:srgbClr val="000000"/>
                </a:solidFill>
                <a:highlight>
                  <a:srgbClr val="FFFFFF"/>
                </a:highlight>
                <a:latin typeface="Consolas"/>
              </a:rPr>
              <a:t>      </a:t>
            </a:r>
            <a:r>
              <a:rPr lang="hu-HU" sz="1800" dirty="0" err="1">
                <a:solidFill>
                  <a:srgbClr val="000000"/>
                </a:solidFill>
                <a:highlight>
                  <a:srgbClr val="FFFFFF"/>
                </a:highlight>
                <a:latin typeface="Consolas"/>
              </a:rPr>
              <a:t>numberWriter</a:t>
            </a:r>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 =&gt; { </a:t>
            </a:r>
            <a:r>
              <a:rPr lang="hu-HU" sz="1800" dirty="0" err="1" smtClean="0">
                <a:solidFill>
                  <a:srgbClr val="2B91AF"/>
                </a:solidFill>
                <a:highlight>
                  <a:srgbClr val="FFFFFF"/>
                </a:highlight>
                <a:latin typeface="Consolas"/>
              </a:rPr>
              <a:t>Console</a:t>
            </a:r>
            <a:r>
              <a:rPr lang="hu-HU" sz="1800" dirty="0" err="1" smtClean="0">
                <a:solidFill>
                  <a:srgbClr val="000000"/>
                </a:solidFill>
                <a:highlight>
                  <a:srgbClr val="FFFFFF"/>
                </a:highlight>
                <a:latin typeface="Consolas"/>
              </a:rPr>
              <a:t>.WriteLine</a:t>
            </a:r>
            <a:r>
              <a:rPr lang="hu-HU" sz="1800" dirty="0" smtClean="0">
                <a:solidFill>
                  <a:srgbClr val="000000"/>
                </a:solidFill>
                <a:highlight>
                  <a:srgbClr val="FFFFFF"/>
                </a:highlight>
                <a:latin typeface="Consolas"/>
              </a:rPr>
              <a:t>(i); };</a:t>
            </a:r>
          </a:p>
          <a:p>
            <a:pPr algn="l"/>
            <a:r>
              <a:rPr lang="hu-HU" sz="1800" dirty="0" smtClean="0">
                <a:solidFill>
                  <a:srgbClr val="000000"/>
                </a:solidFill>
                <a:highlight>
                  <a:srgbClr val="FFFFFF"/>
                </a:highlight>
                <a:latin typeface="Consolas"/>
              </a:rPr>
              <a:t>}</a:t>
            </a:r>
          </a:p>
          <a:p>
            <a:pPr algn="l"/>
            <a:r>
              <a:rPr lang="hu-HU" sz="1800" dirty="0" err="1">
                <a:solidFill>
                  <a:srgbClr val="000000"/>
                </a:solidFill>
                <a:highlight>
                  <a:srgbClr val="FFFFFF"/>
                </a:highlight>
                <a:latin typeface="Consolas"/>
              </a:rPr>
              <a:t>numberWriter</a:t>
            </a:r>
            <a:r>
              <a:rPr lang="hu-HU" sz="1800" dirty="0">
                <a:solidFill>
                  <a:srgbClr val="000000"/>
                </a:solidFill>
                <a:highlight>
                  <a:srgbClr val="FFFFFF"/>
                </a:highlight>
                <a:latin typeface="Consolas"/>
              </a:rPr>
              <a:t>();</a:t>
            </a:r>
            <a:endParaRPr lang="hu-HU" altLang="hu-HU" sz="1800" b="1" dirty="0"/>
          </a:p>
        </p:txBody>
      </p:sp>
      <p:sp>
        <p:nvSpPr>
          <p:cNvPr id="7" name="Szövegdoboz 6"/>
          <p:cNvSpPr txBox="1">
            <a:spLocks noChangeArrowheads="1"/>
          </p:cNvSpPr>
          <p:nvPr/>
        </p:nvSpPr>
        <p:spPr bwMode="auto">
          <a:xfrm>
            <a:off x="395417" y="5517290"/>
            <a:ext cx="8281151"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8000"/>
                </a:solidFill>
                <a:highlight>
                  <a:srgbClr val="FFFFFF"/>
                </a:highlight>
                <a:latin typeface="Consolas"/>
              </a:rPr>
              <a:t>// ...</a:t>
            </a:r>
            <a:endParaRPr lang="hu-HU" sz="1800" dirty="0" smtClean="0">
              <a:solidFill>
                <a:srgbClr val="000000"/>
              </a:solidFill>
              <a:highlight>
                <a:srgbClr val="FFFFFF"/>
              </a:highlight>
              <a:latin typeface="Consolas"/>
            </a:endParaRPr>
          </a:p>
          <a:p>
            <a:pPr algn="l"/>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f = i;</a:t>
            </a:r>
          </a:p>
          <a:p>
            <a:pPr algn="l"/>
            <a:r>
              <a:rPr lang="hu-HU" sz="1800" dirty="0" err="1">
                <a:solidFill>
                  <a:srgbClr val="000000"/>
                </a:solidFill>
                <a:highlight>
                  <a:srgbClr val="FFFFFF"/>
                </a:highlight>
                <a:latin typeface="Consolas"/>
              </a:rPr>
              <a:t>numberWriter</a:t>
            </a:r>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 =&gt; { </a:t>
            </a:r>
            <a:r>
              <a:rPr lang="hu-HU" sz="1800" dirty="0" err="1" smtClean="0">
                <a:solidFill>
                  <a:srgbClr val="2B91AF"/>
                </a:solidFill>
                <a:highlight>
                  <a:srgbClr val="FFFFFF"/>
                </a:highlight>
                <a:latin typeface="Consolas"/>
              </a:rPr>
              <a:t>Console</a:t>
            </a:r>
            <a:r>
              <a:rPr lang="hu-HU" sz="1800" dirty="0" err="1" smtClean="0">
                <a:solidFill>
                  <a:srgbClr val="000000"/>
                </a:solidFill>
                <a:highlight>
                  <a:srgbClr val="FFFFFF"/>
                </a:highlight>
                <a:latin typeface="Consolas"/>
              </a:rPr>
              <a:t>.WriteLine</a:t>
            </a:r>
            <a:r>
              <a:rPr lang="hu-HU" sz="1800" dirty="0" smtClean="0">
                <a:solidFill>
                  <a:srgbClr val="000000"/>
                </a:solidFill>
                <a:highlight>
                  <a:srgbClr val="FFFFFF"/>
                </a:highlight>
                <a:latin typeface="Consolas"/>
              </a:rPr>
              <a:t>(f); };</a:t>
            </a:r>
          </a:p>
          <a:p>
            <a:pPr algn="l"/>
            <a:r>
              <a:rPr lang="hu-HU" sz="1800" dirty="0" smtClean="0">
                <a:solidFill>
                  <a:srgbClr val="008000"/>
                </a:solidFill>
                <a:highlight>
                  <a:srgbClr val="FFFFFF"/>
                </a:highlight>
                <a:latin typeface="Consolas"/>
              </a:rPr>
              <a:t>// ...</a:t>
            </a:r>
            <a:endParaRPr lang="hu-HU" altLang="hu-HU" sz="1800" b="1" dirty="0"/>
          </a:p>
        </p:txBody>
      </p:sp>
      <p:sp>
        <p:nvSpPr>
          <p:cNvPr id="8" name="Dia számának helye 7"/>
          <p:cNvSpPr>
            <a:spLocks noGrp="1"/>
          </p:cNvSpPr>
          <p:nvPr>
            <p:ph type="sldNum" sz="quarter" idx="11"/>
          </p:nvPr>
        </p:nvSpPr>
        <p:spPr/>
        <p:txBody>
          <a:bodyPr/>
          <a:lstStyle/>
          <a:p>
            <a:pPr>
              <a:defRPr/>
            </a:pPr>
            <a:fld id="{B60DAD87-7EB7-4D38-BAF0-0AF208F78DF0}" type="slidenum">
              <a:rPr lang="hu-HU" smtClean="0"/>
              <a:pPr>
                <a:defRPr/>
              </a:pPr>
              <a:t>21</a:t>
            </a:fld>
            <a:endParaRPr lang="hu-HU"/>
          </a:p>
        </p:txBody>
      </p:sp>
    </p:spTree>
    <p:extLst>
      <p:ext uri="{BB962C8B-B14F-4D97-AF65-F5344CB8AC3E}">
        <p14:creationId xmlns:p14="http://schemas.microsoft.com/office/powerpoint/2010/main" val="278787149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 dur="500"/>
                                        <p:tgtEl>
                                          <p:spTgt spid="3">
                                            <p:txEl>
                                              <p:pRg st="7" end="7"/>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checkerboard(across)">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checkerboard(across)">
                                      <p:cBhvr>
                                        <p:cTn id="20" dur="500"/>
                                        <p:tgtEl>
                                          <p:spTgt spid="3">
                                            <p:txEl>
                                              <p:pRg st="9" end="9"/>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hu-HU" sz="2800" dirty="0" smtClean="0">
                <a:latin typeface="Arial" charset="0"/>
              </a:rPr>
              <a:t>Example</a:t>
            </a:r>
            <a:endParaRPr lang="hu-HU" altLang="hu-HU" sz="2800" dirty="0" smtClean="0">
              <a:latin typeface="Arial" charset="0"/>
            </a:endParaRPr>
          </a:p>
        </p:txBody>
      </p:sp>
      <p:sp>
        <p:nvSpPr>
          <p:cNvPr id="17413" name="Rectangle 3"/>
          <p:cNvSpPr>
            <a:spLocks noGrp="1" noChangeArrowheads="1"/>
          </p:cNvSpPr>
          <p:nvPr>
            <p:ph type="body" idx="1"/>
          </p:nvPr>
        </p:nvSpPr>
        <p:spPr>
          <a:xfrm>
            <a:off x="107950" y="692150"/>
            <a:ext cx="8928100" cy="1224640"/>
          </a:xfrm>
        </p:spPr>
        <p:txBody>
          <a:bodyPr/>
          <a:lstStyle/>
          <a:p>
            <a:r>
              <a:rPr lang="en-US" altLang="hu-HU" dirty="0" smtClean="0"/>
              <a:t>We want to write a logger application, where the </a:t>
            </a:r>
            <a:r>
              <a:rPr lang="hu-HU" altLang="hu-HU" dirty="0" err="1" smtClean="0"/>
              <a:t>Logger</a:t>
            </a:r>
            <a:r>
              <a:rPr lang="hu-HU" altLang="hu-HU" dirty="0" smtClean="0"/>
              <a:t> </a:t>
            </a:r>
            <a:r>
              <a:rPr lang="en-US" altLang="hu-HU" dirty="0" smtClean="0"/>
              <a:t>class does not </a:t>
            </a:r>
            <a:r>
              <a:rPr lang="hu-HU" altLang="hu-HU" dirty="0" smtClean="0"/>
              <a:t>k</a:t>
            </a:r>
            <a:r>
              <a:rPr lang="en-US" altLang="hu-HU" dirty="0" smtClean="0"/>
              <a:t>now</a:t>
            </a:r>
            <a:r>
              <a:rPr lang="en-US" altLang="hu-HU" dirty="0" smtClean="0"/>
              <a:t>, exactly what logger methods we have</a:t>
            </a:r>
            <a:r>
              <a:rPr lang="hu-HU" altLang="hu-HU" dirty="0" smtClean="0"/>
              <a:t/>
            </a:r>
            <a:br>
              <a:rPr lang="hu-HU" altLang="hu-HU" dirty="0" smtClean="0"/>
            </a:br>
            <a:r>
              <a:rPr lang="hu-HU" altLang="hu-HU" dirty="0" smtClean="0"/>
              <a:t>(email, </a:t>
            </a:r>
            <a:r>
              <a:rPr lang="en-US" altLang="hu-HU" dirty="0" smtClean="0"/>
              <a:t>database</a:t>
            </a:r>
            <a:r>
              <a:rPr lang="hu-HU" altLang="hu-HU" dirty="0" smtClean="0"/>
              <a:t>, </a:t>
            </a:r>
            <a:r>
              <a:rPr lang="en-US" altLang="hu-HU" dirty="0" smtClean="0"/>
              <a:t>local </a:t>
            </a:r>
            <a:r>
              <a:rPr lang="hu-HU" altLang="hu-HU" dirty="0" smtClean="0"/>
              <a:t>OS </a:t>
            </a:r>
            <a:r>
              <a:rPr lang="en-US" altLang="hu-HU" dirty="0" smtClean="0"/>
              <a:t>event log</a:t>
            </a:r>
            <a:r>
              <a:rPr lang="hu-HU" altLang="hu-HU" dirty="0" smtClean="0"/>
              <a:t>, </a:t>
            </a:r>
            <a:r>
              <a:rPr lang="hu-HU" altLang="hu-HU" dirty="0" err="1" smtClean="0"/>
              <a:t>syslog-ng</a:t>
            </a:r>
            <a:r>
              <a:rPr lang="hu-HU" altLang="hu-HU" dirty="0" smtClean="0"/>
              <a:t>, …)</a:t>
            </a:r>
          </a:p>
          <a:p>
            <a:endParaRPr lang="hu-HU" altLang="hu-HU" sz="2400" dirty="0" smtClean="0"/>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22</a:t>
            </a:fld>
            <a:endParaRPr lang="hu-HU"/>
          </a:p>
        </p:txBody>
      </p:sp>
      <p:pic>
        <p:nvPicPr>
          <p:cNvPr id="3" name="Kép 2"/>
          <p:cNvPicPr>
            <a:picLocks noChangeAspect="1"/>
          </p:cNvPicPr>
          <p:nvPr/>
        </p:nvPicPr>
        <p:blipFill>
          <a:blip r:embed="rId3"/>
          <a:stretch>
            <a:fillRect/>
          </a:stretch>
        </p:blipFill>
        <p:spPr>
          <a:xfrm>
            <a:off x="251400" y="1916790"/>
            <a:ext cx="7615238" cy="3457575"/>
          </a:xfrm>
          <a:prstGeom prst="rect">
            <a:avLst/>
          </a:prstGeom>
        </p:spPr>
      </p:pic>
    </p:spTree>
    <p:extLst>
      <p:ext uri="{BB962C8B-B14F-4D97-AF65-F5344CB8AC3E}">
        <p14:creationId xmlns:p14="http://schemas.microsoft.com/office/powerpoint/2010/main" val="147449129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Example</a:t>
            </a:r>
            <a:r>
              <a:rPr lang="hu-HU" dirty="0" smtClean="0"/>
              <a:t> – </a:t>
            </a:r>
            <a:r>
              <a:rPr lang="en-US" dirty="0" smtClean="0"/>
              <a:t>Main method</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23</a:t>
            </a:fld>
            <a:endParaRPr lang="hu-HU"/>
          </a:p>
        </p:txBody>
      </p:sp>
      <p:pic>
        <p:nvPicPr>
          <p:cNvPr id="5" name="Kép 4"/>
          <p:cNvPicPr>
            <a:picLocks noChangeAspect="1"/>
          </p:cNvPicPr>
          <p:nvPr/>
        </p:nvPicPr>
        <p:blipFill>
          <a:blip r:embed="rId2"/>
          <a:stretch>
            <a:fillRect/>
          </a:stretch>
        </p:blipFill>
        <p:spPr>
          <a:xfrm>
            <a:off x="-11995" y="908650"/>
            <a:ext cx="9444038" cy="5043488"/>
          </a:xfrm>
          <a:prstGeom prst="rect">
            <a:avLst/>
          </a:prstGeom>
        </p:spPr>
      </p:pic>
      <p:pic>
        <p:nvPicPr>
          <p:cNvPr id="6" name="Kép 5"/>
          <p:cNvPicPr>
            <a:picLocks noChangeAspect="1"/>
          </p:cNvPicPr>
          <p:nvPr/>
        </p:nvPicPr>
        <p:blipFill>
          <a:blip r:embed="rId3"/>
          <a:stretch>
            <a:fillRect/>
          </a:stretch>
        </p:blipFill>
        <p:spPr>
          <a:xfrm>
            <a:off x="4301949" y="4422477"/>
            <a:ext cx="4872038" cy="2443163"/>
          </a:xfrm>
          <a:prstGeom prst="rect">
            <a:avLst/>
          </a:prstGeom>
          <a:ln w="25400">
            <a:solidFill>
              <a:schemeClr val="tx1"/>
            </a:solidFill>
          </a:ln>
        </p:spPr>
      </p:pic>
    </p:spTree>
    <p:extLst>
      <p:ext uri="{BB962C8B-B14F-4D97-AF65-F5344CB8AC3E}">
        <p14:creationId xmlns:p14="http://schemas.microsoft.com/office/powerpoint/2010/main" val="87427120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Addition</a:t>
            </a:r>
            <a:r>
              <a:rPr lang="hu-HU" dirty="0" smtClean="0"/>
              <a:t>: </a:t>
            </a:r>
            <a:r>
              <a:rPr lang="en-US" dirty="0" smtClean="0"/>
              <a:t>Filter</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24</a:t>
            </a:fld>
            <a:endParaRPr lang="hu-HU"/>
          </a:p>
        </p:txBody>
      </p:sp>
      <p:pic>
        <p:nvPicPr>
          <p:cNvPr id="5" name="Kép 4"/>
          <p:cNvPicPr>
            <a:picLocks noChangeAspect="1"/>
          </p:cNvPicPr>
          <p:nvPr/>
        </p:nvPicPr>
        <p:blipFill>
          <a:blip r:embed="rId2"/>
          <a:stretch>
            <a:fillRect/>
          </a:stretch>
        </p:blipFill>
        <p:spPr>
          <a:xfrm>
            <a:off x="107950" y="980281"/>
            <a:ext cx="5014913" cy="1714500"/>
          </a:xfrm>
          <a:prstGeom prst="rect">
            <a:avLst/>
          </a:prstGeom>
        </p:spPr>
      </p:pic>
      <p:pic>
        <p:nvPicPr>
          <p:cNvPr id="6" name="Kép 5"/>
          <p:cNvPicPr>
            <a:picLocks noChangeAspect="1"/>
          </p:cNvPicPr>
          <p:nvPr/>
        </p:nvPicPr>
        <p:blipFill>
          <a:blip r:embed="rId3"/>
          <a:stretch>
            <a:fillRect/>
          </a:stretch>
        </p:blipFill>
        <p:spPr>
          <a:xfrm>
            <a:off x="107950" y="2982912"/>
            <a:ext cx="7386638" cy="2628900"/>
          </a:xfrm>
          <a:prstGeom prst="rect">
            <a:avLst/>
          </a:prstGeom>
        </p:spPr>
      </p:pic>
    </p:spTree>
    <p:extLst>
      <p:ext uri="{BB962C8B-B14F-4D97-AF65-F5344CB8AC3E}">
        <p14:creationId xmlns:p14="http://schemas.microsoft.com/office/powerpoint/2010/main" val="1179313489"/>
      </p:ext>
    </p:extLst>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Reinvent</a:t>
            </a:r>
            <a:r>
              <a:rPr lang="hu-HU" dirty="0" smtClean="0"/>
              <a:t> </a:t>
            </a:r>
            <a:r>
              <a:rPr lang="hu-HU" dirty="0" err="1" smtClean="0"/>
              <a:t>the</a:t>
            </a:r>
            <a:r>
              <a:rPr lang="hu-HU" dirty="0" smtClean="0"/>
              <a:t> </a:t>
            </a:r>
            <a:r>
              <a:rPr lang="hu-HU" dirty="0" err="1" smtClean="0"/>
              <a:t>wheel</a:t>
            </a:r>
            <a:r>
              <a:rPr lang="hu-HU" dirty="0" smtClean="0"/>
              <a:t>???</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25</a:t>
            </a:fld>
            <a:endParaRPr lang="hu-HU"/>
          </a:p>
        </p:txBody>
      </p:sp>
      <p:pic>
        <p:nvPicPr>
          <p:cNvPr id="5" name="Kép 4"/>
          <p:cNvPicPr>
            <a:picLocks noChangeAspect="1"/>
          </p:cNvPicPr>
          <p:nvPr/>
        </p:nvPicPr>
        <p:blipFill>
          <a:blip r:embed="rId2"/>
          <a:stretch>
            <a:fillRect/>
          </a:stretch>
        </p:blipFill>
        <p:spPr>
          <a:xfrm>
            <a:off x="107950" y="879292"/>
            <a:ext cx="7315200" cy="1171575"/>
          </a:xfrm>
          <a:prstGeom prst="rect">
            <a:avLst/>
          </a:prstGeom>
        </p:spPr>
      </p:pic>
      <p:pic>
        <p:nvPicPr>
          <p:cNvPr id="6" name="Kép 5"/>
          <p:cNvPicPr>
            <a:picLocks noChangeAspect="1"/>
          </p:cNvPicPr>
          <p:nvPr/>
        </p:nvPicPr>
        <p:blipFill>
          <a:blip r:embed="rId3"/>
          <a:stretch>
            <a:fillRect/>
          </a:stretch>
        </p:blipFill>
        <p:spPr>
          <a:xfrm>
            <a:off x="107950" y="2345075"/>
            <a:ext cx="7443788" cy="1185863"/>
          </a:xfrm>
          <a:prstGeom prst="rect">
            <a:avLst/>
          </a:prstGeom>
        </p:spPr>
      </p:pic>
      <p:pic>
        <p:nvPicPr>
          <p:cNvPr id="7" name="Kép 6"/>
          <p:cNvPicPr>
            <a:picLocks noChangeAspect="1"/>
          </p:cNvPicPr>
          <p:nvPr/>
        </p:nvPicPr>
        <p:blipFill>
          <a:blip r:embed="rId4"/>
          <a:stretch>
            <a:fillRect/>
          </a:stretch>
        </p:blipFill>
        <p:spPr>
          <a:xfrm>
            <a:off x="101953" y="3825146"/>
            <a:ext cx="10052814" cy="1908173"/>
          </a:xfrm>
          <a:prstGeom prst="rect">
            <a:avLst/>
          </a:prstGeom>
        </p:spPr>
      </p:pic>
    </p:spTree>
    <p:extLst>
      <p:ext uri="{BB962C8B-B14F-4D97-AF65-F5344CB8AC3E}">
        <p14:creationId xmlns:p14="http://schemas.microsoft.com/office/powerpoint/2010/main" val="280056840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Filter</a:t>
            </a:r>
            <a:r>
              <a:rPr lang="hu-HU" dirty="0" smtClean="0"/>
              <a:t> – </a:t>
            </a:r>
            <a:r>
              <a:rPr lang="en-US" dirty="0" smtClean="0"/>
              <a:t>Main method</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26</a:t>
            </a:fld>
            <a:endParaRPr lang="hu-HU"/>
          </a:p>
        </p:txBody>
      </p:sp>
      <p:pic>
        <p:nvPicPr>
          <p:cNvPr id="5" name="Kép 4"/>
          <p:cNvPicPr>
            <a:picLocks noChangeAspect="1"/>
          </p:cNvPicPr>
          <p:nvPr/>
        </p:nvPicPr>
        <p:blipFill>
          <a:blip r:embed="rId2"/>
          <a:stretch>
            <a:fillRect/>
          </a:stretch>
        </p:blipFill>
        <p:spPr>
          <a:xfrm>
            <a:off x="107950" y="1056930"/>
            <a:ext cx="6786563" cy="1728788"/>
          </a:xfrm>
          <a:prstGeom prst="rect">
            <a:avLst/>
          </a:prstGeom>
        </p:spPr>
      </p:pic>
    </p:spTree>
    <p:extLst>
      <p:ext uri="{BB962C8B-B14F-4D97-AF65-F5344CB8AC3E}">
        <p14:creationId xmlns:p14="http://schemas.microsoft.com/office/powerpoint/2010/main" val="2867023397"/>
      </p:ext>
    </p:extLst>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hu-HU" sz="2800" dirty="0" smtClean="0">
                <a:latin typeface="Arial" charset="0"/>
              </a:rPr>
              <a:t>Practice</a:t>
            </a:r>
            <a:endParaRPr lang="hu-HU" altLang="hu-HU" sz="2800" dirty="0" smtClean="0">
              <a:latin typeface="Arial" charset="0"/>
            </a:endParaRPr>
          </a:p>
        </p:txBody>
      </p:sp>
      <p:sp>
        <p:nvSpPr>
          <p:cNvPr id="17413" name="Rectangle 3"/>
          <p:cNvSpPr>
            <a:spLocks noGrp="1" noChangeArrowheads="1"/>
          </p:cNvSpPr>
          <p:nvPr>
            <p:ph type="body" idx="1"/>
          </p:nvPr>
        </p:nvSpPr>
        <p:spPr/>
        <p:txBody>
          <a:bodyPr/>
          <a:lstStyle/>
          <a:p>
            <a:r>
              <a:rPr lang="en-US" altLang="hu-HU" dirty="0" smtClean="0"/>
              <a:t>We want to handle feedbacks</a:t>
            </a:r>
            <a:r>
              <a:rPr lang="hu-HU" altLang="hu-HU" dirty="0" smtClean="0"/>
              <a:t/>
            </a:r>
            <a:br>
              <a:rPr lang="hu-HU" altLang="hu-HU" dirty="0" smtClean="0"/>
            </a:br>
            <a:r>
              <a:rPr lang="hu-HU" altLang="hu-HU" dirty="0" smtClean="0"/>
              <a:t>(</a:t>
            </a:r>
            <a:r>
              <a:rPr lang="hu-HU" altLang="hu-HU" dirty="0" err="1" smtClean="0"/>
              <a:t>Opinion</a:t>
            </a:r>
            <a:r>
              <a:rPr lang="hu-HU" altLang="hu-HU" dirty="0" smtClean="0"/>
              <a:t>, </a:t>
            </a:r>
            <a:r>
              <a:rPr lang="hu-HU" altLang="hu-HU" dirty="0" err="1" smtClean="0"/>
              <a:t>Bugreport</a:t>
            </a:r>
            <a:r>
              <a:rPr lang="hu-HU" altLang="hu-HU" dirty="0" smtClean="0"/>
              <a:t>, </a:t>
            </a:r>
            <a:r>
              <a:rPr lang="hu-HU" altLang="hu-HU" dirty="0" err="1" smtClean="0"/>
              <a:t>FeatureRequest</a:t>
            </a:r>
            <a:r>
              <a:rPr lang="hu-HU" altLang="hu-HU" dirty="0" smtClean="0"/>
              <a:t>)</a:t>
            </a:r>
          </a:p>
          <a:p>
            <a:r>
              <a:rPr lang="en-US" altLang="hu-HU" sz="2400" dirty="0" smtClean="0"/>
              <a:t>All feedback types can have various multiple handler methods</a:t>
            </a:r>
            <a:endParaRPr lang="hu-HU" altLang="hu-HU" sz="2400" dirty="0" smtClean="0"/>
          </a:p>
          <a:p>
            <a:r>
              <a:rPr lang="en-US" altLang="hu-HU" dirty="0" smtClean="0"/>
              <a:t>Periodically after every tenth (on the practice</a:t>
            </a:r>
            <a:r>
              <a:rPr lang="hu-HU" altLang="hu-HU" dirty="0" smtClean="0"/>
              <a:t>: </a:t>
            </a:r>
            <a:r>
              <a:rPr lang="en-US" altLang="hu-HU" dirty="0" smtClean="0"/>
              <a:t>third</a:t>
            </a:r>
            <a:r>
              <a:rPr lang="hu-HU" altLang="hu-HU" dirty="0" smtClean="0"/>
              <a:t>) </a:t>
            </a:r>
            <a:r>
              <a:rPr lang="en-US" altLang="hu-HU" dirty="0" smtClean="0"/>
              <a:t>feedback, we have to call the handler methods</a:t>
            </a:r>
          </a:p>
          <a:p>
            <a:r>
              <a:rPr lang="en-US" altLang="hu-HU" sz="2400" dirty="0" smtClean="0"/>
              <a:t>Let’s store the handler methods </a:t>
            </a:r>
            <a:r>
              <a:rPr lang="en-US" altLang="hu-HU" dirty="0"/>
              <a:t>in a Dictionary&lt;Category, Action&lt;Feedback&gt;&gt;</a:t>
            </a:r>
            <a:endParaRPr lang="hu-HU" altLang="hu-HU" sz="2400" dirty="0" smtClean="0"/>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27</a:t>
            </a:fld>
            <a:endParaRPr lang="hu-HU"/>
          </a:p>
        </p:txBody>
      </p:sp>
    </p:spTree>
    <p:extLst>
      <p:ext uri="{BB962C8B-B14F-4D97-AF65-F5344CB8AC3E}">
        <p14:creationId xmlns:p14="http://schemas.microsoft.com/office/powerpoint/2010/main" val="2071881562"/>
      </p:ext>
    </p:extLst>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4AF1ECC1-1EDF-4F78-8680-BB65F61EA0AF}" type="slidenum">
              <a:rPr lang="hu-HU" sz="1000" smtClean="0">
                <a:solidFill>
                  <a:schemeClr val="tx1"/>
                </a:solidFill>
              </a:rPr>
              <a:pPr eaLnBrk="1" hangingPunct="1"/>
              <a:t>28</a:t>
            </a:fld>
            <a:endParaRPr lang="hu-HU" sz="1000" smtClean="0">
              <a:solidFill>
                <a:schemeClr val="tx1"/>
              </a:solidFill>
            </a:endParaRPr>
          </a:p>
        </p:txBody>
      </p:sp>
    </p:spTree>
  </p:cSld>
  <p:clrMapOvr>
    <a:masterClrMapping/>
  </p:clrMapOvr>
  <p:transition spd="med">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7106" name="Dia számának hely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3CAA329-7899-49E1-ABC8-DDC045C23C90}" type="slidenum">
              <a:rPr lang="hu-HU" sz="1000" smtClean="0">
                <a:solidFill>
                  <a:schemeClr val="tx1"/>
                </a:solidFill>
              </a:rPr>
              <a:pPr eaLnBrk="1" hangingPunct="1"/>
              <a:t>29</a:t>
            </a:fld>
            <a:endParaRPr lang="hu-HU" sz="1000" smtClean="0">
              <a:solidFill>
                <a:schemeClr val="tx1"/>
              </a:solidFill>
            </a:endParaRPr>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Mid-semester project</a:t>
            </a:r>
            <a:endParaRPr lang="hu-HU" dirty="0"/>
          </a:p>
        </p:txBody>
      </p:sp>
      <p:sp>
        <p:nvSpPr>
          <p:cNvPr id="3" name="Tartalom helye 2"/>
          <p:cNvSpPr>
            <a:spLocks noGrp="1"/>
          </p:cNvSpPr>
          <p:nvPr>
            <p:ph idx="1"/>
          </p:nvPr>
        </p:nvSpPr>
        <p:spPr/>
        <p:txBody>
          <a:bodyPr/>
          <a:lstStyle/>
          <a:p>
            <a:r>
              <a:rPr lang="en-US" dirty="0" smtClean="0"/>
              <a:t>Details</a:t>
            </a:r>
            <a:r>
              <a:rPr lang="hu-HU" dirty="0" smtClean="0"/>
              <a:t>: </a:t>
            </a:r>
            <a:r>
              <a:rPr lang="hu-HU" dirty="0"/>
              <a:t>prog3_layers_requirements.pdf (</a:t>
            </a:r>
            <a:r>
              <a:rPr lang="hu-HU" dirty="0" err="1"/>
              <a:t>Milestones</a:t>
            </a:r>
            <a:r>
              <a:rPr lang="hu-HU" dirty="0"/>
              <a:t>!!!)</a:t>
            </a:r>
          </a:p>
          <a:p>
            <a:pPr lvl="1"/>
            <a:r>
              <a:rPr lang="en-US" dirty="0" smtClean="0"/>
              <a:t>We can start working on it after the fifth practice</a:t>
            </a:r>
            <a:endParaRPr lang="hu-HU" dirty="0" smtClean="0"/>
          </a:p>
          <a:p>
            <a:pPr lvl="1"/>
            <a:r>
              <a:rPr lang="en-US" dirty="0" smtClean="0"/>
              <a:t>Needed</a:t>
            </a:r>
            <a:r>
              <a:rPr lang="hu-HU" dirty="0" smtClean="0"/>
              <a:t>: </a:t>
            </a:r>
            <a:r>
              <a:rPr lang="en-US" dirty="0" smtClean="0"/>
              <a:t>Database </a:t>
            </a:r>
            <a:r>
              <a:rPr lang="hu-HU" dirty="0" smtClean="0"/>
              <a:t>+ EF, </a:t>
            </a:r>
            <a:r>
              <a:rPr lang="en-US" dirty="0" smtClean="0"/>
              <a:t>the database must have minimum 3 inter-connected tables</a:t>
            </a:r>
            <a:endParaRPr lang="hu-HU" dirty="0" smtClean="0"/>
          </a:p>
          <a:p>
            <a:pPr lvl="1"/>
            <a:r>
              <a:rPr lang="hu-HU" dirty="0" err="1" smtClean="0"/>
              <a:t>Code-First</a:t>
            </a:r>
            <a:r>
              <a:rPr lang="hu-HU" dirty="0" smtClean="0"/>
              <a:t> </a:t>
            </a:r>
            <a:r>
              <a:rPr lang="en-US" dirty="0" smtClean="0"/>
              <a:t>approach</a:t>
            </a:r>
            <a:endParaRPr lang="hu-HU" dirty="0" smtClean="0"/>
          </a:p>
          <a:p>
            <a:r>
              <a:rPr lang="en-US" dirty="0" smtClean="0"/>
              <a:t>The task</a:t>
            </a:r>
            <a:r>
              <a:rPr lang="hu-HU" dirty="0" smtClean="0"/>
              <a:t>: </a:t>
            </a:r>
            <a:r>
              <a:rPr lang="en-US" dirty="0" smtClean="0"/>
              <a:t>full management of those three tables</a:t>
            </a:r>
            <a:endParaRPr lang="hu-HU" dirty="0" smtClean="0"/>
          </a:p>
          <a:p>
            <a:pPr lvl="1"/>
            <a:r>
              <a:rPr lang="en-US" dirty="0" smtClean="0"/>
              <a:t>List + Insert + Remove + Modify something</a:t>
            </a:r>
            <a:endParaRPr lang="hu-HU" dirty="0" smtClean="0"/>
          </a:p>
          <a:p>
            <a:pPr lvl="1"/>
            <a:r>
              <a:rPr lang="en-US" dirty="0" smtClean="0"/>
              <a:t>Minimum 3 functionality that go beyond simple listings, and require multi-table joins and/or </a:t>
            </a:r>
            <a:r>
              <a:rPr lang="en-US" dirty="0" err="1" smtClean="0"/>
              <a:t>groupby</a:t>
            </a:r>
            <a:r>
              <a:rPr lang="en-US" dirty="0" smtClean="0"/>
              <a:t> operators</a:t>
            </a:r>
            <a:endParaRPr lang="hu-HU" dirty="0" smtClean="0"/>
          </a:p>
          <a:p>
            <a:r>
              <a:rPr lang="en-US" dirty="0" smtClean="0"/>
              <a:t>Other requirements</a:t>
            </a:r>
            <a:endParaRPr lang="hu-HU" dirty="0" smtClean="0"/>
          </a:p>
          <a:p>
            <a:pPr lvl="1"/>
            <a:r>
              <a:rPr lang="en-US" dirty="0" smtClean="0"/>
              <a:t>Layered architecture</a:t>
            </a:r>
            <a:r>
              <a:rPr lang="hu-HU" dirty="0" smtClean="0"/>
              <a:t>, SOLID, </a:t>
            </a:r>
            <a:r>
              <a:rPr lang="hu-HU" dirty="0" err="1" smtClean="0"/>
              <a:t>Dependency</a:t>
            </a:r>
            <a:r>
              <a:rPr lang="hu-HU" dirty="0" smtClean="0"/>
              <a:t> </a:t>
            </a:r>
            <a:r>
              <a:rPr lang="hu-HU" dirty="0" err="1" smtClean="0"/>
              <a:t>Injection</a:t>
            </a:r>
            <a:endParaRPr lang="hu-HU" dirty="0"/>
          </a:p>
          <a:p>
            <a:pPr lvl="1"/>
            <a:r>
              <a:rPr lang="hu-HU" dirty="0" err="1" smtClean="0"/>
              <a:t>Doxygen</a:t>
            </a:r>
            <a:r>
              <a:rPr lang="hu-HU" dirty="0" smtClean="0"/>
              <a:t>, </a:t>
            </a:r>
            <a:r>
              <a:rPr lang="hu-HU" dirty="0" err="1" smtClean="0"/>
              <a:t>Stylecop</a:t>
            </a:r>
            <a:endParaRPr lang="hu-HU" dirty="0" smtClean="0"/>
          </a:p>
          <a:p>
            <a:pPr lvl="1"/>
            <a:r>
              <a:rPr lang="hu-HU" dirty="0" smtClean="0"/>
              <a:t>Unit </a:t>
            </a:r>
            <a:r>
              <a:rPr lang="en-US" dirty="0" smtClean="0"/>
              <a:t>tests with </a:t>
            </a:r>
            <a:r>
              <a:rPr lang="en-US" dirty="0" err="1" smtClean="0"/>
              <a:t>nUnit</a:t>
            </a:r>
            <a:r>
              <a:rPr lang="en-US" dirty="0" smtClean="0"/>
              <a:t> + MOQ</a:t>
            </a:r>
            <a:endParaRPr lang="hu-HU" dirty="0" smtClean="0"/>
          </a:p>
          <a:p>
            <a:pPr lvl="1"/>
            <a:r>
              <a:rPr lang="hu-HU" dirty="0" err="1" smtClean="0"/>
              <a:t>Git</a:t>
            </a:r>
            <a:r>
              <a:rPr lang="hu-HU" dirty="0" smtClean="0"/>
              <a:t> </a:t>
            </a:r>
            <a:r>
              <a:rPr lang="hu-HU" dirty="0" err="1" smtClean="0"/>
              <a:t>repository</a:t>
            </a:r>
            <a:r>
              <a:rPr lang="hu-HU" dirty="0" smtClean="0"/>
              <a:t> (</a:t>
            </a:r>
            <a:r>
              <a:rPr lang="en-US" dirty="0" smtClean="0"/>
              <a:t>with a </a:t>
            </a:r>
            <a:r>
              <a:rPr lang="en-US" dirty="0" err="1" smtClean="0"/>
              <a:t>goot</a:t>
            </a:r>
            <a:r>
              <a:rPr lang="en-US" dirty="0" smtClean="0"/>
              <a:t> project name</a:t>
            </a:r>
            <a:r>
              <a:rPr lang="hu-HU" dirty="0" smtClean="0"/>
              <a:t>!), </a:t>
            </a:r>
            <a:r>
              <a:rPr lang="hu-HU" dirty="0" err="1" smtClean="0"/>
              <a:t>Gitstat</a:t>
            </a:r>
            <a:r>
              <a:rPr lang="hu-HU" dirty="0" smtClean="0"/>
              <a:t> </a:t>
            </a:r>
            <a:r>
              <a:rPr lang="hu-HU" dirty="0" err="1" smtClean="0"/>
              <a:t>true</a:t>
            </a:r>
            <a:endParaRPr lang="hu-HU" dirty="0" smtClean="0"/>
          </a:p>
          <a:p>
            <a:pPr lvl="1"/>
            <a:r>
              <a:rPr lang="en-US" dirty="0" smtClean="0"/>
              <a:t>Video</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3</a:t>
            </a:fld>
            <a:endParaRPr lang="hu-HU"/>
          </a:p>
        </p:txBody>
      </p:sp>
    </p:spTree>
    <p:extLst>
      <p:ext uri="{BB962C8B-B14F-4D97-AF65-F5344CB8AC3E}">
        <p14:creationId xmlns:p14="http://schemas.microsoft.com/office/powerpoint/2010/main" val="243545435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checkerboard(across)">
                                      <p:cBhvr>
                                        <p:cTn id="18" dur="500"/>
                                        <p:tgtEl>
                                          <p:spTgt spid="3">
                                            <p:txEl>
                                              <p:pRg st="7" end="7"/>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checkerboard(across)">
                                      <p:cBhvr>
                                        <p:cTn id="21" dur="500"/>
                                        <p:tgtEl>
                                          <p:spTgt spid="3">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heckerboard(across)">
                                      <p:cBhvr>
                                        <p:cTn id="24" dur="500"/>
                                        <p:tgtEl>
                                          <p:spTgt spid="3">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0" dur="500"/>
                                        <p:tgtEl>
                                          <p:spTgt spid="3">
                                            <p:txEl>
                                              <p:pRg st="11" end="11"/>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r>
              <a:rPr lang="en-US" altLang="hu-HU" dirty="0" smtClean="0"/>
              <a:t>A type that is capable of storing multiple methods inside</a:t>
            </a:r>
            <a:endParaRPr lang="hu-HU" altLang="hu-HU" dirty="0" smtClean="0"/>
          </a:p>
          <a:p>
            <a:pPr lvl="1" eaLnBrk="1" hangingPunct="1"/>
            <a:r>
              <a:rPr lang="en-US" altLang="hu-HU" dirty="0" smtClean="0"/>
              <a:t>The </a:t>
            </a:r>
            <a:r>
              <a:rPr lang="hu-HU" altLang="hu-HU" b="1" dirty="0" err="1" smtClean="0"/>
              <a:t>delegate</a:t>
            </a:r>
            <a:r>
              <a:rPr lang="hu-HU" altLang="hu-HU" b="1" dirty="0" smtClean="0"/>
              <a:t> </a:t>
            </a:r>
            <a:r>
              <a:rPr lang="en-US" altLang="hu-HU" b="1" dirty="0" smtClean="0"/>
              <a:t>type</a:t>
            </a:r>
            <a:r>
              <a:rPr lang="hu-HU" altLang="hu-HU" dirty="0" smtClean="0"/>
              <a:t> </a:t>
            </a:r>
            <a:r>
              <a:rPr lang="en-US" altLang="hu-HU" dirty="0" smtClean="0"/>
              <a:t>determines the signature of the method it can contain</a:t>
            </a:r>
          </a:p>
          <a:p>
            <a:pPr lvl="1" eaLnBrk="1" hangingPunct="1"/>
            <a:endParaRPr lang="hu-HU" altLang="hu-HU" dirty="0" smtClean="0"/>
          </a:p>
          <a:p>
            <a:pPr marL="0" indent="0" eaLnBrk="1" hangingPunct="1">
              <a:buNone/>
            </a:pPr>
            <a:endParaRPr lang="hu-HU" altLang="hu-HU" sz="2000" dirty="0" smtClean="0"/>
          </a:p>
          <a:p>
            <a:pPr lvl="1" eaLnBrk="1" hangingPunct="1"/>
            <a:r>
              <a:rPr lang="en-US" altLang="hu-HU" dirty="0" smtClean="0"/>
              <a:t>The  specific </a:t>
            </a:r>
            <a:r>
              <a:rPr lang="hu-HU" altLang="hu-HU" b="1" dirty="0" err="1" smtClean="0"/>
              <a:t>delegate</a:t>
            </a:r>
            <a:r>
              <a:rPr lang="hu-HU" altLang="hu-HU" b="1" dirty="0" smtClean="0"/>
              <a:t> </a:t>
            </a:r>
            <a:r>
              <a:rPr lang="en-US" altLang="hu-HU" b="1" dirty="0" smtClean="0"/>
              <a:t>variable </a:t>
            </a:r>
            <a:r>
              <a:rPr lang="en-US" altLang="hu-HU" dirty="0" smtClean="0"/>
              <a:t>will actually store the methods</a:t>
            </a:r>
            <a:r>
              <a:rPr lang="hu-HU" altLang="hu-HU" dirty="0" smtClean="0"/>
              <a:t/>
            </a:r>
            <a:br>
              <a:rPr lang="hu-HU" altLang="hu-HU" dirty="0" smtClean="0"/>
            </a:br>
            <a:r>
              <a:rPr lang="hu-HU" altLang="hu-HU" dirty="0" smtClean="0"/>
              <a:t>(</a:t>
            </a:r>
            <a:r>
              <a:rPr lang="en-US" altLang="hu-HU" dirty="0" smtClean="0"/>
              <a:t>in the background</a:t>
            </a:r>
            <a:r>
              <a:rPr lang="hu-HU" altLang="hu-HU" dirty="0" smtClean="0"/>
              <a:t>: </a:t>
            </a:r>
            <a:r>
              <a:rPr lang="en-US" altLang="hu-HU" dirty="0" smtClean="0"/>
              <a:t>class</a:t>
            </a:r>
            <a:r>
              <a:rPr lang="hu-HU" altLang="hu-HU" dirty="0" smtClean="0"/>
              <a:t>=</a:t>
            </a:r>
            <a:r>
              <a:rPr lang="en-US" altLang="hu-HU" dirty="0" smtClean="0"/>
              <a:t>type and </a:t>
            </a:r>
            <a:r>
              <a:rPr lang="en-US" altLang="hu-HU" dirty="0" err="1" smtClean="0"/>
              <a:t>instance+variable+list</a:t>
            </a:r>
            <a:r>
              <a:rPr lang="hu-HU" altLang="hu-HU" dirty="0" smtClean="0"/>
              <a:t>)</a:t>
            </a:r>
          </a:p>
          <a:p>
            <a:pPr lvl="1" eaLnBrk="1" hangingPunct="1"/>
            <a:endParaRPr lang="hu-HU" altLang="hu-HU" dirty="0"/>
          </a:p>
          <a:p>
            <a:pPr lvl="2" eaLnBrk="1" hangingPunct="1"/>
            <a:endParaRPr lang="hu-HU" altLang="hu-HU" sz="2000" dirty="0" smtClean="0"/>
          </a:p>
          <a:p>
            <a:pPr lvl="1" eaLnBrk="1" hangingPunct="1"/>
            <a:endParaRPr lang="hu-HU" altLang="hu-HU" dirty="0"/>
          </a:p>
          <a:p>
            <a:pPr lvl="1" eaLnBrk="1" hangingPunct="1"/>
            <a:endParaRPr lang="hu-HU" altLang="hu-HU" dirty="0" smtClean="0"/>
          </a:p>
          <a:p>
            <a:pPr lvl="1" eaLnBrk="1" hangingPunct="1"/>
            <a:endParaRPr lang="hu-HU" altLang="hu-HU" dirty="0"/>
          </a:p>
          <a:p>
            <a:pPr lvl="1" eaLnBrk="1" hangingPunct="1"/>
            <a:endParaRPr lang="hu-HU" altLang="hu-HU" dirty="0" smtClean="0"/>
          </a:p>
          <a:p>
            <a:pPr marL="457200" lvl="1" indent="0" eaLnBrk="1" hangingPunct="1">
              <a:buNone/>
            </a:pPr>
            <a:endParaRPr lang="hu-HU" altLang="hu-HU" dirty="0" smtClean="0"/>
          </a:p>
          <a:p>
            <a:pPr lvl="1" eaLnBrk="1" hangingPunct="1"/>
            <a:endParaRPr lang="hu-HU" altLang="hu-HU" b="1" dirty="0" smtClean="0"/>
          </a:p>
          <a:p>
            <a:pPr lvl="1" eaLnBrk="1" hangingPunct="1"/>
            <a:r>
              <a:rPr lang="en-US" altLang="hu-HU" b="1" dirty="0" smtClean="0"/>
              <a:t>The delegate variable has a null value until it has no added methods</a:t>
            </a:r>
            <a:endParaRPr lang="hu-HU" altLang="hu-HU" sz="2000" dirty="0" smtClean="0"/>
          </a:p>
        </p:txBody>
      </p:sp>
      <p:sp>
        <p:nvSpPr>
          <p:cNvPr id="7173" name="Rectangle 2"/>
          <p:cNvSpPr>
            <a:spLocks noGrp="1" noChangeArrowheads="1"/>
          </p:cNvSpPr>
          <p:nvPr>
            <p:ph type="title" idx="4294967295"/>
          </p:nvPr>
        </p:nvSpPr>
        <p:spPr/>
        <p:txBody>
          <a:bodyPr/>
          <a:lstStyle/>
          <a:p>
            <a:pPr eaLnBrk="1" hangingPunct="1"/>
            <a:r>
              <a:rPr lang="hu-HU" altLang="hu-HU" dirty="0" err="1" smtClean="0">
                <a:latin typeface="+mn-lt"/>
              </a:rPr>
              <a:t>Delegate</a:t>
            </a:r>
            <a:endParaRPr lang="hu-HU" altLang="hu-HU" dirty="0" smtClean="0">
              <a:latin typeface="+mn-lt"/>
            </a:endParaRPr>
          </a:p>
        </p:txBody>
      </p:sp>
      <p:sp>
        <p:nvSpPr>
          <p:cNvPr id="6" name="Szövegdoboz 5"/>
          <p:cNvSpPr txBox="1">
            <a:spLocks noChangeArrowheads="1"/>
          </p:cNvSpPr>
          <p:nvPr/>
        </p:nvSpPr>
        <p:spPr bwMode="auto">
          <a:xfrm>
            <a:off x="633482" y="1835119"/>
            <a:ext cx="820914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r>
              <a:rPr lang="hu-HU" altLang="hu-HU" sz="2000" dirty="0" err="1" smtClean="0">
                <a:solidFill>
                  <a:srgbClr val="0000FF"/>
                </a:solidFill>
                <a:latin typeface="Consolas" pitchFamily="49" charset="0"/>
                <a:ea typeface="Calibri" pitchFamily="34" charset="0"/>
                <a:cs typeface="Calibri" pitchFamily="34" charset="0"/>
              </a:rPr>
              <a:t>delegate</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double</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2B91AF"/>
                </a:solidFill>
                <a:latin typeface="Consolas" pitchFamily="49" charset="0"/>
                <a:ea typeface="Calibri" pitchFamily="34" charset="0"/>
                <a:cs typeface="Calibri" pitchFamily="34" charset="0"/>
              </a:rPr>
              <a:t>MyDelegate</a:t>
            </a:r>
            <a:r>
              <a:rPr lang="hu-HU" altLang="hu-HU" sz="2000" dirty="0" smtClean="0">
                <a:latin typeface="Consolas" pitchFamily="49" charset="0"/>
                <a:ea typeface="Calibri" pitchFamily="34" charset="0"/>
                <a:cs typeface="Calibri" pitchFamily="34" charset="0"/>
              </a:rPr>
              <a:t>(</a:t>
            </a:r>
            <a:r>
              <a:rPr lang="hu-HU" altLang="hu-HU" sz="2000" dirty="0" smtClean="0">
                <a:solidFill>
                  <a:srgbClr val="0000FF"/>
                </a:solidFill>
                <a:latin typeface="Consolas" pitchFamily="49" charset="0"/>
                <a:ea typeface="Calibri" pitchFamily="34" charset="0"/>
                <a:cs typeface="Calibri" pitchFamily="34" charset="0"/>
              </a:rPr>
              <a:t>int</a:t>
            </a:r>
            <a:r>
              <a:rPr lang="hu-HU" altLang="hu-HU" sz="2000" dirty="0" smtClean="0">
                <a:latin typeface="Consolas" pitchFamily="49" charset="0"/>
                <a:ea typeface="Calibri" pitchFamily="34" charset="0"/>
                <a:cs typeface="Calibri" pitchFamily="34" charset="0"/>
              </a:rPr>
              <a:t> </a:t>
            </a:r>
            <a:r>
              <a:rPr lang="hu-HU" altLang="hu-HU" sz="2000" dirty="0" smtClean="0">
                <a:solidFill>
                  <a:schemeClr val="tx1"/>
                </a:solidFill>
                <a:latin typeface="Consolas" pitchFamily="49" charset="0"/>
                <a:ea typeface="Calibri" pitchFamily="34" charset="0"/>
                <a:cs typeface="Calibri" pitchFamily="34" charset="0"/>
              </a:rPr>
              <a:t>param1</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string</a:t>
            </a:r>
            <a:r>
              <a:rPr lang="hu-HU" altLang="hu-HU" sz="2000" dirty="0" smtClean="0">
                <a:latin typeface="Consolas" pitchFamily="49" charset="0"/>
                <a:ea typeface="Calibri" pitchFamily="34" charset="0"/>
                <a:cs typeface="Calibri" pitchFamily="34" charset="0"/>
              </a:rPr>
              <a:t> </a:t>
            </a:r>
            <a:r>
              <a:rPr lang="hu-HU" altLang="hu-HU" sz="2000" dirty="0" smtClean="0">
                <a:solidFill>
                  <a:schemeClr val="tx1"/>
                </a:solidFill>
                <a:latin typeface="Consolas" pitchFamily="49" charset="0"/>
                <a:ea typeface="Calibri" pitchFamily="34" charset="0"/>
                <a:cs typeface="Calibri" pitchFamily="34" charset="0"/>
              </a:rPr>
              <a:t>param2);</a:t>
            </a:r>
            <a:endParaRPr lang="hu-HU" altLang="hu-HU" sz="2000" dirty="0" smtClean="0">
              <a:solidFill>
                <a:schemeClr val="tx1"/>
              </a:solidFill>
            </a:endParaRPr>
          </a:p>
        </p:txBody>
      </p:sp>
      <p:sp>
        <p:nvSpPr>
          <p:cNvPr id="7" name="Szövegdoboz 6"/>
          <p:cNvSpPr txBox="1">
            <a:spLocks noChangeArrowheads="1"/>
          </p:cNvSpPr>
          <p:nvPr/>
        </p:nvSpPr>
        <p:spPr bwMode="auto">
          <a:xfrm>
            <a:off x="584023" y="2996940"/>
            <a:ext cx="820914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lvl="0" algn="l">
              <a:lnSpc>
                <a:spcPct val="115000"/>
              </a:lnSpc>
              <a:spcBef>
                <a:spcPct val="20000"/>
              </a:spcBef>
              <a:spcAft>
                <a:spcPts val="0"/>
              </a:spcAft>
              <a:defRPr/>
            </a:pPr>
            <a:r>
              <a:rPr lang="hu-HU" sz="2000" kern="0" dirty="0" err="1" smtClean="0">
                <a:solidFill>
                  <a:srgbClr val="0000FF"/>
                </a:solidFill>
                <a:latin typeface="Consolas"/>
                <a:ea typeface="Calibri"/>
                <a:cs typeface="Times New Roman"/>
              </a:rPr>
              <a:t>double</a:t>
            </a:r>
            <a:r>
              <a:rPr lang="hu-HU" sz="2000" kern="0" dirty="0" smtClean="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funct</a:t>
            </a:r>
            <a:r>
              <a:rPr lang="hu-HU" sz="2000" kern="0" dirty="0">
                <a:solidFill>
                  <a:srgbClr val="000000"/>
                </a:solidFill>
                <a:latin typeface="Consolas"/>
                <a:ea typeface="Calibri"/>
                <a:cs typeface="Times New Roman"/>
              </a:rPr>
              <a:t>(</a:t>
            </a:r>
            <a:r>
              <a:rPr lang="hu-HU" sz="2000" kern="0" dirty="0">
                <a:solidFill>
                  <a:srgbClr val="0000FF"/>
                </a:solidFill>
                <a:latin typeface="Consolas"/>
                <a:ea typeface="Calibri"/>
                <a:cs typeface="Times New Roman"/>
              </a:rPr>
              <a:t>int</a:t>
            </a:r>
            <a:r>
              <a:rPr lang="hu-HU" sz="2000" kern="0" dirty="0">
                <a:solidFill>
                  <a:srgbClr val="000000"/>
                </a:solidFill>
                <a:latin typeface="Consolas"/>
                <a:ea typeface="Calibri"/>
                <a:cs typeface="Times New Roman"/>
              </a:rPr>
              <a:t> </a:t>
            </a:r>
            <a:r>
              <a:rPr lang="hu-HU" sz="2000" kern="0" dirty="0" err="1" smtClean="0">
                <a:solidFill>
                  <a:srgbClr val="000000"/>
                </a:solidFill>
                <a:latin typeface="Consolas"/>
                <a:ea typeface="Calibri"/>
                <a:cs typeface="Times New Roman"/>
              </a:rPr>
              <a:t>first</a:t>
            </a:r>
            <a:r>
              <a:rPr lang="hu-HU" sz="2000" kern="0" dirty="0" smtClean="0">
                <a:solidFill>
                  <a:srgbClr val="000000"/>
                </a:solidFill>
                <a:latin typeface="Consolas"/>
                <a:ea typeface="Calibri"/>
                <a:cs typeface="Times New Roman"/>
              </a:rPr>
              <a:t>, </a:t>
            </a:r>
            <a:r>
              <a:rPr lang="hu-HU" sz="2000" kern="0" dirty="0" err="1">
                <a:solidFill>
                  <a:srgbClr val="0000FF"/>
                </a:solidFill>
                <a:latin typeface="Consolas"/>
                <a:ea typeface="Calibri"/>
                <a:cs typeface="Times New Roman"/>
              </a:rPr>
              <a:t>string</a:t>
            </a:r>
            <a:r>
              <a:rPr lang="hu-HU" sz="2000" kern="0" dirty="0">
                <a:solidFill>
                  <a:srgbClr val="000000"/>
                </a:solidFill>
                <a:latin typeface="Consolas"/>
                <a:ea typeface="Calibri"/>
                <a:cs typeface="Times New Roman"/>
              </a:rPr>
              <a:t> </a:t>
            </a:r>
            <a:r>
              <a:rPr lang="hu-HU" sz="2000" kern="0" dirty="0" err="1" smtClean="0">
                <a:solidFill>
                  <a:srgbClr val="000000"/>
                </a:solidFill>
                <a:latin typeface="Consolas"/>
                <a:ea typeface="Calibri"/>
                <a:cs typeface="Times New Roman"/>
              </a:rPr>
              <a:t>second</a:t>
            </a:r>
            <a:r>
              <a:rPr lang="hu-HU" sz="2000" kern="0" dirty="0" smtClean="0">
                <a:solidFill>
                  <a:srgbClr val="000000"/>
                </a:solidFill>
                <a:latin typeface="Consolas"/>
                <a:ea typeface="Calibri"/>
                <a:cs typeface="Times New Roman"/>
              </a:rPr>
              <a:t>) </a:t>
            </a:r>
          </a:p>
          <a:p>
            <a:pPr lvl="0" algn="l">
              <a:lnSpc>
                <a:spcPct val="115000"/>
              </a:lnSpc>
              <a:spcBef>
                <a:spcPct val="20000"/>
              </a:spcBef>
              <a:spcAft>
                <a:spcPts val="0"/>
              </a:spcAft>
              <a:defRPr/>
            </a:pPr>
            <a:r>
              <a:rPr lang="hu-HU" sz="2000" kern="0" dirty="0" smtClean="0">
                <a:solidFill>
                  <a:srgbClr val="000000"/>
                </a:solidFill>
                <a:latin typeface="Consolas"/>
                <a:ea typeface="Calibri"/>
                <a:cs typeface="Times New Roman"/>
              </a:rPr>
              <a:t>{ </a:t>
            </a:r>
            <a:r>
              <a:rPr lang="hu-HU" sz="2000" kern="0" dirty="0">
                <a:solidFill>
                  <a:srgbClr val="000000"/>
                </a:solidFill>
                <a:latin typeface="Consolas"/>
                <a:ea typeface="Calibri"/>
                <a:cs typeface="Times New Roman"/>
              </a:rPr>
              <a:t/>
            </a:r>
            <a:br>
              <a:rPr lang="hu-HU" sz="2000" kern="0" dirty="0">
                <a:solidFill>
                  <a:srgbClr val="000000"/>
                </a:solidFill>
                <a:latin typeface="Consolas"/>
                <a:ea typeface="Calibri"/>
                <a:cs typeface="Times New Roman"/>
              </a:rPr>
            </a:br>
            <a:r>
              <a:rPr lang="hu-HU" sz="2000" kern="0" dirty="0">
                <a:solidFill>
                  <a:srgbClr val="000000"/>
                </a:solidFill>
                <a:latin typeface="Consolas"/>
                <a:ea typeface="Calibri"/>
                <a:cs typeface="Times New Roman"/>
              </a:rPr>
              <a:t>	</a:t>
            </a:r>
            <a:r>
              <a:rPr lang="hu-HU" sz="2000" kern="0" dirty="0" err="1">
                <a:solidFill>
                  <a:srgbClr val="0000FF"/>
                </a:solidFill>
                <a:latin typeface="Consolas"/>
                <a:ea typeface="Calibri"/>
                <a:cs typeface="Times New Roman"/>
              </a:rPr>
              <a:t>return</a:t>
            </a:r>
            <a:r>
              <a:rPr lang="hu-HU" sz="2000" kern="0" dirty="0">
                <a:solidFill>
                  <a:srgbClr val="000000"/>
                </a:solidFill>
                <a:latin typeface="Consolas"/>
                <a:ea typeface="Calibri"/>
                <a:cs typeface="Times New Roman"/>
              </a:rPr>
              <a:t> </a:t>
            </a:r>
            <a:r>
              <a:rPr lang="hu-HU" sz="2000" kern="0" dirty="0" err="1" smtClean="0">
                <a:solidFill>
                  <a:srgbClr val="000000"/>
                </a:solidFill>
                <a:latin typeface="Consolas"/>
                <a:ea typeface="Calibri"/>
                <a:cs typeface="Times New Roman"/>
              </a:rPr>
              <a:t>first</a:t>
            </a:r>
            <a:r>
              <a:rPr lang="hu-HU" sz="2000" kern="0" dirty="0" smtClean="0">
                <a:solidFill>
                  <a:srgbClr val="000000"/>
                </a:solidFill>
                <a:latin typeface="Consolas"/>
                <a:ea typeface="Calibri"/>
                <a:cs typeface="Times New Roman"/>
              </a:rPr>
              <a:t> </a:t>
            </a:r>
            <a:r>
              <a:rPr lang="hu-HU" sz="2000" kern="0" dirty="0">
                <a:solidFill>
                  <a:srgbClr val="000000"/>
                </a:solidFill>
                <a:latin typeface="Consolas"/>
                <a:ea typeface="Calibri"/>
                <a:cs typeface="Times New Roman"/>
              </a:rPr>
              <a:t>+ </a:t>
            </a:r>
            <a:r>
              <a:rPr lang="hu-HU" sz="2000" kern="0" dirty="0" err="1" smtClean="0">
                <a:solidFill>
                  <a:srgbClr val="000000"/>
                </a:solidFill>
                <a:latin typeface="Consolas"/>
                <a:ea typeface="Calibri"/>
                <a:cs typeface="Times New Roman"/>
              </a:rPr>
              <a:t>second.Length</a:t>
            </a:r>
            <a:r>
              <a:rPr lang="hu-HU" sz="2000" kern="0" dirty="0">
                <a:solidFill>
                  <a:srgbClr val="000000"/>
                </a:solidFill>
                <a:latin typeface="Consolas"/>
                <a:ea typeface="Calibri"/>
                <a:cs typeface="Times New Roman"/>
              </a:rPr>
              <a:t>;</a:t>
            </a:r>
            <a:br>
              <a:rPr lang="hu-HU" sz="2000" kern="0" dirty="0">
                <a:solidFill>
                  <a:srgbClr val="000000"/>
                </a:solidFill>
                <a:latin typeface="Consolas"/>
                <a:ea typeface="Calibri"/>
                <a:cs typeface="Times New Roman"/>
              </a:rPr>
            </a:br>
            <a:r>
              <a:rPr lang="hu-HU" sz="2000" kern="0" dirty="0">
                <a:solidFill>
                  <a:srgbClr val="000000"/>
                </a:solidFill>
                <a:latin typeface="Consolas"/>
                <a:ea typeface="Calibri"/>
                <a:cs typeface="Times New Roman"/>
              </a:rPr>
              <a:t>}</a:t>
            </a:r>
          </a:p>
        </p:txBody>
      </p:sp>
      <p:sp>
        <p:nvSpPr>
          <p:cNvPr id="8" name="Szövegdoboz 7"/>
          <p:cNvSpPr txBox="1">
            <a:spLocks noChangeArrowheads="1"/>
          </p:cNvSpPr>
          <p:nvPr/>
        </p:nvSpPr>
        <p:spPr bwMode="auto">
          <a:xfrm>
            <a:off x="584023" y="4732180"/>
            <a:ext cx="8209140" cy="8002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lnSpc>
                <a:spcPct val="115000"/>
              </a:lnSpc>
              <a:spcBef>
                <a:spcPct val="20000"/>
              </a:spcBef>
              <a:spcAft>
                <a:spcPts val="0"/>
              </a:spcAft>
              <a:defRPr/>
            </a:pPr>
            <a:r>
              <a:rPr lang="hu-HU" sz="2000" kern="0" dirty="0" err="1" smtClean="0">
                <a:solidFill>
                  <a:srgbClr val="2B91AF"/>
                </a:solidFill>
                <a:latin typeface="Consolas"/>
                <a:ea typeface="Calibri"/>
                <a:cs typeface="Times New Roman"/>
              </a:rPr>
              <a:t>MyDelegate</a:t>
            </a:r>
            <a:r>
              <a:rPr lang="hu-HU" sz="2000" kern="0" dirty="0" smtClean="0">
                <a:solidFill>
                  <a:srgbClr val="000000"/>
                </a:solidFill>
                <a:latin typeface="Consolas"/>
                <a:ea typeface="Calibri"/>
                <a:cs typeface="Times New Roman"/>
              </a:rPr>
              <a:t> </a:t>
            </a:r>
            <a:r>
              <a:rPr lang="hu-HU" sz="2000" kern="0" dirty="0">
                <a:solidFill>
                  <a:srgbClr val="000000"/>
                </a:solidFill>
                <a:latin typeface="Consolas"/>
                <a:ea typeface="Calibri"/>
                <a:cs typeface="Times New Roman"/>
              </a:rPr>
              <a:t>del = </a:t>
            </a:r>
            <a:r>
              <a:rPr lang="hu-HU" sz="2000" kern="0" dirty="0" err="1">
                <a:solidFill>
                  <a:srgbClr val="0000FF"/>
                </a:solidFill>
                <a:latin typeface="Consolas"/>
                <a:ea typeface="Calibri"/>
                <a:cs typeface="Times New Roman"/>
              </a:rPr>
              <a:t>new</a:t>
            </a:r>
            <a:r>
              <a:rPr lang="hu-HU" sz="2000" kern="0" dirty="0">
                <a:solidFill>
                  <a:srgbClr val="000000"/>
                </a:solidFill>
                <a:latin typeface="Consolas"/>
                <a:ea typeface="Calibri"/>
                <a:cs typeface="Times New Roman"/>
              </a:rPr>
              <a:t> </a:t>
            </a:r>
            <a:r>
              <a:rPr lang="hu-HU" sz="2000" kern="0" dirty="0" err="1">
                <a:solidFill>
                  <a:srgbClr val="2B91AF"/>
                </a:solidFill>
                <a:latin typeface="Consolas"/>
                <a:ea typeface="Calibri"/>
                <a:cs typeface="Times New Roman"/>
              </a:rPr>
              <a:t>MyDelegate</a:t>
            </a:r>
            <a:r>
              <a:rPr lang="hu-HU" sz="2000" kern="0" dirty="0">
                <a:solidFill>
                  <a:srgbClr val="000000"/>
                </a:solidFill>
                <a:latin typeface="Consolas"/>
                <a:ea typeface="Calibri"/>
                <a:cs typeface="Times New Roman"/>
              </a:rPr>
              <a:t>(</a:t>
            </a:r>
            <a:r>
              <a:rPr lang="hu-HU" sz="2000" kern="0" dirty="0" err="1">
                <a:solidFill>
                  <a:srgbClr val="000000"/>
                </a:solidFill>
                <a:latin typeface="Consolas"/>
                <a:ea typeface="Calibri"/>
                <a:cs typeface="Times New Roman"/>
              </a:rPr>
              <a:t>funct</a:t>
            </a:r>
            <a:r>
              <a:rPr lang="hu-HU" sz="2000" kern="0" dirty="0" smtClean="0">
                <a:solidFill>
                  <a:srgbClr val="000000"/>
                </a:solidFill>
                <a:latin typeface="Consolas"/>
                <a:ea typeface="Calibri"/>
                <a:cs typeface="Times New Roman"/>
              </a:rPr>
              <a:t>); </a:t>
            </a:r>
            <a:r>
              <a:rPr lang="en-GB" sz="2000" dirty="0" smtClean="0">
                <a:solidFill>
                  <a:srgbClr val="008000"/>
                </a:solidFill>
                <a:highlight>
                  <a:srgbClr val="FFFFFF"/>
                </a:highlight>
                <a:latin typeface="Consolas"/>
              </a:rPr>
              <a:t>//</a:t>
            </a:r>
            <a:r>
              <a:rPr lang="hu-HU" sz="2000" dirty="0" err="1" smtClean="0">
                <a:solidFill>
                  <a:srgbClr val="008000"/>
                </a:solidFill>
                <a:highlight>
                  <a:srgbClr val="FFFFFF"/>
                </a:highlight>
                <a:latin typeface="Consolas"/>
              </a:rPr>
              <a:t>long</a:t>
            </a:r>
            <a:r>
              <a:rPr lang="hu-HU" sz="2000" dirty="0" smtClean="0">
                <a:solidFill>
                  <a:srgbClr val="008000"/>
                </a:solidFill>
                <a:highlight>
                  <a:srgbClr val="FFFFFF"/>
                </a:highlight>
                <a:latin typeface="Consolas"/>
              </a:rPr>
              <a:t> </a:t>
            </a:r>
            <a:r>
              <a:rPr lang="hu-HU" sz="2000" dirty="0" err="1" smtClean="0">
                <a:solidFill>
                  <a:srgbClr val="008000"/>
                </a:solidFill>
                <a:highlight>
                  <a:srgbClr val="FFFFFF"/>
                </a:highlight>
                <a:latin typeface="Consolas"/>
              </a:rPr>
              <a:t>syntax</a:t>
            </a:r>
            <a:r>
              <a:rPr lang="hu-HU" sz="2000" kern="0" dirty="0">
                <a:solidFill>
                  <a:srgbClr val="000000"/>
                </a:solidFill>
                <a:latin typeface="Consolas"/>
                <a:ea typeface="Calibri"/>
                <a:cs typeface="Times New Roman"/>
              </a:rPr>
              <a:t/>
            </a:r>
            <a:br>
              <a:rPr lang="hu-HU" sz="2000" kern="0" dirty="0">
                <a:solidFill>
                  <a:srgbClr val="000000"/>
                </a:solidFill>
                <a:latin typeface="Consolas"/>
                <a:ea typeface="Calibri"/>
                <a:cs typeface="Times New Roman"/>
              </a:rPr>
            </a:br>
            <a:r>
              <a:rPr lang="hu-HU" sz="2000" kern="0" dirty="0" err="1">
                <a:solidFill>
                  <a:srgbClr val="2B91AF"/>
                </a:solidFill>
                <a:latin typeface="Consolas"/>
                <a:ea typeface="Calibri"/>
                <a:cs typeface="Times New Roman"/>
              </a:rPr>
              <a:t>MyDelegate</a:t>
            </a:r>
            <a:r>
              <a:rPr lang="hu-HU" sz="2000" kern="0" dirty="0">
                <a:solidFill>
                  <a:srgbClr val="000000"/>
                </a:solidFill>
                <a:latin typeface="Consolas"/>
                <a:ea typeface="Calibri"/>
                <a:cs typeface="Times New Roman"/>
              </a:rPr>
              <a:t> del = </a:t>
            </a:r>
            <a:r>
              <a:rPr lang="hu-HU" sz="2000" kern="0" dirty="0" err="1" smtClean="0">
                <a:solidFill>
                  <a:srgbClr val="000000"/>
                </a:solidFill>
                <a:latin typeface="Consolas"/>
                <a:ea typeface="Calibri"/>
                <a:cs typeface="Times New Roman"/>
              </a:rPr>
              <a:t>funct</a:t>
            </a:r>
            <a:r>
              <a:rPr lang="hu-HU" sz="2000" kern="0" dirty="0" smtClean="0">
                <a:solidFill>
                  <a:srgbClr val="000000"/>
                </a:solidFill>
                <a:latin typeface="Consolas"/>
                <a:ea typeface="Calibri"/>
                <a:cs typeface="Times New Roman"/>
              </a:rPr>
              <a:t>;</a:t>
            </a:r>
            <a:r>
              <a:rPr lang="en-GB" sz="2000" dirty="0">
                <a:solidFill>
                  <a:srgbClr val="008000"/>
                </a:solidFill>
                <a:highlight>
                  <a:srgbClr val="FFFFFF"/>
                </a:highlight>
                <a:latin typeface="Consolas"/>
              </a:rPr>
              <a:t> </a:t>
            </a:r>
            <a:r>
              <a:rPr lang="hu-HU" sz="2000" dirty="0" smtClean="0">
                <a:solidFill>
                  <a:srgbClr val="008000"/>
                </a:solidFill>
                <a:highlight>
                  <a:srgbClr val="FFFFFF"/>
                </a:highlight>
                <a:latin typeface="Consolas"/>
              </a:rPr>
              <a:t>                </a:t>
            </a:r>
            <a:r>
              <a:rPr lang="en-GB" sz="2000" dirty="0" smtClean="0">
                <a:solidFill>
                  <a:srgbClr val="008000"/>
                </a:solidFill>
                <a:highlight>
                  <a:srgbClr val="FFFFFF"/>
                </a:highlight>
                <a:latin typeface="Consolas"/>
              </a:rPr>
              <a:t>//</a:t>
            </a:r>
            <a:r>
              <a:rPr lang="hu-HU" sz="2000" dirty="0" err="1" smtClean="0">
                <a:solidFill>
                  <a:srgbClr val="008000"/>
                </a:solidFill>
                <a:highlight>
                  <a:srgbClr val="FFFFFF"/>
                </a:highlight>
                <a:latin typeface="Consolas"/>
              </a:rPr>
              <a:t>short</a:t>
            </a:r>
            <a:r>
              <a:rPr lang="hu-HU" sz="2000" dirty="0" smtClean="0">
                <a:solidFill>
                  <a:srgbClr val="008000"/>
                </a:solidFill>
                <a:highlight>
                  <a:srgbClr val="FFFFFF"/>
                </a:highlight>
                <a:latin typeface="Consolas"/>
              </a:rPr>
              <a:t> </a:t>
            </a:r>
            <a:r>
              <a:rPr lang="hu-HU" sz="2000" dirty="0" err="1" smtClean="0">
                <a:solidFill>
                  <a:srgbClr val="008000"/>
                </a:solidFill>
                <a:highlight>
                  <a:srgbClr val="FFFFFF"/>
                </a:highlight>
                <a:latin typeface="Consolas"/>
              </a:rPr>
              <a:t>syntax</a:t>
            </a:r>
            <a:endParaRPr lang="hu-HU" sz="2000" dirty="0">
              <a:solidFill>
                <a:srgbClr val="000000"/>
              </a:solidFill>
              <a:highlight>
                <a:srgbClr val="FFFFFF"/>
              </a:highlight>
              <a:latin typeface="Consolas"/>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4</a:t>
            </a:fld>
            <a:endParaRPr lang="hu-HU"/>
          </a:p>
        </p:txBody>
      </p:sp>
    </p:spTree>
    <p:extLst>
      <p:ext uri="{BB962C8B-B14F-4D97-AF65-F5344CB8AC3E}">
        <p14:creationId xmlns:p14="http://schemas.microsoft.com/office/powerpoint/2010/main" val="207494446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6835">
                                            <p:txEl>
                                              <p:pRg st="4" end="4"/>
                                            </p:txEl>
                                          </p:spTgt>
                                        </p:tgtEl>
                                        <p:attrNameLst>
                                          <p:attrName>style.visibility</p:attrName>
                                        </p:attrNameLst>
                                      </p:cBhvr>
                                      <p:to>
                                        <p:strVal val="visible"/>
                                      </p:to>
                                    </p:set>
                                    <p:animEffect transition="in" filter="checkerboard(across)">
                                      <p:cBhvr>
                                        <p:cTn id="7" dur="500"/>
                                        <p:tgtEl>
                                          <p:spTgt spid="37683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76835">
                                            <p:txEl>
                                              <p:pRg st="13" end="13"/>
                                            </p:txEl>
                                          </p:spTgt>
                                        </p:tgtEl>
                                        <p:attrNameLst>
                                          <p:attrName>style.visibility</p:attrName>
                                        </p:attrNameLst>
                                      </p:cBhvr>
                                      <p:to>
                                        <p:strVal val="visible"/>
                                      </p:to>
                                    </p:set>
                                    <p:animEffect transition="in" filter="checkerboard(across)">
                                      <p:cBhvr>
                                        <p:cTn id="20" dur="500"/>
                                        <p:tgtEl>
                                          <p:spTgt spid="3768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hu-HU" altLang="hu-HU" dirty="0" smtClean="0"/>
              <a:t>C#</a:t>
            </a:r>
            <a:r>
              <a:rPr lang="en-US" altLang="hu-HU" dirty="0" smtClean="0"/>
              <a:t> delegates are multicast delegates, it is capable of storing multiple methods </a:t>
            </a:r>
            <a:r>
              <a:rPr lang="hu-HU" altLang="hu-HU" dirty="0" smtClean="0"/>
              <a:t>– </a:t>
            </a:r>
            <a:r>
              <a:rPr lang="en-US" altLang="hu-HU" dirty="0" smtClean="0"/>
              <a:t>we can add/remove methods</a:t>
            </a:r>
            <a:r>
              <a:rPr lang="hu-HU" altLang="hu-HU" dirty="0" smtClean="0"/>
              <a:t>:</a:t>
            </a:r>
          </a:p>
          <a:p>
            <a:pPr lvl="3" eaLnBrk="1" hangingPunct="1">
              <a:spcBef>
                <a:spcPts val="0"/>
              </a:spcBef>
            </a:pPr>
            <a:endParaRPr lang="hu-HU" altLang="hu-HU" dirty="0" smtClean="0"/>
          </a:p>
          <a:p>
            <a:pPr marL="0" indent="0" eaLnBrk="1" hangingPunct="1">
              <a:spcBef>
                <a:spcPts val="0"/>
              </a:spcBef>
              <a:buNone/>
            </a:pPr>
            <a:endParaRPr lang="hu-HU" altLang="hu-HU" sz="2800" dirty="0" smtClean="0"/>
          </a:p>
          <a:p>
            <a:pPr marL="914400" lvl="2" indent="0" eaLnBrk="1" hangingPunct="1">
              <a:spcBef>
                <a:spcPts val="0"/>
              </a:spcBef>
              <a:buNone/>
            </a:pPr>
            <a:endParaRPr lang="hu-HU" altLang="hu-HU" sz="2800" dirty="0"/>
          </a:p>
          <a:p>
            <a:pPr marL="914400" lvl="2" indent="0" eaLnBrk="1" hangingPunct="1">
              <a:spcBef>
                <a:spcPts val="0"/>
              </a:spcBef>
              <a:buNone/>
            </a:pPr>
            <a:r>
              <a:rPr lang="hu-HU" altLang="hu-HU" sz="2800" dirty="0"/>
              <a:t>	</a:t>
            </a:r>
            <a:endParaRPr lang="hu-HU" altLang="hu-HU" dirty="0"/>
          </a:p>
          <a:p>
            <a:pPr eaLnBrk="1" hangingPunct="1">
              <a:spcBef>
                <a:spcPts val="0"/>
              </a:spcBef>
            </a:pPr>
            <a:r>
              <a:rPr lang="en-US" altLang="hu-HU" dirty="0" smtClean="0"/>
              <a:t>Call the methods inside the delegate</a:t>
            </a:r>
            <a:r>
              <a:rPr lang="hu-HU" altLang="hu-HU" dirty="0" smtClean="0"/>
              <a:t>:</a:t>
            </a:r>
          </a:p>
          <a:p>
            <a:pPr eaLnBrk="1" hangingPunct="1">
              <a:spcBef>
                <a:spcPts val="0"/>
              </a:spcBef>
            </a:pPr>
            <a:endParaRPr lang="hu-HU" altLang="hu-HU" sz="2800" dirty="0"/>
          </a:p>
          <a:p>
            <a:pPr marL="0" indent="0" eaLnBrk="1" hangingPunct="1">
              <a:spcBef>
                <a:spcPts val="0"/>
              </a:spcBef>
              <a:buNone/>
            </a:pPr>
            <a:endParaRPr lang="hu-HU" altLang="hu-HU" sz="2400" dirty="0" smtClean="0"/>
          </a:p>
          <a:p>
            <a:pPr lvl="1" eaLnBrk="1" hangingPunct="1">
              <a:spcBef>
                <a:spcPts val="0"/>
              </a:spcBef>
            </a:pPr>
            <a:endParaRPr lang="hu-HU" altLang="hu-HU" dirty="0" smtClean="0"/>
          </a:p>
          <a:p>
            <a:pPr lvl="1" eaLnBrk="1" hangingPunct="1">
              <a:spcBef>
                <a:spcPts val="0"/>
              </a:spcBef>
            </a:pPr>
            <a:endParaRPr lang="hu-HU" altLang="hu-HU" sz="2400" b="1" dirty="0" smtClean="0"/>
          </a:p>
          <a:p>
            <a:pPr lvl="1" eaLnBrk="1" hangingPunct="1">
              <a:spcBef>
                <a:spcPts val="0"/>
              </a:spcBef>
            </a:pPr>
            <a:endParaRPr lang="hu-HU" altLang="hu-HU" b="1" dirty="0" smtClean="0"/>
          </a:p>
          <a:p>
            <a:pPr lvl="1" eaLnBrk="1" hangingPunct="1">
              <a:spcBef>
                <a:spcPts val="0"/>
              </a:spcBef>
            </a:pPr>
            <a:r>
              <a:rPr lang="en-US" altLang="hu-HU" b="1" dirty="0" smtClean="0"/>
              <a:t>The calling order is not guaranteed, must not rely on it</a:t>
            </a:r>
            <a:r>
              <a:rPr lang="hu-HU" altLang="hu-HU" b="1" dirty="0" smtClean="0"/>
              <a:t>!</a:t>
            </a:r>
            <a:r>
              <a:rPr lang="hu-HU" altLang="hu-HU" dirty="0" smtClean="0"/>
              <a:t> (.NET 4.5</a:t>
            </a:r>
            <a:r>
              <a:rPr lang="en-US" altLang="hu-HU" dirty="0" smtClean="0"/>
              <a:t>: queue order</a:t>
            </a:r>
            <a:r>
              <a:rPr lang="hu-HU" altLang="hu-HU" dirty="0" smtClean="0"/>
              <a:t>)</a:t>
            </a:r>
          </a:p>
          <a:p>
            <a:pPr lvl="1" eaLnBrk="1" hangingPunct="1">
              <a:spcBef>
                <a:spcPts val="0"/>
              </a:spcBef>
            </a:pPr>
            <a:r>
              <a:rPr lang="en-US" altLang="hu-HU" dirty="0" smtClean="0"/>
              <a:t>If there is a return value, then the lastly returned value is used</a:t>
            </a:r>
            <a:endParaRPr lang="hu-HU" altLang="hu-HU" dirty="0" smtClean="0"/>
          </a:p>
        </p:txBody>
      </p:sp>
      <p:sp>
        <p:nvSpPr>
          <p:cNvPr id="7173" name="Rectangle 2"/>
          <p:cNvSpPr>
            <a:spLocks noGrp="1" noChangeArrowheads="1"/>
          </p:cNvSpPr>
          <p:nvPr>
            <p:ph type="title" idx="4294967295"/>
          </p:nvPr>
        </p:nvSpPr>
        <p:spPr/>
        <p:txBody>
          <a:bodyPr/>
          <a:lstStyle/>
          <a:p>
            <a:pPr eaLnBrk="1" hangingPunct="1"/>
            <a:r>
              <a:rPr lang="en-US" altLang="hu-HU" dirty="0" smtClean="0">
                <a:latin typeface="+mn-lt"/>
              </a:rPr>
              <a:t>Usage of delegates</a:t>
            </a:r>
            <a:endParaRPr lang="hu-HU" altLang="hu-HU" dirty="0" smtClean="0">
              <a:latin typeface="+mn-lt"/>
            </a:endParaRPr>
          </a:p>
        </p:txBody>
      </p:sp>
      <p:sp>
        <p:nvSpPr>
          <p:cNvPr id="6" name="Szövegdoboz 5"/>
          <p:cNvSpPr txBox="1">
            <a:spLocks noChangeArrowheads="1"/>
          </p:cNvSpPr>
          <p:nvPr/>
        </p:nvSpPr>
        <p:spPr bwMode="auto">
          <a:xfrm>
            <a:off x="467430" y="1630509"/>
            <a:ext cx="820914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smtClean="0">
                <a:solidFill>
                  <a:srgbClr val="000000"/>
                </a:solidFill>
                <a:highlight>
                  <a:srgbClr val="FFFFFF"/>
                </a:highlight>
                <a:latin typeface="Consolas"/>
              </a:rPr>
              <a:t>del += </a:t>
            </a:r>
            <a:r>
              <a:rPr lang="en-GB" sz="1800" dirty="0" smtClean="0">
                <a:solidFill>
                  <a:srgbClr val="0000FF"/>
                </a:solidFill>
                <a:highlight>
                  <a:srgbClr val="FFFFFF"/>
                </a:highlight>
                <a:latin typeface="Consolas"/>
              </a:rPr>
              <a:t>new</a:t>
            </a:r>
            <a:r>
              <a:rPr lang="en-GB" sz="1800" dirty="0" smtClean="0">
                <a:solidFill>
                  <a:srgbClr val="000000"/>
                </a:solidFill>
                <a:highlight>
                  <a:srgbClr val="FFFFFF"/>
                </a:highlight>
                <a:latin typeface="Consolas"/>
              </a:rPr>
              <a:t> </a:t>
            </a:r>
            <a:r>
              <a:rPr lang="en-GB" sz="1800" dirty="0" err="1" smtClean="0">
                <a:solidFill>
                  <a:srgbClr val="2B91AF"/>
                </a:solidFill>
                <a:highlight>
                  <a:srgbClr val="FFFFFF"/>
                </a:highlight>
                <a:latin typeface="Consolas"/>
              </a:rPr>
              <a:t>MyDelegate</a:t>
            </a:r>
            <a:r>
              <a:rPr lang="en-GB" sz="1800" dirty="0" smtClean="0">
                <a:solidFill>
                  <a:srgbClr val="000000"/>
                </a:solidFill>
                <a:highlight>
                  <a:srgbClr val="FFFFFF"/>
                </a:highlight>
                <a:latin typeface="Consolas"/>
              </a:rPr>
              <a:t>(Function1);  </a:t>
            </a:r>
            <a:r>
              <a:rPr lang="en-GB" sz="1800" dirty="0" smtClean="0">
                <a:solidFill>
                  <a:srgbClr val="008000"/>
                </a:solidFill>
                <a:highlight>
                  <a:srgbClr val="FFFFFF"/>
                </a:highlight>
                <a:latin typeface="Consolas"/>
              </a:rPr>
              <a:t>//</a:t>
            </a:r>
            <a:r>
              <a:rPr lang="en-US" sz="1800" dirty="0" smtClean="0">
                <a:solidFill>
                  <a:srgbClr val="008000"/>
                </a:solidFill>
                <a:highlight>
                  <a:srgbClr val="FFFFFF"/>
                </a:highlight>
                <a:latin typeface="Consolas"/>
              </a:rPr>
              <a:t>long syntax</a:t>
            </a:r>
            <a:endParaRPr lang="hu-HU" sz="1800" dirty="0">
              <a:solidFill>
                <a:srgbClr val="000000"/>
              </a:solidFill>
              <a:highlight>
                <a:srgbClr val="FFFFFF"/>
              </a:highlight>
              <a:latin typeface="Consolas"/>
            </a:endParaRPr>
          </a:p>
          <a:p>
            <a:pPr algn="l"/>
            <a:r>
              <a:rPr lang="hu-HU" sz="1800" dirty="0" smtClean="0">
                <a:solidFill>
                  <a:srgbClr val="000000"/>
                </a:solidFill>
                <a:highlight>
                  <a:srgbClr val="FFFFFF"/>
                </a:highlight>
                <a:latin typeface="Consolas"/>
              </a:rPr>
              <a:t>del += Function1;                  </a:t>
            </a:r>
            <a:r>
              <a:rPr lang="hu-HU" sz="1800" dirty="0" smtClean="0">
                <a:solidFill>
                  <a:srgbClr val="008000"/>
                </a:solidFill>
                <a:highlight>
                  <a:srgbClr val="FFFFFF"/>
                </a:highlight>
                <a:latin typeface="Consolas"/>
              </a:rPr>
              <a:t>//</a:t>
            </a:r>
            <a:r>
              <a:rPr lang="en-US" sz="1800" dirty="0">
                <a:solidFill>
                  <a:srgbClr val="008000"/>
                </a:solidFill>
                <a:highlight>
                  <a:srgbClr val="FFFFFF"/>
                </a:highlight>
                <a:latin typeface="Consolas"/>
              </a:rPr>
              <a:t>short syntax</a:t>
            </a:r>
            <a:endParaRPr lang="hu-HU" sz="1800" dirty="0" smtClean="0">
              <a:solidFill>
                <a:srgbClr val="008000"/>
              </a:solidFill>
              <a:highlight>
                <a:srgbClr val="FFFFFF"/>
              </a:highlight>
              <a:latin typeface="Consolas"/>
            </a:endParaRPr>
          </a:p>
        </p:txBody>
      </p:sp>
      <p:sp>
        <p:nvSpPr>
          <p:cNvPr id="9" name="Szövegdoboz 8"/>
          <p:cNvSpPr txBox="1">
            <a:spLocks noChangeArrowheads="1"/>
          </p:cNvSpPr>
          <p:nvPr/>
        </p:nvSpPr>
        <p:spPr bwMode="auto">
          <a:xfrm>
            <a:off x="467430" y="2350609"/>
            <a:ext cx="820914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smtClean="0">
                <a:solidFill>
                  <a:srgbClr val="000000"/>
                </a:solidFill>
                <a:highlight>
                  <a:srgbClr val="FFFFFF"/>
                </a:highlight>
                <a:latin typeface="Consolas"/>
              </a:rPr>
              <a:t>del -= </a:t>
            </a:r>
            <a:r>
              <a:rPr lang="en-GB" sz="1800" dirty="0" smtClean="0">
                <a:solidFill>
                  <a:srgbClr val="0000FF"/>
                </a:solidFill>
                <a:highlight>
                  <a:srgbClr val="FFFFFF"/>
                </a:highlight>
                <a:latin typeface="Consolas"/>
              </a:rPr>
              <a:t>new</a:t>
            </a:r>
            <a:r>
              <a:rPr lang="en-GB" sz="1800" dirty="0" smtClean="0">
                <a:solidFill>
                  <a:srgbClr val="000000"/>
                </a:solidFill>
                <a:highlight>
                  <a:srgbClr val="FFFFFF"/>
                </a:highlight>
                <a:latin typeface="Consolas"/>
              </a:rPr>
              <a:t> </a:t>
            </a:r>
            <a:r>
              <a:rPr lang="en-GB" sz="1800" dirty="0" err="1" smtClean="0">
                <a:solidFill>
                  <a:srgbClr val="2B91AF"/>
                </a:solidFill>
                <a:highlight>
                  <a:srgbClr val="FFFFFF"/>
                </a:highlight>
                <a:latin typeface="Consolas"/>
              </a:rPr>
              <a:t>MyDelegate</a:t>
            </a:r>
            <a:r>
              <a:rPr lang="en-GB" sz="1800" dirty="0" smtClean="0">
                <a:solidFill>
                  <a:srgbClr val="000000"/>
                </a:solidFill>
                <a:highlight>
                  <a:srgbClr val="FFFFFF"/>
                </a:highlight>
                <a:latin typeface="Consolas"/>
              </a:rPr>
              <a:t>(Function1);  </a:t>
            </a:r>
            <a:r>
              <a:rPr lang="en-GB" sz="1800" dirty="0" smtClean="0">
                <a:solidFill>
                  <a:srgbClr val="008000"/>
                </a:solidFill>
                <a:highlight>
                  <a:srgbClr val="FFFFFF"/>
                </a:highlight>
                <a:latin typeface="Consolas"/>
              </a:rPr>
              <a:t>//long </a:t>
            </a:r>
            <a:r>
              <a:rPr lang="en-US" sz="1800" dirty="0" smtClean="0">
                <a:solidFill>
                  <a:srgbClr val="008000"/>
                </a:solidFill>
                <a:highlight>
                  <a:srgbClr val="FFFFFF"/>
                </a:highlight>
                <a:latin typeface="Consolas"/>
              </a:rPr>
              <a:t>syntax</a:t>
            </a:r>
            <a:endParaRPr lang="en-GB" sz="1800" dirty="0" smtClean="0">
              <a:solidFill>
                <a:srgbClr val="000000"/>
              </a:solidFill>
              <a:highlight>
                <a:srgbClr val="FFFFFF"/>
              </a:highlight>
              <a:latin typeface="Consolas"/>
            </a:endParaRPr>
          </a:p>
          <a:p>
            <a:pPr algn="l"/>
            <a:r>
              <a:rPr lang="hu-HU" sz="1800" dirty="0" smtClean="0">
                <a:solidFill>
                  <a:srgbClr val="000000"/>
                </a:solidFill>
                <a:highlight>
                  <a:srgbClr val="FFFFFF"/>
                </a:highlight>
                <a:latin typeface="Consolas"/>
              </a:rPr>
              <a:t>del -= Function1;                  </a:t>
            </a:r>
            <a:r>
              <a:rPr lang="hu-HU" sz="1800" dirty="0" smtClean="0">
                <a:solidFill>
                  <a:srgbClr val="008000"/>
                </a:solidFill>
                <a:highlight>
                  <a:srgbClr val="FFFFFF"/>
                </a:highlight>
                <a:latin typeface="Consolas"/>
              </a:rPr>
              <a:t>//</a:t>
            </a:r>
            <a:r>
              <a:rPr lang="en-US" sz="1800" dirty="0">
                <a:solidFill>
                  <a:srgbClr val="008000"/>
                </a:solidFill>
                <a:highlight>
                  <a:srgbClr val="FFFFFF"/>
                </a:highlight>
                <a:latin typeface="Consolas"/>
              </a:rPr>
              <a:t>short syntax</a:t>
            </a:r>
            <a:endParaRPr lang="hu-HU" altLang="hu-HU" sz="1800" dirty="0" smtClean="0">
              <a:solidFill>
                <a:schemeClr val="tx1"/>
              </a:solidFill>
            </a:endParaRPr>
          </a:p>
        </p:txBody>
      </p:sp>
      <p:sp>
        <p:nvSpPr>
          <p:cNvPr id="10" name="Szövegdoboz 9"/>
          <p:cNvSpPr txBox="1">
            <a:spLocks noChangeArrowheads="1"/>
          </p:cNvSpPr>
          <p:nvPr/>
        </p:nvSpPr>
        <p:spPr bwMode="auto">
          <a:xfrm>
            <a:off x="467430" y="3429000"/>
            <a:ext cx="8209140"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smtClean="0">
                <a:solidFill>
                  <a:srgbClr val="2B91AF"/>
                </a:solidFill>
                <a:highlight>
                  <a:srgbClr val="FFFFFF"/>
                </a:highlight>
                <a:latin typeface="Consolas"/>
              </a:rPr>
              <a:t>MyDelegate</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temp</a:t>
            </a:r>
            <a:r>
              <a:rPr lang="hu-HU" sz="1800" dirty="0" smtClean="0">
                <a:solidFill>
                  <a:srgbClr val="000000"/>
                </a:solidFill>
                <a:highlight>
                  <a:srgbClr val="FFFFFF"/>
                </a:highlight>
                <a:latin typeface="Consolas"/>
              </a:rPr>
              <a:t> = del;</a:t>
            </a:r>
            <a:r>
              <a:rPr lang="en-GB" sz="1800" dirty="0" smtClean="0">
                <a:solidFill>
                  <a:srgbClr val="008000"/>
                </a:solidFill>
                <a:highlight>
                  <a:srgbClr val="FFFFFF"/>
                </a:highlight>
                <a:latin typeface="Consolas"/>
              </a:rPr>
              <a:t> </a:t>
            </a:r>
            <a:r>
              <a:rPr lang="hu-HU" sz="1800" dirty="0" smtClean="0">
                <a:solidFill>
                  <a:srgbClr val="008000"/>
                </a:solidFill>
                <a:highlight>
                  <a:srgbClr val="FFFFFF"/>
                </a:highlight>
                <a:latin typeface="Consolas"/>
              </a:rPr>
              <a:t> </a:t>
            </a:r>
            <a:r>
              <a:rPr lang="en-GB" sz="1800" dirty="0" smtClean="0">
                <a:solidFill>
                  <a:srgbClr val="008000"/>
                </a:solidFill>
                <a:highlight>
                  <a:srgbClr val="FFFFFF"/>
                </a:highlight>
                <a:latin typeface="Consolas"/>
              </a:rPr>
              <a:t>//The temporary variable is</a:t>
            </a:r>
            <a:endParaRPr lang="hu-HU" sz="1800" dirty="0" smtClean="0">
              <a:solidFill>
                <a:srgbClr val="000000"/>
              </a:solidFill>
              <a:highlight>
                <a:srgbClr val="FFFFFF"/>
              </a:highlight>
              <a:latin typeface="Consolas"/>
            </a:endParaRPr>
          </a:p>
          <a:p>
            <a:pPr algn="l"/>
            <a:r>
              <a:rPr lang="hu-HU" sz="1800" dirty="0" err="1" smtClean="0">
                <a:solidFill>
                  <a:srgbClr val="0000FF"/>
                </a:solidFill>
                <a:highlight>
                  <a:srgbClr val="FFFFFF"/>
                </a:highlight>
                <a:latin typeface="Consolas"/>
              </a:rPr>
              <a:t>if</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temp</a:t>
            </a:r>
            <a:r>
              <a:rPr lang="hu-HU" sz="1800" dirty="0" smtClean="0">
                <a:solidFill>
                  <a:srgbClr val="000000"/>
                </a:solidFill>
                <a:highlight>
                  <a:srgbClr val="FFFFFF"/>
                </a:highlight>
                <a:latin typeface="Consolas"/>
              </a:rPr>
              <a:t> != </a:t>
            </a:r>
            <a:r>
              <a:rPr lang="hu-HU" sz="1800" dirty="0" smtClean="0">
                <a:solidFill>
                  <a:srgbClr val="0000FF"/>
                </a:solidFill>
                <a:highlight>
                  <a:srgbClr val="FFFFFF"/>
                </a:highlight>
                <a:latin typeface="Consolas"/>
              </a:rPr>
              <a:t>null</a:t>
            </a:r>
            <a:r>
              <a:rPr lang="hu-HU" sz="1800" dirty="0" smtClean="0">
                <a:solidFill>
                  <a:srgbClr val="000000"/>
                </a:solidFill>
                <a:highlight>
                  <a:srgbClr val="FFFFFF"/>
                </a:highlight>
                <a:latin typeface="Consolas"/>
              </a:rPr>
              <a:t>)       </a:t>
            </a:r>
            <a:r>
              <a:rPr lang="hu-HU" sz="1800" dirty="0" smtClean="0">
                <a:solidFill>
                  <a:srgbClr val="008000"/>
                </a:solidFill>
                <a:highlight>
                  <a:srgbClr val="FFFFFF"/>
                </a:highlight>
                <a:latin typeface="Consolas"/>
              </a:rPr>
              <a:t>//</a:t>
            </a:r>
            <a:r>
              <a:rPr lang="en-US" sz="1800" dirty="0" smtClean="0">
                <a:solidFill>
                  <a:srgbClr val="008000"/>
                </a:solidFill>
                <a:highlight>
                  <a:srgbClr val="FFFFFF"/>
                </a:highlight>
                <a:latin typeface="Consolas"/>
              </a:rPr>
              <a:t>needed because of </a:t>
            </a:r>
            <a:r>
              <a:rPr lang="hu-HU" sz="1800" dirty="0" err="1" smtClean="0">
                <a:solidFill>
                  <a:srgbClr val="008000"/>
                </a:solidFill>
                <a:highlight>
                  <a:srgbClr val="FFFFFF"/>
                </a:highlight>
                <a:latin typeface="Consolas"/>
              </a:rPr>
              <a:t>thread</a:t>
            </a:r>
            <a:r>
              <a:rPr lang="hu-HU" sz="1800" dirty="0" smtClean="0">
                <a:solidFill>
                  <a:srgbClr val="008000"/>
                </a:solidFill>
                <a:highlight>
                  <a:srgbClr val="FFFFFF"/>
                </a:highlight>
                <a:latin typeface="Consolas"/>
              </a:rPr>
              <a:t> </a:t>
            </a:r>
            <a:r>
              <a:rPr lang="hu-HU" sz="1800" dirty="0" err="1" smtClean="0">
                <a:solidFill>
                  <a:srgbClr val="008000"/>
                </a:solidFill>
                <a:highlight>
                  <a:srgbClr val="FFFFFF"/>
                </a:highlight>
                <a:latin typeface="Consolas"/>
              </a:rPr>
              <a:t>safet</a:t>
            </a:r>
            <a:r>
              <a:rPr lang="en-US" sz="1800" dirty="0" smtClean="0">
                <a:solidFill>
                  <a:srgbClr val="008000"/>
                </a:solidFill>
                <a:highlight>
                  <a:srgbClr val="FFFFFF"/>
                </a:highlight>
                <a:latin typeface="Consolas"/>
              </a:rPr>
              <a:t>y</a:t>
            </a:r>
            <a:endParaRPr lang="hu-HU" sz="1800" dirty="0" smtClean="0">
              <a:solidFill>
                <a:srgbClr val="000000"/>
              </a:solidFill>
              <a:highlight>
                <a:srgbClr val="FFFFFF"/>
              </a:highlight>
              <a:latin typeface="Consolas"/>
            </a:endParaRPr>
          </a:p>
          <a:p>
            <a:pPr algn="l"/>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temp</a:t>
            </a:r>
            <a:r>
              <a:rPr lang="hu-HU" sz="1800" dirty="0" smtClean="0">
                <a:solidFill>
                  <a:srgbClr val="000000"/>
                </a:solidFill>
                <a:highlight>
                  <a:srgbClr val="FFFFFF"/>
                </a:highlight>
                <a:latin typeface="Consolas"/>
              </a:rPr>
              <a:t>(0, </a:t>
            </a:r>
            <a:r>
              <a:rPr lang="hu-HU" sz="1800" dirty="0" smtClean="0">
                <a:solidFill>
                  <a:srgbClr val="A31515"/>
                </a:solidFill>
                <a:highlight>
                  <a:srgbClr val="FFFFFF"/>
                </a:highlight>
                <a:latin typeface="Consolas"/>
              </a:rPr>
              <a:t>"alma"</a:t>
            </a:r>
            <a:r>
              <a:rPr lang="hu-HU" sz="1800" dirty="0" smtClean="0">
                <a:solidFill>
                  <a:srgbClr val="000000"/>
                </a:solidFill>
                <a:highlight>
                  <a:srgbClr val="FFFFFF"/>
                </a:highlight>
                <a:latin typeface="Consolas"/>
              </a:rPr>
              <a:t>);</a:t>
            </a:r>
            <a:r>
              <a:rPr lang="hu-HU" sz="1800" dirty="0" smtClean="0">
                <a:solidFill>
                  <a:srgbClr val="008000"/>
                </a:solidFill>
                <a:highlight>
                  <a:srgbClr val="FFFFFF"/>
                </a:highlight>
                <a:latin typeface="Consolas"/>
              </a:rPr>
              <a:t>    //</a:t>
            </a:r>
          </a:p>
          <a:p>
            <a:pPr algn="l"/>
            <a:endParaRPr lang="hu-HU" sz="1800" dirty="0" smtClean="0">
              <a:solidFill>
                <a:schemeClr val="tx1"/>
              </a:solidFill>
              <a:highlight>
                <a:srgbClr val="FFFFFF"/>
              </a:highlight>
              <a:latin typeface="Consolas"/>
            </a:endParaRPr>
          </a:p>
          <a:p>
            <a:pPr algn="l"/>
            <a:r>
              <a:rPr lang="hu-HU" sz="1800" dirty="0" smtClean="0">
                <a:solidFill>
                  <a:schemeClr val="tx1"/>
                </a:solidFill>
                <a:highlight>
                  <a:srgbClr val="FFFFFF"/>
                </a:highlight>
                <a:latin typeface="Consolas"/>
              </a:rPr>
              <a:t>del?.</a:t>
            </a:r>
            <a:r>
              <a:rPr lang="hu-HU" sz="1800" dirty="0" err="1" smtClean="0">
                <a:solidFill>
                  <a:schemeClr val="tx1"/>
                </a:solidFill>
                <a:highlight>
                  <a:srgbClr val="FFFFFF"/>
                </a:highlight>
                <a:latin typeface="Consolas"/>
              </a:rPr>
              <a:t>Invoke</a:t>
            </a:r>
            <a:r>
              <a:rPr lang="hu-HU" sz="1800" dirty="0" smtClean="0">
                <a:solidFill>
                  <a:schemeClr val="tx1"/>
                </a:solidFill>
                <a:highlight>
                  <a:srgbClr val="FFFFFF"/>
                </a:highlight>
                <a:latin typeface="Consolas"/>
              </a:rPr>
              <a:t>(0, </a:t>
            </a:r>
            <a:r>
              <a:rPr lang="hu-HU" sz="1800" dirty="0">
                <a:solidFill>
                  <a:srgbClr val="A31515"/>
                </a:solidFill>
                <a:highlight>
                  <a:srgbClr val="FFFFFF"/>
                </a:highlight>
                <a:latin typeface="Consolas"/>
              </a:rPr>
              <a:t>"alma</a:t>
            </a:r>
            <a:r>
              <a:rPr lang="hu-HU" sz="1800" dirty="0" smtClean="0">
                <a:solidFill>
                  <a:srgbClr val="A31515"/>
                </a:solidFill>
                <a:highlight>
                  <a:srgbClr val="FFFFFF"/>
                </a:highlight>
                <a:latin typeface="Consolas"/>
              </a:rPr>
              <a:t>"</a:t>
            </a:r>
            <a:r>
              <a:rPr lang="hu-HU" sz="1800" dirty="0" smtClean="0">
                <a:solidFill>
                  <a:schemeClr val="tx1"/>
                </a:solidFill>
                <a:highlight>
                  <a:srgbClr val="FFFFFF"/>
                </a:highlight>
                <a:latin typeface="Consolas"/>
              </a:rPr>
              <a:t>); </a:t>
            </a:r>
            <a:r>
              <a:rPr lang="hu-HU" sz="1800" dirty="0" smtClean="0">
                <a:solidFill>
                  <a:srgbClr val="008000"/>
                </a:solidFill>
                <a:highlight>
                  <a:srgbClr val="FFFFFF"/>
                </a:highlight>
                <a:latin typeface="Consolas"/>
              </a:rPr>
              <a:t>//</a:t>
            </a:r>
            <a:r>
              <a:rPr lang="en-US" sz="1800" dirty="0" smtClean="0">
                <a:solidFill>
                  <a:srgbClr val="008000"/>
                </a:solidFill>
                <a:highlight>
                  <a:srgbClr val="FFFFFF"/>
                </a:highlight>
                <a:latin typeface="Consolas"/>
              </a:rPr>
              <a:t>New syntax</a:t>
            </a:r>
            <a:r>
              <a:rPr lang="hu-HU" sz="1800" dirty="0" smtClean="0">
                <a:solidFill>
                  <a:srgbClr val="008000"/>
                </a:solidFill>
                <a:highlight>
                  <a:srgbClr val="FFFFFF"/>
                </a:highlight>
                <a:latin typeface="Consolas"/>
              </a:rPr>
              <a:t>, ATOMI</a:t>
            </a:r>
            <a:r>
              <a:rPr lang="en-US" sz="1800" dirty="0" smtClean="0">
                <a:solidFill>
                  <a:srgbClr val="008000"/>
                </a:solidFill>
                <a:highlight>
                  <a:srgbClr val="FFFFFF"/>
                </a:highlight>
                <a:latin typeface="Consolas"/>
              </a:rPr>
              <a:t>C</a:t>
            </a:r>
            <a:r>
              <a:rPr lang="hu-HU" sz="1800" dirty="0" smtClean="0">
                <a:solidFill>
                  <a:srgbClr val="008000"/>
                </a:solidFill>
                <a:highlight>
                  <a:srgbClr val="FFFFFF"/>
                </a:highlight>
                <a:latin typeface="Consolas"/>
              </a:rPr>
              <a:t> </a:t>
            </a:r>
            <a:r>
              <a:rPr lang="en-US" sz="1800" dirty="0" smtClean="0">
                <a:solidFill>
                  <a:srgbClr val="008000"/>
                </a:solidFill>
                <a:highlight>
                  <a:srgbClr val="FFFFFF"/>
                </a:highlight>
                <a:latin typeface="Consolas"/>
              </a:rPr>
              <a:t>operation</a:t>
            </a:r>
            <a:endParaRPr lang="hu-HU" sz="1800" dirty="0">
              <a:solidFill>
                <a:srgbClr val="008000"/>
              </a:solidFill>
              <a:highlight>
                <a:srgbClr val="FFFFFF"/>
              </a:highlight>
              <a:latin typeface="Consolas"/>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5</a:t>
            </a:fld>
            <a:endParaRPr lang="hu-HU"/>
          </a:p>
        </p:txBody>
      </p:sp>
    </p:spTree>
    <p:extLst>
      <p:ext uri="{BB962C8B-B14F-4D97-AF65-F5344CB8AC3E}">
        <p14:creationId xmlns:p14="http://schemas.microsoft.com/office/powerpoint/2010/main" val="3243633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Effect transition="in" filter="checkerboard(across)">
                                      <p:cBhvr>
                                        <p:cTn id="7" dur="500"/>
                                        <p:tgtEl>
                                          <p:spTgt spid="3768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76835">
                                            <p:txEl>
                                              <p:pRg st="5" end="5"/>
                                            </p:txEl>
                                          </p:spTgt>
                                        </p:tgtEl>
                                        <p:attrNameLst>
                                          <p:attrName>style.visibility</p:attrName>
                                        </p:attrNameLst>
                                      </p:cBhvr>
                                      <p:to>
                                        <p:strVal val="visible"/>
                                      </p:to>
                                    </p:set>
                                    <p:animEffect transition="in" filter="checkerboard(across)">
                                      <p:cBhvr>
                                        <p:cTn id="18" dur="500"/>
                                        <p:tgtEl>
                                          <p:spTgt spid="376835">
                                            <p:txEl>
                                              <p:pRg st="5" end="5"/>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76835">
                                            <p:txEl>
                                              <p:pRg st="11" end="11"/>
                                            </p:txEl>
                                          </p:spTgt>
                                        </p:tgtEl>
                                        <p:attrNameLst>
                                          <p:attrName>style.visibility</p:attrName>
                                        </p:attrNameLst>
                                      </p:cBhvr>
                                      <p:to>
                                        <p:strVal val="visible"/>
                                      </p:to>
                                    </p:set>
                                    <p:animEffect transition="in" filter="checkerboard(across)">
                                      <p:cBhvr>
                                        <p:cTn id="26" dur="500"/>
                                        <p:tgtEl>
                                          <p:spTgt spid="376835">
                                            <p:txEl>
                                              <p:pRg st="11" end="11"/>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76835">
                                            <p:txEl>
                                              <p:pRg st="12" end="12"/>
                                            </p:txEl>
                                          </p:spTgt>
                                        </p:tgtEl>
                                        <p:attrNameLst>
                                          <p:attrName>style.visibility</p:attrName>
                                        </p:attrNameLst>
                                      </p:cBhvr>
                                      <p:to>
                                        <p:strVal val="visible"/>
                                      </p:to>
                                    </p:set>
                                    <p:animEffect transition="in" filter="checkerboard(across)">
                                      <p:cBhvr>
                                        <p:cTn id="29" dur="500"/>
                                        <p:tgtEl>
                                          <p:spTgt spid="3768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uiExpand="1" build="p"/>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en-US" altLang="hu-HU" dirty="0" smtClean="0"/>
              <a:t>We can define delegate types now</a:t>
            </a:r>
            <a:r>
              <a:rPr lang="hu-HU" altLang="hu-HU" dirty="0" smtClean="0"/>
              <a:t>:</a:t>
            </a:r>
          </a:p>
          <a:p>
            <a:pPr marL="0" indent="0" eaLnBrk="1" hangingPunct="1">
              <a:spcBef>
                <a:spcPts val="0"/>
              </a:spcBef>
              <a:buNone/>
            </a:pPr>
            <a:endParaRPr lang="hu-HU" altLang="hu-HU" dirty="0" smtClean="0"/>
          </a:p>
          <a:p>
            <a:pPr lvl="1" eaLnBrk="1" hangingPunct="1">
              <a:spcBef>
                <a:spcPts val="0"/>
              </a:spcBef>
            </a:pPr>
            <a:endParaRPr lang="hu-HU" altLang="hu-HU" dirty="0" smtClean="0"/>
          </a:p>
          <a:p>
            <a:pPr lvl="1" eaLnBrk="1" hangingPunct="1">
              <a:spcBef>
                <a:spcPts val="0"/>
              </a:spcBef>
            </a:pPr>
            <a:r>
              <a:rPr lang="hu-HU" altLang="hu-HU" dirty="0" smtClean="0"/>
              <a:t>„</a:t>
            </a:r>
            <a:r>
              <a:rPr lang="en-US" altLang="hu-HU" dirty="0" smtClean="0"/>
              <a:t>It is capable of storing methods where the return value is a double, and the parameters are </a:t>
            </a:r>
            <a:r>
              <a:rPr lang="en-US" altLang="hu-HU" dirty="0" err="1" smtClean="0"/>
              <a:t>int</a:t>
            </a:r>
            <a:r>
              <a:rPr lang="en-US" altLang="hu-HU" dirty="0" smtClean="0"/>
              <a:t> + string</a:t>
            </a:r>
            <a:r>
              <a:rPr lang="hu-HU" altLang="hu-HU" dirty="0" smtClean="0"/>
              <a:t>” </a:t>
            </a:r>
            <a:r>
              <a:rPr lang="hu-HU" altLang="hu-HU" sz="2400" dirty="0"/>
              <a:t>	</a:t>
            </a:r>
            <a:endParaRPr lang="hu-HU" altLang="hu-HU" sz="1800" dirty="0"/>
          </a:p>
          <a:p>
            <a:pPr eaLnBrk="1" hangingPunct="1">
              <a:spcBef>
                <a:spcPts val="0"/>
              </a:spcBef>
            </a:pPr>
            <a:endParaRPr lang="hu-HU" altLang="hu-HU" dirty="0" smtClean="0"/>
          </a:p>
          <a:p>
            <a:pPr eaLnBrk="1" hangingPunct="1">
              <a:spcBef>
                <a:spcPts val="0"/>
              </a:spcBef>
            </a:pPr>
            <a:r>
              <a:rPr lang="en-US" altLang="hu-HU" dirty="0" smtClean="0"/>
              <a:t>Almost never used, as the framework has many built-in delegate types, we always use those</a:t>
            </a:r>
            <a:r>
              <a:rPr lang="hu-HU" altLang="hu-HU" dirty="0" smtClean="0"/>
              <a:t>! </a:t>
            </a:r>
          </a:p>
          <a:p>
            <a:pPr eaLnBrk="1" hangingPunct="1">
              <a:spcBef>
                <a:spcPts val="0"/>
              </a:spcBef>
            </a:pPr>
            <a:endParaRPr lang="hu-HU" altLang="hu-HU" dirty="0" smtClean="0"/>
          </a:p>
          <a:p>
            <a:pPr eaLnBrk="1" hangingPunct="1">
              <a:spcBef>
                <a:spcPts val="0"/>
              </a:spcBef>
            </a:pPr>
            <a:r>
              <a:rPr lang="en-US" altLang="hu-HU" dirty="0" smtClean="0"/>
              <a:t>So the type of the </a:t>
            </a:r>
            <a:r>
              <a:rPr lang="hu-HU" altLang="hu-HU" dirty="0" err="1" smtClean="0"/>
              <a:t>delegate</a:t>
            </a:r>
            <a:r>
              <a:rPr lang="hu-HU" altLang="hu-HU" dirty="0" smtClean="0"/>
              <a:t>-v</a:t>
            </a:r>
            <a:r>
              <a:rPr lang="en-US" altLang="hu-HU" dirty="0" err="1" smtClean="0"/>
              <a:t>ariable</a:t>
            </a:r>
            <a:r>
              <a:rPr lang="en-US" altLang="hu-HU" dirty="0" smtClean="0"/>
              <a:t> will NOT be </a:t>
            </a:r>
            <a:r>
              <a:rPr lang="hu-HU" altLang="hu-HU" dirty="0" err="1" smtClean="0"/>
              <a:t>MyDelegate</a:t>
            </a:r>
            <a:r>
              <a:rPr lang="hu-HU" altLang="hu-HU" dirty="0" smtClean="0"/>
              <a:t>, </a:t>
            </a:r>
            <a:r>
              <a:rPr lang="en-US" altLang="hu-HU" dirty="0" smtClean="0"/>
              <a:t>but instead some framework class that fixes that what method signatures can be used with the variable </a:t>
            </a:r>
            <a:r>
              <a:rPr lang="hu-HU" altLang="hu-HU" dirty="0" smtClean="0"/>
              <a:t>(</a:t>
            </a:r>
            <a:r>
              <a:rPr lang="en-US" altLang="hu-HU" dirty="0" smtClean="0"/>
              <a:t>must define the result + parameter types</a:t>
            </a:r>
            <a:r>
              <a:rPr lang="hu-HU" altLang="hu-HU" dirty="0" smtClean="0"/>
              <a:t>)</a:t>
            </a:r>
          </a:p>
          <a:p>
            <a:pPr eaLnBrk="1" hangingPunct="1">
              <a:spcBef>
                <a:spcPts val="0"/>
              </a:spcBef>
            </a:pPr>
            <a:endParaRPr lang="hu-HU" altLang="hu-HU" dirty="0"/>
          </a:p>
          <a:p>
            <a:pPr lvl="1" eaLnBrk="1" hangingPunct="1">
              <a:spcBef>
                <a:spcPts val="0"/>
              </a:spcBef>
            </a:pPr>
            <a:endParaRPr lang="hu-HU" altLang="hu-HU" sz="1800" dirty="0" smtClean="0"/>
          </a:p>
          <a:p>
            <a:pPr lvl="1" eaLnBrk="1" hangingPunct="1">
              <a:spcBef>
                <a:spcPts val="0"/>
              </a:spcBef>
            </a:pPr>
            <a:endParaRPr lang="hu-HU" altLang="hu-HU" sz="1800" dirty="0" smtClean="0"/>
          </a:p>
          <a:p>
            <a:pPr lvl="1" eaLnBrk="1" hangingPunct="1">
              <a:spcBef>
                <a:spcPts val="0"/>
              </a:spcBef>
            </a:pPr>
            <a:endParaRPr lang="hu-HU" altLang="hu-HU" sz="1800" dirty="0" smtClean="0"/>
          </a:p>
        </p:txBody>
      </p:sp>
      <p:sp>
        <p:nvSpPr>
          <p:cNvPr id="7173" name="Rectangle 2"/>
          <p:cNvSpPr>
            <a:spLocks noGrp="1" noChangeArrowheads="1"/>
          </p:cNvSpPr>
          <p:nvPr>
            <p:ph type="title" idx="4294967295"/>
          </p:nvPr>
        </p:nvSpPr>
        <p:spPr/>
        <p:txBody>
          <a:bodyPr/>
          <a:lstStyle/>
          <a:p>
            <a:pPr eaLnBrk="1" hangingPunct="1"/>
            <a:r>
              <a:rPr lang="en-US" altLang="hu-HU" dirty="0" smtClean="0">
                <a:latin typeface="+mn-lt"/>
              </a:rPr>
              <a:t>Self-made </a:t>
            </a:r>
            <a:r>
              <a:rPr lang="hu-HU" altLang="hu-HU" dirty="0" smtClean="0">
                <a:latin typeface="+mn-lt"/>
              </a:rPr>
              <a:t>vs. </a:t>
            </a:r>
            <a:r>
              <a:rPr lang="en-US" altLang="hu-HU" dirty="0" smtClean="0">
                <a:latin typeface="+mn-lt"/>
              </a:rPr>
              <a:t>built-in </a:t>
            </a:r>
            <a:r>
              <a:rPr lang="hu-HU" altLang="hu-HU" dirty="0" err="1" smtClean="0">
                <a:latin typeface="+mn-lt"/>
              </a:rPr>
              <a:t>delegate</a:t>
            </a:r>
            <a:r>
              <a:rPr lang="hu-HU" altLang="hu-HU" dirty="0" smtClean="0">
                <a:latin typeface="+mn-lt"/>
              </a:rPr>
              <a:t> </a:t>
            </a:r>
            <a:r>
              <a:rPr lang="en-US" altLang="hu-HU" dirty="0" smtClean="0">
                <a:latin typeface="+mn-lt"/>
              </a:rPr>
              <a:t>types</a:t>
            </a:r>
            <a:endParaRPr lang="hu-HU" altLang="hu-HU" dirty="0" smtClean="0">
              <a:latin typeface="+mn-lt"/>
            </a:endParaRPr>
          </a:p>
        </p:txBody>
      </p:sp>
      <p:sp>
        <p:nvSpPr>
          <p:cNvPr id="11" name="Szövegdoboz 10"/>
          <p:cNvSpPr txBox="1">
            <a:spLocks noChangeArrowheads="1"/>
          </p:cNvSpPr>
          <p:nvPr/>
        </p:nvSpPr>
        <p:spPr bwMode="auto">
          <a:xfrm>
            <a:off x="323410" y="1300650"/>
            <a:ext cx="820914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r>
              <a:rPr lang="hu-HU" altLang="hu-HU" sz="2000" smtClean="0">
                <a:solidFill>
                  <a:srgbClr val="0000FF"/>
                </a:solidFill>
                <a:latin typeface="Consolas" pitchFamily="49" charset="0"/>
                <a:ea typeface="Calibri" pitchFamily="34" charset="0"/>
                <a:cs typeface="Calibri" pitchFamily="34" charset="0"/>
              </a:rPr>
              <a:t>delegate</a:t>
            </a: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double</a:t>
            </a:r>
            <a:r>
              <a:rPr lang="hu-HU" altLang="hu-HU" sz="2000" smtClean="0">
                <a:latin typeface="Consolas" pitchFamily="49" charset="0"/>
                <a:ea typeface="Calibri" pitchFamily="34" charset="0"/>
                <a:cs typeface="Calibri" pitchFamily="34" charset="0"/>
              </a:rPr>
              <a:t> </a:t>
            </a:r>
            <a:r>
              <a:rPr lang="hu-HU" altLang="hu-HU" sz="2000" smtClean="0">
                <a:solidFill>
                  <a:srgbClr val="2B91AF"/>
                </a:solidFill>
                <a:latin typeface="Consolas" pitchFamily="49" charset="0"/>
                <a:ea typeface="Calibri" pitchFamily="34" charset="0"/>
                <a:cs typeface="Calibri" pitchFamily="34" charset="0"/>
              </a:rPr>
              <a:t>MyDelegate</a:t>
            </a:r>
            <a:r>
              <a:rPr lang="hu-HU" altLang="hu-HU" sz="2000" smtClean="0">
                <a:latin typeface="Consolas" pitchFamily="49" charset="0"/>
                <a:ea typeface="Calibri" pitchFamily="34" charset="0"/>
                <a:cs typeface="Calibri" pitchFamily="34" charset="0"/>
              </a:rPr>
              <a:t>(</a:t>
            </a:r>
            <a:r>
              <a:rPr lang="hu-HU" altLang="hu-HU" sz="2000" smtClean="0">
                <a:solidFill>
                  <a:srgbClr val="0000FF"/>
                </a:solidFill>
                <a:latin typeface="Consolas" pitchFamily="49" charset="0"/>
                <a:ea typeface="Calibri" pitchFamily="34" charset="0"/>
                <a:cs typeface="Calibri" pitchFamily="34" charset="0"/>
              </a:rPr>
              <a:t>int</a:t>
            </a:r>
            <a:r>
              <a:rPr lang="hu-HU" altLang="hu-HU" sz="2000" smtClean="0">
                <a:latin typeface="Consolas" pitchFamily="49" charset="0"/>
                <a:ea typeface="Calibri" pitchFamily="34" charset="0"/>
                <a:cs typeface="Calibri" pitchFamily="34" charset="0"/>
              </a:rPr>
              <a:t> </a:t>
            </a:r>
            <a:r>
              <a:rPr lang="hu-HU" altLang="hu-HU" sz="2000" smtClean="0">
                <a:solidFill>
                  <a:schemeClr val="tx1"/>
                </a:solidFill>
                <a:latin typeface="Consolas" pitchFamily="49" charset="0"/>
                <a:ea typeface="Calibri" pitchFamily="34" charset="0"/>
                <a:cs typeface="Calibri" pitchFamily="34" charset="0"/>
              </a:rPr>
              <a:t>param1</a:t>
            </a: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string</a:t>
            </a:r>
            <a:r>
              <a:rPr lang="hu-HU" altLang="hu-HU" sz="2000" smtClean="0">
                <a:latin typeface="Consolas" pitchFamily="49" charset="0"/>
                <a:ea typeface="Calibri" pitchFamily="34" charset="0"/>
                <a:cs typeface="Calibri" pitchFamily="34" charset="0"/>
              </a:rPr>
              <a:t> </a:t>
            </a:r>
            <a:r>
              <a:rPr lang="hu-HU" altLang="hu-HU" sz="2000" smtClean="0">
                <a:solidFill>
                  <a:schemeClr val="tx1"/>
                </a:solidFill>
                <a:latin typeface="Consolas" pitchFamily="49" charset="0"/>
                <a:ea typeface="Calibri" pitchFamily="34" charset="0"/>
                <a:cs typeface="Calibri" pitchFamily="34" charset="0"/>
              </a:rPr>
              <a:t>param2);</a:t>
            </a:r>
            <a:endParaRPr lang="hu-HU" altLang="hu-HU" sz="2000" smtClean="0">
              <a:solidFill>
                <a:schemeClr val="tx1"/>
              </a:solidFill>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6</a:t>
            </a:fld>
            <a:endParaRPr lang="hu-HU"/>
          </a:p>
        </p:txBody>
      </p:sp>
    </p:spTree>
    <p:extLst>
      <p:ext uri="{BB962C8B-B14F-4D97-AF65-F5344CB8AC3E}">
        <p14:creationId xmlns:p14="http://schemas.microsoft.com/office/powerpoint/2010/main" val="4031453475"/>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marL="0" indent="0" eaLnBrk="1" hangingPunct="1">
              <a:spcBef>
                <a:spcPts val="0"/>
              </a:spcBef>
              <a:buNone/>
            </a:pPr>
            <a:endParaRPr lang="hu-HU" altLang="hu-HU" smtClean="0"/>
          </a:p>
        </p:txBody>
      </p:sp>
      <p:sp>
        <p:nvSpPr>
          <p:cNvPr id="7173" name="Rectangle 2"/>
          <p:cNvSpPr>
            <a:spLocks noGrp="1" noChangeArrowheads="1"/>
          </p:cNvSpPr>
          <p:nvPr>
            <p:ph type="title" idx="4294967295"/>
          </p:nvPr>
        </p:nvSpPr>
        <p:spPr/>
        <p:txBody>
          <a:bodyPr/>
          <a:lstStyle/>
          <a:p>
            <a:pPr eaLnBrk="1" hangingPunct="1"/>
            <a:r>
              <a:rPr lang="en-US" altLang="hu-HU" dirty="0" smtClean="0">
                <a:latin typeface="+mn-lt"/>
              </a:rPr>
              <a:t>Built-in delegate types</a:t>
            </a:r>
            <a:endParaRPr lang="hu-HU" altLang="hu-HU" dirty="0" smtClean="0">
              <a:latin typeface="+mn-lt"/>
            </a:endParaRPr>
          </a:p>
        </p:txBody>
      </p:sp>
      <p:graphicFrame>
        <p:nvGraphicFramePr>
          <p:cNvPr id="3" name="Táblázat 2"/>
          <p:cNvGraphicFramePr>
            <a:graphicFrameLocks noGrp="1"/>
          </p:cNvGraphicFramePr>
          <p:nvPr>
            <p:extLst/>
          </p:nvPr>
        </p:nvGraphicFramePr>
        <p:xfrm>
          <a:off x="-1" y="693213"/>
          <a:ext cx="9144001" cy="6155491"/>
        </p:xfrm>
        <a:graphic>
          <a:graphicData uri="http://schemas.openxmlformats.org/drawingml/2006/table">
            <a:tbl>
              <a:tblPr bandRow="1">
                <a:tableStyleId>{8A107856-5554-42FB-B03E-39F5DBC370BA}</a:tableStyleId>
              </a:tblPr>
              <a:tblGrid>
                <a:gridCol w="3460478">
                  <a:extLst>
                    <a:ext uri="{9D8B030D-6E8A-4147-A177-3AD203B41FA5}">
                      <a16:colId xmlns:a16="http://schemas.microsoft.com/office/drawing/2014/main" val="20000"/>
                    </a:ext>
                  </a:extLst>
                </a:gridCol>
                <a:gridCol w="2635523">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5906">
                <a:tc>
                  <a:txBody>
                    <a:bodyPr/>
                    <a:lstStyle/>
                    <a:p>
                      <a:pPr algn="l" rtl="0" fontAlgn="ctr"/>
                      <a:r>
                        <a:rPr lang="hu-HU" sz="2400" u="none" strike="noStrike" dirty="0" err="1">
                          <a:effectLst/>
                        </a:rPr>
                        <a:t>Predicate</a:t>
                      </a:r>
                      <a:r>
                        <a:rPr lang="hu-HU" sz="2400" u="none" strike="noStrike" dirty="0">
                          <a:effectLst/>
                        </a:rPr>
                        <a:t>&lt;T&gt;</a:t>
                      </a:r>
                      <a:endParaRPr lang="hu-HU" sz="2400" b="1" i="0" u="none" strike="noStrike" dirty="0">
                        <a:solidFill>
                          <a:srgbClr val="000000"/>
                        </a:solidFill>
                        <a:effectLst/>
                        <a:latin typeface="Calibri"/>
                      </a:endParaRPr>
                    </a:p>
                  </a:txBody>
                  <a:tcPr marL="2262" marR="2262" marT="2262" marB="0" anchor="ctr"/>
                </a:tc>
                <a:tc>
                  <a:txBody>
                    <a:bodyPr/>
                    <a:lstStyle/>
                    <a:p>
                      <a:pPr algn="l" rtl="0" fontAlgn="ctr"/>
                      <a:r>
                        <a:rPr lang="hu-HU" sz="2400" u="none" strike="noStrike" dirty="0" err="1">
                          <a:effectLst/>
                        </a:rPr>
                        <a:t>bool</a:t>
                      </a:r>
                      <a:r>
                        <a:rPr lang="hu-HU" sz="2400" u="none" strike="noStrike" dirty="0">
                          <a:effectLst/>
                        </a:rPr>
                        <a:t>(T)</a:t>
                      </a:r>
                      <a:endParaRPr lang="hu-HU" sz="2400" b="1" i="0" u="none" strike="noStrike" dirty="0">
                        <a:solidFill>
                          <a:srgbClr val="000000"/>
                        </a:solidFill>
                        <a:effectLst/>
                        <a:latin typeface="Calibri"/>
                      </a:endParaRPr>
                    </a:p>
                  </a:txBody>
                  <a:tcPr marL="2262" marR="2262" marT="2262" marB="0" anchor="ctr"/>
                </a:tc>
                <a:tc>
                  <a:txBody>
                    <a:bodyPr/>
                    <a:lstStyle/>
                    <a:p>
                      <a:pPr algn="l" rtl="0" fontAlgn="ctr"/>
                      <a:r>
                        <a:rPr lang="hu-HU" sz="2400" u="none" strike="noStrike">
                          <a:effectLst/>
                        </a:rPr>
                        <a:t>List&lt;T&gt;.Find(), .Exists(), RemoveAll()… </a:t>
                      </a:r>
                      <a:endParaRPr lang="hu-HU" sz="2400" b="1" i="0" u="none" strike="noStrike">
                        <a:solidFill>
                          <a:srgbClr val="000000"/>
                        </a:solidFill>
                        <a:effectLst/>
                        <a:latin typeface="Calibri"/>
                      </a:endParaRPr>
                    </a:p>
                  </a:txBody>
                  <a:tcPr marL="2262" marR="2262" marT="2262" marB="0" anchor="ctr"/>
                </a:tc>
                <a:extLst>
                  <a:ext uri="{0D108BD9-81ED-4DB2-BD59-A6C34878D82A}">
                    <a16:rowId xmlns:a16="http://schemas.microsoft.com/office/drawing/2014/main" val="10000"/>
                  </a:ext>
                </a:extLst>
              </a:tr>
              <a:tr h="717949">
                <a:tc>
                  <a:txBody>
                    <a:bodyPr/>
                    <a:lstStyle/>
                    <a:p>
                      <a:pPr algn="l" rtl="0" fontAlgn="ctr"/>
                      <a:r>
                        <a:rPr lang="hu-HU" sz="2400" u="none" strike="noStrike">
                          <a:effectLst/>
                        </a:rPr>
                        <a:t>Comparison&lt;T&gt;</a:t>
                      </a:r>
                      <a:endParaRPr lang="hu-HU" sz="2400" b="1" i="0" u="none" strike="noStrike">
                        <a:solidFill>
                          <a:srgbClr val="000000"/>
                        </a:solidFill>
                        <a:effectLst/>
                        <a:latin typeface="Calibri"/>
                      </a:endParaRPr>
                    </a:p>
                  </a:txBody>
                  <a:tcPr marL="2262" marR="2262" marT="2262" marB="0" anchor="ctr"/>
                </a:tc>
                <a:tc>
                  <a:txBody>
                    <a:bodyPr/>
                    <a:lstStyle/>
                    <a:p>
                      <a:pPr algn="l" rtl="0" fontAlgn="ctr"/>
                      <a:r>
                        <a:rPr lang="hu-HU" sz="2400" u="none" strike="noStrike">
                          <a:effectLst/>
                        </a:rPr>
                        <a:t>int(T1,T2)</a:t>
                      </a:r>
                      <a:endParaRPr lang="hu-HU" sz="2400" b="1" i="0" u="none" strike="noStrike">
                        <a:solidFill>
                          <a:srgbClr val="000000"/>
                        </a:solidFill>
                        <a:effectLst/>
                        <a:latin typeface="Calibri"/>
                      </a:endParaRPr>
                    </a:p>
                  </a:txBody>
                  <a:tcPr marL="2262" marR="2262" marT="2262" marB="0" anchor="ctr"/>
                </a:tc>
                <a:tc>
                  <a:txBody>
                    <a:bodyPr/>
                    <a:lstStyle/>
                    <a:p>
                      <a:pPr algn="l" rtl="0" fontAlgn="ctr"/>
                      <a:r>
                        <a:rPr lang="hu-HU" sz="2400" u="none" strike="noStrike">
                          <a:effectLst/>
                        </a:rPr>
                        <a:t>List&lt;T&gt;.Sort(), Array.Sort()</a:t>
                      </a:r>
                      <a:endParaRPr lang="hu-HU" sz="2400" b="1" i="0" u="none" strike="noStrike">
                        <a:solidFill>
                          <a:srgbClr val="000000"/>
                        </a:solidFill>
                        <a:effectLst/>
                        <a:latin typeface="Calibri"/>
                      </a:endParaRPr>
                    </a:p>
                  </a:txBody>
                  <a:tcPr marL="2262" marR="2262" marT="2262" marB="0" anchor="ctr"/>
                </a:tc>
                <a:extLst>
                  <a:ext uri="{0D108BD9-81ED-4DB2-BD59-A6C34878D82A}">
                    <a16:rowId xmlns:a16="http://schemas.microsoft.com/office/drawing/2014/main" val="10001"/>
                  </a:ext>
                </a:extLst>
              </a:tr>
              <a:tr h="360081">
                <a:tc>
                  <a:txBody>
                    <a:bodyPr/>
                    <a:lstStyle/>
                    <a:p>
                      <a:pPr algn="l" rtl="0" fontAlgn="ctr"/>
                      <a:r>
                        <a:rPr lang="hu-HU" sz="2400" u="none" strike="noStrike">
                          <a:effectLst/>
                        </a:rPr>
                        <a:t>MethodInvoker</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2"/>
                  </a:ext>
                </a:extLst>
              </a:tr>
              <a:tr h="360081">
                <a:tc>
                  <a:txBody>
                    <a:bodyPr/>
                    <a:lstStyle/>
                    <a:p>
                      <a:pPr algn="l" rtl="0" fontAlgn="ctr"/>
                      <a:r>
                        <a:rPr lang="hu-HU" sz="2400" u="none" strike="noStrike">
                          <a:effectLst/>
                        </a:rPr>
                        <a:t>EventHandler</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void(object,EventArgs)</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3"/>
                  </a:ext>
                </a:extLst>
              </a:tr>
              <a:tr h="419039">
                <a:tc>
                  <a:txBody>
                    <a:bodyPr/>
                    <a:lstStyle/>
                    <a:p>
                      <a:pPr algn="l" rtl="0" fontAlgn="ctr"/>
                      <a:r>
                        <a:rPr lang="hu-HU" sz="2400" u="none" strike="noStrike">
                          <a:effectLst/>
                        </a:rPr>
                        <a:t>EventHandler&lt;T&gt;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void(object,T) (T </a:t>
                      </a:r>
                      <a:r>
                        <a:rPr lang="hu-HU" sz="2400" u="none" strike="noStrike" smtClean="0">
                          <a:effectLst/>
                        </a:rPr>
                        <a:t>EventArgs utód)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4"/>
                  </a:ext>
                </a:extLst>
              </a:tr>
              <a:tr h="360081">
                <a:tc>
                  <a:txBody>
                    <a:bodyPr/>
                    <a:lstStyle/>
                    <a:p>
                      <a:pPr algn="l" rtl="0" fontAlgn="ctr"/>
                      <a:r>
                        <a:rPr lang="hu-HU" sz="2400" b="1" u="none" strike="noStrike">
                          <a:effectLst/>
                        </a:rPr>
                        <a:t>Action</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5"/>
                  </a:ext>
                </a:extLst>
              </a:tr>
              <a:tr h="360081">
                <a:tc>
                  <a:txBody>
                    <a:bodyPr/>
                    <a:lstStyle/>
                    <a:p>
                      <a:pPr algn="l" rtl="0" fontAlgn="ctr"/>
                      <a:r>
                        <a:rPr lang="hu-HU" sz="2400" b="1" u="none" strike="noStrike">
                          <a:effectLst/>
                        </a:rPr>
                        <a:t>Action&lt;T&gt;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6"/>
                  </a:ext>
                </a:extLst>
              </a:tr>
              <a:tr h="360081">
                <a:tc>
                  <a:txBody>
                    <a:bodyPr/>
                    <a:lstStyle/>
                    <a:p>
                      <a:pPr algn="l" rtl="0" fontAlgn="ctr"/>
                      <a:r>
                        <a:rPr lang="hu-HU" sz="2400" b="1" u="none" strike="noStrike">
                          <a:effectLst/>
                        </a:rPr>
                        <a:t>Action&lt;T1,T2&gt;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void(T1,T2)</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7"/>
                  </a:ext>
                </a:extLst>
              </a:tr>
              <a:tr h="502412">
                <a:tc>
                  <a:txBody>
                    <a:bodyPr/>
                    <a:lstStyle/>
                    <a:p>
                      <a:pPr algn="l" rtl="0" fontAlgn="ctr"/>
                      <a:r>
                        <a:rPr lang="hu-HU" sz="2400" b="1" u="none" strike="noStrike">
                          <a:effectLst/>
                        </a:rPr>
                        <a:t>Action&lt;T1,T2,...,T16&gt;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void(T1,T2,...,T16)</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8"/>
                  </a:ext>
                </a:extLst>
              </a:tr>
              <a:tr h="360081">
                <a:tc>
                  <a:txBody>
                    <a:bodyPr/>
                    <a:lstStyle/>
                    <a:p>
                      <a:pPr algn="l" rtl="0" fontAlgn="ctr"/>
                      <a:r>
                        <a:rPr lang="hu-HU" sz="2400" b="1" u="none" strike="noStrike" dirty="0" err="1">
                          <a:effectLst/>
                        </a:rPr>
                        <a:t>Func</a:t>
                      </a:r>
                      <a:r>
                        <a:rPr lang="hu-HU" sz="2400" b="1" u="none" strike="noStrike" dirty="0">
                          <a:effectLst/>
                        </a:rPr>
                        <a:t>&lt;</a:t>
                      </a:r>
                      <a:r>
                        <a:rPr lang="hu-HU" sz="2400" b="1" u="none" strike="noStrike" dirty="0" err="1">
                          <a:effectLst/>
                        </a:rPr>
                        <a:t>TRes</a:t>
                      </a:r>
                      <a:r>
                        <a:rPr lang="hu-HU" sz="2400" b="1" u="none" strike="noStrike" dirty="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9"/>
                  </a:ext>
                </a:extLst>
              </a:tr>
              <a:tr h="360081">
                <a:tc>
                  <a:txBody>
                    <a:bodyPr/>
                    <a:lstStyle/>
                    <a:p>
                      <a:pPr algn="l" rtl="0" fontAlgn="ctr"/>
                      <a:r>
                        <a:rPr lang="hu-HU" sz="2400" b="1" u="none" strike="noStrike" dirty="0" err="1" smtClean="0">
                          <a:effectLst/>
                        </a:rPr>
                        <a:t>Func</a:t>
                      </a:r>
                      <a:r>
                        <a:rPr lang="hu-HU" sz="2400" b="1" u="none" strike="noStrike" dirty="0" smtClean="0">
                          <a:effectLst/>
                        </a:rPr>
                        <a:t>&lt;</a:t>
                      </a:r>
                      <a:r>
                        <a:rPr lang="en-US" sz="2400" b="1" u="none" strike="noStrike" dirty="0" smtClean="0">
                          <a:effectLst/>
                        </a:rPr>
                        <a:t>T, </a:t>
                      </a:r>
                      <a:r>
                        <a:rPr lang="hu-HU" sz="2400" b="1" u="none" strike="noStrike" dirty="0" err="1" smtClean="0">
                          <a:effectLst/>
                        </a:rPr>
                        <a:t>TRes</a:t>
                      </a:r>
                      <a:r>
                        <a:rPr lang="hu-HU" sz="2400" b="1" u="none" strike="noStrike" dirty="0" smtClean="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TRes(T)</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0"/>
                  </a:ext>
                </a:extLst>
              </a:tr>
              <a:tr h="419039">
                <a:tc>
                  <a:txBody>
                    <a:bodyPr/>
                    <a:lstStyle/>
                    <a:p>
                      <a:pPr algn="l" rtl="0" fontAlgn="ctr"/>
                      <a:r>
                        <a:rPr lang="hu-HU" sz="2400" b="1" u="none" strike="noStrike" dirty="0" err="1" smtClean="0">
                          <a:effectLst/>
                        </a:rPr>
                        <a:t>Func</a:t>
                      </a:r>
                      <a:r>
                        <a:rPr lang="hu-HU" sz="2400" b="1" u="none" strike="noStrike" dirty="0" smtClean="0">
                          <a:effectLst/>
                        </a:rPr>
                        <a:t>&lt;</a:t>
                      </a:r>
                      <a:r>
                        <a:rPr lang="en-US" sz="2400" b="1" u="none" strike="noStrike" dirty="0" smtClean="0">
                          <a:effectLst/>
                        </a:rPr>
                        <a:t>T1, T2, </a:t>
                      </a:r>
                      <a:r>
                        <a:rPr lang="hu-HU" sz="2400" b="1" u="none" strike="noStrike" dirty="0" err="1" smtClean="0">
                          <a:effectLst/>
                        </a:rPr>
                        <a:t>TRes</a:t>
                      </a:r>
                      <a:r>
                        <a:rPr lang="hu-HU" sz="2400" b="1" u="none" strike="noStrike" dirty="0" smtClean="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TRes(T1,T2)</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1"/>
                  </a:ext>
                </a:extLst>
              </a:tr>
              <a:tr h="669159">
                <a:tc>
                  <a:txBody>
                    <a:bodyPr/>
                    <a:lstStyle/>
                    <a:p>
                      <a:pPr algn="l" rtl="0" fontAlgn="ctr"/>
                      <a:r>
                        <a:rPr lang="hu-HU" sz="2400" b="1" u="none" strike="noStrike" dirty="0" err="1" smtClean="0">
                          <a:effectLst/>
                        </a:rPr>
                        <a:t>Func</a:t>
                      </a:r>
                      <a:r>
                        <a:rPr lang="hu-HU" sz="2400" b="1" u="none" strike="noStrike" dirty="0" smtClean="0">
                          <a:effectLst/>
                        </a:rPr>
                        <a:t>&lt;T1</a:t>
                      </a:r>
                      <a:r>
                        <a:rPr lang="hu-HU" sz="2400" b="1" u="none" strike="noStrike" dirty="0">
                          <a:effectLst/>
                        </a:rPr>
                        <a:t>, T2, ... </a:t>
                      </a:r>
                      <a:r>
                        <a:rPr lang="hu-HU" sz="2400" b="1" u="none" strike="noStrike" dirty="0" smtClean="0">
                          <a:effectLst/>
                        </a:rPr>
                        <a:t>T16</a:t>
                      </a:r>
                      <a:r>
                        <a:rPr lang="en-US" sz="2400" b="1" u="none" strike="noStrike" dirty="0" smtClean="0">
                          <a:effectLst/>
                        </a:rPr>
                        <a:t>, </a:t>
                      </a:r>
                      <a:r>
                        <a:rPr lang="hu-HU" sz="2400" b="1" u="none" strike="noStrike" dirty="0" err="1" smtClean="0">
                          <a:effectLst/>
                        </a:rPr>
                        <a:t>TRes</a:t>
                      </a:r>
                      <a:r>
                        <a:rPr lang="hu-HU" sz="2400" b="1" u="none" strike="noStrike" dirty="0" smtClean="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dirty="0" err="1">
                          <a:effectLst/>
                        </a:rPr>
                        <a:t>TRes</a:t>
                      </a:r>
                      <a:r>
                        <a:rPr lang="hu-HU" sz="2400" b="1" u="none" strike="noStrike" dirty="0">
                          <a:effectLst/>
                        </a:rPr>
                        <a:t>(T1,T2,...,T16)</a:t>
                      </a:r>
                      <a:endParaRPr lang="hu-HU" sz="2400" b="1" i="0" u="none" strike="noStrike" dirty="0">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2"/>
                  </a:ext>
                </a:extLst>
              </a:tr>
            </a:tbl>
          </a:graphicData>
        </a:graphic>
      </p:graphicFrame>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7</a:t>
            </a:fld>
            <a:endParaRPr lang="hu-HU"/>
          </a:p>
        </p:txBody>
      </p:sp>
    </p:spTree>
    <p:extLst>
      <p:ext uri="{BB962C8B-B14F-4D97-AF65-F5344CB8AC3E}">
        <p14:creationId xmlns:p14="http://schemas.microsoft.com/office/powerpoint/2010/main" val="520676101"/>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en-US" altLang="hu-HU" sz="2800" dirty="0" smtClean="0"/>
              <a:t>Many times as parameters</a:t>
            </a:r>
            <a:r>
              <a:rPr lang="hu-HU" altLang="hu-HU" sz="2800" dirty="0" smtClean="0"/>
              <a:t>!</a:t>
            </a:r>
          </a:p>
        </p:txBody>
      </p:sp>
      <p:sp>
        <p:nvSpPr>
          <p:cNvPr id="7173" name="Rectangle 2"/>
          <p:cNvSpPr>
            <a:spLocks noGrp="1" noChangeArrowheads="1"/>
          </p:cNvSpPr>
          <p:nvPr>
            <p:ph type="title" idx="4294967295"/>
          </p:nvPr>
        </p:nvSpPr>
        <p:spPr/>
        <p:txBody>
          <a:bodyPr/>
          <a:lstStyle/>
          <a:p>
            <a:pPr eaLnBrk="1" hangingPunct="1"/>
            <a:r>
              <a:rPr lang="en-US" altLang="hu-HU" dirty="0" smtClean="0">
                <a:latin typeface="+mn-lt"/>
              </a:rPr>
              <a:t>Using delegates</a:t>
            </a:r>
            <a:endParaRPr lang="hu-HU" altLang="hu-HU" dirty="0" smtClean="0">
              <a:latin typeface="+mn-lt"/>
            </a:endParaRPr>
          </a:p>
        </p:txBody>
      </p:sp>
      <p:sp>
        <p:nvSpPr>
          <p:cNvPr id="7" name="Szövegdoboz 6"/>
          <p:cNvSpPr txBox="1">
            <a:spLocks noChangeArrowheads="1"/>
          </p:cNvSpPr>
          <p:nvPr/>
        </p:nvSpPr>
        <p:spPr bwMode="auto">
          <a:xfrm>
            <a:off x="467430" y="1268700"/>
            <a:ext cx="8209140"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highlight>
                  <a:srgbClr val="FFFFFF"/>
                </a:highlight>
                <a:latin typeface="Consolas"/>
              </a:rPr>
              <a:t>private</a:t>
            </a:r>
            <a:r>
              <a:rPr lang="hu-HU" sz="1800" dirty="0" smtClean="0">
                <a:solidFill>
                  <a:srgbClr val="000000"/>
                </a:solidFill>
                <a:highlight>
                  <a:srgbClr val="FFFFFF"/>
                </a:highlight>
                <a:latin typeface="Consolas"/>
              </a:rPr>
              <a:t> </a:t>
            </a:r>
            <a:r>
              <a:rPr lang="hu-HU" sz="1800" dirty="0" err="1" smtClean="0">
                <a:solidFill>
                  <a:srgbClr val="0000FF"/>
                </a:solidFill>
                <a:highlight>
                  <a:srgbClr val="FFFFFF"/>
                </a:highlight>
                <a:latin typeface="Consolas"/>
              </a:rPr>
              <a:t>bool</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IsItEven</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a:t>
            </a:r>
          </a:p>
          <a:p>
            <a:pPr algn="l"/>
            <a:r>
              <a:rPr lang="hu-HU" sz="1800" dirty="0" smtClean="0">
                <a:solidFill>
                  <a:srgbClr val="000000"/>
                </a:solidFill>
                <a:highlight>
                  <a:srgbClr val="FFFFFF"/>
                </a:highlight>
                <a:latin typeface="Consolas"/>
              </a:rPr>
              <a:t>{</a:t>
            </a:r>
          </a:p>
          <a:p>
            <a:pPr algn="l"/>
            <a:r>
              <a:rPr lang="hu-HU" sz="1800" dirty="0" smtClean="0">
                <a:solidFill>
                  <a:srgbClr val="0000FF"/>
                </a:solidFill>
                <a:highlight>
                  <a:srgbClr val="FFFFFF"/>
                </a:highlight>
                <a:latin typeface="Consolas"/>
              </a:rPr>
              <a:t>	return</a:t>
            </a:r>
            <a:r>
              <a:rPr lang="hu-HU" sz="1800" dirty="0" smtClean="0">
                <a:solidFill>
                  <a:srgbClr val="000000"/>
                </a:solidFill>
                <a:highlight>
                  <a:srgbClr val="FFFFFF"/>
                </a:highlight>
                <a:latin typeface="Consolas"/>
              </a:rPr>
              <a:t> i % 2 == 0;</a:t>
            </a:r>
          </a:p>
          <a:p>
            <a:pPr algn="l"/>
            <a:r>
              <a:rPr lang="hu-HU" sz="1800" dirty="0" smtClean="0">
                <a:solidFill>
                  <a:srgbClr val="000000"/>
                </a:solidFill>
                <a:highlight>
                  <a:srgbClr val="FFFFFF"/>
                </a:highlight>
                <a:latin typeface="Consolas"/>
              </a:rPr>
              <a:t>}</a:t>
            </a:r>
          </a:p>
          <a:p>
            <a:pPr algn="l"/>
            <a:r>
              <a:rPr lang="hu-HU" sz="1800" dirty="0" smtClean="0">
                <a:solidFill>
                  <a:srgbClr val="0000FF"/>
                </a:solidFill>
                <a:highlight>
                  <a:srgbClr val="FFFFFF"/>
                </a:highlight>
                <a:latin typeface="Consolas"/>
              </a:rPr>
              <a:t>private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EvenNumbersGoFirst</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i1, </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i2)</a:t>
            </a:r>
          </a:p>
          <a:p>
            <a:pPr algn="l"/>
            <a:r>
              <a:rPr lang="hu-HU" sz="1800" dirty="0" smtClean="0">
                <a:solidFill>
                  <a:srgbClr val="000000"/>
                </a:solidFill>
                <a:highlight>
                  <a:srgbClr val="FFFFFF"/>
                </a:highlight>
                <a:latin typeface="Consolas"/>
              </a:rPr>
              <a:t>{</a:t>
            </a:r>
          </a:p>
          <a:p>
            <a:pPr algn="l"/>
            <a:r>
              <a:rPr lang="hu-HU" sz="1800" dirty="0" smtClean="0">
                <a:solidFill>
                  <a:srgbClr val="0000FF"/>
                </a:solidFill>
                <a:highlight>
                  <a:srgbClr val="FFFFFF"/>
                </a:highlight>
                <a:latin typeface="Consolas"/>
              </a:rPr>
              <a:t>	</a:t>
            </a:r>
            <a:r>
              <a:rPr lang="hu-HU" sz="1800" dirty="0" err="1" smtClean="0">
                <a:solidFill>
                  <a:srgbClr val="0000FF"/>
                </a:solidFill>
                <a:highlight>
                  <a:srgbClr val="FFFFFF"/>
                </a:highlight>
                <a:latin typeface="Consolas"/>
              </a:rPr>
              <a:t>bool</a:t>
            </a:r>
            <a:r>
              <a:rPr lang="hu-HU" sz="1800" dirty="0" smtClean="0">
                <a:solidFill>
                  <a:srgbClr val="000000"/>
                </a:solidFill>
                <a:highlight>
                  <a:srgbClr val="FFFFFF"/>
                </a:highlight>
                <a:latin typeface="Consolas"/>
              </a:rPr>
              <a:t> i1Even = </a:t>
            </a:r>
            <a:r>
              <a:rPr lang="hu-HU" sz="1800" dirty="0" err="1" smtClean="0">
                <a:solidFill>
                  <a:srgbClr val="000000"/>
                </a:solidFill>
                <a:highlight>
                  <a:srgbClr val="FFFFFF"/>
                </a:highlight>
                <a:latin typeface="Consolas"/>
              </a:rPr>
              <a:t>IsItEven</a:t>
            </a:r>
            <a:r>
              <a:rPr lang="hu-HU" sz="1800" dirty="0" smtClean="0">
                <a:solidFill>
                  <a:srgbClr val="000000"/>
                </a:solidFill>
                <a:highlight>
                  <a:srgbClr val="FFFFFF"/>
                </a:highlight>
                <a:latin typeface="Consolas"/>
              </a:rPr>
              <a:t>(i1);</a:t>
            </a:r>
          </a:p>
          <a:p>
            <a:pPr algn="l"/>
            <a:r>
              <a:rPr lang="hu-HU" sz="1800" dirty="0" smtClean="0">
                <a:solidFill>
                  <a:srgbClr val="0000FF"/>
                </a:solidFill>
                <a:highlight>
                  <a:srgbClr val="FFFFFF"/>
                </a:highlight>
                <a:latin typeface="Consolas"/>
              </a:rPr>
              <a:t>	</a:t>
            </a:r>
            <a:r>
              <a:rPr lang="hu-HU" sz="1800" dirty="0" err="1" smtClean="0">
                <a:solidFill>
                  <a:srgbClr val="0000FF"/>
                </a:solidFill>
                <a:highlight>
                  <a:srgbClr val="FFFFFF"/>
                </a:highlight>
                <a:latin typeface="Consolas"/>
              </a:rPr>
              <a:t>bool</a:t>
            </a:r>
            <a:r>
              <a:rPr lang="hu-HU" sz="1800" dirty="0" smtClean="0">
                <a:solidFill>
                  <a:srgbClr val="000000"/>
                </a:solidFill>
                <a:highlight>
                  <a:srgbClr val="FFFFFF"/>
                </a:highlight>
                <a:latin typeface="Consolas"/>
              </a:rPr>
              <a:t> i2Even = </a:t>
            </a:r>
            <a:r>
              <a:rPr lang="hu-HU" sz="1800" dirty="0" err="1" smtClean="0">
                <a:solidFill>
                  <a:srgbClr val="000000"/>
                </a:solidFill>
                <a:highlight>
                  <a:srgbClr val="FFFFFF"/>
                </a:highlight>
                <a:latin typeface="Consolas"/>
              </a:rPr>
              <a:t>IsItEven</a:t>
            </a:r>
            <a:r>
              <a:rPr lang="hu-HU" sz="1800" dirty="0" smtClean="0">
                <a:solidFill>
                  <a:srgbClr val="000000"/>
                </a:solidFill>
                <a:highlight>
                  <a:srgbClr val="FFFFFF"/>
                </a:highlight>
                <a:latin typeface="Consolas"/>
              </a:rPr>
              <a:t>(i2);</a:t>
            </a:r>
          </a:p>
          <a:p>
            <a:pPr algn="l"/>
            <a:r>
              <a:rPr lang="hu-HU" sz="1800" dirty="0" smtClean="0">
                <a:solidFill>
                  <a:srgbClr val="0000FF"/>
                </a:solidFill>
                <a:highlight>
                  <a:srgbClr val="FFFFFF"/>
                </a:highlight>
                <a:latin typeface="Consolas"/>
              </a:rPr>
              <a:t>	if</a:t>
            </a:r>
            <a:r>
              <a:rPr lang="hu-HU" sz="1800" dirty="0" smtClean="0">
                <a:solidFill>
                  <a:srgbClr val="000000"/>
                </a:solidFill>
                <a:highlight>
                  <a:srgbClr val="FFFFFF"/>
                </a:highlight>
                <a:latin typeface="Consolas"/>
              </a:rPr>
              <a:t> (i1Even &amp;&amp; !i2Even)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-1;</a:t>
            </a:r>
          </a:p>
          <a:p>
            <a:pPr algn="l"/>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else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if</a:t>
            </a:r>
            <a:r>
              <a:rPr lang="hu-HU" sz="1800" dirty="0" smtClean="0">
                <a:solidFill>
                  <a:srgbClr val="000000"/>
                </a:solidFill>
                <a:highlight>
                  <a:srgbClr val="FFFFFF"/>
                </a:highlight>
                <a:latin typeface="Consolas"/>
              </a:rPr>
              <a:t> (!i1Even &amp;&amp; i2Even)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1;</a:t>
            </a:r>
          </a:p>
          <a:p>
            <a:pPr algn="l"/>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else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0;</a:t>
            </a:r>
          </a:p>
          <a:p>
            <a:pPr algn="l"/>
            <a:r>
              <a:rPr lang="hu-HU" sz="1800" dirty="0" smtClean="0">
                <a:solidFill>
                  <a:srgbClr val="000000"/>
                </a:solidFill>
                <a:highlight>
                  <a:srgbClr val="FFFFFF"/>
                </a:highlight>
                <a:latin typeface="Consolas"/>
              </a:rPr>
              <a:t>}</a:t>
            </a:r>
            <a:endParaRPr lang="hu-HU" sz="1800" kern="0" dirty="0">
              <a:solidFill>
                <a:srgbClr val="000000"/>
              </a:solidFill>
              <a:latin typeface="Consolas"/>
              <a:ea typeface="Calibri"/>
              <a:cs typeface="Times New Roman"/>
            </a:endParaRPr>
          </a:p>
        </p:txBody>
      </p:sp>
      <p:sp>
        <p:nvSpPr>
          <p:cNvPr id="8" name="Szövegdoboz 7"/>
          <p:cNvSpPr txBox="1">
            <a:spLocks noChangeArrowheads="1"/>
          </p:cNvSpPr>
          <p:nvPr/>
        </p:nvSpPr>
        <p:spPr bwMode="auto">
          <a:xfrm>
            <a:off x="467430" y="4941210"/>
            <a:ext cx="8209140"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smtClean="0">
                <a:solidFill>
                  <a:srgbClr val="0000FF"/>
                </a:solidFill>
                <a:highlight>
                  <a:srgbClr val="FFFFFF"/>
                </a:highlight>
                <a:latin typeface="Consolas"/>
              </a:rPr>
              <a:t>int</a:t>
            </a:r>
            <a:r>
              <a:rPr lang="en-GB"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myArray</a:t>
            </a:r>
            <a:r>
              <a:rPr lang="hu-HU" sz="1800" dirty="0" smtClean="0">
                <a:solidFill>
                  <a:srgbClr val="000000"/>
                </a:solidFill>
                <a:highlight>
                  <a:srgbClr val="FFFFFF"/>
                </a:highlight>
                <a:latin typeface="Consolas"/>
              </a:rPr>
              <a:t>;</a:t>
            </a:r>
            <a:r>
              <a:rPr lang="en-GB" sz="1800" dirty="0" smtClean="0">
                <a:solidFill>
                  <a:srgbClr val="000000"/>
                </a:solidFill>
                <a:highlight>
                  <a:srgbClr val="FFFFFF"/>
                </a:highlight>
                <a:latin typeface="Consolas"/>
              </a:rPr>
              <a:t> </a:t>
            </a:r>
            <a:r>
              <a:rPr lang="hu-HU" sz="1800" dirty="0" smtClean="0">
                <a:solidFill>
                  <a:srgbClr val="2B91AF"/>
                </a:solidFill>
                <a:highlight>
                  <a:srgbClr val="FFFFFF"/>
                </a:highlight>
                <a:latin typeface="Consolas"/>
              </a:rPr>
              <a:t>List</a:t>
            </a:r>
            <a:r>
              <a:rPr lang="hu-HU" sz="1800" dirty="0" smtClean="0">
                <a:solidFill>
                  <a:srgbClr val="000000"/>
                </a:solidFill>
                <a:highlight>
                  <a:srgbClr val="FFFFFF"/>
                </a:highlight>
                <a:latin typeface="Consolas"/>
              </a:rPr>
              <a:t>&lt;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&gt; </a:t>
            </a:r>
            <a:r>
              <a:rPr lang="hu-HU" sz="1800" dirty="0" err="1" smtClean="0">
                <a:solidFill>
                  <a:srgbClr val="000000"/>
                </a:solidFill>
                <a:highlight>
                  <a:srgbClr val="FFFFFF"/>
                </a:highlight>
                <a:latin typeface="Consolas"/>
              </a:rPr>
              <a:t>myList</a:t>
            </a:r>
            <a:r>
              <a:rPr lang="hu-HU" sz="1800" dirty="0" smtClean="0">
                <a:solidFill>
                  <a:srgbClr val="000000"/>
                </a:solidFill>
                <a:highlight>
                  <a:srgbClr val="FFFFFF"/>
                </a:highlight>
                <a:latin typeface="Consolas"/>
              </a:rPr>
              <a:t>; </a:t>
            </a:r>
          </a:p>
          <a:p>
            <a:pPr algn="l"/>
            <a:r>
              <a:rPr lang="hu-HU" sz="1800" dirty="0" smtClean="0">
                <a:solidFill>
                  <a:srgbClr val="008000"/>
                </a:solidFill>
                <a:highlight>
                  <a:srgbClr val="FFFFFF"/>
                </a:highlight>
                <a:latin typeface="Consolas"/>
              </a:rPr>
              <a:t>// ...     </a:t>
            </a:r>
            <a:endParaRPr lang="hu-HU" sz="1800" dirty="0" smtClean="0">
              <a:solidFill>
                <a:srgbClr val="000000"/>
              </a:solidFill>
              <a:highlight>
                <a:srgbClr val="FFFFFF"/>
              </a:highlight>
              <a:latin typeface="Consolas"/>
            </a:endParaRPr>
          </a:p>
          <a:p>
            <a:pPr algn="l"/>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firstEven</a:t>
            </a:r>
            <a:r>
              <a:rPr lang="hu-HU" sz="1800" dirty="0" smtClean="0">
                <a:solidFill>
                  <a:srgbClr val="000000"/>
                </a:solidFill>
                <a:highlight>
                  <a:srgbClr val="FFFFFF"/>
                </a:highlight>
                <a:latin typeface="Consolas"/>
              </a:rPr>
              <a:t> = </a:t>
            </a:r>
            <a:r>
              <a:rPr lang="hu-HU" sz="1800" dirty="0" err="1" smtClean="0">
                <a:solidFill>
                  <a:srgbClr val="C00000"/>
                </a:solidFill>
                <a:highlight>
                  <a:srgbClr val="FFFFFF"/>
                </a:highlight>
                <a:latin typeface="Consolas"/>
              </a:rPr>
              <a:t>myList.Find</a:t>
            </a:r>
            <a:r>
              <a:rPr lang="hu-HU" sz="1800" dirty="0" smtClean="0">
                <a:solidFill>
                  <a:srgbClr val="C00000"/>
                </a:solidFill>
                <a:highlight>
                  <a:srgbClr val="FFFFFF"/>
                </a:highlight>
                <a:latin typeface="Consolas"/>
              </a:rPr>
              <a:t>(</a:t>
            </a:r>
            <a:r>
              <a:rPr lang="hu-HU" sz="1800" dirty="0" err="1" smtClean="0">
                <a:solidFill>
                  <a:srgbClr val="C00000"/>
                </a:solidFill>
                <a:highlight>
                  <a:srgbClr val="FFFFFF"/>
                </a:highlight>
                <a:latin typeface="Consolas"/>
              </a:rPr>
              <a:t>IsItEven</a:t>
            </a:r>
            <a:r>
              <a:rPr lang="hu-HU" sz="1800" dirty="0" smtClean="0">
                <a:solidFill>
                  <a:srgbClr val="C00000"/>
                </a:solidFill>
                <a:highlight>
                  <a:srgbClr val="FFFFFF"/>
                </a:highlight>
                <a:latin typeface="Consolas"/>
              </a:rPr>
              <a:t>);</a:t>
            </a:r>
          </a:p>
          <a:p>
            <a:pPr algn="l"/>
            <a:r>
              <a:rPr lang="hu-HU" sz="1800" dirty="0" smtClean="0">
                <a:solidFill>
                  <a:srgbClr val="2B91AF"/>
                </a:solidFill>
                <a:highlight>
                  <a:srgbClr val="FFFFFF"/>
                </a:highlight>
                <a:latin typeface="Consolas"/>
              </a:rPr>
              <a:t>List</a:t>
            </a:r>
            <a:r>
              <a:rPr lang="hu-HU" sz="1800" dirty="0" smtClean="0">
                <a:solidFill>
                  <a:srgbClr val="000000"/>
                </a:solidFill>
                <a:highlight>
                  <a:srgbClr val="FFFFFF"/>
                </a:highlight>
                <a:latin typeface="Consolas"/>
              </a:rPr>
              <a:t>&lt;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&gt; </a:t>
            </a:r>
            <a:r>
              <a:rPr lang="hu-HU" sz="1800" dirty="0" err="1" smtClean="0">
                <a:solidFill>
                  <a:srgbClr val="000000"/>
                </a:solidFill>
                <a:highlight>
                  <a:srgbClr val="FFFFFF"/>
                </a:highlight>
                <a:latin typeface="Consolas"/>
              </a:rPr>
              <a:t>allEvenNumbers</a:t>
            </a:r>
            <a:r>
              <a:rPr lang="hu-HU" sz="1800" dirty="0" smtClean="0">
                <a:solidFill>
                  <a:srgbClr val="000000"/>
                </a:solidFill>
                <a:highlight>
                  <a:srgbClr val="FFFFFF"/>
                </a:highlight>
                <a:latin typeface="Consolas"/>
              </a:rPr>
              <a:t> = </a:t>
            </a:r>
            <a:r>
              <a:rPr lang="hu-HU" sz="1800" dirty="0" err="1" smtClean="0">
                <a:solidFill>
                  <a:srgbClr val="C00000"/>
                </a:solidFill>
                <a:highlight>
                  <a:srgbClr val="FFFFFF"/>
                </a:highlight>
                <a:latin typeface="Consolas"/>
              </a:rPr>
              <a:t>myList.FindAll</a:t>
            </a:r>
            <a:r>
              <a:rPr lang="hu-HU" sz="1800" dirty="0" smtClean="0">
                <a:solidFill>
                  <a:srgbClr val="C00000"/>
                </a:solidFill>
                <a:highlight>
                  <a:srgbClr val="FFFFFF"/>
                </a:highlight>
                <a:latin typeface="Consolas"/>
              </a:rPr>
              <a:t>(</a:t>
            </a:r>
            <a:r>
              <a:rPr lang="hu-HU" sz="1800" dirty="0" err="1" smtClean="0">
                <a:solidFill>
                  <a:srgbClr val="C00000"/>
                </a:solidFill>
                <a:highlight>
                  <a:srgbClr val="FFFFFF"/>
                </a:highlight>
                <a:latin typeface="Consolas"/>
              </a:rPr>
              <a:t>IsItEven</a:t>
            </a:r>
            <a:r>
              <a:rPr lang="hu-HU" sz="1800" dirty="0" smtClean="0">
                <a:solidFill>
                  <a:srgbClr val="C00000"/>
                </a:solidFill>
                <a:highlight>
                  <a:srgbClr val="FFFFFF"/>
                </a:highlight>
                <a:latin typeface="Consolas"/>
              </a:rPr>
              <a:t>);</a:t>
            </a:r>
          </a:p>
          <a:p>
            <a:pPr algn="l"/>
            <a:r>
              <a:rPr lang="hu-HU" sz="1800" dirty="0" err="1" smtClean="0">
                <a:solidFill>
                  <a:srgbClr val="0000FF"/>
                </a:solidFill>
                <a:highlight>
                  <a:srgbClr val="FFFFFF"/>
                </a:highlight>
                <a:latin typeface="Consolas"/>
              </a:rPr>
              <a:t>bool</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isThereAnEven</a:t>
            </a:r>
            <a:r>
              <a:rPr lang="hu-HU" sz="1800" dirty="0" smtClean="0">
                <a:solidFill>
                  <a:srgbClr val="000000"/>
                </a:solidFill>
                <a:highlight>
                  <a:srgbClr val="FFFFFF"/>
                </a:highlight>
                <a:latin typeface="Consolas"/>
              </a:rPr>
              <a:t> = </a:t>
            </a:r>
            <a:r>
              <a:rPr lang="hu-HU" sz="1800" dirty="0" err="1" smtClean="0">
                <a:solidFill>
                  <a:srgbClr val="C00000"/>
                </a:solidFill>
                <a:highlight>
                  <a:srgbClr val="FFFFFF"/>
                </a:highlight>
                <a:latin typeface="Consolas"/>
              </a:rPr>
              <a:t>myList.Exists</a:t>
            </a:r>
            <a:r>
              <a:rPr lang="hu-HU" sz="1800" dirty="0" smtClean="0">
                <a:solidFill>
                  <a:srgbClr val="C00000"/>
                </a:solidFill>
                <a:highlight>
                  <a:srgbClr val="FFFFFF"/>
                </a:highlight>
                <a:latin typeface="Consolas"/>
              </a:rPr>
              <a:t>(</a:t>
            </a:r>
            <a:r>
              <a:rPr lang="hu-HU" sz="1800" dirty="0" err="1" smtClean="0">
                <a:solidFill>
                  <a:srgbClr val="C00000"/>
                </a:solidFill>
                <a:highlight>
                  <a:srgbClr val="FFFFFF"/>
                </a:highlight>
                <a:latin typeface="Consolas"/>
              </a:rPr>
              <a:t>IsItEven</a:t>
            </a:r>
            <a:r>
              <a:rPr lang="hu-HU" sz="1800" dirty="0" smtClean="0">
                <a:solidFill>
                  <a:srgbClr val="C00000"/>
                </a:solidFill>
                <a:highlight>
                  <a:srgbClr val="FFFFFF"/>
                </a:highlight>
                <a:latin typeface="Consolas"/>
              </a:rPr>
              <a:t>);</a:t>
            </a:r>
          </a:p>
          <a:p>
            <a:pPr algn="l"/>
            <a:r>
              <a:rPr lang="hu-HU" sz="1800" b="1" dirty="0" err="1" smtClean="0">
                <a:solidFill>
                  <a:srgbClr val="C00000"/>
                </a:solidFill>
                <a:highlight>
                  <a:srgbClr val="FFFFFF"/>
                </a:highlight>
                <a:latin typeface="Consolas"/>
              </a:rPr>
              <a:t>Array</a:t>
            </a:r>
            <a:r>
              <a:rPr lang="hu-HU" sz="1800" dirty="0" err="1" smtClean="0">
                <a:solidFill>
                  <a:srgbClr val="C00000"/>
                </a:solidFill>
                <a:highlight>
                  <a:srgbClr val="FFFFFF"/>
                </a:highlight>
                <a:latin typeface="Consolas"/>
              </a:rPr>
              <a:t>.Sort</a:t>
            </a:r>
            <a:r>
              <a:rPr lang="hu-HU" sz="1800" dirty="0" smtClean="0">
                <a:solidFill>
                  <a:srgbClr val="C00000"/>
                </a:solidFill>
                <a:highlight>
                  <a:srgbClr val="FFFFFF"/>
                </a:highlight>
                <a:latin typeface="Consolas"/>
              </a:rPr>
              <a:t>(</a:t>
            </a:r>
            <a:r>
              <a:rPr lang="hu-HU" sz="1800" dirty="0" err="1" smtClean="0">
                <a:solidFill>
                  <a:srgbClr val="C00000"/>
                </a:solidFill>
                <a:highlight>
                  <a:srgbClr val="FFFFFF"/>
                </a:highlight>
                <a:latin typeface="Consolas"/>
              </a:rPr>
              <a:t>myArray</a:t>
            </a:r>
            <a:r>
              <a:rPr lang="hu-HU" sz="1800" dirty="0" smtClean="0">
                <a:solidFill>
                  <a:srgbClr val="C00000"/>
                </a:solidFill>
                <a:highlight>
                  <a:srgbClr val="FFFFFF"/>
                </a:highlight>
                <a:latin typeface="Consolas"/>
              </a:rPr>
              <a:t>, </a:t>
            </a:r>
            <a:r>
              <a:rPr lang="hu-HU" sz="1800" dirty="0" err="1" smtClean="0">
                <a:solidFill>
                  <a:srgbClr val="C00000"/>
                </a:solidFill>
                <a:highlight>
                  <a:srgbClr val="FFFFFF"/>
                </a:highlight>
                <a:latin typeface="Consolas"/>
              </a:rPr>
              <a:t>EvenNumbersGoFirst</a:t>
            </a:r>
            <a:r>
              <a:rPr lang="hu-HU" sz="1800" dirty="0" smtClean="0">
                <a:solidFill>
                  <a:srgbClr val="C00000"/>
                </a:solidFill>
                <a:highlight>
                  <a:srgbClr val="FFFFFF"/>
                </a:highlight>
                <a:latin typeface="Consolas"/>
              </a:rPr>
              <a:t>);</a:t>
            </a:r>
            <a:endParaRPr lang="hu-HU" sz="1800" kern="0" dirty="0">
              <a:solidFill>
                <a:srgbClr val="C00000"/>
              </a:solidFill>
              <a:latin typeface="Consolas"/>
              <a:ea typeface="Calibri"/>
              <a:cs typeface="Times New Roman"/>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8</a:t>
            </a:fld>
            <a:endParaRPr lang="hu-HU"/>
          </a:p>
        </p:txBody>
      </p:sp>
    </p:spTree>
    <p:extLst>
      <p:ext uri="{BB962C8B-B14F-4D97-AF65-F5344CB8AC3E}">
        <p14:creationId xmlns:p14="http://schemas.microsoft.com/office/powerpoint/2010/main" val="113748859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4294967295"/>
          </p:nvPr>
        </p:nvSpPr>
        <p:spPr>
          <a:xfrm>
            <a:off x="107950" y="765175"/>
            <a:ext cx="10512890" cy="5688013"/>
          </a:xfrm>
        </p:spPr>
        <p:txBody>
          <a:bodyPr/>
          <a:lstStyle/>
          <a:p>
            <a:pPr>
              <a:lnSpc>
                <a:spcPct val="115000"/>
              </a:lnSpc>
              <a:buFontTx/>
              <a:buNone/>
            </a:pPr>
            <a:r>
              <a:rPr lang="hu-HU" altLang="hu-HU" sz="1800" dirty="0" err="1" smtClean="0">
                <a:solidFill>
                  <a:srgbClr val="0000FF"/>
                </a:solidFill>
                <a:latin typeface="Consolas" pitchFamily="49" charset="0"/>
                <a:ea typeface="Calibri" pitchFamily="34" charset="0"/>
                <a:cs typeface="Calibri" pitchFamily="34" charset="0"/>
              </a:rPr>
              <a:t>delegate</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bool</a:t>
            </a:r>
            <a:r>
              <a:rPr lang="hu-HU" altLang="hu-HU" sz="1800" dirty="0" smtClean="0">
                <a:latin typeface="Consolas" pitchFamily="49" charset="0"/>
                <a:ea typeface="Calibri" pitchFamily="34" charset="0"/>
                <a:cs typeface="Calibri" pitchFamily="34" charset="0"/>
              </a:rPr>
              <a:t> </a:t>
            </a:r>
            <a:r>
              <a:rPr lang="en-US" altLang="hu-HU" sz="1800" dirty="0" err="1" smtClean="0">
                <a:solidFill>
                  <a:srgbClr val="2B91AF"/>
                </a:solidFill>
                <a:latin typeface="Consolas" pitchFamily="49" charset="0"/>
                <a:ea typeface="Calibri" pitchFamily="34" charset="0"/>
                <a:cs typeface="Calibri" pitchFamily="34" charset="0"/>
              </a:rPr>
              <a:t>MyComparer</a:t>
            </a:r>
            <a:r>
              <a:rPr lang="hu-HU" altLang="hu-HU" sz="1800" dirty="0" smtClean="0">
                <a:latin typeface="Consolas" pitchFamily="49" charset="0"/>
                <a:ea typeface="Calibri" pitchFamily="34" charset="0"/>
                <a:cs typeface="Calibri" pitchFamily="34" charset="0"/>
              </a:rPr>
              <a:t>(</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smtClean="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left</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smtClean="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right</a:t>
            </a:r>
            <a:r>
              <a:rPr lang="hu-HU" altLang="hu-HU" sz="1800" dirty="0" smtClean="0">
                <a:latin typeface="Consolas" pitchFamily="49" charset="0"/>
                <a:ea typeface="Calibri" pitchFamily="34" charset="0"/>
                <a:cs typeface="Calibri" pitchFamily="34" charset="0"/>
              </a:rPr>
              <a:t>);</a:t>
            </a:r>
            <a:endParaRPr lang="hu-HU" altLang="hu-HU" sz="1800" dirty="0" smtClean="0">
              <a:ea typeface="Calibri" pitchFamily="34" charset="0"/>
              <a:cs typeface="Calibri" pitchFamily="34" charset="0"/>
            </a:endParaRPr>
          </a:p>
          <a:p>
            <a:pPr>
              <a:lnSpc>
                <a:spcPct val="115000"/>
              </a:lnSpc>
              <a:buFontTx/>
              <a:buNone/>
            </a:pPr>
            <a:r>
              <a:rPr lang="hu-HU" altLang="hu-HU" sz="1800" dirty="0" err="1" smtClean="0">
                <a:solidFill>
                  <a:srgbClr val="0000FF"/>
                </a:solidFill>
                <a:latin typeface="Consolas" pitchFamily="49" charset="0"/>
                <a:ea typeface="Calibri" pitchFamily="34" charset="0"/>
                <a:cs typeface="Calibri" pitchFamily="34" charset="0"/>
              </a:rPr>
              <a:t>class</a:t>
            </a:r>
            <a:r>
              <a:rPr lang="hu-HU" altLang="hu-HU" sz="1800" dirty="0" smtClean="0">
                <a:latin typeface="Consolas" pitchFamily="49" charset="0"/>
                <a:ea typeface="Calibri" pitchFamily="34" charset="0"/>
                <a:cs typeface="Calibri" pitchFamily="34" charset="0"/>
              </a:rPr>
              <a:t> </a:t>
            </a:r>
            <a:r>
              <a:rPr lang="en-US" altLang="hu-HU" sz="1800" dirty="0" err="1" smtClean="0">
                <a:solidFill>
                  <a:srgbClr val="2B91AF"/>
                </a:solidFill>
                <a:latin typeface="Consolas" pitchFamily="49" charset="0"/>
                <a:ea typeface="Calibri" pitchFamily="34" charset="0"/>
                <a:cs typeface="Calibri" pitchFamily="34" charset="0"/>
              </a:rPr>
              <a:t>SimpleReplaceSort</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a:t>
            </a:r>
            <a:endParaRPr lang="hu-HU" altLang="hu-HU" sz="1800" dirty="0" smtClean="0">
              <a:ea typeface="Calibri" pitchFamily="34" charset="0"/>
              <a:cs typeface="Calibri" pitchFamily="34" charset="0"/>
            </a:endParaRPr>
          </a:p>
          <a:p>
            <a:pPr>
              <a:lnSpc>
                <a:spcPct val="115000"/>
              </a:lnSpc>
              <a:buFontTx/>
              <a:buNone/>
            </a:pPr>
            <a:r>
              <a:rPr lang="en-US" altLang="hu-HU" sz="1800" dirty="0" smtClean="0">
                <a:latin typeface="Consolas" pitchFamily="49" charset="0"/>
                <a:ea typeface="Calibri" pitchFamily="34" charset="0"/>
                <a:cs typeface="Calibri" pitchFamily="34" charset="0"/>
              </a:rPr>
              <a:t> </a:t>
            </a:r>
            <a:r>
              <a:rPr lang="hu-HU" altLang="hu-HU" sz="1800" dirty="0" smtClean="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public</a:t>
            </a:r>
            <a:r>
              <a:rPr lang="hu-HU" altLang="hu-HU" sz="1800" dirty="0" smtClean="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static</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void</a:t>
            </a:r>
            <a:r>
              <a:rPr lang="hu-HU" altLang="hu-HU" sz="1800" dirty="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Sort</a:t>
            </a:r>
            <a:r>
              <a:rPr lang="hu-HU" altLang="hu-HU" sz="1800" dirty="0" smtClean="0">
                <a:latin typeface="Consolas" pitchFamily="49" charset="0"/>
                <a:ea typeface="Calibri" pitchFamily="34" charset="0"/>
                <a:cs typeface="Calibri" pitchFamily="34" charset="0"/>
              </a:rPr>
              <a:t>(</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 </a:t>
            </a:r>
            <a:r>
              <a:rPr lang="en-US" altLang="hu-HU" sz="1800" dirty="0" err="1" smtClean="0">
                <a:solidFill>
                  <a:srgbClr val="2B91AF"/>
                </a:solidFill>
                <a:latin typeface="Consolas" pitchFamily="49" charset="0"/>
                <a:ea typeface="Calibri" pitchFamily="34" charset="0"/>
                <a:cs typeface="Calibri" pitchFamily="34" charset="0"/>
              </a:rPr>
              <a:t>MyComparer</a:t>
            </a:r>
            <a:r>
              <a:rPr lang="hu-HU" altLang="hu-HU" sz="1800" dirty="0" smtClean="0">
                <a:latin typeface="Consolas" pitchFamily="49" charset="0"/>
                <a:ea typeface="Calibri" pitchFamily="34" charset="0"/>
                <a:cs typeface="Calibri" pitchFamily="34" charset="0"/>
              </a:rPr>
              <a:t> </a:t>
            </a:r>
            <a:r>
              <a:rPr lang="en-US" altLang="hu-HU" sz="1800" dirty="0" err="1" smtClean="0">
                <a:latin typeface="Consolas" pitchFamily="49" charset="0"/>
                <a:ea typeface="Calibri" pitchFamily="34" charset="0"/>
                <a:cs typeface="Calibri" pitchFamily="34" charset="0"/>
              </a:rPr>
              <a:t>isLarger</a:t>
            </a:r>
            <a:r>
              <a:rPr lang="hu-HU" altLang="hu-HU" sz="1800" dirty="0" smtClean="0">
                <a:latin typeface="Consolas" pitchFamily="49" charset="0"/>
                <a:ea typeface="Calibri" pitchFamily="34" charset="0"/>
                <a:cs typeface="Calibri" pitchFamily="34" charset="0"/>
              </a:rPr>
              <a:t>)</a:t>
            </a:r>
            <a:r>
              <a:rPr lang="en-US" altLang="hu-HU" sz="1800" dirty="0" smtClean="0">
                <a:latin typeface="Consolas" pitchFamily="49" charset="0"/>
                <a:ea typeface="Calibri" pitchFamily="34" charset="0"/>
                <a:cs typeface="Calibri" pitchFamily="34" charset="0"/>
              </a:rPr>
              <a:t/>
            </a:r>
            <a:br>
              <a:rPr lang="en-US" altLang="hu-HU" sz="1800" dirty="0" smtClean="0">
                <a:latin typeface="Consolas" pitchFamily="49" charset="0"/>
                <a:ea typeface="Calibri" pitchFamily="34" charset="0"/>
                <a:cs typeface="Calibri" pitchFamily="34" charset="0"/>
              </a:rPr>
            </a:br>
            <a:r>
              <a:rPr lang="hu-HU" altLang="hu-HU" sz="1800" dirty="0" err="1" smtClean="0">
                <a:solidFill>
                  <a:srgbClr val="0000FF"/>
                </a:solidFill>
                <a:latin typeface="Consolas" pitchFamily="49" charset="0"/>
                <a:ea typeface="Calibri" pitchFamily="34" charset="0"/>
                <a:cs typeface="Calibri" pitchFamily="34" charset="0"/>
              </a:rPr>
              <a:t>public</a:t>
            </a:r>
            <a:r>
              <a:rPr lang="hu-HU" altLang="hu-HU" sz="1800" dirty="0" smtClean="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static</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void</a:t>
            </a:r>
            <a:r>
              <a:rPr lang="hu-HU" altLang="hu-HU" sz="1800" dirty="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Sort</a:t>
            </a:r>
            <a:r>
              <a:rPr lang="hu-HU" altLang="hu-HU" sz="1800" dirty="0" smtClean="0">
                <a:latin typeface="Consolas" pitchFamily="49" charset="0"/>
                <a:ea typeface="Calibri" pitchFamily="34" charset="0"/>
                <a:cs typeface="Calibri" pitchFamily="34" charset="0"/>
              </a:rPr>
              <a:t>(</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 </a:t>
            </a:r>
            <a:r>
              <a:rPr lang="en-US" altLang="hu-HU" sz="1800" dirty="0" err="1" smtClean="0">
                <a:solidFill>
                  <a:srgbClr val="2B91AF"/>
                </a:solidFill>
                <a:latin typeface="Consolas" pitchFamily="49" charset="0"/>
                <a:ea typeface="Calibri" pitchFamily="34" charset="0"/>
                <a:cs typeface="Calibri" pitchFamily="34" charset="0"/>
              </a:rPr>
              <a:t>Func</a:t>
            </a:r>
            <a:r>
              <a:rPr lang="en-US" altLang="hu-HU" sz="1800" dirty="0" smtClean="0">
                <a:solidFill>
                  <a:srgbClr val="2B91AF"/>
                </a:solidFill>
                <a:latin typeface="Consolas" pitchFamily="49" charset="0"/>
                <a:ea typeface="Calibri" pitchFamily="34" charset="0"/>
                <a:cs typeface="Calibri" pitchFamily="34" charset="0"/>
              </a:rPr>
              <a:t>&lt;</a:t>
            </a:r>
            <a:r>
              <a:rPr lang="en-US" altLang="hu-HU" sz="1800" dirty="0" smtClean="0">
                <a:solidFill>
                  <a:srgbClr val="0000FF"/>
                </a:solidFill>
                <a:latin typeface="Consolas" pitchFamily="49" charset="0"/>
                <a:ea typeface="Calibri" pitchFamily="34" charset="0"/>
                <a:cs typeface="Calibri" pitchFamily="34" charset="0"/>
              </a:rPr>
              <a:t>object, object, bool</a:t>
            </a:r>
            <a:r>
              <a:rPr lang="en-US" altLang="hu-HU" sz="1800" dirty="0" smtClean="0">
                <a:solidFill>
                  <a:srgbClr val="2B91AF"/>
                </a:solidFill>
                <a:latin typeface="Consolas" pitchFamily="49" charset="0"/>
                <a:ea typeface="Calibri" pitchFamily="34" charset="0"/>
                <a:cs typeface="Calibri" pitchFamily="34" charset="0"/>
              </a:rPr>
              <a:t>&gt;</a:t>
            </a:r>
            <a:r>
              <a:rPr lang="hu-HU" altLang="hu-HU" sz="1800" dirty="0" smtClean="0">
                <a:latin typeface="Consolas" pitchFamily="49" charset="0"/>
                <a:ea typeface="Calibri" pitchFamily="34" charset="0"/>
                <a:cs typeface="Calibri" pitchFamily="34" charset="0"/>
              </a:rPr>
              <a:t> </a:t>
            </a:r>
            <a:r>
              <a:rPr lang="en-US" altLang="hu-HU" sz="1800" dirty="0" err="1" smtClean="0">
                <a:latin typeface="Consolas" pitchFamily="49" charset="0"/>
                <a:ea typeface="Calibri" pitchFamily="34" charset="0"/>
                <a:cs typeface="Calibri" pitchFamily="34" charset="0"/>
              </a:rPr>
              <a:t>isLarger</a:t>
            </a:r>
            <a:r>
              <a:rPr lang="hu-HU" altLang="hu-HU" sz="1800" dirty="0" smtClean="0">
                <a:latin typeface="Consolas" pitchFamily="49" charset="0"/>
                <a:ea typeface="Calibri" pitchFamily="34" charset="0"/>
                <a:cs typeface="Calibri" pitchFamily="34" charset="0"/>
              </a:rPr>
              <a:t>)</a:t>
            </a:r>
            <a:r>
              <a:rPr lang="en-US" altLang="hu-HU" sz="1800" dirty="0" smtClean="0">
                <a:latin typeface="Consolas" pitchFamily="49" charset="0"/>
                <a:ea typeface="Calibri" pitchFamily="34" charset="0"/>
                <a:cs typeface="Calibri" pitchFamily="34" charset="0"/>
              </a:rPr>
              <a:t/>
            </a:r>
            <a:br>
              <a:rPr lang="en-US" altLang="hu-HU" sz="1800" dirty="0" smtClean="0">
                <a:latin typeface="Consolas" pitchFamily="49" charset="0"/>
                <a:ea typeface="Calibri" pitchFamily="34" charset="0"/>
                <a:cs typeface="Calibri" pitchFamily="34" charset="0"/>
              </a:rPr>
            </a:br>
            <a:r>
              <a:rPr lang="hu-HU" altLang="hu-HU" sz="1800" dirty="0" smtClean="0">
                <a:latin typeface="Consolas" pitchFamily="49" charset="0"/>
                <a:ea typeface="Calibri" pitchFamily="34" charset="0"/>
                <a:cs typeface="Calibri" pitchFamily="34" charset="0"/>
              </a:rPr>
              <a:t>{</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for</a:t>
            </a:r>
            <a:r>
              <a:rPr lang="hu-HU" altLang="hu-HU" sz="1800" dirty="0" smtClean="0">
                <a:latin typeface="Consolas" pitchFamily="49" charset="0"/>
                <a:ea typeface="Calibri" pitchFamily="34" charset="0"/>
                <a:cs typeface="Calibri" pitchFamily="34" charset="0"/>
              </a:rPr>
              <a:t> (</a:t>
            </a:r>
            <a:r>
              <a:rPr lang="hu-HU" altLang="hu-HU" sz="1800" dirty="0" smtClean="0">
                <a:solidFill>
                  <a:srgbClr val="0000FF"/>
                </a:solidFill>
                <a:latin typeface="Consolas" pitchFamily="49" charset="0"/>
                <a:ea typeface="Calibri" pitchFamily="34" charset="0"/>
                <a:cs typeface="Calibri" pitchFamily="34" charset="0"/>
              </a:rPr>
              <a:t>int</a:t>
            </a:r>
            <a:r>
              <a:rPr lang="hu-HU" altLang="hu-HU" sz="1800" dirty="0" smtClean="0">
                <a:latin typeface="Consolas" pitchFamily="49" charset="0"/>
                <a:ea typeface="Calibri" pitchFamily="34" charset="0"/>
                <a:cs typeface="Calibri" pitchFamily="34" charset="0"/>
              </a:rPr>
              <a:t> i = 0; i &lt; </a:t>
            </a:r>
            <a:r>
              <a:rPr lang="en-US" altLang="hu-HU" sz="1800" dirty="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a:t>
            </a:r>
            <a:r>
              <a:rPr lang="hu-HU" altLang="hu-HU" sz="1800" dirty="0" err="1" smtClean="0">
                <a:latin typeface="Consolas" pitchFamily="49" charset="0"/>
                <a:ea typeface="Calibri" pitchFamily="34" charset="0"/>
                <a:cs typeface="Calibri" pitchFamily="34" charset="0"/>
              </a:rPr>
              <a:t>Length</a:t>
            </a:r>
            <a:r>
              <a:rPr lang="hu-HU" altLang="hu-HU" sz="1800" dirty="0" smtClean="0">
                <a:latin typeface="Consolas" pitchFamily="49" charset="0"/>
                <a:ea typeface="Calibri" pitchFamily="34" charset="0"/>
                <a:cs typeface="Calibri" pitchFamily="34" charset="0"/>
              </a:rPr>
              <a:t>; i++)</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for</a:t>
            </a:r>
            <a:r>
              <a:rPr lang="hu-HU" altLang="hu-HU" sz="1800" dirty="0" smtClean="0">
                <a:latin typeface="Consolas" pitchFamily="49" charset="0"/>
                <a:ea typeface="Calibri" pitchFamily="34" charset="0"/>
                <a:cs typeface="Calibri" pitchFamily="34" charset="0"/>
              </a:rPr>
              <a:t> (</a:t>
            </a:r>
            <a:r>
              <a:rPr lang="hu-HU" altLang="hu-HU" sz="1800" dirty="0" smtClean="0">
                <a:solidFill>
                  <a:srgbClr val="0000FF"/>
                </a:solidFill>
                <a:latin typeface="Consolas" pitchFamily="49" charset="0"/>
                <a:ea typeface="Calibri" pitchFamily="34" charset="0"/>
                <a:cs typeface="Calibri" pitchFamily="34" charset="0"/>
              </a:rPr>
              <a:t>int</a:t>
            </a:r>
            <a:r>
              <a:rPr lang="hu-HU" altLang="hu-HU" sz="1800" dirty="0" smtClean="0">
                <a:latin typeface="Consolas" pitchFamily="49" charset="0"/>
                <a:ea typeface="Calibri" pitchFamily="34" charset="0"/>
                <a:cs typeface="Calibri" pitchFamily="34" charset="0"/>
              </a:rPr>
              <a:t> j = i + 1; j &lt; </a:t>
            </a:r>
            <a:r>
              <a:rPr lang="en-US" altLang="hu-HU" sz="1800" dirty="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a:t>
            </a:r>
            <a:r>
              <a:rPr lang="hu-HU" altLang="hu-HU" sz="1800" dirty="0" err="1" smtClean="0">
                <a:latin typeface="Consolas" pitchFamily="49" charset="0"/>
                <a:ea typeface="Calibri" pitchFamily="34" charset="0"/>
                <a:cs typeface="Calibri" pitchFamily="34" charset="0"/>
              </a:rPr>
              <a:t>Length</a:t>
            </a:r>
            <a:r>
              <a:rPr lang="hu-HU" altLang="hu-HU" sz="1800" dirty="0" smtClean="0">
                <a:latin typeface="Consolas" pitchFamily="49" charset="0"/>
                <a:ea typeface="Calibri" pitchFamily="34" charset="0"/>
                <a:cs typeface="Calibri" pitchFamily="34" charset="0"/>
              </a:rPr>
              <a:t>; j++)</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if</a:t>
            </a:r>
            <a:r>
              <a:rPr lang="hu-HU" altLang="hu-HU" sz="1800" dirty="0" smtClean="0">
                <a:latin typeface="Consolas" pitchFamily="49" charset="0"/>
                <a:ea typeface="Calibri" pitchFamily="34" charset="0"/>
                <a:cs typeface="Calibri" pitchFamily="34" charset="0"/>
              </a:rPr>
              <a:t> (</a:t>
            </a:r>
            <a:r>
              <a:rPr lang="en-US" altLang="hu-HU" sz="1800" dirty="0" err="1" smtClean="0">
                <a:latin typeface="Consolas" pitchFamily="49" charset="0"/>
                <a:ea typeface="Calibri" pitchFamily="34" charset="0"/>
                <a:cs typeface="Calibri" pitchFamily="34" charset="0"/>
              </a:rPr>
              <a:t>isLarger</a:t>
            </a:r>
            <a:r>
              <a:rPr lang="en-US" altLang="hu-HU" sz="1800" dirty="0" smtClean="0">
                <a:latin typeface="Consolas" pitchFamily="49" charset="0"/>
                <a:ea typeface="Calibri" pitchFamily="34" charset="0"/>
                <a:cs typeface="Calibri" pitchFamily="34" charset="0"/>
              </a:rPr>
              <a:t>?.Invoke</a:t>
            </a:r>
            <a:r>
              <a:rPr lang="hu-HU" altLang="hu-HU" sz="1800" dirty="0" smtClean="0">
                <a:latin typeface="Consolas" pitchFamily="49" charset="0"/>
                <a:ea typeface="Calibri" pitchFamily="34" charset="0"/>
                <a:cs typeface="Calibri" pitchFamily="34" charset="0"/>
              </a:rPr>
              <a:t>(</a:t>
            </a:r>
            <a:r>
              <a:rPr lang="en-US" altLang="hu-HU" sz="1800" dirty="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[j], </a:t>
            </a:r>
            <a:r>
              <a:rPr lang="en-US" altLang="hu-HU" sz="1800" dirty="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[i]))</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smtClean="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temp</a:t>
            </a:r>
            <a:r>
              <a:rPr lang="hu-HU" altLang="hu-HU" sz="1800" dirty="0" smtClean="0">
                <a:latin typeface="Consolas" pitchFamily="49" charset="0"/>
                <a:ea typeface="Calibri" pitchFamily="34" charset="0"/>
                <a:cs typeface="Calibri" pitchFamily="34" charset="0"/>
              </a:rPr>
              <a:t> = </a:t>
            </a:r>
            <a:r>
              <a:rPr lang="en-US" altLang="hu-HU" sz="1800" dirty="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[i];</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[i] = </a:t>
            </a:r>
            <a:r>
              <a:rPr lang="en-US" altLang="hu-HU" sz="1800" dirty="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[j];</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array</a:t>
            </a:r>
            <a:r>
              <a:rPr lang="hu-HU" altLang="hu-HU" sz="1800" dirty="0" smtClean="0">
                <a:latin typeface="Consolas" pitchFamily="49" charset="0"/>
                <a:ea typeface="Calibri" pitchFamily="34" charset="0"/>
                <a:cs typeface="Calibri" pitchFamily="34" charset="0"/>
              </a:rPr>
              <a:t>[j] = </a:t>
            </a:r>
            <a:r>
              <a:rPr lang="en-US" altLang="hu-HU" sz="1800" dirty="0" smtClean="0">
                <a:latin typeface="Consolas" pitchFamily="49" charset="0"/>
                <a:ea typeface="Calibri" pitchFamily="34" charset="0"/>
                <a:cs typeface="Calibri" pitchFamily="34" charset="0"/>
              </a:rPr>
              <a:t>temp</a:t>
            </a:r>
            <a:r>
              <a:rPr lang="hu-HU" altLang="hu-HU" sz="1800" dirty="0" smtClean="0">
                <a:latin typeface="Consolas" pitchFamily="49" charset="0"/>
                <a:ea typeface="Calibri" pitchFamily="34" charset="0"/>
                <a:cs typeface="Calibri" pitchFamily="34" charset="0"/>
              </a:rPr>
              <a:t>;</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a:t>
            </a:r>
            <a:endParaRPr lang="hu-HU" altLang="hu-HU" sz="1800" dirty="0" smtClean="0"/>
          </a:p>
        </p:txBody>
      </p:sp>
      <p:sp>
        <p:nvSpPr>
          <p:cNvPr id="10245" name="Rectangle 2"/>
          <p:cNvSpPr>
            <a:spLocks noGrp="1" noChangeArrowheads="1"/>
          </p:cNvSpPr>
          <p:nvPr>
            <p:ph type="title" idx="4294967295"/>
          </p:nvPr>
        </p:nvSpPr>
        <p:spPr/>
        <p:txBody>
          <a:bodyPr/>
          <a:lstStyle/>
          <a:p>
            <a:pPr eaLnBrk="1" hangingPunct="1"/>
            <a:r>
              <a:rPr lang="hu-HU" altLang="hu-HU" dirty="0" err="1" smtClean="0">
                <a:latin typeface="+mn-lt"/>
              </a:rPr>
              <a:t>Let’s</a:t>
            </a:r>
            <a:r>
              <a:rPr lang="hu-HU" altLang="hu-HU" dirty="0" smtClean="0">
                <a:latin typeface="+mn-lt"/>
              </a:rPr>
              <a:t> re-</a:t>
            </a:r>
            <a:r>
              <a:rPr lang="hu-HU" altLang="hu-HU" dirty="0" err="1" smtClean="0">
                <a:latin typeface="+mn-lt"/>
              </a:rPr>
              <a:t>implement</a:t>
            </a:r>
            <a:r>
              <a:rPr lang="hu-HU" altLang="hu-HU" dirty="0" smtClean="0">
                <a:latin typeface="+mn-lt"/>
              </a:rPr>
              <a:t> </a:t>
            </a:r>
            <a:r>
              <a:rPr lang="hu-HU" altLang="hu-HU" dirty="0" err="1" smtClean="0">
                <a:latin typeface="+mn-lt"/>
              </a:rPr>
              <a:t>Array.Sort</a:t>
            </a:r>
            <a:endParaRPr lang="hu-HU" altLang="hu-HU" dirty="0" smtClean="0">
              <a:latin typeface="+mn-lt"/>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9</a:t>
            </a:fld>
            <a:endParaRPr lang="hu-HU"/>
          </a:p>
        </p:txBody>
      </p:sp>
    </p:spTree>
    <p:extLst>
      <p:ext uri="{BB962C8B-B14F-4D97-AF65-F5344CB8AC3E}">
        <p14:creationId xmlns:p14="http://schemas.microsoft.com/office/powerpoint/2010/main" val="2871830069"/>
      </p:ext>
    </p:extLst>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27825</TotalTime>
  <Words>2535</Words>
  <Application>Microsoft Office PowerPoint</Application>
  <PresentationFormat>Diavetítés a képernyőre (4:3 oldalarány)</PresentationFormat>
  <Paragraphs>422</Paragraphs>
  <Slides>29</Slides>
  <Notes>19</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29</vt:i4>
      </vt:variant>
    </vt:vector>
  </HeadingPairs>
  <TitlesOfParts>
    <vt:vector size="37" baseType="lpstr">
      <vt:lpstr>Wingdings</vt:lpstr>
      <vt:lpstr>Arial</vt:lpstr>
      <vt:lpstr>Times New Roman</vt:lpstr>
      <vt:lpstr>Segoe UI</vt:lpstr>
      <vt:lpstr>Consolas</vt:lpstr>
      <vt:lpstr>Calibri</vt:lpstr>
      <vt:lpstr>Silver</vt:lpstr>
      <vt:lpstr>1_Silver</vt:lpstr>
      <vt:lpstr>Advanced Development Techniques</vt:lpstr>
      <vt:lpstr>Expectations</vt:lpstr>
      <vt:lpstr>Mid-semester project</vt:lpstr>
      <vt:lpstr>Delegate</vt:lpstr>
      <vt:lpstr>Usage of delegates</vt:lpstr>
      <vt:lpstr>Self-made vs. built-in delegate types</vt:lpstr>
      <vt:lpstr>Built-in delegate types</vt:lpstr>
      <vt:lpstr>Using delegates</vt:lpstr>
      <vt:lpstr>Let’s re-implement Array.Sort</vt:lpstr>
      <vt:lpstr>Let’s re-implement Array.Sort</vt:lpstr>
      <vt:lpstr>Let’s re-implement Array.Sort</vt:lpstr>
      <vt:lpstr>Event vs Delegate</vt:lpstr>
      <vt:lpstr>Event handling – Naming conventions</vt:lpstr>
      <vt:lpstr>Anonymous functions</vt:lpstr>
      <vt:lpstr>Anonymous methods</vt:lpstr>
      <vt:lpstr>Lambda expressions</vt:lpstr>
      <vt:lpstr>Lambda expressions</vt:lpstr>
      <vt:lpstr>Lambda expressions</vt:lpstr>
      <vt:lpstr>Lambda expressions</vt:lpstr>
      <vt:lpstr>Lambda expressions</vt:lpstr>
      <vt:lpstr>Outer Variable Trap</vt:lpstr>
      <vt:lpstr>Example</vt:lpstr>
      <vt:lpstr>Example – Main method</vt:lpstr>
      <vt:lpstr>Addition: Filter</vt:lpstr>
      <vt:lpstr>Reinvent the wheel???</vt:lpstr>
      <vt:lpstr>Filter – Main method</vt:lpstr>
      <vt:lpstr>Practice</vt:lpstr>
      <vt:lpstr>PowerPoint-bemutató</vt:lpstr>
      <vt:lpstr>PowerPoint-bemutató</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1404</cp:revision>
  <dcterms:created xsi:type="dcterms:W3CDTF">2006-05-29T11:27:00Z</dcterms:created>
  <dcterms:modified xsi:type="dcterms:W3CDTF">2020-09-04T22:13:32Z</dcterms:modified>
</cp:coreProperties>
</file>