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  <p:sldMasterId id="2147483653" r:id="rId2"/>
  </p:sldMasterIdLst>
  <p:notesMasterIdLst>
    <p:notesMasterId r:id="rId46"/>
  </p:notesMasterIdLst>
  <p:handoutMasterIdLst>
    <p:handoutMasterId r:id="rId47"/>
  </p:handoutMasterIdLst>
  <p:sldIdLst>
    <p:sldId id="258" r:id="rId3"/>
    <p:sldId id="737" r:id="rId4"/>
    <p:sldId id="739" r:id="rId5"/>
    <p:sldId id="738" r:id="rId6"/>
    <p:sldId id="740" r:id="rId7"/>
    <p:sldId id="741" r:id="rId8"/>
    <p:sldId id="742" r:id="rId9"/>
    <p:sldId id="743" r:id="rId10"/>
    <p:sldId id="744" r:id="rId11"/>
    <p:sldId id="754" r:id="rId12"/>
    <p:sldId id="753" r:id="rId13"/>
    <p:sldId id="757" r:id="rId14"/>
    <p:sldId id="717" r:id="rId15"/>
    <p:sldId id="760" r:id="rId16"/>
    <p:sldId id="719" r:id="rId17"/>
    <p:sldId id="720" r:id="rId18"/>
    <p:sldId id="721" r:id="rId19"/>
    <p:sldId id="759" r:id="rId20"/>
    <p:sldId id="768" r:id="rId21"/>
    <p:sldId id="729" r:id="rId22"/>
    <p:sldId id="730" r:id="rId23"/>
    <p:sldId id="731" r:id="rId24"/>
    <p:sldId id="732" r:id="rId25"/>
    <p:sldId id="733" r:id="rId26"/>
    <p:sldId id="734" r:id="rId27"/>
    <p:sldId id="735" r:id="rId28"/>
    <p:sldId id="736" r:id="rId29"/>
    <p:sldId id="761" r:id="rId30"/>
    <p:sldId id="756" r:id="rId31"/>
    <p:sldId id="745" r:id="rId32"/>
    <p:sldId id="746" r:id="rId33"/>
    <p:sldId id="747" r:id="rId34"/>
    <p:sldId id="748" r:id="rId35"/>
    <p:sldId id="763" r:id="rId36"/>
    <p:sldId id="764" r:id="rId37"/>
    <p:sldId id="765" r:id="rId38"/>
    <p:sldId id="766" r:id="rId39"/>
    <p:sldId id="767" r:id="rId40"/>
    <p:sldId id="750" r:id="rId41"/>
    <p:sldId id="751" r:id="rId42"/>
    <p:sldId id="566" r:id="rId43"/>
    <p:sldId id="752" r:id="rId44"/>
    <p:sldId id="301" r:id="rId45"/>
  </p:sldIdLst>
  <p:sldSz cx="9144000" cy="6858000" type="screen4x3"/>
  <p:notesSz cx="6858000" cy="9144000"/>
  <p:embeddedFontLst>
    <p:embeddedFont>
      <p:font typeface="Consolas" panose="020B0609020204030204" pitchFamily="49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Microsoft New Tai Lue" panose="020B0502040204020203" pitchFamily="34" charset="0"/>
      <p:regular r:id="rId56"/>
      <p:bold r:id="rId57"/>
    </p:embeddedFont>
    <p:embeddedFont>
      <p:font typeface="Segoe UI" panose="020B0502040204020203" pitchFamily="34" charset="0"/>
      <p:regular r:id="rId58"/>
      <p:bold r:id="rId59"/>
      <p:italic r:id="rId60"/>
      <p:boldItalic r:id="rId61"/>
    </p:embeddedFont>
  </p:embeddedFontLst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C64"/>
    <a:srgbClr val="0000FF"/>
    <a:srgbClr val="0066FF"/>
    <a:srgbClr val="C0C0C0"/>
    <a:srgbClr val="0C0684"/>
    <a:srgbClr val="000066"/>
    <a:srgbClr val="FF0000"/>
    <a:srgbClr val="7E1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53" autoAdjust="0"/>
    <p:restoredTop sz="84600" autoAdjust="0"/>
  </p:normalViewPr>
  <p:slideViewPr>
    <p:cSldViewPr>
      <p:cViewPr varScale="1">
        <p:scale>
          <a:sx n="59" d="100"/>
          <a:sy n="59" d="100"/>
        </p:scale>
        <p:origin x="11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0"/>
    </p:cViewPr>
  </p:sorterViewPr>
  <p:notesViewPr>
    <p:cSldViewPr>
      <p:cViewPr varScale="1">
        <p:scale>
          <a:sx n="78" d="100"/>
          <a:sy n="78" d="100"/>
        </p:scale>
        <p:origin x="-1878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3.xml"/><Relationship Id="rId61" Type="http://schemas.openxmlformats.org/officeDocument/2006/relationships/font" Target="fonts/font1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fld id="{4A35CD9E-0BBC-4150-A3C3-519CDBEF43C5}" type="slidenum">
              <a:rPr lang="hu-HU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hu-H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4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dirty="0" err="1" smtClean="0"/>
              <a:t>Click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text </a:t>
            </a:r>
            <a:r>
              <a:rPr lang="hu-HU" noProof="0" dirty="0" err="1" smtClean="0"/>
              <a:t>styles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Second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2"/>
            <a:r>
              <a:rPr lang="hu-HU" noProof="0" dirty="0" err="1" smtClean="0"/>
              <a:t>Third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3"/>
            <a:r>
              <a:rPr lang="hu-HU" noProof="0" dirty="0" err="1" smtClean="0"/>
              <a:t>Fourth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4"/>
            <a:r>
              <a:rPr lang="hu-HU" noProof="0" dirty="0" err="1" smtClean="0"/>
              <a:t>Fifth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1132C3-DFCE-47E9-9662-C659BE1390A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3034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C8646EDD-CE67-4B12-BE09-2BDFAFFA7886}" type="slidenum">
              <a:rPr lang="hu-HU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9410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7CCB3-CD12-4C45-A4FC-11CD0A15BE74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827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7CCB3-CD12-4C45-A4FC-11CD0A15BE74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207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T:</a:t>
            </a:r>
            <a:r>
              <a:rPr lang="hu-HU" baseline="0"/>
              <a:t> a típus, amin dolgozom. X: másik (bármilyen) típus, pl Selectből, Min-ből, Max-ból nem ugyanaz a típus jön vissza értelemszerűen! </a:t>
            </a:r>
          </a:p>
          <a:p>
            <a:r>
              <a:rPr lang="hu-HU" baseline="0"/>
              <a:t>Még egy tulajdonságot tudsz mondani: azt, hogy ELÉG GYAKRAN METÓDUSSAL PARAMÉTEREZHETŐK (pl. lambdák!!!)</a:t>
            </a:r>
          </a:p>
          <a:p>
            <a:endParaRPr lang="hu-HU" baseline="0"/>
          </a:p>
          <a:p>
            <a:r>
              <a:rPr lang="hu-HU" baseline="0"/>
              <a:t>Ha akarsz, próbáltass ki velük itt pár egyszerű metódust és a láncolást. Utána talán a lambdát is.   </a:t>
            </a:r>
          </a:p>
          <a:p>
            <a:endParaRPr lang="hu-HU" baseline="0"/>
          </a:p>
          <a:p>
            <a:pPr algn="l"/>
            <a:r>
              <a:rPr lang="en-GB" sz="120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Hallgato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vegzettHallgatok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20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GB" sz="120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GB" sz="120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Hallgato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aktivHallgatok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20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</a:p>
          <a:p>
            <a:pPr algn="l"/>
            <a:endParaRPr lang="hu-HU" sz="120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endParaRPr lang="hu-HU" sz="120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IEnumerable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Hallgato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osszesHallgato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  <a:r>
              <a:rPr lang="hu-HU" sz="1200" baseline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vegzettHallgatok</a:t>
            </a:r>
            <a:r>
              <a:rPr lang="en-GB" sz="120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.Concat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aktivHallgatok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hu-HU" sz="120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GB" sz="120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maxKredit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osszesHallgato</a:t>
            </a:r>
            <a:r>
              <a:rPr lang="en-GB" sz="120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.Max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(x =&gt;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x.Kredit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hu-HU" sz="120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IEnumerable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sz="120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aktivHallgatokNevei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  <a:r>
              <a:rPr lang="hu-HU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aktivHallgatok</a:t>
            </a:r>
            <a:r>
              <a:rPr lang="en-GB" sz="120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.Select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(x =&gt;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x.Nev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IEnumerable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Hallgato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hallgatokAtlagSorrendben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  <a:r>
              <a:rPr lang="hu-HU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aktivHallgatok</a:t>
            </a:r>
            <a:r>
              <a:rPr lang="en-GB" sz="120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.OrderBy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(x =&gt;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x.Atlag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hu-HU" sz="120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IEnumerable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Hallgato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elsoHuszAtlagSzerint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  <a:r>
              <a:rPr lang="hu-HU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hallgatokAtlagSorrendben</a:t>
            </a:r>
            <a:r>
              <a:rPr lang="en-GB" sz="120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.Reverse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en-GB" sz="120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.Take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(20);</a:t>
            </a:r>
            <a:endParaRPr lang="hu-HU" sz="1200" kern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  <a:p>
            <a:endParaRPr lang="hu-HU" baseline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7CCB3-CD12-4C45-A4FC-11CD0A15BE74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9271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dirty="0" smtClean="0"/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DD814450-26A9-46A8-BC21-649781C30734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19</a:t>
            </a:fld>
            <a:endParaRPr lang="hu-HU" sz="1200" dirty="0" smtClean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02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Ezeket a gyűjteményeket fogjuk használni a példákban</a:t>
            </a:r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CB863C9-AAAF-4441-83B0-F8B925CA5ABF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20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44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Elmondani:</a:t>
            </a:r>
          </a:p>
          <a:p>
            <a:r>
              <a:rPr lang="hu-HU"/>
              <a:t>* Concat() esetén nincsenek kivágva az ismétlődések, csak sima egymás után másolás</a:t>
            </a:r>
          </a:p>
          <a:p>
            <a:r>
              <a:rPr lang="hu-HU"/>
              <a:t>* halmazelméleti kifejezésnél  automatikusan kivágja az ismétlődéseket</a:t>
            </a:r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E257D95-8618-42B8-8301-EBBD7AEFD4EE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21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0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Második paraméter: nem fogjuk használni</a:t>
            </a:r>
          </a:p>
          <a:p>
            <a:endParaRPr lang="hu-HU"/>
          </a:p>
          <a:p>
            <a:r>
              <a:rPr lang="hu-HU"/>
              <a:t>Elmondani: x=&gt;x , Lambda kifejezés: bemenet=kimenet … Az „x” változóval fogjuk jelezni ezentúl az „atuális elem”-et</a:t>
            </a:r>
          </a:p>
          <a:p>
            <a:r>
              <a:rPr lang="hu-HU"/>
              <a:t>Elmondani: a fordító meg az intellisense is ugyanúgy működik: érzékelik, hogy milyen gyűjteménynek hívom meg a metódusát. string[] esetén x=&gt;x.Length jó, de x=&gt;x.nev nem, ez utóbbi csak diak[] vagy List&lt;diak&gt; esetén jó</a:t>
            </a:r>
          </a:p>
          <a:p>
            <a:endParaRPr lang="hu-HU"/>
          </a:p>
        </p:txBody>
      </p:sp>
      <p:sp>
        <p:nvSpPr>
          <p:cNvPr id="522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DA3A74F-3746-4D85-8D8E-3F2CBB88F3AE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22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35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Második paraméter: nem fogjuk használni</a:t>
            </a:r>
          </a:p>
          <a:p>
            <a:endParaRPr lang="hu-HU"/>
          </a:p>
          <a:p>
            <a:r>
              <a:rPr lang="hu-HU"/>
              <a:t>Elmondani: x=&gt;x , Lambda kifejezés: bemenet=kimenet</a:t>
            </a:r>
          </a:p>
          <a:p>
            <a:r>
              <a:rPr lang="hu-HU"/>
              <a:t>Elmondani: a fordító meg az intellisense is ugyanúgy működik: érzékelik, hogy milyen gyűjteménynek hívom meg a metódusát. string[] esetén x=&gt;x.Length jó, de x=&gt;x.nev nem, ez utóbbi csak diak[] vagy List&lt;diak&gt; esetén jó</a:t>
            </a:r>
          </a:p>
          <a:p>
            <a:endParaRPr lang="hu-HU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6C667B10-4D71-406A-88BD-7093B7FE813C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23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46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083643F-ABB5-4597-B429-3BE09D8C7AD0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24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84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Elmondani: NEM SQL! Azonos kulcsszavak, mert azonos feladatot látnak el, de más a sorrend, más a használat</a:t>
            </a:r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515FF95-02C2-42A0-92C5-A5E04B91BA42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25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2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XAML elmagyarázása előtt tudni kell,</a:t>
            </a:r>
            <a:r>
              <a:rPr lang="hu-HU" baseline="0"/>
              <a:t> mi az az XML… 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079BD1-3524-4630-8941-E9C07FB87558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958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6B5FC86F-0F6B-4A38-8BDD-43EFB9D502C3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26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60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45B31D3-DC8B-46CB-9918-2E7FAB7212C9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27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48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45B31D3-DC8B-46CB-9918-2E7FAB7212C9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28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87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/>
              <a:t>Descendants() </a:t>
            </a:r>
            <a:r>
              <a:rPr lang="hu-HU" altLang="hu-HU">
                <a:sym typeface="Wingdings" panose="05000000000000000000" pitchFamily="2" charset="2"/>
              </a:rPr>
              <a:t> paraméterezés nélkül minden gyermekelemen (a gyermekelem gyermekelemein is!) végigmegy</a:t>
            </a:r>
            <a:endParaRPr lang="hu-HU" altLang="hu-HU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B316BA-E5DC-4091-B8FC-7C4D01328102}" type="slidenum">
              <a:rPr lang="hu-HU" altLang="hu-HU">
                <a:latin typeface="Microsoft New Tai Lue" panose="020B0502040204020203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hu-HU" altLang="hu-HU" dirty="0"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83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051B25-8A71-4452-91B1-3D4CFD453925}" type="slidenum">
              <a:rPr lang="hu-HU" altLang="hu-HU">
                <a:latin typeface="Microsoft New Tai Lue" panose="020B0502040204020203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hu-HU" altLang="hu-HU" dirty="0"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108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Ezen fogunk dolgozni</a:t>
            </a:r>
          </a:p>
          <a:p>
            <a:endParaRPr lang="hu-HU"/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A079183-CA1F-43BB-A269-AEF94BF11C46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32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11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BEF34EB-EDE2-4092-997F-5BB3A5333DF5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33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19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Ezen fogunk dolgozni</a:t>
            </a:r>
          </a:p>
          <a:p>
            <a:endParaRPr lang="hu-HU"/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A079183-CA1F-43BB-A269-AEF94BF11C46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39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11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BEF34EB-EDE2-4092-997F-5BB3A5333DF5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40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31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9011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372768E-2D13-49D4-897B-ABB607B3757B}" type="slidenum">
              <a:rPr lang="hu-HU" sz="1200" smtClean="0">
                <a:solidFill>
                  <a:schemeClr val="tx1"/>
                </a:solidFill>
              </a:rPr>
              <a:pPr eaLnBrk="1" hangingPunct="1"/>
              <a:t>41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3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Ezt igazából</a:t>
            </a:r>
            <a:r>
              <a:rPr lang="hu-HU" baseline="0"/>
              <a:t> nem most akarjuk leadni. 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079BD1-3524-4630-8941-E9C07FB87558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897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FBD3920-E304-498E-84E6-2C7CBB431BE8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42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15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D42427A-9385-44B0-8172-520377342A8C}" type="slidenum">
              <a:rPr lang="hu-HU" sz="1200" smtClean="0">
                <a:solidFill>
                  <a:schemeClr val="tx1"/>
                </a:solidFill>
              </a:rPr>
              <a:pPr eaLnBrk="1" hangingPunct="1"/>
              <a:t>43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655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6691C8C2-36F3-4204-AFF5-E914FF391580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5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8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Params </a:t>
            </a:r>
            <a:r>
              <a:rPr lang="hu-HU">
                <a:sym typeface="Wingdings" pitchFamily="2" charset="2"/>
              </a:rPr>
              <a:t> el kell magyarázni</a:t>
            </a:r>
            <a:endParaRPr lang="hu-HU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F1DFD14-0D5A-4FF0-93BE-6D8352725889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6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9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0E35C5C-156E-4F1F-8D6F-4F8531B8B28C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7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2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CD5A081-4DDA-42E2-A58C-722C5CCB2165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8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2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A8B9B2-2B7C-4DEA-9251-1ED0725CFA58}" type="slidenum">
              <a:rPr lang="hu-HU" altLang="hu-HU">
                <a:latin typeface="Microsoft New Tai Lue" panose="020B0502040204020203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hu-HU" altLang="hu-HU" dirty="0"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71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.NET Framework version 3.5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-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ben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 jött 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Forrásfüggetlenségnél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 az adatbázis után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említsd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, hogy azért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queries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, mert a szintaxis eléggé hasonlít a standard SQL szintaxisra. </a:t>
            </a:r>
            <a:endParaRPr lang="hu-HU" dirty="0"/>
          </a:p>
          <a:p>
            <a:r>
              <a:rPr lang="hu-HU" dirty="0"/>
              <a:t>... = a lánc folytatható, félkövérrel amit ezen az órán veszünk </a:t>
            </a:r>
          </a:p>
          <a:p>
            <a:r>
              <a:rPr lang="hu-HU" dirty="0"/>
              <a:t>LINQ operátorok = igazából egy csapat függvény</a:t>
            </a:r>
          </a:p>
          <a:p>
            <a:r>
              <a:rPr lang="hu-HU" dirty="0"/>
              <a:t>LINQ lekérdezések </a:t>
            </a:r>
            <a:r>
              <a:rPr lang="hu-HU" dirty="0" err="1"/>
              <a:t>kulcsszavai</a:t>
            </a:r>
            <a:r>
              <a:rPr lang="hu-HU" dirty="0"/>
              <a:t> = </a:t>
            </a:r>
            <a:r>
              <a:rPr lang="hu-HU" dirty="0" err="1"/>
              <a:t>where</a:t>
            </a:r>
            <a:r>
              <a:rPr lang="hu-HU" dirty="0"/>
              <a:t>, </a:t>
            </a:r>
            <a:r>
              <a:rPr lang="hu-HU" dirty="0" err="1"/>
              <a:t>orderby</a:t>
            </a:r>
            <a:r>
              <a:rPr lang="hu-HU" dirty="0"/>
              <a:t> ... </a:t>
            </a:r>
          </a:p>
          <a:p>
            <a:r>
              <a:rPr lang="hu-HU" dirty="0"/>
              <a:t>Ezek tartoznak igazából a </a:t>
            </a:r>
            <a:r>
              <a:rPr lang="hu-HU" dirty="0" err="1"/>
              <a:t>linq</a:t>
            </a:r>
            <a:r>
              <a:rPr lang="hu-HU" dirty="0"/>
              <a:t>-hoz. A másik három „támogató technológia” </a:t>
            </a:r>
            <a:r>
              <a:rPr lang="hu-HU" dirty="0">
                <a:sym typeface="Wingdings" panose="05000000000000000000" pitchFamily="2" charset="2"/>
              </a:rPr>
              <a:t> </a:t>
            </a:r>
            <a:endParaRPr lang="hu-HU" dirty="0"/>
          </a:p>
          <a:p>
            <a:r>
              <a:rPr lang="hu-HU" dirty="0"/>
              <a:t>A kiegészítő metódusokat (</a:t>
            </a:r>
            <a:r>
              <a:rPr lang="hu-HU" dirty="0" err="1"/>
              <a:t>extension</a:t>
            </a:r>
            <a:r>
              <a:rPr lang="hu-HU" dirty="0"/>
              <a:t> </a:t>
            </a:r>
            <a:r>
              <a:rPr lang="hu-HU" dirty="0" err="1"/>
              <a:t>methods</a:t>
            </a:r>
            <a:r>
              <a:rPr lang="hu-HU" dirty="0"/>
              <a:t>) nem tanuljuk</a:t>
            </a:r>
          </a:p>
          <a:p>
            <a:endParaRPr lang="hu-HU" dirty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30EE9505-60EF-4E2D-BB61-D346E8364693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13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4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hu-HU" dirty="0" smtClean="0"/>
              <a:t>Mintacím szerkesztése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hu-HU" dirty="0" smtClean="0"/>
              <a:t>Alcím mintájának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E3F63D-85EE-44CC-9B17-615FB0AB84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401707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6CF3-6A93-49FC-89C5-CE152A5E28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50586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5B45-AD67-4138-B7CD-0F5BDAAD2A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307399"/>
      </p:ext>
    </p:extLst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3373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3373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C6C1-1FAF-43B7-9479-BB452377A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08187"/>
      </p:ext>
    </p:extLst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576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107950" y="692150"/>
            <a:ext cx="8928100" cy="5761038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DC2BE-1823-417E-A4F3-693B93182C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782675"/>
      </p:ext>
    </p:extLst>
  </p:cSld>
  <p:clrMapOvr>
    <a:masterClrMapping/>
  </p:clrMapOvr>
  <p:transition spd="med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410" y="1124680"/>
            <a:ext cx="8388350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7596188" y="6562725"/>
            <a:ext cx="1196975" cy="179388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8C7F5FD8-AE3A-4281-8005-0D973ED324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650578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299B-CA50-4C32-AB8B-7E4347FB47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215160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8C77-0C45-4AD4-B4A9-3CA465BDCD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54738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2F33-5BCF-4D90-81BE-CD06FCF6DB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0465744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95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91B6-F415-426E-B7CB-C6CC863700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744196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C312-F233-4176-9F9F-AE9E600C59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910121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0436F-A9FF-466B-8F40-6418C1D50A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854253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B4607-7461-4212-824A-80C2AA698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321538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4A87-4D0F-4CBD-BD5B-CF69A9F264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110080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hu-H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text </a:t>
            </a:r>
            <a:r>
              <a:rPr lang="hu-HU" dirty="0" err="1" smtClean="0"/>
              <a:t>styles</a:t>
            </a:r>
            <a:endParaRPr lang="hu-HU" dirty="0" smtClean="0"/>
          </a:p>
          <a:p>
            <a:pPr lvl="1"/>
            <a:r>
              <a:rPr lang="hu-HU" dirty="0" err="1" smtClean="0"/>
              <a:t>Second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2"/>
            <a:r>
              <a:rPr lang="hu-HU" dirty="0" err="1" smtClean="0"/>
              <a:t>Third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3"/>
            <a:r>
              <a:rPr lang="hu-HU" dirty="0" err="1" smtClean="0"/>
              <a:t>Fourth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4"/>
            <a:r>
              <a:rPr lang="hu-HU" dirty="0" err="1" smtClean="0"/>
              <a:t>Fifth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62725"/>
            <a:ext cx="17272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309FB9-9E6D-4EAF-8AB4-3A8A968BBD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dirty="0" err="1" smtClean="0"/>
              <a:t>SzaboZs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dirty="0" err="1" smtClean="0"/>
              <a:t>SzaboZs</a:t>
            </a:r>
            <a:endParaRPr lang="hu-HU" dirty="0"/>
          </a:p>
        </p:txBody>
      </p:sp>
      <p:sp>
        <p:nvSpPr>
          <p:cNvPr id="2053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 dirty="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7DC47E-E48D-4991-9E17-7910E9DAA3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6" r:id="rId13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CCD52CA-6380-49FE-80BE-6E2DFC2F268D}" type="slidenum">
              <a:rPr lang="hu-HU" sz="1000" smtClean="0">
                <a:solidFill>
                  <a:schemeClr val="tx1"/>
                </a:solidFill>
              </a:rPr>
              <a:pPr eaLnBrk="1" hangingPunct="1"/>
              <a:t>1</a:t>
            </a:fld>
            <a:endParaRPr lang="hu-HU" sz="1000" smtClean="0">
              <a:solidFill>
                <a:schemeClr val="tx1"/>
              </a:solidFill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628775"/>
            <a:ext cx="8928100" cy="1470025"/>
          </a:xfrm>
        </p:spPr>
        <p:txBody>
          <a:bodyPr/>
          <a:lstStyle/>
          <a:p>
            <a:pPr algn="ctr" eaLnBrk="1" hangingPunct="1"/>
            <a:r>
              <a:rPr lang="hu-HU" sz="4000" dirty="0" smtClean="0"/>
              <a:t>Advanced </a:t>
            </a:r>
            <a:r>
              <a:rPr lang="hu-HU" sz="4000" dirty="0" err="1" smtClean="0"/>
              <a:t>Development</a:t>
            </a:r>
            <a:r>
              <a:rPr lang="hu-HU" sz="4000" dirty="0" smtClean="0"/>
              <a:t> </a:t>
            </a:r>
            <a:r>
              <a:rPr lang="hu-HU" sz="4000" dirty="0" err="1" smtClean="0"/>
              <a:t>Techniques</a:t>
            </a:r>
            <a:endParaRPr lang="hu-HU" sz="4000" dirty="0" smtClean="0"/>
          </a:p>
        </p:txBody>
      </p:sp>
      <p:sp>
        <p:nvSpPr>
          <p:cNvPr id="4101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3141663"/>
            <a:ext cx="8928100" cy="3024187"/>
          </a:xfrm>
          <a:noFill/>
        </p:spPr>
        <p:txBody>
          <a:bodyPr lIns="360000"/>
          <a:lstStyle/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/>
              <a:t>XML </a:t>
            </a:r>
            <a:r>
              <a:rPr lang="en-US" sz="2000" b="0" dirty="0" smtClean="0"/>
              <a:t>format</a:t>
            </a:r>
            <a:endParaRPr lang="hu-HU" sz="2000" b="0" dirty="0"/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 smtClean="0"/>
              <a:t>JSON </a:t>
            </a:r>
            <a:r>
              <a:rPr lang="en-US" sz="2000" b="0" dirty="0" smtClean="0"/>
              <a:t>format</a:t>
            </a:r>
            <a:endParaRPr lang="hu-HU" sz="2000" b="0" dirty="0" smtClean="0"/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 err="1" smtClean="0"/>
              <a:t>Datastructure-independent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operations</a:t>
            </a:r>
            <a:r>
              <a:rPr lang="hu-HU" sz="2000" b="0" dirty="0" smtClean="0"/>
              <a:t>: LINQ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 smtClean="0"/>
              <a:t>XLINQ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JSON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05" y="961179"/>
            <a:ext cx="7148846" cy="338361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270" y="4885969"/>
            <a:ext cx="5380716" cy="157732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22514" y="143567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XML: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551047" y="548996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JSON: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3889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JavaScript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Notation</a:t>
            </a:r>
            <a:endParaRPr lang="hu-HU" dirty="0" smtClean="0"/>
          </a:p>
          <a:p>
            <a:pPr lvl="1"/>
            <a:r>
              <a:rPr lang="hu-HU" dirty="0" err="1"/>
              <a:t>Hierarchic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descriptor</a:t>
            </a:r>
            <a:r>
              <a:rPr lang="hu-HU" dirty="0"/>
              <a:t> </a:t>
            </a:r>
            <a:r>
              <a:rPr lang="hu-HU" dirty="0" err="1"/>
              <a:t>format</a:t>
            </a:r>
            <a:r>
              <a:rPr lang="hu-HU" dirty="0"/>
              <a:t> </a:t>
            </a:r>
            <a:r>
              <a:rPr lang="hu-HU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Just like the XML</a:t>
            </a:r>
            <a:endParaRPr lang="hu-HU" dirty="0" smtClean="0"/>
          </a:p>
          <a:p>
            <a:r>
              <a:rPr lang="en-US" dirty="0" smtClean="0"/>
              <a:t>In JSON</a:t>
            </a:r>
            <a:endParaRPr lang="hu-HU" dirty="0"/>
          </a:p>
          <a:p>
            <a:pPr lvl="1"/>
            <a:r>
              <a:rPr lang="en-US" dirty="0" smtClean="0"/>
              <a:t>No closing tag </a:t>
            </a:r>
            <a:r>
              <a:rPr lang="en-US" dirty="0" smtClean="0">
                <a:sym typeface="Wingdings" panose="05000000000000000000" pitchFamily="2" charset="2"/>
              </a:rPr>
              <a:t> shorter</a:t>
            </a:r>
            <a:endParaRPr lang="hu-HU" dirty="0"/>
          </a:p>
          <a:p>
            <a:pPr lvl="1"/>
            <a:r>
              <a:rPr lang="en-US" dirty="0" smtClean="0"/>
              <a:t>Has native syntax for arrays</a:t>
            </a:r>
            <a:endParaRPr lang="hu-HU" dirty="0"/>
          </a:p>
          <a:p>
            <a:pPr lvl="1"/>
            <a:r>
              <a:rPr lang="en-US" dirty="0" smtClean="0"/>
              <a:t>There is no easy way for cyclic / recursive data structures</a:t>
            </a:r>
            <a:endParaRPr lang="hu-HU" dirty="0" smtClean="0"/>
          </a:p>
          <a:p>
            <a:pPr lvl="1"/>
            <a:r>
              <a:rPr lang="en-US" dirty="0" smtClean="0"/>
              <a:t>It is possible to handle errors</a:t>
            </a:r>
            <a:endParaRPr lang="hu-HU" dirty="0"/>
          </a:p>
          <a:p>
            <a:r>
              <a:rPr lang="en-US" dirty="0" smtClean="0"/>
              <a:t>Natively supported by browsers</a:t>
            </a:r>
            <a:endParaRPr lang="hu-HU" dirty="0"/>
          </a:p>
          <a:p>
            <a:pPr lvl="1"/>
            <a:r>
              <a:rPr lang="en-US" dirty="0" smtClean="0"/>
              <a:t>But all modern languages have JSON support</a:t>
            </a:r>
            <a:endParaRPr lang="hu-HU" dirty="0"/>
          </a:p>
          <a:p>
            <a:r>
              <a:rPr lang="en-US" dirty="0" smtClean="0"/>
              <a:t>Usage in .NET</a:t>
            </a:r>
            <a:endParaRPr lang="hu-HU" dirty="0" smtClean="0"/>
          </a:p>
          <a:p>
            <a:pPr lvl="1"/>
            <a:r>
              <a:rPr lang="hu-HU" dirty="0" err="1" smtClean="0"/>
              <a:t>DataContractJsonSerializer</a:t>
            </a:r>
            <a:r>
              <a:rPr lang="hu-HU" dirty="0" smtClean="0"/>
              <a:t> – </a:t>
            </a:r>
            <a:r>
              <a:rPr lang="en-US" dirty="0" smtClean="0"/>
              <a:t>almost never</a:t>
            </a:r>
            <a:endParaRPr lang="hu-HU" dirty="0" smtClean="0"/>
          </a:p>
          <a:p>
            <a:pPr lvl="1"/>
            <a:r>
              <a:rPr lang="hu-HU" dirty="0" err="1" smtClean="0"/>
              <a:t>Newtonsoft.JSON</a:t>
            </a:r>
            <a:r>
              <a:rPr lang="hu-HU" dirty="0" smtClean="0"/>
              <a:t> / JSON.NET –</a:t>
            </a:r>
            <a:r>
              <a:rPr lang="en-US" dirty="0" smtClean="0"/>
              <a:t> even </a:t>
            </a:r>
            <a:r>
              <a:rPr lang="hu-HU" dirty="0" smtClean="0"/>
              <a:t>Microsoft </a:t>
            </a:r>
            <a:r>
              <a:rPr lang="en-US" dirty="0" smtClean="0"/>
              <a:t>uses this</a:t>
            </a:r>
            <a:endParaRPr lang="hu-HU" dirty="0" smtClean="0"/>
          </a:p>
          <a:p>
            <a:pPr lvl="1"/>
            <a:r>
              <a:rPr lang="en-US" dirty="0" smtClean="0"/>
              <a:t>Can be easily used with </a:t>
            </a:r>
            <a:r>
              <a:rPr lang="hu-HU" dirty="0" smtClean="0"/>
              <a:t>LINQ </a:t>
            </a:r>
            <a:r>
              <a:rPr lang="en-US" dirty="0" smtClean="0"/>
              <a:t>methods</a:t>
            </a:r>
            <a:endParaRPr lang="hu-HU" dirty="0" smtClean="0"/>
          </a:p>
          <a:p>
            <a:pPr lvl="1"/>
            <a:r>
              <a:rPr lang="en-US" dirty="0" smtClean="0"/>
              <a:t>Very simple usage for full serialization / deserialization</a:t>
            </a:r>
            <a:endParaRPr lang="hu-HU" dirty="0" smtClean="0"/>
          </a:p>
          <a:p>
            <a:pPr lvl="1"/>
            <a:r>
              <a:rPr lang="en-US" dirty="0" smtClean="0"/>
              <a:t>Can be indexed if using </a:t>
            </a:r>
            <a:r>
              <a:rPr lang="hu-HU" dirty="0" err="1" smtClean="0"/>
              <a:t>JObject</a:t>
            </a:r>
            <a:r>
              <a:rPr lang="hu-HU" dirty="0" smtClean="0"/>
              <a:t>/</a:t>
            </a:r>
            <a:r>
              <a:rPr lang="hu-HU" dirty="0" err="1" smtClean="0"/>
              <a:t>JArray</a:t>
            </a:r>
            <a:r>
              <a:rPr lang="hu-HU" dirty="0" smtClean="0"/>
              <a:t>/</a:t>
            </a:r>
            <a:r>
              <a:rPr lang="hu-HU" dirty="0" err="1" smtClean="0"/>
              <a:t>JToken</a:t>
            </a:r>
            <a:endParaRPr lang="en-US" dirty="0"/>
          </a:p>
          <a:p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6330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Simple</a:t>
            </a:r>
            <a:r>
              <a:rPr lang="hu-HU" dirty="0" smtClean="0"/>
              <a:t> JSON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145259"/>
            <a:ext cx="6772275" cy="381476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6" y="4077090"/>
            <a:ext cx="91154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803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3ECC7736-5D03-443D-A6EE-FB6B08AD6DD5}" type="slidenum">
              <a:rPr lang="hu-HU" sz="1000" smtClean="0">
                <a:solidFill>
                  <a:schemeClr val="tx1"/>
                </a:solidFill>
              </a:rPr>
              <a:pPr eaLnBrk="1" hangingPunct="1"/>
              <a:t>13</a:t>
            </a:fld>
            <a:endParaRPr lang="hu-HU" sz="1000">
              <a:solidFill>
                <a:schemeClr val="tx1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latin typeface="+mn-lt"/>
              </a:rPr>
              <a:t>LINQ (</a:t>
            </a:r>
            <a:r>
              <a:rPr lang="hu-HU" sz="2800" dirty="0" err="1">
                <a:latin typeface="+mn-lt"/>
              </a:rPr>
              <a:t>Language</a:t>
            </a:r>
            <a:r>
              <a:rPr lang="hu-HU" sz="2800" dirty="0">
                <a:latin typeface="+mn-lt"/>
              </a:rPr>
              <a:t> </a:t>
            </a:r>
            <a:r>
              <a:rPr lang="hu-HU" sz="2800" dirty="0" err="1">
                <a:latin typeface="+mn-lt"/>
              </a:rPr>
              <a:t>Integrated</a:t>
            </a:r>
            <a:r>
              <a:rPr lang="hu-HU" sz="2800" dirty="0">
                <a:latin typeface="+mn-lt"/>
              </a:rPr>
              <a:t> </a:t>
            </a:r>
            <a:r>
              <a:rPr lang="hu-HU" sz="2800" dirty="0" err="1">
                <a:latin typeface="+mn-lt"/>
              </a:rPr>
              <a:t>Queries</a:t>
            </a:r>
            <a:r>
              <a:rPr lang="hu-HU" sz="2800" dirty="0">
                <a:latin typeface="+mn-lt"/>
              </a:rPr>
              <a:t>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Provides a simple syntax to handle collections independent from their source and structure</a:t>
            </a:r>
            <a:endParaRPr lang="hu-HU" dirty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Simple syntax</a:t>
            </a:r>
            <a:r>
              <a:rPr lang="hu-HU" dirty="0" smtClean="0">
                <a:cs typeface="Calibri" pitchFamily="34" charset="0"/>
              </a:rPr>
              <a:t>:</a:t>
            </a:r>
            <a:r>
              <a:rPr lang="en-US" dirty="0" smtClean="0">
                <a:cs typeface="Calibri" pitchFamily="34" charset="0"/>
              </a:rPr>
              <a:t> “operators” that perform common operations that are typically solved with loops/conditions</a:t>
            </a:r>
            <a:endParaRPr lang="hu-HU" dirty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Structure-independent</a:t>
            </a:r>
            <a:r>
              <a:rPr lang="hu-HU" dirty="0" smtClean="0">
                <a:cs typeface="Calibri" pitchFamily="34" charset="0"/>
              </a:rPr>
              <a:t>: </a:t>
            </a:r>
            <a:r>
              <a:rPr lang="en-US" dirty="0" smtClean="0">
                <a:cs typeface="Calibri" pitchFamily="34" charset="0"/>
              </a:rPr>
              <a:t>array, list, XML, database …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LINQ </a:t>
            </a:r>
            <a:r>
              <a:rPr lang="hu-HU" dirty="0" err="1">
                <a:cs typeface="Calibri" pitchFamily="34" charset="0"/>
              </a:rPr>
              <a:t>To</a:t>
            </a:r>
            <a:r>
              <a:rPr lang="hu-HU" dirty="0">
                <a:cs typeface="Calibri" pitchFamily="34" charset="0"/>
              </a:rPr>
              <a:t> </a:t>
            </a:r>
            <a:r>
              <a:rPr lang="hu-HU" dirty="0" err="1">
                <a:cs typeface="Calibri" pitchFamily="34" charset="0"/>
              </a:rPr>
              <a:t>Objects</a:t>
            </a:r>
            <a:r>
              <a:rPr lang="hu-HU" dirty="0">
                <a:cs typeface="Calibri" pitchFamily="34" charset="0"/>
              </a:rPr>
              <a:t>, LINQ </a:t>
            </a:r>
            <a:r>
              <a:rPr lang="hu-HU" dirty="0" err="1">
                <a:cs typeface="Calibri" pitchFamily="34" charset="0"/>
              </a:rPr>
              <a:t>To</a:t>
            </a:r>
            <a:r>
              <a:rPr lang="hu-HU" dirty="0">
                <a:cs typeface="Calibri" pitchFamily="34" charset="0"/>
              </a:rPr>
              <a:t> XML, LINQ </a:t>
            </a:r>
            <a:r>
              <a:rPr lang="hu-HU" dirty="0" err="1">
                <a:cs typeface="Calibri" pitchFamily="34" charset="0"/>
              </a:rPr>
              <a:t>to</a:t>
            </a:r>
            <a:r>
              <a:rPr lang="hu-HU" dirty="0">
                <a:cs typeface="Calibri" pitchFamily="34" charset="0"/>
              </a:rPr>
              <a:t> </a:t>
            </a:r>
            <a:r>
              <a:rPr lang="hu-HU" dirty="0" err="1">
                <a:cs typeface="Calibri" pitchFamily="34" charset="0"/>
              </a:rPr>
              <a:t>Entities</a:t>
            </a:r>
            <a:r>
              <a:rPr lang="hu-HU" dirty="0">
                <a:cs typeface="Calibri" pitchFamily="34" charset="0"/>
              </a:rPr>
              <a:t>,</a:t>
            </a:r>
            <a:r>
              <a:rPr lang="hu-HU" b="0" dirty="0">
                <a:cs typeface="Calibri" pitchFamily="34" charset="0"/>
              </a:rPr>
              <a:t> ... </a:t>
            </a:r>
          </a:p>
          <a:p>
            <a:pPr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Parts and language elements</a:t>
            </a:r>
            <a:endParaRPr lang="hu-HU" dirty="0">
              <a:cs typeface="Calibri" pitchFamily="34" charset="0"/>
            </a:endParaRPr>
          </a:p>
          <a:p>
            <a:pPr lvl="1">
              <a:lnSpc>
                <a:spcPct val="115000"/>
              </a:lnSpc>
              <a:buFont typeface="Calibri" panose="020F0502020204030204" pitchFamily="34" charset="0"/>
              <a:buChar char="+"/>
            </a:pPr>
            <a:r>
              <a:rPr lang="hu-HU" dirty="0">
                <a:cs typeface="Calibri" pitchFamily="34" charset="0"/>
              </a:rPr>
              <a:t>Lambda </a:t>
            </a:r>
            <a:r>
              <a:rPr lang="en-US" dirty="0" smtClean="0">
                <a:cs typeface="Calibri" pitchFamily="34" charset="0"/>
              </a:rPr>
              <a:t>expressions</a:t>
            </a:r>
            <a:endParaRPr lang="hu-HU" dirty="0">
              <a:cs typeface="Calibri" pitchFamily="34" charset="0"/>
            </a:endParaRPr>
          </a:p>
          <a:p>
            <a:pPr lvl="1">
              <a:lnSpc>
                <a:spcPct val="115000"/>
              </a:lnSpc>
              <a:buFont typeface="Calibri" panose="020F0502020204030204" pitchFamily="34" charset="0"/>
              <a:buChar char="+"/>
            </a:pPr>
            <a:r>
              <a:rPr lang="hu-HU" dirty="0" smtClean="0">
                <a:cs typeface="Calibri" pitchFamily="34" charset="0"/>
              </a:rPr>
              <a:t>var </a:t>
            </a:r>
            <a:r>
              <a:rPr lang="en-US" dirty="0" smtClean="0">
                <a:cs typeface="Calibri" pitchFamily="34" charset="0"/>
              </a:rPr>
              <a:t>keyword, anonymous classes</a:t>
            </a:r>
            <a:endParaRPr lang="hu-HU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  <a:buFont typeface="Calibri" panose="020F0502020204030204" pitchFamily="34" charset="0"/>
              <a:buChar char="+"/>
            </a:pPr>
            <a:r>
              <a:rPr lang="en-US" dirty="0" smtClean="0">
                <a:cs typeface="Calibri" pitchFamily="34" charset="0"/>
              </a:rPr>
              <a:t>E</a:t>
            </a:r>
            <a:r>
              <a:rPr lang="hu-HU" dirty="0" err="1" smtClean="0">
                <a:cs typeface="Calibri" pitchFamily="34" charset="0"/>
              </a:rPr>
              <a:t>xtension</a:t>
            </a:r>
            <a:r>
              <a:rPr lang="hu-HU" dirty="0" smtClean="0">
                <a:cs typeface="Calibri" pitchFamily="34" charset="0"/>
              </a:rPr>
              <a:t> </a:t>
            </a:r>
            <a:r>
              <a:rPr lang="hu-HU" dirty="0" err="1" smtClean="0">
                <a:cs typeface="Calibri" pitchFamily="34" charset="0"/>
              </a:rPr>
              <a:t>methods</a:t>
            </a:r>
            <a:endParaRPr lang="hu-HU" dirty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LINQ </a:t>
            </a:r>
            <a:r>
              <a:rPr lang="en-US" dirty="0" smtClean="0">
                <a:cs typeface="Calibri" pitchFamily="34" charset="0"/>
              </a:rPr>
              <a:t>operators </a:t>
            </a:r>
            <a:r>
              <a:rPr lang="hu-HU" dirty="0" smtClean="0">
                <a:cs typeface="Calibri" pitchFamily="34" charset="0"/>
              </a:rPr>
              <a:t>(</a:t>
            </a:r>
            <a:r>
              <a:rPr lang="en-US" dirty="0" smtClean="0">
                <a:cs typeface="Calibri" pitchFamily="34" charset="0"/>
              </a:rPr>
              <a:t>that are actually </a:t>
            </a:r>
            <a:r>
              <a:rPr lang="hu-HU" dirty="0" err="1" smtClean="0">
                <a:cs typeface="Calibri" pitchFamily="34" charset="0"/>
              </a:rPr>
              <a:t>extension</a:t>
            </a:r>
            <a:r>
              <a:rPr lang="hu-HU" dirty="0" smtClean="0">
                <a:cs typeface="Calibri" pitchFamily="34" charset="0"/>
              </a:rPr>
              <a:t> </a:t>
            </a:r>
            <a:r>
              <a:rPr lang="hu-HU" dirty="0" err="1" smtClean="0">
                <a:cs typeface="Calibri" pitchFamily="34" charset="0"/>
              </a:rPr>
              <a:t>methods</a:t>
            </a:r>
            <a:r>
              <a:rPr lang="hu-HU" dirty="0" smtClean="0">
                <a:cs typeface="Calibri" pitchFamily="34" charset="0"/>
              </a:rPr>
              <a:t>)</a:t>
            </a:r>
            <a:endParaRPr lang="hu-HU" dirty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hu-HU" dirty="0" err="1" smtClean="0">
                <a:cs typeface="Calibri" pitchFamily="34" charset="0"/>
              </a:rPr>
              <a:t>Procedural</a:t>
            </a:r>
            <a:r>
              <a:rPr lang="hu-HU" dirty="0" smtClean="0">
                <a:cs typeface="Calibri" pitchFamily="34" charset="0"/>
              </a:rPr>
              <a:t>/OOP </a:t>
            </a:r>
            <a:r>
              <a:rPr lang="hu-HU" dirty="0" err="1" smtClean="0">
                <a:cs typeface="Calibri" pitchFamily="34" charset="0"/>
              </a:rPr>
              <a:t>vs</a:t>
            </a:r>
            <a:r>
              <a:rPr lang="hu-HU" dirty="0" smtClean="0">
                <a:cs typeface="Calibri" pitchFamily="34" charset="0"/>
              </a:rPr>
              <a:t> </a:t>
            </a:r>
            <a:r>
              <a:rPr lang="hu-HU" u="sng" dirty="0" smtClean="0">
                <a:cs typeface="Calibri" pitchFamily="34" charset="0"/>
              </a:rPr>
              <a:t>DECLARATIVE</a:t>
            </a:r>
          </a:p>
          <a:p>
            <a:pPr lvl="1"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LINQ </a:t>
            </a:r>
            <a:r>
              <a:rPr lang="hu-HU" dirty="0" err="1" smtClean="0">
                <a:cs typeface="Calibri" pitchFamily="34" charset="0"/>
              </a:rPr>
              <a:t>query</a:t>
            </a:r>
            <a:r>
              <a:rPr lang="hu-HU" dirty="0" smtClean="0">
                <a:cs typeface="Calibri" pitchFamily="34" charset="0"/>
              </a:rPr>
              <a:t> </a:t>
            </a:r>
            <a:r>
              <a:rPr lang="hu-HU" dirty="0" err="1" smtClean="0">
                <a:cs typeface="Calibri" pitchFamily="34" charset="0"/>
              </a:rPr>
              <a:t>syntax</a:t>
            </a:r>
            <a:r>
              <a:rPr lang="hu-HU" dirty="0" smtClean="0">
                <a:cs typeface="Calibri" pitchFamily="34" charset="0"/>
              </a:rPr>
              <a:t> (</a:t>
            </a:r>
            <a:r>
              <a:rPr lang="hu-HU" dirty="0" err="1" smtClean="0">
                <a:cs typeface="Calibri" pitchFamily="34" charset="0"/>
              </a:rPr>
              <a:t>from</a:t>
            </a:r>
            <a:r>
              <a:rPr lang="hu-HU" dirty="0">
                <a:cs typeface="Calibri" pitchFamily="34" charset="0"/>
              </a:rPr>
              <a:t>, </a:t>
            </a:r>
            <a:r>
              <a:rPr lang="hu-HU" dirty="0" err="1">
                <a:cs typeface="Calibri" pitchFamily="34" charset="0"/>
              </a:rPr>
              <a:t>where</a:t>
            </a:r>
            <a:r>
              <a:rPr lang="hu-HU" dirty="0">
                <a:cs typeface="Calibri" pitchFamily="34" charset="0"/>
              </a:rPr>
              <a:t>, </a:t>
            </a:r>
            <a:r>
              <a:rPr lang="hu-HU" dirty="0" err="1">
                <a:cs typeface="Calibri" pitchFamily="34" charset="0"/>
              </a:rPr>
              <a:t>select</a:t>
            </a:r>
            <a:r>
              <a:rPr lang="hu-HU" dirty="0">
                <a:cs typeface="Calibri" pitchFamily="34" charset="0"/>
              </a:rPr>
              <a:t>, </a:t>
            </a:r>
            <a:r>
              <a:rPr lang="hu-HU" dirty="0" err="1">
                <a:cs typeface="Calibri" pitchFamily="34" charset="0"/>
              </a:rPr>
              <a:t>join</a:t>
            </a:r>
            <a:r>
              <a:rPr lang="hu-HU" dirty="0">
                <a:cs typeface="Calibri" pitchFamily="34" charset="0"/>
              </a:rPr>
              <a:t>, </a:t>
            </a:r>
            <a:r>
              <a:rPr lang="hu-HU" dirty="0" err="1">
                <a:cs typeface="Calibri" pitchFamily="34" charset="0"/>
              </a:rPr>
              <a:t>orderby</a:t>
            </a:r>
            <a:r>
              <a:rPr lang="hu-HU" dirty="0">
                <a:cs typeface="Calibri" pitchFamily="34" charset="0"/>
              </a:rPr>
              <a:t>...)</a:t>
            </a:r>
          </a:p>
          <a:p>
            <a:pPr lvl="1">
              <a:lnSpc>
                <a:spcPct val="115000"/>
              </a:lnSpc>
            </a:pPr>
            <a:endParaRPr lang="hu-HU" u="sng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856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7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7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V</a:t>
            </a:r>
            <a:r>
              <a:rPr lang="hu-HU" dirty="0" err="1" smtClean="0">
                <a:latin typeface="+mn-lt"/>
              </a:rPr>
              <a:t>ar</a:t>
            </a:r>
            <a:r>
              <a:rPr lang="hu-HU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keyword and anonymous classes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var: </a:t>
            </a:r>
            <a:r>
              <a:rPr lang="en-US" dirty="0" smtClean="0"/>
              <a:t>we want the compiler to decide the type of the variable</a:t>
            </a:r>
            <a:endParaRPr lang="hu-HU" dirty="0"/>
          </a:p>
          <a:p>
            <a:pPr lvl="1"/>
            <a:r>
              <a:rPr lang="en-US" dirty="0" smtClean="0"/>
              <a:t>Value assignment is obligatory in the same statement</a:t>
            </a:r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r>
              <a:rPr lang="en-US" dirty="0" smtClean="0"/>
              <a:t>anonymous classes</a:t>
            </a:r>
            <a:r>
              <a:rPr lang="hu-HU" dirty="0" smtClean="0"/>
              <a:t>: </a:t>
            </a:r>
            <a:r>
              <a:rPr lang="en-US" dirty="0" smtClean="0"/>
              <a:t>instead of temporary, small classes that are only used to store data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en-US" dirty="0" smtClean="0"/>
              <a:t>We can also set the properties using the same syntax with regular everyday classes as well </a:t>
            </a:r>
            <a:r>
              <a:rPr lang="hu-HU" dirty="0" smtClean="0"/>
              <a:t>(</a:t>
            </a:r>
            <a:r>
              <a:rPr lang="hu-HU" dirty="0" err="1"/>
              <a:t>object</a:t>
            </a:r>
            <a:r>
              <a:rPr lang="hu-HU" dirty="0"/>
              <a:t> </a:t>
            </a:r>
            <a:r>
              <a:rPr lang="hu-HU" dirty="0" err="1"/>
              <a:t>initializer</a:t>
            </a:r>
            <a:r>
              <a:rPr lang="hu-HU" dirty="0"/>
              <a:t>)</a:t>
            </a:r>
          </a:p>
          <a:p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0DAD87-7EB7-4D38-BAF0-0AF208F78DF0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465049" y="1556740"/>
            <a:ext cx="820914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x = 6;</a:t>
            </a:r>
          </a:p>
          <a:p>
            <a:pPr algn="l"/>
            <a:r>
              <a:rPr lang="en-GB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z = </a:t>
            </a:r>
            <a:r>
              <a:rPr lang="en-GB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0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Student</a:t>
            </a:r>
            <a:r>
              <a:rPr lang="en-GB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hu-HU" sz="20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65049" y="3389411"/>
            <a:ext cx="820914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PersonalData</a:t>
            </a:r>
            <a:r>
              <a:rPr lang="en-GB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GB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endParaRPr lang="en-GB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hu-H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GB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GB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GB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Béla</a:t>
            </a:r>
            <a:r>
              <a:rPr lang="en-GB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hu-H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Age</a:t>
            </a:r>
            <a:r>
              <a:rPr lang="en-GB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23,</a:t>
            </a:r>
          </a:p>
          <a:p>
            <a:pPr algn="l"/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Address</a:t>
            </a:r>
            <a:r>
              <a:rPr lang="en-GB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GB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"Budapest </a:t>
            </a:r>
            <a:r>
              <a:rPr lang="en-GB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Bécsi</a:t>
            </a:r>
            <a:r>
              <a:rPr lang="en-GB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út</a:t>
            </a:r>
            <a:r>
              <a:rPr lang="en-GB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96/B"</a:t>
            </a:r>
            <a:endParaRPr lang="en-GB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hu-HU" sz="20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475053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Adding methods</a:t>
            </a:r>
            <a:endParaRPr lang="hu-HU" dirty="0">
              <a:latin typeface="+mn-lt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0DAD87-7EB7-4D38-BAF0-0AF208F78DF0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00" y="836640"/>
            <a:ext cx="3137389" cy="239918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880" y="836640"/>
            <a:ext cx="5208962" cy="18082151"/>
          </a:xfrm>
          <a:prstGeom prst="rect">
            <a:avLst/>
          </a:prstGeom>
        </p:spPr>
      </p:pic>
      <p:pic>
        <p:nvPicPr>
          <p:cNvPr id="20" name="Ábra 19" descr="Nyíl: enyhén ível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6338" y="2553644"/>
            <a:ext cx="1653331" cy="1653331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131800" y="3434614"/>
            <a:ext cx="1538327" cy="1578974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hu-HU" sz="9600" kern="0" dirty="0">
                <a:latin typeface="Microsoft New Tai Lue" panose="020B0502040204020203" pitchFamily="34" charset="0"/>
              </a:rPr>
              <a:t>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949" y="3573020"/>
            <a:ext cx="3476251" cy="2989704"/>
          </a:xfrm>
        </p:spPr>
        <p:txBody>
          <a:bodyPr/>
          <a:lstStyle/>
          <a:p>
            <a:pPr marL="0" lvl="1" indent="0">
              <a:buNone/>
            </a:pPr>
            <a:r>
              <a:rPr lang="en-US" b="1" dirty="0" smtClean="0"/>
              <a:t>We want to add new methods to existing collections, BUT</a:t>
            </a:r>
            <a:endParaRPr lang="hu-HU" b="1" dirty="0" smtClean="0"/>
          </a:p>
          <a:p>
            <a:pPr marL="285750" lvl="1"/>
            <a:r>
              <a:rPr lang="hu-HU" b="1" dirty="0" smtClean="0"/>
              <a:t>… </a:t>
            </a:r>
            <a:r>
              <a:rPr lang="en-US" b="1" dirty="0" smtClean="0"/>
              <a:t>modifying the interface definition will have unwanted consequences (must be backwards-compatible)</a:t>
            </a:r>
            <a:endParaRPr lang="hu-HU" b="1" dirty="0" smtClean="0"/>
          </a:p>
          <a:p>
            <a:pPr marL="285750" lvl="1"/>
            <a:r>
              <a:rPr lang="hu-HU" b="1" dirty="0" smtClean="0"/>
              <a:t>… </a:t>
            </a:r>
            <a:r>
              <a:rPr lang="en-US" b="1" dirty="0" smtClean="0"/>
              <a:t>we cannot add implemented methods to interfaces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774833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Extension methods</a:t>
            </a:r>
            <a:endParaRPr lang="hu-HU" dirty="0">
              <a:latin typeface="+mn-lt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0DAD87-7EB7-4D38-BAF0-0AF208F78DF0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15" y="2158365"/>
            <a:ext cx="2260006" cy="172824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396" y="2158365"/>
            <a:ext cx="3938862" cy="13437265"/>
          </a:xfrm>
          <a:prstGeom prst="rect">
            <a:avLst/>
          </a:prstGeom>
        </p:spPr>
      </p:pic>
      <p:pic>
        <p:nvPicPr>
          <p:cNvPr id="6" name="Ábra 5" descr="Hozzáadá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1708" y="2158365"/>
            <a:ext cx="914400" cy="9144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8951" y="3072765"/>
            <a:ext cx="4018342" cy="374006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50" y="573835"/>
            <a:ext cx="9098350" cy="13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056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extension methods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call the same LINQ method for the typical operations, independent from the actual collection that we have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The method that we call is an extension method of the interface, it will perform the same operation (filter/sort/</a:t>
            </a:r>
            <a:r>
              <a:rPr lang="en-US" dirty="0" err="1" smtClean="0"/>
              <a:t>etc</a:t>
            </a:r>
            <a:r>
              <a:rPr lang="en-US" dirty="0" smtClean="0"/>
              <a:t>) independent from the type of the collection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List&lt;T&gt;, XML file </a:t>
            </a:r>
            <a:r>
              <a:rPr lang="hu-HU" dirty="0" smtClean="0">
                <a:sym typeface="Wingdings" panose="05000000000000000000" pitchFamily="2" charset="2"/>
              </a:rPr>
              <a:t> </a:t>
            </a:r>
            <a:r>
              <a:rPr lang="hu-HU" dirty="0" err="1" smtClean="0">
                <a:sym typeface="Wingdings" panose="05000000000000000000" pitchFamily="2" charset="2"/>
              </a:rPr>
              <a:t>IEnumerable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extension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methods</a:t>
            </a:r>
            <a:r>
              <a:rPr lang="hu-HU" dirty="0" smtClean="0">
                <a:sym typeface="Wingdings" panose="05000000000000000000" pitchFamily="2" charset="2"/>
              </a:rPr>
              <a:t>  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err="1" smtClean="0">
                <a:sym typeface="Wingdings" panose="05000000000000000000" pitchFamily="2" charset="2"/>
              </a:rPr>
              <a:t>Func</a:t>
            </a:r>
            <a:r>
              <a:rPr lang="hu-HU" dirty="0" smtClean="0">
                <a:sym typeface="Wingdings" panose="05000000000000000000" pitchFamily="2" charset="2"/>
              </a:rPr>
              <a:t>&lt;T, </a:t>
            </a:r>
            <a:r>
              <a:rPr lang="hu-HU" dirty="0" err="1" smtClean="0">
                <a:sym typeface="Wingdings" panose="05000000000000000000" pitchFamily="2" charset="2"/>
              </a:rPr>
              <a:t>xxxxxx</a:t>
            </a:r>
            <a:r>
              <a:rPr lang="hu-HU" dirty="0" smtClean="0">
                <a:sym typeface="Wingdings" panose="05000000000000000000" pitchFamily="2" charset="2"/>
              </a:rPr>
              <a:t>&gt; </a:t>
            </a:r>
            <a:r>
              <a:rPr lang="en-US" dirty="0" smtClean="0">
                <a:sym typeface="Wingdings" panose="05000000000000000000" pitchFamily="2" charset="2"/>
              </a:rPr>
              <a:t>parameter types </a:t>
            </a:r>
            <a:r>
              <a:rPr lang="hu-HU" dirty="0" smtClean="0">
                <a:sym typeface="Wingdings" panose="05000000000000000000" pitchFamily="2" charset="2"/>
              </a:rPr>
              <a:t> 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Practice</a:t>
            </a:r>
            <a:r>
              <a:rPr lang="hu-HU" dirty="0" smtClean="0">
                <a:sym typeface="Wingdings" panose="05000000000000000000" pitchFamily="2" charset="2"/>
              </a:rPr>
              <a:t>, </a:t>
            </a:r>
            <a:r>
              <a:rPr lang="en-US" dirty="0" smtClean="0">
                <a:sym typeface="Wingdings" panose="05000000000000000000" pitchFamily="2" charset="2"/>
              </a:rPr>
              <a:t>second week</a:t>
            </a:r>
          </a:p>
          <a:p>
            <a:endParaRPr lang="hu-HU" dirty="0" smtClean="0"/>
          </a:p>
          <a:p>
            <a:r>
              <a:rPr lang="en-US" dirty="0" smtClean="0"/>
              <a:t>Database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 </a:t>
            </a:r>
            <a:r>
              <a:rPr lang="hu-HU" dirty="0" err="1" smtClean="0">
                <a:sym typeface="Wingdings" panose="05000000000000000000" pitchFamily="2" charset="2"/>
              </a:rPr>
              <a:t>IQueryable</a:t>
            </a:r>
            <a:r>
              <a:rPr lang="hu-HU" dirty="0" smtClean="0">
                <a:sym typeface="Wingdings" panose="05000000000000000000" pitchFamily="2" charset="2"/>
              </a:rPr>
              <a:t>&lt;T&gt; </a:t>
            </a:r>
            <a:r>
              <a:rPr lang="hu-HU" dirty="0" err="1" smtClean="0">
                <a:sym typeface="Wingdings" panose="05000000000000000000" pitchFamily="2" charset="2"/>
              </a:rPr>
              <a:t>extension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methods</a:t>
            </a:r>
            <a:r>
              <a:rPr lang="hu-HU" dirty="0" smtClean="0">
                <a:sym typeface="Wingdings" panose="05000000000000000000" pitchFamily="2" charset="2"/>
              </a:rPr>
              <a:t>  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>
                <a:sym typeface="Wingdings" panose="05000000000000000000" pitchFamily="2" charset="2"/>
              </a:rPr>
              <a:t>Expression&lt;</a:t>
            </a:r>
            <a:r>
              <a:rPr lang="hu-HU" dirty="0" err="1" smtClean="0">
                <a:sym typeface="Wingdings" panose="05000000000000000000" pitchFamily="2" charset="2"/>
              </a:rPr>
              <a:t>Func</a:t>
            </a:r>
            <a:r>
              <a:rPr lang="hu-HU" dirty="0" smtClean="0">
                <a:sym typeface="Wingdings" panose="05000000000000000000" pitchFamily="2" charset="2"/>
              </a:rPr>
              <a:t>&lt;T, </a:t>
            </a:r>
            <a:r>
              <a:rPr lang="hu-HU" dirty="0" err="1" smtClean="0">
                <a:sym typeface="Wingdings" panose="05000000000000000000" pitchFamily="2" charset="2"/>
              </a:rPr>
              <a:t>xxxxxx</a:t>
            </a:r>
            <a:r>
              <a:rPr lang="hu-HU" dirty="0" smtClean="0">
                <a:sym typeface="Wingdings" panose="05000000000000000000" pitchFamily="2" charset="2"/>
              </a:rPr>
              <a:t>&gt;&gt; </a:t>
            </a:r>
            <a:r>
              <a:rPr lang="en-US" dirty="0" smtClean="0">
                <a:sym typeface="Wingdings" panose="05000000000000000000" pitchFamily="2" charset="2"/>
              </a:rPr>
              <a:t>parameter types</a:t>
            </a:r>
            <a:r>
              <a:rPr lang="hu-HU" dirty="0" smtClean="0">
                <a:sym typeface="Wingdings" panose="05000000000000000000" pitchFamily="2" charset="2"/>
              </a:rPr>
              <a:t> (</a:t>
            </a:r>
            <a:r>
              <a:rPr lang="en-US" dirty="0" smtClean="0">
                <a:sym typeface="Wingdings" panose="05000000000000000000" pitchFamily="2" charset="2"/>
              </a:rPr>
              <a:t>same syntax) </a:t>
            </a:r>
            <a:r>
              <a:rPr lang="hu-HU" dirty="0" smtClean="0">
                <a:sym typeface="Wingdings" panose="05000000000000000000" pitchFamily="2" charset="2"/>
              </a:rPr>
              <a:t>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Practice</a:t>
            </a:r>
            <a:r>
              <a:rPr lang="hu-HU" dirty="0" smtClean="0">
                <a:sym typeface="Wingdings" panose="05000000000000000000" pitchFamily="2" charset="2"/>
              </a:rPr>
              <a:t>, </a:t>
            </a:r>
            <a:r>
              <a:rPr lang="en-US" dirty="0" smtClean="0">
                <a:sym typeface="Wingdings" panose="05000000000000000000" pitchFamily="2" charset="2"/>
              </a:rPr>
              <a:t>fourth week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559252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latin typeface="+mn-lt"/>
              </a:rPr>
              <a:t>LINQ </a:t>
            </a:r>
            <a:r>
              <a:rPr lang="en-US" sz="2800" dirty="0" smtClean="0">
                <a:latin typeface="+mn-lt"/>
              </a:rPr>
              <a:t>operators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methods for the </a:t>
            </a:r>
            <a:r>
              <a:rPr lang="hu-HU" dirty="0" err="1" smtClean="0"/>
              <a:t>IEnumerable</a:t>
            </a:r>
            <a:r>
              <a:rPr lang="hu-HU" dirty="0" smtClean="0"/>
              <a:t>&lt;T</a:t>
            </a:r>
            <a:r>
              <a:rPr lang="hu-HU" dirty="0"/>
              <a:t>&gt; </a:t>
            </a:r>
            <a:r>
              <a:rPr lang="en-US" dirty="0" smtClean="0"/>
              <a:t>interface</a:t>
            </a:r>
            <a:endParaRPr lang="hu-HU" dirty="0"/>
          </a:p>
          <a:p>
            <a:pPr lvl="1"/>
            <a:r>
              <a:rPr lang="hu-HU" dirty="0"/>
              <a:t>... </a:t>
            </a:r>
            <a:r>
              <a:rPr lang="hu-HU" dirty="0">
                <a:cs typeface="Calibri" pitchFamily="34" charset="0"/>
              </a:rPr>
              <a:t>LINQ </a:t>
            </a:r>
            <a:r>
              <a:rPr lang="hu-HU" dirty="0" err="1">
                <a:cs typeface="Calibri" pitchFamily="34" charset="0"/>
              </a:rPr>
              <a:t>To</a:t>
            </a:r>
            <a:r>
              <a:rPr lang="hu-HU" dirty="0">
                <a:cs typeface="Calibri" pitchFamily="34" charset="0"/>
              </a:rPr>
              <a:t> </a:t>
            </a:r>
            <a:r>
              <a:rPr lang="hu-HU" dirty="0" err="1">
                <a:cs typeface="Calibri" pitchFamily="34" charset="0"/>
              </a:rPr>
              <a:t>Objects</a:t>
            </a:r>
            <a:r>
              <a:rPr lang="hu-HU" dirty="0">
                <a:cs typeface="Calibri" pitchFamily="34" charset="0"/>
              </a:rPr>
              <a:t>, LINQ </a:t>
            </a:r>
            <a:r>
              <a:rPr lang="hu-HU" dirty="0" err="1">
                <a:cs typeface="Calibri" pitchFamily="34" charset="0"/>
              </a:rPr>
              <a:t>To</a:t>
            </a:r>
            <a:r>
              <a:rPr lang="hu-HU" dirty="0">
                <a:cs typeface="Calibri" pitchFamily="34" charset="0"/>
              </a:rPr>
              <a:t> XML, LINQ </a:t>
            </a:r>
            <a:r>
              <a:rPr lang="hu-HU" dirty="0" err="1">
                <a:cs typeface="Calibri" pitchFamily="34" charset="0"/>
              </a:rPr>
              <a:t>to</a:t>
            </a:r>
            <a:r>
              <a:rPr lang="hu-HU" dirty="0">
                <a:cs typeface="Calibri" pitchFamily="34" charset="0"/>
              </a:rPr>
              <a:t> </a:t>
            </a:r>
            <a:r>
              <a:rPr lang="hu-HU" dirty="0" err="1">
                <a:cs typeface="Calibri" pitchFamily="34" charset="0"/>
              </a:rPr>
              <a:t>Entities</a:t>
            </a:r>
            <a:r>
              <a:rPr lang="hu-HU" dirty="0">
                <a:cs typeface="Calibri" pitchFamily="34" charset="0"/>
              </a:rPr>
              <a:t>, ... </a:t>
            </a:r>
            <a:endParaRPr lang="hu-HU" dirty="0"/>
          </a:p>
          <a:p>
            <a:r>
              <a:rPr lang="en-US" dirty="0" smtClean="0"/>
              <a:t>They work on </a:t>
            </a:r>
            <a:r>
              <a:rPr lang="hu-HU" dirty="0" err="1" smtClean="0"/>
              <a:t>IEnumerable</a:t>
            </a:r>
            <a:r>
              <a:rPr lang="hu-HU" dirty="0" smtClean="0"/>
              <a:t>&lt;T&gt;</a:t>
            </a:r>
            <a:r>
              <a:rPr lang="en-US" dirty="0" smtClean="0"/>
              <a:t>, the output is</a:t>
            </a:r>
            <a:r>
              <a:rPr lang="hu-HU" dirty="0" smtClean="0"/>
              <a:t>:</a:t>
            </a:r>
            <a:endParaRPr lang="hu-HU" dirty="0"/>
          </a:p>
          <a:p>
            <a:pPr lvl="1"/>
            <a:r>
              <a:rPr lang="en-US" dirty="0" smtClean="0"/>
              <a:t>Rarely </a:t>
            </a:r>
            <a:r>
              <a:rPr lang="hu-HU" dirty="0" smtClean="0"/>
              <a:t>T </a:t>
            </a:r>
            <a:r>
              <a:rPr lang="hu-HU" dirty="0"/>
              <a:t>vagy </a:t>
            </a:r>
            <a:r>
              <a:rPr lang="hu-HU" dirty="0" smtClean="0"/>
              <a:t>X (</a:t>
            </a:r>
            <a:r>
              <a:rPr lang="en-US" dirty="0" smtClean="0"/>
              <a:t>selection, conversion </a:t>
            </a:r>
            <a:r>
              <a:rPr lang="hu-HU" dirty="0" smtClean="0"/>
              <a:t>…)</a:t>
            </a:r>
            <a:endParaRPr lang="hu-HU" dirty="0"/>
          </a:p>
          <a:p>
            <a:pPr lvl="1"/>
            <a:r>
              <a:rPr lang="en-US" dirty="0" smtClean="0"/>
              <a:t>But more often </a:t>
            </a:r>
            <a:r>
              <a:rPr lang="hu-HU" dirty="0" err="1" smtClean="0"/>
              <a:t>IEnumerable</a:t>
            </a:r>
            <a:r>
              <a:rPr lang="hu-HU" dirty="0" smtClean="0"/>
              <a:t>&lt;T</a:t>
            </a:r>
            <a:r>
              <a:rPr lang="hu-HU" dirty="0"/>
              <a:t>&gt; </a:t>
            </a:r>
            <a:r>
              <a:rPr lang="en-US" dirty="0" smtClean="0"/>
              <a:t>or</a:t>
            </a:r>
            <a:r>
              <a:rPr lang="hu-HU" dirty="0" smtClean="0"/>
              <a:t> </a:t>
            </a:r>
            <a:r>
              <a:rPr lang="hu-HU" dirty="0" err="1"/>
              <a:t>IEnumerable</a:t>
            </a:r>
            <a:r>
              <a:rPr lang="hu-HU" dirty="0"/>
              <a:t>&lt;X</a:t>
            </a:r>
            <a:r>
              <a:rPr lang="hu-HU" dirty="0" smtClean="0"/>
              <a:t>&gt;,</a:t>
            </a:r>
            <a:r>
              <a:rPr lang="en-US" dirty="0"/>
              <a:t> </a:t>
            </a:r>
            <a:r>
              <a:rPr lang="en-US" dirty="0" smtClean="0"/>
              <a:t>they can be chained</a:t>
            </a:r>
            <a:endParaRPr lang="hu-HU" b="1" dirty="0"/>
          </a:p>
          <a:p>
            <a:pPr lvl="1"/>
            <a:r>
              <a:rPr lang="en-US" dirty="0" smtClean="0"/>
              <a:t>Very often the parameters are methods = lambda expressions</a:t>
            </a:r>
            <a:endParaRPr lang="hu-HU" dirty="0"/>
          </a:p>
          <a:p>
            <a:endParaRPr lang="en-US" b="1" dirty="0" smtClean="0"/>
          </a:p>
          <a:p>
            <a:r>
              <a:rPr lang="en-US" dirty="0" smtClean="0"/>
              <a:t>They perform common operations</a:t>
            </a:r>
            <a:endParaRPr lang="hu-HU" b="1" dirty="0"/>
          </a:p>
          <a:p>
            <a:pPr lvl="1"/>
            <a:r>
              <a:rPr lang="en-US" b="1" dirty="0" smtClean="0"/>
              <a:t>Selecting an item from the collection</a:t>
            </a:r>
            <a:r>
              <a:rPr lang="hu-HU" dirty="0" smtClean="0"/>
              <a:t> </a:t>
            </a:r>
            <a:r>
              <a:rPr lang="hu-HU" dirty="0"/>
              <a:t>– </a:t>
            </a:r>
            <a:r>
              <a:rPr lang="en-US" dirty="0" smtClean="0"/>
              <a:t>first, last, single</a:t>
            </a:r>
            <a:r>
              <a:rPr lang="hu-HU" dirty="0" smtClean="0"/>
              <a:t>, </a:t>
            </a:r>
            <a:r>
              <a:rPr lang="hu-HU" dirty="0"/>
              <a:t>... </a:t>
            </a:r>
          </a:p>
          <a:p>
            <a:pPr lvl="1"/>
            <a:r>
              <a:rPr lang="en-US" b="1" dirty="0" smtClean="0"/>
              <a:t>Filter</a:t>
            </a:r>
            <a:r>
              <a:rPr lang="hu-HU" dirty="0" smtClean="0"/>
              <a:t> </a:t>
            </a:r>
            <a:r>
              <a:rPr lang="hu-HU" dirty="0"/>
              <a:t>– </a:t>
            </a:r>
            <a:r>
              <a:rPr lang="en-US" dirty="0" smtClean="0"/>
              <a:t>according to conditions</a:t>
            </a:r>
            <a:r>
              <a:rPr lang="hu-HU" dirty="0" smtClean="0"/>
              <a:t>... </a:t>
            </a:r>
            <a:endParaRPr lang="hu-HU" dirty="0"/>
          </a:p>
          <a:p>
            <a:pPr lvl="1"/>
            <a:r>
              <a:rPr lang="en-US" b="1" dirty="0" smtClean="0"/>
              <a:t>Sort</a:t>
            </a:r>
            <a:r>
              <a:rPr lang="hu-HU" dirty="0" smtClean="0"/>
              <a:t> </a:t>
            </a:r>
            <a:r>
              <a:rPr lang="hu-HU" dirty="0"/>
              <a:t>– </a:t>
            </a:r>
            <a:r>
              <a:rPr lang="en-US" dirty="0" smtClean="0"/>
              <a:t>ascending, descending, reverse</a:t>
            </a:r>
            <a:r>
              <a:rPr lang="hu-HU" dirty="0" smtClean="0"/>
              <a:t>, </a:t>
            </a:r>
            <a:r>
              <a:rPr lang="hu-HU" dirty="0"/>
              <a:t>... </a:t>
            </a:r>
          </a:p>
          <a:p>
            <a:pPr lvl="1"/>
            <a:r>
              <a:rPr lang="en-US" b="1" dirty="0" smtClean="0"/>
              <a:t>Handling of sets</a:t>
            </a:r>
            <a:r>
              <a:rPr lang="hu-HU" b="1" dirty="0" smtClean="0"/>
              <a:t> </a:t>
            </a:r>
            <a:r>
              <a:rPr lang="hu-HU" dirty="0"/>
              <a:t>– </a:t>
            </a:r>
            <a:r>
              <a:rPr lang="en-US" dirty="0" smtClean="0"/>
              <a:t>union, intersect</a:t>
            </a:r>
            <a:r>
              <a:rPr lang="hu-HU" dirty="0" smtClean="0"/>
              <a:t>, </a:t>
            </a:r>
            <a:r>
              <a:rPr lang="hu-HU" dirty="0"/>
              <a:t>...</a:t>
            </a:r>
          </a:p>
          <a:p>
            <a:pPr lvl="1"/>
            <a:r>
              <a:rPr lang="en-US" b="1" dirty="0" smtClean="0"/>
              <a:t>Aggregation </a:t>
            </a:r>
            <a:r>
              <a:rPr lang="hu-HU" b="1" dirty="0" smtClean="0"/>
              <a:t>(~</a:t>
            </a:r>
            <a:r>
              <a:rPr lang="en-US" b="1" dirty="0" smtClean="0"/>
              <a:t>calculations</a:t>
            </a:r>
            <a:r>
              <a:rPr lang="hu-HU" b="1" dirty="0" smtClean="0"/>
              <a:t>) </a:t>
            </a:r>
            <a:r>
              <a:rPr lang="hu-HU" dirty="0"/>
              <a:t>– </a:t>
            </a:r>
            <a:r>
              <a:rPr lang="hu-HU" dirty="0" err="1"/>
              <a:t>max</a:t>
            </a:r>
            <a:r>
              <a:rPr lang="hu-HU" dirty="0"/>
              <a:t>, min, ...  </a:t>
            </a:r>
          </a:p>
          <a:p>
            <a:pPr lvl="1"/>
            <a:r>
              <a:rPr lang="en-US" b="1" dirty="0" smtClean="0"/>
              <a:t>Groupings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0DAD87-7EB7-4D38-BAF0-0AF208F78DF0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507677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A5CA2086-D732-4552-8CC7-CD80C5FC27F9}" type="slidenum">
              <a:rPr lang="hu-HU" sz="1000" smtClean="0">
                <a:solidFill>
                  <a:schemeClr val="tx1"/>
                </a:solidFill>
              </a:rPr>
              <a:pPr eaLnBrk="1" hangingPunct="1"/>
              <a:t>19</a:t>
            </a:fld>
            <a:endParaRPr lang="hu-HU" sz="1000" smtClean="0">
              <a:solidFill>
                <a:schemeClr val="tx1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Using l</a:t>
            </a:r>
            <a:r>
              <a:rPr lang="hu-HU" sz="2800" dirty="0" err="1">
                <a:latin typeface="Arial" charset="0"/>
              </a:rPr>
              <a:t>ambda</a:t>
            </a:r>
            <a:r>
              <a:rPr lang="hu-HU" sz="2800" dirty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expressions with </a:t>
            </a:r>
            <a:r>
              <a:rPr lang="hu-HU" sz="2800" dirty="0">
                <a:latin typeface="Arial" charset="0"/>
              </a:rPr>
              <a:t>LINQ </a:t>
            </a:r>
            <a:r>
              <a:rPr lang="en-US" sz="2800" dirty="0">
                <a:latin typeface="Arial" charset="0"/>
              </a:rPr>
              <a:t>methods</a:t>
            </a:r>
            <a:endParaRPr lang="hu-HU" sz="2800" dirty="0" smtClean="0">
              <a:latin typeface="Arial" charset="0"/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The lambda expressions</a:t>
            </a:r>
            <a:r>
              <a:rPr lang="hu-HU" dirty="0" smtClean="0">
                <a:cs typeface="Calibri" pitchFamily="34" charset="0"/>
              </a:rPr>
              <a:t>…</a:t>
            </a:r>
          </a:p>
          <a:p>
            <a:pPr lvl="1">
              <a:lnSpc>
                <a:spcPct val="115000"/>
              </a:lnSpc>
            </a:pPr>
            <a:r>
              <a:rPr lang="en-US" sz="2400" dirty="0" smtClean="0">
                <a:cs typeface="Calibri" pitchFamily="34" charset="0"/>
              </a:rPr>
              <a:t>Are parameters for the LINQ extension methods</a:t>
            </a:r>
            <a:endParaRPr lang="hu-HU" sz="2400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US" sz="2400" dirty="0" smtClean="0">
                <a:cs typeface="Calibri" pitchFamily="34" charset="0"/>
              </a:rPr>
              <a:t>We must separate: parameter and result of the extension method; parameter and result of the lambda expression</a:t>
            </a:r>
            <a:endParaRPr lang="hu-HU" sz="2400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US" sz="2400" dirty="0" err="1" smtClean="0">
                <a:cs typeface="Calibri" pitchFamily="34" charset="0"/>
              </a:rPr>
              <a:t>E.g</a:t>
            </a:r>
            <a:r>
              <a:rPr lang="hu-HU" sz="2400" dirty="0" smtClean="0">
                <a:cs typeface="Calibri" pitchFamily="34" charset="0"/>
              </a:rPr>
              <a:t>. </a:t>
            </a:r>
            <a:r>
              <a:rPr lang="en-US" sz="2400" dirty="0" smtClean="0">
                <a:cs typeface="Calibri" pitchFamily="34" charset="0"/>
              </a:rPr>
              <a:t>when we use a filter </a:t>
            </a:r>
            <a:r>
              <a:rPr lang="hu-HU" sz="2400" dirty="0" smtClean="0">
                <a:cs typeface="Calibri" pitchFamily="34" charset="0"/>
              </a:rPr>
              <a:t>(</a:t>
            </a:r>
            <a:r>
              <a:rPr lang="hu-HU" sz="2400" dirty="0" err="1" smtClean="0">
                <a:cs typeface="Calibri" pitchFamily="34" charset="0"/>
              </a:rPr>
              <a:t>Where</a:t>
            </a:r>
            <a:r>
              <a:rPr lang="hu-HU" sz="2400" dirty="0" smtClean="0">
                <a:cs typeface="Calibri" pitchFamily="34" charset="0"/>
              </a:rPr>
              <a:t>) :</a:t>
            </a:r>
          </a:p>
          <a:p>
            <a:pPr lvl="2">
              <a:lnSpc>
                <a:spcPct val="115000"/>
              </a:lnSpc>
            </a:pPr>
            <a:r>
              <a:rPr lang="en-US" sz="2000" dirty="0" smtClean="0">
                <a:cs typeface="Calibri" pitchFamily="34" charset="0"/>
              </a:rPr>
              <a:t>The extension method works with </a:t>
            </a:r>
            <a:r>
              <a:rPr lang="hu-HU" sz="2000" dirty="0" smtClean="0">
                <a:cs typeface="Calibri" pitchFamily="34" charset="0"/>
              </a:rPr>
              <a:t>List&lt;int&gt; (=</a:t>
            </a:r>
            <a:r>
              <a:rPr lang="hu-HU" sz="2000" dirty="0" err="1" smtClean="0">
                <a:cs typeface="Calibri" pitchFamily="34" charset="0"/>
              </a:rPr>
              <a:t>IEnumerable</a:t>
            </a:r>
            <a:r>
              <a:rPr lang="hu-HU" sz="2000" dirty="0" smtClean="0">
                <a:cs typeface="Calibri" pitchFamily="34" charset="0"/>
              </a:rPr>
              <a:t>&lt;T&gt;)</a:t>
            </a:r>
          </a:p>
          <a:p>
            <a:pPr lvl="2">
              <a:lnSpc>
                <a:spcPct val="115000"/>
              </a:lnSpc>
            </a:pPr>
            <a:r>
              <a:rPr lang="en-US" sz="2000" dirty="0" smtClean="0">
                <a:cs typeface="Calibri" pitchFamily="34" charset="0"/>
              </a:rPr>
              <a:t>The parameter for the extension method is a lambda of </a:t>
            </a:r>
            <a:r>
              <a:rPr lang="hu-HU" sz="2000" dirty="0" err="1" smtClean="0">
                <a:cs typeface="Calibri" pitchFamily="34" charset="0"/>
              </a:rPr>
              <a:t>Func</a:t>
            </a:r>
            <a:r>
              <a:rPr lang="hu-HU" sz="2000" dirty="0" smtClean="0">
                <a:cs typeface="Calibri" pitchFamily="34" charset="0"/>
              </a:rPr>
              <a:t>&lt;T, </a:t>
            </a:r>
            <a:r>
              <a:rPr lang="hu-HU" sz="2000" dirty="0" err="1" smtClean="0">
                <a:cs typeface="Calibri" pitchFamily="34" charset="0"/>
              </a:rPr>
              <a:t>bool</a:t>
            </a:r>
            <a:r>
              <a:rPr lang="hu-HU" sz="2000" dirty="0" smtClean="0">
                <a:cs typeface="Calibri" pitchFamily="34" charset="0"/>
              </a:rPr>
              <a:t>&gt;</a:t>
            </a:r>
          </a:p>
          <a:p>
            <a:pPr lvl="2">
              <a:lnSpc>
                <a:spcPct val="115000"/>
              </a:lnSpc>
            </a:pPr>
            <a:r>
              <a:rPr lang="en-US" sz="2000" dirty="0" smtClean="0">
                <a:cs typeface="Calibri" pitchFamily="34" charset="0"/>
              </a:rPr>
              <a:t>The result of the extension method is </a:t>
            </a:r>
            <a:r>
              <a:rPr lang="hu-HU" sz="2000" dirty="0" err="1" smtClean="0">
                <a:cs typeface="Calibri" pitchFamily="34" charset="0"/>
              </a:rPr>
              <a:t>IEnumerable</a:t>
            </a:r>
            <a:r>
              <a:rPr lang="hu-HU" sz="2000" dirty="0" smtClean="0">
                <a:cs typeface="Calibri" pitchFamily="34" charset="0"/>
              </a:rPr>
              <a:t>&lt;T&gt;</a:t>
            </a:r>
          </a:p>
          <a:p>
            <a:pPr lvl="2">
              <a:lnSpc>
                <a:spcPct val="115000"/>
              </a:lnSpc>
            </a:pPr>
            <a:r>
              <a:rPr lang="en-US" sz="2000" dirty="0" smtClean="0">
                <a:cs typeface="Calibri" pitchFamily="34" charset="0"/>
              </a:rPr>
              <a:t>The parameter of the lambda expression is </a:t>
            </a:r>
            <a:r>
              <a:rPr lang="hu-HU" sz="2000" dirty="0" smtClean="0">
                <a:cs typeface="Calibri" pitchFamily="34" charset="0"/>
              </a:rPr>
              <a:t>T (</a:t>
            </a:r>
            <a:r>
              <a:rPr lang="en-US" sz="2000" dirty="0" smtClean="0">
                <a:cs typeface="Calibri" pitchFamily="34" charset="0"/>
              </a:rPr>
              <a:t>one element: </a:t>
            </a:r>
            <a:r>
              <a:rPr lang="en-US" sz="2000" dirty="0" err="1" smtClean="0">
                <a:cs typeface="Calibri" pitchFamily="34" charset="0"/>
              </a:rPr>
              <a:t>int</a:t>
            </a:r>
            <a:r>
              <a:rPr lang="hu-HU" sz="2000" dirty="0" smtClean="0">
                <a:cs typeface="Calibri" pitchFamily="34" charset="0"/>
              </a:rPr>
              <a:t>)</a:t>
            </a:r>
          </a:p>
          <a:p>
            <a:pPr lvl="2">
              <a:lnSpc>
                <a:spcPct val="115000"/>
              </a:lnSpc>
            </a:pPr>
            <a:r>
              <a:rPr lang="en-US" sz="2000" dirty="0" smtClean="0">
                <a:cs typeface="Calibri" pitchFamily="34" charset="0"/>
              </a:rPr>
              <a:t>The result of the lambda expression is </a:t>
            </a:r>
            <a:r>
              <a:rPr lang="hu-HU" sz="2000" dirty="0" err="1" smtClean="0">
                <a:cs typeface="Calibri" pitchFamily="34" charset="0"/>
              </a:rPr>
              <a:t>bool</a:t>
            </a:r>
            <a:r>
              <a:rPr lang="hu-HU" sz="2000" dirty="0" smtClean="0">
                <a:cs typeface="Calibri" pitchFamily="34" charset="0"/>
              </a:rPr>
              <a:t> (</a:t>
            </a:r>
            <a:r>
              <a:rPr lang="en-US" sz="2000" dirty="0" smtClean="0">
                <a:cs typeface="Calibri" pitchFamily="34" charset="0"/>
              </a:rPr>
              <a:t>is the element wanted?</a:t>
            </a:r>
            <a:r>
              <a:rPr lang="hu-HU" sz="2000" dirty="0" smtClean="0">
                <a:cs typeface="Calibri" pitchFamily="34" charset="0"/>
              </a:rPr>
              <a:t>)</a:t>
            </a:r>
          </a:p>
          <a:p>
            <a:pPr lvl="2">
              <a:lnSpc>
                <a:spcPct val="115000"/>
              </a:lnSpc>
            </a:pPr>
            <a:r>
              <a:rPr lang="en-US" sz="2000" dirty="0" smtClean="0">
                <a:cs typeface="Calibri" pitchFamily="34" charset="0"/>
              </a:rPr>
              <a:t>The lambda expression </a:t>
            </a:r>
            <a:r>
              <a:rPr lang="hu-HU" sz="2000" dirty="0" smtClean="0">
                <a:cs typeface="Calibri" pitchFamily="34" charset="0"/>
              </a:rPr>
              <a:t>(</a:t>
            </a:r>
            <a:r>
              <a:rPr lang="en-US" sz="2000" dirty="0" smtClean="0">
                <a:cs typeface="Calibri" pitchFamily="34" charset="0"/>
              </a:rPr>
              <a:t>or</a:t>
            </a:r>
            <a:r>
              <a:rPr lang="hu-HU" sz="2000" dirty="0" smtClean="0">
                <a:cs typeface="Calibri" pitchFamily="34" charset="0"/>
              </a:rPr>
              <a:t>: </a:t>
            </a:r>
            <a:r>
              <a:rPr lang="en-US" sz="2000" dirty="0" smtClean="0">
                <a:cs typeface="Calibri" pitchFamily="34" charset="0"/>
              </a:rPr>
              <a:t>the method described with the expression</a:t>
            </a:r>
            <a:r>
              <a:rPr lang="hu-HU" sz="2000" dirty="0" smtClean="0">
                <a:cs typeface="Calibri" pitchFamily="34" charset="0"/>
              </a:rPr>
              <a:t>) </a:t>
            </a:r>
            <a:r>
              <a:rPr lang="en-US" sz="2000" dirty="0" smtClean="0">
                <a:cs typeface="Calibri" pitchFamily="34" charset="0"/>
              </a:rPr>
              <a:t>is called for all elements of the collection</a:t>
            </a:r>
            <a:endParaRPr lang="hu-HU" sz="2000" dirty="0" smtClean="0">
              <a:cs typeface="Calibri" pitchFamily="34" charset="0"/>
            </a:endParaRPr>
          </a:p>
          <a:p>
            <a:pPr lvl="2">
              <a:lnSpc>
                <a:spcPct val="115000"/>
              </a:lnSpc>
            </a:pPr>
            <a:r>
              <a:rPr lang="en-US" sz="2000" dirty="0" smtClean="0">
                <a:cs typeface="Calibri" pitchFamily="34" charset="0"/>
              </a:rPr>
              <a:t>The elements with TRUE as the result of the lambda expression will be in the resulting </a:t>
            </a:r>
            <a:r>
              <a:rPr lang="hu-HU" sz="2000" dirty="0" err="1" smtClean="0">
                <a:cs typeface="Calibri" pitchFamily="34" charset="0"/>
              </a:rPr>
              <a:t>IEnumerable</a:t>
            </a:r>
            <a:r>
              <a:rPr lang="hu-HU" sz="2000" dirty="0" smtClean="0">
                <a:cs typeface="Calibri" pitchFamily="34" charset="0"/>
              </a:rPr>
              <a:t>&lt;T&gt;</a:t>
            </a:r>
            <a:endParaRPr lang="hu-HU" sz="20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07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XML (w3schools.com)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324110" y="4941168"/>
            <a:ext cx="8819890" cy="1916832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dirty="0" smtClean="0"/>
              <a:t>Hierarchic data descriptor format</a:t>
            </a:r>
            <a:endParaRPr lang="hu-HU" dirty="0"/>
          </a:p>
          <a:p>
            <a:pPr>
              <a:defRPr/>
            </a:pPr>
            <a:r>
              <a:rPr lang="hu-HU" dirty="0">
                <a:cs typeface="Times New Roman" pitchFamily="18" charset="0"/>
                <a:sym typeface="Wingdings" pitchFamily="2" charset="2"/>
              </a:rPr>
              <a:t>XML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declaration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hu-HU" dirty="0">
                <a:cs typeface="Times New Roman" pitchFamily="18" charset="0"/>
                <a:sym typeface="Wingdings" pitchFamily="2" charset="2"/>
              </a:rPr>
              <a:t>+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elements/nodes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hu-HU" dirty="0">
                <a:cs typeface="Times New Roman" pitchFamily="18" charset="0"/>
                <a:sym typeface="Wingdings" pitchFamily="2" charset="2"/>
              </a:rPr>
              <a:t>+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attributes</a:t>
            </a:r>
            <a:endParaRPr lang="hu-HU" dirty="0">
              <a:cs typeface="Times New Roman" pitchFamily="18" charset="0"/>
              <a:sym typeface="Wingdings" pitchFamily="2" charset="2"/>
            </a:endParaRP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  <a:sym typeface="Wingdings" pitchFamily="2" charset="2"/>
              </a:rPr>
              <a:t>Nodes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: </a:t>
            </a:r>
            <a:r>
              <a:rPr lang="hu-HU" dirty="0">
                <a:cs typeface="Times New Roman" pitchFamily="18" charset="0"/>
                <a:sym typeface="Wingdings" pitchFamily="2" charset="2"/>
              </a:rPr>
              <a:t>&lt;bookstore&gt;&lt;/bookstore&gt;...  = &lt;tag&gt;&lt;/tag&gt; </a:t>
            </a: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  <a:sym typeface="Wingdings" pitchFamily="2" charset="2"/>
              </a:rPr>
              <a:t>Attributes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: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in 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&lt;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book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&gt;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 there is </a:t>
            </a:r>
            <a:r>
              <a:rPr lang="hu-HU" i="1" dirty="0" err="1" smtClean="0">
                <a:cs typeface="Times New Roman" pitchFamily="18" charset="0"/>
                <a:sym typeface="Wingdings" pitchFamily="2" charset="2"/>
              </a:rPr>
              <a:t>category</a:t>
            </a:r>
            <a:r>
              <a:rPr lang="hu-HU" i="1" dirty="0" smtClean="0">
                <a:cs typeface="Times New Roman" pitchFamily="18" charset="0"/>
                <a:sym typeface="Wingdings" pitchFamily="2" charset="2"/>
              </a:rPr>
              <a:t>=</a:t>
            </a:r>
            <a:r>
              <a:rPr lang="en-US" i="1" dirty="0" smtClean="0">
                <a:cs typeface="Times New Roman" pitchFamily="18" charset="0"/>
                <a:sym typeface="Wingdings" pitchFamily="2" charset="2"/>
              </a:rPr>
              <a:t>“</a:t>
            </a:r>
            <a:r>
              <a:rPr lang="hu-HU" i="1" dirty="0" smtClean="0">
                <a:cs typeface="Times New Roman" pitchFamily="18" charset="0"/>
                <a:sym typeface="Wingdings" pitchFamily="2" charset="2"/>
              </a:rPr>
              <a:t>…”</a:t>
            </a:r>
            <a:endParaRPr lang="hu-HU" i="1" dirty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7F5FD8-AE3A-4281-8005-0D973ED324AE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431540" y="728700"/>
            <a:ext cx="8280920" cy="4212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hu-HU" altLang="hu-HU" sz="18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version="1.0"?&gt;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bookstore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COOKING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r>
              <a:rPr lang="hu-HU" altLang="hu-HU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Everyday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Italian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Giada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hu-HU" altLang="hu-HU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Laurentiis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2005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30.00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r>
              <a:rPr lang="hu-HU" altLang="hu-HU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Learning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XML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Erik T. Ray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2003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39.95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bookstore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hu-HU" altLang="hu-HU" sz="1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007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</a:t>
            </a:r>
            <a:r>
              <a:rPr lang="hu-HU" dirty="0" smtClean="0">
                <a:latin typeface="+mn-lt"/>
              </a:rPr>
              <a:t>operator </a:t>
            </a:r>
            <a:r>
              <a:rPr lang="hu-HU" dirty="0" err="1" smtClean="0">
                <a:latin typeface="+mn-lt"/>
              </a:rPr>
              <a:t>examples</a:t>
            </a:r>
            <a:endParaRPr lang="hu-HU" dirty="0">
              <a:latin typeface="+mn-lt"/>
            </a:endParaRP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9036050" cy="5761038"/>
          </a:xfrm>
        </p:spPr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{ 2, 4, 6, 8, 2, 1, 2, 3 };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second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{ 1, 3, 5, 7, 1, 1, 2, 3 };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string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strArray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string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{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"Béla"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"Jolán"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"Bill"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"Shakespeare"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"Verne"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"Jókai"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};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List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&lt;</a:t>
            </a:r>
            <a:r>
              <a:rPr lang="hu-HU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&gt;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students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List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&lt;</a:t>
            </a:r>
            <a:r>
              <a:rPr lang="hu-HU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&gt;();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latin typeface="Consolas" pitchFamily="49" charset="0"/>
                <a:cs typeface="Calibri" pitchFamily="34" charset="0"/>
              </a:rPr>
              <a:t>students.Add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Első Egon"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52));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latin typeface="Consolas" pitchFamily="49" charset="0"/>
                <a:cs typeface="Calibri" pitchFamily="34" charset="0"/>
              </a:rPr>
              <a:t>students.Add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Második Miksa"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97));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latin typeface="Consolas" pitchFamily="49" charset="0"/>
                <a:cs typeface="Calibri" pitchFamily="34" charset="0"/>
              </a:rPr>
              <a:t>students.Add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Harmadik Huba"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10));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latin typeface="Consolas" pitchFamily="49" charset="0"/>
                <a:cs typeface="Calibri" pitchFamily="34" charset="0"/>
              </a:rPr>
              <a:t>students.Add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Negyedik Néró"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89));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latin typeface="Consolas" pitchFamily="49" charset="0"/>
                <a:cs typeface="Calibri" pitchFamily="34" charset="0"/>
              </a:rPr>
              <a:t>students.Add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Ötödik Ödön"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69));</a:t>
            </a:r>
            <a:endParaRPr lang="hu-HU" dirty="0">
              <a:cs typeface="Calibri" pitchFamily="34" charset="0"/>
            </a:endParaRPr>
          </a:p>
        </p:txBody>
      </p:sp>
      <p:sp>
        <p:nvSpPr>
          <p:cNvPr id="1638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A262DC40-6770-4EC2-8986-84752794FEE4}" type="slidenum">
              <a:rPr lang="hu-HU" sz="1000" smtClean="0">
                <a:solidFill>
                  <a:schemeClr val="tx1"/>
                </a:solidFill>
              </a:rPr>
              <a:pPr eaLnBrk="1" hangingPunct="1"/>
              <a:t>20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285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</a:t>
            </a:r>
            <a:r>
              <a:rPr lang="en-US" dirty="0" smtClean="0">
                <a:latin typeface="+mn-lt"/>
              </a:rPr>
              <a:t>operator examples - sets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Concatenate two collections (not as sets = repeated elements)</a:t>
            </a:r>
            <a:r>
              <a:rPr lang="hu-HU" dirty="0" smtClean="0">
                <a:cs typeface="Calibri" pitchFamily="34" charset="0"/>
              </a:rPr>
              <a:t> :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allNumbers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first.Concat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second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Check for </a:t>
            </a:r>
            <a:r>
              <a:rPr lang="en-US" dirty="0" err="1" smtClean="0">
                <a:cs typeface="Calibri" pitchFamily="34" charset="0"/>
              </a:rPr>
              <a:t>existance</a:t>
            </a:r>
            <a:r>
              <a:rPr lang="hu-HU" dirty="0" smtClean="0">
                <a:cs typeface="Calibri" pitchFamily="34" charset="0"/>
              </a:rPr>
              <a:t>:</a:t>
            </a:r>
            <a:r>
              <a:rPr lang="hu-HU" dirty="0"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bool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doesContainFour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first.Contains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(4</a:t>
            </a:r>
            <a:r>
              <a:rPr lang="hu-HU" dirty="0">
                <a:latin typeface="Consolas" pitchFamily="49" charset="0"/>
                <a:cs typeface="Calibri" pitchFamily="34" charset="0"/>
              </a:rPr>
              <a:t>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Leave out repeated elements </a:t>
            </a:r>
            <a:r>
              <a:rPr lang="hu-HU" dirty="0" smtClean="0">
                <a:cs typeface="Calibri" pitchFamily="34" charset="0"/>
              </a:rPr>
              <a:t>(</a:t>
            </a:r>
            <a:r>
              <a:rPr lang="en-US" dirty="0" smtClean="0">
                <a:cs typeface="Calibri" pitchFamily="34" charset="0"/>
              </a:rPr>
              <a:t>convert to set</a:t>
            </a:r>
            <a:r>
              <a:rPr lang="hu-HU" dirty="0" smtClean="0">
                <a:cs typeface="Calibri" pitchFamily="34" charset="0"/>
              </a:rPr>
              <a:t>):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onlyDifferentNumbers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first.Distinct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Intersection of sets</a:t>
            </a:r>
            <a:r>
              <a:rPr lang="hu-HU" dirty="0" smtClean="0">
                <a:cs typeface="Calibri" pitchFamily="34" charset="0"/>
              </a:rPr>
              <a:t>: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sameItems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first.Intersect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second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Union of sets</a:t>
            </a:r>
            <a:r>
              <a:rPr lang="hu-HU" dirty="0" smtClean="0">
                <a:cs typeface="Calibri" pitchFamily="34" charset="0"/>
              </a:rPr>
              <a:t>: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unionOfSets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first.Union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second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);</a:t>
            </a:r>
            <a:endParaRPr lang="hu-HU" dirty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Difference of sets:</a:t>
            </a:r>
            <a:r>
              <a:rPr lang="hu-HU" dirty="0"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diffOfSets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first.Except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second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);</a:t>
            </a:r>
            <a:endParaRPr lang="hu-HU" dirty="0">
              <a:cs typeface="Calibri" pitchFamily="34" charset="0"/>
            </a:endParaRPr>
          </a:p>
          <a:p>
            <a:endParaRPr lang="hu-HU" dirty="0"/>
          </a:p>
        </p:txBody>
      </p:sp>
      <p:sp>
        <p:nvSpPr>
          <p:cNvPr id="2150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72F9A6C-9354-4A9E-9125-CF7CC8C076C2}" type="slidenum">
              <a:rPr lang="hu-HU" sz="1000" smtClean="0">
                <a:solidFill>
                  <a:schemeClr val="tx1"/>
                </a:solidFill>
              </a:rPr>
              <a:pPr eaLnBrk="1" hangingPunct="1"/>
              <a:t>21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2604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</a:t>
            </a:r>
            <a:r>
              <a:rPr lang="en-US" dirty="0" smtClean="0">
                <a:latin typeface="+mn-lt"/>
              </a:rPr>
              <a:t>operator examples - sort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OrderBy</a:t>
            </a:r>
            <a:endParaRPr lang="hu-HU" dirty="0"/>
          </a:p>
          <a:p>
            <a:pPr lvl="1"/>
            <a:r>
              <a:rPr lang="en-US" sz="2400" b="1" dirty="0" smtClean="0"/>
              <a:t>As a parameter it wants a method </a:t>
            </a:r>
            <a:r>
              <a:rPr lang="hu-HU" sz="2400" b="1" dirty="0" smtClean="0"/>
              <a:t>(</a:t>
            </a:r>
            <a:r>
              <a:rPr lang="hu-HU" sz="2400" b="1" dirty="0" err="1" smtClean="0"/>
              <a:t>lambd</a:t>
            </a:r>
            <a:r>
              <a:rPr lang="en-US" sz="2400" b="1" dirty="0" smtClean="0"/>
              <a:t>a</a:t>
            </a:r>
            <a:r>
              <a:rPr lang="hu-HU" sz="2400" b="1" dirty="0" smtClean="0"/>
              <a:t>) </a:t>
            </a:r>
            <a:r>
              <a:rPr lang="en-US" sz="2400" b="1" dirty="0" smtClean="0"/>
              <a:t>that will </a:t>
            </a:r>
            <a:r>
              <a:rPr lang="hu-HU" sz="2400" b="1" dirty="0" err="1" smtClean="0"/>
              <a:t>determine</a:t>
            </a:r>
            <a:r>
              <a:rPr lang="en-US" sz="2400" b="1" dirty="0" smtClean="0"/>
              <a:t> the key from an element </a:t>
            </a:r>
            <a:r>
              <a:rPr lang="hu-HU" sz="2400" b="1" dirty="0" smtClean="0"/>
              <a:t>(</a:t>
            </a:r>
            <a:r>
              <a:rPr lang="en-US" sz="2400" b="1" dirty="0" smtClean="0"/>
              <a:t>key = the data that will be used for sorting </a:t>
            </a:r>
            <a:r>
              <a:rPr lang="hu-HU" sz="2400" b="1" dirty="0" smtClean="0"/>
              <a:t>– </a:t>
            </a:r>
            <a:r>
              <a:rPr lang="en-US" sz="2400" b="1" dirty="0" smtClean="0"/>
              <a:t>this must be </a:t>
            </a:r>
            <a:r>
              <a:rPr lang="hu-HU" sz="2400" b="1" dirty="0" err="1" smtClean="0"/>
              <a:t>IComparable</a:t>
            </a:r>
            <a:r>
              <a:rPr lang="hu-HU" sz="2400" b="1" dirty="0" smtClean="0"/>
              <a:t>)</a:t>
            </a:r>
          </a:p>
          <a:p>
            <a:pPr lvl="1"/>
            <a:r>
              <a:rPr lang="en-US" sz="2400" b="1" dirty="0" smtClean="0"/>
              <a:t>The result is always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IEnumerable</a:t>
            </a:r>
            <a:r>
              <a:rPr lang="hu-HU" sz="2400" b="1" dirty="0" smtClean="0"/>
              <a:t>&lt;T&gt;</a:t>
            </a:r>
          </a:p>
          <a:p>
            <a:pPr lvl="1"/>
            <a:r>
              <a:rPr lang="hu-HU" sz="2400" b="1" dirty="0" smtClean="0"/>
              <a:t>Int </a:t>
            </a:r>
            <a:r>
              <a:rPr lang="en-US" sz="2400" b="1" dirty="0" smtClean="0"/>
              <a:t>array, sort by the numbers themselves</a:t>
            </a:r>
            <a:r>
              <a:rPr lang="hu-HU" sz="2400" b="1" dirty="0" smtClean="0"/>
              <a:t>:</a:t>
            </a:r>
            <a:endParaRPr lang="hu-HU" sz="2400" b="1" dirty="0"/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3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var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300" b="1" dirty="0" err="1" smtClean="0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300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sz="2300" b="1" dirty="0" err="1" smtClean="0">
                <a:latin typeface="Consolas" pitchFamily="49" charset="0"/>
                <a:cs typeface="Calibri" pitchFamily="34" charset="0"/>
              </a:rPr>
              <a:t>first.OrderBy</a:t>
            </a:r>
            <a:r>
              <a:rPr lang="hu-HU" sz="2300" b="1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=&gt; x);</a:t>
            </a:r>
          </a:p>
          <a:p>
            <a:pPr lvl="1">
              <a:lnSpc>
                <a:spcPct val="115000"/>
              </a:lnSpc>
            </a:pPr>
            <a:r>
              <a:rPr lang="hu-HU" sz="2400" b="1" dirty="0" err="1"/>
              <a:t>String</a:t>
            </a:r>
            <a:r>
              <a:rPr lang="hu-HU" sz="2400" b="1" dirty="0"/>
              <a:t> </a:t>
            </a:r>
            <a:r>
              <a:rPr lang="en-US" sz="2400" b="1" dirty="0" smtClean="0"/>
              <a:t>array</a:t>
            </a:r>
            <a:r>
              <a:rPr lang="hu-HU" sz="2400" b="1" dirty="0" smtClean="0"/>
              <a:t>, </a:t>
            </a:r>
            <a:r>
              <a:rPr lang="en-US" sz="2400" b="1" dirty="0" smtClean="0"/>
              <a:t>sort by the length of the strings</a:t>
            </a:r>
            <a:r>
              <a:rPr lang="hu-HU" sz="2400" b="1" dirty="0" smtClean="0"/>
              <a:t>:</a:t>
            </a:r>
            <a:endParaRPr lang="hu-HU" sz="2400" b="1" dirty="0"/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300" b="1" dirty="0">
                <a:latin typeface="Consolas" pitchFamily="49" charset="0"/>
                <a:cs typeface="Calibri" pitchFamily="34" charset="0"/>
              </a:rPr>
              <a:t>	</a:t>
            </a:r>
            <a:r>
              <a:rPr lang="hu-HU" sz="24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strArray.OrderBy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=&gt;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x.Length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);</a:t>
            </a:r>
          </a:p>
          <a:p>
            <a:pPr lvl="1">
              <a:lnSpc>
                <a:spcPct val="115000"/>
              </a:lnSpc>
            </a:pPr>
            <a:r>
              <a:rPr lang="en-US" sz="2400" b="1" dirty="0" smtClean="0"/>
              <a:t>List of students, order by names</a:t>
            </a:r>
            <a:r>
              <a:rPr lang="hu-HU" sz="2400" b="1" dirty="0" smtClean="0"/>
              <a:t>:</a:t>
            </a:r>
            <a:endParaRPr lang="hu-HU" sz="2400" b="1" dirty="0"/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var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students.OrderBy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=&gt;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x.Name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);</a:t>
            </a:r>
          </a:p>
          <a:p>
            <a:pPr lvl="1">
              <a:lnSpc>
                <a:spcPct val="115000"/>
              </a:lnSpc>
            </a:pPr>
            <a:r>
              <a:rPr lang="hu-HU" sz="2400" b="1" dirty="0" err="1" smtClean="0"/>
              <a:t>Exception</a:t>
            </a:r>
            <a:r>
              <a:rPr lang="hu-HU" sz="2400" b="1" dirty="0" smtClean="0"/>
              <a:t>, </a:t>
            </a:r>
            <a:r>
              <a:rPr lang="en-US" sz="2400" b="1" dirty="0" smtClean="0"/>
              <a:t>because its not </a:t>
            </a:r>
            <a:r>
              <a:rPr lang="hu-HU" sz="2400" b="1" dirty="0" err="1" smtClean="0"/>
              <a:t>Student</a:t>
            </a:r>
            <a:r>
              <a:rPr lang="hu-HU" sz="2400" b="1" dirty="0" smtClean="0"/>
              <a:t> : </a:t>
            </a:r>
            <a:r>
              <a:rPr lang="hu-HU" sz="2400" b="1" dirty="0" err="1" smtClean="0"/>
              <a:t>IComparable</a:t>
            </a:r>
            <a:endParaRPr lang="hu-HU" sz="2400" b="1" dirty="0"/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var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students.OrderBy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(x =&gt; x);</a:t>
            </a:r>
            <a:endParaRPr lang="hu-HU" sz="2400" b="1" dirty="0"/>
          </a:p>
        </p:txBody>
      </p:sp>
      <p:sp>
        <p:nvSpPr>
          <p:cNvPr id="2253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B1D47B9-B71A-456A-A745-A8BA802FE881}" type="slidenum">
              <a:rPr lang="hu-HU" sz="1000" smtClean="0">
                <a:solidFill>
                  <a:schemeClr val="tx1"/>
                </a:solidFill>
              </a:rPr>
              <a:pPr eaLnBrk="1" hangingPunct="1"/>
              <a:t>22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806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</a:t>
            </a:r>
            <a:r>
              <a:rPr lang="en-US" dirty="0" smtClean="0">
                <a:latin typeface="+mn-lt"/>
              </a:rPr>
              <a:t>operator examples – filter, count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5761038"/>
          </a:xfrm>
        </p:spPr>
        <p:txBody>
          <a:bodyPr/>
          <a:lstStyle/>
          <a:p>
            <a:r>
              <a:rPr lang="hu-HU" dirty="0" err="1"/>
              <a:t>Where</a:t>
            </a:r>
            <a:r>
              <a:rPr lang="hu-HU" dirty="0"/>
              <a:t> / </a:t>
            </a:r>
            <a:r>
              <a:rPr lang="hu-HU" dirty="0" err="1"/>
              <a:t>Count</a:t>
            </a:r>
            <a:endParaRPr lang="hu-HU" dirty="0"/>
          </a:p>
          <a:p>
            <a:pPr lvl="1"/>
            <a:r>
              <a:rPr lang="en-US" sz="2400" b="1" dirty="0" smtClean="0"/>
              <a:t>The parameter lambda expression has a bool result</a:t>
            </a:r>
            <a:endParaRPr lang="hu-HU" sz="2400" b="1" dirty="0"/>
          </a:p>
          <a:p>
            <a:pPr lvl="1"/>
            <a:r>
              <a:rPr lang="en-US" sz="2400" b="1" dirty="0" smtClean="0"/>
              <a:t>The result of the </a:t>
            </a:r>
            <a:r>
              <a:rPr lang="hu-HU" sz="2400" b="1" i="1" dirty="0" err="1" smtClean="0"/>
              <a:t>Where</a:t>
            </a:r>
            <a:r>
              <a:rPr lang="hu-HU" sz="2400" b="1" dirty="0" smtClean="0"/>
              <a:t> </a:t>
            </a:r>
            <a:r>
              <a:rPr lang="en-US" sz="2400" b="1" dirty="0" smtClean="0"/>
              <a:t>is a collection of elements where this lambda results in TRUE</a:t>
            </a:r>
            <a:endParaRPr lang="hu-HU" sz="2400" b="1" dirty="0" smtClean="0"/>
          </a:p>
          <a:p>
            <a:pPr lvl="1"/>
            <a:r>
              <a:rPr lang="en-US" sz="2400" b="1" dirty="0" smtClean="0"/>
              <a:t>The result of the </a:t>
            </a:r>
            <a:r>
              <a:rPr lang="hu-HU" sz="2400" b="1" i="1" dirty="0" err="1" smtClean="0"/>
              <a:t>Count</a:t>
            </a:r>
            <a:r>
              <a:rPr lang="hu-HU" sz="2400" b="1" dirty="0" smtClean="0"/>
              <a:t> </a:t>
            </a:r>
            <a:r>
              <a:rPr lang="en-US" sz="2400" b="1" dirty="0" smtClean="0"/>
              <a:t>is the number</a:t>
            </a:r>
            <a:r>
              <a:rPr lang="hu-HU" sz="2400" b="1" dirty="0" smtClean="0"/>
              <a:t> </a:t>
            </a:r>
            <a:r>
              <a:rPr lang="hu-HU" sz="2400" b="1" dirty="0"/>
              <a:t>(int</a:t>
            </a:r>
            <a:r>
              <a:rPr lang="hu-HU" sz="2400" b="1" dirty="0" smtClean="0"/>
              <a:t>!), </a:t>
            </a:r>
            <a:r>
              <a:rPr lang="en-US" sz="2400" b="1" dirty="0" smtClean="0"/>
              <a:t>and it can be called without parameters </a:t>
            </a:r>
            <a:r>
              <a:rPr lang="hu-HU" sz="2400" b="1" dirty="0" smtClean="0">
                <a:sym typeface="Wingdings" pitchFamily="2" charset="2"/>
              </a:rPr>
              <a:t> </a:t>
            </a:r>
            <a:r>
              <a:rPr lang="en-US" sz="2400" b="1" dirty="0" smtClean="0">
                <a:sym typeface="Wingdings" pitchFamily="2" charset="2"/>
              </a:rPr>
              <a:t>total number of elements</a:t>
            </a:r>
            <a:endParaRPr lang="hu-HU" sz="2400" b="1" dirty="0"/>
          </a:p>
          <a:p>
            <a:pPr lvl="1"/>
            <a:endParaRPr lang="hu-HU" sz="2400" b="1" dirty="0" smtClean="0"/>
          </a:p>
          <a:p>
            <a:pPr lvl="1"/>
            <a:r>
              <a:rPr lang="hu-HU" sz="2400" b="1" dirty="0" smtClean="0"/>
              <a:t>Int </a:t>
            </a:r>
            <a:r>
              <a:rPr lang="en-US" sz="2400" b="1" dirty="0" smtClean="0"/>
              <a:t>array, the odd numbers</a:t>
            </a:r>
            <a:r>
              <a:rPr lang="hu-HU" sz="2400" b="1" dirty="0" smtClean="0"/>
              <a:t>:</a:t>
            </a:r>
            <a:endParaRPr lang="hu-HU" sz="2400" b="1" dirty="0"/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3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var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300" b="1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300" b="1" dirty="0" err="1" smtClean="0">
                <a:latin typeface="Consolas" pitchFamily="49" charset="0"/>
                <a:cs typeface="Calibri" pitchFamily="34" charset="0"/>
              </a:rPr>
              <a:t>first.Where</a:t>
            </a:r>
            <a:r>
              <a:rPr lang="hu-HU" sz="2300" b="1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=&gt; x % 2 == </a:t>
            </a:r>
            <a:r>
              <a:rPr lang="hu-HU" sz="2300" b="1" dirty="0" smtClean="0">
                <a:latin typeface="Consolas" pitchFamily="49" charset="0"/>
                <a:cs typeface="Calibri" pitchFamily="34" charset="0"/>
              </a:rPr>
              <a:t>1);</a:t>
            </a:r>
            <a:endParaRPr lang="hu-HU" sz="2300" b="1" dirty="0">
              <a:latin typeface="Consolas" pitchFamily="49" charset="0"/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hu-HU" sz="2400" b="1" dirty="0" err="1"/>
              <a:t>String</a:t>
            </a:r>
            <a:r>
              <a:rPr lang="hu-HU" sz="2400" b="1" dirty="0"/>
              <a:t> </a:t>
            </a:r>
            <a:r>
              <a:rPr lang="en-US" sz="2400" b="1" dirty="0" smtClean="0"/>
              <a:t>array, the four-letter elements</a:t>
            </a:r>
            <a:r>
              <a:rPr lang="hu-HU" sz="2400" b="1" dirty="0" smtClean="0"/>
              <a:t>:</a:t>
            </a:r>
            <a:endParaRPr lang="hu-HU" sz="2400" b="1" dirty="0"/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4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=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strArray.Count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=&gt;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x.Length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== 4);</a:t>
            </a:r>
          </a:p>
        </p:txBody>
      </p:sp>
      <p:sp>
        <p:nvSpPr>
          <p:cNvPr id="2355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40DFE4B-C34E-4F1F-A079-329AA6D0277B}" type="slidenum">
              <a:rPr lang="hu-HU" sz="1000" smtClean="0">
                <a:solidFill>
                  <a:schemeClr val="tx1"/>
                </a:solidFill>
              </a:rPr>
              <a:pPr eaLnBrk="1" hangingPunct="1"/>
              <a:t>23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8282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576262"/>
          </a:xfrm>
        </p:spPr>
        <p:txBody>
          <a:bodyPr/>
          <a:lstStyle/>
          <a:p>
            <a:r>
              <a:rPr lang="hu-HU" dirty="0">
                <a:latin typeface="+mn-lt"/>
              </a:rPr>
              <a:t>LINQ </a:t>
            </a:r>
            <a:r>
              <a:rPr lang="en-US" dirty="0" smtClean="0">
                <a:latin typeface="+mn-lt"/>
              </a:rPr>
              <a:t>operator examples – filter, selection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9360730" cy="5761038"/>
          </a:xfrm>
        </p:spPr>
        <p:txBody>
          <a:bodyPr/>
          <a:lstStyle/>
          <a:p>
            <a:r>
              <a:rPr lang="en-US" dirty="0" smtClean="0"/>
              <a:t>List of students, where the number of credits is a prime number</a:t>
            </a:r>
            <a:r>
              <a:rPr lang="hu-HU" dirty="0" smtClean="0"/>
              <a:t>:</a:t>
            </a:r>
            <a:endParaRPr lang="hu-HU" dirty="0"/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>
                <a:solidFill>
                  <a:srgbClr val="0000FF"/>
                </a:solidFill>
                <a:latin typeface="Consolas" panose="020B0609020204030204" pitchFamily="49" charset="0"/>
                <a:cs typeface="Calibri" pitchFamily="34" charset="0"/>
              </a:rPr>
              <a:t>var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students.Where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=&gt;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>
                <a:latin typeface="Consolas" pitchFamily="49" charset="0"/>
                <a:cs typeface="Calibri" pitchFamily="34" charset="0"/>
              </a:rPr>
              <a:t>{</a:t>
            </a:r>
          </a:p>
          <a:p>
            <a:pPr>
              <a:lnSpc>
                <a:spcPct val="115000"/>
              </a:lnSpc>
              <a:buNone/>
            </a:pPr>
            <a:r>
              <a:rPr lang="hu-HU" sz="20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  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if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x.Credits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&lt;= 1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)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return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false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;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  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for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(</a:t>
            </a:r>
            <a:r>
              <a:rPr lang="hu-HU" sz="20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i = 2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; 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i &lt;= 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Math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.Sqrt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x.Credits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); i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++) 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/>
            </a:r>
            <a:br>
              <a:rPr lang="hu-HU" sz="2000" dirty="0" smtClean="0">
                <a:latin typeface="Consolas" pitchFamily="49" charset="0"/>
                <a:cs typeface="Calibri" pitchFamily="34" charset="0"/>
              </a:rPr>
            </a:b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    {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if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x.Credits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% i == 0)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return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false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; }</a:t>
            </a:r>
            <a:endParaRPr lang="hu-HU" sz="2000" dirty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  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return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true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;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});</a:t>
            </a:r>
            <a:endParaRPr lang="hu-HU" sz="2000" dirty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// Második Miksa - 97, Negyedik Néró </a:t>
            </a:r>
            <a:r>
              <a:rPr lang="hu-HU" dirty="0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– 89</a:t>
            </a:r>
            <a:endParaRPr lang="en-US" dirty="0" smtClean="0"/>
          </a:p>
          <a:p>
            <a:endParaRPr lang="hu-HU" dirty="0" smtClean="0"/>
          </a:p>
          <a:p>
            <a:r>
              <a:rPr lang="en-US" dirty="0" smtClean="0"/>
              <a:t>Select a property / conversion</a:t>
            </a:r>
            <a:r>
              <a:rPr lang="hu-HU" dirty="0" smtClean="0"/>
              <a:t>:</a:t>
            </a:r>
            <a:endParaRPr lang="hu-HU" dirty="0"/>
          </a:p>
          <a:p>
            <a:pPr marL="0" indent="0">
              <a:buNone/>
            </a:pP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nameCollection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students.Select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=&gt;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x.Name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);</a:t>
            </a:r>
            <a:br>
              <a:rPr lang="hu-HU" dirty="0" smtClean="0"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jsonCollection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students.Select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=&gt;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x.ToJson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());</a:t>
            </a:r>
            <a:endParaRPr lang="hu-HU" dirty="0"/>
          </a:p>
        </p:txBody>
      </p:sp>
      <p:sp>
        <p:nvSpPr>
          <p:cNvPr id="2458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9705D2BD-5FC4-4781-AD19-D94A3D03EEC5}" type="slidenum">
              <a:rPr lang="hu-HU" sz="1000" smtClean="0">
                <a:solidFill>
                  <a:schemeClr val="tx1"/>
                </a:solidFill>
              </a:rPr>
              <a:pPr eaLnBrk="1" hangingPunct="1"/>
              <a:t>24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8458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</a:t>
            </a:r>
            <a:r>
              <a:rPr lang="en-US" dirty="0" smtClean="0">
                <a:latin typeface="+mn-lt"/>
              </a:rPr>
              <a:t>operator examples – chaining, query syntax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571500"/>
            <a:ext cx="8928100" cy="5881688"/>
          </a:xfrm>
        </p:spPr>
        <p:txBody>
          <a:bodyPr/>
          <a:lstStyle/>
          <a:p>
            <a:r>
              <a:rPr lang="en-US" dirty="0" smtClean="0"/>
              <a:t>List of students, only the odd credit numbers, sorted by names descending, show only the uppercase names</a:t>
            </a:r>
            <a:r>
              <a:rPr lang="hu-HU" dirty="0" smtClean="0"/>
              <a:t>:</a:t>
            </a:r>
            <a:endParaRPr lang="hu-HU" dirty="0"/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result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students.Where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=&gt;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x.Credits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% 2 == 1)</a:t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latin typeface="Consolas" pitchFamily="49" charset="0"/>
                <a:cs typeface="Calibri" pitchFamily="34" charset="0"/>
              </a:rPr>
              <a:t>.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OrderBy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(x =&gt;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x.Name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)</a:t>
            </a:r>
            <a:r>
              <a:rPr lang="hu-HU" dirty="0"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latin typeface="Consolas" pitchFamily="49" charset="0"/>
                <a:cs typeface="Calibri" pitchFamily="34" charset="0"/>
              </a:rPr>
              <a:t>.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Reverse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()</a:t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latin typeface="Consolas" pitchFamily="49" charset="0"/>
                <a:cs typeface="Calibri" pitchFamily="34" charset="0"/>
              </a:rPr>
              <a:t>.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Select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(x =&gt;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x.Name.ToUpper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());</a:t>
            </a:r>
          </a:p>
          <a:p>
            <a:pPr>
              <a:lnSpc>
                <a:spcPct val="115000"/>
              </a:lnSpc>
            </a:pPr>
            <a:endParaRPr lang="hu-HU" dirty="0" smtClean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latin typeface="Consolas" pitchFamily="49" charset="0"/>
                <a:cs typeface="Calibri" pitchFamily="34" charset="0"/>
              </a:rPr>
              <a:t>Same result, same intermediate code, DECLARATIVE approach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:</a:t>
            </a:r>
            <a:endParaRPr lang="hu-HU" dirty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result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from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x 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students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latin typeface="Consolas" pitchFamily="49" charset="0"/>
                <a:cs typeface="Calibri" pitchFamily="34" charset="0"/>
              </a:rPr>
              <a:t>     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where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x.Credits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% 2 == 1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latin typeface="Consolas" pitchFamily="49" charset="0"/>
                <a:cs typeface="Calibri" pitchFamily="34" charset="0"/>
              </a:rPr>
              <a:t>     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orderby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x.Name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descending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latin typeface="Consolas" pitchFamily="49" charset="0"/>
                <a:cs typeface="Calibri" pitchFamily="34" charset="0"/>
              </a:rPr>
              <a:t>     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select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x.Name.ToUpper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endParaRPr lang="hu-HU" dirty="0">
              <a:cs typeface="Calibri" pitchFamily="34" charset="0"/>
            </a:endParaRPr>
          </a:p>
        </p:txBody>
      </p:sp>
      <p:sp>
        <p:nvSpPr>
          <p:cNvPr id="2560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D7E9302-44A7-48D1-916B-30E163848104}" type="slidenum">
              <a:rPr lang="hu-HU" sz="1000" smtClean="0">
                <a:solidFill>
                  <a:schemeClr val="tx1"/>
                </a:solidFill>
              </a:rPr>
              <a:pPr eaLnBrk="1" hangingPunct="1"/>
              <a:t>25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0635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</a:t>
            </a:r>
            <a:r>
              <a:rPr lang="en-US" dirty="0" smtClean="0">
                <a:latin typeface="+mn-lt"/>
              </a:rPr>
              <a:t>operator examples - aggregation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Aggregate methods</a:t>
            </a:r>
            <a:endParaRPr lang="hu-HU" dirty="0"/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b="1" dirty="0">
                <a:solidFill>
                  <a:srgbClr val="0000FF"/>
                </a:solidFill>
                <a:latin typeface="Consolas" panose="020B0609020204030204" pitchFamily="49" charset="0"/>
                <a:cs typeface="Calibri" pitchFamily="34" charset="0"/>
              </a:rPr>
              <a:t>int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totalSum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first.Sum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(); </a:t>
            </a:r>
            <a:r>
              <a:rPr lang="hu-HU" b="1" dirty="0">
                <a:solidFill>
                  <a:srgbClr val="008000"/>
                </a:solidFill>
                <a:latin typeface="Consolas" pitchFamily="49" charset="0"/>
                <a:cs typeface="Calibri" pitchFamily="34" charset="0"/>
              </a:rPr>
              <a:t>//28</a:t>
            </a:r>
            <a:endParaRPr lang="hu-HU" b="1" dirty="0">
              <a:latin typeface="Consolas" panose="020B0609020204030204" pitchFamily="49" charset="0"/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double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averageOfItems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second.Average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(); </a:t>
            </a:r>
            <a:r>
              <a:rPr lang="hu-HU" b="1" dirty="0">
                <a:solidFill>
                  <a:srgbClr val="008000"/>
                </a:solidFill>
                <a:latin typeface="Consolas" pitchFamily="49" charset="0"/>
                <a:cs typeface="Calibri" pitchFamily="34" charset="0"/>
              </a:rPr>
              <a:t>//2.875</a:t>
            </a:r>
            <a:endParaRPr lang="hu-HU" b="1" dirty="0">
              <a:latin typeface="Consolas" panose="020B0609020204030204" pitchFamily="49" charset="0"/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sumOfEvenItems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first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/>
            </a:r>
            <a:br>
              <a:rPr lang="hu-HU" b="1" dirty="0">
                <a:latin typeface="Consolas" pitchFamily="49" charset="0"/>
                <a:cs typeface="Calibri" pitchFamily="34" charset="0"/>
              </a:rPr>
            </a:br>
            <a:r>
              <a:rPr lang="hu-HU" b="1" dirty="0">
                <a:latin typeface="Consolas" pitchFamily="49" charset="0"/>
                <a:cs typeface="Calibri" pitchFamily="34" charset="0"/>
              </a:rPr>
              <a:t>.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Where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(x =&gt; x % 2 == 0).Sum(); </a:t>
            </a:r>
            <a:r>
              <a:rPr lang="hu-HU" b="1" dirty="0">
                <a:solidFill>
                  <a:srgbClr val="008000"/>
                </a:solidFill>
                <a:latin typeface="Consolas" pitchFamily="49" charset="0"/>
                <a:cs typeface="Calibri" pitchFamily="34" charset="0"/>
              </a:rPr>
              <a:t>//24</a:t>
            </a:r>
            <a:endParaRPr lang="hu-HU" b="1" dirty="0">
              <a:latin typeface="Consolas" panose="020B0609020204030204" pitchFamily="49" charset="0"/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sumOfOddItems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second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/>
            </a:r>
            <a:br>
              <a:rPr lang="hu-HU" b="1" dirty="0">
                <a:latin typeface="Consolas" pitchFamily="49" charset="0"/>
                <a:cs typeface="Calibri" pitchFamily="34" charset="0"/>
              </a:rPr>
            </a:br>
            <a:r>
              <a:rPr lang="hu-HU" b="1" dirty="0">
                <a:latin typeface="Consolas" pitchFamily="49" charset="0"/>
                <a:cs typeface="Calibri" pitchFamily="34" charset="0"/>
              </a:rPr>
              <a:t>.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Where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(x =&gt; x % 2 == 1).Sum(); </a:t>
            </a:r>
            <a:r>
              <a:rPr lang="hu-HU" b="1" dirty="0">
                <a:solidFill>
                  <a:srgbClr val="008000"/>
                </a:solidFill>
                <a:latin typeface="Consolas" pitchFamily="49" charset="0"/>
                <a:cs typeface="Calibri" pitchFamily="34" charset="0"/>
              </a:rPr>
              <a:t>//4</a:t>
            </a:r>
          </a:p>
          <a:p>
            <a:pPr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The example above is common: I want to group my collection according to some feature, and execute the same aggregate for all groups</a:t>
            </a:r>
            <a:endParaRPr lang="hu-HU" dirty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en-US" dirty="0" smtClean="0">
                <a:cs typeface="Calibri" pitchFamily="34" charset="0"/>
                <a:sym typeface="Wingdings" pitchFamily="2" charset="2"/>
              </a:rPr>
              <a:t>We have to use multiple similar statements</a:t>
            </a:r>
            <a:r>
              <a:rPr lang="hu-HU" dirty="0" smtClean="0">
                <a:cs typeface="Calibri" pitchFamily="34" charset="0"/>
                <a:sym typeface="Wingdings" pitchFamily="2" charset="2"/>
              </a:rPr>
              <a:t>…</a:t>
            </a:r>
          </a:p>
          <a:p>
            <a:pPr lvl="1">
              <a:lnSpc>
                <a:spcPct val="115000"/>
              </a:lnSpc>
            </a:pPr>
            <a:r>
              <a:rPr lang="en-US" dirty="0" smtClean="0">
                <a:cs typeface="Calibri" pitchFamily="34" charset="0"/>
                <a:sym typeface="Wingdings" pitchFamily="2" charset="2"/>
              </a:rPr>
              <a:t>It’s possible to call </a:t>
            </a:r>
            <a:r>
              <a:rPr lang="hu-HU" dirty="0" smtClean="0">
                <a:cs typeface="Calibri" pitchFamily="34" charset="0"/>
                <a:sym typeface="Wingdings" pitchFamily="2" charset="2"/>
              </a:rPr>
              <a:t>Sum/</a:t>
            </a:r>
            <a:r>
              <a:rPr lang="hu-HU" dirty="0" err="1" smtClean="0">
                <a:cs typeface="Calibri" pitchFamily="34" charset="0"/>
                <a:sym typeface="Wingdings" pitchFamily="2" charset="2"/>
              </a:rPr>
              <a:t>Average</a:t>
            </a:r>
            <a:r>
              <a:rPr lang="hu-HU" dirty="0" smtClean="0">
                <a:cs typeface="Calibri" pitchFamily="34" charset="0"/>
                <a:sym typeface="Wingdings" pitchFamily="2" charset="2"/>
              </a:rPr>
              <a:t> </a:t>
            </a:r>
            <a:r>
              <a:rPr lang="en-US" dirty="0" smtClean="0">
                <a:cs typeface="Calibri" pitchFamily="34" charset="0"/>
                <a:sym typeface="Wingdings" pitchFamily="2" charset="2"/>
              </a:rPr>
              <a:t>with a </a:t>
            </a:r>
            <a:r>
              <a:rPr lang="hu-HU" dirty="0" err="1" smtClean="0">
                <a:cs typeface="Calibri" pitchFamily="34" charset="0"/>
                <a:sym typeface="Wingdings" pitchFamily="2" charset="2"/>
              </a:rPr>
              <a:t>Func</a:t>
            </a:r>
            <a:r>
              <a:rPr lang="hu-HU" dirty="0" smtClean="0">
                <a:cs typeface="Calibri" pitchFamily="34" charset="0"/>
                <a:sym typeface="Wingdings" pitchFamily="2" charset="2"/>
              </a:rPr>
              <a:t>&lt;T</a:t>
            </a:r>
            <a:r>
              <a:rPr lang="hu-HU" dirty="0">
                <a:cs typeface="Calibri" pitchFamily="34" charset="0"/>
                <a:sym typeface="Wingdings" pitchFamily="2" charset="2"/>
              </a:rPr>
              <a:t>, </a:t>
            </a:r>
            <a:r>
              <a:rPr lang="hu-HU" dirty="0" err="1">
                <a:cs typeface="Calibri" pitchFamily="34" charset="0"/>
                <a:sym typeface="Wingdings" pitchFamily="2" charset="2"/>
              </a:rPr>
              <a:t>bool</a:t>
            </a:r>
            <a:r>
              <a:rPr lang="hu-HU" dirty="0">
                <a:cs typeface="Calibri" pitchFamily="34" charset="0"/>
                <a:sym typeface="Wingdings" pitchFamily="2" charset="2"/>
              </a:rPr>
              <a:t>&gt; </a:t>
            </a:r>
            <a:r>
              <a:rPr lang="en-US" dirty="0" smtClean="0">
                <a:cs typeface="Calibri" pitchFamily="34" charset="0"/>
                <a:sym typeface="Wingdings" pitchFamily="2" charset="2"/>
              </a:rPr>
              <a:t>parameter, but it doesn’t help much …</a:t>
            </a:r>
            <a:endParaRPr lang="hu-HU" dirty="0"/>
          </a:p>
          <a:p>
            <a:pPr>
              <a:lnSpc>
                <a:spcPct val="115000"/>
              </a:lnSpc>
            </a:pPr>
            <a:r>
              <a:rPr lang="en-US" dirty="0" smtClean="0">
                <a:cs typeface="Calibri" pitchFamily="34" charset="0"/>
                <a:sym typeface="Wingdings" pitchFamily="2" charset="2"/>
              </a:rPr>
              <a:t>Instead, let’s use automatic group creation: </a:t>
            </a:r>
            <a:r>
              <a:rPr lang="hu-HU" dirty="0" err="1" smtClean="0">
                <a:cs typeface="Calibri" pitchFamily="34" charset="0"/>
                <a:sym typeface="Wingdings" pitchFamily="2" charset="2"/>
              </a:rPr>
              <a:t>GroupBy</a:t>
            </a:r>
            <a:endParaRPr lang="hu-HU" dirty="0" smtClean="0">
              <a:cs typeface="Calibri" pitchFamily="34" charset="0"/>
              <a:sym typeface="Wingdings" pitchFamily="2" charset="2"/>
            </a:endParaRPr>
          </a:p>
        </p:txBody>
      </p:sp>
      <p:sp>
        <p:nvSpPr>
          <p:cNvPr id="2662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06E1D28-C458-46D0-892D-3F32DB9EEDB6}" type="slidenum">
              <a:rPr lang="hu-HU" sz="1000" smtClean="0">
                <a:solidFill>
                  <a:schemeClr val="tx1"/>
                </a:solidFill>
              </a:rPr>
              <a:pPr eaLnBrk="1" hangingPunct="1"/>
              <a:t>26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842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</a:t>
            </a:r>
            <a:r>
              <a:rPr lang="en-US" dirty="0" smtClean="0">
                <a:latin typeface="+mn-lt"/>
              </a:rPr>
              <a:t>operator examples - </a:t>
            </a:r>
            <a:r>
              <a:rPr lang="en-US" dirty="0" err="1" smtClean="0">
                <a:latin typeface="+mn-lt"/>
              </a:rPr>
              <a:t>GroupBy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9432740" cy="5761038"/>
          </a:xfrm>
        </p:spPr>
        <p:txBody>
          <a:bodyPr/>
          <a:lstStyle/>
          <a:p>
            <a:r>
              <a:rPr lang="en-US" dirty="0" smtClean="0"/>
              <a:t>Grouping</a:t>
            </a:r>
            <a:r>
              <a:rPr lang="hu-HU" dirty="0" smtClean="0"/>
              <a:t>, </a:t>
            </a:r>
            <a:r>
              <a:rPr lang="en-US" dirty="0" smtClean="0"/>
              <a:t>according to parity (even/odd)</a:t>
            </a:r>
            <a:r>
              <a:rPr lang="hu-HU" dirty="0" smtClean="0"/>
              <a:t> :</a:t>
            </a:r>
            <a:endParaRPr lang="hu-HU" dirty="0"/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groups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first.GroupBy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=&gt; x % 2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);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		// </a:t>
            </a:r>
            <a:r>
              <a:rPr lang="hu-HU" sz="2400" b="1" dirty="0" err="1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IEnumerable</a:t>
            </a:r>
            <a:r>
              <a:rPr lang="hu-HU" sz="2400" b="1" dirty="0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&lt;</a:t>
            </a:r>
            <a:r>
              <a:rPr lang="hu-HU" sz="2400" b="1" dirty="0" err="1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IGrouping</a:t>
            </a:r>
            <a:r>
              <a:rPr lang="hu-HU" sz="2400" b="1" dirty="0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&lt;</a:t>
            </a:r>
            <a:r>
              <a:rPr lang="hu-HU" sz="2400" b="1" dirty="0" err="1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TKey</a:t>
            </a:r>
            <a:r>
              <a:rPr lang="hu-HU" sz="2400" b="1" dirty="0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, </a:t>
            </a:r>
            <a:r>
              <a:rPr lang="hu-HU" sz="2400" b="1" dirty="0" err="1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TElement</a:t>
            </a:r>
            <a:r>
              <a:rPr lang="hu-HU" sz="2400" b="1" dirty="0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&gt;&gt;</a:t>
            </a:r>
            <a:endParaRPr lang="hu-HU" sz="2400" b="1" dirty="0" smtClean="0">
              <a:solidFill>
                <a:srgbClr val="00B050"/>
              </a:solidFill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foreach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 (</a:t>
            </a:r>
            <a:r>
              <a:rPr lang="hu-HU" sz="2400" b="1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 g </a:t>
            </a:r>
            <a:r>
              <a:rPr lang="hu-HU" sz="2400" b="1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groups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)</a:t>
            </a:r>
            <a:endParaRPr lang="hu-HU" sz="2400" b="1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{</a:t>
            </a:r>
            <a:endParaRPr lang="hu-HU" sz="2400" b="1" dirty="0"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>
                <a:latin typeface="Consolas" pitchFamily="49" charset="0"/>
                <a:cs typeface="Calibri" pitchFamily="34" charset="0"/>
              </a:rPr>
              <a:t>    </a:t>
            </a:r>
            <a:r>
              <a:rPr lang="hu-HU" sz="2400" b="1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400" b="1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sz="2400" b="1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Remainder</a:t>
            </a:r>
            <a:r>
              <a:rPr lang="hu-HU" sz="2400" b="1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: </a:t>
            </a:r>
            <a:r>
              <a:rPr lang="hu-HU" sz="2400" b="1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+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g.Key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+ </a:t>
            </a:r>
            <a:br>
              <a:rPr lang="hu-HU" sz="2400" b="1" dirty="0">
                <a:latin typeface="Consolas" pitchFamily="49" charset="0"/>
                <a:cs typeface="Calibri" pitchFamily="34" charset="0"/>
              </a:rPr>
            </a:br>
            <a:r>
              <a:rPr lang="hu-HU" sz="2400" b="1" dirty="0">
                <a:latin typeface="Consolas" pitchFamily="49" charset="0"/>
                <a:cs typeface="Calibri" pitchFamily="34" charset="0"/>
              </a:rPr>
              <a:t>		</a:t>
            </a:r>
            <a:r>
              <a:rPr lang="hu-HU" sz="2400" b="1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", </a:t>
            </a:r>
            <a:r>
              <a:rPr lang="hu-HU" sz="2400" b="1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Number</a:t>
            </a:r>
            <a:r>
              <a:rPr lang="hu-HU" sz="2400" b="1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of </a:t>
            </a:r>
            <a:r>
              <a:rPr lang="hu-HU" sz="2400" b="1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items</a:t>
            </a:r>
            <a:r>
              <a:rPr lang="hu-HU" sz="2400" b="1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: </a:t>
            </a:r>
            <a:r>
              <a:rPr lang="hu-HU" sz="2400" b="1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+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g.Count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());</a:t>
            </a:r>
            <a:endParaRPr lang="hu-HU" sz="2400" b="1" dirty="0"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>
                <a:latin typeface="Consolas" pitchFamily="49" charset="0"/>
                <a:cs typeface="Calibri" pitchFamily="34" charset="0"/>
              </a:rPr>
              <a:t>}</a:t>
            </a:r>
            <a:endParaRPr lang="hu-HU" sz="2400" b="1" dirty="0">
              <a:cs typeface="Calibri" pitchFamily="34" charset="0"/>
            </a:endParaRPr>
          </a:p>
          <a:p>
            <a:r>
              <a:rPr lang="en-US" dirty="0" smtClean="0"/>
              <a:t>This is a lot better with a query syntax</a:t>
            </a:r>
            <a:endParaRPr lang="hu-HU" dirty="0"/>
          </a:p>
          <a:p>
            <a:pPr>
              <a:lnSpc>
                <a:spcPct val="115000"/>
              </a:lnSpc>
              <a:buFontTx/>
              <a:buNone/>
            </a:pPr>
            <a:r>
              <a:rPr lang="hu-HU" b="1" dirty="0" smtClean="0">
                <a:solidFill>
                  <a:srgbClr val="0000FF"/>
                </a:solidFill>
                <a:latin typeface="Consolas" panose="020B0609020204030204" pitchFamily="49" charset="0"/>
                <a:cs typeface="Calibri" pitchFamily="34" charset="0"/>
              </a:rPr>
              <a:t>var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result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b="1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from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x </a:t>
            </a:r>
            <a:r>
              <a:rPr lang="hu-HU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first</a:t>
            </a:r>
            <a:endParaRPr lang="hu-HU" b="1" dirty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b="1" dirty="0">
                <a:latin typeface="Consolas" pitchFamily="49" charset="0"/>
                <a:cs typeface="Calibri" pitchFamily="34" charset="0"/>
              </a:rPr>
              <a:t>   </a:t>
            </a: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group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x </a:t>
            </a: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by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x % 2 </a:t>
            </a: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into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g</a:t>
            </a:r>
            <a:endParaRPr lang="hu-HU" b="1" dirty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b="1" dirty="0">
                <a:latin typeface="Consolas" pitchFamily="49" charset="0"/>
                <a:cs typeface="Calibri" pitchFamily="34" charset="0"/>
              </a:rPr>
              <a:t>   </a:t>
            </a: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select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{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Remainder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=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g.Key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NumItems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=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g.Count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()};</a:t>
            </a:r>
            <a:endParaRPr lang="hu-HU" b="1" dirty="0">
              <a:latin typeface="Consolas" panose="020B0609020204030204" pitchFamily="49" charset="0"/>
            </a:endParaRPr>
          </a:p>
        </p:txBody>
      </p:sp>
      <p:sp>
        <p:nvSpPr>
          <p:cNvPr id="2765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BB93897D-4BBB-41F4-BAD2-10204E81C33E}" type="slidenum">
              <a:rPr lang="hu-HU" sz="1000" smtClean="0">
                <a:solidFill>
                  <a:schemeClr val="tx1"/>
                </a:solidFill>
              </a:rPr>
              <a:pPr eaLnBrk="1" hangingPunct="1"/>
              <a:t>27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550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</a:t>
            </a:r>
            <a:r>
              <a:rPr lang="en-US" dirty="0" smtClean="0">
                <a:latin typeface="+mn-lt"/>
              </a:rPr>
              <a:t>operator examples – </a:t>
            </a:r>
            <a:r>
              <a:rPr lang="hu-HU" dirty="0" err="1" smtClean="0">
                <a:latin typeface="+mn-lt"/>
              </a:rPr>
              <a:t>inner</a:t>
            </a:r>
            <a:r>
              <a:rPr lang="en-US" dirty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join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9216710" cy="5761038"/>
          </a:xfrm>
        </p:spPr>
        <p:txBody>
          <a:bodyPr/>
          <a:lstStyle/>
          <a:p>
            <a:r>
              <a:rPr lang="en-US" dirty="0" smtClean="0"/>
              <a:t>If two collections have a common data field, then we can join them together </a:t>
            </a:r>
            <a:r>
              <a:rPr lang="hu-HU" dirty="0" smtClean="0"/>
              <a:t>(</a:t>
            </a:r>
            <a:r>
              <a:rPr lang="en-US" dirty="0" smtClean="0"/>
              <a:t>e.g. practice and Db-</a:t>
            </a:r>
            <a:r>
              <a:rPr lang="en-US" dirty="0" err="1" smtClean="0"/>
              <a:t>Linq</a:t>
            </a:r>
            <a:r>
              <a:rPr lang="en-US" dirty="0" smtClean="0"/>
              <a:t> and Databases lesson</a:t>
            </a:r>
            <a:r>
              <a:rPr lang="hu-HU" dirty="0" smtClean="0"/>
              <a:t>)</a:t>
            </a:r>
          </a:p>
          <a:p>
            <a:r>
              <a:rPr lang="en-US" dirty="0" smtClean="0"/>
              <a:t>This is typically a feature only used with query syntax, would be too complex without </a:t>
            </a:r>
            <a:r>
              <a:rPr lang="hu-HU" dirty="0" smtClean="0"/>
              <a:t>(</a:t>
            </a:r>
            <a:r>
              <a:rPr lang="en-US" dirty="0" smtClean="0"/>
              <a:t>a generic method with </a:t>
            </a:r>
            <a:r>
              <a:rPr lang="hu-HU" dirty="0" smtClean="0"/>
              <a:t>4</a:t>
            </a:r>
            <a:r>
              <a:rPr lang="en-US" dirty="0" smtClean="0"/>
              <a:t> generic type parameters, 2 collections and </a:t>
            </a:r>
            <a:r>
              <a:rPr lang="hu-HU" dirty="0" smtClean="0"/>
              <a:t> </a:t>
            </a:r>
            <a:r>
              <a:rPr lang="en-US" dirty="0" smtClean="0"/>
              <a:t>3 lambda expressions</a:t>
            </a:r>
            <a:r>
              <a:rPr lang="hu-HU" dirty="0" smtClean="0"/>
              <a:t>…)</a:t>
            </a:r>
          </a:p>
          <a:p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result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from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firstItem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firstCollection</a:t>
            </a:r>
            <a:r>
              <a:rPr lang="hu-HU" dirty="0"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 smtClean="0">
                <a:latin typeface="Consolas" pitchFamily="49" charset="0"/>
                <a:cs typeface="Calibri" pitchFamily="34" charset="0"/>
              </a:rPr>
              <a:t>			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join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secondItem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secondCollection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/>
            </a:r>
            <a:br>
              <a:rPr lang="hu-HU" dirty="0" smtClean="0">
                <a:latin typeface="Consolas" pitchFamily="49" charset="0"/>
                <a:cs typeface="Calibri" pitchFamily="34" charset="0"/>
              </a:rPr>
            </a:br>
            <a:r>
              <a:rPr lang="hu-HU" dirty="0" smtClean="0">
                <a:latin typeface="Consolas" pitchFamily="49" charset="0"/>
                <a:cs typeface="Calibri" pitchFamily="34" charset="0"/>
              </a:rPr>
              <a:t>			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on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firstItem.X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equals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secondItem.Y</a:t>
            </a:r>
            <a:endParaRPr lang="hu-HU" dirty="0" smtClean="0">
              <a:latin typeface="Consolas" pitchFamily="49" charset="0"/>
              <a:cs typeface="Calibri" pitchFamily="34" charset="0"/>
            </a:endParaRPr>
          </a:p>
          <a:p>
            <a:r>
              <a:rPr lang="en-US" dirty="0" smtClean="0">
                <a:cs typeface="Calibri" pitchFamily="34" charset="0"/>
              </a:rPr>
              <a:t>For the rest of the query, every </a:t>
            </a:r>
            <a:r>
              <a:rPr lang="en-US" dirty="0" err="1" smtClean="0">
                <a:cs typeface="Calibri" pitchFamily="34" charset="0"/>
              </a:rPr>
              <a:t>firstItem</a:t>
            </a:r>
            <a:r>
              <a:rPr lang="en-US" dirty="0" smtClean="0">
                <a:cs typeface="Calibri" pitchFamily="34" charset="0"/>
              </a:rPr>
              <a:t> will be connected to the appropriate </a:t>
            </a:r>
            <a:r>
              <a:rPr lang="en-US" dirty="0" err="1" smtClean="0">
                <a:cs typeface="Calibri" pitchFamily="34" charset="0"/>
              </a:rPr>
              <a:t>secondItem</a:t>
            </a:r>
            <a:r>
              <a:rPr lang="en-US" dirty="0" smtClean="0">
                <a:cs typeface="Calibri" pitchFamily="34" charset="0"/>
              </a:rPr>
              <a:t> element, and both is useable </a:t>
            </a:r>
            <a:r>
              <a:rPr lang="hu-HU" dirty="0" smtClean="0">
                <a:cs typeface="Calibri" pitchFamily="34" charset="0"/>
              </a:rPr>
              <a:t>(</a:t>
            </a:r>
            <a:r>
              <a:rPr lang="en-US" dirty="0" smtClean="0">
                <a:cs typeface="Calibri" pitchFamily="34" charset="0"/>
              </a:rPr>
              <a:t>e.g. we join the appropriate brand for a car</a:t>
            </a:r>
            <a:r>
              <a:rPr lang="hu-HU" dirty="0" smtClean="0">
                <a:cs typeface="Calibri" pitchFamily="34" charset="0"/>
              </a:rPr>
              <a:t>)</a:t>
            </a:r>
          </a:p>
          <a:p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from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car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carCollection</a:t>
            </a:r>
            <a:r>
              <a:rPr lang="hu-HU" dirty="0"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latin typeface="Consolas" pitchFamily="49" charset="0"/>
                <a:cs typeface="Calibri" pitchFamily="34" charset="0"/>
              </a:rPr>
              <a:t>			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join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brand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brandCollection</a:t>
            </a:r>
            <a:r>
              <a:rPr lang="hu-HU" dirty="0"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latin typeface="Consolas" pitchFamily="49" charset="0"/>
                <a:cs typeface="Calibri" pitchFamily="34" charset="0"/>
              </a:rPr>
              <a:t>			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on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car.brandId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equals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brand.Id</a:t>
            </a:r>
            <a:endParaRPr lang="hu-HU" dirty="0"/>
          </a:p>
        </p:txBody>
      </p:sp>
      <p:sp>
        <p:nvSpPr>
          <p:cNvPr id="2765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BB93897D-4BBB-41F4-BAD2-10204E81C33E}" type="slidenum">
              <a:rPr lang="hu-HU" sz="1000" smtClean="0">
                <a:solidFill>
                  <a:schemeClr val="tx1"/>
                </a:solidFill>
              </a:rPr>
              <a:pPr eaLnBrk="1" hangingPunct="1"/>
              <a:t>28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4343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JSON </a:t>
            </a:r>
            <a:r>
              <a:rPr lang="hu-HU" dirty="0" err="1" smtClean="0"/>
              <a:t>Linq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836640"/>
            <a:ext cx="9386888" cy="41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8262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XML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323410" y="2852936"/>
            <a:ext cx="8388350" cy="1872208"/>
          </a:xfrm>
        </p:spPr>
        <p:txBody>
          <a:bodyPr/>
          <a:lstStyle/>
          <a:p>
            <a:r>
              <a:rPr lang="en-US" dirty="0" smtClean="0"/>
              <a:t>The description of an object is done by embedded sub-nodes and attributes</a:t>
            </a:r>
            <a:endParaRPr lang="hu-HU" dirty="0"/>
          </a:p>
          <a:p>
            <a:r>
              <a:rPr lang="en-US" dirty="0" smtClean="0"/>
              <a:t>Using sub-nodes (children nodes) we can also represent hierarchy and composition – it all depends on the interpretation of the XML data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7F5FD8-AE3A-4281-8005-0D973ED324AE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31540" y="728700"/>
            <a:ext cx="8280920" cy="1980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 algn="l" eaLnBrk="0" hangingPunct="0"/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COOKING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lvl="0" algn="l" eaLnBrk="0" hangingPunct="0"/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r>
              <a:rPr lang="hu-HU" altLang="hu-HU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Everyday</a:t>
            </a:r>
            <a:r>
              <a:rPr lang="hu-HU" altLang="hu-H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Italian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Giada</a:t>
            </a:r>
            <a:r>
              <a:rPr lang="hu-HU" altLang="hu-H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hu-HU" altLang="hu-HU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Laurentiis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2005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30.00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67544" y="4869160"/>
            <a:ext cx="8280920" cy="16201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hu-HU" altLang="hu-HU" sz="18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version="1.0"?&gt;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bookstore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COOKING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 ... 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 ... 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bookstore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hu-HU" altLang="hu-HU" sz="1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449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+mn-lt"/>
              </a:rPr>
              <a:t>LINQ </a:t>
            </a:r>
            <a:r>
              <a:rPr lang="hu-HU" altLang="hu-HU" dirty="0" err="1">
                <a:latin typeface="+mn-lt"/>
              </a:rPr>
              <a:t>to</a:t>
            </a:r>
            <a:r>
              <a:rPr lang="hu-HU" altLang="hu-HU" dirty="0">
                <a:latin typeface="+mn-lt"/>
              </a:rPr>
              <a:t> </a:t>
            </a:r>
            <a:r>
              <a:rPr lang="hu-HU" altLang="hu-HU" dirty="0" smtClean="0">
                <a:latin typeface="+mn-lt"/>
              </a:rPr>
              <a:t>XML, XLINQ</a:t>
            </a:r>
            <a:endParaRPr lang="hu-HU" altLang="hu-HU" dirty="0">
              <a:latin typeface="+mn-lt"/>
            </a:endParaRP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sz="2800" dirty="0"/>
              <a:t>X* </a:t>
            </a:r>
            <a:r>
              <a:rPr lang="en-US" sz="2800" dirty="0" smtClean="0"/>
              <a:t>classes</a:t>
            </a:r>
            <a:r>
              <a:rPr lang="hu-HU" sz="2800" dirty="0" smtClean="0"/>
              <a:t>: </a:t>
            </a:r>
            <a:r>
              <a:rPr lang="en-US" sz="2800" dirty="0" smtClean="0"/>
              <a:t>strong LINQ support</a:t>
            </a:r>
            <a:r>
              <a:rPr lang="hu-HU" sz="2800" dirty="0" smtClean="0"/>
              <a:t>!</a:t>
            </a:r>
            <a:endParaRPr lang="hu-HU" sz="2800" dirty="0"/>
          </a:p>
          <a:p>
            <a:pPr lvl="1">
              <a:defRPr/>
            </a:pPr>
            <a:r>
              <a:rPr lang="en-US" sz="2400" b="1" dirty="0" smtClean="0"/>
              <a:t>Lots of methods have </a:t>
            </a:r>
            <a:r>
              <a:rPr lang="hu-HU" sz="2400" b="1" dirty="0" err="1" smtClean="0"/>
              <a:t>IEnumerable</a:t>
            </a:r>
            <a:r>
              <a:rPr lang="hu-HU" sz="2400" b="1" dirty="0" smtClean="0"/>
              <a:t>&lt;T&gt;</a:t>
            </a:r>
            <a:r>
              <a:rPr lang="en-US" sz="2400" b="1" dirty="0" smtClean="0"/>
              <a:t> results that can be used with LINQ extension methods</a:t>
            </a:r>
            <a:endParaRPr lang="hu-HU" sz="2400" b="1" dirty="0"/>
          </a:p>
          <a:p>
            <a:pPr lvl="1">
              <a:defRPr/>
            </a:pPr>
            <a:endParaRPr lang="hu-HU" sz="2400" b="1" dirty="0"/>
          </a:p>
          <a:p>
            <a:pPr marL="457200" lvl="1" indent="0">
              <a:buFontTx/>
              <a:buNone/>
              <a:defRPr/>
            </a:pPr>
            <a:r>
              <a:rPr lang="hu-HU" sz="2400" b="1" dirty="0"/>
              <a:t>Pl. </a:t>
            </a:r>
            <a:r>
              <a:rPr lang="hu-HU" sz="2400" b="1" dirty="0" err="1"/>
              <a:t>XElement</a:t>
            </a:r>
            <a:r>
              <a:rPr lang="hu-HU" sz="2400" b="1" dirty="0"/>
              <a:t> xe2: </a:t>
            </a:r>
          </a:p>
          <a:p>
            <a:pPr lvl="1">
              <a:defRPr/>
            </a:pPr>
            <a:r>
              <a:rPr lang="hu-HU" sz="2400" b="1" dirty="0"/>
              <a:t>xe2.Descendants() </a:t>
            </a:r>
          </a:p>
          <a:p>
            <a:pPr lvl="2">
              <a:defRPr/>
            </a:pPr>
            <a:r>
              <a:rPr lang="en-US" sz="2000" b="1" dirty="0" smtClean="0"/>
              <a:t>All children (including children of children</a:t>
            </a:r>
            <a:r>
              <a:rPr lang="hu-HU" sz="2000" b="1" dirty="0" smtClean="0"/>
              <a:t>)</a:t>
            </a:r>
            <a:r>
              <a:rPr lang="en-US" sz="2000" b="1" dirty="0" smtClean="0"/>
              <a:t> nodes</a:t>
            </a:r>
            <a:endParaRPr lang="hu-HU" sz="2000" b="1" dirty="0"/>
          </a:p>
          <a:p>
            <a:pPr lvl="1">
              <a:defRPr/>
            </a:pPr>
            <a:r>
              <a:rPr lang="hu-HU" sz="2400" b="1" dirty="0"/>
              <a:t>xe2.Descendants("</a:t>
            </a:r>
            <a:r>
              <a:rPr lang="hu-HU" sz="2400" b="1" dirty="0" err="1"/>
              <a:t>note</a:t>
            </a:r>
            <a:r>
              <a:rPr lang="hu-HU" sz="2400" b="1" dirty="0"/>
              <a:t>") </a:t>
            </a:r>
          </a:p>
          <a:p>
            <a:pPr lvl="2">
              <a:defRPr/>
            </a:pPr>
            <a:r>
              <a:rPr lang="en-US" sz="2000" b="1" dirty="0" smtClean="0"/>
              <a:t>Children </a:t>
            </a:r>
            <a:r>
              <a:rPr lang="en-US" sz="2000" b="1" dirty="0"/>
              <a:t>(including children of children</a:t>
            </a:r>
            <a:r>
              <a:rPr lang="hu-HU" sz="2000" b="1" dirty="0"/>
              <a:t>)</a:t>
            </a:r>
            <a:r>
              <a:rPr lang="en-US" sz="2000" b="1" dirty="0"/>
              <a:t> </a:t>
            </a:r>
            <a:r>
              <a:rPr lang="en-US" sz="2000" b="1" dirty="0" smtClean="0"/>
              <a:t>nodes with the specified name</a:t>
            </a:r>
            <a:endParaRPr lang="hu-HU" sz="2000" b="1" dirty="0"/>
          </a:p>
          <a:p>
            <a:pPr lvl="1">
              <a:defRPr/>
            </a:pPr>
            <a:r>
              <a:rPr lang="hu-HU" sz="2400" b="1" dirty="0"/>
              <a:t>xe2.Elements() </a:t>
            </a:r>
          </a:p>
          <a:p>
            <a:pPr lvl="2">
              <a:defRPr/>
            </a:pPr>
            <a:r>
              <a:rPr lang="en-US" sz="2000" b="1" dirty="0" smtClean="0"/>
              <a:t>All immediate children nodes</a:t>
            </a:r>
            <a:endParaRPr lang="hu-HU" sz="2000" b="1" dirty="0"/>
          </a:p>
          <a:p>
            <a:pPr lvl="1">
              <a:defRPr/>
            </a:pPr>
            <a:r>
              <a:rPr lang="hu-HU" sz="2400" b="1" dirty="0"/>
              <a:t>xe2.Elements("</a:t>
            </a:r>
            <a:r>
              <a:rPr lang="hu-HU" sz="2400" b="1" dirty="0" err="1"/>
              <a:t>note</a:t>
            </a:r>
            <a:r>
              <a:rPr lang="hu-HU" sz="2400" b="1" dirty="0"/>
              <a:t>") </a:t>
            </a:r>
          </a:p>
          <a:p>
            <a:pPr lvl="2">
              <a:defRPr/>
            </a:pPr>
            <a:r>
              <a:rPr lang="en-US" sz="2000" b="1" dirty="0" smtClean="0"/>
              <a:t>Immediate </a:t>
            </a:r>
            <a:r>
              <a:rPr lang="en-US" sz="2000" b="1" dirty="0"/>
              <a:t>children </a:t>
            </a:r>
            <a:r>
              <a:rPr lang="en-US" sz="2000" b="1" dirty="0" smtClean="0"/>
              <a:t>nodes with the specified name</a:t>
            </a:r>
            <a:endParaRPr lang="hu-HU" sz="2400" b="1" dirty="0"/>
          </a:p>
          <a:p>
            <a:pPr lvl="1">
              <a:defRPr/>
            </a:pPr>
            <a:r>
              <a:rPr lang="hu-HU" sz="2400" b="1" dirty="0"/>
              <a:t>xe2.Attributes(), xe2.Ancestors() …   </a:t>
            </a:r>
          </a:p>
        </p:txBody>
      </p:sp>
      <p:sp>
        <p:nvSpPr>
          <p:cNvPr id="2150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20C526C-8D39-432C-A327-4B7CCC7F40C9}" type="slidenum">
              <a:rPr lang="hu-HU" altLang="hu-HU" sz="1000" b="0"/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hu-HU" altLang="hu-HU" sz="1000" b="0"/>
          </a:p>
        </p:txBody>
      </p:sp>
    </p:spTree>
    <p:extLst>
      <p:ext uri="{BB962C8B-B14F-4D97-AF65-F5344CB8AC3E}">
        <p14:creationId xmlns:p14="http://schemas.microsoft.com/office/powerpoint/2010/main" val="264812506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+mn-lt"/>
              </a:rPr>
              <a:t>LINQ </a:t>
            </a:r>
            <a:r>
              <a:rPr lang="hu-HU" altLang="hu-HU" dirty="0" err="1">
                <a:latin typeface="+mn-lt"/>
              </a:rPr>
              <a:t>to</a:t>
            </a:r>
            <a:r>
              <a:rPr lang="hu-HU" altLang="hu-HU" dirty="0">
                <a:latin typeface="+mn-lt"/>
              </a:rPr>
              <a:t> XML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107950" y="3573020"/>
            <a:ext cx="9144700" cy="288016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dirty="0" err="1">
                <a:solidFill>
                  <a:srgbClr val="2B91AF"/>
                </a:solidFill>
                <a:latin typeface="Consolas"/>
              </a:rPr>
              <a:t>XDocument</a:t>
            </a:r>
            <a:r>
              <a:rPr lang="hu-HU" dirty="0">
                <a:solidFill>
                  <a:prstClr val="black"/>
                </a:solidFill>
                <a:latin typeface="Consolas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Consolas"/>
              </a:rPr>
              <a:t>XDoc</a:t>
            </a:r>
            <a:r>
              <a:rPr lang="hu-HU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hu-HU" dirty="0">
                <a:solidFill>
                  <a:schemeClr val="tx2"/>
                </a:solidFill>
                <a:latin typeface="Consolas"/>
              </a:rPr>
              <a:t>...</a:t>
            </a:r>
          </a:p>
          <a:p>
            <a:pPr marL="0" indent="0">
              <a:buFontTx/>
              <a:buNone/>
              <a:defRPr/>
            </a:pPr>
            <a:r>
              <a:rPr lang="en-US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q =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from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hu-HU" dirty="0" err="1" smtClean="0">
                <a:solidFill>
                  <a:prstClr val="black"/>
                </a:solidFill>
                <a:latin typeface="Consolas"/>
              </a:rPr>
              <a:t>node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in</a:t>
            </a:r>
            <a:r>
              <a:rPr lang="hu-HU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XDoc.Descendants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dirty="0" err="1" smtClean="0">
                <a:solidFill>
                  <a:srgbClr val="A31515"/>
                </a:solidFill>
                <a:latin typeface="Consolas"/>
              </a:rPr>
              <a:t>p</a:t>
            </a:r>
            <a:r>
              <a:rPr lang="hu-HU" dirty="0" err="1" smtClean="0">
                <a:solidFill>
                  <a:srgbClr val="A31515"/>
                </a:solidFill>
                <a:latin typeface="Consolas"/>
              </a:rPr>
              <a:t>erson</a:t>
            </a:r>
            <a:r>
              <a:rPr lang="en-US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)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FontTx/>
              <a:buNone/>
              <a:defRPr/>
            </a:pPr>
            <a:r>
              <a:rPr lang="hu-HU" dirty="0" smtClean="0">
                <a:solidFill>
                  <a:srgbClr val="0000FF"/>
                </a:solidFill>
                <a:latin typeface="Consolas"/>
              </a:rPr>
              <a:t>    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where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hu-HU" dirty="0" err="1" smtClean="0">
                <a:solidFill>
                  <a:prstClr val="black"/>
                </a:solidFill>
                <a:latin typeface="Consolas"/>
              </a:rPr>
              <a:t>node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.Element(</a:t>
            </a:r>
            <a:r>
              <a:rPr lang="en-US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dirty="0" err="1" smtClean="0">
                <a:solidFill>
                  <a:srgbClr val="A31515"/>
                </a:solidFill>
                <a:latin typeface="Consolas"/>
              </a:rPr>
              <a:t>name</a:t>
            </a:r>
            <a:r>
              <a:rPr lang="en-US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).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Value.StartsWith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"</a:t>
            </a:r>
            <a:r>
              <a:rPr lang="hu-HU" dirty="0" smtClean="0">
                <a:solidFill>
                  <a:srgbClr val="A31515"/>
                </a:solidFill>
                <a:latin typeface="Consolas"/>
              </a:rPr>
              <a:t>J</a:t>
            </a:r>
            <a:r>
              <a:rPr lang="en-US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)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FontTx/>
              <a:buNone/>
              <a:defRPr/>
            </a:pPr>
            <a:r>
              <a:rPr lang="hu-HU" dirty="0" smtClean="0">
                <a:solidFill>
                  <a:srgbClr val="0000FF"/>
                </a:solidFill>
                <a:latin typeface="Consolas"/>
              </a:rPr>
              <a:t>     </a:t>
            </a:r>
            <a:r>
              <a:rPr lang="hu-HU" dirty="0" err="1" smtClean="0">
                <a:solidFill>
                  <a:srgbClr val="0000FF"/>
                </a:solidFill>
                <a:latin typeface="Consolas"/>
              </a:rPr>
              <a:t>select</a:t>
            </a:r>
            <a:r>
              <a:rPr lang="hu-HU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hu-HU" dirty="0" err="1" smtClean="0">
                <a:solidFill>
                  <a:prstClr val="black"/>
                </a:solidFill>
                <a:latin typeface="Consolas"/>
              </a:rPr>
              <a:t>node</a:t>
            </a:r>
            <a:r>
              <a:rPr lang="hu-HU" dirty="0" smtClean="0">
                <a:solidFill>
                  <a:prstClr val="black"/>
                </a:solidFill>
                <a:latin typeface="Consolas"/>
              </a:rPr>
              <a:t>;</a:t>
            </a:r>
            <a:endParaRPr lang="hu-HU" dirty="0">
              <a:solidFill>
                <a:prstClr val="black"/>
              </a:solidFill>
              <a:latin typeface="Consolas"/>
            </a:endParaRPr>
          </a:p>
          <a:p>
            <a:pPr>
              <a:lnSpc>
                <a:spcPct val="115000"/>
              </a:lnSpc>
              <a:buFontTx/>
              <a:buNone/>
              <a:defRPr/>
            </a:pPr>
            <a:endParaRPr lang="hu-HU" dirty="0">
              <a:solidFill>
                <a:srgbClr val="2B91AF"/>
              </a:solidFill>
              <a:latin typeface="Consolas" pitchFamily="49" charset="0"/>
              <a:cs typeface="Calibri" pitchFamily="34" charset="0"/>
            </a:endParaRPr>
          </a:p>
        </p:txBody>
      </p:sp>
      <p:sp>
        <p:nvSpPr>
          <p:cNvPr id="2253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D263D96-36A1-4964-8701-C73CFF3E15CB}" type="slidenum">
              <a:rPr lang="hu-HU" altLang="hu-HU" sz="1000" b="0"/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hu-HU" altLang="hu-HU" sz="1000" b="0"/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250825" y="765175"/>
            <a:ext cx="78501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&lt;</a:t>
            </a:r>
            <a:r>
              <a:rPr lang="hu-HU" altLang="hu-HU" sz="2000" dirty="0" err="1" smtClean="0"/>
              <a:t>people</a:t>
            </a:r>
            <a:r>
              <a:rPr lang="hu-HU" altLang="hu-HU" sz="2000" dirty="0" smtClean="0"/>
              <a:t>&gt;</a:t>
            </a:r>
            <a:endParaRPr lang="hu-HU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</a:t>
            </a:r>
            <a:r>
              <a:rPr lang="nn-NO" altLang="hu-HU" sz="2000" dirty="0" smtClean="0"/>
              <a:t>&lt;</a:t>
            </a:r>
            <a:r>
              <a:rPr lang="hu-HU" altLang="hu-HU" sz="2000" dirty="0" err="1" smtClean="0"/>
              <a:t>person</a:t>
            </a:r>
            <a:r>
              <a:rPr lang="nn-NO" altLang="hu-HU" sz="2000" dirty="0" smtClean="0"/>
              <a:t> </a:t>
            </a:r>
            <a:r>
              <a:rPr lang="nn-NO" altLang="hu-HU" sz="2000" dirty="0"/>
              <a:t>id="43984"&gt;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  </a:t>
            </a:r>
            <a:r>
              <a:rPr lang="nn-NO" altLang="hu-HU" sz="2000" dirty="0"/>
              <a:t>  &lt;</a:t>
            </a:r>
            <a:r>
              <a:rPr lang="nn-NO" altLang="hu-HU" sz="2000" dirty="0" smtClean="0"/>
              <a:t>n</a:t>
            </a:r>
            <a:r>
              <a:rPr lang="hu-HU" altLang="hu-HU" sz="2000" dirty="0" err="1" smtClean="0"/>
              <a:t>ame</a:t>
            </a:r>
            <a:r>
              <a:rPr lang="nn-NO" altLang="hu-HU" sz="2000" dirty="0" smtClean="0"/>
              <a:t>&gt;Joe</a:t>
            </a:r>
            <a:r>
              <a:rPr lang="nn-NO" altLang="hu-HU" sz="2000" dirty="0"/>
              <a:t>&lt;/</a:t>
            </a:r>
            <a:r>
              <a:rPr lang="nn-NO" altLang="hu-HU" sz="2000" dirty="0" smtClean="0"/>
              <a:t>n</a:t>
            </a:r>
            <a:r>
              <a:rPr lang="hu-HU" altLang="hu-HU" sz="2000" dirty="0" err="1" smtClean="0"/>
              <a:t>ame</a:t>
            </a:r>
            <a:r>
              <a:rPr lang="nn-NO" altLang="hu-HU" sz="2000" dirty="0" smtClean="0"/>
              <a:t>&gt;</a:t>
            </a:r>
            <a:endParaRPr lang="nn-NO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2000" dirty="0"/>
              <a:t> </a:t>
            </a:r>
            <a:r>
              <a:rPr lang="hu-HU" altLang="hu-HU" sz="2000" dirty="0"/>
              <a:t>      </a:t>
            </a:r>
            <a:r>
              <a:rPr lang="nn-NO" altLang="hu-HU" sz="2000" dirty="0"/>
              <a:t> </a:t>
            </a:r>
            <a:r>
              <a:rPr lang="nn-NO" altLang="hu-HU" sz="2000" dirty="0" smtClean="0"/>
              <a:t>&lt;</a:t>
            </a:r>
            <a:r>
              <a:rPr lang="hu-HU" altLang="hu-HU" sz="2000" dirty="0" err="1" smtClean="0"/>
              <a:t>age</a:t>
            </a:r>
            <a:r>
              <a:rPr lang="nn-NO" altLang="hu-HU" sz="2000" dirty="0" smtClean="0"/>
              <a:t>&gt;25&lt;/</a:t>
            </a:r>
            <a:r>
              <a:rPr lang="hu-HU" altLang="hu-HU" sz="2000" dirty="0" err="1" smtClean="0"/>
              <a:t>age</a:t>
            </a:r>
            <a:r>
              <a:rPr lang="nn-NO" altLang="hu-HU" sz="2000" dirty="0" smtClean="0"/>
              <a:t>&gt;</a:t>
            </a:r>
            <a:endParaRPr lang="hu-HU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    </a:t>
            </a:r>
            <a:r>
              <a:rPr lang="hu-HU" altLang="hu-HU" sz="2000" dirty="0" smtClean="0"/>
              <a:t>&lt;</a:t>
            </a:r>
            <a:r>
              <a:rPr lang="hu-HU" altLang="hu-HU" sz="2000" dirty="0" err="1" smtClean="0"/>
              <a:t>phone</a:t>
            </a:r>
            <a:r>
              <a:rPr lang="hu-HU" altLang="hu-HU" sz="2000" dirty="0" smtClean="0"/>
              <a:t>&gt;0618515133&lt;/</a:t>
            </a:r>
            <a:r>
              <a:rPr lang="hu-HU" altLang="hu-HU" sz="2000" dirty="0" err="1" smtClean="0"/>
              <a:t>phone</a:t>
            </a:r>
            <a:r>
              <a:rPr lang="hu-HU" altLang="hu-HU" sz="2000" dirty="0" smtClean="0"/>
              <a:t>&gt;</a:t>
            </a:r>
            <a:endParaRPr lang="nn-NO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 </a:t>
            </a:r>
            <a:r>
              <a:rPr lang="hu-HU" altLang="hu-HU" sz="2000" dirty="0" smtClean="0"/>
              <a:t>&lt;/</a:t>
            </a:r>
            <a:r>
              <a:rPr lang="hu-HU" altLang="hu-HU" sz="2000" dirty="0" err="1" smtClean="0"/>
              <a:t>person</a:t>
            </a:r>
            <a:r>
              <a:rPr lang="nn-NO" altLang="hu-HU" sz="2000" dirty="0" smtClean="0"/>
              <a:t>&gt;</a:t>
            </a:r>
            <a:endParaRPr lang="hu-HU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…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&lt;/</a:t>
            </a:r>
            <a:r>
              <a:rPr lang="hu-HU" altLang="hu-HU" sz="2000" dirty="0" err="1" smtClean="0"/>
              <a:t>people</a:t>
            </a:r>
            <a:r>
              <a:rPr lang="hu-HU" altLang="hu-HU" sz="2000" dirty="0" smtClean="0"/>
              <a:t>&gt;</a:t>
            </a:r>
            <a:endParaRPr lang="nn-NO" altLang="hu-HU" sz="2000" dirty="0"/>
          </a:p>
        </p:txBody>
      </p:sp>
    </p:spTree>
    <p:extLst>
      <p:ext uri="{BB962C8B-B14F-4D97-AF65-F5344CB8AC3E}">
        <p14:creationId xmlns:p14="http://schemas.microsoft.com/office/powerpoint/2010/main" val="42491169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Example</a:t>
            </a:r>
            <a:endParaRPr lang="hu-HU" dirty="0">
              <a:latin typeface="+mn-lt"/>
            </a:endParaRP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112211" y="1052670"/>
            <a:ext cx="8928100" cy="64856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A31515"/>
                </a:solidFill>
                <a:cs typeface="Calibri" pitchFamily="34" charset="0"/>
              </a:rPr>
              <a:t>http</a:t>
            </a:r>
            <a:r>
              <a:rPr lang="hu-HU" dirty="0">
                <a:solidFill>
                  <a:srgbClr val="A31515"/>
                </a:solidFill>
                <a:cs typeface="Calibri" pitchFamily="34" charset="0"/>
              </a:rPr>
              <a:t>://</a:t>
            </a:r>
            <a:r>
              <a:rPr lang="hu-HU" dirty="0" smtClean="0">
                <a:solidFill>
                  <a:srgbClr val="A31515"/>
                </a:solidFill>
                <a:cs typeface="Calibri" pitchFamily="34" charset="0"/>
              </a:rPr>
              <a:t>users.nik.uni-obuda.hu/prog3/_data/people.xml</a:t>
            </a:r>
            <a:endParaRPr lang="hu-HU" dirty="0">
              <a:cs typeface="Calibri" pitchFamily="34" charset="0"/>
            </a:endParaRPr>
          </a:p>
        </p:txBody>
      </p:sp>
      <p:sp>
        <p:nvSpPr>
          <p:cNvPr id="2048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3D32F3E-F132-4BB7-9E64-F618157DD88E}" type="slidenum">
              <a:rPr lang="hu-HU" sz="1000" smtClean="0">
                <a:solidFill>
                  <a:schemeClr val="tx1"/>
                </a:solidFill>
              </a:rPr>
              <a:pPr eaLnBrk="1" hangingPunct="1"/>
              <a:t>32</a:t>
            </a:fld>
            <a:endParaRPr lang="hu-HU" sz="100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714227"/>
            <a:ext cx="10872940" cy="29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3925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Example</a:t>
            </a:r>
            <a:endParaRPr lang="hu-HU" dirty="0">
              <a:latin typeface="+mn-lt"/>
            </a:endParaRP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List those who are NOT working in the BA building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en-US" dirty="0" smtClean="0"/>
              <a:t>Alternatives</a:t>
            </a:r>
            <a:r>
              <a:rPr lang="hu-HU" dirty="0" smtClean="0"/>
              <a:t>: </a:t>
            </a:r>
            <a:r>
              <a:rPr lang="en-US" dirty="0" smtClean="0"/>
              <a:t>use the XML directly or with a data class representation</a:t>
            </a:r>
            <a:r>
              <a:rPr lang="hu-HU" dirty="0" smtClean="0"/>
              <a:t>?)</a:t>
            </a:r>
            <a:endParaRPr lang="hu-HU" dirty="0"/>
          </a:p>
          <a:p>
            <a:pPr marL="0" indent="0">
              <a:buNone/>
            </a:pPr>
            <a:endParaRPr lang="hu-HU" dirty="0">
              <a:highlight>
                <a:srgbClr val="FFFFFF"/>
              </a:highlight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XDocument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XDoc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= </a:t>
            </a: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XDocument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.Load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sz="18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sz="18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http://</a:t>
            </a:r>
            <a:r>
              <a:rPr lang="hu-HU" sz="18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users.nik.uni-obuda.hu/prog3/_</a:t>
            </a:r>
            <a:r>
              <a:rPr lang="hu-HU" sz="1800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data</a:t>
            </a:r>
            <a:r>
              <a:rPr lang="hu-HU" sz="18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/people.xml</a:t>
            </a:r>
            <a:r>
              <a:rPr lang="hu-HU" sz="18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endParaRPr lang="hu-H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var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q0 =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from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node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in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XDoc.Descendants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person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</a:t>
            </a:r>
            <a:endParaRPr lang="hu-H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     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let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room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node.Element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room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).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Value</a:t>
            </a:r>
            <a:endParaRPr lang="hu-H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     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where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!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room.StartsWith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"BA"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</a:t>
            </a:r>
            <a:endParaRPr lang="hu-H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     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select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node.Element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name</a:t>
            </a:r>
            <a:r>
              <a:rPr lang="hu-HU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).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Value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;</a:t>
            </a:r>
            <a:endParaRPr lang="hu-H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foreach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(</a:t>
            </a:r>
            <a:r>
              <a:rPr lang="hu-HU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var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item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in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q0) {</a:t>
            </a:r>
            <a:b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</a:b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</a:t>
            </a: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Console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.WriteLine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item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/>
            </a:r>
            <a:b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</a:b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}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/>
              <a:ea typeface="Calibri"/>
              <a:cs typeface="Times New Roman"/>
            </a:endParaRPr>
          </a:p>
        </p:txBody>
      </p:sp>
      <p:sp>
        <p:nvSpPr>
          <p:cNvPr id="2662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473C45D-B24E-49E6-8F24-EC31606A65D9}" type="slidenum">
              <a:rPr lang="hu-HU" sz="1000" smtClean="0">
                <a:solidFill>
                  <a:schemeClr val="tx1"/>
                </a:solidFill>
              </a:rPr>
              <a:pPr eaLnBrk="1" hangingPunct="1"/>
              <a:t>33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1386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1296650"/>
          </a:xfrm>
        </p:spPr>
        <p:txBody>
          <a:bodyPr/>
          <a:lstStyle/>
          <a:p>
            <a:r>
              <a:rPr lang="en-US" dirty="0" smtClean="0"/>
              <a:t>By using a data class, we first convert the XML node into a typed instance, so we move back from XML processing to </a:t>
            </a:r>
            <a:r>
              <a:rPr lang="en-US" dirty="0" err="1" smtClean="0"/>
              <a:t>Linq</a:t>
            </a:r>
            <a:r>
              <a:rPr lang="en-US" dirty="0" smtClean="0"/>
              <a:t> To Objects methods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0" y="1988800"/>
            <a:ext cx="4857750" cy="2386013"/>
          </a:xfrm>
          <a:prstGeom prst="rect">
            <a:avLst/>
          </a:prstGeom>
          <a:ln w="25400"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60" y="2617450"/>
            <a:ext cx="5857875" cy="35147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4566444"/>
            <a:ext cx="6600825" cy="2085975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298162016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hu-HU" dirty="0" smtClean="0"/>
              <a:t> – </a:t>
            </a:r>
            <a:r>
              <a:rPr lang="hu-HU" dirty="0" err="1" smtClean="0"/>
              <a:t>Extension</a:t>
            </a:r>
            <a:r>
              <a:rPr lang="hu-HU" dirty="0" smtClean="0"/>
              <a:t> </a:t>
            </a:r>
            <a:r>
              <a:rPr lang="hu-HU" dirty="0" err="1" smtClean="0"/>
              <a:t>Method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0" y="680361"/>
            <a:ext cx="6229350" cy="43434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151845"/>
            <a:ext cx="6858000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822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Number of workers; paginated list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4" y="980660"/>
            <a:ext cx="6400800" cy="16859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84" y="2969513"/>
            <a:ext cx="5872163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2581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hu-HU" dirty="0" smtClean="0"/>
              <a:t>– </a:t>
            </a:r>
            <a:r>
              <a:rPr lang="en-US" dirty="0" smtClean="0"/>
              <a:t>Shortest and longest names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836640"/>
            <a:ext cx="7186613" cy="27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0742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hu-HU" dirty="0" smtClean="0"/>
              <a:t> – </a:t>
            </a:r>
            <a:r>
              <a:rPr lang="en-US" dirty="0" smtClean="0"/>
              <a:t>Groups</a:t>
            </a:r>
            <a:r>
              <a:rPr lang="hu-HU" dirty="0" smtClean="0"/>
              <a:t>; </a:t>
            </a:r>
            <a:r>
              <a:rPr lang="en-US" dirty="0" smtClean="0"/>
              <a:t>Biggest group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7" y="713388"/>
            <a:ext cx="6958013" cy="144303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7" y="2564880"/>
            <a:ext cx="6243638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1188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Practice</a:t>
            </a:r>
            <a:endParaRPr lang="hu-HU" dirty="0">
              <a:latin typeface="+mn-lt"/>
            </a:endParaRP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105569" y="709728"/>
            <a:ext cx="8928100" cy="57655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A31515"/>
                </a:solidFill>
                <a:cs typeface="Calibri" pitchFamily="34" charset="0"/>
              </a:rPr>
              <a:t>http://</a:t>
            </a:r>
            <a:r>
              <a:rPr lang="hu-HU" dirty="0" smtClean="0">
                <a:solidFill>
                  <a:srgbClr val="A31515"/>
                </a:solidFill>
                <a:cs typeface="Calibri" pitchFamily="34" charset="0"/>
              </a:rPr>
              <a:t>users.nik.uni-obuda.hu/prog3/</a:t>
            </a:r>
            <a:r>
              <a:rPr lang="en-US" dirty="0" smtClean="0">
                <a:solidFill>
                  <a:srgbClr val="A31515"/>
                </a:solidFill>
                <a:cs typeface="Calibri" pitchFamily="34" charset="0"/>
              </a:rPr>
              <a:t>_</a:t>
            </a:r>
            <a:r>
              <a:rPr lang="hu-HU" dirty="0" err="1" smtClean="0">
                <a:solidFill>
                  <a:srgbClr val="A31515"/>
                </a:solidFill>
                <a:cs typeface="Calibri" pitchFamily="34" charset="0"/>
              </a:rPr>
              <a:t>data</a:t>
            </a:r>
            <a:r>
              <a:rPr lang="hu-HU" dirty="0" smtClean="0">
                <a:solidFill>
                  <a:srgbClr val="A31515"/>
                </a:solidFill>
                <a:cs typeface="Calibri" pitchFamily="34" charset="0"/>
              </a:rPr>
              <a:t>/war_of_westeros.xml</a:t>
            </a:r>
            <a:endParaRPr lang="hu-HU" dirty="0"/>
          </a:p>
        </p:txBody>
      </p:sp>
      <p:sp>
        <p:nvSpPr>
          <p:cNvPr id="2048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3D32F3E-F132-4BB7-9E64-F618157DD88E}" type="slidenum">
              <a:rPr lang="hu-HU" sz="1000" smtClean="0">
                <a:solidFill>
                  <a:schemeClr val="tx1"/>
                </a:solidFill>
              </a:rPr>
              <a:pPr eaLnBrk="1" hangingPunct="1"/>
              <a:t>39</a:t>
            </a:fld>
            <a:endParaRPr lang="hu-HU" sz="100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9" y="1180447"/>
            <a:ext cx="5786546" cy="430246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285" y="3924142"/>
            <a:ext cx="5772931" cy="296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2483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XML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215516" y="728700"/>
            <a:ext cx="8928484" cy="5834025"/>
          </a:xfrm>
        </p:spPr>
        <p:txBody>
          <a:bodyPr/>
          <a:lstStyle/>
          <a:p>
            <a:r>
              <a:rPr lang="en-US" dirty="0" smtClean="0"/>
              <a:t>Strict rules (Well-formed XML vs Valid XML)</a:t>
            </a:r>
            <a:endParaRPr lang="hu-HU" dirty="0"/>
          </a:p>
          <a:p>
            <a:pPr lvl="1"/>
            <a:r>
              <a:rPr lang="en-US" sz="2000" dirty="0" smtClean="0"/>
              <a:t>First row</a:t>
            </a:r>
            <a:r>
              <a:rPr lang="hu-HU" sz="2000" dirty="0" smtClean="0"/>
              <a:t>: </a:t>
            </a:r>
            <a:r>
              <a:rPr lang="en-US" sz="2000" dirty="0" smtClean="0"/>
              <a:t>xml declaration (optional), with charset definition</a:t>
            </a:r>
            <a:r>
              <a:rPr lang="hu-HU" sz="2000" dirty="0" smtClean="0"/>
              <a:t>: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&lt;?xml version="1.0" encoding="ISO-8859-1"?&gt;</a:t>
            </a:r>
            <a:br>
              <a:rPr lang="hu-HU" sz="2000" dirty="0"/>
            </a:br>
            <a:r>
              <a:rPr lang="hu-HU" sz="2000" dirty="0"/>
              <a:t>&lt;?xml version="1.0" encoding="UTF-8"?&gt;</a:t>
            </a:r>
          </a:p>
          <a:p>
            <a:r>
              <a:rPr lang="en-US" b="1" dirty="0" smtClean="0"/>
              <a:t>All nodes can have</a:t>
            </a:r>
            <a:r>
              <a:rPr lang="hu-HU" b="1" dirty="0" smtClean="0"/>
              <a:t>:</a:t>
            </a:r>
            <a:endParaRPr lang="hu-HU" b="1" dirty="0"/>
          </a:p>
          <a:p>
            <a:pPr lvl="1">
              <a:spcBef>
                <a:spcPts val="0"/>
              </a:spcBef>
            </a:pPr>
            <a:r>
              <a:rPr lang="en-US" dirty="0" smtClean="0"/>
              <a:t>Text content</a:t>
            </a:r>
            <a:endParaRPr lang="hu-HU" dirty="0"/>
          </a:p>
          <a:p>
            <a:pPr lvl="1">
              <a:spcBef>
                <a:spcPts val="0"/>
              </a:spcBef>
            </a:pPr>
            <a:r>
              <a:rPr lang="en-US" dirty="0" smtClean="0"/>
              <a:t>Children nodes</a:t>
            </a:r>
            <a:endParaRPr lang="hu-HU" dirty="0"/>
          </a:p>
          <a:p>
            <a:pPr lvl="1">
              <a:spcBef>
                <a:spcPts val="0"/>
              </a:spcBef>
            </a:pPr>
            <a:r>
              <a:rPr lang="en-US" dirty="0" smtClean="0"/>
              <a:t>Attributes</a:t>
            </a:r>
            <a:endParaRPr lang="hu-HU" dirty="0"/>
          </a:p>
          <a:p>
            <a:r>
              <a:rPr lang="en-US" b="1" dirty="0" smtClean="0"/>
              <a:t>A single root node is obligatory that surrounds the whole document</a:t>
            </a:r>
            <a:r>
              <a:rPr lang="hu-HU" b="1" dirty="0" smtClean="0"/>
              <a:t> </a:t>
            </a:r>
            <a:r>
              <a:rPr lang="hu-HU" b="1" dirty="0"/>
              <a:t>(&lt;bookstore&gt; </a:t>
            </a:r>
            <a:r>
              <a:rPr lang="en-US" b="1" dirty="0" smtClean="0"/>
              <a:t>node</a:t>
            </a:r>
            <a:r>
              <a:rPr lang="hu-HU" b="1" dirty="0" smtClean="0"/>
              <a:t>)</a:t>
            </a:r>
            <a:endParaRPr lang="hu-HU" b="1" dirty="0"/>
          </a:p>
          <a:p>
            <a:pPr lvl="1"/>
            <a:r>
              <a:rPr lang="en-US" altLang="hu-HU" sz="2000" dirty="0" smtClean="0"/>
              <a:t>Must properly close all nodes</a:t>
            </a:r>
            <a:r>
              <a:rPr lang="hu-HU" altLang="hu-HU" sz="2000" dirty="0" smtClean="0"/>
              <a:t> </a:t>
            </a:r>
            <a:r>
              <a:rPr lang="hu-HU" altLang="hu-HU" sz="2000" dirty="0"/>
              <a:t>(&lt;tag&gt;&lt;/tag&gt; </a:t>
            </a:r>
            <a:r>
              <a:rPr lang="en-US" altLang="hu-HU" sz="2000" dirty="0" smtClean="0"/>
              <a:t>or</a:t>
            </a:r>
            <a:r>
              <a:rPr lang="hu-HU" altLang="hu-HU" sz="2000" dirty="0" smtClean="0"/>
              <a:t> </a:t>
            </a:r>
            <a:r>
              <a:rPr lang="hu-HU" altLang="hu-HU" sz="2000" dirty="0"/>
              <a:t>&lt;tag /&gt;)</a:t>
            </a:r>
          </a:p>
          <a:p>
            <a:pPr lvl="2"/>
            <a:r>
              <a:rPr lang="en-US" altLang="hu-HU" sz="2000" dirty="0" smtClean="0"/>
              <a:t>Must respect the nesting order of the nodes</a:t>
            </a:r>
            <a:endParaRPr lang="hu-HU" altLang="hu-HU" sz="2000" dirty="0"/>
          </a:p>
          <a:p>
            <a:pPr lvl="2"/>
            <a:r>
              <a:rPr lang="en-US" altLang="hu-HU" sz="2000" dirty="0" smtClean="0">
                <a:ea typeface="Segoe"/>
                <a:cs typeface="Segoe"/>
              </a:rPr>
              <a:t>BAD</a:t>
            </a:r>
            <a:r>
              <a:rPr lang="hu-HU" altLang="hu-HU" sz="2000" dirty="0" smtClean="0">
                <a:ea typeface="Segoe"/>
                <a:cs typeface="Segoe"/>
              </a:rPr>
              <a:t>: </a:t>
            </a:r>
            <a:r>
              <a:rPr lang="hu-HU" altLang="hu-HU" sz="2000" dirty="0">
                <a:ea typeface="Segoe"/>
                <a:cs typeface="Segoe"/>
              </a:rPr>
              <a:t>&lt;a&gt;&lt;b&gt;&lt;/a&gt;&lt;/b&gt; </a:t>
            </a:r>
          </a:p>
          <a:p>
            <a:pPr lvl="2"/>
            <a:r>
              <a:rPr lang="en-US" altLang="hu-HU" sz="2000" dirty="0" smtClean="0">
                <a:ea typeface="Segoe"/>
                <a:cs typeface="Segoe"/>
              </a:rPr>
              <a:t>GOOD</a:t>
            </a:r>
            <a:r>
              <a:rPr lang="hu-HU" altLang="hu-HU" sz="2000" dirty="0" smtClean="0">
                <a:ea typeface="Segoe"/>
                <a:cs typeface="Segoe"/>
              </a:rPr>
              <a:t>: </a:t>
            </a:r>
            <a:r>
              <a:rPr lang="hu-HU" altLang="hu-HU" sz="2000" dirty="0">
                <a:ea typeface="Segoe"/>
                <a:cs typeface="Segoe"/>
              </a:rPr>
              <a:t>&lt;a&gt;&lt;b&gt;&lt;/b&gt;&lt;/a&gt; </a:t>
            </a:r>
            <a:endParaRPr lang="hu-HU" altLang="hu-HU" sz="2000" dirty="0"/>
          </a:p>
          <a:p>
            <a:pPr lvl="1"/>
            <a:r>
              <a:rPr lang="en-US" altLang="hu-HU" sz="2000" dirty="0" smtClean="0"/>
              <a:t>Upper and lowercase characters are considered different</a:t>
            </a:r>
            <a:endParaRPr lang="hu-HU" alt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7F5FD8-AE3A-4281-8005-0D973ED324AE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32967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Practice</a:t>
            </a:r>
            <a:endParaRPr lang="hu-HU" dirty="0">
              <a:latin typeface="+mn-lt"/>
            </a:endParaRP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107950" y="476590"/>
            <a:ext cx="8928100" cy="59765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war of five kings</a:t>
            </a:r>
            <a:r>
              <a:rPr lang="hu-HU" dirty="0"/>
              <a:t> 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many houses participated</a:t>
            </a:r>
            <a:r>
              <a:rPr lang="hu-HU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List the battles with the </a:t>
            </a:r>
            <a:r>
              <a:rPr lang="hu-HU" dirty="0"/>
              <a:t>„</a:t>
            </a:r>
            <a:r>
              <a:rPr lang="hu-HU" dirty="0" err="1"/>
              <a:t>ambush</a:t>
            </a:r>
            <a:r>
              <a:rPr lang="hu-HU" dirty="0"/>
              <a:t>” </a:t>
            </a:r>
            <a:r>
              <a:rPr lang="en-US" dirty="0"/>
              <a:t>type</a:t>
            </a:r>
            <a:r>
              <a:rPr lang="hu-HU" dirty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many battles are there where the defending army won and there was a major capture</a:t>
            </a:r>
            <a:r>
              <a:rPr lang="hu-HU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many battles were won by the </a:t>
            </a:r>
            <a:r>
              <a:rPr lang="hu-HU" dirty="0"/>
              <a:t>Stark </a:t>
            </a:r>
            <a:r>
              <a:rPr lang="en-US" dirty="0"/>
              <a:t>house</a:t>
            </a:r>
            <a:r>
              <a:rPr lang="hu-HU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Which battles had more than 2 participating houses</a:t>
            </a:r>
            <a:r>
              <a:rPr lang="hu-HU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Which are the 3 most violent regions</a:t>
            </a:r>
            <a:r>
              <a:rPr lang="hu-HU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Which one is the most violent region</a:t>
            </a:r>
            <a:r>
              <a:rPr lang="hu-HU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the 3 most violent region, which battles had more than 2 participating houses</a:t>
            </a:r>
            <a:r>
              <a:rPr lang="hu-HU" dirty="0"/>
              <a:t>? (Q5 </a:t>
            </a:r>
            <a:r>
              <a:rPr lang="hu-HU" dirty="0" err="1"/>
              <a:t>join</a:t>
            </a:r>
            <a:r>
              <a:rPr lang="hu-HU" dirty="0"/>
              <a:t> Q6)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List the houses ordered descending by the number of battles won</a:t>
            </a:r>
            <a:r>
              <a:rPr lang="hu-HU" dirty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Which battle had the biggest known army</a:t>
            </a:r>
            <a:r>
              <a:rPr lang="hu-HU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List the three commanders who attacked the most often</a:t>
            </a:r>
            <a:r>
              <a:rPr lang="hu-HU" dirty="0"/>
              <a:t>!</a:t>
            </a:r>
          </a:p>
        </p:txBody>
      </p:sp>
      <p:sp>
        <p:nvSpPr>
          <p:cNvPr id="2662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473C45D-B24E-49E6-8F24-EC31606A65D9}" type="slidenum">
              <a:rPr lang="hu-HU" sz="1000" smtClean="0">
                <a:solidFill>
                  <a:schemeClr val="tx1"/>
                </a:solidFill>
              </a:rPr>
              <a:pPr eaLnBrk="1" hangingPunct="1"/>
              <a:t>40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5774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AF1ECC1-1EDF-4F78-8680-BB65F61EA0AF}" type="slidenum">
              <a:rPr lang="hu-HU" sz="1000" smtClean="0">
                <a:solidFill>
                  <a:schemeClr val="tx1"/>
                </a:solidFill>
              </a:rPr>
              <a:pPr eaLnBrk="1" hangingPunct="1"/>
              <a:t>41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C4AAC55-8A46-4912-8C76-AAFBA64BB69F}" type="slidenum">
              <a:rPr lang="hu-HU" sz="1000" smtClean="0">
                <a:solidFill>
                  <a:schemeClr val="tx1"/>
                </a:solidFill>
              </a:rPr>
              <a:pPr eaLnBrk="1" hangingPunct="1"/>
              <a:t>42</a:t>
            </a:fld>
            <a:endParaRPr lang="hu-HU" sz="1000">
              <a:solidFill>
                <a:schemeClr val="tx1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latin typeface="Arial" pitchFamily="34" charset="0"/>
              </a:rPr>
              <a:t>Források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600" dirty="0"/>
              <a:t>Lambda </a:t>
            </a:r>
            <a:r>
              <a:rPr lang="hu-HU" sz="1600" dirty="0" err="1"/>
              <a:t>expressions</a:t>
            </a:r>
            <a:r>
              <a:rPr lang="hu-HU" sz="1600" dirty="0"/>
              <a:t>: http://msdn.microsoft.com/en-us/library/bb397687.aspx</a:t>
            </a:r>
          </a:p>
          <a:p>
            <a:r>
              <a:rPr lang="hu-HU" sz="1600" dirty="0"/>
              <a:t>Lambda </a:t>
            </a:r>
            <a:r>
              <a:rPr lang="hu-HU" sz="1600" dirty="0" err="1"/>
              <a:t>expressions</a:t>
            </a:r>
            <a:r>
              <a:rPr lang="hu-HU" sz="1600" dirty="0"/>
              <a:t>: http://geekswithblogs.net/michelotti/archive/2007/08/15/114702.aspx</a:t>
            </a:r>
          </a:p>
          <a:p>
            <a:r>
              <a:rPr lang="hu-HU" sz="1600" dirty="0" err="1"/>
              <a:t>Why</a:t>
            </a:r>
            <a:r>
              <a:rPr lang="hu-HU" sz="1600" dirty="0"/>
              <a:t> </a:t>
            </a:r>
            <a:r>
              <a:rPr lang="hu-HU" sz="1600" dirty="0" err="1"/>
              <a:t>use</a:t>
            </a:r>
            <a:r>
              <a:rPr lang="hu-HU" sz="1600" dirty="0"/>
              <a:t> Lambda </a:t>
            </a:r>
            <a:r>
              <a:rPr lang="hu-HU" sz="1600" dirty="0" err="1"/>
              <a:t>expressions</a:t>
            </a:r>
            <a:r>
              <a:rPr lang="hu-HU" sz="1600" dirty="0"/>
              <a:t>: http://stackoverflow.com/questions/167343/c-lambda-expression-why-should-i-use-this</a:t>
            </a:r>
          </a:p>
          <a:p>
            <a:r>
              <a:rPr lang="hu-HU" sz="1600" dirty="0" err="1"/>
              <a:t>Recursive</a:t>
            </a:r>
            <a:r>
              <a:rPr lang="hu-HU" sz="1600" dirty="0"/>
              <a:t> lambda </a:t>
            </a:r>
            <a:r>
              <a:rPr lang="hu-HU" sz="1600" dirty="0" err="1"/>
              <a:t>expressions</a:t>
            </a:r>
            <a:r>
              <a:rPr lang="hu-HU" sz="1600" dirty="0"/>
              <a:t>: http://blogs.msdn.com/b/madst/archive/2007/05/11/recursive-lambda-expressions.aspx</a:t>
            </a:r>
          </a:p>
          <a:p>
            <a:r>
              <a:rPr lang="hu-HU" sz="1600" dirty="0"/>
              <a:t>Standard </a:t>
            </a:r>
            <a:r>
              <a:rPr lang="hu-HU" sz="1600" dirty="0" err="1"/>
              <a:t>query</a:t>
            </a:r>
            <a:r>
              <a:rPr lang="hu-HU" sz="1600" dirty="0"/>
              <a:t> operators: http://msdn.microsoft.com/en-us/library/bb738551.aspx</a:t>
            </a:r>
          </a:p>
          <a:p>
            <a:r>
              <a:rPr lang="hu-HU" sz="1600" dirty="0" err="1"/>
              <a:t>Linq</a:t>
            </a:r>
            <a:r>
              <a:rPr lang="hu-HU" sz="1600" dirty="0"/>
              <a:t> </a:t>
            </a:r>
            <a:r>
              <a:rPr lang="hu-HU" sz="1600" dirty="0" err="1"/>
              <a:t>introduction</a:t>
            </a:r>
            <a:r>
              <a:rPr lang="hu-HU" sz="1600" dirty="0"/>
              <a:t>: http://msdn.microsoft.com/library/bb308959.aspx</a:t>
            </a:r>
          </a:p>
          <a:p>
            <a:r>
              <a:rPr lang="hu-HU" sz="1600" dirty="0"/>
              <a:t>101 </a:t>
            </a:r>
            <a:r>
              <a:rPr lang="hu-HU" sz="1600" dirty="0" err="1"/>
              <a:t>Linq</a:t>
            </a:r>
            <a:r>
              <a:rPr lang="hu-HU" sz="1600" dirty="0"/>
              <a:t> </a:t>
            </a:r>
            <a:r>
              <a:rPr lang="hu-HU" sz="1600" dirty="0" err="1"/>
              <a:t>samples</a:t>
            </a:r>
            <a:r>
              <a:rPr lang="hu-HU" sz="1600" dirty="0"/>
              <a:t>: http://msdn.microsoft.com/en-us/vcsharp/aa336746</a:t>
            </a:r>
          </a:p>
          <a:p>
            <a:r>
              <a:rPr lang="hu-HU" sz="1600" dirty="0"/>
              <a:t>Lambda: Reiter István: C# jegyzet (http://devportal.hu/content/CSharpjegyzet.aspx) , 186-187. oldal</a:t>
            </a:r>
          </a:p>
          <a:p>
            <a:r>
              <a:rPr lang="hu-HU" sz="1600" dirty="0" err="1"/>
              <a:t>Linq</a:t>
            </a:r>
            <a:r>
              <a:rPr lang="hu-HU" sz="1600" dirty="0"/>
              <a:t>: Reiter István: C# jegyzet (http://devportal.hu/content/CSharpjegyzet.aspx) , 250-269. oldal</a:t>
            </a:r>
          </a:p>
          <a:p>
            <a:endParaRPr lang="hu-HU" sz="1600" dirty="0"/>
          </a:p>
          <a:p>
            <a:r>
              <a:rPr lang="hu-HU" sz="1600" dirty="0"/>
              <a:t>Fülöp Dávid </a:t>
            </a:r>
            <a:r>
              <a:rPr lang="hu-HU" sz="1600" dirty="0" err="1"/>
              <a:t>XLinq</a:t>
            </a:r>
            <a:r>
              <a:rPr lang="hu-HU" sz="1600" dirty="0"/>
              <a:t> prezentációja</a:t>
            </a:r>
          </a:p>
          <a:p>
            <a:r>
              <a:rPr lang="hu-HU" sz="1600" dirty="0" err="1"/>
              <a:t>Linq</a:t>
            </a:r>
            <a:r>
              <a:rPr lang="hu-HU" sz="1600" dirty="0"/>
              <a:t> </a:t>
            </a:r>
            <a:r>
              <a:rPr lang="hu-HU" sz="1600" dirty="0" err="1"/>
              <a:t>to</a:t>
            </a:r>
            <a:r>
              <a:rPr lang="hu-HU" sz="1600" dirty="0"/>
              <a:t> XML in 5 </a:t>
            </a:r>
            <a:r>
              <a:rPr lang="hu-HU" sz="1600" dirty="0" err="1"/>
              <a:t>minutes</a:t>
            </a:r>
            <a:r>
              <a:rPr lang="hu-HU" sz="1600" dirty="0"/>
              <a:t>: http://www.hookedonlinq.com/LINQtoXML5MinuteOverview.ashx</a:t>
            </a:r>
          </a:p>
          <a:p>
            <a:r>
              <a:rPr lang="hu-HU" sz="1600" dirty="0"/>
              <a:t>Access XML </a:t>
            </a:r>
            <a:r>
              <a:rPr lang="hu-HU" sz="1600" dirty="0" err="1"/>
              <a:t>data</a:t>
            </a:r>
            <a:r>
              <a:rPr lang="hu-HU" sz="1600" dirty="0"/>
              <a:t> </a:t>
            </a:r>
            <a:r>
              <a:rPr lang="hu-HU" sz="1600" dirty="0" err="1"/>
              <a:t>using</a:t>
            </a:r>
            <a:r>
              <a:rPr lang="hu-HU" sz="1600" dirty="0"/>
              <a:t> </a:t>
            </a:r>
            <a:r>
              <a:rPr lang="hu-HU" sz="1600" dirty="0" err="1"/>
              <a:t>Linq</a:t>
            </a:r>
            <a:r>
              <a:rPr lang="hu-HU" sz="1600" dirty="0"/>
              <a:t>: http://www.techrepublic.com/blog/programming-and-development/access-xml-data-using-linq-to-xml/594</a:t>
            </a:r>
          </a:p>
          <a:p>
            <a:r>
              <a:rPr lang="hu-HU" sz="1600" dirty="0" err="1"/>
              <a:t>Simple</a:t>
            </a:r>
            <a:r>
              <a:rPr lang="hu-HU" sz="1600" dirty="0"/>
              <a:t> XML parsing </a:t>
            </a:r>
            <a:r>
              <a:rPr lang="hu-HU" sz="1600" dirty="0" err="1"/>
              <a:t>examples</a:t>
            </a:r>
            <a:r>
              <a:rPr lang="hu-HU" sz="1600" dirty="0"/>
              <a:t>: http://omegacoder.com/?p=254 , http://gnaresh.wordpress.com/2010/04/08/linq-using-xdocument/</a:t>
            </a:r>
          </a:p>
          <a:p>
            <a:r>
              <a:rPr lang="hu-HU" sz="1600" dirty="0"/>
              <a:t>XML: Reiter István: C# jegyzet (http://devportal.hu/content/CSharpjegyzet.aspx) , 224. oldal</a:t>
            </a:r>
            <a:br>
              <a:rPr lang="hu-HU" sz="1600" dirty="0"/>
            </a:br>
            <a:r>
              <a:rPr lang="hu-HU" sz="1600" dirty="0"/>
              <a:t>(A könyv az </a:t>
            </a:r>
            <a:r>
              <a:rPr lang="hu-HU" sz="1600" dirty="0" err="1"/>
              <a:t>XMLReader</a:t>
            </a:r>
            <a:r>
              <a:rPr lang="hu-HU" sz="1600" dirty="0"/>
              <a:t>/</a:t>
            </a:r>
            <a:r>
              <a:rPr lang="hu-HU" sz="1600" dirty="0" err="1"/>
              <a:t>Writer</a:t>
            </a:r>
            <a:r>
              <a:rPr lang="hu-HU" sz="1600" dirty="0"/>
              <a:t>, illetve az </a:t>
            </a:r>
            <a:r>
              <a:rPr lang="hu-HU" sz="1600" dirty="0" err="1"/>
              <a:t>XmlDocument</a:t>
            </a:r>
            <a:r>
              <a:rPr lang="hu-HU" sz="1600" dirty="0"/>
              <a:t> használatát mutatja be)</a:t>
            </a:r>
          </a:p>
        </p:txBody>
      </p:sp>
    </p:spTree>
    <p:extLst>
      <p:ext uri="{BB962C8B-B14F-4D97-AF65-F5344CB8AC3E}">
        <p14:creationId xmlns:p14="http://schemas.microsoft.com/office/powerpoint/2010/main" val="367296771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 számának helye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3CAA329-7899-49E1-ABC8-DDC045C23C90}" type="slidenum">
              <a:rPr lang="hu-HU" sz="1000" smtClean="0">
                <a:solidFill>
                  <a:schemeClr val="tx1"/>
                </a:solidFill>
              </a:rPr>
              <a:pPr eaLnBrk="1" hangingPunct="1"/>
              <a:t>43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A4A1349-BCCC-4BC6-B24F-C5F112B54F41}" type="slidenum">
              <a:rPr lang="hu-HU" sz="1000" smtClean="0">
                <a:solidFill>
                  <a:schemeClr val="tx1"/>
                </a:solidFill>
              </a:rPr>
              <a:pPr eaLnBrk="1" hangingPunct="1"/>
              <a:t>5</a:t>
            </a:fld>
            <a:endParaRPr lang="hu-HU" sz="1000">
              <a:solidFill>
                <a:schemeClr val="tx1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XML + .NET</a:t>
            </a:r>
            <a:endParaRPr lang="hu-HU" dirty="0">
              <a:latin typeface="+mn-lt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Segoe"/>
                <a:cs typeface="Segoe"/>
              </a:rPr>
              <a:t>Three different approaches</a:t>
            </a:r>
            <a:endParaRPr lang="hu-HU" dirty="0">
              <a:ea typeface="Segoe"/>
              <a:cs typeface="Segoe"/>
            </a:endParaRPr>
          </a:p>
          <a:p>
            <a:r>
              <a:rPr lang="hu-HU" dirty="0" err="1">
                <a:ea typeface="Segoe"/>
                <a:cs typeface="Segoe"/>
              </a:rPr>
              <a:t>XmlReader</a:t>
            </a:r>
            <a:r>
              <a:rPr lang="hu-HU" dirty="0">
                <a:ea typeface="Segoe"/>
                <a:cs typeface="Segoe"/>
              </a:rPr>
              <a:t>, </a:t>
            </a:r>
            <a:r>
              <a:rPr lang="hu-HU" dirty="0" err="1">
                <a:ea typeface="Segoe"/>
                <a:cs typeface="Segoe"/>
              </a:rPr>
              <a:t>XmlWriter</a:t>
            </a:r>
            <a:endParaRPr lang="hu-HU" dirty="0">
              <a:ea typeface="Segoe"/>
              <a:cs typeface="Segoe"/>
            </a:endParaRPr>
          </a:p>
          <a:p>
            <a:pPr lvl="1"/>
            <a:r>
              <a:rPr lang="en-US" sz="2400" dirty="0" smtClean="0">
                <a:ea typeface="Segoe"/>
                <a:cs typeface="Segoe"/>
              </a:rPr>
              <a:t>Fast, requires less memory</a:t>
            </a:r>
            <a:endParaRPr lang="hu-HU" sz="2400" dirty="0">
              <a:ea typeface="Segoe"/>
              <a:cs typeface="Segoe"/>
            </a:endParaRPr>
          </a:p>
          <a:p>
            <a:pPr lvl="1"/>
            <a:r>
              <a:rPr lang="en-US" sz="2400" dirty="0" smtClean="0">
                <a:ea typeface="Segoe"/>
                <a:cs typeface="Segoe"/>
              </a:rPr>
              <a:t>Only one-way operations</a:t>
            </a:r>
            <a:endParaRPr lang="hu-HU" sz="2400" dirty="0">
              <a:ea typeface="Segoe"/>
              <a:cs typeface="Segoe"/>
            </a:endParaRPr>
          </a:p>
          <a:p>
            <a:pPr lvl="1"/>
            <a:r>
              <a:rPr lang="en-US" sz="2400" dirty="0" smtClean="0">
                <a:ea typeface="Segoe"/>
                <a:cs typeface="Segoe"/>
              </a:rPr>
              <a:t>It’s hard to handle complex XML files</a:t>
            </a:r>
            <a:endParaRPr lang="hu-HU" sz="2400" dirty="0">
              <a:ea typeface="Segoe"/>
              <a:cs typeface="Segoe"/>
            </a:endParaRPr>
          </a:p>
          <a:p>
            <a:pPr lvl="1"/>
            <a:r>
              <a:rPr lang="en-US" sz="2400" dirty="0" smtClean="0">
                <a:ea typeface="Segoe"/>
                <a:cs typeface="Segoe"/>
              </a:rPr>
              <a:t>XML transformations are terrible (editing/exchanging nodes)</a:t>
            </a:r>
            <a:endParaRPr lang="hu-HU" sz="2400" dirty="0">
              <a:ea typeface="Segoe"/>
              <a:cs typeface="Segoe"/>
            </a:endParaRPr>
          </a:p>
          <a:p>
            <a:r>
              <a:rPr lang="hu-HU" dirty="0" err="1"/>
              <a:t>XmlDocument</a:t>
            </a:r>
            <a:r>
              <a:rPr lang="hu-HU" dirty="0"/>
              <a:t>, </a:t>
            </a:r>
            <a:r>
              <a:rPr lang="hu-HU" dirty="0" err="1"/>
              <a:t>XmlNode</a:t>
            </a:r>
            <a:r>
              <a:rPr lang="hu-HU" dirty="0"/>
              <a:t>, </a:t>
            </a:r>
            <a:r>
              <a:rPr lang="hu-HU" dirty="0" err="1"/>
              <a:t>XmlElement</a:t>
            </a:r>
            <a:r>
              <a:rPr lang="hu-HU" dirty="0"/>
              <a:t>, </a:t>
            </a:r>
            <a:r>
              <a:rPr lang="hu-HU" dirty="0" err="1"/>
              <a:t>Xml</a:t>
            </a:r>
            <a:r>
              <a:rPr lang="hu-HU" dirty="0"/>
              <a:t>*... </a:t>
            </a:r>
          </a:p>
          <a:p>
            <a:pPr lvl="1"/>
            <a:r>
              <a:rPr lang="en-US" sz="2400" dirty="0" smtClean="0"/>
              <a:t>Slow, requires A LOT of memory (builds up the whole XML tree)</a:t>
            </a:r>
            <a:endParaRPr lang="hu-HU" sz="2400" dirty="0"/>
          </a:p>
          <a:p>
            <a:pPr lvl="1"/>
            <a:r>
              <a:rPr lang="en-US" sz="2400" dirty="0" smtClean="0"/>
              <a:t>Modification is possible, but not necessarily easy</a:t>
            </a:r>
            <a:endParaRPr lang="hu-HU" sz="2400" dirty="0"/>
          </a:p>
          <a:p>
            <a:pPr lvl="1"/>
            <a:r>
              <a:rPr lang="en-US" sz="2400" dirty="0" smtClean="0"/>
              <a:t>Exchanging nodes is very easy</a:t>
            </a:r>
            <a:endParaRPr lang="hu-HU" sz="2400" dirty="0"/>
          </a:p>
          <a:p>
            <a:r>
              <a:rPr lang="hu-HU" dirty="0" err="1"/>
              <a:t>XDocument</a:t>
            </a:r>
            <a:r>
              <a:rPr lang="hu-HU" dirty="0"/>
              <a:t>, </a:t>
            </a:r>
            <a:r>
              <a:rPr lang="hu-HU" dirty="0" err="1"/>
              <a:t>XElement</a:t>
            </a:r>
            <a:r>
              <a:rPr lang="hu-HU" dirty="0"/>
              <a:t>, </a:t>
            </a:r>
            <a:r>
              <a:rPr lang="hu-HU" dirty="0" err="1"/>
              <a:t>XAttribute</a:t>
            </a:r>
            <a:r>
              <a:rPr lang="hu-HU" dirty="0"/>
              <a:t>, </a:t>
            </a:r>
            <a:r>
              <a:rPr lang="hu-HU" dirty="0" err="1"/>
              <a:t>XDeclaration</a:t>
            </a:r>
            <a:r>
              <a:rPr lang="hu-HU" dirty="0"/>
              <a:t>, X</a:t>
            </a:r>
            <a:r>
              <a:rPr lang="hu-HU" dirty="0" smtClean="0"/>
              <a:t>*...</a:t>
            </a:r>
          </a:p>
          <a:p>
            <a:pPr lvl="1"/>
            <a:r>
              <a:rPr lang="en-US" sz="2400" dirty="0" smtClean="0"/>
              <a:t>Efficient and </a:t>
            </a:r>
            <a:r>
              <a:rPr lang="hu-HU" sz="2400" dirty="0" smtClean="0"/>
              <a:t>LINQ-</a:t>
            </a:r>
            <a:r>
              <a:rPr lang="en-US" sz="2400" dirty="0" smtClean="0"/>
              <a:t>compatible</a:t>
            </a:r>
            <a:r>
              <a:rPr lang="hu-HU" sz="2400" dirty="0" smtClean="0"/>
              <a:t>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871127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+mn-lt"/>
              </a:rPr>
              <a:t>XElement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Flexible constructor </a:t>
            </a:r>
            <a:r>
              <a:rPr lang="hu-HU" dirty="0" smtClean="0"/>
              <a:t>(</a:t>
            </a:r>
            <a:r>
              <a:rPr lang="en-US" dirty="0" smtClean="0"/>
              <a:t>with the “</a:t>
            </a:r>
            <a:r>
              <a:rPr lang="hu-HU" dirty="0" smtClean="0"/>
              <a:t>params</a:t>
            </a:r>
            <a:r>
              <a:rPr lang="en-US" dirty="0" smtClean="0"/>
              <a:t>”</a:t>
            </a:r>
            <a:r>
              <a:rPr lang="hu-HU" dirty="0" smtClean="0"/>
              <a:t> </a:t>
            </a:r>
            <a:r>
              <a:rPr lang="en-US" dirty="0" smtClean="0"/>
              <a:t>keyword</a:t>
            </a:r>
            <a:r>
              <a:rPr lang="hu-HU" dirty="0" smtClean="0"/>
              <a:t>) </a:t>
            </a:r>
            <a:r>
              <a:rPr lang="hu-HU" dirty="0">
                <a:sym typeface="Wingdings" pitchFamily="2" charset="2"/>
              </a:rPr>
              <a:t> </a:t>
            </a:r>
            <a:r>
              <a:rPr lang="en-US" dirty="0" smtClean="0">
                <a:sym typeface="Wingdings" pitchFamily="2" charset="2"/>
              </a:rPr>
              <a:t>almost any XML can be created with a single constructor call</a:t>
            </a:r>
            <a:endParaRPr lang="hu-HU" dirty="0">
              <a:sym typeface="Wingdings" pitchFamily="2" charset="2"/>
            </a:endParaRPr>
          </a:p>
          <a:p>
            <a:endParaRPr lang="hu-HU" dirty="0">
              <a:solidFill>
                <a:srgbClr val="0000FF"/>
              </a:solidFill>
            </a:endParaRPr>
          </a:p>
          <a:p>
            <a:r>
              <a:rPr lang="hu-HU" dirty="0">
                <a:solidFill>
                  <a:srgbClr val="0000FF"/>
                </a:solidFill>
              </a:rPr>
              <a:t>var</a:t>
            </a:r>
            <a:r>
              <a:rPr lang="hu-HU" dirty="0">
                <a:solidFill>
                  <a:srgbClr val="000000"/>
                </a:solidFill>
              </a:rPr>
              <a:t> xe =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person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A31515"/>
                </a:solidFill>
              </a:rPr>
              <a:t>"Joe"</a:t>
            </a:r>
            <a:r>
              <a:rPr lang="hu-HU" dirty="0">
                <a:solidFill>
                  <a:srgbClr val="000000"/>
                </a:solidFill>
              </a:rPr>
              <a:t>);</a:t>
            </a:r>
          </a:p>
          <a:p>
            <a:pPr lvl="1">
              <a:buFontTx/>
              <a:buNone/>
            </a:pPr>
            <a:r>
              <a:rPr lang="hu-HU" sz="2400" b="1" dirty="0" smtClean="0"/>
              <a:t>&lt;</a:t>
            </a:r>
            <a:r>
              <a:rPr lang="hu-HU" sz="2400" b="1" dirty="0" err="1" smtClean="0"/>
              <a:t>person</a:t>
            </a:r>
            <a:r>
              <a:rPr lang="hu-HU" sz="2400" b="1" dirty="0" smtClean="0"/>
              <a:t>&gt;Joe&lt;/</a:t>
            </a:r>
            <a:r>
              <a:rPr lang="hu-HU" sz="2400" b="1" dirty="0" err="1" smtClean="0"/>
              <a:t>person</a:t>
            </a:r>
            <a:r>
              <a:rPr lang="hu-HU" sz="2400" b="1" dirty="0" smtClean="0"/>
              <a:t>&gt;</a:t>
            </a:r>
            <a:endParaRPr lang="hu-HU" sz="2400" b="1" dirty="0"/>
          </a:p>
          <a:p>
            <a:endParaRPr lang="hu-HU" dirty="0">
              <a:solidFill>
                <a:srgbClr val="0000FF"/>
              </a:solidFill>
            </a:endParaRPr>
          </a:p>
          <a:p>
            <a:r>
              <a:rPr lang="hu-HU" dirty="0">
                <a:solidFill>
                  <a:srgbClr val="0000FF"/>
                </a:solidFill>
              </a:rPr>
              <a:t>var</a:t>
            </a:r>
            <a:r>
              <a:rPr lang="hu-HU" dirty="0">
                <a:solidFill>
                  <a:srgbClr val="000000"/>
                </a:solidFill>
              </a:rPr>
              <a:t> xe2 =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person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  <a:r>
              <a:rPr lang="hu-HU" dirty="0">
                <a:solidFill>
                  <a:srgbClr val="000000"/>
                </a:solidFill>
              </a:rPr>
              <a:t/>
            </a:r>
            <a:br>
              <a:rPr lang="hu-HU" dirty="0">
                <a:solidFill>
                  <a:srgbClr val="000000"/>
                </a:solidFill>
              </a:rPr>
            </a:br>
            <a:r>
              <a:rPr lang="hu-HU" dirty="0">
                <a:solidFill>
                  <a:srgbClr val="000000"/>
                </a:solidFill>
              </a:rPr>
              <a:t>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>
                <a:solidFill>
                  <a:srgbClr val="000000"/>
                </a:solidFill>
              </a:rPr>
              <a:t>(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name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A31515"/>
                </a:solidFill>
              </a:rPr>
              <a:t>"Joe"</a:t>
            </a:r>
            <a:r>
              <a:rPr lang="hu-HU" dirty="0">
                <a:solidFill>
                  <a:srgbClr val="000000"/>
                </a:solidFill>
              </a:rPr>
              <a:t>), </a:t>
            </a:r>
            <a:br>
              <a:rPr lang="hu-HU" dirty="0">
                <a:solidFill>
                  <a:srgbClr val="000000"/>
                </a:solidFill>
              </a:rPr>
            </a:br>
            <a:r>
              <a:rPr lang="hu-HU" dirty="0">
                <a:solidFill>
                  <a:srgbClr val="000000"/>
                </a:solidFill>
              </a:rPr>
              <a:t>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age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000000"/>
                </a:solidFill>
              </a:rPr>
              <a:t>25));</a:t>
            </a:r>
          </a:p>
          <a:p>
            <a:pPr lvl="1">
              <a:buFontTx/>
              <a:buNone/>
            </a:pPr>
            <a:r>
              <a:rPr lang="nn-NO" sz="2400" b="1" dirty="0" smtClean="0">
                <a:solidFill>
                  <a:srgbClr val="000000"/>
                </a:solidFill>
              </a:rPr>
              <a:t>&lt;</a:t>
            </a:r>
            <a:r>
              <a:rPr lang="hu-HU" sz="2400" b="1" dirty="0" err="1" smtClean="0">
                <a:solidFill>
                  <a:srgbClr val="000000"/>
                </a:solidFill>
              </a:rPr>
              <a:t>person</a:t>
            </a:r>
            <a:r>
              <a:rPr lang="nn-NO" sz="2400" b="1" dirty="0" smtClean="0">
                <a:solidFill>
                  <a:srgbClr val="000000"/>
                </a:solidFill>
              </a:rPr>
              <a:t>&gt;</a:t>
            </a:r>
            <a:endParaRPr lang="nn-NO" sz="2400" b="1" dirty="0">
              <a:solidFill>
                <a:srgbClr val="000000"/>
              </a:solidFill>
            </a:endParaRPr>
          </a:p>
          <a:p>
            <a:pPr lvl="1">
              <a:buFontTx/>
              <a:buNone/>
            </a:pPr>
            <a:r>
              <a:rPr lang="nn-NO" sz="2400" b="1" dirty="0">
                <a:solidFill>
                  <a:srgbClr val="000000"/>
                </a:solidFill>
              </a:rPr>
              <a:t>    </a:t>
            </a:r>
            <a:r>
              <a:rPr lang="nn-NO" sz="2400" b="1" dirty="0" smtClean="0">
                <a:solidFill>
                  <a:srgbClr val="000000"/>
                </a:solidFill>
              </a:rPr>
              <a:t>&lt;</a:t>
            </a:r>
            <a:r>
              <a:rPr lang="hu-HU" sz="2400" b="1" dirty="0" err="1" smtClean="0">
                <a:solidFill>
                  <a:srgbClr val="000000"/>
                </a:solidFill>
              </a:rPr>
              <a:t>name</a:t>
            </a:r>
            <a:r>
              <a:rPr lang="nn-NO" sz="2400" b="1" dirty="0" smtClean="0">
                <a:solidFill>
                  <a:srgbClr val="000000"/>
                </a:solidFill>
              </a:rPr>
              <a:t>&gt;Joe&lt;/</a:t>
            </a:r>
            <a:r>
              <a:rPr lang="hu-HU" sz="2400" b="1" dirty="0" err="1" smtClean="0">
                <a:solidFill>
                  <a:srgbClr val="000000"/>
                </a:solidFill>
              </a:rPr>
              <a:t>name</a:t>
            </a:r>
            <a:r>
              <a:rPr lang="nn-NO" sz="2400" b="1" dirty="0" smtClean="0">
                <a:solidFill>
                  <a:srgbClr val="000000"/>
                </a:solidFill>
              </a:rPr>
              <a:t>&gt;</a:t>
            </a:r>
            <a:endParaRPr lang="nn-NO" sz="2400" b="1" dirty="0">
              <a:solidFill>
                <a:srgbClr val="000000"/>
              </a:solidFill>
            </a:endParaRPr>
          </a:p>
          <a:p>
            <a:pPr lvl="1">
              <a:buFontTx/>
              <a:buNone/>
            </a:pPr>
            <a:r>
              <a:rPr lang="nn-NO" sz="2400" b="1" dirty="0">
                <a:solidFill>
                  <a:srgbClr val="000000"/>
                </a:solidFill>
              </a:rPr>
              <a:t>    </a:t>
            </a:r>
            <a:r>
              <a:rPr lang="nn-NO" sz="2400" b="1" dirty="0" smtClean="0">
                <a:solidFill>
                  <a:srgbClr val="000000"/>
                </a:solidFill>
              </a:rPr>
              <a:t>&lt;</a:t>
            </a:r>
            <a:r>
              <a:rPr lang="hu-HU" sz="2400" b="1" dirty="0" err="1" smtClean="0">
                <a:solidFill>
                  <a:srgbClr val="000000"/>
                </a:solidFill>
              </a:rPr>
              <a:t>age</a:t>
            </a:r>
            <a:r>
              <a:rPr lang="nn-NO" sz="2400" b="1" dirty="0" smtClean="0">
                <a:solidFill>
                  <a:srgbClr val="000000"/>
                </a:solidFill>
              </a:rPr>
              <a:t>&gt;25&lt;/</a:t>
            </a:r>
            <a:r>
              <a:rPr lang="hu-HU" sz="2400" b="1" dirty="0" err="1" smtClean="0">
                <a:solidFill>
                  <a:srgbClr val="000000"/>
                </a:solidFill>
              </a:rPr>
              <a:t>age</a:t>
            </a:r>
            <a:r>
              <a:rPr lang="nn-NO" sz="2400" b="1" dirty="0" smtClean="0">
                <a:solidFill>
                  <a:srgbClr val="000000"/>
                </a:solidFill>
              </a:rPr>
              <a:t>&gt;</a:t>
            </a:r>
            <a:endParaRPr lang="nn-NO" sz="2400" b="1" dirty="0">
              <a:solidFill>
                <a:srgbClr val="000000"/>
              </a:solidFill>
            </a:endParaRPr>
          </a:p>
          <a:p>
            <a:pPr lvl="1">
              <a:buFontTx/>
              <a:buNone/>
            </a:pPr>
            <a:r>
              <a:rPr lang="nn-NO" sz="2400" b="1" dirty="0" smtClean="0">
                <a:solidFill>
                  <a:srgbClr val="000000"/>
                </a:solidFill>
              </a:rPr>
              <a:t>&lt;/</a:t>
            </a:r>
            <a:r>
              <a:rPr lang="hu-HU" sz="2400" b="1" dirty="0" err="1" smtClean="0">
                <a:solidFill>
                  <a:srgbClr val="000000"/>
                </a:solidFill>
              </a:rPr>
              <a:t>person</a:t>
            </a:r>
            <a:r>
              <a:rPr lang="nn-NO" sz="2400" b="1" dirty="0" smtClean="0">
                <a:solidFill>
                  <a:srgbClr val="000000"/>
                </a:solidFill>
              </a:rPr>
              <a:t>&gt;</a:t>
            </a:r>
            <a:endParaRPr lang="hu-HU" sz="2400" b="1" dirty="0">
              <a:solidFill>
                <a:srgbClr val="000000"/>
              </a:solidFill>
            </a:endParaRPr>
          </a:p>
        </p:txBody>
      </p:sp>
      <p:sp>
        <p:nvSpPr>
          <p:cNvPr id="1741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D6137B8-1E53-4FB0-9D10-7FCA661CABA3}" type="slidenum">
              <a:rPr lang="hu-HU" sz="1000" smtClean="0">
                <a:solidFill>
                  <a:schemeClr val="tx1"/>
                </a:solidFill>
              </a:rPr>
              <a:pPr eaLnBrk="1" hangingPunct="1"/>
              <a:t>6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9915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+mn-lt"/>
              </a:rPr>
              <a:t>XAttribute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constructor</a:t>
            </a:r>
            <a:r>
              <a:rPr lang="hu-HU" dirty="0" smtClean="0"/>
              <a:t>: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0000FF"/>
                </a:solidFill>
              </a:rPr>
              <a:t>var</a:t>
            </a:r>
            <a:r>
              <a:rPr lang="hu-HU" dirty="0">
                <a:solidFill>
                  <a:srgbClr val="000000"/>
                </a:solidFill>
              </a:rPr>
              <a:t> xe =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person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  <a:endParaRPr lang="hu-HU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		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XAttribute</a:t>
            </a:r>
            <a:r>
              <a:rPr lang="hu-HU" dirty="0">
                <a:solidFill>
                  <a:srgbClr val="000000"/>
                </a:solidFill>
              </a:rPr>
              <a:t>(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 err="1">
                <a:solidFill>
                  <a:srgbClr val="A31515"/>
                </a:solidFill>
              </a:rPr>
              <a:t>id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>
                <a:solidFill>
                  <a:srgbClr val="000000"/>
                </a:solidFill>
              </a:rPr>
              <a:t>, 43984),</a:t>
            </a: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		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name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A31515"/>
                </a:solidFill>
              </a:rPr>
              <a:t>"Joe"</a:t>
            </a:r>
            <a:r>
              <a:rPr lang="hu-HU" dirty="0">
                <a:solidFill>
                  <a:srgbClr val="000000"/>
                </a:solidFill>
              </a:rPr>
              <a:t>),</a:t>
            </a: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		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age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000000"/>
                </a:solidFill>
              </a:rPr>
              <a:t>25));</a:t>
            </a:r>
          </a:p>
          <a:p>
            <a:pPr>
              <a:buFontTx/>
              <a:buNone/>
            </a:pPr>
            <a:endParaRPr lang="hu-HU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Later</a:t>
            </a:r>
            <a:r>
              <a:rPr lang="hu-HU" dirty="0" smtClean="0">
                <a:solidFill>
                  <a:srgbClr val="000000"/>
                </a:solidFill>
              </a:rPr>
              <a:t>:</a:t>
            </a:r>
            <a:r>
              <a:rPr lang="hu-HU" dirty="0">
                <a:solidFill>
                  <a:srgbClr val="000000"/>
                </a:solidFill>
              </a:rPr>
              <a:t/>
            </a:r>
            <a:br>
              <a:rPr lang="hu-HU" dirty="0">
                <a:solidFill>
                  <a:srgbClr val="000000"/>
                </a:solidFill>
              </a:rPr>
            </a:br>
            <a:r>
              <a:rPr lang="hu-HU" dirty="0">
                <a:solidFill>
                  <a:srgbClr val="0000FF"/>
                </a:solidFill>
              </a:rPr>
              <a:t>var</a:t>
            </a:r>
            <a:r>
              <a:rPr lang="hu-HU" dirty="0">
                <a:solidFill>
                  <a:srgbClr val="000000"/>
                </a:solidFill>
              </a:rPr>
              <a:t> xe2 =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person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  <a:endParaRPr lang="hu-HU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hu-HU" dirty="0">
                <a:solidFill>
                  <a:srgbClr val="0000FF"/>
                </a:solidFill>
              </a:rPr>
              <a:t>		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name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A31515"/>
                </a:solidFill>
              </a:rPr>
              <a:t>"Joe"</a:t>
            </a:r>
            <a:r>
              <a:rPr lang="hu-HU" dirty="0">
                <a:solidFill>
                  <a:srgbClr val="000000"/>
                </a:solidFill>
              </a:rPr>
              <a:t>),</a:t>
            </a:r>
          </a:p>
          <a:p>
            <a:pPr>
              <a:buFontTx/>
              <a:buNone/>
            </a:pPr>
            <a:r>
              <a:rPr lang="hu-HU" dirty="0">
                <a:solidFill>
                  <a:srgbClr val="0000FF"/>
                </a:solidFill>
              </a:rPr>
              <a:t>		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age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000000"/>
                </a:solidFill>
              </a:rPr>
              <a:t>25));</a:t>
            </a: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	xe2.SetAttributeValue(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 err="1">
                <a:solidFill>
                  <a:srgbClr val="A31515"/>
                </a:solidFill>
              </a:rPr>
              <a:t>id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>
                <a:solidFill>
                  <a:srgbClr val="000000"/>
                </a:solidFill>
              </a:rPr>
              <a:t>, 43984);</a:t>
            </a:r>
            <a:endParaRPr lang="hu-HU" dirty="0"/>
          </a:p>
        </p:txBody>
      </p:sp>
      <p:sp>
        <p:nvSpPr>
          <p:cNvPr id="1843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35B693EB-9D47-4D6A-93C7-EF7FB0931A31}" type="slidenum">
              <a:rPr lang="hu-HU" sz="1000" smtClean="0">
                <a:solidFill>
                  <a:schemeClr val="tx1"/>
                </a:solidFill>
              </a:rPr>
              <a:pPr eaLnBrk="1" hangingPunct="1"/>
              <a:t>7</a:t>
            </a:fld>
            <a:endParaRPr lang="hu-HU" sz="100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5322816" y="980660"/>
            <a:ext cx="347034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n-NO" b="1" dirty="0" smtClean="0">
                <a:solidFill>
                  <a:schemeClr val="tx1"/>
                </a:solidFill>
              </a:rPr>
              <a:t>&lt;</a:t>
            </a:r>
            <a:r>
              <a:rPr lang="hu-HU" b="1" dirty="0" err="1" smtClean="0">
                <a:solidFill>
                  <a:schemeClr val="tx1"/>
                </a:solidFill>
              </a:rPr>
              <a:t>person</a:t>
            </a:r>
            <a:r>
              <a:rPr lang="nn-NO" b="1" dirty="0" smtClean="0">
                <a:solidFill>
                  <a:schemeClr val="tx1"/>
                </a:solidFill>
              </a:rPr>
              <a:t> </a:t>
            </a:r>
            <a:r>
              <a:rPr lang="nn-NO" b="1" dirty="0">
                <a:solidFill>
                  <a:schemeClr val="tx1"/>
                </a:solidFill>
              </a:rPr>
              <a:t>id="43984"&gt;</a:t>
            </a: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nn-NO" b="1" dirty="0" smtClean="0">
                <a:solidFill>
                  <a:schemeClr val="tx1"/>
                </a:solidFill>
              </a:rPr>
              <a:t>  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nn-NO" b="1" dirty="0" smtClean="0">
                <a:solidFill>
                  <a:schemeClr val="tx1"/>
                </a:solidFill>
              </a:rPr>
              <a:t>&lt;</a:t>
            </a:r>
            <a:r>
              <a:rPr lang="hu-HU" b="1" dirty="0" err="1" smtClean="0">
                <a:solidFill>
                  <a:schemeClr val="tx1"/>
                </a:solidFill>
              </a:rPr>
              <a:t>name</a:t>
            </a:r>
            <a:r>
              <a:rPr lang="nn-NO" b="1" dirty="0" smtClean="0">
                <a:solidFill>
                  <a:schemeClr val="tx1"/>
                </a:solidFill>
              </a:rPr>
              <a:t>&gt;Joe&lt;/</a:t>
            </a:r>
            <a:r>
              <a:rPr lang="hu-HU" b="1" dirty="0" err="1" smtClean="0">
                <a:solidFill>
                  <a:schemeClr val="tx1"/>
                </a:solidFill>
              </a:rPr>
              <a:t>name</a:t>
            </a:r>
            <a:r>
              <a:rPr lang="nn-NO" b="1" dirty="0" smtClean="0">
                <a:solidFill>
                  <a:schemeClr val="tx1"/>
                </a:solidFill>
              </a:rPr>
              <a:t>&gt;</a:t>
            </a:r>
            <a:endParaRPr lang="nn-NO" b="1" dirty="0">
              <a:solidFill>
                <a:schemeClr val="tx1"/>
              </a:solidFill>
            </a:endParaRP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nn-NO" b="1" dirty="0" smtClean="0">
                <a:solidFill>
                  <a:schemeClr val="tx1"/>
                </a:solidFill>
              </a:rPr>
              <a:t>  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nn-NO" b="1" dirty="0" smtClean="0">
                <a:solidFill>
                  <a:schemeClr val="tx1"/>
                </a:solidFill>
              </a:rPr>
              <a:t>&lt;</a:t>
            </a:r>
            <a:r>
              <a:rPr lang="hu-HU" b="1" dirty="0" err="1" smtClean="0">
                <a:solidFill>
                  <a:schemeClr val="tx1"/>
                </a:solidFill>
              </a:rPr>
              <a:t>age</a:t>
            </a:r>
            <a:r>
              <a:rPr lang="nn-NO" b="1" dirty="0" smtClean="0">
                <a:solidFill>
                  <a:schemeClr val="tx1"/>
                </a:solidFill>
              </a:rPr>
              <a:t>&gt;25&lt;/</a:t>
            </a:r>
            <a:r>
              <a:rPr lang="hu-HU" b="1" dirty="0" err="1" smtClean="0">
                <a:solidFill>
                  <a:schemeClr val="tx1"/>
                </a:solidFill>
              </a:rPr>
              <a:t>age</a:t>
            </a:r>
            <a:r>
              <a:rPr lang="nn-NO" b="1" dirty="0" smtClean="0">
                <a:solidFill>
                  <a:schemeClr val="tx1"/>
                </a:solidFill>
              </a:rPr>
              <a:t>&gt;</a:t>
            </a:r>
            <a:endParaRPr lang="nn-NO" b="1" dirty="0">
              <a:solidFill>
                <a:schemeClr val="tx1"/>
              </a:solidFill>
            </a:endParaRPr>
          </a:p>
          <a:p>
            <a:pPr algn="l"/>
            <a:r>
              <a:rPr lang="nn-NO" b="1" dirty="0" smtClean="0">
                <a:solidFill>
                  <a:schemeClr val="tx1"/>
                </a:solidFill>
              </a:rPr>
              <a:t>&lt;/</a:t>
            </a:r>
            <a:r>
              <a:rPr lang="hu-HU" b="1" dirty="0" err="1" smtClean="0">
                <a:solidFill>
                  <a:schemeClr val="tx1"/>
                </a:solidFill>
              </a:rPr>
              <a:t>person</a:t>
            </a:r>
            <a:r>
              <a:rPr lang="nn-NO" b="1" dirty="0" smtClean="0">
                <a:solidFill>
                  <a:schemeClr val="tx1"/>
                </a:solidFill>
              </a:rPr>
              <a:t>&gt;</a:t>
            </a:r>
            <a:endParaRPr lang="nn-N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7110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Saving an </a:t>
            </a:r>
            <a:r>
              <a:rPr lang="en-US" dirty="0" err="1" smtClean="0">
                <a:latin typeface="+mn-lt"/>
              </a:rPr>
              <a:t>XDocument</a:t>
            </a:r>
            <a:endParaRPr lang="hu-HU" dirty="0">
              <a:latin typeface="+mn-lt"/>
            </a:endParaRP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dirty="0" err="1">
                <a:solidFill>
                  <a:srgbClr val="2B91AF"/>
                </a:solidFill>
              </a:rPr>
              <a:t>XDocument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outDoc</a:t>
            </a:r>
            <a:r>
              <a:rPr lang="hu-HU" dirty="0">
                <a:solidFill>
                  <a:srgbClr val="000000"/>
                </a:solidFill>
              </a:rPr>
              <a:t> =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XDocument</a:t>
            </a:r>
            <a:r>
              <a:rPr lang="hu-HU" dirty="0">
                <a:solidFill>
                  <a:srgbClr val="000000"/>
                </a:solidFill>
              </a:rPr>
              <a:t>(</a:t>
            </a: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people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endParaRPr lang="hu-HU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person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endParaRPr lang="hu-HU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    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XAttribute</a:t>
            </a:r>
            <a:r>
              <a:rPr lang="hu-HU" dirty="0">
                <a:solidFill>
                  <a:srgbClr val="000000"/>
                </a:solidFill>
              </a:rPr>
              <a:t>(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 err="1">
                <a:solidFill>
                  <a:srgbClr val="A31515"/>
                </a:solidFill>
              </a:rPr>
              <a:t>id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smtClean="0">
                <a:solidFill>
                  <a:srgbClr val="000000"/>
                </a:solidFill>
              </a:rPr>
              <a:t>1), </a:t>
            </a:r>
            <a:endParaRPr lang="hu-HU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    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name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A31515"/>
                </a:solidFill>
              </a:rPr>
              <a:t>"Joe"</a:t>
            </a:r>
            <a:r>
              <a:rPr lang="hu-HU" dirty="0">
                <a:solidFill>
                  <a:srgbClr val="000000"/>
                </a:solidFill>
              </a:rPr>
              <a:t>),</a:t>
            </a: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    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age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000000"/>
                </a:solidFill>
              </a:rPr>
              <a:t>22)),</a:t>
            </a: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person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endParaRPr lang="hu-HU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    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XAttribute</a:t>
            </a:r>
            <a:r>
              <a:rPr lang="hu-HU" dirty="0">
                <a:solidFill>
                  <a:srgbClr val="000000"/>
                </a:solidFill>
              </a:rPr>
              <a:t>(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 err="1">
                <a:solidFill>
                  <a:srgbClr val="A31515"/>
                </a:solidFill>
              </a:rPr>
              <a:t>id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smtClean="0">
                <a:solidFill>
                  <a:srgbClr val="000000"/>
                </a:solidFill>
              </a:rPr>
              <a:t>2), </a:t>
            </a:r>
            <a:endParaRPr lang="hu-HU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    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name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 err="1">
                <a:solidFill>
                  <a:srgbClr val="A31515"/>
                </a:solidFill>
              </a:rPr>
              <a:t>Quagmire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>
                <a:solidFill>
                  <a:srgbClr val="000000"/>
                </a:solidFill>
              </a:rPr>
              <a:t>),</a:t>
            </a: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    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age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000000"/>
                </a:solidFill>
              </a:rPr>
              <a:t>34))));</a:t>
            </a:r>
          </a:p>
          <a:p>
            <a:pPr>
              <a:buFontTx/>
              <a:buNone/>
            </a:pPr>
            <a:r>
              <a:rPr lang="hu-HU" dirty="0" err="1">
                <a:solidFill>
                  <a:srgbClr val="000000"/>
                </a:solidFill>
              </a:rPr>
              <a:t>outDoc.Save</a:t>
            </a:r>
            <a:r>
              <a:rPr lang="hu-HU" dirty="0">
                <a:solidFill>
                  <a:srgbClr val="000000"/>
                </a:solidFill>
              </a:rPr>
              <a:t>(</a:t>
            </a:r>
            <a:r>
              <a:rPr lang="hu-HU" dirty="0">
                <a:solidFill>
                  <a:srgbClr val="A31515"/>
                </a:solidFill>
              </a:rPr>
              <a:t>"people.xml"</a:t>
            </a:r>
            <a:r>
              <a:rPr lang="hu-HU" dirty="0">
                <a:solidFill>
                  <a:srgbClr val="000000"/>
                </a:solidFill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Load from file/</a:t>
            </a:r>
            <a:r>
              <a:rPr lang="en-US" dirty="0" err="1" smtClean="0">
                <a:solidFill>
                  <a:srgbClr val="000000"/>
                </a:solidFill>
              </a:rPr>
              <a:t>url</a:t>
            </a:r>
            <a:r>
              <a:rPr lang="hu-HU" dirty="0" smtClean="0">
                <a:solidFill>
                  <a:srgbClr val="000000"/>
                </a:solidFill>
              </a:rPr>
              <a:t>: </a:t>
            </a:r>
            <a:r>
              <a:rPr lang="hu-HU" dirty="0" err="1">
                <a:solidFill>
                  <a:srgbClr val="2B91AF"/>
                </a:solidFill>
                <a:cs typeface="Calibri" pitchFamily="34" charset="0"/>
              </a:rPr>
              <a:t>XDocument</a:t>
            </a:r>
            <a:r>
              <a:rPr lang="hu-HU" dirty="0">
                <a:cs typeface="Calibri" pitchFamily="34" charset="0"/>
              </a:rPr>
              <a:t> </a:t>
            </a:r>
            <a:r>
              <a:rPr lang="hu-HU" dirty="0" err="1">
                <a:cs typeface="Calibri" pitchFamily="34" charset="0"/>
              </a:rPr>
              <a:t>doc</a:t>
            </a:r>
            <a:r>
              <a:rPr lang="hu-HU" dirty="0">
                <a:cs typeface="Calibri" pitchFamily="34" charset="0"/>
              </a:rPr>
              <a:t> =</a:t>
            </a:r>
            <a:r>
              <a:rPr lang="hu-HU" dirty="0">
                <a:solidFill>
                  <a:srgbClr val="000000"/>
                </a:solidFill>
              </a:rPr>
              <a:t>  </a:t>
            </a:r>
            <a:r>
              <a:rPr lang="hu-HU" dirty="0" err="1">
                <a:solidFill>
                  <a:srgbClr val="2B91AF"/>
                </a:solidFill>
                <a:cs typeface="Calibri" pitchFamily="34" charset="0"/>
              </a:rPr>
              <a:t>XDocument</a:t>
            </a:r>
            <a:r>
              <a:rPr lang="hu-HU" dirty="0" err="1">
                <a:cs typeface="Calibri" pitchFamily="34" charset="0"/>
              </a:rPr>
              <a:t>.Load</a:t>
            </a:r>
            <a:r>
              <a:rPr lang="hu-HU" dirty="0">
                <a:cs typeface="Calibri" pitchFamily="34" charset="0"/>
              </a:rPr>
              <a:t/>
            </a:r>
            <a:br>
              <a:rPr lang="hu-HU" dirty="0">
                <a:cs typeface="Calibri" pitchFamily="34" charset="0"/>
              </a:rPr>
            </a:br>
            <a:r>
              <a:rPr lang="hu-HU" dirty="0">
                <a:cs typeface="Calibri" pitchFamily="34" charset="0"/>
              </a:rPr>
              <a:t>	(</a:t>
            </a:r>
            <a:r>
              <a:rPr lang="hu-HU" dirty="0">
                <a:solidFill>
                  <a:srgbClr val="A31515"/>
                </a:solidFill>
                <a:cs typeface="Calibri" pitchFamily="34" charset="0"/>
              </a:rPr>
              <a:t>"http://</a:t>
            </a:r>
            <a:r>
              <a:rPr lang="hu-HU" dirty="0" smtClean="0">
                <a:solidFill>
                  <a:srgbClr val="A31515"/>
                </a:solidFill>
                <a:cs typeface="Calibri" pitchFamily="34" charset="0"/>
              </a:rPr>
              <a:t>users.nik.uni-obuda.hu/prog3/</a:t>
            </a:r>
            <a:r>
              <a:rPr lang="hu-HU" dirty="0" err="1" smtClean="0">
                <a:solidFill>
                  <a:srgbClr val="A31515"/>
                </a:solidFill>
                <a:cs typeface="Calibri" pitchFamily="34" charset="0"/>
              </a:rPr>
              <a:t>data</a:t>
            </a:r>
            <a:r>
              <a:rPr lang="hu-HU" dirty="0" smtClean="0">
                <a:solidFill>
                  <a:srgbClr val="A31515"/>
                </a:solidFill>
                <a:cs typeface="Calibri" pitchFamily="34" charset="0"/>
              </a:rPr>
              <a:t>/people.xml</a:t>
            </a:r>
            <a:r>
              <a:rPr lang="hu-HU" dirty="0">
                <a:solidFill>
                  <a:srgbClr val="A31515"/>
                </a:solidFill>
                <a:cs typeface="Calibri" pitchFamily="34" charset="0"/>
              </a:rPr>
              <a:t>"</a:t>
            </a:r>
            <a:r>
              <a:rPr lang="hu-HU" dirty="0">
                <a:cs typeface="Calibri" pitchFamily="34" charset="0"/>
              </a:rPr>
              <a:t>);</a:t>
            </a:r>
            <a:endParaRPr lang="hu-HU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Load from string</a:t>
            </a:r>
            <a:r>
              <a:rPr lang="hu-HU" dirty="0" smtClean="0">
                <a:solidFill>
                  <a:srgbClr val="000000"/>
                </a:solidFill>
              </a:rPr>
              <a:t>: </a:t>
            </a:r>
            <a:r>
              <a:rPr lang="hu-HU" dirty="0" err="1">
                <a:solidFill>
                  <a:srgbClr val="2B91AF"/>
                </a:solidFill>
                <a:cs typeface="Calibri" pitchFamily="34" charset="0"/>
              </a:rPr>
              <a:t>XDocument</a:t>
            </a:r>
            <a:r>
              <a:rPr lang="hu-HU" dirty="0">
                <a:cs typeface="Calibri" pitchFamily="34" charset="0"/>
              </a:rPr>
              <a:t> </a:t>
            </a:r>
            <a:r>
              <a:rPr lang="hu-HU" dirty="0" err="1">
                <a:cs typeface="Calibri" pitchFamily="34" charset="0"/>
              </a:rPr>
              <a:t>doc</a:t>
            </a:r>
            <a:r>
              <a:rPr lang="hu-HU" dirty="0">
                <a:cs typeface="Calibri" pitchFamily="34" charset="0"/>
              </a:rPr>
              <a:t> =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  <a:cs typeface="Calibri" pitchFamily="34" charset="0"/>
              </a:rPr>
              <a:t>XDocument</a:t>
            </a:r>
            <a:r>
              <a:rPr lang="hu-HU" dirty="0" err="1">
                <a:cs typeface="Calibri" pitchFamily="34" charset="0"/>
              </a:rPr>
              <a:t>.Parse</a:t>
            </a:r>
            <a:r>
              <a:rPr lang="hu-HU" dirty="0">
                <a:cs typeface="Calibri" pitchFamily="34" charset="0"/>
              </a:rPr>
              <a:t>(</a:t>
            </a:r>
            <a:r>
              <a:rPr lang="hu-HU" dirty="0" err="1">
                <a:cs typeface="Calibri" pitchFamily="34" charset="0"/>
              </a:rPr>
              <a:t>str</a:t>
            </a:r>
            <a:r>
              <a:rPr lang="hu-HU" dirty="0">
                <a:cs typeface="Calibri" pitchFamily="34" charset="0"/>
              </a:rPr>
              <a:t>);</a:t>
            </a:r>
            <a:endParaRPr lang="hu-HU" dirty="0"/>
          </a:p>
        </p:txBody>
      </p:sp>
      <p:sp>
        <p:nvSpPr>
          <p:cNvPr id="1946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818EB3E-2AB1-4E62-8A8A-84D44CA696DF}" type="slidenum">
              <a:rPr lang="hu-HU" sz="1000" smtClean="0">
                <a:solidFill>
                  <a:schemeClr val="tx1"/>
                </a:solidFill>
              </a:rPr>
              <a:pPr eaLnBrk="1" hangingPunct="1"/>
              <a:t>8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8261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dirty="0" smtClean="0">
                <a:latin typeface="+mn-lt"/>
              </a:rPr>
              <a:t>Simple XML processing</a:t>
            </a:r>
            <a:endParaRPr lang="hu-HU" alt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900" y="3319463"/>
            <a:ext cx="8928100" cy="31337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sz="2000" dirty="0" err="1">
                <a:solidFill>
                  <a:srgbClr val="0000FF"/>
                </a:solidFill>
                <a:latin typeface="Consolas"/>
              </a:rPr>
              <a:t>string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  <a:latin typeface="Consolas"/>
              </a:rPr>
              <a:t>personName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=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xDoc.Element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/>
              </a:rPr>
              <a:t>people</a:t>
            </a:r>
            <a:r>
              <a:rPr lang="en-US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).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Element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/>
              </a:rPr>
              <a:t>person</a:t>
            </a:r>
            <a:r>
              <a:rPr lang="en-US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)</a:t>
            </a:r>
            <a:endParaRPr lang="hu-HU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FontTx/>
              <a:buNone/>
              <a:defRPr/>
            </a:pPr>
            <a:r>
              <a:rPr lang="hu-HU" sz="2000" dirty="0">
                <a:solidFill>
                  <a:prstClr val="black"/>
                </a:solidFill>
                <a:latin typeface="Consolas"/>
              </a:rPr>
              <a:t>      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.Element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/>
              </a:rPr>
              <a:t>name</a:t>
            </a:r>
            <a:r>
              <a:rPr lang="en-US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).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Value;</a:t>
            </a:r>
            <a:endParaRPr lang="hu-HU" dirty="0">
              <a:solidFill>
                <a:prstClr val="black"/>
              </a:solidFill>
              <a:latin typeface="Consolas"/>
            </a:endParaRPr>
          </a:p>
          <a:p>
            <a:pPr marL="0" indent="0">
              <a:buFontTx/>
              <a:buNone/>
              <a:defRPr/>
            </a:pPr>
            <a:r>
              <a:rPr lang="hu-HU" sz="2000" dirty="0">
                <a:solidFill>
                  <a:srgbClr val="0000FF"/>
                </a:solidFill>
                <a:latin typeface="Consolas"/>
              </a:rPr>
              <a:t>int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id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hu-HU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.Parse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xDoc.Element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/>
              </a:rPr>
              <a:t>people</a:t>
            </a:r>
            <a:r>
              <a:rPr lang="hu-HU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).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Element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/>
              </a:rPr>
              <a:t>person</a:t>
            </a:r>
            <a:r>
              <a:rPr lang="hu-HU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)</a:t>
            </a:r>
            <a:endParaRPr lang="hu-HU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FontTx/>
              <a:buNone/>
              <a:defRPr/>
            </a:pPr>
            <a:r>
              <a:rPr lang="hu-HU" sz="2000" dirty="0">
                <a:solidFill>
                  <a:prstClr val="black"/>
                </a:solidFill>
                <a:latin typeface="Consolas"/>
              </a:rPr>
              <a:t>      .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Attribute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hu-HU" sz="2000" dirty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>
                <a:solidFill>
                  <a:srgbClr val="A31515"/>
                </a:solidFill>
                <a:latin typeface="Consolas"/>
              </a:rPr>
              <a:t>id</a:t>
            </a:r>
            <a:r>
              <a:rPr lang="hu-HU" sz="2000" dirty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).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Value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pPr marL="0" indent="0">
              <a:buFontTx/>
              <a:buNone/>
              <a:defRPr/>
            </a:pPr>
            <a:endParaRPr lang="hu-HU" sz="2000" dirty="0">
              <a:solidFill>
                <a:prstClr val="black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u-HU" sz="2000" dirty="0">
                <a:solidFill>
                  <a:prstClr val="black"/>
                </a:solidFill>
              </a:rPr>
              <a:t>... </a:t>
            </a:r>
            <a:r>
              <a:rPr lang="en-US" sz="2000" dirty="0" smtClean="0">
                <a:solidFill>
                  <a:prstClr val="black"/>
                </a:solidFill>
              </a:rPr>
              <a:t>OR typecasting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>
                <a:solidFill>
                  <a:prstClr val="black"/>
                </a:solidFill>
              </a:rPr>
              <a:t>... </a:t>
            </a:r>
            <a:r>
              <a:rPr lang="hu-HU" sz="2000" dirty="0" smtClean="0">
                <a:solidFill>
                  <a:prstClr val="black"/>
                </a:solidFill>
              </a:rPr>
              <a:t>(</a:t>
            </a:r>
            <a:r>
              <a:rPr lang="en-US" sz="2000" dirty="0" smtClean="0">
                <a:solidFill>
                  <a:prstClr val="black"/>
                </a:solidFill>
              </a:rPr>
              <a:t>not only with attributes; also works with elements</a:t>
            </a:r>
            <a:r>
              <a:rPr lang="hu-HU" sz="2000" dirty="0" smtClean="0">
                <a:solidFill>
                  <a:prstClr val="black"/>
                </a:solidFill>
              </a:rPr>
              <a:t>)</a:t>
            </a:r>
            <a:endParaRPr lang="hu-HU" sz="2000" dirty="0">
              <a:solidFill>
                <a:prstClr val="black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u-HU" sz="2000" dirty="0">
                <a:solidFill>
                  <a:srgbClr val="0000FF"/>
                </a:solidFill>
                <a:latin typeface="Consolas"/>
              </a:rPr>
              <a:t>int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id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 = (</a:t>
            </a:r>
            <a:r>
              <a:rPr lang="hu-HU" sz="2000" dirty="0">
                <a:solidFill>
                  <a:srgbClr val="0000FF"/>
                </a:solidFill>
                <a:latin typeface="Consolas"/>
              </a:rPr>
              <a:t>int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)(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xDoc.Element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/>
              </a:rPr>
              <a:t>people</a:t>
            </a:r>
            <a:r>
              <a:rPr lang="hu-HU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).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Element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/>
              </a:rPr>
              <a:t>person</a:t>
            </a:r>
            <a:r>
              <a:rPr lang="hu-HU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)</a:t>
            </a:r>
            <a:endParaRPr lang="hu-HU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FontTx/>
              <a:buNone/>
              <a:defRPr/>
            </a:pPr>
            <a:r>
              <a:rPr lang="hu-HU" sz="2000" dirty="0">
                <a:solidFill>
                  <a:prstClr val="black"/>
                </a:solidFill>
                <a:latin typeface="Consolas"/>
              </a:rPr>
              <a:t>      .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Attribute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hu-HU" sz="2000" dirty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>
                <a:solidFill>
                  <a:srgbClr val="A31515"/>
                </a:solidFill>
                <a:latin typeface="Consolas"/>
              </a:rPr>
              <a:t>id</a:t>
            </a:r>
            <a:r>
              <a:rPr lang="hu-HU" sz="2000" dirty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));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2048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B76FAD1-D8FD-4E99-871C-A9A43ACFECB0}" type="slidenum">
              <a:rPr lang="hu-HU" altLang="hu-HU" sz="1000" b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hu-HU" altLang="hu-HU" sz="1000" b="0"/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250825" y="765175"/>
            <a:ext cx="78501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&lt;</a:t>
            </a:r>
            <a:r>
              <a:rPr lang="hu-HU" altLang="hu-HU" sz="2000" dirty="0" err="1" smtClean="0"/>
              <a:t>people</a:t>
            </a:r>
            <a:r>
              <a:rPr lang="hu-HU" altLang="hu-HU" sz="2000" dirty="0" smtClean="0"/>
              <a:t>&gt;</a:t>
            </a:r>
            <a:endParaRPr lang="hu-HU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</a:t>
            </a:r>
            <a:r>
              <a:rPr lang="nn-NO" altLang="hu-HU" sz="2000" dirty="0" smtClean="0"/>
              <a:t>&lt;</a:t>
            </a:r>
            <a:r>
              <a:rPr lang="hu-HU" altLang="hu-HU" sz="2000" dirty="0" err="1" smtClean="0"/>
              <a:t>person</a:t>
            </a:r>
            <a:r>
              <a:rPr lang="nn-NO" altLang="hu-HU" sz="2000" dirty="0" smtClean="0"/>
              <a:t> </a:t>
            </a:r>
            <a:r>
              <a:rPr lang="nn-NO" altLang="hu-HU" sz="2000" dirty="0"/>
              <a:t>id="43984"&gt;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  </a:t>
            </a:r>
            <a:r>
              <a:rPr lang="nn-NO" altLang="hu-HU" sz="2000" dirty="0"/>
              <a:t>  </a:t>
            </a:r>
            <a:r>
              <a:rPr lang="nn-NO" altLang="hu-HU" sz="2000" dirty="0" smtClean="0"/>
              <a:t>&lt;</a:t>
            </a:r>
            <a:r>
              <a:rPr lang="hu-HU" altLang="hu-HU" sz="2000" dirty="0" err="1" smtClean="0"/>
              <a:t>name</a:t>
            </a:r>
            <a:r>
              <a:rPr lang="nn-NO" altLang="hu-HU" sz="2000" dirty="0" smtClean="0"/>
              <a:t>&gt;Joe</a:t>
            </a:r>
            <a:r>
              <a:rPr lang="nn-NO" altLang="hu-HU" sz="2000" dirty="0"/>
              <a:t>&lt;/</a:t>
            </a:r>
            <a:r>
              <a:rPr lang="nn-NO" altLang="hu-HU" sz="2000" dirty="0" smtClean="0"/>
              <a:t>n</a:t>
            </a:r>
            <a:r>
              <a:rPr lang="hu-HU" altLang="hu-HU" sz="2000" dirty="0" err="1" smtClean="0"/>
              <a:t>ame</a:t>
            </a:r>
            <a:r>
              <a:rPr lang="nn-NO" altLang="hu-HU" sz="2000" dirty="0" smtClean="0"/>
              <a:t>&gt;</a:t>
            </a:r>
            <a:endParaRPr lang="nn-NO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2000" dirty="0"/>
              <a:t> </a:t>
            </a:r>
            <a:r>
              <a:rPr lang="hu-HU" altLang="hu-HU" sz="2000" dirty="0"/>
              <a:t>      </a:t>
            </a:r>
            <a:r>
              <a:rPr lang="nn-NO" altLang="hu-HU" sz="2000" dirty="0"/>
              <a:t> </a:t>
            </a:r>
            <a:r>
              <a:rPr lang="nn-NO" altLang="hu-HU" sz="2000" dirty="0" smtClean="0"/>
              <a:t>&lt;</a:t>
            </a:r>
            <a:r>
              <a:rPr lang="hu-HU" altLang="hu-HU" sz="2000" dirty="0" err="1" smtClean="0"/>
              <a:t>age</a:t>
            </a:r>
            <a:r>
              <a:rPr lang="nn-NO" altLang="hu-HU" sz="2000" dirty="0" smtClean="0"/>
              <a:t>&gt;25&lt;/</a:t>
            </a:r>
            <a:r>
              <a:rPr lang="hu-HU" altLang="hu-HU" sz="2000" dirty="0" err="1" smtClean="0"/>
              <a:t>age</a:t>
            </a:r>
            <a:r>
              <a:rPr lang="nn-NO" altLang="hu-HU" sz="2000" dirty="0" smtClean="0"/>
              <a:t>&gt;</a:t>
            </a:r>
            <a:endParaRPr lang="hu-HU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    </a:t>
            </a:r>
            <a:r>
              <a:rPr lang="hu-HU" altLang="hu-HU" sz="2000" dirty="0" smtClean="0"/>
              <a:t>&lt;</a:t>
            </a:r>
            <a:r>
              <a:rPr lang="hu-HU" altLang="hu-HU" sz="2000" dirty="0" err="1" smtClean="0"/>
              <a:t>phone</a:t>
            </a:r>
            <a:r>
              <a:rPr lang="hu-HU" altLang="hu-HU" sz="2000" dirty="0" smtClean="0"/>
              <a:t>&gt;0618515133&lt;/</a:t>
            </a:r>
            <a:r>
              <a:rPr lang="hu-HU" altLang="hu-HU" sz="2000" dirty="0" err="1" smtClean="0"/>
              <a:t>phone</a:t>
            </a:r>
            <a:r>
              <a:rPr lang="hu-HU" altLang="hu-HU" sz="2000" dirty="0" smtClean="0"/>
              <a:t>&gt;</a:t>
            </a:r>
            <a:endParaRPr lang="nn-NO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 </a:t>
            </a:r>
            <a:r>
              <a:rPr lang="hu-HU" altLang="hu-HU" sz="2000" dirty="0" smtClean="0"/>
              <a:t>&lt;/</a:t>
            </a:r>
            <a:r>
              <a:rPr lang="hu-HU" altLang="hu-HU" sz="2000" dirty="0" err="1" smtClean="0"/>
              <a:t>person</a:t>
            </a:r>
            <a:r>
              <a:rPr lang="nn-NO" altLang="hu-HU" sz="2000" dirty="0" smtClean="0"/>
              <a:t>&gt;</a:t>
            </a:r>
            <a:endParaRPr lang="hu-HU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…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&lt;/</a:t>
            </a:r>
            <a:r>
              <a:rPr lang="hu-HU" altLang="hu-HU" sz="2000" dirty="0" err="1" smtClean="0"/>
              <a:t>people</a:t>
            </a:r>
            <a:r>
              <a:rPr lang="hu-HU" altLang="hu-HU" sz="2000" dirty="0" smtClean="0"/>
              <a:t>&gt;</a:t>
            </a:r>
            <a:endParaRPr lang="nn-NO" altLang="hu-HU" sz="2000" dirty="0"/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4932363" y="1389063"/>
            <a:ext cx="39243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/>
              <a:t>.Element(name)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/>
              <a:t>.Attribute(name)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/>
              <a:t>.Elements(name)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/>
              <a:t>.Attributes(name)</a:t>
            </a:r>
          </a:p>
        </p:txBody>
      </p:sp>
    </p:spTree>
    <p:extLst>
      <p:ext uri="{BB962C8B-B14F-4D97-AF65-F5344CB8AC3E}">
        <p14:creationId xmlns:p14="http://schemas.microsoft.com/office/powerpoint/2010/main" val="381674700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theme/theme1.xml><?xml version="1.0" encoding="utf-8"?>
<a:theme xmlns:a="http://schemas.openxmlformats.org/drawingml/2006/main" name="Silver">
  <a:themeElements>
    <a:clrScheme name="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lver">
  <a:themeElements>
    <a:clrScheme name="1_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27941</TotalTime>
  <Words>3622</Words>
  <Application>Microsoft Office PowerPoint</Application>
  <PresentationFormat>Diavetítés a képernyőre (4:3 oldalarány)</PresentationFormat>
  <Paragraphs>496</Paragraphs>
  <Slides>43</Slides>
  <Notes>31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43</vt:i4>
      </vt:variant>
    </vt:vector>
  </HeadingPairs>
  <TitlesOfParts>
    <vt:vector size="54" baseType="lpstr">
      <vt:lpstr>Consolas</vt:lpstr>
      <vt:lpstr>Calibri</vt:lpstr>
      <vt:lpstr>Microsoft New Tai Lue</vt:lpstr>
      <vt:lpstr>Times New Roman</vt:lpstr>
      <vt:lpstr>Arial</vt:lpstr>
      <vt:lpstr>Wingdings</vt:lpstr>
      <vt:lpstr>Courier New</vt:lpstr>
      <vt:lpstr>Segoe</vt:lpstr>
      <vt:lpstr>Segoe UI</vt:lpstr>
      <vt:lpstr>Silver</vt:lpstr>
      <vt:lpstr>1_Silver</vt:lpstr>
      <vt:lpstr>Advanced Development Techniques</vt:lpstr>
      <vt:lpstr>XML (w3schools.com)</vt:lpstr>
      <vt:lpstr>XML</vt:lpstr>
      <vt:lpstr>XML</vt:lpstr>
      <vt:lpstr>XML + .NET</vt:lpstr>
      <vt:lpstr>XElement</vt:lpstr>
      <vt:lpstr>XAttribute</vt:lpstr>
      <vt:lpstr>Saving an XDocument</vt:lpstr>
      <vt:lpstr>Simple XML processing</vt:lpstr>
      <vt:lpstr>JSON</vt:lpstr>
      <vt:lpstr>JSON</vt:lpstr>
      <vt:lpstr>Simple JSON</vt:lpstr>
      <vt:lpstr>LINQ (Language Integrated Queries)</vt:lpstr>
      <vt:lpstr>Var keyword and anonymous classes</vt:lpstr>
      <vt:lpstr>Adding methods</vt:lpstr>
      <vt:lpstr>Extension methods</vt:lpstr>
      <vt:lpstr>With extension methods…</vt:lpstr>
      <vt:lpstr>LINQ operators</vt:lpstr>
      <vt:lpstr>Using lambda expressions with LINQ methods</vt:lpstr>
      <vt:lpstr>LINQ operator examples</vt:lpstr>
      <vt:lpstr>LINQ operator examples - sets</vt:lpstr>
      <vt:lpstr>LINQ operator examples - sort</vt:lpstr>
      <vt:lpstr>LINQ operator examples – filter, count</vt:lpstr>
      <vt:lpstr>LINQ operator examples – filter, selection</vt:lpstr>
      <vt:lpstr>LINQ operator examples – chaining, query syntax</vt:lpstr>
      <vt:lpstr>LINQ operator examples - aggregation</vt:lpstr>
      <vt:lpstr>LINQ operator examples - GroupBy</vt:lpstr>
      <vt:lpstr>LINQ operator examples – inner join</vt:lpstr>
      <vt:lpstr>JSON Linq</vt:lpstr>
      <vt:lpstr>LINQ to XML, XLINQ</vt:lpstr>
      <vt:lpstr>LINQ to XML</vt:lpstr>
      <vt:lpstr>Example</vt:lpstr>
      <vt:lpstr>Example</vt:lpstr>
      <vt:lpstr>Example</vt:lpstr>
      <vt:lpstr>Example – Extension Method</vt:lpstr>
      <vt:lpstr>Example – Number of workers; paginated list</vt:lpstr>
      <vt:lpstr>Example – Shortest and longest names</vt:lpstr>
      <vt:lpstr>Example – Groups; Biggest group</vt:lpstr>
      <vt:lpstr>Practice</vt:lpstr>
      <vt:lpstr>Practice</vt:lpstr>
      <vt:lpstr>PowerPoint-bemutató</vt:lpstr>
      <vt:lpstr>Források</vt:lpstr>
      <vt:lpstr>PowerPoint-bemutató</vt:lpstr>
    </vt:vector>
  </TitlesOfParts>
  <Company>OE 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PPT/2</dc:title>
  <dc:subject>PPT</dc:subject>
  <dc:creator>Szabó Zsolt, Szénási Sándor</dc:creator>
  <cp:lastModifiedBy>Zs</cp:lastModifiedBy>
  <cp:revision>1419</cp:revision>
  <dcterms:created xsi:type="dcterms:W3CDTF">2006-05-29T11:27:00Z</dcterms:created>
  <dcterms:modified xsi:type="dcterms:W3CDTF">2020-09-06T13:44:22Z</dcterms:modified>
</cp:coreProperties>
</file>