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8" r:id="rId2"/>
    <p:sldId id="436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380" r:id="rId12"/>
    <p:sldId id="443" r:id="rId13"/>
    <p:sldId id="454" r:id="rId14"/>
    <p:sldId id="382" r:id="rId15"/>
    <p:sldId id="455" r:id="rId16"/>
    <p:sldId id="456" r:id="rId17"/>
    <p:sldId id="457" r:id="rId18"/>
    <p:sldId id="458" r:id="rId19"/>
    <p:sldId id="435" r:id="rId20"/>
    <p:sldId id="430" r:id="rId21"/>
    <p:sldId id="429" r:id="rId22"/>
    <p:sldId id="444" r:id="rId23"/>
    <p:sldId id="459" r:id="rId24"/>
    <p:sldId id="423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08" r:id="rId37"/>
    <p:sldId id="437" r:id="rId38"/>
    <p:sldId id="438" r:id="rId39"/>
    <p:sldId id="439" r:id="rId40"/>
    <p:sldId id="440" r:id="rId41"/>
    <p:sldId id="441" r:id="rId42"/>
    <p:sldId id="442" r:id="rId43"/>
    <p:sldId id="471" r:id="rId44"/>
    <p:sldId id="472" r:id="rId45"/>
    <p:sldId id="300" r:id="rId46"/>
    <p:sldId id="301" r:id="rId47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328CB4"/>
    <a:srgbClr val="358BB1"/>
    <a:srgbClr val="26637E"/>
    <a:srgbClr val="006699"/>
    <a:srgbClr val="99F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44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CB671E3C-1455-483F-8249-B5CFEA5184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8E8FB4C7-68EE-42A3-A253-93B30B074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5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system.type.assemblyqualifiedname(v=vs.110)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4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944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24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7566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  <a:p>
            <a:r>
              <a:rPr lang="hu-HU" altLang="en-US" dirty="0" smtClean="0"/>
              <a:t>Hátránya: NAGYON LASSÚ!!! </a:t>
            </a: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4266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3989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8563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can be the type name qualified by its namespace or an assembly-qualified name that includes an assembly name specification. See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  <a:hlinkClick r:id="rId3"/>
              </a:rPr>
              <a:t>AssemblyQualifiedName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If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includes the namespace but not the assembly name, this method searches only the calling object's assembly and Mscorlib.dll, in that order. If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is fully qualified with the partial or complete assembly name, this method searches in the specified assembly. If the assembly has a strong name, a complete assembly name is required.</a:t>
            </a:r>
          </a:p>
          <a:p>
            <a:endParaRPr lang="hu-HU" altLang="en-US" dirty="0" smtClean="0"/>
          </a:p>
          <a:p>
            <a:r>
              <a:rPr lang="hu-HU" dirty="0" err="1" smtClean="0"/>
              <a:t>TopNamespace.SubNameSpace.ContainingClass</a:t>
            </a:r>
            <a:r>
              <a:rPr lang="hu-HU" dirty="0" smtClean="0"/>
              <a:t>+</a:t>
            </a:r>
            <a:r>
              <a:rPr lang="hu-HU" dirty="0" err="1" smtClean="0"/>
              <a:t>NestedClass</a:t>
            </a:r>
            <a:r>
              <a:rPr lang="hu-HU" dirty="0" smtClean="0"/>
              <a:t>, </a:t>
            </a:r>
            <a:r>
              <a:rPr lang="hu-HU" dirty="0" err="1" smtClean="0"/>
              <a:t>MyAssembly</a:t>
            </a:r>
            <a:r>
              <a:rPr lang="hu-HU" dirty="0" smtClean="0"/>
              <a:t>, Version=1.3.0.0, </a:t>
            </a:r>
            <a:r>
              <a:rPr lang="hu-HU" dirty="0" err="1" smtClean="0"/>
              <a:t>Culture</a:t>
            </a:r>
            <a:r>
              <a:rPr lang="hu-HU" dirty="0" smtClean="0"/>
              <a:t>=</a:t>
            </a:r>
            <a:r>
              <a:rPr lang="hu-HU" dirty="0" err="1" smtClean="0"/>
              <a:t>neutral</a:t>
            </a:r>
            <a:r>
              <a:rPr lang="hu-HU" dirty="0" smtClean="0"/>
              <a:t>, </a:t>
            </a:r>
            <a:r>
              <a:rPr lang="hu-HU" dirty="0" err="1" smtClean="0"/>
              <a:t>PublicKeyToken</a:t>
            </a:r>
            <a:r>
              <a:rPr lang="hu-HU" dirty="0" smtClean="0"/>
              <a:t>=b17a5c561934e089</a:t>
            </a:r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96682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70024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30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3714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4564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</a:t>
            </a:r>
            <a:r>
              <a:rPr lang="hu-HU" dirty="0" err="1" smtClean="0"/>
              <a:t>src</a:t>
            </a:r>
            <a:r>
              <a:rPr lang="hu-HU" dirty="0" smtClean="0"/>
              <a:t>: http://www.codeproject.com/Articles/2933/Attributes-in-C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20381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Obsolete – elavult tag jelzése</a:t>
            </a:r>
          </a:p>
          <a:p>
            <a:r>
              <a:rPr lang="hu-HU" dirty="0" smtClean="0"/>
              <a:t>DisplayName</a:t>
            </a:r>
            <a:r>
              <a:rPr lang="hu-HU" baseline="0" dirty="0" smtClean="0"/>
              <a:t> – PropertyGrid vezérlőkben használt tipikusan</a:t>
            </a:r>
          </a:p>
          <a:p>
            <a:r>
              <a:rPr lang="hu-HU" baseline="0" dirty="0" smtClean="0"/>
              <a:t>Description – vajonmi</a:t>
            </a:r>
          </a:p>
          <a:p>
            <a:r>
              <a:rPr lang="hu-HU" baseline="0" dirty="0" smtClean="0"/>
              <a:t>DebuggerDisplay – ezt jeleníti meg debug közben</a:t>
            </a:r>
          </a:p>
          <a:p>
            <a:r>
              <a:rPr lang="hu-HU" baseline="0" dirty="0" smtClean="0"/>
              <a:t>DebuggerStepThrough – nem lehet belelépni F11 gombbal</a:t>
            </a:r>
          </a:p>
          <a:p>
            <a:r>
              <a:rPr lang="hu-HU" baseline="0" dirty="0" smtClean="0"/>
              <a:t>WebMethod – WCF REST kívülről hívható metódus; a többi WCF SOAP attribútum</a:t>
            </a:r>
          </a:p>
          <a:p>
            <a:r>
              <a:rPr lang="hu-HU" baseline="0" dirty="0" smtClean="0"/>
              <a:t>Serializable – vajonmi</a:t>
            </a:r>
          </a:p>
          <a:p>
            <a:r>
              <a:rPr lang="hu-HU" baseline="0" dirty="0" smtClean="0"/>
              <a:t>DllImport – DLL-ből való export használata</a:t>
            </a:r>
          </a:p>
          <a:p>
            <a:r>
              <a:rPr lang="hu-HU" baseline="0" dirty="0" smtClean="0"/>
              <a:t>Flags – Enumra rakható, használható a bitwise OR</a:t>
            </a:r>
          </a:p>
          <a:p>
            <a:r>
              <a:rPr lang="hu-HU" baseline="0" dirty="0" smtClean="0"/>
              <a:t>ThreadStatic – Szálanként statikus</a:t>
            </a:r>
          </a:p>
          <a:p>
            <a:r>
              <a:rPr lang="hu-HU" baseline="0" dirty="0" smtClean="0"/>
              <a:t>TestClass, TestMethod – Unit teszteknél ezekkel jelöljük h hol vannak a tesztek</a:t>
            </a:r>
          </a:p>
          <a:p>
            <a:r>
              <a:rPr lang="hu-HU" baseline="0" dirty="0" smtClean="0"/>
              <a:t>Key, ForeignKey, Column – EF code-first esetén ezzel </a:t>
            </a:r>
            <a:r>
              <a:rPr lang="hu-HU" baseline="0" smtClean="0"/>
              <a:t>jelölhetjük a későbbi táblák </a:t>
            </a:r>
            <a:r>
              <a:rPr lang="hu-HU" baseline="0" dirty="0" smtClean="0"/>
              <a:t>kulcsait, vagy esetleg az oszlop-leképezést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3253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példában bináris, de van még csomó más féle.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42853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„Korlátozottan igaz” = </a:t>
            </a:r>
            <a:r>
              <a:rPr lang="hu-HU" dirty="0" err="1" smtClean="0"/>
              <a:t>AppDomain</a:t>
            </a:r>
            <a:r>
              <a:rPr lang="hu-HU" dirty="0" smtClean="0"/>
              <a:t> –</a:t>
            </a:r>
            <a:r>
              <a:rPr lang="hu-HU" dirty="0" err="1" smtClean="0"/>
              <a:t>enként</a:t>
            </a:r>
            <a:r>
              <a:rPr lang="hu-HU" dirty="0" smtClean="0"/>
              <a:t> egyszer</a:t>
            </a:r>
            <a:br>
              <a:rPr lang="hu-HU" dirty="0" smtClean="0"/>
            </a:br>
            <a:r>
              <a:rPr lang="hu-HU" dirty="0" smtClean="0"/>
              <a:t>https://msdn.microsoft.com/en-us/library/vstudio/43wc4hhs%28v=vs.100%29.aspx</a:t>
            </a:r>
          </a:p>
          <a:p>
            <a:endParaRPr 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203B640-99ED-4BE4-B863-2B5A6D88E4C5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E1A35DE-E50B-45D9-988D-E6552CF1C98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45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71C4392-B3CD-4702-B99E-FB4085D00C8C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46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err="1" smtClean="0"/>
              <a:t>Relokációs</a:t>
            </a:r>
            <a:r>
              <a:rPr lang="hu-HU" dirty="0" smtClean="0"/>
              <a:t> adatok: az adott modulból fordított</a:t>
            </a:r>
            <a:r>
              <a:rPr lang="hu-HU" baseline="0" dirty="0" smtClean="0"/>
              <a:t> </a:t>
            </a:r>
            <a:r>
              <a:rPr lang="hu-HU" dirty="0" smtClean="0"/>
              <a:t>0-s cím helye</a:t>
            </a:r>
            <a:r>
              <a:rPr lang="hu-HU" baseline="0" dirty="0" smtClean="0"/>
              <a:t> alapján a metódus </a:t>
            </a:r>
            <a:r>
              <a:rPr lang="hu-HU" baseline="0" dirty="0" err="1" smtClean="0"/>
              <a:t>entry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point-ok</a:t>
            </a:r>
            <a:r>
              <a:rPr lang="hu-HU" baseline="0" dirty="0" smtClean="0"/>
              <a:t> elhelyezkedése a végső EXE file-ban</a:t>
            </a:r>
          </a:p>
          <a:p>
            <a:r>
              <a:rPr lang="hu-HU" dirty="0" smtClean="0"/>
              <a:t>http://en.wikipedia.org/wiki/Relocation_%28computing%29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41A009C-6D46-4826-9611-98748C6D83B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8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1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28CD1A5-5000-4100-982B-3A44E93DABBF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9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1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C7CBC5C-1014-472D-9CBB-F42DA7DDC72A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10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0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„Korlátozottan igaz” = </a:t>
            </a:r>
            <a:r>
              <a:rPr lang="hu-HU" dirty="0" err="1" smtClean="0"/>
              <a:t>AppDomain</a:t>
            </a:r>
            <a:r>
              <a:rPr lang="hu-HU" dirty="0" smtClean="0"/>
              <a:t> –</a:t>
            </a:r>
            <a:r>
              <a:rPr lang="hu-HU" dirty="0" err="1" smtClean="0"/>
              <a:t>enként</a:t>
            </a:r>
            <a:r>
              <a:rPr lang="hu-HU" dirty="0" smtClean="0"/>
              <a:t> egyszer</a:t>
            </a:r>
            <a:br>
              <a:rPr lang="hu-HU" dirty="0" smtClean="0"/>
            </a:br>
            <a:r>
              <a:rPr lang="hu-HU" dirty="0" smtClean="0"/>
              <a:t>https://msdn.microsoft.com/en-us/library/vstudio/43wc4hhs%28v=vs.100%29.aspx</a:t>
            </a:r>
          </a:p>
          <a:p>
            <a:endParaRPr 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203B640-99ED-4BE4-B863-2B5A6D88E4C5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0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16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1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17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6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7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628775"/>
            <a:ext cx="89281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141663"/>
            <a:ext cx="8928100" cy="30241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37141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3BC6-C10F-41D3-8BD2-7CD56D9A8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805345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B768-86AC-4227-8528-39BAB7E1BB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99994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AE79-17DB-46D7-9133-7C77A31B7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257083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88F4-C226-4FE6-A622-6389E6E276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31848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79F2-2BE1-478D-907E-A9B8451CBF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891132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2EAC-D674-4CA8-80CC-215CD1FB59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493791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A138-90ED-476D-99C4-75E094CB97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55448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25F5-D0B4-4713-982E-2983D6220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434942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AE2-8C3A-481A-954A-96076AB67E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859024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B4A3-DAD3-4659-BBC9-8205E63094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72371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1EFBFE-2939-4042-8AD7-72A62CF5C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Advanced Development Techniques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en-US" sz="2000" b="0" dirty="0" smtClean="0"/>
              <a:t>Reflection</a:t>
            </a:r>
            <a:endParaRPr lang="hu-HU" sz="2000" b="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Dynamic</a:t>
            </a:r>
            <a:r>
              <a:rPr lang="hu-HU" dirty="0" smtClean="0"/>
              <a:t> linking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3500438" y="692150"/>
            <a:ext cx="5535612" cy="5761038"/>
          </a:xfrm>
        </p:spPr>
        <p:txBody>
          <a:bodyPr/>
          <a:lstStyle/>
          <a:p>
            <a:r>
              <a:rPr lang="en-US" dirty="0" smtClean="0"/>
              <a:t>Some methods/resources are outside the memory allocated to the process</a:t>
            </a:r>
            <a:endParaRPr lang="hu-HU" dirty="0" smtClean="0"/>
          </a:p>
          <a:p>
            <a:r>
              <a:rPr lang="en-US" dirty="0" smtClean="0"/>
              <a:t>The exact location of those are not known to the compiler</a:t>
            </a:r>
            <a:endParaRPr lang="hu-HU" dirty="0" smtClean="0"/>
          </a:p>
          <a:p>
            <a:r>
              <a:rPr lang="en-US" dirty="0" smtClean="0"/>
              <a:t>The reference to those methods are dynamic, determined during run-time (not known during compile-time, the DLL will be loaded by the OS on demand)</a:t>
            </a:r>
            <a:endParaRPr lang="hu-HU" dirty="0" smtClean="0"/>
          </a:p>
          <a:p>
            <a:r>
              <a:rPr lang="en-US" dirty="0" smtClean="0"/>
              <a:t>The same method can be used by multiple processes </a:t>
            </a:r>
            <a:r>
              <a:rPr lang="hu-HU" dirty="0" smtClean="0">
                <a:sym typeface="Wingdings" pitchFamily="2" charset="2"/>
              </a:rPr>
              <a:t></a:t>
            </a:r>
            <a:r>
              <a:rPr lang="hu-HU" dirty="0" smtClean="0"/>
              <a:t> </a:t>
            </a:r>
            <a:r>
              <a:rPr lang="en-US" dirty="0" smtClean="0"/>
              <a:t>shared </a:t>
            </a:r>
            <a:r>
              <a:rPr lang="hu-HU" dirty="0" smtClean="0"/>
              <a:t>(~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)</a:t>
            </a:r>
          </a:p>
          <a:p>
            <a:r>
              <a:rPr lang="en-US" dirty="0" smtClean="0"/>
              <a:t>Most of the modern programs work this way (static linking: rare)</a:t>
            </a:r>
            <a:endParaRPr lang="hu-HU" dirty="0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F63614C-AE1A-46D8-BBD9-3186B367FF9D}" type="slidenum">
              <a:rPr lang="hu-HU" sz="10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571500" y="5105400"/>
            <a:ext cx="2087563" cy="155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Program 2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@SomeFunct3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571500" y="857250"/>
            <a:ext cx="2087563" cy="155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Program 1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@SomeFunct2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flipH="1">
            <a:off x="211138" y="17938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1" name="Line 21"/>
          <p:cNvSpPr>
            <a:spLocks noChangeShapeType="1"/>
          </p:cNvSpPr>
          <p:nvPr/>
        </p:nvSpPr>
        <p:spPr bwMode="auto">
          <a:xfrm flipV="1">
            <a:off x="211138" y="1793875"/>
            <a:ext cx="0" cy="19446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 flipH="1">
            <a:off x="211138" y="3738563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 flipH="1">
            <a:off x="2660650" y="215423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 flipV="1">
            <a:off x="3019425" y="2154238"/>
            <a:ext cx="0" cy="16557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5" name="Line 25"/>
          <p:cNvSpPr>
            <a:spLocks noChangeShapeType="1"/>
          </p:cNvSpPr>
          <p:nvPr/>
        </p:nvSpPr>
        <p:spPr bwMode="auto">
          <a:xfrm flipH="1">
            <a:off x="2660650" y="3810000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6" name="Line 26"/>
          <p:cNvSpPr>
            <a:spLocks noChangeShapeType="1"/>
          </p:cNvSpPr>
          <p:nvPr/>
        </p:nvSpPr>
        <p:spPr bwMode="auto">
          <a:xfrm flipH="1">
            <a:off x="211138" y="6042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7" name="Line 27"/>
          <p:cNvSpPr>
            <a:spLocks noChangeShapeType="1"/>
          </p:cNvSpPr>
          <p:nvPr/>
        </p:nvSpPr>
        <p:spPr bwMode="auto">
          <a:xfrm flipV="1">
            <a:off x="211138" y="4097338"/>
            <a:ext cx="0" cy="19446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 flipH="1">
            <a:off x="211138" y="4097338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H="1">
            <a:off x="2660650" y="6257925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 flipV="1">
            <a:off x="3019425" y="4097338"/>
            <a:ext cx="0" cy="2162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1" name="Line 31"/>
          <p:cNvSpPr>
            <a:spLocks noChangeShapeType="1"/>
          </p:cNvSpPr>
          <p:nvPr/>
        </p:nvSpPr>
        <p:spPr bwMode="auto">
          <a:xfrm flipH="1">
            <a:off x="2660650" y="4097338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2" name="Rectangle 35"/>
          <p:cNvSpPr>
            <a:spLocks noChangeArrowheads="1"/>
          </p:cNvSpPr>
          <p:nvPr/>
        </p:nvSpPr>
        <p:spPr bwMode="auto">
          <a:xfrm>
            <a:off x="571500" y="2586038"/>
            <a:ext cx="2087563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 dirty="0">
                <a:latin typeface="Times New Roman" pitchFamily="18" charset="0"/>
              </a:rPr>
              <a:t>DLL</a:t>
            </a:r>
          </a:p>
          <a:p>
            <a:r>
              <a:rPr lang="en-GB" sz="2400" dirty="0" smtClean="0">
                <a:latin typeface="Times New Roman" pitchFamily="18" charset="0"/>
              </a:rPr>
              <a:t>SomeClass1</a:t>
            </a:r>
            <a:endParaRPr lang="hu-HU" sz="2400" dirty="0">
              <a:latin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</a:rPr>
              <a:t>SomeFunct2</a:t>
            </a:r>
          </a:p>
          <a:p>
            <a:r>
              <a:rPr lang="hu-HU" sz="2400" dirty="0">
                <a:latin typeface="Times New Roman" pitchFamily="18" charset="0"/>
              </a:rPr>
              <a:t>SomeFunct3</a:t>
            </a:r>
          </a:p>
          <a:p>
            <a:r>
              <a:rPr lang="en-GB" sz="2400" dirty="0" smtClean="0">
                <a:latin typeface="Times New Roman" pitchFamily="18" charset="0"/>
              </a:rPr>
              <a:t>SomeClass2</a:t>
            </a:r>
            <a:endParaRPr lang="hu-H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296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Static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Dynamic</a:t>
            </a:r>
            <a:r>
              <a:rPr lang="hu-HU" dirty="0" smtClean="0"/>
              <a:t> Linking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90" y="822381"/>
            <a:ext cx="10210039" cy="5740344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0332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RDATA, DATA, CODE/TEXT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603049"/>
            <a:ext cx="8029575" cy="22098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4" y="2444592"/>
            <a:ext cx="4572000" cy="9715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867035"/>
            <a:ext cx="5857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36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Dynamic Link Library / Shared Object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defRPr/>
            </a:pPr>
            <a:r>
              <a:rPr lang="en-US" dirty="0" smtClean="0"/>
              <a:t>Almost all modern applications work this way; static linking is still possible but almost never used</a:t>
            </a:r>
          </a:p>
          <a:p>
            <a:pPr marL="271463" indent="-271463">
              <a:defRPr/>
            </a:pPr>
            <a:r>
              <a:rPr lang="en-US" dirty="0" smtClean="0"/>
              <a:t>Same task</a:t>
            </a:r>
            <a:r>
              <a:rPr lang="hu-HU" dirty="0" smtClean="0"/>
              <a:t>: Windows</a:t>
            </a:r>
            <a:r>
              <a:rPr lang="en-US" dirty="0" smtClean="0"/>
              <a:t> has</a:t>
            </a:r>
            <a:r>
              <a:rPr lang="hu-HU" dirty="0" smtClean="0"/>
              <a:t> DLL file</a:t>
            </a:r>
            <a:r>
              <a:rPr lang="en-US" dirty="0" smtClean="0"/>
              <a:t>s</a:t>
            </a:r>
            <a:r>
              <a:rPr lang="hu-HU" dirty="0" smtClean="0"/>
              <a:t>, Linux</a:t>
            </a:r>
            <a:r>
              <a:rPr lang="en-US" dirty="0" smtClean="0"/>
              <a:t> has </a:t>
            </a:r>
            <a:r>
              <a:rPr lang="hu-HU" dirty="0" smtClean="0"/>
              <a:t>SO file</a:t>
            </a:r>
            <a:r>
              <a:rPr lang="en-US" dirty="0" smtClean="0"/>
              <a:t>s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Separately compiled, only attached to the executable during the execution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(= </a:t>
            </a:r>
            <a:r>
              <a:rPr lang="hu-HU" dirty="0" err="1" smtClean="0"/>
              <a:t>dynamic</a:t>
            </a:r>
            <a:r>
              <a:rPr lang="hu-HU" dirty="0" smtClean="0"/>
              <a:t>, </a:t>
            </a:r>
            <a:r>
              <a:rPr lang="en-US" dirty="0" smtClean="0"/>
              <a:t>true for both</a:t>
            </a:r>
            <a:r>
              <a:rPr lang="hu-HU" dirty="0" smtClean="0"/>
              <a:t>)</a:t>
            </a:r>
          </a:p>
          <a:p>
            <a:pPr marL="671513" lvl="1" indent="-271463">
              <a:defRPr/>
            </a:pPr>
            <a:r>
              <a:rPr lang="en-US" dirty="0" smtClean="0"/>
              <a:t>Only loaded to the memory once, multiple programs can use the same file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(= </a:t>
            </a:r>
            <a:r>
              <a:rPr lang="hu-HU" dirty="0" err="1" smtClean="0"/>
              <a:t>shared</a:t>
            </a:r>
            <a:r>
              <a:rPr lang="hu-HU" dirty="0" smtClean="0"/>
              <a:t>, </a:t>
            </a:r>
            <a:r>
              <a:rPr lang="en-US" dirty="0" smtClean="0"/>
              <a:t>true for both, in</a:t>
            </a:r>
            <a:r>
              <a:rPr lang="hu-HU" dirty="0" smtClean="0"/>
              <a:t>.NET </a:t>
            </a:r>
            <a:r>
              <a:rPr lang="en-US" dirty="0" smtClean="0"/>
              <a:t>only partially </a:t>
            </a:r>
            <a:r>
              <a:rPr lang="hu-HU" dirty="0" smtClean="0"/>
              <a:t>(</a:t>
            </a:r>
            <a:r>
              <a:rPr lang="hu-HU" dirty="0" err="1" smtClean="0"/>
              <a:t>AppDomain</a:t>
            </a:r>
            <a:r>
              <a:rPr lang="hu-HU" dirty="0" smtClean="0"/>
              <a:t>))</a:t>
            </a:r>
          </a:p>
          <a:p>
            <a:pPr marL="271463" indent="-271463">
              <a:defRPr/>
            </a:pPr>
            <a:r>
              <a:rPr lang="hu-HU" dirty="0" smtClean="0"/>
              <a:t>Windows OS</a:t>
            </a:r>
            <a:r>
              <a:rPr lang="en-US" dirty="0" smtClean="0"/>
              <a:t>: distinguish between native and managed executables</a:t>
            </a:r>
            <a:r>
              <a:rPr lang="hu-HU" dirty="0" smtClean="0"/>
              <a:t>:</a:t>
            </a:r>
          </a:p>
          <a:p>
            <a:pPr marL="671513" lvl="1" indent="-271463">
              <a:defRPr/>
            </a:pPr>
            <a:r>
              <a:rPr lang="hu-HU" i="1" dirty="0" err="1" smtClean="0"/>
              <a:t>Native</a:t>
            </a:r>
            <a:r>
              <a:rPr lang="hu-HU" i="1" dirty="0" smtClean="0"/>
              <a:t> / </a:t>
            </a:r>
            <a:r>
              <a:rPr lang="hu-HU" i="1" dirty="0" err="1" smtClean="0"/>
              <a:t>Unmanaged</a:t>
            </a:r>
            <a:r>
              <a:rPr lang="hu-HU" dirty="0" smtClean="0"/>
              <a:t>: </a:t>
            </a:r>
            <a:r>
              <a:rPr lang="en-US" dirty="0" smtClean="0"/>
              <a:t>It contains binary code that is processed directly by the </a:t>
            </a:r>
            <a:r>
              <a:rPr lang="hu-HU" dirty="0" smtClean="0"/>
              <a:t>OS/CP</a:t>
            </a:r>
            <a:r>
              <a:rPr lang="en-US" dirty="0" smtClean="0"/>
              <a:t>U; procedural code, simple types, direct HW access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Language-independent</a:t>
            </a:r>
            <a:r>
              <a:rPr lang="hu-HU" dirty="0" smtClean="0"/>
              <a:t> (</a:t>
            </a:r>
            <a:r>
              <a:rPr lang="en-US" dirty="0" smtClean="0"/>
              <a:t>anything can be compiled to this kind of </a:t>
            </a:r>
            <a:r>
              <a:rPr lang="hu-HU" dirty="0" smtClean="0"/>
              <a:t>EXE/DLL </a:t>
            </a:r>
            <a:r>
              <a:rPr lang="en-US" dirty="0" smtClean="0"/>
              <a:t>files</a:t>
            </a:r>
            <a:r>
              <a:rPr lang="hu-HU" dirty="0" smtClean="0"/>
              <a:t>), </a:t>
            </a:r>
            <a:r>
              <a:rPr lang="en-US" dirty="0" smtClean="0"/>
              <a:t> but platform-independent</a:t>
            </a:r>
            <a:endParaRPr lang="hu-HU" dirty="0" smtClean="0"/>
          </a:p>
          <a:p>
            <a:pPr marL="671513" lvl="1" indent="-271463">
              <a:defRPr/>
            </a:pPr>
            <a:r>
              <a:rPr lang="hu-HU" i="1" dirty="0" err="1" smtClean="0"/>
              <a:t>Managed</a:t>
            </a:r>
            <a:r>
              <a:rPr lang="hu-HU" dirty="0" smtClean="0"/>
              <a:t>: </a:t>
            </a:r>
            <a:r>
              <a:rPr lang="en-US" dirty="0" smtClean="0"/>
              <a:t>Contains one</a:t>
            </a:r>
            <a:r>
              <a:rPr lang="hu-HU" dirty="0" smtClean="0"/>
              <a:t> (</a:t>
            </a:r>
            <a:r>
              <a:rPr lang="en-US" dirty="0" smtClean="0"/>
              <a:t>or more</a:t>
            </a:r>
            <a:r>
              <a:rPr lang="hu-HU" dirty="0" smtClean="0"/>
              <a:t>) </a:t>
            </a:r>
            <a:r>
              <a:rPr lang="en-US" dirty="0" smtClean="0"/>
              <a:t>classes</a:t>
            </a:r>
            <a:r>
              <a:rPr lang="hu-HU" dirty="0" smtClean="0"/>
              <a:t>, </a:t>
            </a:r>
            <a:r>
              <a:rPr lang="en-US" dirty="0" smtClean="0"/>
              <a:t>only the </a:t>
            </a:r>
            <a:r>
              <a:rPr lang="hu-HU" dirty="0" smtClean="0"/>
              <a:t>.NET/JVM </a:t>
            </a:r>
            <a:r>
              <a:rPr lang="en-US" dirty="0" smtClean="0"/>
              <a:t>framework can work with it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Language- and platform-independent </a:t>
            </a:r>
            <a:r>
              <a:rPr lang="hu-HU" dirty="0" smtClean="0"/>
              <a:t>(</a:t>
            </a:r>
            <a:r>
              <a:rPr lang="en-US" dirty="0" smtClean="0"/>
              <a:t>if the</a:t>
            </a:r>
            <a:r>
              <a:rPr lang="hu-HU" dirty="0" smtClean="0"/>
              <a:t>.NET/JVM </a:t>
            </a:r>
            <a:r>
              <a:rPr lang="en-US" dirty="0" smtClean="0"/>
              <a:t>system is available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en-US" dirty="0" smtClean="0"/>
              <a:t>With </a:t>
            </a:r>
            <a:r>
              <a:rPr lang="hu-HU" dirty="0" smtClean="0"/>
              <a:t>.NET</a:t>
            </a:r>
            <a:r>
              <a:rPr lang="en-US" dirty="0" smtClean="0"/>
              <a:t>, these are </a:t>
            </a:r>
            <a:r>
              <a:rPr lang="hu-HU" dirty="0" smtClean="0"/>
              <a:t>DLL/EXE file</a:t>
            </a:r>
            <a:r>
              <a:rPr lang="en-US" dirty="0" smtClean="0"/>
              <a:t>s</a:t>
            </a:r>
            <a:r>
              <a:rPr lang="hu-HU" dirty="0" smtClean="0"/>
              <a:t>, </a:t>
            </a:r>
            <a:r>
              <a:rPr lang="en-US" dirty="0" smtClean="0"/>
              <a:t>in </a:t>
            </a:r>
            <a:r>
              <a:rPr lang="hu-HU" dirty="0" smtClean="0"/>
              <a:t>JVM </a:t>
            </a:r>
            <a:r>
              <a:rPr lang="en-US" dirty="0" smtClean="0"/>
              <a:t>these are </a:t>
            </a:r>
            <a:r>
              <a:rPr lang="hu-HU" dirty="0" smtClean="0"/>
              <a:t>CLASS/JAR file</a:t>
            </a:r>
            <a:r>
              <a:rPr lang="en-US" dirty="0" smtClean="0"/>
              <a:t>s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9367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Managed</a:t>
            </a:r>
            <a:r>
              <a:rPr lang="hu-HU" dirty="0" smtClean="0"/>
              <a:t>/</a:t>
            </a:r>
            <a:r>
              <a:rPr lang="hu-HU" dirty="0" err="1" smtClean="0"/>
              <a:t>Unmanaged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40"/>
            <a:ext cx="9093679" cy="5472760"/>
          </a:xfrm>
          <a:prstGeom prst="rect">
            <a:avLst/>
          </a:prstGeom>
        </p:spPr>
      </p:pic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674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DLL files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382"/>
            <a:ext cx="8928100" cy="5761038"/>
          </a:xfrm>
        </p:spPr>
        <p:txBody>
          <a:bodyPr/>
          <a:lstStyle/>
          <a:p>
            <a:r>
              <a:rPr lang="en-US" b="1" dirty="0" smtClean="0"/>
              <a:t>Loaded from the current </a:t>
            </a:r>
            <a:r>
              <a:rPr lang="en-US" dirty="0" smtClean="0"/>
              <a:t>directory or from </a:t>
            </a:r>
            <a:r>
              <a:rPr lang="hu-HU" b="1" dirty="0" smtClean="0"/>
              <a:t>%</a:t>
            </a:r>
            <a:r>
              <a:rPr lang="hu-HU" b="1" dirty="0"/>
              <a:t>PATH</a:t>
            </a:r>
            <a:r>
              <a:rPr lang="hu-HU" b="1" dirty="0" smtClean="0"/>
              <a:t>%</a:t>
            </a:r>
          </a:p>
          <a:p>
            <a:pPr lvl="1"/>
            <a:r>
              <a:rPr lang="hu-HU" sz="2400" b="1" dirty="0"/>
              <a:t>%PATH% = a </a:t>
            </a:r>
            <a:r>
              <a:rPr lang="en-US" sz="2400" b="1" dirty="0"/>
              <a:t>WINDOWS</a:t>
            </a:r>
            <a:r>
              <a:rPr lang="hu-HU" sz="2400" b="1" dirty="0"/>
              <a:t>,</a:t>
            </a:r>
            <a:r>
              <a:rPr lang="en-US" sz="2400" b="1" dirty="0"/>
              <a:t> SYSTEM</a:t>
            </a:r>
            <a:r>
              <a:rPr lang="hu-HU" sz="2400" b="1" dirty="0"/>
              <a:t>, SYSTEM32 </a:t>
            </a:r>
            <a:r>
              <a:rPr lang="en-US" sz="2400" b="1" dirty="0" smtClean="0"/>
              <a:t>folders</a:t>
            </a:r>
            <a:endParaRPr lang="hu-HU" sz="2400" b="1" dirty="0"/>
          </a:p>
          <a:p>
            <a:r>
              <a:rPr lang="en-US" b="1" dirty="0" smtClean="0"/>
              <a:t>Slow load time</a:t>
            </a:r>
            <a:endParaRPr lang="hu-HU" b="1" dirty="0" smtClean="0"/>
          </a:p>
          <a:p>
            <a:r>
              <a:rPr lang="hu-HU" b="1" dirty="0" smtClean="0"/>
              <a:t>DLL HELL</a:t>
            </a:r>
          </a:p>
          <a:p>
            <a:pPr lvl="1"/>
            <a:r>
              <a:rPr lang="en-US" dirty="0" smtClean="0"/>
              <a:t>No solution for versioning</a:t>
            </a:r>
            <a:endParaRPr lang="hu-HU" dirty="0" smtClean="0"/>
          </a:p>
          <a:p>
            <a:pPr lvl="1"/>
            <a:r>
              <a:rPr lang="en-US" dirty="0" smtClean="0"/>
              <a:t>Different apps require different versions of the same DLL</a:t>
            </a:r>
            <a:endParaRPr lang="hu-HU" dirty="0" smtClean="0"/>
          </a:p>
          <a:p>
            <a:pPr lvl="1"/>
            <a:r>
              <a:rPr lang="en-US" dirty="0" smtClean="0"/>
              <a:t>The different versions might cause problems, especially when uninstalling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en-US" dirty="0" smtClean="0"/>
              <a:t>Solution</a:t>
            </a:r>
            <a:r>
              <a:rPr lang="hu-HU" dirty="0" smtClean="0"/>
              <a:t>”: </a:t>
            </a:r>
            <a:r>
              <a:rPr lang="hu-HU" i="1" dirty="0" smtClean="0"/>
              <a:t>DLL </a:t>
            </a:r>
            <a:r>
              <a:rPr lang="hu-HU" i="1" dirty="0" err="1" smtClean="0"/>
              <a:t>stomping</a:t>
            </a:r>
            <a:r>
              <a:rPr lang="hu-HU" dirty="0" smtClean="0"/>
              <a:t> </a:t>
            </a:r>
            <a:r>
              <a:rPr lang="en-US" dirty="0" smtClean="0"/>
              <a:t>OR all DLL next to the EXE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Linux </a:t>
            </a:r>
            <a:r>
              <a:rPr lang="en-US" dirty="0" smtClean="0"/>
              <a:t>solution</a:t>
            </a:r>
            <a:r>
              <a:rPr lang="hu-HU" dirty="0" smtClean="0"/>
              <a:t>: file</a:t>
            </a:r>
            <a:r>
              <a:rPr lang="en-US" dirty="0" smtClean="0"/>
              <a:t>-level package manager </a:t>
            </a:r>
            <a:r>
              <a:rPr lang="hu-HU" dirty="0" smtClean="0"/>
              <a:t>+ </a:t>
            </a:r>
            <a:r>
              <a:rPr lang="en-US" dirty="0" smtClean="0"/>
              <a:t>versioned </a:t>
            </a:r>
            <a:r>
              <a:rPr lang="hu-HU" dirty="0" err="1" smtClean="0"/>
              <a:t>symlink</a:t>
            </a:r>
            <a:r>
              <a:rPr lang="en-US" dirty="0" smtClean="0"/>
              <a:t>s</a:t>
            </a:r>
            <a:endParaRPr lang="hu-HU" dirty="0" smtClean="0"/>
          </a:p>
          <a:p>
            <a:pPr lvl="1"/>
            <a:r>
              <a:rPr lang="hu-HU" dirty="0" smtClean="0"/>
              <a:t>.NET </a:t>
            </a:r>
            <a:r>
              <a:rPr lang="en-US" dirty="0" smtClean="0"/>
              <a:t>solution</a:t>
            </a:r>
            <a:r>
              <a:rPr lang="hu-HU" dirty="0" smtClean="0"/>
              <a:t>: GAC = Global Assembly Cache</a:t>
            </a:r>
          </a:p>
          <a:p>
            <a:r>
              <a:rPr lang="hu-HU" b="1" dirty="0" smtClean="0"/>
              <a:t>Windows API</a:t>
            </a:r>
          </a:p>
          <a:p>
            <a:pPr lvl="1"/>
            <a:r>
              <a:rPr lang="en-US" dirty="0" smtClean="0"/>
              <a:t>A set of u</a:t>
            </a:r>
            <a:r>
              <a:rPr lang="hu-HU" dirty="0" err="1" smtClean="0"/>
              <a:t>nmanaged</a:t>
            </a:r>
            <a:r>
              <a:rPr lang="hu-HU" dirty="0" smtClean="0"/>
              <a:t> DLL</a:t>
            </a:r>
            <a:r>
              <a:rPr lang="en-US" dirty="0" smtClean="0"/>
              <a:t> files, containing system methods</a:t>
            </a:r>
            <a:endParaRPr lang="hu-HU" dirty="0" smtClean="0"/>
          </a:p>
          <a:p>
            <a:pPr lvl="1"/>
            <a:r>
              <a:rPr lang="en-US" dirty="0" smtClean="0"/>
              <a:t>Low-level operations</a:t>
            </a:r>
            <a:r>
              <a:rPr lang="hu-HU" dirty="0" smtClean="0"/>
              <a:t>, </a:t>
            </a:r>
            <a:r>
              <a:rPr lang="en-US" dirty="0" smtClean="0"/>
              <a:t>HW access</a:t>
            </a:r>
            <a:endParaRPr lang="hu-HU" dirty="0" smtClean="0"/>
          </a:p>
          <a:p>
            <a:pPr lvl="1"/>
            <a:r>
              <a:rPr lang="en-US" dirty="0" smtClean="0"/>
              <a:t>All public functionality of the OS is available</a:t>
            </a:r>
            <a:endParaRPr lang="hu-HU" dirty="0" smtClean="0"/>
          </a:p>
          <a:p>
            <a:pPr lvl="1"/>
            <a:r>
              <a:rPr lang="en-US" dirty="0" smtClean="0"/>
              <a:t>The more important features have</a:t>
            </a:r>
            <a:r>
              <a:rPr lang="hu-HU" dirty="0" smtClean="0"/>
              <a:t>.NET </a:t>
            </a:r>
            <a:r>
              <a:rPr lang="en-US" dirty="0" smtClean="0"/>
              <a:t>wrappers, but the lowest level still uses WINAPI calls</a:t>
            </a:r>
            <a:r>
              <a:rPr lang="hu-HU" dirty="0" smtClean="0"/>
              <a:t> (</a:t>
            </a:r>
            <a:r>
              <a:rPr lang="en-US" dirty="0" smtClean="0"/>
              <a:t>e.g.</a:t>
            </a:r>
            <a:r>
              <a:rPr lang="hu-HU" dirty="0" smtClean="0"/>
              <a:t> </a:t>
            </a:r>
            <a:r>
              <a:rPr lang="hu-HU" dirty="0" err="1" smtClean="0"/>
              <a:t>System.Diagnostics.Stopwatch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 smtClean="0"/>
              <a:t>QueryPerformanceCounter</a:t>
            </a:r>
            <a:r>
              <a:rPr lang="hu-HU" dirty="0" smtClean="0"/>
              <a:t>) </a:t>
            </a:r>
            <a:endParaRPr lang="hu-HU" b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1906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a native DLL</a:t>
            </a:r>
            <a:endParaRPr lang="hu-HU" dirty="0" smtClean="0"/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Platform-dependent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smtClean="0">
                <a:cs typeface="Calibri" pitchFamily="34" charset="0"/>
              </a:rPr>
              <a:t>32 / 64 </a:t>
            </a:r>
            <a:r>
              <a:rPr lang="hu-HU" dirty="0" err="1" smtClean="0">
                <a:cs typeface="Calibri" pitchFamily="34" charset="0"/>
              </a:rPr>
              <a:t>bits</a:t>
            </a:r>
            <a:r>
              <a:rPr lang="hu-HU" dirty="0" smtClean="0">
                <a:cs typeface="Calibri" pitchFamily="34" charset="0"/>
              </a:rPr>
              <a:t> (CPU </a:t>
            </a:r>
            <a:r>
              <a:rPr lang="en-US" dirty="0" smtClean="0">
                <a:cs typeface="Calibri" pitchFamily="34" charset="0"/>
              </a:rPr>
              <a:t>bit length</a:t>
            </a:r>
            <a:r>
              <a:rPr lang="hu-HU" dirty="0" smtClean="0">
                <a:cs typeface="Calibri" pitchFamily="34" charset="0"/>
              </a:rPr>
              <a:t>)</a:t>
            </a:r>
          </a:p>
          <a:p>
            <a:pPr lvl="1"/>
            <a:r>
              <a:rPr lang="hu-HU" dirty="0" smtClean="0">
                <a:cs typeface="Calibri" pitchFamily="34" charset="0"/>
              </a:rPr>
              <a:t>OS </a:t>
            </a:r>
            <a:r>
              <a:rPr lang="en-US" dirty="0" smtClean="0">
                <a:cs typeface="Calibri" pitchFamily="34" charset="0"/>
              </a:rPr>
              <a:t>dependent</a:t>
            </a:r>
            <a:endParaRPr lang="hu-HU" dirty="0" smtClean="0"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Language independent</a:t>
            </a:r>
            <a:r>
              <a:rPr lang="hu-HU" dirty="0" smtClean="0">
                <a:cs typeface="Calibri" pitchFamily="34" charset="0"/>
              </a:rPr>
              <a:t>?</a:t>
            </a:r>
          </a:p>
          <a:p>
            <a:pPr lvl="1"/>
            <a:r>
              <a:rPr lang="en-US" dirty="0" smtClean="0">
                <a:cs typeface="Calibri" pitchFamily="34" charset="0"/>
              </a:rPr>
              <a:t>Theoretically yes, but…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en-US" dirty="0" smtClean="0">
                <a:cs typeface="Calibri" pitchFamily="34" charset="0"/>
              </a:rPr>
              <a:t>Passing parameters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en-US" dirty="0" smtClean="0">
                <a:cs typeface="Calibri" pitchFamily="34" charset="0"/>
              </a:rPr>
              <a:t>Returning a result (complex types?)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en-US" dirty="0" smtClean="0">
                <a:cs typeface="Calibri" pitchFamily="34" charset="0"/>
              </a:rPr>
              <a:t>Who frees what</a:t>
            </a:r>
            <a:r>
              <a:rPr lang="hu-HU" dirty="0" smtClean="0">
                <a:cs typeface="Calibri" pitchFamily="34" charset="0"/>
              </a:rPr>
              <a:t>?</a:t>
            </a:r>
          </a:p>
          <a:p>
            <a:pPr lvl="1"/>
            <a:r>
              <a:rPr lang="en-US" dirty="0" smtClean="0">
                <a:cs typeface="Calibri" pitchFamily="34" charset="0"/>
              </a:rPr>
              <a:t>Possibilities</a:t>
            </a:r>
            <a:r>
              <a:rPr lang="hu-HU" dirty="0" smtClean="0">
                <a:cs typeface="Calibri" pitchFamily="34" charset="0"/>
              </a:rPr>
              <a:t>: </a:t>
            </a:r>
            <a:r>
              <a:rPr lang="hu-HU" dirty="0" err="1" smtClean="0">
                <a:cs typeface="Calibri" pitchFamily="34" charset="0"/>
              </a:rPr>
              <a:t>cdecl</a:t>
            </a:r>
            <a:r>
              <a:rPr lang="hu-HU" dirty="0" smtClean="0">
                <a:cs typeface="Calibri" pitchFamily="34" charset="0"/>
              </a:rPr>
              <a:t>, </a:t>
            </a:r>
            <a:r>
              <a:rPr lang="hu-HU" dirty="0" err="1" smtClean="0">
                <a:cs typeface="Calibri" pitchFamily="34" charset="0"/>
              </a:rPr>
              <a:t>stdcall</a:t>
            </a:r>
            <a:r>
              <a:rPr lang="hu-HU" dirty="0" smtClean="0">
                <a:cs typeface="Calibri" pitchFamily="34" charset="0"/>
              </a:rPr>
              <a:t>, </a:t>
            </a:r>
            <a:r>
              <a:rPr lang="hu-HU" dirty="0" err="1" smtClean="0">
                <a:cs typeface="Calibri" pitchFamily="34" charset="0"/>
              </a:rPr>
              <a:t>fastcall</a:t>
            </a:r>
            <a:r>
              <a:rPr lang="hu-HU" dirty="0" smtClean="0">
                <a:cs typeface="Calibri" pitchFamily="34" charset="0"/>
              </a:rPr>
              <a:t>, …</a:t>
            </a:r>
          </a:p>
          <a:p>
            <a:pPr lvl="1"/>
            <a:r>
              <a:rPr lang="hu-HU" dirty="0">
                <a:cs typeface="Calibri" pitchFamily="34" charset="0"/>
              </a:rPr>
              <a:t>https://</a:t>
            </a:r>
            <a:r>
              <a:rPr lang="hu-HU" dirty="0" smtClean="0">
                <a:cs typeface="Calibri" pitchFamily="34" charset="0"/>
              </a:rPr>
              <a:t>en.wikipedia.org/wiki/X86_calling_conventions</a:t>
            </a:r>
          </a:p>
          <a:p>
            <a:r>
              <a:rPr lang="en-US" dirty="0" smtClean="0">
                <a:cs typeface="Calibri" pitchFamily="34" charset="0"/>
              </a:rPr>
              <a:t>Accessible methods</a:t>
            </a:r>
            <a:r>
              <a:rPr lang="hu-HU" dirty="0" smtClean="0">
                <a:cs typeface="Calibri" pitchFamily="34" charset="0"/>
              </a:rPr>
              <a:t>?</a:t>
            </a:r>
            <a:endParaRPr lang="hu-HU" dirty="0">
              <a:cs typeface="Calibri" pitchFamily="34" charset="0"/>
            </a:endParaRPr>
          </a:p>
          <a:p>
            <a:pPr lvl="1"/>
            <a:r>
              <a:rPr lang="en-US" dirty="0" smtClean="0">
                <a:cs typeface="Calibri" pitchFamily="34" charset="0"/>
              </a:rPr>
              <a:t>Cannot be queried from code, must be verified during development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err="1" smtClean="0"/>
              <a:t>dumpbin</a:t>
            </a:r>
            <a:r>
              <a:rPr lang="hu-HU" dirty="0" smtClean="0"/>
              <a:t> </a:t>
            </a:r>
            <a:r>
              <a:rPr lang="hu-HU" dirty="0"/>
              <a:t>/</a:t>
            </a:r>
            <a:r>
              <a:rPr lang="hu-HU" dirty="0" err="1"/>
              <a:t>exports</a:t>
            </a:r>
            <a:endParaRPr lang="hu-HU" dirty="0" smtClean="0"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The dependencies of the used DLL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en-US" dirty="0">
                <a:cs typeface="Calibri" pitchFamily="34" charset="0"/>
              </a:rPr>
              <a:t>Cannot be queried from code, must be verified during development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err="1" smtClean="0">
                <a:cs typeface="Calibri" pitchFamily="34" charset="0"/>
              </a:rPr>
              <a:t>Dependency</a:t>
            </a:r>
            <a:r>
              <a:rPr lang="hu-HU" dirty="0" smtClean="0">
                <a:cs typeface="Calibri" pitchFamily="34" charset="0"/>
              </a:rPr>
              <a:t> Walker</a:t>
            </a:r>
            <a:endParaRPr lang="hu-HU" dirty="0">
              <a:cs typeface="Calibri" pitchFamily="34" charset="0"/>
            </a:endParaRPr>
          </a:p>
          <a:p>
            <a:pPr lvl="1"/>
            <a:endParaRPr lang="hu-HU" dirty="0" smtClean="0">
              <a:cs typeface="Calibr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493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native DLL in </a:t>
            </a:r>
            <a:r>
              <a:rPr lang="hu-HU" dirty="0" smtClean="0"/>
              <a:t>C#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Attached during execution time</a:t>
            </a:r>
            <a:endParaRPr lang="hu-HU" dirty="0" smtClean="0"/>
          </a:p>
          <a:p>
            <a:r>
              <a:rPr lang="en-US" dirty="0" smtClean="0"/>
              <a:t>No verification </a:t>
            </a:r>
            <a:r>
              <a:rPr lang="hu-HU" dirty="0" smtClean="0"/>
              <a:t>(</a:t>
            </a:r>
            <a:r>
              <a:rPr lang="en-US" dirty="0" smtClean="0"/>
              <a:t>for existence of the DLL/Entry point</a:t>
            </a:r>
            <a:r>
              <a:rPr lang="hu-HU" dirty="0" smtClean="0"/>
              <a:t>) </a:t>
            </a:r>
            <a:r>
              <a:rPr lang="en-US" dirty="0" smtClean="0"/>
              <a:t>is performed by the compiler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Platform </a:t>
            </a:r>
            <a:r>
              <a:rPr lang="hu-HU" dirty="0" err="1" smtClean="0"/>
              <a:t>Invoke</a:t>
            </a:r>
            <a:r>
              <a:rPr lang="hu-HU" dirty="0" smtClean="0"/>
              <a:t> (P/</a:t>
            </a:r>
            <a:r>
              <a:rPr lang="hu-HU" dirty="0" err="1" smtClean="0"/>
              <a:t>Invoke</a:t>
            </a:r>
            <a:r>
              <a:rPr lang="hu-HU" dirty="0" smtClean="0"/>
              <a:t>: </a:t>
            </a:r>
            <a:r>
              <a:rPr lang="en-US" dirty="0" smtClean="0"/>
              <a:t>call native DLL method from managed environment</a:t>
            </a:r>
            <a:r>
              <a:rPr lang="hu-HU" dirty="0" smtClean="0"/>
              <a:t>)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DllImport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attribute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sz="2400" dirty="0" smtClean="0"/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using</a:t>
            </a:r>
            <a:r>
              <a:rPr lang="hu-HU" sz="2400" dirty="0" smtClean="0"/>
              <a:t> </a:t>
            </a:r>
            <a:r>
              <a:rPr lang="hu-HU" sz="2400" dirty="0" err="1" smtClean="0"/>
              <a:t>System.Runtime.InteropServices</a:t>
            </a:r>
            <a:r>
              <a:rPr lang="hu-HU" sz="2400" dirty="0" smtClean="0"/>
              <a:t>;</a:t>
            </a:r>
          </a:p>
          <a:p>
            <a:pPr lvl="1">
              <a:lnSpc>
                <a:spcPct val="115000"/>
              </a:lnSpc>
              <a:buFont typeface="Consolas" pitchFamily="49" charset="0"/>
              <a:buChar char="—"/>
            </a:pPr>
            <a:r>
              <a:rPr lang="hu-HU" dirty="0" smtClean="0">
                <a:latin typeface="Consolas" pitchFamily="49" charset="0"/>
                <a:cs typeface="Calibri" pitchFamily="34" charset="0"/>
              </a:rPr>
              <a:t> [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DllImport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winmm.dll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SetLastError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true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)]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static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extern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bool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PlaySound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pszSound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                          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UIntPtr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hmod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uint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fdwSound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  <a:buFont typeface="Consolas" pitchFamily="49" charset="0"/>
              <a:buChar char="—"/>
            </a:pP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@"c:\Windows\Media\</a:t>
            </a:r>
            <a:r>
              <a:rPr lang="hu-HU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tada.wav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;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PlaySound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UIntPtr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.Zero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1);</a:t>
            </a:r>
            <a:endParaRPr lang="hu-HU" sz="2400" dirty="0" smtClean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endParaRPr lang="hu-HU" b="1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b="1" dirty="0" smtClean="0">
                <a:cs typeface="Calibri" pitchFamily="34" charset="0"/>
              </a:rPr>
              <a:t>WINAPI </a:t>
            </a:r>
            <a:r>
              <a:rPr lang="en-US" b="1" dirty="0" smtClean="0">
                <a:cs typeface="Calibri" pitchFamily="34" charset="0"/>
              </a:rPr>
              <a:t>signatures, imports</a:t>
            </a:r>
            <a:r>
              <a:rPr lang="hu-HU" b="1" dirty="0" smtClean="0">
                <a:cs typeface="Calibri" pitchFamily="34" charset="0"/>
              </a:rPr>
              <a:t>: www.pinvoke.net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32443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executables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EVERY</a:t>
            </a:r>
            <a:r>
              <a:rPr lang="en-US" dirty="0" smtClean="0"/>
              <a:t> method call we ever had in C# was a DLL call</a:t>
            </a:r>
            <a:endParaRPr lang="hu-HU" b="1" dirty="0" smtClean="0"/>
          </a:p>
          <a:p>
            <a:pPr lvl="1"/>
            <a:r>
              <a:rPr lang="en-US" dirty="0" smtClean="0"/>
              <a:t>A project’s </a:t>
            </a:r>
            <a:r>
              <a:rPr lang="hu-HU" dirty="0" smtClean="0"/>
              <a:t>„</a:t>
            </a:r>
            <a:r>
              <a:rPr lang="hu-HU" dirty="0" err="1"/>
              <a:t>References</a:t>
            </a:r>
            <a:r>
              <a:rPr lang="hu-HU" dirty="0"/>
              <a:t>” </a:t>
            </a:r>
            <a:r>
              <a:rPr lang="en-US" dirty="0" smtClean="0"/>
              <a:t>part will store which DLLs are accessible from the project</a:t>
            </a:r>
            <a:endParaRPr lang="hu-HU" dirty="0" smtClean="0"/>
          </a:p>
          <a:p>
            <a:pPr lvl="1"/>
            <a:r>
              <a:rPr lang="en-US" dirty="0" smtClean="0"/>
              <a:t>The compiler checks the existence of the DLL and the class/method</a:t>
            </a:r>
            <a:endParaRPr lang="hu-HU" dirty="0"/>
          </a:p>
          <a:p>
            <a:pPr lvl="1"/>
            <a:r>
              <a:rPr lang="en-US" dirty="0" smtClean="0"/>
              <a:t>Fast load time, the same speed as with our own code</a:t>
            </a:r>
            <a:endParaRPr lang="hu-HU" dirty="0"/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Calling managed DLL files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P</a:t>
            </a:r>
            <a:r>
              <a:rPr lang="hu-HU" dirty="0" err="1" smtClean="0">
                <a:cs typeface="Calibri" pitchFamily="34" charset="0"/>
              </a:rPr>
              <a:t>roject</a:t>
            </a:r>
            <a:r>
              <a:rPr lang="hu-HU" dirty="0" smtClean="0">
                <a:cs typeface="Calibri" pitchFamily="34" charset="0"/>
              </a:rPr>
              <a:t>/Add </a:t>
            </a:r>
            <a:r>
              <a:rPr lang="hu-HU" dirty="0" err="1" smtClean="0">
                <a:cs typeface="Calibri" pitchFamily="34" charset="0"/>
              </a:rPr>
              <a:t>reference</a:t>
            </a:r>
            <a:endParaRPr lang="en-US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OR</a:t>
            </a:r>
            <a:r>
              <a:rPr lang="en-US" smtClean="0">
                <a:cs typeface="Calibri" pitchFamily="34" charset="0"/>
              </a:rPr>
              <a:t>: install via </a:t>
            </a:r>
            <a:r>
              <a:rPr lang="en-US" dirty="0" err="1" smtClean="0">
                <a:cs typeface="Calibri" pitchFamily="34" charset="0"/>
              </a:rPr>
              <a:t>Nuget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After this, the namespaces and the classes/methods in the D</a:t>
            </a:r>
            <a:r>
              <a:rPr lang="hu-HU" dirty="0" smtClean="0">
                <a:cs typeface="Calibri" pitchFamily="34" charset="0"/>
              </a:rPr>
              <a:t>LL</a:t>
            </a:r>
            <a:r>
              <a:rPr lang="en-US" dirty="0" smtClean="0">
                <a:cs typeface="Calibri" pitchFamily="34" charset="0"/>
              </a:rPr>
              <a:t> are accessible</a:t>
            </a:r>
            <a:endParaRPr lang="hu-HU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EXE </a:t>
            </a:r>
            <a:r>
              <a:rPr lang="en-US" dirty="0" smtClean="0">
                <a:cs typeface="Calibri" pitchFamily="34" charset="0"/>
              </a:rPr>
              <a:t>or </a:t>
            </a:r>
            <a:r>
              <a:rPr lang="hu-HU" dirty="0" smtClean="0">
                <a:cs typeface="Calibri" pitchFamily="34" charset="0"/>
              </a:rPr>
              <a:t>DLL?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In </a:t>
            </a:r>
            <a:r>
              <a:rPr lang="hu-HU" dirty="0" smtClean="0">
                <a:cs typeface="Calibri" pitchFamily="34" charset="0"/>
              </a:rPr>
              <a:t>.NET</a:t>
            </a:r>
            <a:r>
              <a:rPr lang="en-US" dirty="0" smtClean="0">
                <a:cs typeface="Calibri" pitchFamily="34" charset="0"/>
              </a:rPr>
              <a:t>, no big difference, both contain managed classes, and same IL code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The classic (PE) part of the </a:t>
            </a:r>
            <a:r>
              <a:rPr lang="hu-HU" dirty="0" smtClean="0">
                <a:cs typeface="Calibri" pitchFamily="34" charset="0"/>
              </a:rPr>
              <a:t>EXE </a:t>
            </a:r>
            <a:r>
              <a:rPr lang="en-US" dirty="0" smtClean="0">
                <a:cs typeface="Calibri" pitchFamily="34" charset="0"/>
              </a:rPr>
              <a:t>only loads up the </a:t>
            </a:r>
            <a:r>
              <a:rPr lang="hu-HU" dirty="0" smtClean="0"/>
              <a:t>CLR </a:t>
            </a:r>
            <a:r>
              <a:rPr lang="en-US" dirty="0" smtClean="0"/>
              <a:t>interpreter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The </a:t>
            </a:r>
            <a:r>
              <a:rPr lang="hu-HU" dirty="0" smtClean="0">
                <a:cs typeface="Calibri" pitchFamily="34" charset="0"/>
              </a:rPr>
              <a:t>EXE </a:t>
            </a:r>
            <a:r>
              <a:rPr lang="en-US" dirty="0" smtClean="0">
                <a:cs typeface="Calibri" pitchFamily="34" charset="0"/>
              </a:rPr>
              <a:t>must contain a single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/int Main()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ourier New" panose="02070309020205020404" pitchFamily="49" charset="0"/>
              </a:rPr>
              <a:t>Project types</a:t>
            </a:r>
            <a:r>
              <a:rPr lang="hu-HU" dirty="0" smtClean="0">
                <a:cs typeface="Courier New" panose="02070309020205020404" pitchFamily="49" charset="0"/>
              </a:rPr>
              <a:t>: </a:t>
            </a:r>
            <a:r>
              <a:rPr lang="hu-HU" dirty="0" err="1" smtClean="0">
                <a:cs typeface="Courier New" panose="02070309020205020404" pitchFamily="49" charset="0"/>
              </a:rPr>
              <a:t>Console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App</a:t>
            </a:r>
            <a:r>
              <a:rPr lang="hu-HU" dirty="0" smtClean="0">
                <a:cs typeface="Courier New" panose="02070309020205020404" pitchFamily="49" charset="0"/>
              </a:rPr>
              <a:t> / WPF </a:t>
            </a:r>
            <a:r>
              <a:rPr lang="en-US" dirty="0" smtClean="0">
                <a:cs typeface="Courier New" panose="02070309020205020404" pitchFamily="49" charset="0"/>
              </a:rPr>
              <a:t>or </a:t>
            </a:r>
            <a:r>
              <a:rPr lang="hu-HU" dirty="0" smtClean="0">
                <a:cs typeface="Courier New" panose="02070309020205020404" pitchFamily="49" charset="0"/>
              </a:rPr>
              <a:t>Windows </a:t>
            </a:r>
            <a:r>
              <a:rPr lang="hu-HU" dirty="0" err="1" smtClean="0">
                <a:cs typeface="Courier New" panose="02070309020205020404" pitchFamily="49" charset="0"/>
              </a:rPr>
              <a:t>Forms</a:t>
            </a:r>
            <a:r>
              <a:rPr lang="hu-HU" dirty="0" smtClean="0">
                <a:cs typeface="Courier New" panose="02070309020205020404" pitchFamily="49" charset="0"/>
              </a:rPr>
              <a:t> / </a:t>
            </a:r>
            <a:r>
              <a:rPr lang="hu-HU" dirty="0" err="1" smtClean="0">
                <a:cs typeface="Courier New" panose="02070309020205020404" pitchFamily="49" charset="0"/>
              </a:rPr>
              <a:t>Class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Library</a:t>
            </a:r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5083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</a:t>
            </a:r>
            <a:r>
              <a:rPr lang="hu-HU" dirty="0" smtClean="0"/>
              <a:t>     </a:t>
            </a:r>
            <a:r>
              <a:rPr lang="hu-HU" dirty="0" err="1" smtClean="0"/>
              <a:t>Executing</a:t>
            </a:r>
            <a:r>
              <a:rPr lang="hu-HU" dirty="0" smtClean="0"/>
              <a:t> an EXE file </a:t>
            </a:r>
            <a:r>
              <a:rPr lang="hu-HU" dirty="0" smtClean="0"/>
              <a:t>(.NET)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00" y="85620"/>
            <a:ext cx="6766000" cy="66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16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Advanced Development Techniques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  <a:endParaRPr lang="hu-HU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128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</a:t>
            </a:r>
            <a:r>
              <a:rPr lang="hu-HU" dirty="0" smtClean="0"/>
              <a:t> Assembly - </a:t>
            </a:r>
            <a:r>
              <a:rPr lang="hu-HU" dirty="0" err="1" smtClean="0"/>
              <a:t>Sandboxing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cs typeface="Courier New" panose="02070309020205020404" pitchFamily="49" charset="0"/>
              </a:rPr>
              <a:t>AppDomain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A security layer between the </a:t>
            </a:r>
            <a:r>
              <a:rPr lang="hu-HU" dirty="0" smtClean="0">
                <a:cs typeface="Courier New" panose="02070309020205020404" pitchFamily="49" charset="0"/>
              </a:rPr>
              <a:t>.NET assembly </a:t>
            </a:r>
            <a:r>
              <a:rPr lang="en-US" dirty="0" smtClean="0">
                <a:cs typeface="Courier New" panose="02070309020205020404" pitchFamily="49" charset="0"/>
              </a:rPr>
              <a:t>and the </a:t>
            </a:r>
            <a:r>
              <a:rPr lang="hu-HU" dirty="0" smtClean="0">
                <a:cs typeface="Courier New" panose="02070309020205020404" pitchFamily="49" charset="0"/>
              </a:rPr>
              <a:t>OS </a:t>
            </a:r>
            <a:r>
              <a:rPr lang="en-US" dirty="0" smtClean="0">
                <a:cs typeface="Courier New" panose="02070309020205020404" pitchFamily="49" charset="0"/>
              </a:rPr>
              <a:t>process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Regulates the execution of the code and the access of resources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For example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when using a </a:t>
            </a:r>
            <a:r>
              <a:rPr lang="hu-HU" dirty="0" smtClean="0">
                <a:cs typeface="Courier New" panose="02070309020205020404" pitchFamily="49" charset="0"/>
              </a:rPr>
              <a:t>web </a:t>
            </a:r>
            <a:r>
              <a:rPr lang="en-US" dirty="0" smtClean="0">
                <a:cs typeface="Courier New" panose="02070309020205020404" pitchFamily="49" charset="0"/>
              </a:rPr>
              <a:t>application, the .NET applications of a single website </a:t>
            </a:r>
            <a:r>
              <a:rPr lang="hu-HU" dirty="0" smtClean="0">
                <a:cs typeface="Courier New" panose="02070309020205020404" pitchFamily="49" charset="0"/>
              </a:rPr>
              <a:t>(</a:t>
            </a:r>
            <a:r>
              <a:rPr lang="hu-HU" dirty="0" err="1" smtClean="0">
                <a:cs typeface="Courier New" panose="02070309020205020404" pitchFamily="49" charset="0"/>
              </a:rPr>
              <a:t>Virtual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Directory</a:t>
            </a:r>
            <a:r>
              <a:rPr lang="hu-HU" dirty="0" smtClean="0">
                <a:cs typeface="Courier New" panose="02070309020205020404" pitchFamily="49" charset="0"/>
              </a:rPr>
              <a:t>) </a:t>
            </a:r>
            <a:r>
              <a:rPr lang="en-US" dirty="0" smtClean="0">
                <a:cs typeface="Courier New" panose="02070309020205020404" pitchFamily="49" charset="0"/>
              </a:rPr>
              <a:t>can access the same resources even if they are different assemblies. Different websites can access different resources, even if the same .EXE file is launched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There can be multiple 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hu-HU" dirty="0" err="1" smtClean="0">
                <a:cs typeface="Courier New" panose="02070309020205020404" pitchFamily="49" charset="0"/>
              </a:rPr>
              <a:t>AppDomain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inside a single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</a:rPr>
              <a:t>Win32 </a:t>
            </a:r>
            <a:r>
              <a:rPr lang="en-US" dirty="0" smtClean="0">
                <a:cs typeface="Courier New" panose="02070309020205020404" pitchFamily="49" charset="0"/>
              </a:rPr>
              <a:t>process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Separation of resources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cs typeface="Courier New" panose="02070309020205020404" pitchFamily="49" charset="0"/>
                <a:sym typeface="Wingdings" panose="05000000000000000000" pitchFamily="2" charset="2"/>
              </a:rPr>
              <a:t>sandboxing</a:t>
            </a:r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0" y="3212971"/>
            <a:ext cx="5453080" cy="36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91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managed</a:t>
            </a:r>
            <a:r>
              <a:rPr lang="hu-HU" dirty="0" smtClean="0"/>
              <a:t> DLL </a:t>
            </a:r>
            <a:r>
              <a:rPr lang="en-US" dirty="0" smtClean="0"/>
              <a:t>files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cs typeface="Courier New" panose="02070309020205020404" pitchFamily="49" charset="0"/>
              </a:rPr>
              <a:t>Fusion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A </a:t>
            </a:r>
            <a:r>
              <a:rPr lang="hu-HU" dirty="0" smtClean="0">
                <a:cs typeface="Courier New" panose="02070309020205020404" pitchFamily="49" charset="0"/>
              </a:rPr>
              <a:t>.NET</a:t>
            </a:r>
            <a:r>
              <a:rPr lang="en-US" dirty="0" smtClean="0">
                <a:cs typeface="Courier New" panose="02070309020205020404" pitchFamily="49" charset="0"/>
              </a:rPr>
              <a:t> module that performs the loading of managed DLL files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„</a:t>
            </a:r>
            <a:r>
              <a:rPr lang="hu-HU" dirty="0"/>
              <a:t>Assembly </a:t>
            </a:r>
            <a:r>
              <a:rPr lang="hu-HU" dirty="0" err="1" smtClean="0"/>
              <a:t>binding</a:t>
            </a:r>
            <a:r>
              <a:rPr lang="hu-HU" dirty="0" smtClean="0"/>
              <a:t>”: </a:t>
            </a:r>
            <a:r>
              <a:rPr lang="en-US" dirty="0" smtClean="0"/>
              <a:t>the series of steps that are executed when an executable’s external references are searched and loaded</a:t>
            </a:r>
            <a:endParaRPr lang="hu-HU" dirty="0" smtClean="0"/>
          </a:p>
          <a:p>
            <a:pPr lvl="1"/>
            <a:r>
              <a:rPr lang="en-US" dirty="0" smtClean="0"/>
              <a:t>Enable logs</a:t>
            </a:r>
            <a:r>
              <a:rPr lang="hu-HU" dirty="0" smtClean="0"/>
              <a:t>: fuslogvw.exe / </a:t>
            </a:r>
            <a:r>
              <a:rPr lang="hu-HU" dirty="0" err="1" smtClean="0"/>
              <a:t>Registry</a:t>
            </a:r>
            <a:r>
              <a:rPr lang="hu-HU" dirty="0" smtClean="0"/>
              <a:t> </a:t>
            </a:r>
            <a:r>
              <a:rPr lang="en-US" dirty="0" smtClean="0"/>
              <a:t>entries</a:t>
            </a:r>
            <a:endParaRPr lang="hu-HU" dirty="0" smtClean="0"/>
          </a:p>
          <a:p>
            <a:pPr lvl="1"/>
            <a:endParaRPr lang="hu-HU" dirty="0" smtClean="0">
              <a:cs typeface="Courier New" panose="02070309020205020404" pitchFamily="49" charset="0"/>
            </a:endParaRPr>
          </a:p>
          <a:p>
            <a:pPr lvl="1"/>
            <a:endParaRPr lang="hu-HU" dirty="0" smtClean="0">
              <a:cs typeface="Courier New" panose="02070309020205020404" pitchFamily="49" charset="0"/>
            </a:endParaRPr>
          </a:p>
          <a:p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" y="2599310"/>
            <a:ext cx="13647347" cy="44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74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gacutil.exe</a:t>
            </a:r>
          </a:p>
          <a:p>
            <a:pPr lvl="1"/>
            <a:r>
              <a:rPr lang="en-US" dirty="0" smtClean="0"/>
              <a:t>Register / unregister </a:t>
            </a:r>
            <a:r>
              <a:rPr lang="hu-HU" dirty="0" smtClean="0"/>
              <a:t>DLL </a:t>
            </a:r>
            <a:r>
              <a:rPr lang="en-US" dirty="0" smtClean="0"/>
              <a:t>files from the GAC; this includes official .NET DLLs</a:t>
            </a:r>
            <a:endParaRPr lang="hu-HU" dirty="0"/>
          </a:p>
          <a:p>
            <a:pPr lvl="1"/>
            <a:r>
              <a:rPr lang="en-US" dirty="0" smtClean="0"/>
              <a:t>Possibility to handle versions and dependencies</a:t>
            </a:r>
            <a:endParaRPr lang="hu-HU" dirty="0"/>
          </a:p>
          <a:p>
            <a:pPr lvl="1"/>
            <a:r>
              <a:rPr lang="en-US" dirty="0" smtClean="0"/>
              <a:t>In the docs it can be checked that a class/namespace is found in which DLL</a:t>
            </a:r>
            <a:endParaRPr lang="hu-HU" dirty="0"/>
          </a:p>
          <a:p>
            <a:r>
              <a:rPr lang="hu-HU" dirty="0" err="1" smtClean="0"/>
              <a:t>NuGet</a:t>
            </a:r>
            <a:endParaRPr lang="hu-HU" dirty="0" smtClean="0"/>
          </a:p>
          <a:p>
            <a:pPr lvl="1"/>
            <a:r>
              <a:rPr lang="en-US" dirty="0" smtClean="0"/>
              <a:t>Central .</a:t>
            </a:r>
            <a:r>
              <a:rPr lang="hu-HU" dirty="0" smtClean="0"/>
              <a:t>NET </a:t>
            </a:r>
            <a:r>
              <a:rPr lang="en-US" dirty="0" smtClean="0"/>
              <a:t>package manager</a:t>
            </a:r>
            <a:r>
              <a:rPr lang="hu-HU" dirty="0" smtClean="0"/>
              <a:t>, </a:t>
            </a:r>
            <a:r>
              <a:rPr lang="en-US" dirty="0" smtClean="0"/>
              <a:t>typically for managed </a:t>
            </a:r>
            <a:r>
              <a:rPr lang="hu-HU" dirty="0" smtClean="0"/>
              <a:t>DLL </a:t>
            </a:r>
            <a:r>
              <a:rPr lang="en-US" dirty="0" smtClean="0"/>
              <a:t>files</a:t>
            </a:r>
            <a:endParaRPr lang="hu-HU" dirty="0" smtClean="0"/>
          </a:p>
          <a:p>
            <a:pPr lvl="1"/>
            <a:r>
              <a:rPr lang="hu-HU" dirty="0" err="1"/>
              <a:t>Tools</a:t>
            </a:r>
            <a:r>
              <a:rPr lang="hu-HU" dirty="0"/>
              <a:t>/</a:t>
            </a:r>
            <a:r>
              <a:rPr lang="hu-HU" dirty="0" err="1"/>
              <a:t>NuGet</a:t>
            </a:r>
            <a:r>
              <a:rPr lang="hu-HU" dirty="0"/>
              <a:t> </a:t>
            </a:r>
            <a:r>
              <a:rPr lang="hu-HU" dirty="0" err="1"/>
              <a:t>Package</a:t>
            </a:r>
            <a:r>
              <a:rPr lang="hu-HU" dirty="0"/>
              <a:t> Manager/</a:t>
            </a:r>
            <a:r>
              <a:rPr lang="hu-HU" dirty="0" err="1"/>
              <a:t>Manage</a:t>
            </a:r>
            <a:r>
              <a:rPr lang="hu-HU" dirty="0"/>
              <a:t> </a:t>
            </a:r>
            <a:r>
              <a:rPr lang="hu-HU" dirty="0" err="1"/>
              <a:t>NuGet</a:t>
            </a:r>
            <a:r>
              <a:rPr lang="hu-HU" dirty="0"/>
              <a:t> </a:t>
            </a:r>
            <a:r>
              <a:rPr lang="hu-HU" dirty="0" err="1"/>
              <a:t>Packages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hu-HU" dirty="0"/>
          </a:p>
          <a:p>
            <a:pPr lvl="1"/>
            <a:r>
              <a:rPr lang="en-US" dirty="0" smtClean="0"/>
              <a:t>Can be used from a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en-US" dirty="0" err="1" smtClean="0"/>
              <a:t>commandline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hu-HU" dirty="0" err="1"/>
              <a:t>Install-Package</a:t>
            </a:r>
            <a:r>
              <a:rPr lang="hu-HU" dirty="0"/>
              <a:t>)</a:t>
            </a:r>
          </a:p>
          <a:p>
            <a:pPr lvl="1"/>
            <a:r>
              <a:rPr lang="en-US" dirty="0" smtClean="0"/>
              <a:t>Almost all </a:t>
            </a:r>
            <a:r>
              <a:rPr lang="hu-HU" dirty="0" smtClean="0"/>
              <a:t>C# </a:t>
            </a:r>
            <a:r>
              <a:rPr lang="hu-HU" dirty="0" err="1" smtClean="0"/>
              <a:t>library</a:t>
            </a:r>
            <a:r>
              <a:rPr lang="hu-HU" dirty="0" smtClean="0"/>
              <a:t>/</a:t>
            </a:r>
            <a:r>
              <a:rPr lang="hu-HU" dirty="0" err="1" smtClean="0"/>
              <a:t>tool</a:t>
            </a:r>
            <a:r>
              <a:rPr lang="hu-HU" dirty="0" smtClean="0"/>
              <a:t> </a:t>
            </a:r>
            <a:r>
              <a:rPr lang="en-US" dirty="0" smtClean="0"/>
              <a:t>is downloadable</a:t>
            </a:r>
            <a:endParaRPr lang="hu-HU" dirty="0" smtClean="0"/>
          </a:p>
          <a:p>
            <a:pPr lvl="1"/>
            <a:r>
              <a:rPr lang="en-US" dirty="0" smtClean="0"/>
              <a:t>Handles dependencies/updates</a:t>
            </a:r>
            <a:endParaRPr lang="hu-HU" dirty="0" smtClean="0"/>
          </a:p>
          <a:p>
            <a:pPr lvl="1"/>
            <a:r>
              <a:rPr lang="hu-HU" dirty="0" err="1" smtClean="0"/>
              <a:t>Consolidate</a:t>
            </a:r>
            <a:r>
              <a:rPr lang="hu-HU" dirty="0" smtClean="0"/>
              <a:t>: </a:t>
            </a:r>
            <a:r>
              <a:rPr lang="en-US" dirty="0" smtClean="0"/>
              <a:t>handle different versions in one solution</a:t>
            </a:r>
            <a:endParaRPr lang="hu-HU" dirty="0" smtClean="0"/>
          </a:p>
          <a:p>
            <a:r>
              <a:rPr lang="hu-HU" dirty="0" err="1" smtClean="0"/>
              <a:t>Dotpeek</a:t>
            </a:r>
            <a:r>
              <a:rPr lang="hu-HU" dirty="0" smtClean="0"/>
              <a:t> (</a:t>
            </a:r>
            <a:r>
              <a:rPr lang="hu-HU" dirty="0" err="1" smtClean="0"/>
              <a:t>ILDasm</a:t>
            </a:r>
            <a:r>
              <a:rPr lang="hu-HU" dirty="0" smtClean="0"/>
              <a:t>, </a:t>
            </a:r>
            <a:r>
              <a:rPr lang="hu-HU" dirty="0" err="1" smtClean="0"/>
              <a:t>Reflector</a:t>
            </a:r>
            <a:r>
              <a:rPr lang="hu-HU" dirty="0" smtClean="0"/>
              <a:t> …)</a:t>
            </a:r>
          </a:p>
          <a:p>
            <a:pPr lvl="1"/>
            <a:r>
              <a:rPr lang="en-US" altLang="en-US" dirty="0" smtClean="0"/>
              <a:t>They allow the inspection of IL codes inside </a:t>
            </a:r>
            <a:r>
              <a:rPr lang="hu-HU" altLang="en-US" dirty="0" smtClean="0"/>
              <a:t>.NET DLL/EXE </a:t>
            </a:r>
            <a:r>
              <a:rPr lang="en-US" altLang="en-US" dirty="0" smtClean="0"/>
              <a:t>files</a:t>
            </a:r>
            <a:endParaRPr lang="hu-HU" altLang="en-US" dirty="0"/>
          </a:p>
          <a:p>
            <a:pPr lvl="1"/>
            <a:r>
              <a:rPr lang="en-US" dirty="0" smtClean="0"/>
              <a:t>Can show information accessed via Reflection</a:t>
            </a:r>
            <a:r>
              <a:rPr lang="hu-HU" dirty="0" smtClean="0"/>
              <a:t> (</a:t>
            </a:r>
            <a:r>
              <a:rPr lang="en-US" i="1" dirty="0" smtClean="0"/>
              <a:t>later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Reverse engineer into </a:t>
            </a:r>
            <a:r>
              <a:rPr lang="hu-HU" dirty="0" smtClean="0"/>
              <a:t>C# </a:t>
            </a:r>
            <a:r>
              <a:rPr lang="en-US" dirty="0" smtClean="0"/>
              <a:t>code</a:t>
            </a:r>
            <a:r>
              <a:rPr lang="hu-HU" dirty="0" smtClean="0"/>
              <a:t> (</a:t>
            </a:r>
            <a:r>
              <a:rPr lang="en-US" dirty="0" smtClean="0"/>
              <a:t>usually in a readable format, except if a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Obfuscator</a:t>
            </a:r>
            <a:r>
              <a:rPr lang="en-US" dirty="0" smtClean="0"/>
              <a:t> is used</a:t>
            </a:r>
            <a:r>
              <a:rPr lang="hu-HU" dirty="0" smtClean="0"/>
              <a:t>)</a:t>
            </a:r>
          </a:p>
          <a:p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7664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Asembly</a:t>
            </a:r>
            <a:r>
              <a:rPr lang="hu-HU" dirty="0" smtClean="0"/>
              <a:t> </a:t>
            </a:r>
            <a:r>
              <a:rPr lang="en-US" dirty="0" smtClean="0"/>
              <a:t>contents</a:t>
            </a:r>
            <a:endParaRPr lang="hu-HU" dirty="0" smtClean="0"/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u-HU" sz="2400" b="1" dirty="0" smtClean="0">
                <a:cs typeface="Calibri" pitchFamily="34" charset="0"/>
              </a:rPr>
              <a:t>Assembly ~ </a:t>
            </a:r>
            <a:r>
              <a:rPr lang="en-US" sz="2400" b="1" dirty="0" smtClean="0">
                <a:cs typeface="Calibri" pitchFamily="34" charset="0"/>
              </a:rPr>
              <a:t>Executable unit </a:t>
            </a:r>
            <a:r>
              <a:rPr lang="hu-HU" dirty="0" smtClean="0">
                <a:cs typeface="Calibri" pitchFamily="34" charset="0"/>
              </a:rPr>
              <a:t>~ </a:t>
            </a:r>
            <a:r>
              <a:rPr lang="hu-HU" sz="2400" b="1" dirty="0" err="1" smtClean="0">
                <a:cs typeface="Calibri" pitchFamily="34" charset="0"/>
              </a:rPr>
              <a:t>managed</a:t>
            </a:r>
            <a:r>
              <a:rPr lang="hu-HU" sz="2400" b="1" dirty="0" smtClean="0">
                <a:cs typeface="Calibri" pitchFamily="34" charset="0"/>
              </a:rPr>
              <a:t> .NET EXE/DLL </a:t>
            </a:r>
            <a:r>
              <a:rPr lang="en-US" sz="2400" b="1" dirty="0" smtClean="0">
                <a:cs typeface="Calibri" pitchFamily="34" charset="0"/>
              </a:rPr>
              <a:t>file </a:t>
            </a:r>
            <a:r>
              <a:rPr lang="hu-HU" sz="2400" b="1" dirty="0" smtClean="0">
                <a:cs typeface="Calibri" pitchFamily="34" charset="0"/>
              </a:rPr>
              <a:t>(</a:t>
            </a:r>
            <a:r>
              <a:rPr lang="en-US" sz="2400" b="1" dirty="0" smtClean="0">
                <a:cs typeface="Calibri" pitchFamily="34" charset="0"/>
              </a:rPr>
              <a:t>Absolutely no relations with the </a:t>
            </a:r>
            <a:r>
              <a:rPr lang="hu-HU" sz="2400" b="1" dirty="0" smtClean="0">
                <a:cs typeface="Calibri" pitchFamily="34" charset="0"/>
              </a:rPr>
              <a:t>assembly </a:t>
            </a:r>
            <a:r>
              <a:rPr lang="en-US" sz="2400" b="1" dirty="0" smtClean="0">
                <a:cs typeface="Calibri" pitchFamily="34" charset="0"/>
              </a:rPr>
              <a:t>language</a:t>
            </a:r>
            <a:r>
              <a:rPr lang="hu-HU" sz="2400" b="1" dirty="0" smtClean="0">
                <a:cs typeface="Calibri" pitchFamily="34" charset="0"/>
              </a:rPr>
              <a:t>!)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Assembly </a:t>
            </a:r>
            <a:r>
              <a:rPr lang="hu-HU" dirty="0" err="1" smtClean="0">
                <a:cs typeface="Calibri" pitchFamily="34" charset="0"/>
              </a:rPr>
              <a:t>Manifest</a:t>
            </a:r>
            <a:r>
              <a:rPr lang="hu-HU" dirty="0" smtClean="0">
                <a:cs typeface="Calibri" pitchFamily="34" charset="0"/>
              </a:rPr>
              <a:t>/</a:t>
            </a:r>
            <a:r>
              <a:rPr lang="hu-HU" dirty="0" err="1" smtClean="0">
                <a:cs typeface="Calibri" pitchFamily="34" charset="0"/>
              </a:rPr>
              <a:t>Metadata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Name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Version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err="1" smtClean="0">
                <a:cs typeface="Calibri" pitchFamily="34" charset="0"/>
              </a:rPr>
              <a:t>Culture</a:t>
            </a:r>
            <a:r>
              <a:rPr lang="hu-HU" dirty="0" smtClean="0">
                <a:cs typeface="Calibri" pitchFamily="34" charset="0"/>
              </a:rPr>
              <a:t>/</a:t>
            </a:r>
            <a:r>
              <a:rPr lang="hu-HU" dirty="0" err="1" smtClean="0">
                <a:cs typeface="Calibri" pitchFamily="34" charset="0"/>
              </a:rPr>
              <a:t>Localization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en-US" dirty="0" smtClean="0">
                <a:cs typeface="Calibri" pitchFamily="34" charset="0"/>
              </a:rPr>
              <a:t>info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Internal </a:t>
            </a:r>
            <a:r>
              <a:rPr lang="hu-HU" dirty="0" smtClean="0">
                <a:cs typeface="Calibri" pitchFamily="34" charset="0"/>
              </a:rPr>
              <a:t>file/</a:t>
            </a:r>
            <a:r>
              <a:rPr lang="en-US" dirty="0" smtClean="0">
                <a:cs typeface="Calibri" pitchFamily="34" charset="0"/>
              </a:rPr>
              <a:t>resource list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err="1" smtClean="0">
                <a:cs typeface="Calibri" pitchFamily="34" charset="0"/>
              </a:rPr>
              <a:t>Type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metadata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List of references</a:t>
            </a:r>
            <a:endParaRPr lang="hu-HU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b="1" dirty="0" err="1" smtClean="0">
                <a:cs typeface="Calibri" pitchFamily="34" charset="0"/>
              </a:rPr>
              <a:t>Type</a:t>
            </a:r>
            <a:r>
              <a:rPr lang="hu-HU" b="1" dirty="0" smtClean="0">
                <a:cs typeface="Calibri" pitchFamily="34" charset="0"/>
              </a:rPr>
              <a:t> </a:t>
            </a:r>
            <a:r>
              <a:rPr lang="hu-HU" b="1" dirty="0" err="1" smtClean="0">
                <a:cs typeface="Calibri" pitchFamily="34" charset="0"/>
              </a:rPr>
              <a:t>metadata</a:t>
            </a:r>
            <a:endParaRPr lang="hu-HU" b="1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All information about the contained classes/types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Can be processed using reflection</a:t>
            </a:r>
            <a:endParaRPr lang="hu-HU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IL/CLR </a:t>
            </a:r>
            <a:r>
              <a:rPr lang="en-US" dirty="0" smtClean="0">
                <a:cs typeface="Calibri" pitchFamily="34" charset="0"/>
              </a:rPr>
              <a:t>code (decompile: with </a:t>
            </a:r>
            <a:r>
              <a:rPr lang="en-US" dirty="0" err="1" smtClean="0">
                <a:cs typeface="Calibri" pitchFamily="34" charset="0"/>
              </a:rPr>
              <a:t>DotPeek</a:t>
            </a:r>
            <a:r>
              <a:rPr lang="en-US" dirty="0" smtClean="0">
                <a:cs typeface="Calibri" pitchFamily="34" charset="0"/>
              </a:rPr>
              <a:t>/</a:t>
            </a:r>
            <a:r>
              <a:rPr lang="en-US" dirty="0" err="1" smtClean="0">
                <a:cs typeface="Calibri" pitchFamily="34" charset="0"/>
              </a:rPr>
              <a:t>ILDasm</a:t>
            </a:r>
            <a:r>
              <a:rPr lang="en-US" dirty="0" smtClean="0">
                <a:cs typeface="Calibri" pitchFamily="34" charset="0"/>
              </a:rPr>
              <a:t>…)</a:t>
            </a:r>
            <a:endParaRPr lang="hu-HU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Resources</a:t>
            </a:r>
            <a:endParaRPr lang="hu-HU" dirty="0" smtClean="0">
              <a:cs typeface="Calibr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474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Advanced Development Techniques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en-US" sz="2000" b="0" dirty="0" smtClean="0"/>
              <a:t>Reflection</a:t>
            </a:r>
            <a:endParaRPr lang="hu-HU" sz="2000" b="0" dirty="0" smtClean="0"/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endParaRPr lang="hu-HU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2833496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Reflection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program/class can analyze and change its own structure and behavior in run-time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High-level language </a:t>
            </a:r>
            <a:r>
              <a:rPr lang="hu-HU" altLang="en-US" dirty="0" smtClean="0"/>
              <a:t>(Java, PHP, … C#)</a:t>
            </a:r>
          </a:p>
          <a:p>
            <a:pPr lvl="1"/>
            <a:r>
              <a:rPr lang="en-US" altLang="en-US" dirty="0" smtClean="0"/>
              <a:t>Different approaches / support in different languages</a:t>
            </a:r>
            <a:endParaRPr lang="hu-HU" altLang="en-US" dirty="0" smtClean="0"/>
          </a:p>
          <a:p>
            <a:r>
              <a:rPr lang="hu-HU" altLang="en-US" dirty="0" smtClean="0"/>
              <a:t>C#: </a:t>
            </a:r>
            <a:r>
              <a:rPr lang="hu-HU" altLang="en-US" dirty="0" err="1" smtClean="0"/>
              <a:t>System.Reflection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namespace</a:t>
            </a:r>
            <a:endParaRPr lang="hu-HU" altLang="en-US" dirty="0" smtClean="0"/>
          </a:p>
          <a:p>
            <a:r>
              <a:rPr lang="en-US" altLang="en-US" dirty="0" smtClean="0"/>
              <a:t>In .NET, we usually use it to analyze types during run-time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It would be possible to create type/methods/blocks</a:t>
            </a:r>
            <a:r>
              <a:rPr lang="hu-HU" altLang="en-US" dirty="0" smtClean="0"/>
              <a:t>: </a:t>
            </a:r>
            <a:r>
              <a:rPr lang="hu-HU" altLang="en-US" dirty="0" err="1" smtClean="0"/>
              <a:t>System.Reflection.Emit</a:t>
            </a:r>
            <a:endParaRPr lang="hu-HU" altLang="en-US" dirty="0"/>
          </a:p>
          <a:p>
            <a:r>
              <a:rPr lang="en-US" altLang="en-US" dirty="0" smtClean="0"/>
              <a:t>This is possible because of the meta-data (descriptor information) located next to the types in the .NET assemblies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A</a:t>
            </a:r>
            <a:r>
              <a:rPr lang="hu-HU" altLang="en-US" dirty="0" err="1" smtClean="0"/>
              <a:t>ssembly</a:t>
            </a:r>
            <a:r>
              <a:rPr lang="hu-HU" altLang="en-US" dirty="0" smtClean="0"/>
              <a:t>: .</a:t>
            </a:r>
            <a:r>
              <a:rPr lang="hu-HU" altLang="en-US" dirty="0" err="1" smtClean="0"/>
              <a:t>exe</a:t>
            </a:r>
            <a:r>
              <a:rPr lang="hu-HU" altLang="en-US" dirty="0" smtClean="0"/>
              <a:t>, .</a:t>
            </a:r>
            <a:r>
              <a:rPr lang="hu-HU" altLang="en-US" dirty="0" err="1" smtClean="0"/>
              <a:t>dll</a:t>
            </a:r>
            <a:r>
              <a:rPr lang="hu-HU" altLang="en-US" dirty="0" smtClean="0"/>
              <a:t> (</a:t>
            </a:r>
            <a:r>
              <a:rPr lang="en-US" altLang="en-US" dirty="0" smtClean="0"/>
              <a:t>sort-of</a:t>
            </a:r>
            <a:r>
              <a:rPr lang="hu-HU" altLang="en-US" dirty="0" smtClean="0"/>
              <a:t>)</a:t>
            </a:r>
          </a:p>
          <a:p>
            <a:pPr lvl="1"/>
            <a:r>
              <a:rPr lang="en-US" altLang="en-US" dirty="0" smtClean="0"/>
              <a:t>Assembly metadata</a:t>
            </a:r>
            <a:r>
              <a:rPr lang="hu-HU" altLang="en-US" dirty="0" smtClean="0"/>
              <a:t>: </a:t>
            </a:r>
            <a:r>
              <a:rPr lang="en-US" altLang="en-US" dirty="0" smtClean="0"/>
              <a:t>references, types, namespaces ...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Type metadata</a:t>
            </a:r>
            <a:r>
              <a:rPr lang="hu-HU" altLang="en-US" dirty="0" smtClean="0"/>
              <a:t>: </a:t>
            </a:r>
            <a:r>
              <a:rPr lang="en-US" altLang="en-US" dirty="0" smtClean="0"/>
              <a:t>interfaces, base classes, members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Member metadata</a:t>
            </a:r>
            <a:r>
              <a:rPr lang="hu-HU" altLang="en-US" dirty="0" smtClean="0"/>
              <a:t>: </a:t>
            </a:r>
            <a:r>
              <a:rPr lang="en-US" altLang="en-US" dirty="0" smtClean="0"/>
              <a:t>visibility, parameters, property methods...</a:t>
            </a:r>
          </a:p>
          <a:p>
            <a:r>
              <a:rPr lang="en-US" altLang="en-US" dirty="0" smtClean="0"/>
              <a:t>Used by multiple .NET technologies</a:t>
            </a:r>
          </a:p>
          <a:p>
            <a:pPr lvl="1"/>
            <a:r>
              <a:rPr lang="en-US" altLang="en-US" dirty="0" smtClean="0"/>
              <a:t>Tests, </a:t>
            </a:r>
            <a:r>
              <a:rPr lang="en-US" altLang="en-US" dirty="0" err="1" smtClean="0"/>
              <a:t>Intellisense</a:t>
            </a:r>
            <a:r>
              <a:rPr lang="en-US" altLang="en-US" dirty="0" smtClean="0"/>
              <a:t>, Serialization, WCF, EF</a:t>
            </a:r>
            <a:endParaRPr lang="hu-HU" altLang="en-US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31971944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Metadata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Visual </a:t>
            </a:r>
            <a:r>
              <a:rPr lang="hu-HU" altLang="en-US" dirty="0" err="1" smtClean="0"/>
              <a:t>Studio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Command</a:t>
            </a:r>
            <a:r>
              <a:rPr lang="hu-HU" altLang="en-US" dirty="0" smtClean="0"/>
              <a:t> Prompt / </a:t>
            </a:r>
            <a:r>
              <a:rPr lang="hu-HU" altLang="en-US" dirty="0" err="1" smtClean="0"/>
              <a:t>Ildasm.exe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Ctrl</a:t>
            </a:r>
            <a:r>
              <a:rPr lang="hu-HU" altLang="en-US" dirty="0" smtClean="0"/>
              <a:t>+M</a:t>
            </a: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u-HU" altLang="en-US" sz="10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19" y="1196690"/>
            <a:ext cx="6629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06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Assembly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Assembly a = </a:t>
            </a:r>
            <a:r>
              <a:rPr lang="hu-HU" dirty="0" err="1" smtClean="0"/>
              <a:t>Assembly.GetExecutingAssembly</a:t>
            </a:r>
            <a:r>
              <a:rPr lang="hu-HU" dirty="0"/>
              <a:t>();</a:t>
            </a:r>
            <a:endParaRPr lang="hu-HU" altLang="en-US" dirty="0" smtClean="0"/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Assembly.LoadFrom</a:t>
            </a:r>
            <a:r>
              <a:rPr lang="hu-HU" altLang="en-US" dirty="0" smtClean="0"/>
              <a:t>(„</a:t>
            </a:r>
            <a:r>
              <a:rPr lang="hu-HU" altLang="en-US" dirty="0" err="1" smtClean="0"/>
              <a:t>Path.To.Assembly</a:t>
            </a:r>
            <a:r>
              <a:rPr lang="hu-HU" altLang="en-US" dirty="0" smtClean="0"/>
              <a:t>”);</a:t>
            </a:r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Assembly.Load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bytes</a:t>
            </a:r>
            <a:r>
              <a:rPr lang="hu-HU" altLang="en-US" dirty="0" smtClean="0"/>
              <a:t>);</a:t>
            </a:r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type.Assembly</a:t>
            </a:r>
            <a:r>
              <a:rPr lang="hu-HU" altLang="en-US" dirty="0" smtClean="0"/>
              <a:t>;</a:t>
            </a:r>
          </a:p>
          <a:p>
            <a:endParaRPr lang="hu-HU" altLang="en-US" dirty="0"/>
          </a:p>
          <a:p>
            <a:r>
              <a:rPr lang="hu-HU" altLang="en-US" dirty="0" err="1" smtClean="0"/>
              <a:t>a.GetTypes</a:t>
            </a:r>
            <a:r>
              <a:rPr lang="hu-HU" altLang="en-US" dirty="0" smtClean="0"/>
              <a:t>()</a:t>
            </a:r>
            <a:r>
              <a:rPr lang="hu-HU" altLang="en-US" sz="2000" b="0" dirty="0" smtClean="0"/>
              <a:t> – </a:t>
            </a:r>
            <a:r>
              <a:rPr lang="en-US" altLang="en-US" sz="2000" b="0" dirty="0" smtClean="0"/>
              <a:t>types in the assembly</a:t>
            </a:r>
            <a:endParaRPr lang="hu-HU" altLang="en-US" b="0" dirty="0" smtClean="0"/>
          </a:p>
          <a:p>
            <a:r>
              <a:rPr lang="hu-HU" altLang="en-US" dirty="0" err="1" smtClean="0"/>
              <a:t>a.EntryPoint</a:t>
            </a:r>
            <a:r>
              <a:rPr lang="hu-HU" altLang="en-US" dirty="0" smtClean="0"/>
              <a:t> </a:t>
            </a:r>
            <a:r>
              <a:rPr lang="hu-HU" altLang="en-US" sz="2000" b="0" dirty="0" smtClean="0"/>
              <a:t>– </a:t>
            </a:r>
            <a:r>
              <a:rPr lang="en-US" altLang="en-US" sz="2000" b="0" dirty="0" smtClean="0"/>
              <a:t>entry point </a:t>
            </a:r>
            <a:r>
              <a:rPr lang="hu-HU" altLang="en-US" sz="2000" b="0" dirty="0" smtClean="0"/>
              <a:t>(</a:t>
            </a:r>
            <a:r>
              <a:rPr lang="en-US" altLang="en-US" sz="2000" b="0" dirty="0" smtClean="0"/>
              <a:t>Main() in exe files</a:t>
            </a:r>
            <a:r>
              <a:rPr lang="hu-HU" altLang="en-US" sz="2000" b="0" dirty="0" smtClean="0"/>
              <a:t>)</a:t>
            </a:r>
          </a:p>
          <a:p>
            <a:endParaRPr lang="hu-HU" altLang="en-US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17861374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err="1" smtClean="0"/>
              <a:t>Type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assembly.GetType</a:t>
            </a:r>
            <a:r>
              <a:rPr lang="hu-HU" altLang="en-US" dirty="0"/>
              <a:t>(„</a:t>
            </a:r>
            <a:r>
              <a:rPr lang="hu-HU" altLang="en-US" dirty="0" err="1"/>
              <a:t>Type.Name.In.Assembly</a:t>
            </a:r>
            <a:r>
              <a:rPr lang="hu-HU" altLang="en-US" dirty="0" smtClean="0"/>
              <a:t>”);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typeof</a:t>
            </a:r>
            <a:r>
              <a:rPr lang="hu-HU" altLang="en-US" dirty="0" smtClean="0"/>
              <a:t>(int);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typeof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T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obj.GetType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Type.GetType</a:t>
            </a:r>
            <a:r>
              <a:rPr lang="hu-HU" altLang="en-US" dirty="0" smtClean="0"/>
              <a:t>(„</a:t>
            </a:r>
            <a:r>
              <a:rPr lang="hu-HU" altLang="en-US" dirty="0" err="1" smtClean="0"/>
              <a:t>Type.Name.In.Any.Assembly</a:t>
            </a:r>
            <a:r>
              <a:rPr lang="hu-HU" altLang="en-US" dirty="0" smtClean="0"/>
              <a:t>”);</a:t>
            </a:r>
          </a:p>
          <a:p>
            <a:pPr lvl="1"/>
            <a:r>
              <a:rPr lang="en-US" altLang="en-US" dirty="0" smtClean="0"/>
              <a:t>Full </a:t>
            </a:r>
            <a:r>
              <a:rPr lang="hu-HU" altLang="en-US" dirty="0" smtClean="0"/>
              <a:t>„</a:t>
            </a:r>
            <a:r>
              <a:rPr lang="hu-HU" altLang="en-US" dirty="0" err="1" smtClean="0"/>
              <a:t>assembly-qualified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name</a:t>
            </a:r>
            <a:r>
              <a:rPr lang="hu-HU" altLang="en-US" dirty="0" smtClean="0"/>
              <a:t>” </a:t>
            </a:r>
            <a:r>
              <a:rPr lang="en-US" altLang="en-US" dirty="0" smtClean="0"/>
              <a:t>might be required</a:t>
            </a:r>
            <a:endParaRPr lang="hu-HU" altLang="en-US" dirty="0" smtClean="0"/>
          </a:p>
          <a:p>
            <a:pPr lvl="1"/>
            <a:endParaRPr lang="hu-HU" altLang="en-US" dirty="0"/>
          </a:p>
          <a:p>
            <a:r>
              <a:rPr lang="hu-HU" altLang="en-US" dirty="0" err="1" smtClean="0"/>
              <a:t>t.FullName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t.AssemblyQualifiedName</a:t>
            </a:r>
            <a:r>
              <a:rPr lang="hu-HU" altLang="en-US" b="0" dirty="0" smtClean="0"/>
              <a:t> </a:t>
            </a:r>
            <a:r>
              <a:rPr lang="hu-HU" altLang="en-US" sz="2000" b="0" dirty="0" smtClean="0"/>
              <a:t>– </a:t>
            </a:r>
            <a:r>
              <a:rPr lang="en-US" altLang="en-US" sz="2000" b="0" dirty="0" smtClean="0"/>
              <a:t>name of type</a:t>
            </a:r>
            <a:endParaRPr lang="hu-HU" altLang="en-US" b="0" dirty="0" smtClean="0"/>
          </a:p>
          <a:p>
            <a:r>
              <a:rPr lang="hu-HU" altLang="en-US" dirty="0" err="1" smtClean="0"/>
              <a:t>t.BaseType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t.IsSubclassOf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anotherType</a:t>
            </a:r>
            <a:r>
              <a:rPr lang="hu-HU" altLang="en-US" dirty="0"/>
              <a:t>)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t.IsAssignableFrom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anotherType</a:t>
            </a:r>
            <a:r>
              <a:rPr lang="hu-HU" altLang="en-US" dirty="0" smtClean="0"/>
              <a:t>)</a:t>
            </a:r>
            <a:r>
              <a:rPr lang="hu-HU" altLang="en-US" sz="2000" b="0" dirty="0" smtClean="0"/>
              <a:t> – </a:t>
            </a:r>
            <a:r>
              <a:rPr lang="en-US" altLang="en-US" sz="2000" b="0" dirty="0" smtClean="0"/>
              <a:t>examine base/inheritance</a:t>
            </a:r>
            <a:endParaRPr lang="hu-HU" altLang="en-US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19801503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err="1" smtClean="0"/>
              <a:t>MethodInfo</a:t>
            </a:r>
            <a:r>
              <a:rPr lang="hu-HU" altLang="en-US" sz="2800" dirty="0" smtClean="0"/>
              <a:t>, </a:t>
            </a:r>
            <a:r>
              <a:rPr lang="hu-HU" altLang="en-US" sz="2800" dirty="0" err="1" smtClean="0"/>
              <a:t>PropertyInfo</a:t>
            </a:r>
            <a:r>
              <a:rPr lang="hu-HU" altLang="en-US" sz="2800" dirty="0" smtClean="0"/>
              <a:t>, </a:t>
            </a:r>
            <a:r>
              <a:rPr lang="hu-HU" altLang="en-US" sz="2800" dirty="0" err="1" smtClean="0"/>
              <a:t>FieldInfo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 smtClean="0"/>
              <a:t>PropertyInfo</a:t>
            </a:r>
            <a:r>
              <a:rPr lang="hu-HU" altLang="en-US" dirty="0" smtClean="0"/>
              <a:t> pi = </a:t>
            </a:r>
            <a:r>
              <a:rPr lang="hu-HU" altLang="en-US" dirty="0" err="1" smtClean="0"/>
              <a:t>t.GetProperty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PropName</a:t>
            </a:r>
            <a:r>
              <a:rPr lang="hu-HU" dirty="0" smtClean="0"/>
              <a:t>");</a:t>
            </a:r>
            <a:endParaRPr lang="hu-HU" altLang="en-US" dirty="0" smtClean="0"/>
          </a:p>
          <a:p>
            <a:r>
              <a:rPr lang="hu-HU" altLang="en-US" dirty="0" err="1" smtClean="0"/>
              <a:t>PropertyInfo</a:t>
            </a:r>
            <a:r>
              <a:rPr lang="hu-HU" altLang="en-US" dirty="0" smtClean="0"/>
              <a:t>[] pis = </a:t>
            </a:r>
            <a:r>
              <a:rPr lang="hu-HU" altLang="en-US" dirty="0" err="1" smtClean="0"/>
              <a:t>t.GetProperties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FieldInfo</a:t>
            </a:r>
            <a:r>
              <a:rPr lang="hu-HU" altLang="en-US" dirty="0" smtClean="0"/>
              <a:t> fi = </a:t>
            </a:r>
            <a:r>
              <a:rPr lang="hu-HU" altLang="en-US" dirty="0" err="1" smtClean="0"/>
              <a:t>t.GetField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FieldName</a:t>
            </a:r>
            <a:r>
              <a:rPr lang="hu-HU" dirty="0" smtClean="0"/>
              <a:t>"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FieldInfo</a:t>
            </a:r>
            <a:r>
              <a:rPr lang="hu-HU" altLang="en-US" dirty="0" smtClean="0"/>
              <a:t>[] fis = </a:t>
            </a:r>
            <a:r>
              <a:rPr lang="hu-HU" altLang="en-US" dirty="0" err="1" smtClean="0"/>
              <a:t>t.GetFields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MethodInfo</a:t>
            </a:r>
            <a:r>
              <a:rPr lang="hu-HU" altLang="en-US" dirty="0" smtClean="0"/>
              <a:t> mi = </a:t>
            </a:r>
            <a:r>
              <a:rPr lang="hu-HU" altLang="en-US" dirty="0" err="1" smtClean="0"/>
              <a:t>t.GetMethod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MethodName</a:t>
            </a:r>
            <a:r>
              <a:rPr lang="hu-HU" dirty="0" smtClean="0"/>
              <a:t>"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MethodInfo</a:t>
            </a:r>
            <a:r>
              <a:rPr lang="hu-HU" altLang="en-US" dirty="0" smtClean="0"/>
              <a:t> mis = </a:t>
            </a:r>
            <a:r>
              <a:rPr lang="hu-HU" altLang="en-US" dirty="0" err="1" smtClean="0"/>
              <a:t>t.GetMethods</a:t>
            </a:r>
            <a:r>
              <a:rPr lang="hu-HU" altLang="en-US" dirty="0" smtClean="0"/>
              <a:t>();</a:t>
            </a:r>
          </a:p>
          <a:p>
            <a:endParaRPr lang="hu-HU" altLang="en-US" dirty="0"/>
          </a:p>
          <a:p>
            <a:r>
              <a:rPr lang="en-US" altLang="en-US" dirty="0" smtClean="0"/>
              <a:t>We can use the </a:t>
            </a:r>
            <a:r>
              <a:rPr lang="hu-HU" altLang="en-US" dirty="0" err="1" smtClean="0"/>
              <a:t>BindingFlags</a:t>
            </a:r>
            <a:r>
              <a:rPr lang="hu-HU" altLang="en-US" dirty="0" smtClean="0"/>
              <a:t> </a:t>
            </a:r>
            <a:r>
              <a:rPr lang="en-US" altLang="en-US" dirty="0" smtClean="0"/>
              <a:t>parameter to filter the results</a:t>
            </a:r>
            <a:endParaRPr lang="hu-HU" altLang="en-US" dirty="0" smtClean="0"/>
          </a:p>
          <a:p>
            <a:r>
              <a:rPr lang="hu-HU" dirty="0" err="1" smtClean="0"/>
              <a:t>PropertyInfo</a:t>
            </a:r>
            <a:r>
              <a:rPr lang="hu-HU" dirty="0" smtClean="0"/>
              <a:t> pi = </a:t>
            </a:r>
            <a:r>
              <a:rPr lang="hu-HU" dirty="0" err="1" smtClean="0"/>
              <a:t>t.GetProperty</a:t>
            </a:r>
            <a:r>
              <a:rPr lang="hu-HU" dirty="0"/>
              <a:t>("</a:t>
            </a:r>
            <a:r>
              <a:rPr lang="hu-HU" dirty="0" err="1"/>
              <a:t>PropName</a:t>
            </a:r>
            <a:r>
              <a:rPr lang="hu-HU" dirty="0"/>
              <a:t>", </a:t>
            </a:r>
            <a:r>
              <a:rPr lang="hu-HU" dirty="0" err="1"/>
              <a:t>BindingFlags.Static</a:t>
            </a:r>
            <a:r>
              <a:rPr lang="hu-HU" dirty="0"/>
              <a:t> | </a:t>
            </a:r>
            <a:r>
              <a:rPr lang="hu-HU" dirty="0" err="1"/>
              <a:t>BindingFlags.NonPublic</a:t>
            </a:r>
            <a:r>
              <a:rPr lang="hu-HU" dirty="0" smtClean="0"/>
              <a:t>)</a:t>
            </a:r>
          </a:p>
          <a:p>
            <a:pPr lvl="1"/>
            <a:r>
              <a:rPr lang="en-US" altLang="en-US" b="1" dirty="0" smtClean="0"/>
              <a:t>We can access non-public members</a:t>
            </a:r>
            <a:endParaRPr lang="hu-HU" alt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SHOULD NOT BE USED to bypass visibility</a:t>
            </a:r>
          </a:p>
          <a:p>
            <a:pPr lvl="1"/>
            <a:r>
              <a:rPr lang="en-US" altLang="en-US" sz="2800" b="1" u="sng" dirty="0" smtClean="0">
                <a:solidFill>
                  <a:srgbClr val="C00000"/>
                </a:solidFill>
              </a:rPr>
              <a:t>VERY SLOW!!!</a:t>
            </a:r>
            <a:endParaRPr lang="hu-HU" altLang="en-US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26432720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Executable files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49"/>
            <a:ext cx="8928100" cy="6049963"/>
          </a:xfrm>
        </p:spPr>
        <p:txBody>
          <a:bodyPr/>
          <a:lstStyle/>
          <a:p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executables</a:t>
            </a:r>
            <a:endParaRPr lang="hu-HU" dirty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://en.wikipedia.org/wiki/Comparison_of_executable_file_formats</a:t>
            </a:r>
            <a:endParaRPr lang="hu-HU" dirty="0" smtClean="0"/>
          </a:p>
          <a:p>
            <a:pPr lvl="1"/>
            <a:r>
              <a:rPr lang="hu-HU" dirty="0" err="1"/>
              <a:t>Container</a:t>
            </a:r>
            <a:r>
              <a:rPr lang="hu-HU" dirty="0"/>
              <a:t> </a:t>
            </a:r>
            <a:r>
              <a:rPr lang="en-US" dirty="0"/>
              <a:t>format</a:t>
            </a:r>
            <a:r>
              <a:rPr lang="hu-HU" dirty="0"/>
              <a:t>: </a:t>
            </a:r>
            <a:r>
              <a:rPr lang="en-US" dirty="0"/>
              <a:t>executable code and all required data in one bundle</a:t>
            </a:r>
            <a:endParaRPr lang="hu-HU" dirty="0"/>
          </a:p>
          <a:p>
            <a:pPr lvl="1"/>
            <a:r>
              <a:rPr lang="en-US" dirty="0" smtClean="0"/>
              <a:t>Same parts</a:t>
            </a:r>
            <a:r>
              <a:rPr lang="hu-HU" dirty="0" smtClean="0"/>
              <a:t>: </a:t>
            </a:r>
            <a:r>
              <a:rPr lang="hu-HU" dirty="0" err="1" smtClean="0"/>
              <a:t>Header</a:t>
            </a:r>
            <a:r>
              <a:rPr lang="hu-HU" dirty="0" smtClean="0"/>
              <a:t>, </a:t>
            </a:r>
            <a:r>
              <a:rPr lang="hu-HU" dirty="0" err="1" smtClean="0"/>
              <a:t>Imports</a:t>
            </a:r>
            <a:r>
              <a:rPr lang="hu-HU" dirty="0" smtClean="0"/>
              <a:t>, Data (RW/RO),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/.Text</a:t>
            </a:r>
          </a:p>
          <a:p>
            <a:r>
              <a:rPr lang="hu-HU" dirty="0" smtClean="0"/>
              <a:t>Linux</a:t>
            </a:r>
            <a:r>
              <a:rPr lang="hu-HU" dirty="0"/>
              <a:t>: ELF = </a:t>
            </a:r>
            <a:r>
              <a:rPr lang="hu-HU" dirty="0" err="1"/>
              <a:t>Executable</a:t>
            </a:r>
            <a:r>
              <a:rPr lang="hu-HU" dirty="0"/>
              <a:t> and </a:t>
            </a:r>
            <a:r>
              <a:rPr lang="hu-HU" dirty="0" err="1"/>
              <a:t>Linkable</a:t>
            </a:r>
            <a:r>
              <a:rPr lang="hu-HU" dirty="0"/>
              <a:t> </a:t>
            </a:r>
            <a:r>
              <a:rPr lang="hu-HU" dirty="0" err="1"/>
              <a:t>Format</a:t>
            </a:r>
            <a:r>
              <a:rPr lang="hu-HU" dirty="0"/>
              <a:t> </a:t>
            </a:r>
          </a:p>
          <a:p>
            <a:pPr lvl="1"/>
            <a:r>
              <a:rPr lang="en-US" dirty="0" smtClean="0"/>
              <a:t>Typically a binary executable </a:t>
            </a:r>
            <a:r>
              <a:rPr lang="hu-HU" dirty="0" smtClean="0"/>
              <a:t>(</a:t>
            </a:r>
            <a:r>
              <a:rPr lang="en-US" dirty="0" smtClean="0"/>
              <a:t>not a </a:t>
            </a:r>
            <a:r>
              <a:rPr lang="hu-HU" dirty="0" smtClean="0"/>
              <a:t>script </a:t>
            </a:r>
            <a:r>
              <a:rPr lang="en-US" dirty="0" smtClean="0"/>
              <a:t>executable</a:t>
            </a:r>
            <a:r>
              <a:rPr lang="hu-HU" dirty="0" smtClean="0"/>
              <a:t>!) </a:t>
            </a:r>
            <a:r>
              <a:rPr lang="en-US" dirty="0" smtClean="0"/>
              <a:t>or </a:t>
            </a:r>
            <a:r>
              <a:rPr lang="hu-HU" dirty="0" smtClean="0"/>
              <a:t>SO file</a:t>
            </a:r>
            <a:endParaRPr lang="hu-HU" dirty="0"/>
          </a:p>
          <a:p>
            <a:pPr lvl="1"/>
            <a:r>
              <a:rPr lang="en-US" dirty="0" smtClean="0"/>
              <a:t>E</a:t>
            </a:r>
            <a:r>
              <a:rPr lang="hu-HU" dirty="0" err="1" smtClean="0"/>
              <a:t>xtra</a:t>
            </a:r>
            <a:r>
              <a:rPr lang="hu-HU" dirty="0" smtClean="0"/>
              <a:t> </a:t>
            </a:r>
            <a:r>
              <a:rPr lang="hu-HU" dirty="0" err="1"/>
              <a:t>feature</a:t>
            </a:r>
            <a:r>
              <a:rPr lang="hu-HU" dirty="0"/>
              <a:t>: </a:t>
            </a:r>
            <a:r>
              <a:rPr lang="hu-HU" dirty="0" err="1"/>
              <a:t>fatELF</a:t>
            </a:r>
            <a:r>
              <a:rPr lang="hu-HU" dirty="0"/>
              <a:t> = </a:t>
            </a:r>
            <a:r>
              <a:rPr lang="en-US" dirty="0" smtClean="0"/>
              <a:t>several platform-dependent executables in one platform-independent file</a:t>
            </a:r>
            <a:endParaRPr lang="hu-HU" dirty="0"/>
          </a:p>
          <a:p>
            <a:r>
              <a:rPr lang="hu-HU" dirty="0" smtClean="0"/>
              <a:t>Windows: PE = </a:t>
            </a:r>
            <a:r>
              <a:rPr lang="hu-HU" dirty="0" err="1" smtClean="0"/>
              <a:t>Portable</a:t>
            </a:r>
            <a:r>
              <a:rPr lang="hu-HU" dirty="0" smtClean="0"/>
              <a:t> </a:t>
            </a:r>
            <a:r>
              <a:rPr lang="hu-HU" dirty="0" err="1" smtClean="0"/>
              <a:t>Executable</a:t>
            </a:r>
            <a:r>
              <a:rPr lang="hu-HU" dirty="0" smtClean="0"/>
              <a:t> </a:t>
            </a:r>
          </a:p>
          <a:p>
            <a:pPr lvl="1"/>
            <a:r>
              <a:rPr lang="en-US" dirty="0" smtClean="0"/>
              <a:t>All </a:t>
            </a:r>
            <a:r>
              <a:rPr lang="hu-HU" dirty="0" smtClean="0"/>
              <a:t>EXE/DLL file</a:t>
            </a:r>
          </a:p>
          <a:p>
            <a:pPr lvl="1"/>
            <a:r>
              <a:rPr lang="en-US" dirty="0" smtClean="0"/>
              <a:t>E</a:t>
            </a:r>
            <a:r>
              <a:rPr lang="hu-HU" dirty="0" err="1" smtClean="0"/>
              <a:t>xtra</a:t>
            </a:r>
            <a:r>
              <a:rPr lang="hu-HU" dirty="0" smtClean="0"/>
              <a:t> </a:t>
            </a:r>
            <a:r>
              <a:rPr lang="hu-HU" dirty="0" err="1" smtClean="0"/>
              <a:t>feature</a:t>
            </a:r>
            <a:r>
              <a:rPr lang="hu-HU" dirty="0" smtClean="0"/>
              <a:t>: </a:t>
            </a:r>
            <a:r>
              <a:rPr lang="en-US" dirty="0" smtClean="0"/>
              <a:t>icon in the file </a:t>
            </a:r>
            <a:r>
              <a:rPr lang="hu-HU" dirty="0" smtClean="0"/>
              <a:t>(</a:t>
            </a:r>
            <a:r>
              <a:rPr lang="en-US" dirty="0" smtClean="0"/>
              <a:t>with </a:t>
            </a:r>
            <a:r>
              <a:rPr lang="hu-HU" dirty="0" smtClean="0"/>
              <a:t>ELF: </a:t>
            </a:r>
            <a:r>
              <a:rPr lang="hu-HU" dirty="0" err="1" smtClean="0"/>
              <a:t>elfres</a:t>
            </a:r>
            <a:r>
              <a:rPr lang="hu-HU" dirty="0" smtClean="0"/>
              <a:t>), „</a:t>
            </a:r>
            <a:r>
              <a:rPr lang="en-US" dirty="0" smtClean="0"/>
              <a:t>more simple</a:t>
            </a:r>
            <a:r>
              <a:rPr lang="hu-HU" dirty="0" smtClean="0"/>
              <a:t>” </a:t>
            </a:r>
            <a:r>
              <a:rPr lang="hu-HU" dirty="0"/>
              <a:t>(non-</a:t>
            </a:r>
            <a:r>
              <a:rPr lang="hu-HU" dirty="0" err="1"/>
              <a:t>global</a:t>
            </a:r>
            <a:r>
              <a:rPr lang="hu-HU" dirty="0"/>
              <a:t>) </a:t>
            </a:r>
            <a:r>
              <a:rPr lang="hu-HU" dirty="0" smtClean="0"/>
              <a:t>import </a:t>
            </a:r>
            <a:r>
              <a:rPr lang="hu-HU" dirty="0" err="1" smtClean="0"/>
              <a:t>namespaces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storage.googleapis.com/google-code-archive-downloads/v2/code.google.com/corkami/PE101-v20L.png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7745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Example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711541"/>
          </a:xfrm>
        </p:spPr>
        <p:txBody>
          <a:bodyPr/>
          <a:lstStyle/>
          <a:p>
            <a:r>
              <a:rPr lang="en-US" altLang="en-US" dirty="0" smtClean="0"/>
              <a:t>The accessed types/members can be used in execution time</a:t>
            </a:r>
            <a:endParaRPr lang="hu-HU" altLang="en-US" dirty="0"/>
          </a:p>
          <a:p>
            <a:r>
              <a:rPr lang="hu-HU" altLang="en-US" dirty="0"/>
              <a:t>List&lt;int&gt; </a:t>
            </a:r>
            <a:r>
              <a:rPr lang="hu-HU" altLang="en-US" dirty="0" err="1"/>
              <a:t>something</a:t>
            </a:r>
            <a:r>
              <a:rPr lang="hu-HU" altLang="en-US" dirty="0"/>
              <a:t> = </a:t>
            </a:r>
            <a:r>
              <a:rPr lang="hu-HU" altLang="en-US" dirty="0" err="1"/>
              <a:t>new</a:t>
            </a:r>
            <a:r>
              <a:rPr lang="hu-HU" altLang="en-US" dirty="0"/>
              <a:t> List&lt;int&gt;();</a:t>
            </a:r>
            <a:br>
              <a:rPr lang="hu-HU" altLang="en-US" dirty="0"/>
            </a:br>
            <a:r>
              <a:rPr lang="hu-HU" altLang="en-US" dirty="0" err="1"/>
              <a:t>something.Add</a:t>
            </a:r>
            <a:r>
              <a:rPr lang="hu-HU" altLang="en-US" dirty="0"/>
              <a:t>(8);</a:t>
            </a:r>
            <a:br>
              <a:rPr lang="hu-HU" altLang="en-US" dirty="0"/>
            </a:br>
            <a:r>
              <a:rPr lang="hu-HU" altLang="en-US" dirty="0"/>
              <a:t>int </a:t>
            </a:r>
            <a:r>
              <a:rPr lang="hu-HU" altLang="en-US" dirty="0" err="1"/>
              <a:t>cnt</a:t>
            </a:r>
            <a:r>
              <a:rPr lang="hu-HU" altLang="en-US" dirty="0"/>
              <a:t> = </a:t>
            </a:r>
            <a:r>
              <a:rPr lang="hu-HU" altLang="en-US" dirty="0" err="1"/>
              <a:t>something.Count</a:t>
            </a:r>
            <a:r>
              <a:rPr lang="hu-HU" altLang="en-US" dirty="0" smtClean="0"/>
              <a:t>;</a:t>
            </a:r>
            <a:endParaRPr lang="en-US" altLang="en-US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37AE8-E4C6-4B5E-B55B-A4325EEFF464}" type="slidenum">
              <a:rPr lang="hu-HU" altLang="en-US" sz="10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en-US" sz="1000" b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107950" y="2403691"/>
            <a:ext cx="83977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"Add"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Activator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addMethod.Invoke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{ 8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null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propertyResult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countProperty.GetValue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1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05569" y="4875024"/>
            <a:ext cx="8928100" cy="171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Slower than the normal code </a:t>
            </a:r>
            <a:r>
              <a:rPr lang="en-US" altLang="en-US" kern="0" dirty="0" smtClean="0">
                <a:sym typeface="Wingdings" panose="05000000000000000000" pitchFamily="2" charset="2"/>
              </a:rPr>
              <a:t> Only if not doable in any other way (e.g. we want to work with SOMETHING that has an Add method and a Count property)</a:t>
            </a:r>
          </a:p>
          <a:p>
            <a:r>
              <a:rPr lang="en-US" altLang="en-US" kern="0" dirty="0" smtClean="0">
                <a:sym typeface="Wingdings" panose="05000000000000000000" pitchFamily="2" charset="2"/>
              </a:rPr>
              <a:t>Flexible code, less overhead, no compiler/</a:t>
            </a:r>
            <a:r>
              <a:rPr lang="en-US" altLang="en-US" kern="0" dirty="0" err="1" smtClean="0">
                <a:sym typeface="Wingdings" panose="05000000000000000000" pitchFamily="2" charset="2"/>
              </a:rPr>
              <a:t>intellisense</a:t>
            </a:r>
            <a:r>
              <a:rPr lang="en-US" altLang="en-US" kern="0" dirty="0" smtClean="0">
                <a:sym typeface="Wingdings" panose="05000000000000000000" pitchFamily="2" charset="2"/>
              </a:rPr>
              <a:t> support, not in our schedule: dynamic (DLR)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6596128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add custom metadata</a:t>
            </a:r>
            <a:endParaRPr lang="hu-HU" dirty="0" smtClean="0"/>
          </a:p>
          <a:p>
            <a:pPr lvl="1"/>
            <a:r>
              <a:rPr lang="en-US" dirty="0" smtClean="0"/>
              <a:t>Assembly</a:t>
            </a:r>
            <a:r>
              <a:rPr lang="hu-HU" dirty="0" smtClean="0"/>
              <a:t>, </a:t>
            </a:r>
            <a:r>
              <a:rPr lang="en-US" dirty="0" smtClean="0"/>
              <a:t>type or member metadata</a:t>
            </a:r>
            <a:endParaRPr lang="hu-HU" dirty="0" smtClean="0"/>
          </a:p>
          <a:p>
            <a:r>
              <a:rPr lang="hu-HU" dirty="0" err="1" smtClean="0"/>
              <a:t>System.Attribute</a:t>
            </a:r>
            <a:r>
              <a:rPr lang="hu-HU" dirty="0" smtClean="0"/>
              <a:t> </a:t>
            </a:r>
            <a:r>
              <a:rPr lang="en-US" dirty="0" smtClean="0"/>
              <a:t>descendants</a:t>
            </a:r>
            <a:endParaRPr lang="hu-HU" dirty="0" smtClean="0"/>
          </a:p>
          <a:p>
            <a:pPr lvl="1"/>
            <a:r>
              <a:rPr lang="en-US" dirty="0" smtClean="0"/>
              <a:t>Several pre-existing attributes exist</a:t>
            </a:r>
          </a:p>
          <a:p>
            <a:pPr lvl="1"/>
            <a:r>
              <a:rPr lang="en-US" dirty="0" smtClean="0"/>
              <a:t>We can create our own attributes</a:t>
            </a:r>
            <a:endParaRPr lang="hu-HU" dirty="0" smtClean="0"/>
          </a:p>
          <a:p>
            <a:r>
              <a:rPr lang="en-US" dirty="0" smtClean="0"/>
              <a:t>Special usage</a:t>
            </a:r>
            <a:endParaRPr lang="hu-HU" dirty="0" smtClean="0"/>
          </a:p>
          <a:p>
            <a:pPr lvl="1"/>
            <a:r>
              <a:rPr lang="en-US" dirty="0" smtClean="0"/>
              <a:t>ABOVE the namespace, class, method, property, field</a:t>
            </a:r>
          </a:p>
          <a:p>
            <a:pPr lvl="1"/>
            <a:r>
              <a:rPr lang="en-US" dirty="0" smtClean="0"/>
              <a:t>We use the text </a:t>
            </a:r>
            <a:r>
              <a:rPr lang="hu-HU" dirty="0" smtClean="0"/>
              <a:t>[XXX], </a:t>
            </a:r>
            <a:r>
              <a:rPr lang="en-US" dirty="0" smtClean="0"/>
              <a:t>if the class is named </a:t>
            </a:r>
            <a:r>
              <a:rPr lang="en-US" dirty="0" err="1" smtClean="0"/>
              <a:t>XXXAttribute</a:t>
            </a:r>
            <a:endParaRPr lang="en-US" dirty="0" smtClean="0"/>
          </a:p>
          <a:p>
            <a:pPr lvl="1"/>
            <a:r>
              <a:rPr lang="en-US" dirty="0" smtClean="0"/>
              <a:t>Later we can use the attributes with reflection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0958A-D508-4C1F-842B-59D53EB96B65}" type="slidenum">
              <a:rPr lang="hu-HU" altLang="en-US" smtClean="0"/>
              <a:pPr>
                <a:defRPr/>
              </a:pPr>
              <a:t>31</a:t>
            </a:fld>
            <a:endParaRPr lang="hu-HU" altLang="en-US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395420" y="4186915"/>
            <a:ext cx="8397743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Obsolete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"Do not use this method, use New() instead."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Warningot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eredményez</a:t>
            </a:r>
          </a:p>
          <a:p>
            <a:pPr algn="l"/>
            <a:r>
              <a:rPr lang="hu-HU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7927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use cases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attribute does not affect the normal use of the decorated code</a:t>
            </a:r>
            <a:endParaRPr lang="hu-HU" dirty="0"/>
          </a:p>
          <a:p>
            <a:pPr lvl="1"/>
            <a:r>
              <a:rPr lang="en-US" dirty="0" smtClean="0"/>
              <a:t>All methods, properties, etc. can be accessed/called in a normal way</a:t>
            </a:r>
            <a:endParaRPr lang="hu-HU" dirty="0"/>
          </a:p>
          <a:p>
            <a:r>
              <a:rPr lang="en-US" dirty="0" smtClean="0"/>
              <a:t>We need “someone else” that will use reflection to check for the existence of the attribute, and perform operations</a:t>
            </a:r>
            <a:endParaRPr lang="hu-HU" dirty="0"/>
          </a:p>
          <a:p>
            <a:r>
              <a:rPr lang="en-US" dirty="0" smtClean="0"/>
              <a:t>Typical use case: automatic operations/checks</a:t>
            </a:r>
            <a:endParaRPr lang="hu-HU" dirty="0"/>
          </a:p>
          <a:p>
            <a:pPr lvl="1"/>
            <a:r>
              <a:rPr lang="en-US" dirty="0" smtClean="0"/>
              <a:t>Help other programmer</a:t>
            </a:r>
            <a:r>
              <a:rPr lang="hu-HU" dirty="0" smtClean="0"/>
              <a:t>: Obsolete, DisplayName, Description</a:t>
            </a:r>
          </a:p>
          <a:p>
            <a:pPr lvl="1"/>
            <a:r>
              <a:rPr lang="en-US" dirty="0" smtClean="0"/>
              <a:t>Affect the behavior of the </a:t>
            </a:r>
            <a:r>
              <a:rPr lang="hu-HU" dirty="0" smtClean="0"/>
              <a:t>Visual </a:t>
            </a:r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 err="1" smtClean="0"/>
              <a:t>debugger</a:t>
            </a:r>
            <a:r>
              <a:rPr lang="hu-HU" dirty="0" smtClean="0"/>
              <a:t>: DebuggerDisplay, DebuggerStepThrough</a:t>
            </a:r>
          </a:p>
          <a:p>
            <a:pPr lvl="1"/>
            <a:r>
              <a:rPr lang="hu-HU" dirty="0" smtClean="0"/>
              <a:t>Visual Studio, </a:t>
            </a:r>
            <a:r>
              <a:rPr lang="en-US" dirty="0" smtClean="0"/>
              <a:t>automatic code generation</a:t>
            </a:r>
            <a:r>
              <a:rPr lang="hu-HU" dirty="0" smtClean="0"/>
              <a:t>: WebMethod, ServiceContract, OperationContract, FaultContract, DataContract, DataMeber</a:t>
            </a:r>
          </a:p>
          <a:p>
            <a:pPr lvl="1"/>
            <a:r>
              <a:rPr lang="en-US" dirty="0" smtClean="0"/>
              <a:t>Usage of code</a:t>
            </a:r>
            <a:r>
              <a:rPr lang="hu-HU" dirty="0" smtClean="0"/>
              <a:t>: Serializable, Flags, ThreadStatic, DllImport</a:t>
            </a:r>
          </a:p>
          <a:p>
            <a:pPr lvl="1"/>
            <a:r>
              <a:rPr lang="en-US" dirty="0" smtClean="0"/>
              <a:t>Support various automatic features</a:t>
            </a:r>
            <a:r>
              <a:rPr lang="hu-HU" dirty="0" smtClean="0"/>
              <a:t>: TestClass, TestMethod, Key, ForeignKey, Column</a:t>
            </a:r>
          </a:p>
          <a:p>
            <a:pPr lvl="1"/>
            <a:r>
              <a:rPr lang="en-US" dirty="0" smtClean="0"/>
              <a:t>Other </a:t>
            </a:r>
            <a:r>
              <a:rPr lang="hu-HU" dirty="0" smtClean="0"/>
              <a:t>(</a:t>
            </a:r>
            <a:r>
              <a:rPr lang="en-US" dirty="0" smtClean="0"/>
              <a:t>self-made</a:t>
            </a:r>
            <a:r>
              <a:rPr lang="hu-HU" dirty="0" smtClean="0"/>
              <a:t>) </a:t>
            </a:r>
            <a:r>
              <a:rPr lang="en-US" dirty="0" smtClean="0"/>
              <a:t>metadata</a:t>
            </a:r>
            <a:r>
              <a:rPr lang="hu-HU" dirty="0" smtClean="0"/>
              <a:t>: </a:t>
            </a:r>
            <a:r>
              <a:rPr lang="en-US" dirty="0" smtClean="0"/>
              <a:t>with self-made attribute classes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0958A-D508-4C1F-842B-59D53EB96B65}" type="slidenum">
              <a:rPr lang="hu-HU" altLang="en-US" smtClean="0"/>
              <a:pPr>
                <a:defRPr/>
              </a:pPr>
              <a:t>32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362687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CallerMemberName</a:t>
            </a:r>
            <a:endParaRPr lang="hu-HU" dirty="0" smtClean="0"/>
          </a:p>
          <a:p>
            <a:pPr lvl="1"/>
            <a:r>
              <a:rPr lang="en-US" dirty="0" smtClean="0"/>
              <a:t>If the parameter is not specified, then the caller name will be substituted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0958A-D508-4C1F-842B-59D53EB96B65}" type="slidenum">
              <a:rPr lang="hu-HU" altLang="en-US" smtClean="0"/>
              <a:pPr>
                <a:defRPr/>
              </a:pPr>
              <a:t>33</a:t>
            </a:fld>
            <a:endParaRPr lang="hu-HU" altLang="en-US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107950" y="1565334"/>
            <a:ext cx="9036049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CallerMemberName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PropertyChangedEventArgs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97271" y="3563938"/>
            <a:ext cx="9036049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Bindable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setting1;</a:t>
            </a:r>
          </a:p>
          <a:p>
            <a:pPr algn="l"/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setting1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868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Serialization (binary, xml, </a:t>
            </a:r>
            <a:r>
              <a:rPr lang="en-US" dirty="0" err="1" smtClean="0"/>
              <a:t>json</a:t>
            </a:r>
            <a:r>
              <a:rPr lang="en-US" dirty="0" smtClean="0"/>
              <a:t>...)</a:t>
            </a:r>
            <a:endParaRPr lang="hu-HU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0958A-D508-4C1F-842B-59D53EB96B65}" type="slidenum">
              <a:rPr lang="hu-HU" altLang="en-US" smtClean="0"/>
              <a:pPr>
                <a:defRPr/>
              </a:pPr>
              <a:t>34</a:t>
            </a:fld>
            <a:endParaRPr lang="hu-HU" altLang="en-US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57554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Serializable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NonSerialized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//...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stream =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"settings.dat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FileMode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formatter.Serialize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8118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Self-made attribute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attribute class, specifying where it can be applied to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en-US" dirty="0" smtClean="0"/>
              <a:t>Access the attribute with reflection</a:t>
            </a:r>
            <a:endParaRPr lang="hu-HU" dirty="0" smtClean="0"/>
          </a:p>
          <a:p>
            <a:pPr lvl="1"/>
            <a:r>
              <a:rPr lang="en-US" dirty="0" err="1" smtClean="0"/>
              <a:t>Memberinfo</a:t>
            </a:r>
            <a:r>
              <a:rPr lang="en-US" dirty="0" smtClean="0"/>
              <a:t> is required, all the other attributes are used this way too (by VS)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D0958A-D508-4C1F-842B-59D53EB96B65}" type="slidenum">
              <a:rPr lang="hu-HU" altLang="en-US" smtClean="0"/>
              <a:pPr>
                <a:defRPr/>
              </a:pPr>
              <a:t>35</a:t>
            </a:fld>
            <a:endParaRPr lang="hu-HU" altLang="en-US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AttributeUsage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AttributeTargets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71480" y="3968477"/>
            <a:ext cx="813713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"http://path.to.my.help.for.setting1.html"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Szövegdoboz 6"/>
          <p:cNvSpPr txBox="1">
            <a:spLocks noChangeArrowheads="1"/>
          </p:cNvSpPr>
          <p:nvPr/>
        </p:nvSpPr>
        <p:spPr bwMode="auto">
          <a:xfrm>
            <a:off x="539439" y="5445280"/>
            <a:ext cx="813713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(Settings).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GetProperty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("Setting1");</a:t>
            </a:r>
            <a:endParaRPr lang="hu-HU" sz="1600" dirty="0" smtClean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propertyInfo.GetCustomAttribute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algn="l"/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5689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similar language construct in other languages </a:t>
            </a:r>
            <a:r>
              <a:rPr lang="hu-HU" dirty="0" smtClean="0"/>
              <a:t>(Java/PHP)</a:t>
            </a:r>
          </a:p>
          <a:p>
            <a:r>
              <a:rPr lang="hu-HU" dirty="0" smtClean="0"/>
              <a:t>PHP</a:t>
            </a:r>
          </a:p>
          <a:p>
            <a:pPr lvl="1"/>
            <a:r>
              <a:rPr lang="en-US" dirty="0" smtClean="0"/>
              <a:t>In the comment section</a:t>
            </a:r>
            <a:endParaRPr lang="hu-HU" dirty="0" smtClean="0"/>
          </a:p>
          <a:p>
            <a:pPr lvl="1"/>
            <a:r>
              <a:rPr lang="en-US" dirty="0" smtClean="0"/>
              <a:t>Typically used by the IDE/external tools</a:t>
            </a:r>
            <a:endParaRPr lang="hu-HU" dirty="0" smtClean="0"/>
          </a:p>
          <a:p>
            <a:pPr lvl="1"/>
            <a:r>
              <a:rPr lang="en-US" dirty="0" smtClean="0"/>
              <a:t>Not really used in run-time</a:t>
            </a:r>
            <a:endParaRPr lang="hu-HU" dirty="0" smtClean="0"/>
          </a:p>
          <a:p>
            <a:r>
              <a:rPr lang="hu-HU" dirty="0" smtClean="0"/>
              <a:t>Java</a:t>
            </a:r>
          </a:p>
          <a:p>
            <a:pPr lvl="1"/>
            <a:r>
              <a:rPr lang="en-US" dirty="0" smtClean="0"/>
              <a:t>Interpreted by the compiler</a:t>
            </a:r>
            <a:endParaRPr lang="hu-HU" dirty="0" smtClean="0"/>
          </a:p>
          <a:p>
            <a:pPr lvl="1"/>
            <a:r>
              <a:rPr lang="en-US" dirty="0" smtClean="0"/>
              <a:t>Stays in the compiled classes too</a:t>
            </a:r>
            <a:endParaRPr lang="hu-HU" dirty="0" smtClean="0"/>
          </a:p>
          <a:p>
            <a:pPr lvl="1"/>
            <a:r>
              <a:rPr lang="en-US" dirty="0" smtClean="0"/>
              <a:t>Useable during run-time</a:t>
            </a:r>
            <a:r>
              <a:rPr lang="hu-HU" dirty="0" smtClean="0"/>
              <a:t>: </a:t>
            </a:r>
            <a:r>
              <a:rPr lang="hu-HU" dirty="0"/>
              <a:t>https://en.wikipedia.org/wiki/Java_annotation</a:t>
            </a: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4403229"/>
            <a:ext cx="3347830" cy="22734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70" y="5572183"/>
            <a:ext cx="3932950" cy="1171517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683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2150"/>
            <a:ext cx="7586663" cy="1385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143125"/>
            <a:ext cx="5214938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04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" y="692150"/>
            <a:ext cx="8958263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" y="673441"/>
            <a:ext cx="9129713" cy="57721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" y="668666"/>
            <a:ext cx="9144389" cy="13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80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simple</a:t>
            </a:r>
            <a:r>
              <a:rPr lang="hu-HU" dirty="0" smtClean="0"/>
              <a:t> „Hello, World”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9110127" cy="49691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90" y="2028882"/>
            <a:ext cx="5351929" cy="482911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Hello1.asm</a:t>
            </a:r>
          </a:p>
        </p:txBody>
      </p:sp>
    </p:spTree>
    <p:extLst>
      <p:ext uri="{BB962C8B-B14F-4D97-AF65-F5344CB8AC3E}">
        <p14:creationId xmlns:p14="http://schemas.microsoft.com/office/powerpoint/2010/main" val="14637690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9" y="722065"/>
            <a:ext cx="6300788" cy="44291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" y="4639407"/>
            <a:ext cx="9285988" cy="21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9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</a:t>
            </a:r>
            <a:r>
              <a:rPr lang="en-US" dirty="0" smtClean="0"/>
              <a:t>-</a:t>
            </a:r>
            <a:r>
              <a:rPr lang="hu-HU" dirty="0" smtClean="0"/>
              <a:t> </a:t>
            </a:r>
            <a:r>
              <a:rPr lang="en-US" dirty="0" smtClean="0"/>
              <a:t>Sort by names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924930"/>
            <a:ext cx="6615113" cy="2886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692150"/>
            <a:ext cx="7172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73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hu-HU" dirty="0"/>
              <a:t> </a:t>
            </a:r>
            <a:r>
              <a:rPr lang="en-US" dirty="0"/>
              <a:t>-</a:t>
            </a:r>
            <a:r>
              <a:rPr lang="hu-HU" dirty="0"/>
              <a:t> </a:t>
            </a:r>
            <a:r>
              <a:rPr lang="en-US" dirty="0"/>
              <a:t>Sort by names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796081"/>
            <a:ext cx="5072063" cy="19002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068950"/>
            <a:ext cx="7072313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33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hu-HU" dirty="0" smtClean="0"/>
              <a:t> / </a:t>
            </a:r>
            <a:r>
              <a:rPr lang="hu-HU" dirty="0" err="1" smtClean="0"/>
              <a:t>Reflection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defRPr/>
            </a:pPr>
            <a:r>
              <a:rPr lang="en-US" dirty="0" smtClean="0"/>
              <a:t>Create a class that is capable of checking a custom object instance if it fulfils a set of custom rules (~ validation)</a:t>
            </a:r>
            <a:endParaRPr lang="hu-HU" dirty="0" smtClean="0"/>
          </a:p>
          <a:p>
            <a:pPr marL="271463" indent="-271463">
              <a:defRPr/>
            </a:pPr>
            <a:endParaRPr lang="hu-HU" dirty="0" smtClean="0"/>
          </a:p>
          <a:p>
            <a:pPr marL="271463" indent="-271463">
              <a:defRPr/>
            </a:pPr>
            <a:r>
              <a:rPr lang="en-US" dirty="0" smtClean="0"/>
              <a:t>Use reflection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Using the </a:t>
            </a:r>
            <a:r>
              <a:rPr lang="hu-HU" dirty="0" err="1" smtClean="0"/>
              <a:t>RangeAttribute</a:t>
            </a:r>
            <a:r>
              <a:rPr lang="hu-HU" dirty="0" smtClean="0"/>
              <a:t> </a:t>
            </a:r>
            <a:r>
              <a:rPr lang="en-US" dirty="0" smtClean="0"/>
              <a:t>we want to set an upper and lower limit for an </a:t>
            </a:r>
            <a:r>
              <a:rPr lang="en-US" dirty="0" err="1" smtClean="0"/>
              <a:t>int</a:t>
            </a:r>
            <a:r>
              <a:rPr lang="en-US" dirty="0" smtClean="0"/>
              <a:t> property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Using the </a:t>
            </a:r>
            <a:r>
              <a:rPr lang="hu-HU" dirty="0" err="1" smtClean="0"/>
              <a:t>MaxLengthAttribute</a:t>
            </a:r>
            <a:r>
              <a:rPr lang="hu-HU" dirty="0" smtClean="0"/>
              <a:t> </a:t>
            </a:r>
            <a:r>
              <a:rPr lang="en-US" dirty="0" smtClean="0"/>
              <a:t>we want to set the maximum length of a string property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The matching </a:t>
            </a:r>
            <a:r>
              <a:rPr lang="hu-HU" dirty="0" err="1" smtClean="0"/>
              <a:t>MaxLengthValidation</a:t>
            </a:r>
            <a:r>
              <a:rPr lang="hu-HU" dirty="0" smtClean="0"/>
              <a:t> </a:t>
            </a:r>
            <a:r>
              <a:rPr lang="en-US" dirty="0" smtClean="0"/>
              <a:t>and </a:t>
            </a:r>
            <a:r>
              <a:rPr lang="hu-HU" dirty="0" err="1" smtClean="0"/>
              <a:t>RangeValidation</a:t>
            </a:r>
            <a:r>
              <a:rPr lang="hu-HU" dirty="0" smtClean="0"/>
              <a:t> </a:t>
            </a:r>
            <a:r>
              <a:rPr lang="en-US" dirty="0" smtClean="0"/>
              <a:t>classes will perform the true validation</a:t>
            </a:r>
            <a:r>
              <a:rPr lang="hu-HU" dirty="0" smtClean="0"/>
              <a:t>. </a:t>
            </a:r>
            <a:r>
              <a:rPr lang="en-US" dirty="0" smtClean="0"/>
              <a:t>Both classes should implement the </a:t>
            </a:r>
            <a:r>
              <a:rPr lang="hu-HU" dirty="0" err="1" smtClean="0"/>
              <a:t>IValidation</a:t>
            </a:r>
            <a:r>
              <a:rPr lang="hu-HU" dirty="0" smtClean="0"/>
              <a:t> </a:t>
            </a:r>
            <a:r>
              <a:rPr lang="en-US" dirty="0" smtClean="0"/>
              <a:t>interface, and the </a:t>
            </a:r>
            <a:r>
              <a:rPr lang="en-US" dirty="0" err="1" smtClean="0"/>
              <a:t>validtation</a:t>
            </a:r>
            <a:r>
              <a:rPr lang="en-US" dirty="0" smtClean="0"/>
              <a:t> should be done using a </a:t>
            </a:r>
            <a:r>
              <a:rPr lang="hu-HU" b="1" dirty="0" err="1" smtClean="0">
                <a:latin typeface="Consolas" panose="020B0609020204030204" pitchFamily="49" charset="0"/>
              </a:rPr>
              <a:t>Validate</a:t>
            </a:r>
            <a:r>
              <a:rPr lang="hu-HU" b="1" dirty="0" smtClean="0">
                <a:latin typeface="Consolas" panose="020B0609020204030204" pitchFamily="49" charset="0"/>
              </a:rPr>
              <a:t>(xxx)</a:t>
            </a:r>
            <a:r>
              <a:rPr lang="hu-HU" dirty="0" smtClean="0"/>
              <a:t> </a:t>
            </a:r>
            <a:r>
              <a:rPr lang="en-US" dirty="0" smtClean="0"/>
              <a:t>method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The </a:t>
            </a:r>
            <a:r>
              <a:rPr lang="hu-HU" dirty="0" err="1" smtClean="0"/>
              <a:t>ValidationFactory</a:t>
            </a:r>
            <a:r>
              <a:rPr lang="hu-HU" dirty="0" smtClean="0"/>
              <a:t> </a:t>
            </a:r>
            <a:r>
              <a:rPr lang="en-US" dirty="0" smtClean="0"/>
              <a:t>class is responsible for creating the good validator for the specified attribute instance</a:t>
            </a:r>
            <a:endParaRPr lang="hu-HU" dirty="0" smtClean="0"/>
          </a:p>
          <a:p>
            <a:pPr marL="671513" lvl="1" indent="-271463">
              <a:defRPr/>
            </a:pPr>
            <a:r>
              <a:rPr lang="en-US" dirty="0" smtClean="0"/>
              <a:t>The </a:t>
            </a:r>
            <a:r>
              <a:rPr lang="hu-HU" dirty="0" smtClean="0"/>
              <a:t>Validator </a:t>
            </a:r>
            <a:r>
              <a:rPr lang="en-US" dirty="0" smtClean="0"/>
              <a:t>class should have a </a:t>
            </a:r>
            <a:r>
              <a:rPr lang="hu-HU" b="1" dirty="0" err="1" smtClean="0">
                <a:latin typeface="Consolas" panose="020B0609020204030204" pitchFamily="49" charset="0"/>
              </a:rPr>
              <a:t>public</a:t>
            </a:r>
            <a:r>
              <a:rPr lang="hu-HU" b="1" dirty="0" smtClean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bool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Validate</a:t>
            </a:r>
            <a:r>
              <a:rPr lang="hu-HU" b="1" dirty="0">
                <a:latin typeface="Consolas" panose="020B0609020204030204" pitchFamily="49" charset="0"/>
              </a:rPr>
              <a:t>(</a:t>
            </a:r>
            <a:r>
              <a:rPr lang="hu-HU" b="1" dirty="0" err="1">
                <a:latin typeface="Consolas" panose="020B0609020204030204" pitchFamily="49" charset="0"/>
              </a:rPr>
              <a:t>object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instance</a:t>
            </a:r>
            <a:r>
              <a:rPr lang="hu-HU" b="1" dirty="0" smtClean="0">
                <a:latin typeface="Consolas" panose="020B0609020204030204" pitchFamily="49" charset="0"/>
              </a:rPr>
              <a:t>)</a:t>
            </a:r>
            <a:r>
              <a:rPr lang="hu-HU" dirty="0" smtClean="0"/>
              <a:t> </a:t>
            </a:r>
            <a:r>
              <a:rPr lang="en-US" dirty="0" smtClean="0"/>
              <a:t>method that actually performs the validation. It should get the appropriate validator instances from the factory, and call the </a:t>
            </a:r>
            <a:r>
              <a:rPr lang="hu-HU" b="1" dirty="0" err="1" smtClean="0">
                <a:latin typeface="Consolas" panose="020B0609020204030204" pitchFamily="49" charset="0"/>
              </a:rPr>
              <a:t>Validate</a:t>
            </a:r>
            <a:r>
              <a:rPr lang="hu-HU" b="1" dirty="0" smtClean="0">
                <a:latin typeface="Consolas" panose="020B0609020204030204" pitchFamily="49" charset="0"/>
              </a:rPr>
              <a:t>(xxx)</a:t>
            </a:r>
            <a:r>
              <a:rPr lang="hu-HU" dirty="0" smtClean="0"/>
              <a:t> </a:t>
            </a:r>
            <a:r>
              <a:rPr lang="en-US" dirty="0" smtClean="0"/>
              <a:t>method to perform the necessary checks</a:t>
            </a:r>
            <a:endParaRPr lang="hu-HU" dirty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2353AB5-2010-49EE-8A63-179C7A49A7B8}" type="slidenum">
              <a:rPr lang="hu-HU" sz="10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9561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SOLID </a:t>
            </a:r>
            <a:r>
              <a:rPr lang="hu-HU" dirty="0" err="1" smtClean="0"/>
              <a:t>principles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 =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Responsibility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1164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subroutine</a:t>
            </a:r>
            <a:r>
              <a:rPr lang="hu-HU" dirty="0" smtClean="0"/>
              <a:t> </a:t>
            </a:r>
            <a:r>
              <a:rPr lang="hu-HU" dirty="0" err="1" smtClean="0"/>
              <a:t>call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8877075" cy="616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0" y="1953580"/>
            <a:ext cx="4932050" cy="490442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Hello2.asm</a:t>
            </a:r>
          </a:p>
        </p:txBody>
      </p:sp>
    </p:spTree>
    <p:extLst>
      <p:ext uri="{BB962C8B-B14F-4D97-AF65-F5344CB8AC3E}">
        <p14:creationId xmlns:p14="http://schemas.microsoft.com/office/powerpoint/2010/main" val="25811629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0" y="691110"/>
            <a:ext cx="9075978" cy="504221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" y="3187521"/>
            <a:ext cx="9107071" cy="384495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Hello3a.asm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7147465" y="3186481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Hello3b.asm</a:t>
            </a:r>
          </a:p>
        </p:txBody>
      </p:sp>
    </p:spTree>
    <p:extLst>
      <p:ext uri="{BB962C8B-B14F-4D97-AF65-F5344CB8AC3E}">
        <p14:creationId xmlns:p14="http://schemas.microsoft.com/office/powerpoint/2010/main" val="4792616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Code</a:t>
            </a:r>
            <a:r>
              <a:rPr lang="hu-HU" dirty="0" smtClean="0"/>
              <a:t>, </a:t>
            </a:r>
            <a:r>
              <a:rPr lang="hu-HU" dirty="0" err="1" smtClean="0"/>
              <a:t>Compile</a:t>
            </a:r>
            <a:r>
              <a:rPr lang="hu-HU" dirty="0" smtClean="0"/>
              <a:t>, LINK – </a:t>
            </a:r>
            <a:r>
              <a:rPr lang="hu-HU" dirty="0" err="1" smtClean="0"/>
              <a:t>static</a:t>
            </a:r>
            <a:r>
              <a:rPr lang="hu-HU" dirty="0" smtClean="0"/>
              <a:t> linking!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5" y="692150"/>
            <a:ext cx="4760066" cy="5257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802"/>
            <a:ext cx="9144000" cy="44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809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compile process</a:t>
            </a:r>
            <a:endParaRPr lang="hu-HU" dirty="0" smtClean="0"/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5214938" y="260560"/>
            <a:ext cx="3821112" cy="6408890"/>
          </a:xfrm>
        </p:spPr>
        <p:txBody>
          <a:bodyPr/>
          <a:lstStyle/>
          <a:p>
            <a:r>
              <a:rPr lang="hu-HU" dirty="0" err="1" smtClean="0"/>
              <a:t>Object</a:t>
            </a:r>
            <a:r>
              <a:rPr lang="hu-HU" dirty="0" smtClean="0"/>
              <a:t> File: </a:t>
            </a:r>
            <a:r>
              <a:rPr lang="en-US" dirty="0" smtClean="0"/>
              <a:t>An intermediate binary machine code representation, generated by the compiler from the source </a:t>
            </a:r>
            <a:endParaRPr lang="hu-HU" dirty="0" smtClean="0"/>
          </a:p>
          <a:p>
            <a:r>
              <a:rPr lang="en-US" dirty="0" smtClean="0"/>
              <a:t>Contains</a:t>
            </a:r>
            <a:r>
              <a:rPr lang="hu-HU" dirty="0" smtClean="0"/>
              <a:t>: </a:t>
            </a:r>
            <a:r>
              <a:rPr lang="en-US" dirty="0" smtClean="0"/>
              <a:t>the compiled code, </a:t>
            </a:r>
            <a:r>
              <a:rPr lang="en-US" u="sng" dirty="0" smtClean="0"/>
              <a:t>relocation data</a:t>
            </a:r>
            <a:r>
              <a:rPr lang="hu-HU" dirty="0" smtClean="0"/>
              <a:t>, </a:t>
            </a:r>
            <a:r>
              <a:rPr lang="en-US" dirty="0" smtClean="0"/>
              <a:t>used by the linker to generate the executable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The external library code is merged into the EXE file if static linking is used. It is contained in an external file if dynamic linking is used</a:t>
            </a:r>
            <a:endParaRPr lang="hu-HU" dirty="0" smtClean="0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23850" y="908050"/>
            <a:ext cx="2808288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/>
              <a:t>SOURCE</a:t>
            </a:r>
            <a:endParaRPr lang="hu-HU" sz="2000" b="1" dirty="0"/>
          </a:p>
          <a:p>
            <a:r>
              <a:rPr lang="hu-HU" sz="2000" b="1" dirty="0"/>
              <a:t>(.</a:t>
            </a:r>
            <a:r>
              <a:rPr lang="hu-HU" sz="2000" b="1" dirty="0" err="1"/>
              <a:t>cpp</a:t>
            </a:r>
            <a:r>
              <a:rPr lang="hu-HU" sz="2000" b="1" dirty="0"/>
              <a:t>, .</a:t>
            </a:r>
            <a:r>
              <a:rPr lang="hu-HU" sz="2000" b="1" dirty="0" err="1"/>
              <a:t>pas</a:t>
            </a:r>
            <a:r>
              <a:rPr lang="hu-HU" sz="2000" b="1" dirty="0"/>
              <a:t>, .c, .</a:t>
            </a:r>
            <a:r>
              <a:rPr lang="hu-HU" sz="2000" b="1" dirty="0" err="1"/>
              <a:t>cs</a:t>
            </a:r>
            <a:r>
              <a:rPr lang="hu-HU" sz="2000" b="1" dirty="0"/>
              <a:t>, .*)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23850" y="1989138"/>
            <a:ext cx="2808288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/>
              <a:t>PREPROCESSING</a:t>
            </a:r>
            <a:r>
              <a:rPr lang="hu-HU" sz="2000" b="1" dirty="0" smtClean="0"/>
              <a:t>,</a:t>
            </a:r>
            <a:endParaRPr lang="hu-HU" sz="2000" b="1" dirty="0"/>
          </a:p>
          <a:p>
            <a:r>
              <a:rPr lang="en-US" sz="2000" b="1" dirty="0" smtClean="0"/>
              <a:t>COMPILE</a:t>
            </a:r>
            <a:endParaRPr lang="hu-HU" sz="2000" b="1" dirty="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23850" y="3213100"/>
            <a:ext cx="2122488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/>
              <a:t>OBJECT FILE</a:t>
            </a:r>
            <a:endParaRPr lang="hu-HU" sz="2000" b="1" dirty="0"/>
          </a:p>
          <a:p>
            <a:r>
              <a:rPr lang="hu-HU" sz="2000" b="1" dirty="0"/>
              <a:t>(.o, .</a:t>
            </a:r>
            <a:r>
              <a:rPr lang="hu-HU" sz="2000" b="1" dirty="0" err="1"/>
              <a:t>obj</a:t>
            </a:r>
            <a:r>
              <a:rPr lang="hu-HU" sz="2000" b="1" dirty="0"/>
              <a:t>)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2700338" y="2878137"/>
            <a:ext cx="2447925" cy="141605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/>
              <a:t>EXTERNAL</a:t>
            </a:r>
            <a:r>
              <a:rPr lang="hu-HU" sz="2000" b="1" dirty="0" smtClean="0"/>
              <a:t> </a:t>
            </a:r>
            <a:br>
              <a:rPr lang="hu-HU" sz="2000" b="1" dirty="0" smtClean="0"/>
            </a:br>
            <a:r>
              <a:rPr lang="hu-HU" sz="2000" b="1" dirty="0" smtClean="0"/>
              <a:t>OBJECT/LIBRARY </a:t>
            </a:r>
            <a:br>
              <a:rPr lang="hu-HU" sz="2000" b="1" dirty="0" smtClean="0"/>
            </a:br>
            <a:r>
              <a:rPr lang="hu-HU" sz="2000" b="1" dirty="0" smtClean="0"/>
              <a:t>FILE</a:t>
            </a:r>
            <a:r>
              <a:rPr lang="en-US" sz="2000" b="1" dirty="0" smtClean="0"/>
              <a:t>S</a:t>
            </a:r>
            <a:endParaRPr lang="hu-HU" sz="2000" b="1" dirty="0"/>
          </a:p>
          <a:p>
            <a:r>
              <a:rPr lang="hu-HU" sz="2000" b="1" dirty="0"/>
              <a:t>(.o, .</a:t>
            </a:r>
            <a:r>
              <a:rPr lang="hu-HU" sz="2000" b="1" dirty="0" err="1"/>
              <a:t>obj</a:t>
            </a:r>
            <a:r>
              <a:rPr lang="hu-HU" sz="2000" b="1" dirty="0"/>
              <a:t>, .</a:t>
            </a:r>
            <a:r>
              <a:rPr lang="hu-HU" sz="2000" b="1" dirty="0" err="1"/>
              <a:t>so</a:t>
            </a:r>
            <a:r>
              <a:rPr lang="hu-HU" sz="2000" b="1" dirty="0"/>
              <a:t>, .</a:t>
            </a:r>
            <a:r>
              <a:rPr lang="hu-HU" sz="2000" b="1" dirty="0" err="1"/>
              <a:t>dll</a:t>
            </a:r>
            <a:r>
              <a:rPr lang="hu-HU" sz="2000" b="1" dirty="0"/>
              <a:t>)</a:t>
            </a: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755650" y="4437063"/>
            <a:ext cx="2303463" cy="12969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 dirty="0" smtClean="0"/>
              <a:t>LINKING</a:t>
            </a:r>
            <a:endParaRPr lang="hu-HU" sz="2400" b="1" u="sng" dirty="0"/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468313" y="6138863"/>
            <a:ext cx="3097212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/>
              <a:t>Executable file</a:t>
            </a:r>
            <a:endParaRPr lang="hu-HU" sz="2000" b="1" dirty="0"/>
          </a:p>
          <a:p>
            <a:r>
              <a:rPr lang="hu-HU" sz="2000" b="1" dirty="0"/>
              <a:t>(.</a:t>
            </a:r>
            <a:r>
              <a:rPr lang="hu-HU" sz="2000" b="1" dirty="0" err="1"/>
              <a:t>exe</a:t>
            </a:r>
            <a:r>
              <a:rPr lang="hu-HU" sz="2000" b="1" dirty="0"/>
              <a:t>)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1692275" y="1557338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1116013" y="2852738"/>
            <a:ext cx="0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1116013" y="4005263"/>
            <a:ext cx="360362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 flipH="1">
            <a:off x="2843213" y="4292600"/>
            <a:ext cx="433387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1908175" y="5734050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6277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Static linking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3786188" y="692150"/>
            <a:ext cx="5249862" cy="5761038"/>
          </a:xfrm>
        </p:spPr>
        <p:txBody>
          <a:bodyPr/>
          <a:lstStyle/>
          <a:p>
            <a:r>
              <a:rPr lang="en-US" dirty="0" smtClean="0"/>
              <a:t>All functions/resources are within the executable file</a:t>
            </a:r>
            <a:endParaRPr lang="hu-HU" dirty="0" smtClean="0"/>
          </a:p>
          <a:p>
            <a:r>
              <a:rPr lang="en-US" dirty="0" smtClean="0"/>
              <a:t>The location of those are known to the compiler</a:t>
            </a:r>
            <a:endParaRPr lang="hu-HU" dirty="0" smtClean="0"/>
          </a:p>
          <a:p>
            <a:r>
              <a:rPr lang="en-US" dirty="0" smtClean="0"/>
              <a:t>So the references to those can be pre-defined, because all functions are located in the same address space</a:t>
            </a:r>
            <a:endParaRPr lang="hu-HU" dirty="0" smtClean="0"/>
          </a:p>
          <a:p>
            <a:r>
              <a:rPr lang="en-US" dirty="0" smtClean="0"/>
              <a:t>The same function/resource is loaded by all programs using the given feature </a:t>
            </a:r>
            <a:r>
              <a:rPr lang="hu-HU" dirty="0" smtClean="0">
                <a:sym typeface="Wingdings" pitchFamily="2" charset="2"/>
              </a:rPr>
              <a:t></a:t>
            </a:r>
            <a:r>
              <a:rPr lang="hu-HU" dirty="0" smtClean="0"/>
              <a:t> </a:t>
            </a:r>
            <a:r>
              <a:rPr lang="en-US" dirty="0" smtClean="0"/>
              <a:t>waste of resources</a:t>
            </a:r>
            <a:endParaRPr lang="hu-HU" dirty="0" smtClean="0"/>
          </a:p>
          <a:p>
            <a:r>
              <a:rPr lang="en-US" dirty="0" smtClean="0"/>
              <a:t>All classic </a:t>
            </a:r>
            <a:r>
              <a:rPr lang="hu-HU" dirty="0" smtClean="0"/>
              <a:t>(</a:t>
            </a:r>
            <a:r>
              <a:rPr lang="en-US" dirty="0" smtClean="0"/>
              <a:t>non-</a:t>
            </a:r>
            <a:r>
              <a:rPr lang="hu-HU" dirty="0" err="1" smtClean="0"/>
              <a:t>overlay</a:t>
            </a:r>
            <a:r>
              <a:rPr lang="hu-HU" dirty="0" smtClean="0"/>
              <a:t>) DOS </a:t>
            </a:r>
            <a:r>
              <a:rPr lang="en-US" dirty="0" smtClean="0"/>
              <a:t>programs </a:t>
            </a:r>
            <a:r>
              <a:rPr lang="hu-HU" dirty="0" smtClean="0"/>
              <a:t>(</a:t>
            </a:r>
            <a:r>
              <a:rPr lang="en-US" dirty="0" smtClean="0"/>
              <a:t>e.g.</a:t>
            </a:r>
            <a:r>
              <a:rPr lang="hu-HU" dirty="0" smtClean="0"/>
              <a:t>: </a:t>
            </a:r>
            <a:r>
              <a:rPr lang="hu-HU" dirty="0" err="1" smtClean="0"/>
              <a:t>Turbo</a:t>
            </a:r>
            <a:r>
              <a:rPr lang="hu-HU" dirty="0" smtClean="0"/>
              <a:t> Pascal)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684213" y="1484313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SomeFunct1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684213" y="1989138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SomeFunct2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684213" y="2492375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SomeFunct3</a:t>
            </a: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684213" y="3284538"/>
            <a:ext cx="20875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Constant2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684213" y="2997200"/>
            <a:ext cx="20875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Constant1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684213" y="3573463"/>
            <a:ext cx="20875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Constant3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684213" y="3932238"/>
            <a:ext cx="2087562" cy="292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Main Code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@SomeFunct3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@SomeFunct1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7181" name="Line 11"/>
          <p:cNvSpPr>
            <a:spLocks noChangeShapeType="1"/>
          </p:cNvSpPr>
          <p:nvPr/>
        </p:nvSpPr>
        <p:spPr bwMode="auto">
          <a:xfrm flipH="1">
            <a:off x="179388" y="5949950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2" name="Line 12"/>
          <p:cNvSpPr>
            <a:spLocks noChangeShapeType="1"/>
          </p:cNvSpPr>
          <p:nvPr/>
        </p:nvSpPr>
        <p:spPr bwMode="auto">
          <a:xfrm flipV="1">
            <a:off x="179388" y="17002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3" name="Line 13"/>
          <p:cNvSpPr>
            <a:spLocks noChangeShapeType="1"/>
          </p:cNvSpPr>
          <p:nvPr/>
        </p:nvSpPr>
        <p:spPr bwMode="auto">
          <a:xfrm>
            <a:off x="179388" y="1700213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4" name="Line 25"/>
          <p:cNvSpPr>
            <a:spLocks noChangeShapeType="1"/>
          </p:cNvSpPr>
          <p:nvPr/>
        </p:nvSpPr>
        <p:spPr bwMode="auto">
          <a:xfrm>
            <a:off x="323850" y="2708275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5" name="Line 26"/>
          <p:cNvSpPr>
            <a:spLocks noChangeShapeType="1"/>
          </p:cNvSpPr>
          <p:nvPr/>
        </p:nvSpPr>
        <p:spPr bwMode="auto">
          <a:xfrm flipH="1">
            <a:off x="323850" y="4868863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6" name="Line 27"/>
          <p:cNvSpPr>
            <a:spLocks noChangeShapeType="1"/>
          </p:cNvSpPr>
          <p:nvPr/>
        </p:nvSpPr>
        <p:spPr bwMode="auto">
          <a:xfrm flipV="1">
            <a:off x="323850" y="2708275"/>
            <a:ext cx="0" cy="2160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7" name="Line 28"/>
          <p:cNvSpPr>
            <a:spLocks noChangeShapeType="1"/>
          </p:cNvSpPr>
          <p:nvPr/>
        </p:nvSpPr>
        <p:spPr bwMode="auto">
          <a:xfrm flipH="1">
            <a:off x="2771775" y="61658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8" name="Line 29"/>
          <p:cNvSpPr>
            <a:spLocks noChangeShapeType="1"/>
          </p:cNvSpPr>
          <p:nvPr/>
        </p:nvSpPr>
        <p:spPr bwMode="auto">
          <a:xfrm flipH="1">
            <a:off x="2771775" y="5084763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 flipV="1">
            <a:off x="3132138" y="2708275"/>
            <a:ext cx="0" cy="23764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0" name="Line 31"/>
          <p:cNvSpPr>
            <a:spLocks noChangeShapeType="1"/>
          </p:cNvSpPr>
          <p:nvPr/>
        </p:nvSpPr>
        <p:spPr bwMode="auto">
          <a:xfrm flipH="1">
            <a:off x="2771775" y="2708275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1" name="Line 32"/>
          <p:cNvSpPr>
            <a:spLocks noChangeShapeType="1"/>
          </p:cNvSpPr>
          <p:nvPr/>
        </p:nvSpPr>
        <p:spPr bwMode="auto">
          <a:xfrm flipV="1">
            <a:off x="3348038" y="1700213"/>
            <a:ext cx="0" cy="44656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2" name="Line 33"/>
          <p:cNvSpPr>
            <a:spLocks noChangeShapeType="1"/>
          </p:cNvSpPr>
          <p:nvPr/>
        </p:nvSpPr>
        <p:spPr bwMode="auto">
          <a:xfrm flipH="1">
            <a:off x="2771775" y="170021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539750" y="981075"/>
            <a:ext cx="244792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</a:t>
            </a:r>
            <a:endParaRPr lang="hu-H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7622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14695</TotalTime>
  <Words>2993</Words>
  <Application>Microsoft Office PowerPoint</Application>
  <PresentationFormat>Diavetítés a képernyőre (4:3 oldalarány)</PresentationFormat>
  <Paragraphs>485</Paragraphs>
  <Slides>46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3" baseType="lpstr">
      <vt:lpstr>Segoe UI</vt:lpstr>
      <vt:lpstr>Consolas</vt:lpstr>
      <vt:lpstr>Calibri</vt:lpstr>
      <vt:lpstr>Wingdings</vt:lpstr>
      <vt:lpstr>Times New Roman</vt:lpstr>
      <vt:lpstr>Courier New</vt:lpstr>
      <vt:lpstr>Silver</vt:lpstr>
      <vt:lpstr>Advanced Development Techniques</vt:lpstr>
      <vt:lpstr>Advanced Development Techniques</vt:lpstr>
      <vt:lpstr>Executable files</vt:lpstr>
      <vt:lpstr>The most simple „Hello, World”</vt:lpstr>
      <vt:lpstr>With subroutine call</vt:lpstr>
      <vt:lpstr>If methods are not in the same module…</vt:lpstr>
      <vt:lpstr>Code, Compile, LINK – static linking!</vt:lpstr>
      <vt:lpstr>Classic compile process</vt:lpstr>
      <vt:lpstr>Static linking</vt:lpstr>
      <vt:lpstr>Dynamic linking</vt:lpstr>
      <vt:lpstr>Static vs Dynamic Linking</vt:lpstr>
      <vt:lpstr>RDATA, DATA, CODE/TEXT</vt:lpstr>
      <vt:lpstr>Dynamic Link Library / Shared Object</vt:lpstr>
      <vt:lpstr>Managed/Unmanaged</vt:lpstr>
      <vt:lpstr>Native DLL files</vt:lpstr>
      <vt:lpstr>Calling a native DLL</vt:lpstr>
      <vt:lpstr>Calling native DLL in C#</vt:lpstr>
      <vt:lpstr>Managed executables</vt:lpstr>
      <vt:lpstr>        Executing an EXE file (.NET)</vt:lpstr>
      <vt:lpstr>Managed Assembly - Sandboxing</vt:lpstr>
      <vt:lpstr>Loading managed DLL files</vt:lpstr>
      <vt:lpstr>Tools</vt:lpstr>
      <vt:lpstr>Managed Asembly contents</vt:lpstr>
      <vt:lpstr>Advanced Development Techniques</vt:lpstr>
      <vt:lpstr>Reflection</vt:lpstr>
      <vt:lpstr>Metadata</vt:lpstr>
      <vt:lpstr>Assembly</vt:lpstr>
      <vt:lpstr>Type</vt:lpstr>
      <vt:lpstr>MethodInfo, PropertyInfo, FieldInfo</vt:lpstr>
      <vt:lpstr>Example</vt:lpstr>
      <vt:lpstr>Attributes</vt:lpstr>
      <vt:lpstr>Typical use cases</vt:lpstr>
      <vt:lpstr>Attributes</vt:lpstr>
      <vt:lpstr>Attributes</vt:lpstr>
      <vt:lpstr>Self-made attribute</vt:lpstr>
      <vt:lpstr>Annotations</vt:lpstr>
      <vt:lpstr>Example - XmlSerializer</vt:lpstr>
      <vt:lpstr>Example - XmlSerializer</vt:lpstr>
      <vt:lpstr>Example - XmlSerializer</vt:lpstr>
      <vt:lpstr>Example - XmlSerializer</vt:lpstr>
      <vt:lpstr>Example - Sort by names</vt:lpstr>
      <vt:lpstr>Example - Sort by names</vt:lpstr>
      <vt:lpstr>Exercise / Reflection</vt:lpstr>
      <vt:lpstr>SOLID principles</vt:lpstr>
      <vt:lpstr>PowerPoint-bemutató</vt:lpstr>
      <vt:lpstr>PowerPoint-bemutató</vt:lpstr>
    </vt:vector>
  </TitlesOfParts>
  <Company>BMF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Reflexió és egyedi attribútumok</dc:title>
  <dc:creator>Miklós Árpád</dc:creator>
  <cp:lastModifiedBy>Zs</cp:lastModifiedBy>
  <cp:revision>256</cp:revision>
  <dcterms:created xsi:type="dcterms:W3CDTF">2006-05-29T11:27:00Z</dcterms:created>
  <dcterms:modified xsi:type="dcterms:W3CDTF">2020-09-14T12:30:28Z</dcterms:modified>
</cp:coreProperties>
</file>