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48"/>
  </p:notesMasterIdLst>
  <p:handoutMasterIdLst>
    <p:handoutMasterId r:id="rId49"/>
  </p:handoutMasterIdLst>
  <p:sldIdLst>
    <p:sldId id="258" r:id="rId3"/>
    <p:sldId id="755" r:id="rId4"/>
    <p:sldId id="756" r:id="rId5"/>
    <p:sldId id="757" r:id="rId6"/>
    <p:sldId id="758" r:id="rId7"/>
    <p:sldId id="759" r:id="rId8"/>
    <p:sldId id="760" r:id="rId9"/>
    <p:sldId id="740" r:id="rId10"/>
    <p:sldId id="703" r:id="rId11"/>
    <p:sldId id="630" r:id="rId12"/>
    <p:sldId id="633" r:id="rId13"/>
    <p:sldId id="634" r:id="rId14"/>
    <p:sldId id="635" r:id="rId15"/>
    <p:sldId id="637" r:id="rId16"/>
    <p:sldId id="636" r:id="rId17"/>
    <p:sldId id="639" r:id="rId18"/>
    <p:sldId id="702" r:id="rId19"/>
    <p:sldId id="780" r:id="rId20"/>
    <p:sldId id="696" r:id="rId21"/>
    <p:sldId id="695" r:id="rId22"/>
    <p:sldId id="708" r:id="rId23"/>
    <p:sldId id="707" r:id="rId24"/>
    <p:sldId id="709" r:id="rId25"/>
    <p:sldId id="697" r:id="rId26"/>
    <p:sldId id="692" r:id="rId27"/>
    <p:sldId id="693" r:id="rId28"/>
    <p:sldId id="694" r:id="rId29"/>
    <p:sldId id="772" r:id="rId30"/>
    <p:sldId id="771" r:id="rId31"/>
    <p:sldId id="763" r:id="rId32"/>
    <p:sldId id="764" r:id="rId33"/>
    <p:sldId id="773" r:id="rId34"/>
    <p:sldId id="779" r:id="rId35"/>
    <p:sldId id="765" r:id="rId36"/>
    <p:sldId id="766" r:id="rId37"/>
    <p:sldId id="776" r:id="rId38"/>
    <p:sldId id="767" r:id="rId39"/>
    <p:sldId id="768" r:id="rId40"/>
    <p:sldId id="769" r:id="rId41"/>
    <p:sldId id="770" r:id="rId42"/>
    <p:sldId id="774" r:id="rId43"/>
    <p:sldId id="777" r:id="rId44"/>
    <p:sldId id="778" r:id="rId45"/>
    <p:sldId id="566" r:id="rId46"/>
    <p:sldId id="301" r:id="rId47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50"/>
      <p:bold r:id="rId51"/>
      <p:italic r:id="rId52"/>
      <p:boldItalic r:id="rId53"/>
    </p:embeddedFont>
    <p:embeddedFont>
      <p:font typeface="Consolas" panose="020B0609020204030204" pitchFamily="49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C64"/>
    <a:srgbClr val="0000FF"/>
    <a:srgbClr val="0066FF"/>
    <a:srgbClr val="C0C0C0"/>
    <a:srgbClr val="0C0684"/>
    <a:srgbClr val="000066"/>
    <a:srgbClr val="FF0000"/>
    <a:srgbClr val="7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3" autoAdjust="0"/>
    <p:restoredTop sz="84600" autoAdjust="0"/>
  </p:normalViewPr>
  <p:slideViewPr>
    <p:cSldViewPr>
      <p:cViewPr varScale="1">
        <p:scale>
          <a:sx n="59" d="100"/>
          <a:sy n="59" d="100"/>
        </p:scale>
        <p:origin x="11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3.xml"/><Relationship Id="rId61" Type="http://schemas.openxmlformats.org/officeDocument/2006/relationships/font" Target="fonts/font1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4A35CD9E-0BBC-4150-A3C3-519CDBEF43C5}" type="slidenum">
              <a:rPr lang="hu-HU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hu-H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text </a:t>
            </a:r>
            <a:r>
              <a:rPr lang="hu-HU" noProof="0" dirty="0" err="1" smtClean="0"/>
              <a:t>styles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Fifth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0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646EDD-CE67-4B12-BE09-2BDFAFFA7886}" type="slidenum">
              <a:rPr lang="hu-H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41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94594CC-FE6D-4FA8-8BB7-8C1BF4502A4B}" type="slidenum">
              <a:rPr lang="hu-HU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/>
              <a:t>Cél: azon nevekkel feltölteni egy listboxot, akiknek a fizetése &gt;= 3000</a:t>
            </a:r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05DB9F9-FFF1-4E96-B6A6-D8990E4FCFC8}" type="slidenum">
              <a:rPr lang="hu-HU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3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E3FFF53-B88F-49D9-9161-62402825DDF4}" type="slidenum">
              <a:rPr lang="hu-HU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E3FFF53-B88F-49D9-9161-62402825DDF4}" type="slidenum">
              <a:rPr lang="hu-HU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0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b="1" smtClean="0"/>
              <a:t>Az „Alapvető műveletek” listán fogunk mindegyik módszernél végigmenni</a:t>
            </a:r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82FD61E-1F4B-41EE-9DBE-F5230265942E}" type="slidenum">
              <a:rPr lang="hu-HU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59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049134C-C5B1-4F31-BB0A-C96206029A00}" type="slidenum">
              <a:rPr lang="hu-HU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12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68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04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2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6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b="1" smtClean="0"/>
              <a:t>Az „Alapvető műveletek” listán fogunk mindegyik módszernél végigmenni</a:t>
            </a:r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82FD61E-1F4B-41EE-9DBE-F5230265942E}" type="slidenum">
              <a:rPr lang="hu-HU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01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049134C-C5B1-4F31-BB0A-C96206029A00}" type="slidenum">
              <a:rPr lang="hu-HU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4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44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4A19898-20D1-4639-B738-667D86F8F4E8}" type="slidenum">
              <a:rPr lang="hu-HU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59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>
                <a:sym typeface="Wingdings" pitchFamily="2" charset="2"/>
              </a:rPr>
              <a:t>http://users.nik.uni-obuda.hu/hp/SQL_empdept.sql</a:t>
            </a:r>
            <a:endParaRPr lang="hu-HU" smtClean="0"/>
          </a:p>
        </p:txBody>
      </p:sp>
      <p:sp>
        <p:nvSpPr>
          <p:cNvPr id="798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1A976B1-01F1-4ECF-84B5-D4B5BE896CA3}" type="slidenum">
              <a:rPr lang="hu-HU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23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>
                <a:sym typeface="Wingdings" pitchFamily="2" charset="2"/>
              </a:rPr>
              <a:t>http://users.nik.uni-obuda.hu/hp/SQL_empdept.sql</a:t>
            </a:r>
            <a:endParaRPr lang="hu-HU" smtClean="0"/>
          </a:p>
        </p:txBody>
      </p:sp>
      <p:sp>
        <p:nvSpPr>
          <p:cNvPr id="798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1A976B1-01F1-4ECF-84B5-D4B5BE896CA3}" type="slidenum">
              <a:rPr lang="hu-HU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63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2193945-33C5-47AF-B1AA-5CA80FC7DE81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36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3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809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D75C508-5BE6-40A8-844A-F2594684594D}" type="slidenum">
              <a:rPr lang="hu-HU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38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819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936977F-0E8B-4B8E-80BA-0217A35E5479}" type="slidenum">
              <a:rPr lang="hu-HU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11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829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632A8DF-10A8-47B8-AB4B-38D1E927084B}" type="slidenum">
              <a:rPr lang="hu-HU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92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8397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E5A69A8-1333-4714-944B-84CF07CB11C9}" type="slidenum">
              <a:rPr lang="hu-HU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8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b="1" smtClean="0"/>
              <a:t>Az „Alapvető műveletek” listán fogunk mindegyik módszernél végigmenni</a:t>
            </a:r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82FD61E-1F4B-41EE-9DBE-F5230265942E}" type="slidenum">
              <a:rPr lang="hu-HU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34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72768E-2D13-49D4-897B-ABB607B3757B}" type="slidenum">
              <a:rPr lang="hu-HU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8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D42427A-9385-44B0-8172-520377342A8C}" type="slidenum">
              <a:rPr lang="hu-HU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55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b="1" smtClean="0"/>
              <a:t>Az „Alapvető műveletek” listán fogunk mindegyik módszernél végigmenni</a:t>
            </a:r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82FD61E-1F4B-41EE-9DBE-F5230265942E}" type="slidenum">
              <a:rPr lang="hu-HU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 smtClean="0">
                <a:sym typeface="Wingdings" pitchFamily="2" charset="2"/>
              </a:rPr>
              <a:t>MSSQL: aki akarja, az elmondja itt, hogy ez fully ACID compliant :P</a:t>
            </a:r>
          </a:p>
          <a:p>
            <a:r>
              <a:rPr lang="hu-HU" dirty="0" smtClean="0">
                <a:sym typeface="Wingdings" pitchFamily="2" charset="2"/>
              </a:rPr>
              <a:t>SQL Express</a:t>
            </a:r>
            <a:r>
              <a:rPr lang="hu-HU" baseline="0" dirty="0" smtClean="0">
                <a:sym typeface="Wingdings" pitchFamily="2" charset="2"/>
              </a:rPr>
              <a:t> = MS SQL kisebb változata</a:t>
            </a:r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(Oracle, IBM, MSSQL, Sybase, Teradata ; Free: MySQL, PostgreSQL, MariaDB)</a:t>
            </a:r>
            <a:endParaRPr lang="hu-HU" dirty="0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DA1BA3E-8A48-425B-A000-EAD706031715}" type="slidenum">
              <a:rPr lang="hu-HU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3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 smtClean="0"/>
              <a:t>Connected:</a:t>
            </a:r>
            <a:r>
              <a:rPr lang="hu-HU" baseline="0" dirty="0" smtClean="0"/>
              <a:t> bármilyen művelet végrehajtásához kapcsolódsz vagy folyamatosan életben tartod a kapcsolatod </a:t>
            </a:r>
            <a:endParaRPr lang="hu-HU" dirty="0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CC5C21A-9D07-41BB-A544-C16D2549F287}" type="slidenum">
              <a:rPr lang="hu-HU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0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5A4D95F-3AE8-4519-955B-F69529422BFA}" type="slidenum">
              <a:rPr lang="hu-HU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DF5074F-F12B-4F6B-8014-D587AB58C417}" type="slidenum">
              <a:rPr lang="hu-HU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5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B442AC2-99A4-42A6-B66D-2FEC60BC3F11}" type="slidenum">
              <a:rPr lang="hu-HU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3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hu-HU" smtClean="0"/>
              <a:t>Mintacím szerkesztése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hu-HU" smtClean="0"/>
              <a:t>Alcím mintájának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E3F63D-85EE-44CC-9B17-615FB0AB8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0170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6CF3-6A93-49FC-89C5-CE152A5E28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5058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5B45-AD67-4138-B7CD-0F5BDAAD2A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307399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C6C1-1FAF-43B7-9479-BB452377A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08187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76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C2BE-1823-417E-A4F3-693B93182C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782675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299B-CA50-4C32-AB8B-7E4347FB47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21516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8C77-0C45-4AD4-B4A9-3CA465BDC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5473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2F33-5BCF-4D90-81BE-CD06FCF6DB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465744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91B6-F415-426E-B7CB-C6CC8637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4419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C312-F233-4176-9F9F-AE9E600C59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910121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436F-A9FF-466B-8F40-6418C1D50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854253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4607-7461-4212-824A-80C2AA698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321538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A87-4D0F-4CBD-BD5B-CF69A9F264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1008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hu-H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309FB9-9E6D-4EAF-8AB4-3A8A968BBD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7DC47E-E48D-4991-9E17-7910E9DAA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CCD52CA-6380-49FE-80BE-6E2DFC2F268D}" type="slidenum">
              <a:rPr lang="hu-HU" sz="10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Advanced Programming Techniques</a:t>
            </a:r>
            <a:endParaRPr lang="hu-HU" sz="4000" dirty="0" smtClean="0"/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err="1" smtClean="0"/>
              <a:t>Layering</a:t>
            </a:r>
            <a:r>
              <a:rPr lang="hu-HU" sz="2000" b="0" dirty="0" smtClean="0"/>
              <a:t>, SOLID </a:t>
            </a:r>
            <a:r>
              <a:rPr lang="en-US" sz="2000" b="0" dirty="0" smtClean="0"/>
              <a:t>principles</a:t>
            </a:r>
            <a:endParaRPr lang="hu-HU" sz="2000" b="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sz="2000" b="0" dirty="0" smtClean="0"/>
              <a:t>Accessing databases using the </a:t>
            </a:r>
            <a:r>
              <a:rPr lang="hu-HU" sz="2000" b="0" dirty="0" err="1" smtClean="0"/>
              <a:t>DbConnection</a:t>
            </a:r>
            <a:r>
              <a:rPr lang="hu-HU" sz="2000" b="0" dirty="0" smtClean="0"/>
              <a:t>/</a:t>
            </a:r>
            <a:r>
              <a:rPr lang="hu-HU" sz="2000" b="0" dirty="0" err="1" smtClean="0"/>
              <a:t>DbReader</a:t>
            </a:r>
            <a:r>
              <a:rPr lang="hu-HU" sz="2000" b="0" dirty="0" smtClean="0"/>
              <a:t> </a:t>
            </a:r>
            <a:r>
              <a:rPr lang="en-US" sz="2000" b="0" dirty="0" smtClean="0"/>
              <a:t>method</a:t>
            </a:r>
            <a:endParaRPr lang="hu-HU" sz="2000" u="sng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sz="2000" b="0" dirty="0" smtClean="0"/>
              <a:t>Accessing </a:t>
            </a:r>
            <a:r>
              <a:rPr lang="hu-HU" sz="2000" b="0" dirty="0" err="1" smtClean="0"/>
              <a:t>LocalDb</a:t>
            </a:r>
            <a:r>
              <a:rPr lang="hu-HU" sz="2000" b="0" dirty="0" smtClean="0"/>
              <a:t> </a:t>
            </a:r>
            <a:r>
              <a:rPr lang="en-US" sz="2000" b="0" dirty="0" smtClean="0"/>
              <a:t>using </a:t>
            </a:r>
            <a:r>
              <a:rPr lang="hu-HU" sz="2000" b="0" dirty="0" err="1" smtClean="0"/>
              <a:t>Entity</a:t>
            </a:r>
            <a:r>
              <a:rPr lang="hu-HU" sz="2000" b="0" dirty="0" smtClean="0"/>
              <a:t> Framework </a:t>
            </a:r>
            <a:r>
              <a:rPr lang="hu-HU" sz="2000" b="0" dirty="0" err="1" smtClean="0"/>
              <a:t>Core</a:t>
            </a:r>
            <a:r>
              <a:rPr lang="hu-HU" sz="2000" b="0" dirty="0" smtClean="0"/>
              <a:t> (ORM + LINQ)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ADO.NET: </a:t>
            </a:r>
            <a:r>
              <a:rPr lang="hu-HU" dirty="0" err="1" smtClean="0"/>
              <a:t>DbConnection</a:t>
            </a:r>
            <a:r>
              <a:rPr lang="hu-HU" dirty="0" smtClean="0"/>
              <a:t>/</a:t>
            </a:r>
            <a:r>
              <a:rPr lang="hu-HU" dirty="0" err="1" smtClean="0"/>
              <a:t>DbReader</a:t>
            </a:r>
            <a:r>
              <a:rPr lang="hu-HU" dirty="0" smtClean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Connected</a:t>
            </a:r>
            <a:r>
              <a:rPr lang="hu-HU" dirty="0" smtClean="0"/>
              <a:t> Data-Access </a:t>
            </a:r>
            <a:r>
              <a:rPr lang="hu-HU" dirty="0" err="1" smtClean="0"/>
              <a:t>Architecture</a:t>
            </a:r>
            <a:endParaRPr lang="hu-HU" dirty="0" smtClean="0"/>
          </a:p>
          <a:p>
            <a:r>
              <a:rPr lang="en-US" dirty="0" smtClean="0"/>
              <a:t>Advantage</a:t>
            </a:r>
            <a:r>
              <a:rPr lang="hu-HU" dirty="0" smtClean="0"/>
              <a:t>: </a:t>
            </a:r>
            <a:r>
              <a:rPr lang="en-US" dirty="0" smtClean="0"/>
              <a:t>fast, simple</a:t>
            </a:r>
            <a:endParaRPr lang="hu-HU" dirty="0" smtClean="0"/>
          </a:p>
          <a:p>
            <a:r>
              <a:rPr lang="en-US" dirty="0" smtClean="0"/>
              <a:t>Disadvantage</a:t>
            </a:r>
            <a:r>
              <a:rPr lang="hu-HU" dirty="0" smtClean="0"/>
              <a:t>: </a:t>
            </a:r>
            <a:r>
              <a:rPr lang="en-US" dirty="0" smtClean="0"/>
              <a:t>hard to modify and to change technology/storage method; must handle the loss of </a:t>
            </a:r>
            <a:r>
              <a:rPr lang="en-US" dirty="0" err="1" smtClean="0"/>
              <a:t>tcp</a:t>
            </a:r>
            <a:r>
              <a:rPr lang="en-US" dirty="0" smtClean="0"/>
              <a:t> connection</a:t>
            </a:r>
            <a:endParaRPr lang="hu-HU" dirty="0" smtClean="0"/>
          </a:p>
          <a:p>
            <a:r>
              <a:rPr lang="en-US" dirty="0" smtClean="0"/>
              <a:t>Different implementations for different database servers</a:t>
            </a:r>
            <a:endParaRPr lang="hu-HU" dirty="0" smtClean="0"/>
          </a:p>
          <a:p>
            <a:r>
              <a:rPr lang="en-US" dirty="0" smtClean="0"/>
              <a:t>Common base classes for various tasks</a:t>
            </a:r>
            <a:endParaRPr lang="hu-HU" dirty="0" smtClean="0"/>
          </a:p>
          <a:p>
            <a:pPr lvl="1"/>
            <a:r>
              <a:rPr lang="en-US" dirty="0" smtClean="0"/>
              <a:t>Database connection</a:t>
            </a:r>
            <a:r>
              <a:rPr lang="hu-HU" dirty="0" smtClean="0"/>
              <a:t>: </a:t>
            </a:r>
            <a:r>
              <a:rPr lang="hu-HU" dirty="0" err="1" smtClean="0"/>
              <a:t>DbConnection</a:t>
            </a:r>
            <a:endParaRPr lang="hu-HU" dirty="0" smtClean="0"/>
          </a:p>
          <a:p>
            <a:pPr lvl="1"/>
            <a:r>
              <a:rPr lang="en-US" dirty="0" smtClean="0"/>
              <a:t>Execution of </a:t>
            </a:r>
            <a:r>
              <a:rPr lang="hu-HU" dirty="0" smtClean="0"/>
              <a:t>SQL/RPC </a:t>
            </a:r>
            <a:r>
              <a:rPr lang="en-US" dirty="0" smtClean="0"/>
              <a:t>statements</a:t>
            </a:r>
            <a:r>
              <a:rPr lang="hu-HU" dirty="0" smtClean="0"/>
              <a:t>: </a:t>
            </a:r>
            <a:r>
              <a:rPr lang="hu-HU" dirty="0" err="1" smtClean="0"/>
              <a:t>DbCommand</a:t>
            </a:r>
            <a:endParaRPr lang="hu-HU" dirty="0" smtClean="0"/>
          </a:p>
          <a:p>
            <a:pPr lvl="1"/>
            <a:r>
              <a:rPr lang="en-US" dirty="0" smtClean="0"/>
              <a:t>Read results of Select statements</a:t>
            </a:r>
            <a:r>
              <a:rPr lang="hu-HU" dirty="0" smtClean="0"/>
              <a:t>: </a:t>
            </a:r>
            <a:r>
              <a:rPr lang="hu-HU" dirty="0" err="1" smtClean="0"/>
              <a:t>DbDataReader</a:t>
            </a:r>
            <a:r>
              <a:rPr lang="hu-HU" dirty="0" smtClean="0"/>
              <a:t> </a:t>
            </a:r>
          </a:p>
          <a:p>
            <a:r>
              <a:rPr lang="en-US" dirty="0" smtClean="0"/>
              <a:t>Specific descendent classes for the various servers</a:t>
            </a:r>
            <a:endParaRPr lang="hu-HU" dirty="0" smtClean="0"/>
          </a:p>
          <a:p>
            <a:pPr lvl="1"/>
            <a:r>
              <a:rPr lang="hu-HU" dirty="0" smtClean="0"/>
              <a:t>SqlConnection (MSSQL System.Data.SqlClient)</a:t>
            </a:r>
          </a:p>
          <a:p>
            <a:pPr lvl="1"/>
            <a:r>
              <a:rPr lang="hu-HU" dirty="0" smtClean="0"/>
              <a:t>MySqlConnection (MySQL MySql.Data.MySqlClient) </a:t>
            </a:r>
          </a:p>
          <a:p>
            <a:pPr lvl="1"/>
            <a:r>
              <a:rPr lang="hu-HU" dirty="0" smtClean="0"/>
              <a:t>NpgsqlConnection (PostgreSQL - Npgsql) </a:t>
            </a:r>
          </a:p>
          <a:p>
            <a:pPr lvl="1"/>
            <a:r>
              <a:rPr lang="hu-HU" dirty="0" smtClean="0"/>
              <a:t>OracleConnection (Oracle System.Data.OracleClient)</a:t>
            </a:r>
          </a:p>
        </p:txBody>
      </p:sp>
      <p:sp>
        <p:nvSpPr>
          <p:cNvPr id="1024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4F009DB-6048-4EC1-AF07-5C6433C9C6AB}" type="slidenum">
              <a:rPr lang="hu-HU" sz="1000" smtClean="0">
                <a:solidFill>
                  <a:schemeClr val="tx1"/>
                </a:solidFill>
              </a:rPr>
              <a:pPr eaLnBrk="1" hangingPunct="1"/>
              <a:t>10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Initialization</a:t>
            </a:r>
            <a:endParaRPr lang="hu-HU" dirty="0" smtClean="0"/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en-GB" dirty="0"/>
              <a:t> </a:t>
            </a:r>
            <a:r>
              <a:rPr lang="en-GB" sz="2000" dirty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en-GB" dirty="0"/>
              <a:t> </a:t>
            </a:r>
            <a:r>
              <a:rPr lang="en-GB" sz="2000" dirty="0" err="1">
                <a:latin typeface="Consolas" pitchFamily="49" charset="0"/>
                <a:cs typeface="Calibri" pitchFamily="34" charset="0"/>
              </a:rPr>
              <a:t>connStr</a:t>
            </a:r>
            <a:r>
              <a:rPr lang="en-GB" dirty="0"/>
              <a:t> </a:t>
            </a:r>
            <a:r>
              <a:rPr lang="en-GB" sz="2000" dirty="0">
                <a:latin typeface="Consolas" pitchFamily="49" charset="0"/>
                <a:cs typeface="Calibri" pitchFamily="34" charset="0"/>
              </a:rPr>
              <a:t>= </a:t>
            </a:r>
            <a:r>
              <a:rPr lang="en-GB" sz="2000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@"Data Source=(</a:t>
            </a:r>
            <a:r>
              <a:rPr lang="en-GB" sz="2000" dirty="0" err="1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LocalDB</a:t>
            </a:r>
            <a:r>
              <a:rPr lang="en-GB" sz="2000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)\</a:t>
            </a:r>
            <a:r>
              <a:rPr lang="en-GB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v11.0;AttachDbFilename=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path\to</a:t>
            </a:r>
            <a:r>
              <a:rPr lang="en-GB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\</a:t>
            </a:r>
            <a:r>
              <a:rPr lang="en-GB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empdept.mdf;Integrated</a:t>
            </a:r>
            <a:r>
              <a:rPr lang="en-GB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en-GB" sz="2000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Security=True;"</a:t>
            </a:r>
            <a:r>
              <a:rPr lang="en-GB" sz="2000" dirty="0">
                <a:latin typeface="Consolas" pitchFamily="49" charset="0"/>
                <a:cs typeface="Calibri" pitchFamily="34" charset="0"/>
              </a:rPr>
              <a:t>;</a:t>
            </a:r>
            <a:endParaRPr lang="hu-HU" sz="2000" dirty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endParaRPr lang="hu-HU" sz="2000" dirty="0" smtClean="0">
              <a:solidFill>
                <a:srgbClr val="2B91AF"/>
              </a:solidFill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SqlConnection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conn;</a:t>
            </a:r>
          </a:p>
          <a:p>
            <a:pPr>
              <a:lnSpc>
                <a:spcPct val="115000"/>
              </a:lnSpc>
              <a:buFontTx/>
              <a:buNone/>
            </a:pP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private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void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Connect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SqlConnection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(connStr);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conn.Open();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"CONNECTED"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endParaRPr lang="hu-HU" sz="2000" dirty="0" smtClean="0"/>
          </a:p>
        </p:txBody>
      </p:sp>
      <p:sp>
        <p:nvSpPr>
          <p:cNvPr id="1126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F9C0A5A-0B0D-4FE8-AC7B-AD050F6CA837}" type="slidenum">
              <a:rPr lang="hu-HU" sz="1000" smtClean="0">
                <a:solidFill>
                  <a:schemeClr val="tx1"/>
                </a:solidFill>
              </a:rPr>
              <a:pPr eaLnBrk="1" hangingPunct="1"/>
              <a:t>11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2. INSERT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private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void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Insert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cmd =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insert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into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EMP (ENAME, MGR, DEPTNO, EMPNO)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values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('BELA', NULL, 20, 1000)"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int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=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cmd.ExecuteNonQuery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affected.ToString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pPr>
              <a:buFontTx/>
              <a:buNone/>
            </a:pPr>
            <a:endParaRPr lang="hu-HU" sz="2000" dirty="0" smtClean="0"/>
          </a:p>
        </p:txBody>
      </p:sp>
      <p:sp>
        <p:nvSpPr>
          <p:cNvPr id="1434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E70347E-5177-4D28-B562-8C7D7A25F0DF}" type="slidenum">
              <a:rPr lang="hu-HU" sz="1000" smtClean="0">
                <a:solidFill>
                  <a:schemeClr val="tx1"/>
                </a:solidFill>
              </a:rPr>
              <a:pPr eaLnBrk="1" hangingPunct="1"/>
              <a:t>12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UPDATE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private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void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Update()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 marL="358775" indent="-358775">
              <a:lnSpc>
                <a:spcPct val="115000"/>
              </a:lnSpc>
              <a:buFontTx/>
              <a:buNone/>
            </a:pPr>
            <a:r>
              <a:rPr lang="hu-HU" sz="2000" dirty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cmd =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"update EMP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set</a:t>
            </a:r>
            <a:r>
              <a:rPr lang="hu-HU" sz="2000" dirty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ENAME='JOZSI'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where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EMPNO=1000"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int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=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cmd.ExecuteNonQuery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affected.ToString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());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pPr>
              <a:buFontTx/>
              <a:buNone/>
            </a:pPr>
            <a:endParaRPr lang="hu-HU" sz="2000" dirty="0" smtClean="0"/>
          </a:p>
        </p:txBody>
      </p:sp>
      <p:sp>
        <p:nvSpPr>
          <p:cNvPr id="1536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321C9A4-7283-4E68-9448-21AA53AE3C7F}" type="slidenum">
              <a:rPr lang="hu-HU" sz="1000" smtClean="0">
                <a:solidFill>
                  <a:schemeClr val="tx1"/>
                </a:solidFill>
              </a:rPr>
              <a:pPr eaLnBrk="1" hangingPunct="1"/>
              <a:t>13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DELETE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private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void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Delete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cmd =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delete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EMP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where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EMPNO=1000"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int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=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cmd.ExecuteNonQuery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affected.ToString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());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pPr>
              <a:buFontTx/>
              <a:buNone/>
            </a:pPr>
            <a:endParaRPr lang="hu-HU" sz="2000" dirty="0" smtClean="0"/>
          </a:p>
        </p:txBody>
      </p:sp>
      <p:sp>
        <p:nvSpPr>
          <p:cNvPr id="1638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E9E3E4-A135-4737-ABC5-46E9FDF3D7AD}" type="slidenum">
              <a:rPr lang="hu-HU" sz="1000" smtClean="0">
                <a:solidFill>
                  <a:schemeClr val="tx1"/>
                </a:solidFill>
              </a:rPr>
              <a:pPr eaLnBrk="1" hangingPunct="1"/>
              <a:t>14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SELECT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private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void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Select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cmd = 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new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SqlCommand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select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*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from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EMP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where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SAL&gt;=3000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order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by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 ENAME"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conn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SqlDataReader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cmd.ExecuteReader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while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reader.Read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	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[</a:t>
            </a:r>
            <a:r>
              <a:rPr lang="hu-HU" sz="2000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"ENAME"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].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ToString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}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reader.Close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pPr>
              <a:buFontTx/>
              <a:buNone/>
            </a:pPr>
            <a:endParaRPr lang="hu-HU" sz="2000" dirty="0" smtClean="0"/>
          </a:p>
        </p:txBody>
      </p:sp>
      <p:sp>
        <p:nvSpPr>
          <p:cNvPr id="1741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5DB8B0B-5C86-45D4-94CB-399DFDC867D6}" type="slidenum">
              <a:rPr lang="hu-HU" sz="1000" smtClean="0">
                <a:solidFill>
                  <a:schemeClr val="tx1"/>
                </a:solidFill>
              </a:rPr>
              <a:pPr eaLnBrk="1" hangingPunct="1"/>
              <a:t>15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SELECT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for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i = 0; i &lt;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reader.FieldCount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; i++) 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coltext =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reader.GetName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(i).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ToLower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(coltext);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 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endParaRPr lang="hu-HU" sz="2000" dirty="0" smtClean="0">
              <a:solidFill>
                <a:srgbClr val="0000FF"/>
              </a:solidFill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for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(</a:t>
            </a:r>
            <a:r>
              <a:rPr lang="hu-HU" sz="2000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int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 i = 0; i &lt; 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reader.FieldCount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; i++)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{</a:t>
            </a:r>
            <a:endParaRPr lang="hu-HU" sz="2000" dirty="0" smtClean="0">
              <a:cs typeface="Calibri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hu-HU" sz="2000" dirty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reader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[i].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ToString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());</a:t>
            </a:r>
            <a:endParaRPr lang="hu-HU" sz="2000" dirty="0">
              <a:cs typeface="Calibri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hu-HU" sz="2000" dirty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>
                <a:latin typeface="Consolas" pitchFamily="49" charset="0"/>
                <a:cs typeface="Calibri" pitchFamily="34" charset="0"/>
              </a:rPr>
              <a:t>reader.GetValue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(i));</a:t>
            </a:r>
            <a:endParaRPr lang="hu-HU" sz="2000" dirty="0">
              <a:cs typeface="Calibri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hu-HU" sz="2000" dirty="0">
                <a:latin typeface="Consolas" pitchFamily="49" charset="0"/>
                <a:cs typeface="Calibri" pitchFamily="34" charset="0"/>
              </a:rPr>
              <a:t>	</a:t>
            </a:r>
            <a:r>
              <a:rPr lang="hu-HU" sz="2000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Console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.WriteLine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alibri" pitchFamily="34" charset="0"/>
              </a:rPr>
              <a:t>reader.GetDecimal</a:t>
            </a:r>
            <a:r>
              <a:rPr lang="hu-HU" sz="2000" dirty="0" smtClean="0">
                <a:latin typeface="Consolas" pitchFamily="49" charset="0"/>
                <a:cs typeface="Calibri" pitchFamily="34" charset="0"/>
              </a:rPr>
              <a:t>(i</a:t>
            </a:r>
            <a:r>
              <a:rPr lang="hu-HU" sz="2000" dirty="0">
                <a:latin typeface="Consolas" pitchFamily="49" charset="0"/>
                <a:cs typeface="Calibri" pitchFamily="34" charset="0"/>
              </a:rPr>
              <a:t>));</a:t>
            </a:r>
            <a:endParaRPr lang="hu-HU" sz="2000" dirty="0">
              <a:cs typeface="Calibri" pitchFamily="34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hu-HU" sz="2000" dirty="0" smtClean="0">
                <a:latin typeface="Consolas" pitchFamily="49" charset="0"/>
                <a:cs typeface="Calibri" pitchFamily="34" charset="0"/>
              </a:rPr>
              <a:t>}</a:t>
            </a:r>
            <a:endParaRPr lang="hu-HU" sz="2000" dirty="0" smtClean="0">
              <a:cs typeface="Calibri" pitchFamily="34" charset="0"/>
            </a:endParaRPr>
          </a:p>
          <a:p>
            <a:endParaRPr lang="hu-HU" sz="2000" dirty="0" smtClean="0"/>
          </a:p>
        </p:txBody>
      </p:sp>
      <p:sp>
        <p:nvSpPr>
          <p:cNvPr id="1946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925B1D0-24F2-423B-8E44-587EF968499F}" type="slidenum">
              <a:rPr lang="hu-HU" sz="1000" smtClean="0">
                <a:solidFill>
                  <a:schemeClr val="tx1"/>
                </a:solidFill>
              </a:rPr>
              <a:pPr eaLnBrk="1" hangingPunct="1"/>
              <a:t>16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direct SQL communication</a:t>
            </a:r>
            <a:endParaRPr lang="hu-HU" dirty="0" smtClean="0"/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0" y="692620"/>
            <a:ext cx="9144000" cy="5761038"/>
          </a:xfrm>
        </p:spPr>
        <p:txBody>
          <a:bodyPr/>
          <a:lstStyle/>
          <a:p>
            <a:r>
              <a:rPr lang="hu-HU" dirty="0"/>
              <a:t>SQL </a:t>
            </a:r>
            <a:r>
              <a:rPr lang="hu-HU" dirty="0" err="1" smtClean="0"/>
              <a:t>Injection</a:t>
            </a:r>
            <a:r>
              <a:rPr lang="hu-HU" dirty="0" smtClean="0"/>
              <a:t>: </a:t>
            </a:r>
            <a:r>
              <a:rPr lang="en-US" dirty="0" smtClean="0"/>
              <a:t>Must be careful </a:t>
            </a:r>
            <a:r>
              <a:rPr lang="en-US" u="sng" dirty="0" smtClean="0"/>
              <a:t>NEVER</a:t>
            </a:r>
            <a:r>
              <a:rPr lang="en-US" dirty="0" smtClean="0"/>
              <a:t> to interpret any user input as part of the SQL statement</a:t>
            </a:r>
            <a:endParaRPr lang="hu-HU" dirty="0" smtClean="0">
              <a:solidFill>
                <a:srgbClr val="0000FF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358775" indent="17463">
              <a:lnSpc>
                <a:spcPct val="107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string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uName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hu-HU" dirty="0" err="1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yyy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uPass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"xxx</a:t>
            </a:r>
            <a:r>
              <a:rPr lang="hu-HU" dirty="0" smtClean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hu-HU" dirty="0" err="1" smtClean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string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sql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$"SELECT * FROM </a:t>
            </a:r>
            <a:r>
              <a:rPr lang="hu-HU" dirty="0" err="1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users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WHERE </a:t>
            </a:r>
            <a:r>
              <a:rPr lang="hu-HU" dirty="0" err="1" smtClean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username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='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{</a:t>
            </a:r>
            <a:r>
              <a:rPr lang="hu-HU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uName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' AND </a:t>
            </a:r>
            <a:r>
              <a:rPr lang="hu-HU" dirty="0" err="1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userpass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=sha2('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{</a:t>
            </a:r>
            <a:r>
              <a:rPr lang="hu-HU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uPass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  <a:r>
              <a:rPr lang="hu-HU" dirty="0" smtClean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')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358775" indent="17463">
              <a:lnSpc>
                <a:spcPct val="107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uPass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 </a:t>
            </a:r>
            <a:r>
              <a:rPr lang="hu-HU" dirty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"x') OR 1=1 OR 1&lt;&gt;sha2('x</a:t>
            </a:r>
            <a:r>
              <a:rPr lang="hu-HU" dirty="0" smtClean="0">
                <a:solidFill>
                  <a:srgbClr val="A31515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endParaRPr lang="hu-HU" dirty="0" smtClean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We must put the SQL code mixed up with the logic code</a:t>
            </a:r>
            <a:endParaRPr lang="hu-HU" dirty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n-US" altLang="hu-HU" dirty="0" smtClean="0"/>
              <a:t>No built-in protection against </a:t>
            </a:r>
            <a:r>
              <a:rPr lang="hu-HU" altLang="hu-HU" dirty="0" smtClean="0"/>
              <a:t>SQL </a:t>
            </a:r>
            <a:r>
              <a:rPr lang="hu-HU" altLang="hu-HU" dirty="0" err="1" smtClean="0"/>
              <a:t>Injection</a:t>
            </a:r>
            <a:endParaRPr lang="hu-HU" dirty="0" smtClean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We must modify it when changing SQL dialect or data structure</a:t>
            </a:r>
            <a:endParaRPr lang="hu-HU" dirty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Aim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the business logic must </a:t>
            </a:r>
            <a:r>
              <a:rPr lang="en-US" u="sng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NEVER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depend on the physical data storage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We must put a layer above the SQL layer that hides the SQL code</a:t>
            </a:r>
            <a:endParaRPr lang="hu-HU" dirty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Prepared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statements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(</a:t>
            </a: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sql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command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parameters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We need a strongly typed layer that supports the same (or similar) functionalities as the SQL language</a:t>
            </a:r>
            <a:endParaRPr lang="hu-HU" dirty="0" smtClean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Dialect-independent queries </a:t>
            </a:r>
            <a:r>
              <a:rPr lang="hu-HU" dirty="0" smtClean="0">
                <a:solidFill>
                  <a:srgbClr val="0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= LINQ</a:t>
            </a:r>
            <a:endParaRPr lang="hu-HU" dirty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dirty="0" smtClean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hu-HU" dirty="0" smtClean="0">
              <a:solidFill>
                <a:srgbClr val="0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sp>
        <p:nvSpPr>
          <p:cNvPr id="1946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925B1D0-24F2-423B-8E44-587EF968499F}" type="slidenum">
              <a:rPr lang="hu-HU" sz="1000" smtClean="0">
                <a:solidFill>
                  <a:schemeClr val="tx1"/>
                </a:solidFill>
              </a:rPr>
              <a:pPr eaLnBrk="1" hangingPunct="1"/>
              <a:t>17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522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DbConnection vs DataSet vs Entity Framework</a:t>
            </a:r>
            <a:endParaRPr lang="hu-HU" sz="36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Aim</a:t>
            </a:r>
            <a:r>
              <a:rPr lang="hu-HU" dirty="0" smtClean="0"/>
              <a:t>: </a:t>
            </a:r>
            <a:r>
              <a:rPr lang="en-US" dirty="0" smtClean="0"/>
              <a:t>handle database connections,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process </a:t>
            </a:r>
            <a:r>
              <a:rPr lang="hu-HU" dirty="0" smtClean="0"/>
              <a:t>SQL </a:t>
            </a:r>
            <a:r>
              <a:rPr lang="en-US" dirty="0" smtClean="0"/>
              <a:t>statements and results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DbConnection</a:t>
            </a:r>
            <a:endParaRPr lang="hu-HU" dirty="0" smtClean="0"/>
          </a:p>
          <a:p>
            <a:pPr lvl="1"/>
            <a:r>
              <a:rPr lang="en-US" sz="2000" dirty="0" smtClean="0"/>
              <a:t>Basic SQL access with string SQL statements and object-array results</a:t>
            </a:r>
            <a:endParaRPr lang="hu-HU" sz="2000" dirty="0" smtClean="0"/>
          </a:p>
          <a:p>
            <a:pPr lvl="1"/>
            <a:r>
              <a:rPr lang="hu-HU" dirty="0" err="1" smtClean="0"/>
              <a:t>Connected</a:t>
            </a:r>
            <a:r>
              <a:rPr lang="hu-HU" dirty="0" smtClean="0"/>
              <a:t> </a:t>
            </a:r>
            <a:r>
              <a:rPr lang="hu-HU" dirty="0" err="1" smtClean="0"/>
              <a:t>mode</a:t>
            </a:r>
            <a:endParaRPr lang="hu-HU" sz="2000" dirty="0" smtClean="0"/>
          </a:p>
          <a:p>
            <a:r>
              <a:rPr lang="hu-HU" dirty="0" smtClean="0"/>
              <a:t>DataSet</a:t>
            </a:r>
          </a:p>
          <a:p>
            <a:pPr lvl="1"/>
            <a:r>
              <a:rPr lang="en-US" sz="2000" dirty="0" smtClean="0"/>
              <a:t>A strongly typed, UI-centered layer above the SQL layer</a:t>
            </a:r>
          </a:p>
          <a:p>
            <a:pPr lvl="1"/>
            <a:r>
              <a:rPr lang="en-US" dirty="0" smtClean="0"/>
              <a:t>Operations are done using typed methods</a:t>
            </a:r>
            <a:endParaRPr lang="hu-HU" sz="2000" dirty="0" smtClean="0"/>
          </a:p>
          <a:p>
            <a:pPr lvl="1"/>
            <a:r>
              <a:rPr lang="en-US" dirty="0" smtClean="0"/>
              <a:t>Unique approach, not used any more</a:t>
            </a:r>
            <a:endParaRPr lang="hu-HU" sz="2000" dirty="0" smtClean="0"/>
          </a:p>
          <a:p>
            <a:r>
              <a:rPr lang="hu-HU" dirty="0" smtClean="0"/>
              <a:t>Entity Framework</a:t>
            </a:r>
          </a:p>
          <a:p>
            <a:pPr lvl="1"/>
            <a:r>
              <a:rPr lang="en-US" sz="2000" dirty="0" smtClean="0"/>
              <a:t>A strongly typed ORM </a:t>
            </a:r>
            <a:r>
              <a:rPr lang="hu-HU" sz="2000" dirty="0" smtClean="0"/>
              <a:t>(Object Relational Mapping) </a:t>
            </a:r>
            <a:r>
              <a:rPr lang="en-US" sz="2000" dirty="0" smtClean="0"/>
              <a:t>layer above the SQL layer: we treat tables as generic storages for typed object instance</a:t>
            </a:r>
            <a:endParaRPr lang="hu-HU" sz="2000" dirty="0" smtClean="0"/>
          </a:p>
          <a:p>
            <a:pPr lvl="1"/>
            <a:r>
              <a:rPr lang="en-US" dirty="0" smtClean="0"/>
              <a:t>General design approach that uses multiple design patterns</a:t>
            </a:r>
            <a:endParaRPr lang="hu-HU" dirty="0" smtClean="0"/>
          </a:p>
          <a:p>
            <a:pPr lvl="1"/>
            <a:r>
              <a:rPr lang="hu-HU" sz="2000" dirty="0" err="1" smtClean="0"/>
              <a:t>Connected</a:t>
            </a:r>
            <a:r>
              <a:rPr lang="hu-HU" sz="2000" dirty="0" smtClean="0"/>
              <a:t>/</a:t>
            </a:r>
            <a:r>
              <a:rPr lang="hu-HU" sz="2000" dirty="0" err="1" smtClean="0"/>
              <a:t>Disconnected</a:t>
            </a:r>
            <a:r>
              <a:rPr lang="hu-HU" sz="2000" dirty="0" smtClean="0"/>
              <a:t> </a:t>
            </a:r>
            <a:r>
              <a:rPr lang="hu-HU" sz="2000" dirty="0" err="1" smtClean="0"/>
              <a:t>mode</a:t>
            </a:r>
            <a:endParaRPr lang="hu-HU" sz="2000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64D56D0-C33F-43F7-A24E-03112BB63233}" type="slidenum">
              <a:rPr lang="hu-HU" sz="1000" smtClean="0">
                <a:solidFill>
                  <a:schemeClr val="tx1"/>
                </a:solidFill>
              </a:rPr>
              <a:pPr eaLnBrk="1" hangingPunct="1"/>
              <a:t>18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765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ORM = </a:t>
            </a:r>
            <a:r>
              <a:rPr lang="hu-HU" dirty="0" err="1"/>
              <a:t>Object</a:t>
            </a:r>
            <a:r>
              <a:rPr lang="hu-HU" dirty="0"/>
              <a:t> </a:t>
            </a:r>
            <a:r>
              <a:rPr lang="hu-HU" dirty="0" err="1"/>
              <a:t>Relational</a:t>
            </a:r>
            <a:r>
              <a:rPr lang="hu-HU" dirty="0"/>
              <a:t> </a:t>
            </a:r>
            <a:r>
              <a:rPr lang="hu-HU" dirty="0" err="1" smtClean="0"/>
              <a:t>Mapping</a:t>
            </a:r>
            <a:r>
              <a:rPr lang="hu-HU" dirty="0" smtClean="0"/>
              <a:t> – </a:t>
            </a:r>
            <a:r>
              <a:rPr lang="en-US" dirty="0" smtClean="0"/>
              <a:t>task</a:t>
            </a:r>
            <a:endParaRPr lang="hu-HU" dirty="0" smtClean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dirty="0" smtClean="0"/>
              <a:t>HIDDEN physical data access that works with SQL statements</a:t>
            </a:r>
            <a:endParaRPr lang="en-GB" altLang="hu-HU" dirty="0"/>
          </a:p>
          <a:p>
            <a:pPr eaLnBrk="1" hangingPunct="1"/>
            <a:r>
              <a:rPr lang="en-US" altLang="hu-HU" dirty="0" smtClean="0"/>
              <a:t>Externally accessible operations</a:t>
            </a:r>
            <a:r>
              <a:rPr lang="hu-HU" altLang="hu-HU" dirty="0" smtClean="0"/>
              <a:t>: </a:t>
            </a:r>
            <a:r>
              <a:rPr lang="en-US" altLang="hu-HU" dirty="0" smtClean="0"/>
              <a:t>dialect-independent</a:t>
            </a:r>
            <a:endParaRPr lang="en-GB" altLang="hu-HU" dirty="0"/>
          </a:p>
          <a:p>
            <a:pPr lvl="1"/>
            <a:r>
              <a:rPr lang="en-US" altLang="hu-HU" dirty="0" smtClean="0"/>
              <a:t>Dialect-independent conversion</a:t>
            </a:r>
            <a:r>
              <a:rPr lang="hu-HU" altLang="hu-HU" dirty="0" smtClean="0"/>
              <a:t>: </a:t>
            </a:r>
            <a:r>
              <a:rPr lang="en-US" altLang="hu-HU" dirty="0" smtClean="0"/>
              <a:t>the execution of the operations must be independent from the used SQL dialect / storage methods</a:t>
            </a:r>
            <a:endParaRPr lang="en-GB" altLang="hu-HU" dirty="0"/>
          </a:p>
          <a:p>
            <a:pPr lvl="1" eaLnBrk="1" hangingPunct="1"/>
            <a:r>
              <a:rPr lang="en-US" altLang="hu-HU" dirty="0" smtClean="0"/>
              <a:t>The upper layer should not see the SQL language</a:t>
            </a:r>
            <a:r>
              <a:rPr lang="hu-HU" altLang="hu-HU" dirty="0" smtClean="0"/>
              <a:t>: Lambda </a:t>
            </a:r>
            <a:r>
              <a:rPr lang="en-US" altLang="hu-HU" dirty="0" smtClean="0"/>
              <a:t>expressions</a:t>
            </a:r>
            <a:r>
              <a:rPr lang="hu-HU" altLang="hu-HU" dirty="0" smtClean="0"/>
              <a:t> (Java </a:t>
            </a:r>
            <a:r>
              <a:rPr lang="hu-HU" altLang="hu-HU" dirty="0" err="1" smtClean="0"/>
              <a:t>Stream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Api</a:t>
            </a:r>
            <a:r>
              <a:rPr lang="hu-HU" altLang="hu-HU" dirty="0" smtClean="0"/>
              <a:t>/C# LINQ) </a:t>
            </a:r>
            <a:r>
              <a:rPr lang="en-US" altLang="hu-HU" dirty="0" smtClean="0"/>
              <a:t>or a self-made query language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Doctrine</a:t>
            </a:r>
            <a:r>
              <a:rPr lang="hu-HU" altLang="hu-HU" dirty="0" smtClean="0"/>
              <a:t>) </a:t>
            </a:r>
            <a:r>
              <a:rPr lang="en-US" altLang="hu-HU" dirty="0" smtClean="0"/>
              <a:t>or simple </a:t>
            </a:r>
            <a:r>
              <a:rPr lang="hu-HU" altLang="hu-HU" dirty="0" smtClean="0"/>
              <a:t>CRUD </a:t>
            </a:r>
            <a:r>
              <a:rPr lang="en-US" altLang="hu-HU" dirty="0" smtClean="0"/>
              <a:t>methods </a:t>
            </a:r>
            <a:r>
              <a:rPr lang="hu-HU" altLang="hu-HU" dirty="0" smtClean="0"/>
              <a:t>(</a:t>
            </a:r>
            <a:r>
              <a:rPr lang="hu-HU" altLang="hu-HU" dirty="0" err="1" smtClean="0"/>
              <a:t>Active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Record</a:t>
            </a:r>
            <a:r>
              <a:rPr lang="hu-HU" altLang="hu-HU" dirty="0" smtClean="0"/>
              <a:t> </a:t>
            </a:r>
            <a:r>
              <a:rPr lang="en-US" altLang="hu-HU" dirty="0" smtClean="0"/>
              <a:t>systems</a:t>
            </a:r>
            <a:r>
              <a:rPr lang="hu-HU" altLang="hu-HU" dirty="0" smtClean="0"/>
              <a:t>)</a:t>
            </a:r>
          </a:p>
          <a:p>
            <a:pPr eaLnBrk="1" hangingPunct="1"/>
            <a:r>
              <a:rPr lang="en-US" altLang="hu-HU" dirty="0" smtClean="0"/>
              <a:t>Object-storage</a:t>
            </a:r>
            <a:endParaRPr lang="hu-HU" altLang="hu-HU" dirty="0" smtClean="0"/>
          </a:p>
          <a:p>
            <a:pPr lvl="1" eaLnBrk="1" hangingPunct="1"/>
            <a:r>
              <a:rPr lang="en-US" altLang="hu-HU" dirty="0" smtClean="0"/>
              <a:t>The upper layer only sees typed objects</a:t>
            </a:r>
            <a:endParaRPr lang="hu-HU" altLang="hu-HU" dirty="0" smtClean="0"/>
          </a:p>
          <a:p>
            <a:pPr lvl="1" eaLnBrk="1" hangingPunct="1"/>
            <a:r>
              <a:rPr lang="en-US" altLang="hu-HU" dirty="0" smtClean="0"/>
              <a:t>The query results are converted to objects/collections</a:t>
            </a:r>
            <a:endParaRPr lang="en-GB" altLang="hu-HU" dirty="0"/>
          </a:p>
          <a:p>
            <a:pPr lvl="1" eaLnBrk="1" hangingPunct="1"/>
            <a:r>
              <a:rPr lang="en-US" altLang="hu-HU" dirty="0" smtClean="0"/>
              <a:t>Which can be shared between operations</a:t>
            </a:r>
            <a:endParaRPr lang="en-GB" altLang="hu-HU" dirty="0"/>
          </a:p>
          <a:p>
            <a:pPr eaLnBrk="1" hangingPunct="1"/>
            <a:r>
              <a:rPr lang="en-US" altLang="hu-HU" dirty="0" smtClean="0"/>
              <a:t>Using the ORM approach, the upper layer can handle the database as an in-memory object storage, independent from the actual physical storage</a:t>
            </a:r>
            <a:endParaRPr lang="en-US" altLang="hu-HU" sz="2400" dirty="0"/>
          </a:p>
        </p:txBody>
      </p:sp>
      <p:sp>
        <p:nvSpPr>
          <p:cNvPr id="30725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D32638B2-B162-41DB-88E7-BC17B93F9CA2}" type="slidenum">
              <a:rPr lang="hu-HU" sz="1000" smtClean="0">
                <a:solidFill>
                  <a:schemeClr val="tx1"/>
                </a:solidFill>
              </a:rPr>
              <a:pPr eaLnBrk="1" hangingPunct="1"/>
              <a:t>19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497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hu-HU" dirty="0" err="1" smtClean="0"/>
              <a:t>ayering</a:t>
            </a:r>
            <a:endParaRPr lang="hu-HU" sz="36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1512680"/>
          </a:xfrm>
        </p:spPr>
        <p:txBody>
          <a:bodyPr/>
          <a:lstStyle/>
          <a:p>
            <a:r>
              <a:rPr lang="en-US" dirty="0" smtClean="0"/>
              <a:t>Aim</a:t>
            </a:r>
            <a:r>
              <a:rPr lang="hu-HU" dirty="0" smtClean="0"/>
              <a:t>: </a:t>
            </a:r>
            <a:r>
              <a:rPr lang="en-US" dirty="0" smtClean="0"/>
              <a:t>hide the implementation details so that the “upper” layer does not depend on the “lower” layer that is far away</a:t>
            </a:r>
            <a:endParaRPr lang="hu-HU" dirty="0" smtClean="0"/>
          </a:p>
          <a:p>
            <a:r>
              <a:rPr lang="en-US" dirty="0" smtClean="0"/>
              <a:t>Same principle: OS/Network, different abstraction layers</a:t>
            </a:r>
            <a:endParaRPr lang="hu-HU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64D56D0-C33F-43F7-A24E-03112BB63233}" type="slidenum">
              <a:rPr lang="hu-HU" sz="1000" smtClean="0">
                <a:solidFill>
                  <a:schemeClr val="tx1"/>
                </a:solidFill>
              </a:rPr>
              <a:pPr eaLnBrk="1" hangingPunct="1"/>
              <a:t>2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10"/>
            <a:ext cx="9176178" cy="47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614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ORM =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Relational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r>
              <a:rPr lang="hu-HU" dirty="0" smtClean="0"/>
              <a:t> – </a:t>
            </a:r>
            <a:r>
              <a:rPr lang="en-US" dirty="0" smtClean="0"/>
              <a:t>systems</a:t>
            </a:r>
            <a:endParaRPr lang="hu-HU" dirty="0" smtClean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692150"/>
            <a:ext cx="9251950" cy="2088760"/>
          </a:xfrm>
        </p:spPr>
        <p:txBody>
          <a:bodyPr/>
          <a:lstStyle/>
          <a:p>
            <a:r>
              <a:rPr lang="en-GB" altLang="hu-HU" dirty="0"/>
              <a:t>C#: Entity </a:t>
            </a:r>
            <a:r>
              <a:rPr lang="en-GB" altLang="hu-HU" dirty="0" smtClean="0"/>
              <a:t>Framework</a:t>
            </a:r>
            <a:endParaRPr lang="hu-HU" altLang="hu-HU" dirty="0" smtClean="0"/>
          </a:p>
          <a:p>
            <a:r>
              <a:rPr lang="en-GB" altLang="hu-HU" dirty="0" smtClean="0"/>
              <a:t>Java</a:t>
            </a:r>
            <a:r>
              <a:rPr lang="en-GB" altLang="hu-HU" dirty="0"/>
              <a:t>: Hibernate/JPA</a:t>
            </a:r>
          </a:p>
          <a:p>
            <a:r>
              <a:rPr lang="en-GB" altLang="hu-HU" dirty="0"/>
              <a:t>Python: Django ORM, </a:t>
            </a:r>
            <a:r>
              <a:rPr lang="en-GB" altLang="hu-HU" dirty="0" err="1"/>
              <a:t>SQLAlchemy</a:t>
            </a:r>
            <a:endParaRPr lang="en-GB" altLang="hu-HU" dirty="0"/>
          </a:p>
          <a:p>
            <a:r>
              <a:rPr lang="en-GB" altLang="hu-HU" dirty="0"/>
              <a:t>Ruby on Rails</a:t>
            </a:r>
          </a:p>
          <a:p>
            <a:r>
              <a:rPr lang="en-GB" altLang="hu-HU" dirty="0"/>
              <a:t>PHP: Eloquent, Propel, </a:t>
            </a:r>
            <a:r>
              <a:rPr lang="en-GB" altLang="hu-HU" dirty="0" smtClean="0"/>
              <a:t>Doctrine</a:t>
            </a:r>
            <a:endParaRPr lang="hu-HU" alt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20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3019425"/>
            <a:ext cx="779582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076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Doctrine</a:t>
            </a:r>
            <a:r>
              <a:rPr lang="hu-HU" dirty="0" smtClean="0"/>
              <a:t> DQL</a:t>
            </a:r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21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5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7" y="997565"/>
            <a:ext cx="6772275" cy="220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15" y="3187225"/>
            <a:ext cx="7500936" cy="338219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270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Java + </a:t>
            </a:r>
            <a:r>
              <a:rPr lang="hu-HU" dirty="0" err="1" smtClean="0"/>
              <a:t>Hibernate</a:t>
            </a:r>
            <a:r>
              <a:rPr lang="hu-HU" dirty="0" smtClean="0"/>
              <a:t> + </a:t>
            </a:r>
            <a:r>
              <a:rPr lang="hu-HU" dirty="0" err="1" smtClean="0"/>
              <a:t>Stream</a:t>
            </a:r>
            <a:r>
              <a:rPr lang="hu-HU" dirty="0" smtClean="0"/>
              <a:t> API</a:t>
            </a:r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22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" y="1268700"/>
            <a:ext cx="9147880" cy="33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6711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C# + </a:t>
            </a:r>
            <a:r>
              <a:rPr lang="hu-HU" dirty="0" err="1" smtClean="0"/>
              <a:t>Entity</a:t>
            </a:r>
            <a:r>
              <a:rPr lang="hu-HU" dirty="0" smtClean="0"/>
              <a:t> Framework + LINQ</a:t>
            </a:r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23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5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" y="908650"/>
            <a:ext cx="92554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5357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 </a:t>
            </a:r>
            <a:r>
              <a:rPr lang="en-US" dirty="0" smtClean="0"/>
              <a:t>layers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pic>
        <p:nvPicPr>
          <p:cNvPr id="6" name="Picture 2" descr="Entity Framework Architectural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10" y="692150"/>
            <a:ext cx="6604016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114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ORM </a:t>
            </a:r>
            <a:r>
              <a:rPr lang="en-US" dirty="0" smtClean="0"/>
              <a:t>disadvantages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dirty="0"/>
              <a:t>“ORM is a terrible anti-pattern that violates all principles of object-oriented programming, tearing objects apart and turning them into dumb and passive data bags. There is no excuse for ORM existence in any application”</a:t>
            </a:r>
            <a:br>
              <a:rPr lang="en-US" altLang="hu-HU" dirty="0"/>
            </a:br>
            <a:r>
              <a:rPr lang="en-US" altLang="hu-HU" sz="2000" dirty="0"/>
              <a:t>http://</a:t>
            </a:r>
            <a:r>
              <a:rPr lang="en-US" altLang="hu-HU" sz="2000" dirty="0" smtClean="0"/>
              <a:t>www.yegor256.com/2014/12/01/orm-offensive-anti-pattern.html</a:t>
            </a:r>
            <a:endParaRPr lang="hu-HU" altLang="hu-HU" dirty="0" smtClean="0"/>
          </a:p>
          <a:p>
            <a:endParaRPr lang="hu-HU" altLang="hu-HU" dirty="0" smtClean="0"/>
          </a:p>
          <a:p>
            <a:r>
              <a:rPr lang="en-US" altLang="hu-HU" dirty="0" smtClean="0"/>
              <a:t>This is only one opinion, but there are typical pitfalls</a:t>
            </a:r>
            <a:r>
              <a:rPr lang="hu-HU" altLang="hu-HU" dirty="0" smtClean="0"/>
              <a:t>:</a:t>
            </a:r>
          </a:p>
          <a:p>
            <a:pPr lvl="1"/>
            <a:r>
              <a:rPr lang="en-US" altLang="hu-HU" dirty="0" smtClean="0"/>
              <a:t>Harder to configure</a:t>
            </a:r>
            <a:endParaRPr lang="hu-HU" altLang="hu-HU" dirty="0" smtClean="0"/>
          </a:p>
          <a:p>
            <a:pPr lvl="1"/>
            <a:r>
              <a:rPr lang="en-US" altLang="hu-HU" dirty="0" smtClean="0"/>
              <a:t>Bigger memory load</a:t>
            </a:r>
            <a:endParaRPr lang="hu-HU" altLang="hu-HU" dirty="0" smtClean="0"/>
          </a:p>
          <a:p>
            <a:pPr lvl="1"/>
            <a:r>
              <a:rPr lang="en-US" altLang="hu-HU" dirty="0" smtClean="0"/>
              <a:t>Bigger CPU load</a:t>
            </a:r>
            <a:endParaRPr lang="hu-HU" altLang="hu-HU" dirty="0" smtClean="0"/>
          </a:p>
          <a:p>
            <a:pPr lvl="1"/>
            <a:r>
              <a:rPr lang="en-US" altLang="hu-HU" dirty="0" smtClean="0"/>
              <a:t>Weak/no support for very complex queries/methods</a:t>
            </a:r>
            <a:endParaRPr lang="hu-HU" altLang="hu-HU" dirty="0" smtClean="0"/>
          </a:p>
          <a:p>
            <a:pPr lvl="1"/>
            <a:r>
              <a:rPr lang="en-US" altLang="hu-HU" dirty="0" smtClean="0"/>
              <a:t>Harder to optimize</a:t>
            </a:r>
            <a:endParaRPr lang="hu-HU" alt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3433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ORM </a:t>
            </a:r>
            <a:r>
              <a:rPr lang="en-US" dirty="0" smtClean="0"/>
              <a:t>speed </a:t>
            </a:r>
            <a:r>
              <a:rPr lang="hu-HU" dirty="0" smtClean="0"/>
              <a:t>(C#)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pic>
        <p:nvPicPr>
          <p:cNvPr id="7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1124680"/>
            <a:ext cx="941546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5003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ORM </a:t>
            </a:r>
            <a:r>
              <a:rPr lang="en-US" dirty="0" smtClean="0"/>
              <a:t>speed</a:t>
            </a:r>
            <a:r>
              <a:rPr lang="hu-HU" dirty="0" smtClean="0"/>
              <a:t> (PHP)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249"/>
            <a:ext cx="9315450" cy="2476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486600"/>
            <a:ext cx="2053570" cy="50742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1" y="1486600"/>
            <a:ext cx="1828799" cy="50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794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using an </a:t>
            </a:r>
            <a:r>
              <a:rPr lang="hu-HU" dirty="0" smtClean="0"/>
              <a:t>ORM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code we don’t use dialect-dependent SQL statements</a:t>
            </a:r>
            <a:endParaRPr lang="hu-HU" dirty="0" smtClean="0"/>
          </a:p>
          <a:p>
            <a:pPr lvl="1"/>
            <a:r>
              <a:rPr lang="en-US" sz="2000" dirty="0" smtClean="0">
                <a:sym typeface="Wingdings" pitchFamily="2" charset="2"/>
              </a:rPr>
              <a:t>We can always switch dialect/server without changing th</a:t>
            </a:r>
            <a:r>
              <a:rPr lang="en-US" dirty="0" smtClean="0">
                <a:sym typeface="Wingdings" pitchFamily="2" charset="2"/>
              </a:rPr>
              <a:t>e code</a:t>
            </a:r>
            <a:endParaRPr lang="hu-HU" sz="2000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Using a self-made </a:t>
            </a:r>
            <a:r>
              <a:rPr lang="hu-HU" dirty="0" smtClean="0">
                <a:sym typeface="Wingdings" pitchFamily="2" charset="2"/>
              </a:rPr>
              <a:t>EF/</a:t>
            </a:r>
            <a:r>
              <a:rPr lang="hu-HU" dirty="0" err="1" smtClean="0">
                <a:sym typeface="Wingdings" pitchFamily="2" charset="2"/>
              </a:rPr>
              <a:t>Linq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provider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we can implement any storage methods</a:t>
            </a:r>
            <a:endParaRPr lang="hu-HU" sz="2000" dirty="0" smtClean="0"/>
          </a:p>
          <a:p>
            <a:r>
              <a:rPr lang="en-US" dirty="0" smtClean="0"/>
              <a:t>Instead of using string SQL statements, we use a format that is syntax-checked by the compiler before execution</a:t>
            </a:r>
            <a:endParaRPr lang="hu-HU" dirty="0" smtClean="0"/>
          </a:p>
          <a:p>
            <a:pPr lvl="1"/>
            <a:r>
              <a:rPr lang="en-US" dirty="0" smtClean="0">
                <a:sym typeface="Wingdings" pitchFamily="2" charset="2"/>
              </a:rPr>
              <a:t>All syntax errors are revealed during development time</a:t>
            </a:r>
            <a:endParaRPr lang="hu-HU" sz="2000" dirty="0" smtClean="0"/>
          </a:p>
          <a:p>
            <a:r>
              <a:rPr lang="en-US" dirty="0" smtClean="0"/>
              <a:t>Instead of using string SQL parameters (string interpolation) we can use variables as query parameters</a:t>
            </a:r>
            <a:endParaRPr lang="hu-HU" dirty="0" smtClean="0"/>
          </a:p>
          <a:p>
            <a:pPr lvl="1"/>
            <a:r>
              <a:rPr lang="en-US" sz="2000" dirty="0" smtClean="0"/>
              <a:t>Avoid </a:t>
            </a:r>
            <a:r>
              <a:rPr lang="hu-HU" sz="2000" dirty="0" smtClean="0"/>
              <a:t>SQL </a:t>
            </a:r>
            <a:r>
              <a:rPr lang="hu-HU" sz="2000" dirty="0" err="1" smtClean="0"/>
              <a:t>injection</a:t>
            </a:r>
            <a:r>
              <a:rPr lang="hu-HU" sz="2000" dirty="0" smtClean="0"/>
              <a:t> </a:t>
            </a:r>
            <a:r>
              <a:rPr lang="en-US" sz="2000" dirty="0" smtClean="0"/>
              <a:t>by design</a:t>
            </a:r>
            <a:endParaRPr lang="hu-HU" sz="2000" dirty="0" smtClean="0"/>
          </a:p>
          <a:p>
            <a:r>
              <a:rPr lang="en-US" dirty="0" smtClean="0"/>
              <a:t>The query results are not </a:t>
            </a:r>
            <a:r>
              <a:rPr lang="hu-HU" dirty="0" err="1" smtClean="0"/>
              <a:t>general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/ </a:t>
            </a:r>
            <a:r>
              <a:rPr lang="hu-HU" dirty="0" err="1" smtClean="0"/>
              <a:t>object</a:t>
            </a:r>
            <a:r>
              <a:rPr lang="hu-HU" dirty="0" smtClean="0"/>
              <a:t>[] /</a:t>
            </a:r>
            <a:r>
              <a:rPr lang="en-US" dirty="0" smtClean="0"/>
              <a:t> associative arrays / </a:t>
            </a:r>
            <a:r>
              <a:rPr lang="en-US" dirty="0" err="1" smtClean="0"/>
              <a:t>typeless</a:t>
            </a:r>
            <a:r>
              <a:rPr lang="en-US" dirty="0" smtClean="0"/>
              <a:t> Dictionary collections</a:t>
            </a:r>
            <a:endParaRPr lang="hu-HU" dirty="0" smtClean="0"/>
          </a:p>
          <a:p>
            <a:pPr lvl="1"/>
            <a:r>
              <a:rPr lang="en-US" dirty="0" smtClean="0"/>
              <a:t>Instead, we receive known strongly typed instances / collections </a:t>
            </a:r>
            <a:r>
              <a:rPr lang="hu-HU" sz="2000" b="1" u="sng" dirty="0" smtClean="0"/>
              <a:t>(!!!)</a:t>
            </a:r>
          </a:p>
          <a:p>
            <a:r>
              <a:rPr lang="en-US" dirty="0" smtClean="0"/>
              <a:t>By adding </a:t>
            </a:r>
            <a:r>
              <a:rPr lang="hu-HU" dirty="0" smtClean="0"/>
              <a:t>+1 </a:t>
            </a:r>
            <a:r>
              <a:rPr lang="en-US" dirty="0" smtClean="0"/>
              <a:t>layer on top of the ORM, we can have a data layer that can help us in exchanging the data layer and test the logic</a:t>
            </a:r>
            <a:endParaRPr lang="hu-HU" dirty="0" smtClean="0"/>
          </a:p>
          <a:p>
            <a:pPr lvl="1"/>
            <a:r>
              <a:rPr lang="hu-HU" sz="2000" dirty="0" err="1" smtClean="0"/>
              <a:t>Repository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Dependency</a:t>
            </a:r>
            <a:r>
              <a:rPr lang="hu-HU" sz="2000" dirty="0" smtClean="0"/>
              <a:t> </a:t>
            </a:r>
            <a:r>
              <a:rPr lang="hu-HU" sz="2000" dirty="0" err="1" smtClean="0"/>
              <a:t>Injection</a:t>
            </a:r>
            <a:endParaRPr lang="hu-HU" sz="2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4035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+1 </a:t>
            </a:r>
            <a:r>
              <a:rPr lang="en-US" dirty="0" smtClean="0"/>
              <a:t>layer</a:t>
            </a:r>
            <a:r>
              <a:rPr lang="hu-HU" dirty="0" smtClean="0"/>
              <a:t> ???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z="2400" dirty="0" smtClean="0"/>
              <a:t>It is an advantage that the same LINQ query can be executed</a:t>
            </a:r>
            <a:endParaRPr lang="hu-HU" altLang="hu-HU" sz="2400" dirty="0" smtClean="0"/>
          </a:p>
          <a:p>
            <a:pPr lvl="1" eaLnBrk="1" hangingPunct="1"/>
            <a:r>
              <a:rPr lang="en-US" altLang="hu-HU" dirty="0" smtClean="0"/>
              <a:t>Independent from the actual data storage </a:t>
            </a:r>
            <a:r>
              <a:rPr lang="hu-HU" altLang="hu-HU" dirty="0" smtClean="0"/>
              <a:t>(List&lt;T&gt;, XML, </a:t>
            </a:r>
            <a:r>
              <a:rPr lang="hu-HU" altLang="hu-HU" dirty="0" err="1" smtClean="0"/>
              <a:t>MySQL</a:t>
            </a:r>
            <a:r>
              <a:rPr lang="hu-HU" altLang="hu-HU" dirty="0" smtClean="0"/>
              <a:t>/Oracle/MSSQL </a:t>
            </a:r>
            <a:r>
              <a:rPr lang="en-US" altLang="hu-HU" dirty="0" smtClean="0"/>
              <a:t>Database</a:t>
            </a:r>
            <a:r>
              <a:rPr lang="hu-HU" altLang="hu-HU" dirty="0" smtClean="0"/>
              <a:t> …)</a:t>
            </a:r>
          </a:p>
          <a:p>
            <a:pPr lvl="1" eaLnBrk="1" hangingPunct="1"/>
            <a:r>
              <a:rPr lang="en-US" altLang="hu-HU" dirty="0" smtClean="0"/>
              <a:t>Easier to separate the data processing code from the business logic code</a:t>
            </a:r>
            <a:endParaRPr lang="hu-HU" altLang="hu-HU" dirty="0" smtClean="0"/>
          </a:p>
          <a:p>
            <a:pPr eaLnBrk="1" hangingPunct="1"/>
            <a:endParaRPr lang="hu-HU" altLang="hu-HU" dirty="0" smtClean="0"/>
          </a:p>
          <a:p>
            <a:pPr eaLnBrk="1" hangingPunct="1"/>
            <a:r>
              <a:rPr lang="en-US" altLang="hu-HU" dirty="0" smtClean="0"/>
              <a:t>Our aim</a:t>
            </a:r>
            <a:r>
              <a:rPr lang="hu-HU" altLang="hu-HU" dirty="0" smtClean="0"/>
              <a:t>: </a:t>
            </a:r>
            <a:r>
              <a:rPr lang="en-US" altLang="hu-HU" dirty="0" smtClean="0"/>
              <a:t>the </a:t>
            </a:r>
            <a:r>
              <a:rPr lang="hu-HU" altLang="hu-HU" dirty="0" smtClean="0"/>
              <a:t>LINQ </a:t>
            </a:r>
            <a:r>
              <a:rPr lang="hu-HU" altLang="hu-HU" dirty="0" err="1" smtClean="0"/>
              <a:t>query</a:t>
            </a:r>
            <a:r>
              <a:rPr lang="hu-HU" altLang="hu-HU" dirty="0" smtClean="0"/>
              <a:t> </a:t>
            </a:r>
            <a:r>
              <a:rPr lang="en-US" altLang="hu-HU" dirty="0" smtClean="0"/>
              <a:t>should refer to the data source so that it doesn’t have to use the actual physical database</a:t>
            </a:r>
            <a:endParaRPr lang="hu-HU" altLang="hu-HU" dirty="0" smtClean="0"/>
          </a:p>
          <a:p>
            <a:pPr lvl="1" eaLnBrk="1" hangingPunct="1"/>
            <a:r>
              <a:rPr lang="en-US" altLang="hu-HU" dirty="0" smtClean="0"/>
              <a:t>Aim</a:t>
            </a:r>
            <a:r>
              <a:rPr lang="hu-HU" altLang="hu-HU" dirty="0" smtClean="0"/>
              <a:t>:</a:t>
            </a:r>
            <a:r>
              <a:rPr lang="en-US" altLang="hu-HU" dirty="0" smtClean="0"/>
              <a:t> write a </a:t>
            </a:r>
            <a:r>
              <a:rPr lang="hu-HU" altLang="hu-HU" dirty="0" err="1" smtClean="0"/>
              <a:t>Logic</a:t>
            </a:r>
            <a:r>
              <a:rPr lang="hu-HU" altLang="hu-HU" dirty="0" smtClean="0"/>
              <a:t> </a:t>
            </a:r>
            <a:r>
              <a:rPr lang="en-US" altLang="hu-HU" dirty="0" smtClean="0"/>
              <a:t>code where the actual data source can be defined during run-time</a:t>
            </a:r>
            <a:endParaRPr lang="hu-HU" altLang="hu-HU" dirty="0" smtClean="0"/>
          </a:p>
          <a:p>
            <a:pPr lvl="1" eaLnBrk="1" hangingPunct="1"/>
            <a:r>
              <a:rPr lang="en-US" altLang="hu-HU" dirty="0" smtClean="0"/>
              <a:t>Aim</a:t>
            </a:r>
            <a:r>
              <a:rPr lang="hu-HU" altLang="hu-HU" dirty="0" smtClean="0"/>
              <a:t>: </a:t>
            </a:r>
            <a:r>
              <a:rPr lang="en-US" altLang="hu-HU" dirty="0" smtClean="0"/>
              <a:t>write a </a:t>
            </a:r>
            <a:r>
              <a:rPr lang="hu-HU" altLang="hu-HU" dirty="0" err="1" smtClean="0"/>
              <a:t>Logic</a:t>
            </a:r>
            <a:r>
              <a:rPr lang="hu-HU" altLang="hu-HU" dirty="0" smtClean="0"/>
              <a:t> </a:t>
            </a:r>
            <a:r>
              <a:rPr lang="en-US" altLang="hu-HU" dirty="0" smtClean="0"/>
              <a:t>code</a:t>
            </a:r>
            <a:r>
              <a:rPr lang="hu-HU" altLang="hu-HU" dirty="0" smtClean="0"/>
              <a:t>, </a:t>
            </a:r>
            <a:r>
              <a:rPr lang="en-US" altLang="hu-HU" dirty="0" smtClean="0"/>
              <a:t>where it’s easy to write truly good unit tests (we want to test the logic without having a working data access layer</a:t>
            </a:r>
            <a:r>
              <a:rPr lang="hu-HU" altLang="hu-HU" dirty="0" smtClean="0"/>
              <a:t>)</a:t>
            </a:r>
          </a:p>
          <a:p>
            <a:pPr lvl="1" eaLnBrk="1" hangingPunct="1"/>
            <a:r>
              <a:rPr lang="hu-HU" altLang="hu-HU" i="1" dirty="0" smtClean="0"/>
              <a:t>(</a:t>
            </a:r>
            <a:r>
              <a:rPr lang="en-US" altLang="hu-HU" i="1" dirty="0" smtClean="0"/>
              <a:t>Maybe solution, but not this semester</a:t>
            </a:r>
            <a:r>
              <a:rPr lang="hu-HU" altLang="hu-HU" i="1" dirty="0" smtClean="0"/>
              <a:t>: </a:t>
            </a:r>
            <a:r>
              <a:rPr lang="hu-HU" altLang="hu-HU" i="1" dirty="0"/>
              <a:t>EF </a:t>
            </a:r>
            <a:r>
              <a:rPr lang="hu-HU" altLang="hu-HU" i="1" dirty="0" err="1"/>
              <a:t>Core</a:t>
            </a:r>
            <a:r>
              <a:rPr lang="hu-HU" altLang="hu-HU" i="1" dirty="0"/>
              <a:t> In-</a:t>
            </a:r>
            <a:r>
              <a:rPr lang="hu-HU" altLang="hu-HU" i="1" dirty="0" err="1"/>
              <a:t>Memory</a:t>
            </a:r>
            <a:r>
              <a:rPr lang="hu-HU" altLang="hu-HU" i="1" dirty="0"/>
              <a:t> </a:t>
            </a:r>
            <a:r>
              <a:rPr lang="hu-HU" altLang="hu-HU" i="1" dirty="0" err="1"/>
              <a:t>Providers</a:t>
            </a:r>
            <a:r>
              <a:rPr lang="hu-HU" altLang="hu-HU" i="1" dirty="0"/>
              <a:t>)</a:t>
            </a:r>
            <a:endParaRPr lang="en-US" altLang="hu-HU" i="1" dirty="0"/>
          </a:p>
          <a:p>
            <a:pPr lvl="1" eaLnBrk="1" hangingPunct="1"/>
            <a:endParaRPr lang="hu-HU" altLang="hu-HU" dirty="0"/>
          </a:p>
          <a:p>
            <a:pPr eaLnBrk="1" hangingPunct="1"/>
            <a:r>
              <a:rPr lang="en-US" altLang="hu-HU" dirty="0" smtClean="0"/>
              <a:t>This is what we need in the project work</a:t>
            </a:r>
            <a:r>
              <a:rPr lang="hu-HU" altLang="hu-HU" dirty="0" smtClean="0"/>
              <a:t>!!!</a:t>
            </a:r>
          </a:p>
          <a:p>
            <a:pPr lvl="1" eaLnBrk="1" hangingPunct="1"/>
            <a:r>
              <a:rPr lang="en-US" altLang="hu-HU" dirty="0" smtClean="0"/>
              <a:t>Actual solution</a:t>
            </a:r>
            <a:r>
              <a:rPr lang="hu-HU" altLang="hu-HU" dirty="0" smtClean="0"/>
              <a:t>: </a:t>
            </a:r>
            <a:r>
              <a:rPr lang="hu-HU" altLang="hu-HU" dirty="0" err="1"/>
              <a:t>Repository</a:t>
            </a:r>
            <a:r>
              <a:rPr lang="hu-HU" altLang="hu-HU" dirty="0"/>
              <a:t> Design </a:t>
            </a:r>
            <a:r>
              <a:rPr lang="hu-HU" altLang="hu-HU" dirty="0" err="1"/>
              <a:t>Pattern</a:t>
            </a:r>
            <a:r>
              <a:rPr lang="hu-HU" altLang="hu-HU" dirty="0"/>
              <a:t> + </a:t>
            </a:r>
            <a:r>
              <a:rPr lang="hu-HU" altLang="hu-HU" dirty="0" err="1"/>
              <a:t>Moq</a:t>
            </a:r>
            <a:endParaRPr lang="hu-HU" altLang="hu-HU" dirty="0"/>
          </a:p>
          <a:p>
            <a:pPr lvl="1" eaLnBrk="1" hangingPunct="1"/>
            <a:endParaRPr lang="hu-HU" altLang="hu-HU" dirty="0"/>
          </a:p>
        </p:txBody>
      </p:sp>
      <p:sp>
        <p:nvSpPr>
          <p:cNvPr id="30725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D32638B2-B162-41DB-88E7-BC17B93F9CA2}" type="slidenum">
              <a:rPr lang="hu-HU" sz="1000" smtClean="0">
                <a:solidFill>
                  <a:schemeClr val="tx1"/>
                </a:solidFill>
              </a:rPr>
              <a:pPr eaLnBrk="1" hangingPunct="1"/>
              <a:t>29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542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Tier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sz="36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Layer</a:t>
            </a:r>
            <a:r>
              <a:rPr lang="hu-HU" dirty="0" smtClean="0"/>
              <a:t>: </a:t>
            </a:r>
            <a:r>
              <a:rPr lang="en-US" dirty="0" smtClean="0"/>
              <a:t>logical separation of classes</a:t>
            </a:r>
            <a:endParaRPr lang="hu-HU" dirty="0" smtClean="0"/>
          </a:p>
          <a:p>
            <a:pPr lvl="1"/>
            <a:r>
              <a:rPr lang="en-US" dirty="0" smtClean="0"/>
              <a:t>The classes belonging to the same layer serve a “higher purpose” together (e.g. user interface, data management, logic</a:t>
            </a:r>
            <a:r>
              <a:rPr lang="hu-HU" dirty="0" smtClean="0"/>
              <a:t>…)</a:t>
            </a:r>
          </a:p>
          <a:p>
            <a:pPr lvl="1"/>
            <a:r>
              <a:rPr lang="en-US" dirty="0" smtClean="0"/>
              <a:t>It is clearly defined which classes/operations are accessible externally from other layers</a:t>
            </a:r>
            <a:endParaRPr lang="hu-HU" dirty="0" smtClean="0"/>
          </a:p>
          <a:p>
            <a:pPr lvl="1"/>
            <a:r>
              <a:rPr lang="en-US" dirty="0" smtClean="0"/>
              <a:t>The external (used and provided) functionalities are described using interfaces</a:t>
            </a:r>
            <a:endParaRPr lang="hu-HU" dirty="0" smtClean="0"/>
          </a:p>
          <a:p>
            <a:pPr lvl="1"/>
            <a:r>
              <a:rPr lang="en-US" dirty="0" smtClean="0"/>
              <a:t>We have a well written software if a layer (as a whole) can be fully replaced with a different one that works with the same interfaces</a:t>
            </a:r>
            <a:endParaRPr lang="hu-HU" dirty="0" smtClean="0"/>
          </a:p>
          <a:p>
            <a:r>
              <a:rPr lang="hu-HU" dirty="0" err="1" smtClean="0"/>
              <a:t>Tier</a:t>
            </a:r>
            <a:r>
              <a:rPr lang="hu-HU" dirty="0" smtClean="0"/>
              <a:t>: </a:t>
            </a:r>
            <a:r>
              <a:rPr lang="en-US" dirty="0" smtClean="0"/>
              <a:t>physical separation of the application components</a:t>
            </a:r>
            <a:endParaRPr lang="hu-HU" dirty="0" smtClean="0"/>
          </a:p>
          <a:p>
            <a:pPr lvl="1"/>
            <a:r>
              <a:rPr lang="en-US" dirty="0" smtClean="0"/>
              <a:t>Software or hardware components that execute layers</a:t>
            </a:r>
            <a:endParaRPr lang="hu-HU" dirty="0" smtClean="0"/>
          </a:p>
          <a:p>
            <a:pPr lvl="1"/>
            <a:r>
              <a:rPr lang="en-US" dirty="0" smtClean="0"/>
              <a:t>Not necessarily the same structure as the layers</a:t>
            </a:r>
            <a:endParaRPr lang="hu-HU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64D56D0-C33F-43F7-A24E-03112BB63233}" type="slidenum">
              <a:rPr lang="hu-HU" sz="1000" smtClean="0">
                <a:solidFill>
                  <a:schemeClr val="tx1"/>
                </a:solidFill>
              </a:rPr>
              <a:pPr eaLnBrk="1" hangingPunct="1"/>
              <a:t>3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" y="5085230"/>
            <a:ext cx="5638643" cy="174797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340" y="4666275"/>
            <a:ext cx="2089189" cy="21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19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Entity</a:t>
            </a:r>
            <a:r>
              <a:rPr lang="hu-HU" dirty="0" smtClean="0"/>
              <a:t> Framework </a:t>
            </a:r>
            <a:r>
              <a:rPr lang="en-US" dirty="0" smtClean="0"/>
              <a:t>versions</a:t>
            </a:r>
            <a:endParaRPr lang="hu-HU" dirty="0" smtClean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692150"/>
            <a:ext cx="9251950" cy="576103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ym typeface="Wingdings" pitchFamily="2" charset="2"/>
              </a:rPr>
              <a:t>https://docs.microsoft.com/en-us/ef/ef6/what-is-new/past-releases</a:t>
            </a:r>
            <a:endParaRPr lang="hu-HU" dirty="0" smtClean="0"/>
          </a:p>
          <a:p>
            <a:r>
              <a:rPr lang="hu-HU" dirty="0" err="1" smtClean="0"/>
              <a:t>Linq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SQL: </a:t>
            </a:r>
            <a:r>
              <a:rPr lang="en-US" dirty="0" smtClean="0"/>
              <a:t>Similar syntax</a:t>
            </a:r>
            <a:r>
              <a:rPr lang="hu-HU" dirty="0" smtClean="0"/>
              <a:t>, „</a:t>
            </a:r>
            <a:r>
              <a:rPr lang="en-US" dirty="0" smtClean="0"/>
              <a:t>Not a complete implementation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EF1 = EF3.5 </a:t>
            </a:r>
            <a:r>
              <a:rPr lang="hu-HU" dirty="0" smtClean="0">
                <a:sym typeface="Wingdings" pitchFamily="2" charset="2"/>
              </a:rPr>
              <a:t> .NET 3.5 (2008)</a:t>
            </a:r>
          </a:p>
          <a:p>
            <a:r>
              <a:rPr lang="hu-HU" dirty="0" smtClean="0">
                <a:sym typeface="Wingdings" pitchFamily="2" charset="2"/>
              </a:rPr>
              <a:t>EF4  .NET 4 (2010) „</a:t>
            </a:r>
            <a:r>
              <a:rPr lang="en-US" dirty="0" smtClean="0"/>
              <a:t>POCO support, lazy loading, testability improvements, customizable code generation and the Model First workflow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EF4.1 </a:t>
            </a:r>
            <a:r>
              <a:rPr lang="hu-HU" dirty="0" smtClean="0">
                <a:sym typeface="Wingdings" pitchFamily="2" charset="2"/>
              </a:rPr>
              <a:t> „</a:t>
            </a:r>
            <a:r>
              <a:rPr lang="en-US" dirty="0" smtClean="0"/>
              <a:t>first to be published on </a:t>
            </a:r>
            <a:r>
              <a:rPr lang="en-US" dirty="0" err="1" smtClean="0"/>
              <a:t>NuGet</a:t>
            </a:r>
            <a:r>
              <a:rPr lang="en-US" dirty="0" smtClean="0"/>
              <a:t>. This release included the simplified </a:t>
            </a:r>
            <a:r>
              <a:rPr lang="en-US" dirty="0" err="1" smtClean="0"/>
              <a:t>DbContext</a:t>
            </a:r>
            <a:r>
              <a:rPr lang="en-US" dirty="0" smtClean="0"/>
              <a:t> API and the Code First workflow</a:t>
            </a:r>
            <a:r>
              <a:rPr lang="hu-HU" dirty="0" smtClean="0"/>
              <a:t>” </a:t>
            </a:r>
            <a:r>
              <a:rPr lang="en-GB" dirty="0">
                <a:sym typeface="Wingdings" pitchFamily="2" charset="2"/>
              </a:rPr>
              <a:t>(</a:t>
            </a:r>
            <a:r>
              <a:rPr lang="hu-HU" dirty="0" smtClean="0">
                <a:sym typeface="Wingdings" pitchFamily="2" charset="2"/>
              </a:rPr>
              <a:t>2011</a:t>
            </a:r>
            <a:r>
              <a:rPr lang="en-GB" dirty="0" smtClean="0">
                <a:sym typeface="Wingdings" pitchFamily="2" charset="2"/>
              </a:rPr>
              <a:t>)</a:t>
            </a:r>
            <a:r>
              <a:rPr lang="hu-HU" dirty="0" smtClean="0">
                <a:sym typeface="Wingdings" pitchFamily="2" charset="2"/>
              </a:rPr>
              <a:t>  </a:t>
            </a:r>
            <a:r>
              <a:rPr lang="en-US" dirty="0" smtClean="0">
                <a:sym typeface="Wingdings" pitchFamily="2" charset="2"/>
              </a:rPr>
              <a:t>the weird </a:t>
            </a:r>
            <a:r>
              <a:rPr lang="hu-HU" dirty="0" err="1" smtClean="0">
                <a:sym typeface="Wingdings" pitchFamily="2" charset="2"/>
              </a:rPr>
              <a:t>ObjectContext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api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is replaced with the great </a:t>
            </a:r>
            <a:r>
              <a:rPr lang="hu-HU" dirty="0" err="1" smtClean="0">
                <a:sym typeface="Wingdings" pitchFamily="2" charset="2"/>
              </a:rPr>
              <a:t>DbContext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api</a:t>
            </a:r>
            <a:r>
              <a:rPr lang="hu-HU" dirty="0" smtClean="0">
                <a:sym typeface="Wingdings" pitchFamily="2" charset="2"/>
              </a:rPr>
              <a:t>!</a:t>
            </a:r>
            <a:endParaRPr lang="hu-HU" dirty="0" smtClean="0"/>
          </a:p>
          <a:p>
            <a:r>
              <a:rPr lang="hu-HU" dirty="0" smtClean="0"/>
              <a:t>EF4.3 </a:t>
            </a:r>
            <a:r>
              <a:rPr lang="hu-HU" dirty="0" smtClean="0">
                <a:sym typeface="Wingdings" pitchFamily="2" charset="2"/>
              </a:rPr>
              <a:t> „</a:t>
            </a:r>
            <a:r>
              <a:rPr lang="hu-HU" dirty="0" smtClean="0"/>
              <a:t>Code First Migrations” </a:t>
            </a:r>
            <a:r>
              <a:rPr lang="en-GB" dirty="0">
                <a:sym typeface="Wingdings" pitchFamily="2" charset="2"/>
              </a:rPr>
              <a:t>(</a:t>
            </a:r>
            <a:r>
              <a:rPr lang="hu-HU" dirty="0" smtClean="0">
                <a:sym typeface="Wingdings" pitchFamily="2" charset="2"/>
              </a:rPr>
              <a:t>2012</a:t>
            </a:r>
            <a:r>
              <a:rPr lang="en-GB" dirty="0" smtClean="0">
                <a:sym typeface="Wingdings" pitchFamily="2" charset="2"/>
              </a:rPr>
              <a:t>) 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 complete</a:t>
            </a:r>
            <a:r>
              <a:rPr lang="hu-HU" dirty="0" smtClean="0">
                <a:sym typeface="Wingdings" pitchFamily="2" charset="2"/>
              </a:rPr>
              <a:t> ORM!</a:t>
            </a:r>
          </a:p>
          <a:p>
            <a:endParaRPr lang="hu-HU" dirty="0" smtClean="0"/>
          </a:p>
          <a:p>
            <a:r>
              <a:rPr lang="hu-HU" dirty="0" smtClean="0"/>
              <a:t>EF5 </a:t>
            </a:r>
            <a:r>
              <a:rPr lang="en-GB" dirty="0" smtClean="0"/>
              <a:t>(</a:t>
            </a:r>
            <a:r>
              <a:rPr lang="hu-HU" dirty="0" smtClean="0"/>
              <a:t>2012</a:t>
            </a:r>
            <a:r>
              <a:rPr lang="en-GB" dirty="0" smtClean="0"/>
              <a:t>)</a:t>
            </a:r>
            <a:r>
              <a:rPr lang="hu-HU" dirty="0" smtClean="0"/>
              <a:t>, API </a:t>
            </a:r>
            <a:r>
              <a:rPr lang="en-US" dirty="0" smtClean="0"/>
              <a:t>changes</a:t>
            </a:r>
            <a:r>
              <a:rPr lang="hu-HU" dirty="0" smtClean="0"/>
              <a:t> …</a:t>
            </a:r>
          </a:p>
          <a:p>
            <a:r>
              <a:rPr lang="hu-HU" dirty="0" smtClean="0"/>
              <a:t>EF6 </a:t>
            </a:r>
            <a:r>
              <a:rPr lang="en-GB" dirty="0" smtClean="0"/>
              <a:t>(</a:t>
            </a:r>
            <a:r>
              <a:rPr lang="hu-HU" dirty="0" smtClean="0"/>
              <a:t>2013</a:t>
            </a:r>
            <a:r>
              <a:rPr lang="en-GB" dirty="0" smtClean="0"/>
              <a:t>)</a:t>
            </a:r>
            <a:r>
              <a:rPr lang="hu-HU" dirty="0" smtClean="0"/>
              <a:t>, API </a:t>
            </a:r>
            <a:r>
              <a:rPr lang="en-US" dirty="0" smtClean="0"/>
              <a:t>changes</a:t>
            </a:r>
            <a:r>
              <a:rPr lang="hu-HU" dirty="0" smtClean="0"/>
              <a:t> …</a:t>
            </a:r>
            <a:endParaRPr lang="hu-HU" dirty="0"/>
          </a:p>
          <a:p>
            <a:r>
              <a:rPr lang="hu-HU" dirty="0" smtClean="0"/>
              <a:t>EF 6.1 (2014), EF 6.2 (2017), EF 6.4 (2019) </a:t>
            </a:r>
            <a:r>
              <a:rPr lang="hu-HU" dirty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widespread and GOOD</a:t>
            </a:r>
            <a:r>
              <a:rPr lang="hu-HU" dirty="0" smtClean="0">
                <a:sym typeface="Wingdings" panose="05000000000000000000" pitchFamily="2" charset="2"/>
              </a:rPr>
              <a:t>!</a:t>
            </a:r>
            <a:endParaRPr lang="hu-HU" dirty="0" smtClean="0"/>
          </a:p>
          <a:p>
            <a:endParaRPr lang="hu-HU" dirty="0" smtClean="0">
              <a:sym typeface="Wingdings" pitchFamily="2" charset="2"/>
            </a:endParaRPr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30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304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Entity</a:t>
            </a:r>
            <a:r>
              <a:rPr lang="hu-HU" dirty="0" smtClean="0"/>
              <a:t> Framework </a:t>
            </a:r>
            <a:r>
              <a:rPr lang="hu-HU" dirty="0" err="1" smtClean="0"/>
              <a:t>Core</a:t>
            </a:r>
            <a:endParaRPr lang="hu-HU" dirty="0" smtClean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548600"/>
            <a:ext cx="9251950" cy="5904588"/>
          </a:xfrm>
        </p:spPr>
        <p:txBody>
          <a:bodyPr/>
          <a:lstStyle/>
          <a:p>
            <a:r>
              <a:rPr lang="hu-HU" dirty="0"/>
              <a:t>EF7: RC1 2015 … </a:t>
            </a:r>
            <a:endParaRPr lang="hu-HU" dirty="0" smtClean="0"/>
          </a:p>
          <a:p>
            <a:pPr lvl="1"/>
            <a:r>
              <a:rPr lang="hu-HU" dirty="0" smtClean="0"/>
              <a:t>„</a:t>
            </a:r>
            <a:r>
              <a:rPr lang="en-US" dirty="0" smtClean="0"/>
              <a:t>You </a:t>
            </a:r>
            <a:r>
              <a:rPr lang="en-US" dirty="0"/>
              <a:t>should view the move from EF6.x to EF Core as a port rather than an </a:t>
            </a:r>
            <a:r>
              <a:rPr lang="en-US" dirty="0" smtClean="0"/>
              <a:t>upgrade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EF </a:t>
            </a:r>
            <a:r>
              <a:rPr lang="hu-HU" dirty="0" err="1"/>
              <a:t>Core</a:t>
            </a:r>
            <a:r>
              <a:rPr lang="hu-HU" dirty="0"/>
              <a:t> </a:t>
            </a:r>
            <a:r>
              <a:rPr lang="hu-HU" dirty="0" smtClean="0"/>
              <a:t>1.0 (2016), 2.0 (2017), 2.1 (2018) (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ASP.NET </a:t>
            </a:r>
            <a:r>
              <a:rPr lang="hu-HU" dirty="0" err="1" smtClean="0"/>
              <a:t>Core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hu-HU" dirty="0" smtClean="0"/>
              <a:t>LAZY LOAD + GROUP</a:t>
            </a:r>
            <a:r>
              <a:rPr lang="hu-HU" dirty="0"/>
              <a:t> </a:t>
            </a:r>
            <a:r>
              <a:rPr lang="hu-HU" dirty="0" smtClean="0"/>
              <a:t>BY, </a:t>
            </a:r>
            <a:r>
              <a:rPr lang="en-US" dirty="0" smtClean="0"/>
              <a:t>we reached the level of </a:t>
            </a:r>
            <a:r>
              <a:rPr lang="hu-HU" dirty="0" smtClean="0"/>
              <a:t>EF 6.1</a:t>
            </a:r>
          </a:p>
          <a:p>
            <a:r>
              <a:rPr lang="hu-HU" dirty="0" smtClean="0"/>
              <a:t>EF </a:t>
            </a:r>
            <a:r>
              <a:rPr lang="hu-HU" dirty="0" err="1" smtClean="0"/>
              <a:t>Core</a:t>
            </a:r>
            <a:r>
              <a:rPr lang="hu-HU" dirty="0" smtClean="0"/>
              <a:t> 2.2 (2018), 3.0, 3.1 (2019)</a:t>
            </a:r>
          </a:p>
          <a:p>
            <a:pPr lvl="1"/>
            <a:r>
              <a:rPr lang="hu-HU" sz="1400" dirty="0" smtClean="0"/>
              <a:t>https</a:t>
            </a:r>
            <a:r>
              <a:rPr lang="hu-HU" sz="1400" dirty="0"/>
              <a:t>://</a:t>
            </a:r>
            <a:r>
              <a:rPr lang="hu-HU" sz="1400" dirty="0" smtClean="0"/>
              <a:t>docs.microsoft.com/en-us/ef/core/what-is-new/ef-core-3.x/breaking-changes</a:t>
            </a:r>
          </a:p>
          <a:p>
            <a:pPr lvl="1"/>
            <a:r>
              <a:rPr lang="hu-HU" sz="1400" dirty="0" smtClean="0"/>
              <a:t>https</a:t>
            </a:r>
            <a:r>
              <a:rPr lang="hu-HU" sz="1400" dirty="0"/>
              <a:t>://www.infoq.com/news/2019/06/EF-Core-3-Breaking-Changes/</a:t>
            </a:r>
            <a:endParaRPr lang="hu-HU" dirty="0" smtClean="0"/>
          </a:p>
          <a:p>
            <a:r>
              <a:rPr lang="en-US" dirty="0" smtClean="0"/>
              <a:t>Currently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EF 6.4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old codebase</a:t>
            </a:r>
            <a:r>
              <a:rPr lang="hu-HU" dirty="0" smtClean="0">
                <a:sym typeface="Wingdings" panose="05000000000000000000" pitchFamily="2" charset="2"/>
              </a:rPr>
              <a:t/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/>
              <a:t>EF </a:t>
            </a:r>
            <a:r>
              <a:rPr lang="hu-HU" dirty="0" err="1"/>
              <a:t>Core</a:t>
            </a:r>
            <a:r>
              <a:rPr lang="hu-HU" dirty="0"/>
              <a:t> 3.1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route towards</a:t>
            </a:r>
            <a:r>
              <a:rPr lang="hu-HU" dirty="0" smtClean="0">
                <a:sym typeface="Wingdings" panose="05000000000000000000" pitchFamily="2" charset="2"/>
              </a:rPr>
              <a:t> .NET </a:t>
            </a:r>
            <a:r>
              <a:rPr lang="hu-HU" dirty="0">
                <a:sym typeface="Wingdings" panose="05000000000000000000" pitchFamily="2" charset="2"/>
              </a:rPr>
              <a:t>Framework </a:t>
            </a:r>
            <a:r>
              <a:rPr lang="hu-HU" dirty="0" smtClean="0">
                <a:sym typeface="Wingdings" panose="05000000000000000000" pitchFamily="2" charset="2"/>
              </a:rPr>
              <a:t>5</a:t>
            </a:r>
            <a:endParaRPr lang="hu-HU" dirty="0" smtClean="0"/>
          </a:p>
          <a:p>
            <a:r>
              <a:rPr lang="hu-HU" dirty="0" smtClean="0"/>
              <a:t>https</a:t>
            </a:r>
            <a:r>
              <a:rPr lang="hu-HU" dirty="0"/>
              <a:t>://docs.microsoft.com/en-us/ef/efcore-and-ef6</a:t>
            </a:r>
            <a:r>
              <a:rPr lang="hu-HU" dirty="0" smtClean="0"/>
              <a:t>/</a:t>
            </a:r>
          </a:p>
          <a:p>
            <a:pPr lvl="1"/>
            <a:r>
              <a:rPr lang="en-US" dirty="0" smtClean="0"/>
              <a:t>Almost all functionality is available, smaller missing features, good additions</a:t>
            </a:r>
            <a:endParaRPr lang="hu-HU" dirty="0" smtClean="0"/>
          </a:p>
          <a:p>
            <a:pPr lvl="1"/>
            <a:r>
              <a:rPr lang="hu-HU" dirty="0" smtClean="0"/>
              <a:t>Limited </a:t>
            </a:r>
            <a:r>
              <a:rPr lang="hu-HU" dirty="0" err="1" smtClean="0"/>
              <a:t>inheritance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r>
              <a:rPr lang="hu-HU" dirty="0" smtClean="0"/>
              <a:t> (</a:t>
            </a:r>
            <a:r>
              <a:rPr lang="hu-HU" dirty="0" err="1" smtClean="0"/>
              <a:t>planned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5.0), No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Tracking</a:t>
            </a:r>
            <a:r>
              <a:rPr lang="hu-HU" dirty="0" smtClean="0"/>
              <a:t> </a:t>
            </a:r>
            <a:r>
              <a:rPr lang="hu-HU" dirty="0" err="1" smtClean="0"/>
              <a:t>Proxies</a:t>
            </a:r>
            <a:r>
              <a:rPr lang="hu-HU" dirty="0" smtClean="0"/>
              <a:t> (</a:t>
            </a:r>
            <a:r>
              <a:rPr lang="hu-HU" dirty="0" err="1" smtClean="0"/>
              <a:t>merged</a:t>
            </a:r>
            <a:r>
              <a:rPr lang="hu-HU" dirty="0" smtClean="0"/>
              <a:t> in 5.0), limited </a:t>
            </a:r>
            <a:r>
              <a:rPr lang="hu-HU" dirty="0" err="1" smtClean="0"/>
              <a:t>many-to-many</a:t>
            </a:r>
            <a:r>
              <a:rPr lang="hu-HU" dirty="0" smtClean="0"/>
              <a:t> (</a:t>
            </a:r>
            <a:r>
              <a:rPr lang="hu-HU" dirty="0" err="1" smtClean="0"/>
              <a:t>planned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5.0), No database.log (</a:t>
            </a:r>
            <a:r>
              <a:rPr lang="hu-HU" dirty="0" err="1" smtClean="0"/>
              <a:t>merged</a:t>
            </a:r>
            <a:r>
              <a:rPr lang="hu-HU" dirty="0" smtClean="0"/>
              <a:t> in 5.0)</a:t>
            </a:r>
          </a:p>
          <a:p>
            <a:pPr lvl="1"/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backlog: Update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 smtClean="0"/>
              <a:t>database</a:t>
            </a:r>
            <a:r>
              <a:rPr lang="hu-HU" dirty="0" smtClean="0"/>
              <a:t>, </a:t>
            </a:r>
            <a:r>
              <a:rPr lang="hu-HU" dirty="0" err="1" smtClean="0"/>
              <a:t>Stored</a:t>
            </a:r>
            <a:r>
              <a:rPr lang="hu-HU" dirty="0" smtClean="0"/>
              <a:t> </a:t>
            </a:r>
            <a:r>
              <a:rPr lang="hu-HU" dirty="0" err="1" smtClean="0"/>
              <a:t>procedures</a:t>
            </a:r>
            <a:endParaRPr lang="hu-HU" dirty="0" smtClean="0"/>
          </a:p>
        </p:txBody>
      </p:sp>
      <p:sp>
        <p:nvSpPr>
          <p:cNvPr id="3277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85F3390-BA25-4D95-BAFE-124D84589FC8}" type="slidenum">
              <a:rPr lang="hu-HU" sz="1000" smtClean="0">
                <a:solidFill>
                  <a:schemeClr val="tx1"/>
                </a:solidFill>
              </a:rPr>
              <a:pPr eaLnBrk="1" hangingPunct="1"/>
              <a:t>31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2552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DbContext</a:t>
            </a:r>
            <a:r>
              <a:rPr lang="hu-HU" dirty="0" smtClean="0"/>
              <a:t> API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table we need a class with “similar structure”</a:t>
            </a:r>
            <a:r>
              <a:rPr lang="hu-HU" dirty="0" smtClean="0"/>
              <a:t>: </a:t>
            </a:r>
            <a:r>
              <a:rPr lang="hu-HU" dirty="0" err="1" smtClean="0"/>
              <a:t>Entity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/ </a:t>
            </a:r>
            <a:r>
              <a:rPr lang="hu-HU" dirty="0" err="1" smtClean="0"/>
              <a:t>Entity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 smtClean="0"/>
          </a:p>
          <a:p>
            <a:pPr lvl="1"/>
            <a:r>
              <a:rPr lang="en-US" dirty="0" smtClean="0"/>
              <a:t>The essence of the </a:t>
            </a:r>
            <a:r>
              <a:rPr lang="hu-HU" dirty="0" smtClean="0"/>
              <a:t>„Data Mapper” </a:t>
            </a:r>
            <a:r>
              <a:rPr lang="en-US" dirty="0" smtClean="0"/>
              <a:t>is that tables and classes can be different</a:t>
            </a:r>
            <a:endParaRPr lang="hu-HU" dirty="0" smtClean="0"/>
          </a:p>
          <a:p>
            <a:pPr lvl="1"/>
            <a:r>
              <a:rPr lang="hu-HU" dirty="0" smtClean="0"/>
              <a:t>N:M </a:t>
            </a:r>
            <a:r>
              <a:rPr lang="en-US" dirty="0" smtClean="0"/>
              <a:t>relations will have an</a:t>
            </a:r>
            <a:r>
              <a:rPr lang="hu-HU" dirty="0" smtClean="0"/>
              <a:t> </a:t>
            </a:r>
            <a:r>
              <a:rPr lang="hu-HU" dirty="0"/>
              <a:t>„</a:t>
            </a:r>
            <a:r>
              <a:rPr lang="hu-HU" dirty="0" err="1"/>
              <a:t>entityless</a:t>
            </a:r>
            <a:r>
              <a:rPr lang="hu-HU" dirty="0"/>
              <a:t>” </a:t>
            </a:r>
            <a:r>
              <a:rPr lang="en-US" dirty="0" smtClean="0"/>
              <a:t>mode</a:t>
            </a:r>
            <a:r>
              <a:rPr lang="hu-HU" dirty="0" smtClean="0"/>
              <a:t>: </a:t>
            </a:r>
            <a:r>
              <a:rPr lang="en-US" dirty="0" smtClean="0"/>
              <a:t>connector table without </a:t>
            </a:r>
            <a:r>
              <a:rPr lang="hu-HU" dirty="0" err="1" smtClean="0"/>
              <a:t>entity</a:t>
            </a:r>
            <a:endParaRPr lang="hu-HU" dirty="0" smtClean="0"/>
          </a:p>
          <a:p>
            <a:pPr lvl="1"/>
            <a:r>
              <a:rPr lang="en-US" dirty="0" smtClean="0"/>
              <a:t>In this semester, we shouldn’t try these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b="1" u="sng" dirty="0" smtClean="0"/>
              <a:t>1 </a:t>
            </a:r>
            <a:r>
              <a:rPr lang="en-US" b="1" u="sng" dirty="0" smtClean="0"/>
              <a:t>table</a:t>
            </a:r>
            <a:r>
              <a:rPr lang="hu-HU" b="1" u="sng" dirty="0" smtClean="0"/>
              <a:t> </a:t>
            </a:r>
            <a:r>
              <a:rPr lang="hu-HU" b="1" u="sng" dirty="0"/>
              <a:t>= 1 </a:t>
            </a:r>
            <a:r>
              <a:rPr lang="hu-HU" b="1" u="sng" dirty="0" err="1"/>
              <a:t>entity</a:t>
            </a:r>
            <a:r>
              <a:rPr lang="hu-HU" b="1" u="sng" dirty="0"/>
              <a:t> </a:t>
            </a:r>
            <a:r>
              <a:rPr lang="hu-HU" b="1" u="sng" dirty="0" err="1" smtClean="0"/>
              <a:t>class</a:t>
            </a:r>
            <a:r>
              <a:rPr lang="hu-HU" b="1" u="sng" dirty="0" smtClean="0"/>
              <a:t>, SQL </a:t>
            </a:r>
            <a:r>
              <a:rPr lang="en-US" b="1" u="sng" dirty="0" smtClean="0"/>
              <a:t>data fields</a:t>
            </a:r>
            <a:r>
              <a:rPr lang="hu-HU" b="1" u="sng" dirty="0" smtClean="0"/>
              <a:t> = C# </a:t>
            </a:r>
            <a:r>
              <a:rPr lang="hu-HU" b="1" u="sng" dirty="0" err="1" smtClean="0"/>
              <a:t>propert</a:t>
            </a:r>
            <a:r>
              <a:rPr lang="en-US" b="1" u="sng" dirty="0" err="1" smtClean="0"/>
              <a:t>ies</a:t>
            </a:r>
            <a:endParaRPr lang="hu-HU" b="1" u="sng" dirty="0"/>
          </a:p>
          <a:p>
            <a:r>
              <a:rPr lang="hu-HU" dirty="0" err="1" smtClean="0"/>
              <a:t>DbContext</a:t>
            </a:r>
            <a:r>
              <a:rPr lang="hu-HU" dirty="0" smtClean="0"/>
              <a:t> (</a:t>
            </a:r>
            <a:r>
              <a:rPr lang="hu-HU" dirty="0" err="1" smtClean="0"/>
              <a:t>Model</a:t>
            </a:r>
            <a:r>
              <a:rPr lang="hu-HU" dirty="0" smtClean="0"/>
              <a:t> / </a:t>
            </a:r>
            <a:r>
              <a:rPr lang="hu-HU" dirty="0" err="1" smtClean="0"/>
              <a:t>Entity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The class that represents the database itself</a:t>
            </a:r>
            <a:endParaRPr lang="hu-HU" dirty="0" smtClean="0"/>
          </a:p>
          <a:p>
            <a:pPr lvl="1"/>
            <a:r>
              <a:rPr lang="en-US" dirty="0" smtClean="0"/>
              <a:t>It must handle the </a:t>
            </a:r>
            <a:r>
              <a:rPr lang="hu-HU" dirty="0" err="1" smtClean="0"/>
              <a:t>Connection</a:t>
            </a:r>
            <a:r>
              <a:rPr lang="hu-HU" dirty="0" smtClean="0"/>
              <a:t> </a:t>
            </a:r>
            <a:r>
              <a:rPr lang="en-US" dirty="0" smtClean="0"/>
              <a:t>and encapsulate the tables</a:t>
            </a:r>
            <a:endParaRPr lang="hu-HU" dirty="0" smtClean="0"/>
          </a:p>
          <a:p>
            <a:pPr lvl="1"/>
            <a:r>
              <a:rPr lang="en-US" dirty="0" smtClean="0"/>
              <a:t>Our own database will be handled by a descendent class</a:t>
            </a:r>
            <a:endParaRPr lang="hu-HU" dirty="0" smtClean="0"/>
          </a:p>
          <a:p>
            <a:pPr lvl="1"/>
            <a:r>
              <a:rPr lang="hu-HU" dirty="0" err="1" smtClean="0"/>
              <a:t>OnConfiguring</a:t>
            </a:r>
            <a:r>
              <a:rPr lang="hu-HU" dirty="0" smtClean="0"/>
              <a:t>() </a:t>
            </a:r>
            <a:r>
              <a:rPr lang="en-US" dirty="0" smtClean="0"/>
              <a:t>method to configure the connection itself</a:t>
            </a:r>
            <a:endParaRPr lang="hu-HU" dirty="0" smtClean="0"/>
          </a:p>
          <a:p>
            <a:pPr lvl="1"/>
            <a:r>
              <a:rPr lang="hu-HU" dirty="0" err="1" smtClean="0"/>
              <a:t>OnModelCreating</a:t>
            </a:r>
            <a:r>
              <a:rPr lang="hu-HU" dirty="0" smtClean="0"/>
              <a:t>() </a:t>
            </a:r>
            <a:r>
              <a:rPr lang="en-US" dirty="0" smtClean="0"/>
              <a:t>method to setup tables/entities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FLUENT API</a:t>
            </a:r>
          </a:p>
          <a:p>
            <a:r>
              <a:rPr lang="hu-HU" dirty="0" err="1" smtClean="0"/>
              <a:t>DbSet</a:t>
            </a:r>
            <a:r>
              <a:rPr lang="hu-HU" dirty="0" smtClean="0"/>
              <a:t>&lt;T&gt;</a:t>
            </a:r>
            <a:r>
              <a:rPr lang="en-US" dirty="0" smtClean="0"/>
              <a:t> : </a:t>
            </a:r>
            <a:r>
              <a:rPr lang="en-US" dirty="0" err="1" smtClean="0"/>
              <a:t>IQueryable</a:t>
            </a:r>
            <a:r>
              <a:rPr lang="en-US" dirty="0" smtClean="0"/>
              <a:t>&lt;T&gt;</a:t>
            </a:r>
            <a:endParaRPr lang="hu-HU" dirty="0" smtClean="0"/>
          </a:p>
          <a:p>
            <a:pPr lvl="1"/>
            <a:r>
              <a:rPr lang="en-US" dirty="0" smtClean="0"/>
              <a:t>Class to represent a table</a:t>
            </a:r>
            <a:r>
              <a:rPr lang="hu-HU" dirty="0" smtClean="0"/>
              <a:t> ( = </a:t>
            </a:r>
            <a:r>
              <a:rPr lang="en-US" dirty="0" smtClean="0"/>
              <a:t>a collection of instances typed </a:t>
            </a:r>
            <a:r>
              <a:rPr lang="hu-HU" dirty="0" smtClean="0"/>
              <a:t>T)</a:t>
            </a:r>
          </a:p>
          <a:p>
            <a:pPr lvl="1"/>
            <a:r>
              <a:rPr lang="en-US" dirty="0" smtClean="0"/>
              <a:t>In the </a:t>
            </a:r>
            <a:r>
              <a:rPr lang="hu-HU" dirty="0" err="1" smtClean="0"/>
              <a:t>DbContext</a:t>
            </a:r>
            <a:r>
              <a:rPr lang="en-US" dirty="0" smtClean="0"/>
              <a:t> there is a single property for all tables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8003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Fluent</a:t>
            </a:r>
            <a:r>
              <a:rPr lang="hu-HU" dirty="0" smtClean="0"/>
              <a:t> API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Annotations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4825140"/>
          </a:xfrm>
        </p:spPr>
        <p:txBody>
          <a:bodyPr/>
          <a:lstStyle/>
          <a:p>
            <a:r>
              <a:rPr lang="en-US" dirty="0" smtClean="0"/>
              <a:t>Common aim</a:t>
            </a:r>
            <a:r>
              <a:rPr lang="hu-HU" dirty="0" smtClean="0"/>
              <a:t>: </a:t>
            </a:r>
            <a:r>
              <a:rPr lang="en-US" dirty="0" smtClean="0"/>
              <a:t>we want to use C# code to define that the C# properties in the entity classes map to which SQL data fields, including the occasional SQL-specific extras</a:t>
            </a:r>
            <a:endParaRPr lang="hu-HU" dirty="0" smtClean="0"/>
          </a:p>
          <a:p>
            <a:r>
              <a:rPr lang="en-US" dirty="0" smtClean="0"/>
              <a:t>Annotations / Attributes</a:t>
            </a:r>
            <a:r>
              <a:rPr lang="hu-HU" dirty="0" smtClean="0"/>
              <a:t>: </a:t>
            </a:r>
            <a:r>
              <a:rPr lang="en-US" dirty="0" smtClean="0"/>
              <a:t>we extend the properties of the entity class with specific attributes</a:t>
            </a:r>
            <a:endParaRPr lang="hu-HU" dirty="0" smtClean="0"/>
          </a:p>
          <a:p>
            <a:pPr lvl="1"/>
            <a:r>
              <a:rPr lang="hu-HU" dirty="0" err="1" smtClean="0"/>
              <a:t>Cars</a:t>
            </a:r>
            <a:r>
              <a:rPr lang="hu-HU" dirty="0" smtClean="0"/>
              <a:t> + </a:t>
            </a:r>
            <a:r>
              <a:rPr lang="hu-HU" dirty="0" err="1" smtClean="0"/>
              <a:t>Brands</a:t>
            </a:r>
            <a:r>
              <a:rPr lang="hu-HU" dirty="0" smtClean="0"/>
              <a:t> </a:t>
            </a:r>
            <a:r>
              <a:rPr lang="en-US" dirty="0" smtClean="0"/>
              <a:t>example</a:t>
            </a:r>
            <a:endParaRPr lang="hu-HU" dirty="0" smtClean="0"/>
          </a:p>
          <a:p>
            <a:r>
              <a:rPr lang="hu-HU" dirty="0" err="1"/>
              <a:t>Fluent</a:t>
            </a:r>
            <a:r>
              <a:rPr lang="hu-HU" dirty="0"/>
              <a:t> API: </a:t>
            </a:r>
            <a:r>
              <a:rPr lang="en-US" dirty="0" smtClean="0"/>
              <a:t>In the </a:t>
            </a:r>
            <a:r>
              <a:rPr lang="hu-HU" dirty="0" err="1" smtClean="0"/>
              <a:t>OnModelCreating</a:t>
            </a:r>
            <a:r>
              <a:rPr lang="hu-HU" dirty="0"/>
              <a:t>() </a:t>
            </a:r>
            <a:r>
              <a:rPr lang="en-US" dirty="0" smtClean="0"/>
              <a:t>method of the </a:t>
            </a:r>
            <a:r>
              <a:rPr lang="en-US" dirty="0" err="1" smtClean="0"/>
              <a:t>DbContext</a:t>
            </a:r>
            <a:r>
              <a:rPr lang="en-US" dirty="0" smtClean="0"/>
              <a:t> descendent class</a:t>
            </a:r>
            <a:endParaRPr lang="hu-HU" dirty="0" smtClean="0"/>
          </a:p>
          <a:p>
            <a:pPr lvl="1"/>
            <a:r>
              <a:rPr lang="en-US" dirty="0" smtClean="0"/>
              <a:t>More modern, better suited for the </a:t>
            </a:r>
            <a:r>
              <a:rPr lang="hu-HU" dirty="0" smtClean="0"/>
              <a:t>EF </a:t>
            </a:r>
            <a:r>
              <a:rPr lang="hu-HU" dirty="0" err="1"/>
              <a:t>Core</a:t>
            </a:r>
            <a:r>
              <a:rPr lang="hu-HU" dirty="0"/>
              <a:t> </a:t>
            </a:r>
            <a:r>
              <a:rPr lang="en-US" dirty="0" smtClean="0"/>
              <a:t>philosophy</a:t>
            </a:r>
            <a:endParaRPr lang="hu-HU" dirty="0"/>
          </a:p>
          <a:p>
            <a:pPr lvl="1"/>
            <a:r>
              <a:rPr lang="hu-HU" dirty="0" err="1"/>
              <a:t>EmpDept</a:t>
            </a:r>
            <a:r>
              <a:rPr lang="hu-HU" dirty="0"/>
              <a:t> </a:t>
            </a:r>
            <a:r>
              <a:rPr lang="en-US" dirty="0" smtClean="0"/>
              <a:t>example</a:t>
            </a:r>
            <a:endParaRPr lang="hu-HU" dirty="0" smtClean="0"/>
          </a:p>
          <a:p>
            <a:pPr lvl="1"/>
            <a:r>
              <a:rPr lang="en-US" dirty="0" smtClean="0"/>
              <a:t>MUCH BETTER for foreign keys (With…Has…)</a:t>
            </a:r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r>
              <a:rPr lang="en-US" dirty="0" smtClean="0"/>
              <a:t>In the project work it doesn’t matter which one we use</a:t>
            </a:r>
            <a:endParaRPr lang="hu-HU" dirty="0" smtClean="0"/>
          </a:p>
          <a:p>
            <a:pPr lvl="1"/>
            <a:r>
              <a:rPr lang="en-US" dirty="0" smtClean="0"/>
              <a:t>Even if using attributes, we will need the </a:t>
            </a:r>
            <a:r>
              <a:rPr lang="hu-HU" dirty="0" err="1" smtClean="0"/>
              <a:t>OnModelCreating</a:t>
            </a:r>
            <a:r>
              <a:rPr lang="hu-HU" dirty="0" smtClean="0"/>
              <a:t>()</a:t>
            </a:r>
          </a:p>
          <a:p>
            <a:pPr lvl="1"/>
            <a:r>
              <a:rPr lang="en-US" dirty="0" smtClean="0"/>
              <a:t>Because of Foreign Keys and </a:t>
            </a:r>
            <a:r>
              <a:rPr lang="hu-HU" dirty="0" err="1" smtClean="0"/>
              <a:t>Database</a:t>
            </a:r>
            <a:r>
              <a:rPr lang="hu-HU" dirty="0" smtClean="0"/>
              <a:t> </a:t>
            </a:r>
            <a:r>
              <a:rPr lang="hu-HU" dirty="0" err="1" smtClean="0"/>
              <a:t>Seeding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17" y="3137522"/>
            <a:ext cx="4271963" cy="24145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960" y="1189345"/>
            <a:ext cx="662940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376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the model </a:t>
            </a:r>
            <a:r>
              <a:rPr lang="hu-HU" dirty="0" smtClean="0"/>
              <a:t>(</a:t>
            </a:r>
            <a:r>
              <a:rPr lang="en-US" dirty="0" smtClean="0"/>
              <a:t>OLD </a:t>
            </a:r>
            <a:r>
              <a:rPr lang="hu-HU" dirty="0" smtClean="0"/>
              <a:t>SQL </a:t>
            </a:r>
            <a:r>
              <a:rPr lang="en-US" dirty="0" smtClean="0"/>
              <a:t>first</a:t>
            </a:r>
            <a:r>
              <a:rPr lang="hu-HU" dirty="0" smtClean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7610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Wingdings" pitchFamily="2" charset="2"/>
              </a:rPr>
              <a:t>Pre-requirement</a:t>
            </a:r>
            <a:r>
              <a:rPr lang="hu-HU" dirty="0" smtClean="0">
                <a:sym typeface="Wingdings" pitchFamily="2" charset="2"/>
              </a:rPr>
              <a:t>: EF 6.x </a:t>
            </a:r>
            <a:r>
              <a:rPr lang="en-US" dirty="0" smtClean="0">
                <a:sym typeface="Wingdings" pitchFamily="2" charset="2"/>
              </a:rPr>
              <a:t>and pre-existing tables</a:t>
            </a:r>
            <a:r>
              <a:rPr lang="hu-HU" dirty="0" smtClean="0">
                <a:sym typeface="Wingdings" pitchFamily="2" charset="2"/>
              </a:rPr>
              <a:t/>
            </a:r>
            <a:br>
              <a:rPr lang="hu-HU" dirty="0" smtClean="0">
                <a:sym typeface="Wingdings" pitchFamily="2" charset="2"/>
              </a:rPr>
            </a:br>
            <a:r>
              <a:rPr lang="hu-HU" i="1" dirty="0" smtClean="0">
                <a:sym typeface="Wingdings" pitchFamily="2" charset="2"/>
              </a:rPr>
              <a:t>http</a:t>
            </a:r>
            <a:r>
              <a:rPr lang="hu-HU" i="1" dirty="0">
                <a:sym typeface="Wingdings" pitchFamily="2" charset="2"/>
              </a:rPr>
              <a:t>://msdn.microsoft.com/en-us/data/jj206878</a:t>
            </a: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hu-HU" dirty="0" smtClean="0">
                <a:sym typeface="Wingdings" pitchFamily="2" charset="2"/>
              </a:rPr>
              <a:t>Project, Add </a:t>
            </a:r>
            <a:r>
              <a:rPr lang="hu-HU" dirty="0" err="1" smtClean="0">
                <a:sym typeface="Wingdings" pitchFamily="2" charset="2"/>
              </a:rPr>
              <a:t>new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Item</a:t>
            </a:r>
            <a:r>
              <a:rPr lang="hu-HU" dirty="0" smtClean="0">
                <a:sym typeface="Wingdings" pitchFamily="2" charset="2"/>
              </a:rPr>
              <a:t>, ADO.NET </a:t>
            </a:r>
            <a:r>
              <a:rPr lang="hu-HU" dirty="0" err="1" smtClean="0">
                <a:sym typeface="Wingdings" pitchFamily="2" charset="2"/>
              </a:rPr>
              <a:t>Entity</a:t>
            </a:r>
            <a:r>
              <a:rPr lang="hu-HU" dirty="0" smtClean="0">
                <a:sym typeface="Wingdings" pitchFamily="2" charset="2"/>
              </a:rPr>
              <a:t> Data </a:t>
            </a:r>
            <a:r>
              <a:rPr lang="hu-HU" dirty="0" err="1" smtClean="0">
                <a:sym typeface="Wingdings" pitchFamily="2" charset="2"/>
              </a:rPr>
              <a:t>Model</a:t>
            </a:r>
            <a:r>
              <a:rPr lang="hu-HU" dirty="0" smtClean="0">
                <a:sym typeface="Wingdings" pitchFamily="2" charset="2"/>
              </a:rPr>
              <a:t> &lt;ADD&gt;</a:t>
            </a:r>
          </a:p>
          <a:p>
            <a:pPr lvl="1">
              <a:defRPr/>
            </a:pPr>
            <a:r>
              <a:rPr lang="hu-HU" dirty="0" err="1" smtClean="0">
                <a:sym typeface="Wingdings" pitchFamily="2" charset="2"/>
              </a:rPr>
              <a:t>Generate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from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database</a:t>
            </a:r>
            <a:r>
              <a:rPr lang="hu-HU" dirty="0" smtClean="0">
                <a:sym typeface="Wingdings" pitchFamily="2" charset="2"/>
              </a:rPr>
              <a:t> &lt;NEXT&gt;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Have the MDF file in the drop-down</a:t>
            </a:r>
            <a:r>
              <a:rPr lang="hu-HU" dirty="0" smtClean="0">
                <a:sym typeface="Wingdings" pitchFamily="2" charset="2"/>
              </a:rPr>
              <a:t> + </a:t>
            </a:r>
            <a:r>
              <a:rPr lang="hu-HU" dirty="0" err="1" smtClean="0">
                <a:sym typeface="Wingdings" pitchFamily="2" charset="2"/>
              </a:rPr>
              <a:t>save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connection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settings</a:t>
            </a:r>
            <a:r>
              <a:rPr lang="hu-HU" dirty="0" smtClean="0">
                <a:sym typeface="Wingdings" pitchFamily="2" charset="2"/>
              </a:rPr>
              <a:t> &lt;NEXT&gt;;  </a:t>
            </a:r>
          </a:p>
          <a:p>
            <a:pPr lvl="1">
              <a:defRPr/>
            </a:pPr>
            <a:r>
              <a:rPr lang="hu-HU" dirty="0" smtClean="0">
                <a:sym typeface="Wingdings" pitchFamily="2" charset="2"/>
              </a:rPr>
              <a:t>EF6.0 &lt;NEXT&gt;;  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Checkbox near all tables </a:t>
            </a:r>
            <a:r>
              <a:rPr lang="hu-HU" dirty="0" smtClean="0">
                <a:sym typeface="Wingdings" pitchFamily="2" charset="2"/>
              </a:rPr>
              <a:t>+ </a:t>
            </a:r>
            <a:r>
              <a:rPr lang="hu-HU" dirty="0" err="1" smtClean="0">
                <a:sym typeface="Wingdings" pitchFamily="2" charset="2"/>
              </a:rPr>
              <a:t>Model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namespace</a:t>
            </a:r>
            <a:r>
              <a:rPr lang="hu-HU" dirty="0" smtClean="0">
                <a:sym typeface="Wingdings" pitchFamily="2" charset="2"/>
              </a:rPr>
              <a:t> = </a:t>
            </a:r>
            <a:r>
              <a:rPr lang="hu-HU" dirty="0" err="1" smtClean="0">
                <a:sym typeface="Wingdings" pitchFamily="2" charset="2"/>
              </a:rPr>
              <a:t>EmpDeptModel</a:t>
            </a:r>
            <a:r>
              <a:rPr lang="hu-HU" dirty="0" smtClean="0">
                <a:sym typeface="Wingdings" pitchFamily="2" charset="2"/>
              </a:rPr>
              <a:t> &lt;FINISH&gt;</a:t>
            </a:r>
          </a:p>
          <a:p>
            <a:pPr>
              <a:defRPr/>
            </a:pP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Depending on </a:t>
            </a:r>
            <a:r>
              <a:rPr lang="en-US" dirty="0" err="1" smtClean="0">
                <a:sym typeface="Wingdings" pitchFamily="2" charset="2"/>
              </a:rPr>
              <a:t>config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Template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can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harm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your</a:t>
            </a:r>
            <a:r>
              <a:rPr lang="hu-HU" dirty="0" smtClean="0">
                <a:sym typeface="Wingdings" pitchFamily="2" charset="2"/>
              </a:rPr>
              <a:t> computer, </a:t>
            </a:r>
            <a:r>
              <a:rPr lang="hu-HU" dirty="0" err="1" smtClean="0">
                <a:sym typeface="Wingdings" pitchFamily="2" charset="2"/>
              </a:rPr>
              <a:t>click</a:t>
            </a:r>
            <a:r>
              <a:rPr lang="hu-HU" dirty="0" smtClean="0">
                <a:sym typeface="Wingdings" pitchFamily="2" charset="2"/>
              </a:rPr>
              <a:t> ok </a:t>
            </a:r>
            <a:r>
              <a:rPr lang="hu-HU" dirty="0" err="1" smtClean="0">
                <a:sym typeface="Wingdings" pitchFamily="2" charset="2"/>
              </a:rPr>
              <a:t>to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run</a:t>
            </a:r>
            <a:r>
              <a:rPr lang="hu-HU" dirty="0" smtClean="0">
                <a:sym typeface="Wingdings" pitchFamily="2" charset="2"/>
              </a:rPr>
              <a:t> ... &lt;OK&gt; &lt;OK&gt;</a:t>
            </a:r>
            <a:br>
              <a:rPr lang="hu-HU" dirty="0" smtClean="0">
                <a:sym typeface="Wingdings" pitchFamily="2" charset="2"/>
              </a:rPr>
            </a:b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en-US" dirty="0" smtClean="0"/>
              <a:t>Result</a:t>
            </a:r>
            <a:r>
              <a:rPr lang="hu-HU" dirty="0" smtClean="0"/>
              <a:t>: </a:t>
            </a:r>
            <a:r>
              <a:rPr lang="en-US" dirty="0" smtClean="0"/>
              <a:t>automatically generated strongly typed classes</a:t>
            </a:r>
            <a:r>
              <a:rPr lang="hu-HU" dirty="0" smtClean="0"/>
              <a:t>, </a:t>
            </a:r>
            <a:r>
              <a:rPr lang="en-US" dirty="0" smtClean="0"/>
              <a:t>these are either typed versions of generic classes or rather </a:t>
            </a:r>
            <a:r>
              <a:rPr lang="hu-HU" dirty="0" smtClean="0"/>
              <a:t>POCO </a:t>
            </a:r>
            <a:r>
              <a:rPr lang="en-US" dirty="0" smtClean="0"/>
              <a:t>classes </a:t>
            </a:r>
            <a:r>
              <a:rPr lang="hu-HU" dirty="0" smtClean="0">
                <a:sym typeface="Wingdings" pitchFamily="2" charset="2"/>
              </a:rPr>
              <a:t> </a:t>
            </a:r>
            <a:r>
              <a:rPr lang="hu-HU" dirty="0">
                <a:sym typeface="Wingdings" pitchFamily="2" charset="2"/>
              </a:rPr>
              <a:t>~30KB </a:t>
            </a:r>
            <a:r>
              <a:rPr lang="en-US" dirty="0" smtClean="0">
                <a:sym typeface="Wingdings" pitchFamily="2" charset="2"/>
              </a:rPr>
              <a:t>for a two-table database (</a:t>
            </a:r>
            <a:r>
              <a:rPr lang="en-US" dirty="0" err="1" smtClean="0">
                <a:sym typeface="Wingdings" pitchFamily="2" charset="2"/>
              </a:rPr>
              <a:t>DataSet</a:t>
            </a:r>
            <a:r>
              <a:rPr lang="en-US" dirty="0" smtClean="0">
                <a:sym typeface="Wingdings" pitchFamily="2" charset="2"/>
              </a:rPr>
              <a:t>: 10x larger)</a:t>
            </a: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endParaRPr lang="hu-HU" dirty="0"/>
          </a:p>
          <a:p>
            <a:pPr marL="0" indent="0">
              <a:buFontTx/>
              <a:buNone/>
              <a:defRPr/>
            </a:pPr>
            <a:endParaRPr lang="hu-HU" i="1" dirty="0" smtClean="0">
              <a:sym typeface="Wingdings" pitchFamily="2" charset="2"/>
            </a:endParaRPr>
          </a:p>
        </p:txBody>
      </p:sp>
      <p:sp>
        <p:nvSpPr>
          <p:cNvPr id="3584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724C306-A94D-4A46-A5AE-D51262361C6F}" type="slidenum">
              <a:rPr lang="hu-HU" sz="1000" smtClean="0">
                <a:solidFill>
                  <a:schemeClr val="tx1"/>
                </a:solidFill>
              </a:rPr>
              <a:pPr eaLnBrk="1" hangingPunct="1"/>
              <a:t>34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77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the model </a:t>
            </a:r>
            <a:r>
              <a:rPr lang="hu-HU" dirty="0" smtClean="0"/>
              <a:t>(</a:t>
            </a:r>
            <a:r>
              <a:rPr lang="en-US" dirty="0" smtClean="0"/>
              <a:t>NEW </a:t>
            </a:r>
            <a:r>
              <a:rPr lang="hu-HU" dirty="0" smtClean="0"/>
              <a:t>EF </a:t>
            </a:r>
            <a:r>
              <a:rPr lang="hu-HU" dirty="0" err="1" smtClean="0"/>
              <a:t>Core</a:t>
            </a:r>
            <a:r>
              <a:rPr lang="hu-HU" dirty="0" smtClean="0"/>
              <a:t> SQL </a:t>
            </a:r>
            <a:r>
              <a:rPr lang="hu-HU" dirty="0" err="1" smtClean="0"/>
              <a:t>first</a:t>
            </a:r>
            <a:r>
              <a:rPr lang="hu-HU" dirty="0" smtClean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5761038"/>
          </a:xfrm>
        </p:spPr>
        <p:txBody>
          <a:bodyPr/>
          <a:lstStyle/>
          <a:p>
            <a:pPr>
              <a:defRPr/>
            </a:pPr>
            <a:r>
              <a:rPr lang="hu-HU" dirty="0" err="1" smtClean="0">
                <a:sym typeface="Wingdings" pitchFamily="2" charset="2"/>
              </a:rPr>
              <a:t>EmpDept.mdf</a:t>
            </a:r>
            <a:r>
              <a:rPr lang="hu-HU" dirty="0">
                <a:sym typeface="Wingdings" pitchFamily="2" charset="2"/>
              </a:rPr>
              <a:t>;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pre-existing tables</a:t>
            </a:r>
            <a:r>
              <a:rPr lang="hu-HU" dirty="0" smtClean="0">
                <a:sym typeface="Wingdings" pitchFamily="2" charset="2"/>
              </a:rPr>
              <a:t>; </a:t>
            </a:r>
            <a:r>
              <a:rPr lang="hu-HU" dirty="0" err="1" smtClean="0">
                <a:sym typeface="Wingdings" pitchFamily="2" charset="2"/>
              </a:rPr>
              <a:t>Content+Copy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Always</a:t>
            </a: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hu-HU" dirty="0" smtClean="0">
                <a:sym typeface="Wingdings" pitchFamily="2" charset="2"/>
              </a:rPr>
              <a:t>Server </a:t>
            </a:r>
            <a:r>
              <a:rPr lang="hu-HU" dirty="0">
                <a:sym typeface="Wingdings" pitchFamily="2" charset="2"/>
              </a:rPr>
              <a:t>Explorer </a:t>
            </a:r>
            <a:r>
              <a:rPr lang="hu-HU" dirty="0" smtClean="0">
                <a:sym typeface="Wingdings" pitchFamily="2" charset="2"/>
              </a:rPr>
              <a:t> </a:t>
            </a:r>
            <a:r>
              <a:rPr lang="hu-HU" dirty="0" err="1" smtClean="0">
                <a:sym typeface="Wingdings" pitchFamily="2" charset="2"/>
              </a:rPr>
              <a:t>EmpDept</a:t>
            </a:r>
            <a:r>
              <a:rPr lang="hu-HU" dirty="0" smtClean="0">
                <a:sym typeface="Wingdings" pitchFamily="2" charset="2"/>
              </a:rPr>
              <a:t>  Right </a:t>
            </a:r>
            <a:r>
              <a:rPr lang="hu-HU" dirty="0" err="1">
                <a:sym typeface="Wingdings" pitchFamily="2" charset="2"/>
              </a:rPr>
              <a:t>click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smtClean="0">
                <a:sym typeface="Wingdings" pitchFamily="2" charset="2"/>
              </a:rPr>
              <a:t> </a:t>
            </a:r>
            <a:r>
              <a:rPr lang="hu-HU" dirty="0" err="1" smtClean="0">
                <a:sym typeface="Wingdings" pitchFamily="2" charset="2"/>
              </a:rPr>
              <a:t>Properties</a:t>
            </a:r>
            <a:endParaRPr lang="hu-HU" dirty="0">
              <a:sym typeface="Wingdings" pitchFamily="2" charset="2"/>
            </a:endParaRPr>
          </a:p>
          <a:p>
            <a:pPr lvl="1">
              <a:defRPr/>
            </a:pPr>
            <a:r>
              <a:rPr lang="hu-HU" dirty="0" smtClean="0">
                <a:sym typeface="Wingdings" pitchFamily="2" charset="2"/>
              </a:rPr>
              <a:t>"</a:t>
            </a:r>
            <a:r>
              <a:rPr lang="hu-HU" dirty="0">
                <a:sym typeface="Wingdings" pitchFamily="2" charset="2"/>
              </a:rPr>
              <a:t>Data </a:t>
            </a:r>
            <a:r>
              <a:rPr lang="hu-HU" dirty="0" err="1">
                <a:sym typeface="Wingdings" pitchFamily="2" charset="2"/>
              </a:rPr>
              <a:t>Source</a:t>
            </a:r>
            <a:r>
              <a:rPr lang="hu-HU" dirty="0">
                <a:sym typeface="Wingdings" pitchFamily="2" charset="2"/>
              </a:rPr>
              <a:t> = (</a:t>
            </a:r>
            <a:r>
              <a:rPr lang="hu-HU" dirty="0" err="1">
                <a:sym typeface="Wingdings" pitchFamily="2" charset="2"/>
              </a:rPr>
              <a:t>LocalDB</a:t>
            </a:r>
            <a:r>
              <a:rPr lang="hu-HU" dirty="0">
                <a:sym typeface="Wingdings" pitchFamily="2" charset="2"/>
              </a:rPr>
              <a:t>)\</a:t>
            </a:r>
            <a:r>
              <a:rPr lang="hu-HU" dirty="0" err="1">
                <a:sym typeface="Wingdings" pitchFamily="2" charset="2"/>
              </a:rPr>
              <a:t>MSSQLLocalDB</a:t>
            </a:r>
            <a:r>
              <a:rPr lang="hu-HU" dirty="0">
                <a:sym typeface="Wingdings" pitchFamily="2" charset="2"/>
              </a:rPr>
              <a:t>; </a:t>
            </a:r>
            <a:r>
              <a:rPr lang="hu-HU" dirty="0" err="1">
                <a:sym typeface="Wingdings" pitchFamily="2" charset="2"/>
              </a:rPr>
              <a:t>AttachDbFilename</a:t>
            </a:r>
            <a:r>
              <a:rPr lang="hu-HU" dirty="0">
                <a:sym typeface="Wingdings" pitchFamily="2" charset="2"/>
              </a:rPr>
              <a:t> = |</a:t>
            </a:r>
            <a:r>
              <a:rPr lang="hu-HU" dirty="0" err="1">
                <a:sym typeface="Wingdings" pitchFamily="2" charset="2"/>
              </a:rPr>
              <a:t>DataDirectory</a:t>
            </a:r>
            <a:r>
              <a:rPr lang="hu-HU" dirty="0">
                <a:sym typeface="Wingdings" pitchFamily="2" charset="2"/>
              </a:rPr>
              <a:t>|\</a:t>
            </a:r>
            <a:r>
              <a:rPr lang="hu-HU" dirty="0" err="1">
                <a:sym typeface="Wingdings" pitchFamily="2" charset="2"/>
              </a:rPr>
              <a:t>EmpDept.mdf</a:t>
            </a:r>
            <a:r>
              <a:rPr lang="hu-HU" dirty="0">
                <a:sym typeface="Wingdings" pitchFamily="2" charset="2"/>
              </a:rPr>
              <a:t>; </a:t>
            </a:r>
            <a:r>
              <a:rPr lang="hu-HU" dirty="0" err="1">
                <a:sym typeface="Wingdings" pitchFamily="2" charset="2"/>
              </a:rPr>
              <a:t>Integrated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Security</a:t>
            </a:r>
            <a:r>
              <a:rPr lang="hu-HU" dirty="0">
                <a:sym typeface="Wingdings" pitchFamily="2" charset="2"/>
              </a:rPr>
              <a:t> = </a:t>
            </a:r>
            <a:r>
              <a:rPr lang="hu-HU" dirty="0" err="1">
                <a:sym typeface="Wingdings" pitchFamily="2" charset="2"/>
              </a:rPr>
              <a:t>True</a:t>
            </a:r>
            <a:r>
              <a:rPr lang="hu-HU" dirty="0">
                <a:sym typeface="Wingdings" pitchFamily="2" charset="2"/>
              </a:rPr>
              <a:t>"</a:t>
            </a:r>
          </a:p>
          <a:p>
            <a:pPr lvl="1">
              <a:defRPr/>
            </a:pPr>
            <a:r>
              <a:rPr lang="hu-HU" dirty="0" smtClean="0">
                <a:sym typeface="Wingdings" pitchFamily="2" charset="2"/>
              </a:rPr>
              <a:t>„</a:t>
            </a:r>
            <a:r>
              <a:rPr lang="hu-HU" dirty="0" err="1" smtClean="0">
                <a:sym typeface="Wingdings" pitchFamily="2" charset="2"/>
              </a:rPr>
              <a:t>Close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Connection</a:t>
            </a:r>
            <a:r>
              <a:rPr lang="hu-HU" dirty="0" smtClean="0">
                <a:sym typeface="Wingdings" pitchFamily="2" charset="2"/>
              </a:rPr>
              <a:t>” </a:t>
            </a:r>
            <a:r>
              <a:rPr lang="en-US" dirty="0" smtClean="0">
                <a:sym typeface="Wingdings" pitchFamily="2" charset="2"/>
              </a:rPr>
              <a:t>is important in the </a:t>
            </a:r>
            <a:r>
              <a:rPr lang="hu-HU" dirty="0" smtClean="0">
                <a:sym typeface="Wingdings" pitchFamily="2" charset="2"/>
              </a:rPr>
              <a:t>Server Explorer!!!</a:t>
            </a:r>
          </a:p>
          <a:p>
            <a:pPr>
              <a:defRPr/>
            </a:pPr>
            <a:r>
              <a:rPr lang="hu-HU" dirty="0" err="1" smtClean="0">
                <a:sym typeface="Wingdings" pitchFamily="2" charset="2"/>
              </a:rPr>
              <a:t>Manage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Nuget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Packages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for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Solution</a:t>
            </a:r>
            <a:r>
              <a:rPr lang="hu-HU" dirty="0">
                <a:sym typeface="Wingdings" pitchFamily="2" charset="2"/>
              </a:rPr>
              <a:t> =&gt; NOT </a:t>
            </a:r>
            <a:r>
              <a:rPr lang="hu-HU" dirty="0" err="1">
                <a:sym typeface="Wingdings" pitchFamily="2" charset="2"/>
              </a:rPr>
              <a:t>prerelease</a:t>
            </a:r>
            <a:endParaRPr lang="hu-HU" dirty="0">
              <a:sym typeface="Wingdings" pitchFamily="2" charset="2"/>
            </a:endParaRPr>
          </a:p>
          <a:p>
            <a:pPr lvl="1">
              <a:defRPr/>
            </a:pPr>
            <a:r>
              <a:rPr lang="hu-HU" dirty="0" err="1" smtClean="0">
                <a:sym typeface="Wingdings" pitchFamily="2" charset="2"/>
              </a:rPr>
              <a:t>Microsoft.EntityFrameworkCore.SqlServer</a:t>
            </a:r>
            <a:endParaRPr lang="hu-HU" dirty="0" smtClean="0">
              <a:sym typeface="Wingdings" pitchFamily="2" charset="2"/>
            </a:endParaRPr>
          </a:p>
          <a:p>
            <a:pPr lvl="1">
              <a:defRPr/>
            </a:pPr>
            <a:r>
              <a:rPr lang="hu-HU" dirty="0" err="1" smtClean="0">
                <a:sym typeface="Wingdings" pitchFamily="2" charset="2"/>
              </a:rPr>
              <a:t>Microsoft.EntityFrameworkCore.Tools</a:t>
            </a:r>
            <a:endParaRPr lang="hu-HU" dirty="0" smtClean="0">
              <a:sym typeface="Wingdings" pitchFamily="2" charset="2"/>
            </a:endParaRPr>
          </a:p>
          <a:p>
            <a:pPr lvl="1">
              <a:defRPr/>
            </a:pPr>
            <a:r>
              <a:rPr lang="hu-HU" dirty="0" err="1" smtClean="0">
                <a:sym typeface="Wingdings" pitchFamily="2" charset="2"/>
              </a:rPr>
              <a:t>Microsoft.EntityFrameworkCore.Proxies</a:t>
            </a:r>
            <a:r>
              <a:rPr lang="hu-HU" dirty="0" smtClean="0">
                <a:sym typeface="Wingdings" pitchFamily="2" charset="2"/>
              </a:rPr>
              <a:t> </a:t>
            </a:r>
          </a:p>
          <a:p>
            <a:pPr>
              <a:defRPr/>
            </a:pPr>
            <a:r>
              <a:rPr lang="hu-HU" dirty="0" err="1" smtClean="0">
                <a:sym typeface="Wingdings" pitchFamily="2" charset="2"/>
              </a:rPr>
              <a:t>Nuget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Package</a:t>
            </a:r>
            <a:r>
              <a:rPr lang="hu-HU" dirty="0">
                <a:sym typeface="Wingdings" pitchFamily="2" charset="2"/>
              </a:rPr>
              <a:t> Manager </a:t>
            </a:r>
            <a:r>
              <a:rPr lang="hu-HU" dirty="0" err="1">
                <a:sym typeface="Wingdings" pitchFamily="2" charset="2"/>
              </a:rPr>
              <a:t>Console</a:t>
            </a:r>
            <a:endParaRPr lang="hu-HU" dirty="0">
              <a:sym typeface="Wingdings" pitchFamily="2" charset="2"/>
            </a:endParaRPr>
          </a:p>
          <a:p>
            <a:pPr lvl="1">
              <a:defRPr/>
            </a:pPr>
            <a:r>
              <a:rPr lang="hu-HU" dirty="0" err="1" smtClean="0">
                <a:sym typeface="Wingdings" pitchFamily="2" charset="2"/>
              </a:rPr>
              <a:t>Scaffold-DbContext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>
                <a:sym typeface="Wingdings" pitchFamily="2" charset="2"/>
              </a:rPr>
              <a:t>"CONNECTION_STRING" </a:t>
            </a:r>
            <a:r>
              <a:rPr lang="hu-HU" dirty="0" err="1">
                <a:sym typeface="Wingdings" pitchFamily="2" charset="2"/>
              </a:rPr>
              <a:t>Microsoft.EntityFrameworkCore.SqlServer</a:t>
            </a:r>
            <a:r>
              <a:rPr lang="hu-HU" dirty="0">
                <a:sym typeface="Wingdings" pitchFamily="2" charset="2"/>
              </a:rPr>
              <a:t> -</a:t>
            </a:r>
            <a:r>
              <a:rPr lang="hu-HU" dirty="0" err="1">
                <a:sym typeface="Wingdings" pitchFamily="2" charset="2"/>
              </a:rPr>
              <a:t>OutputDir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Models</a:t>
            </a: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When using </a:t>
            </a:r>
            <a:r>
              <a:rPr lang="hu-HU" dirty="0" err="1" smtClean="0">
                <a:sym typeface="Wingdings" pitchFamily="2" charset="2"/>
              </a:rPr>
              <a:t>Code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first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approach, exactly the same classes should be written manually as the generated ones by the </a:t>
            </a:r>
            <a:r>
              <a:rPr lang="hu-HU" dirty="0" err="1" smtClean="0">
                <a:sym typeface="Wingdings" pitchFamily="2" charset="2"/>
              </a:rPr>
              <a:t>Scaffold-DbContext</a:t>
            </a:r>
            <a:endParaRPr lang="hu-HU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We need blank </a:t>
            </a:r>
            <a:r>
              <a:rPr lang="hu-HU" dirty="0" smtClean="0">
                <a:sym typeface="Wingdings" pitchFamily="2" charset="2"/>
              </a:rPr>
              <a:t>MDF+LDF </a:t>
            </a:r>
            <a:r>
              <a:rPr lang="en-US" dirty="0" smtClean="0">
                <a:sym typeface="Wingdings" pitchFamily="2" charset="2"/>
              </a:rPr>
              <a:t>files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and the </a:t>
            </a:r>
            <a:r>
              <a:rPr lang="hu-HU" dirty="0" err="1" smtClean="0">
                <a:sym typeface="Wingdings" pitchFamily="2" charset="2"/>
              </a:rPr>
              <a:t>connection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string</a:t>
            </a:r>
            <a:endParaRPr lang="hu-HU" dirty="0">
              <a:sym typeface="Wingdings" pitchFamily="2" charset="2"/>
            </a:endParaRPr>
          </a:p>
        </p:txBody>
      </p:sp>
      <p:sp>
        <p:nvSpPr>
          <p:cNvPr id="3584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724C306-A94D-4A46-A5AE-D51262361C6F}" type="slidenum">
              <a:rPr lang="hu-HU" sz="1000" smtClean="0">
                <a:solidFill>
                  <a:schemeClr val="tx1"/>
                </a:solidFill>
              </a:rPr>
              <a:pPr eaLnBrk="1" hangingPunct="1"/>
              <a:t>35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272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142875" y="188913"/>
            <a:ext cx="8240713" cy="668337"/>
          </a:xfrm>
        </p:spPr>
        <p:txBody>
          <a:bodyPr/>
          <a:lstStyle/>
          <a:p>
            <a:r>
              <a:rPr lang="en-US" dirty="0" smtClean="0"/>
              <a:t>Example Tables</a:t>
            </a:r>
            <a:endParaRPr lang="en-GB" dirty="0" smtClean="0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6D30450-86EF-49C8-80A1-A986C047642F}" type="slidenum">
              <a:rPr lang="hu-HU" sz="1000" smtClean="0">
                <a:solidFill>
                  <a:schemeClr val="tx1"/>
                </a:solidFill>
              </a:rPr>
              <a:pPr eaLnBrk="1" hangingPunct="1"/>
              <a:t>36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57263"/>
            <a:ext cx="90773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0C0A8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6E6E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SzaboZs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48671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Initialization</a:t>
            </a:r>
            <a:endParaRPr lang="hu-HU" dirty="0" smtClean="0"/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>
          <a:xfrm>
            <a:off x="107950" y="764392"/>
            <a:ext cx="8928100" cy="576103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new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EmpDeptEntities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Connect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OK"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hu-HU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DbSet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&lt;T&gt; </a:t>
            </a:r>
            <a:r>
              <a:rPr lang="en-US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type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 </a:t>
            </a:r>
            <a:r>
              <a:rPr lang="en-US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with 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LINQ </a:t>
            </a:r>
            <a:r>
              <a:rPr lang="en-US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extension methods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/>
            </a:r>
            <a:b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</a:b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en-US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Can use 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LINQ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query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syntax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too</a:t>
            </a:r>
            <a:endParaRPr lang="hu-HU" dirty="0">
              <a:solidFill>
                <a:srgbClr val="00B05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IEnumerable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&lt;T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&gt; </a:t>
            </a:r>
            <a:r>
              <a:rPr lang="hu-HU" dirty="0" err="1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vs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IQueryable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&lt;T&gt;</a:t>
            </a:r>
            <a:endParaRPr lang="hu-HU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ED.Dept.First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dept.Dname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hu-HU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Lazy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loading</a:t>
            </a:r>
            <a:endParaRPr lang="hu-HU" dirty="0">
              <a:solidFill>
                <a:srgbClr val="00B05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string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deptName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ED.Emp.First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().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Dept.Dname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 </a:t>
            </a:r>
            <a:endParaRPr lang="hu-HU" dirty="0">
              <a:solidFill>
                <a:srgbClr val="000000"/>
              </a:solidFill>
              <a:highlight>
                <a:srgbClr val="FFFFFF"/>
              </a:highlight>
              <a:latin typeface="Consolas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hu-HU" dirty="0">
              <a:ea typeface="Calibri"/>
              <a:cs typeface="Times New Roman"/>
            </a:endParaRPr>
          </a:p>
        </p:txBody>
      </p:sp>
      <p:sp>
        <p:nvSpPr>
          <p:cNvPr id="3686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DF7A69B0-28E7-47AB-B501-F6FC7B5369E5}" type="slidenum">
              <a:rPr lang="hu-HU" sz="1000" smtClean="0">
                <a:solidFill>
                  <a:schemeClr val="tx1"/>
                </a:solidFill>
              </a:rPr>
              <a:pPr eaLnBrk="1" hangingPunct="1"/>
              <a:t>37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048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2. INSERT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newWorker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</a:t>
            </a:r>
            <a:r>
              <a:rPr lang="hu-HU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new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{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Ename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"BELA"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Mgr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</a:t>
            </a:r>
            <a:r>
              <a:rPr lang="hu-HU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null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,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Deptno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20,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  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Empno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 1000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};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ED.Emp.Add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newWorker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 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ED.SaveChanges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 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Save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via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change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tracking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!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Insert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OK"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hu-HU" dirty="0" smtClean="0">
              <a:cs typeface="Calibri" pitchFamily="34" charset="0"/>
            </a:endParaRPr>
          </a:p>
        </p:txBody>
      </p:sp>
      <p:sp>
        <p:nvSpPr>
          <p:cNvPr id="3789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2E31A84-B659-4643-956A-DEAB02B3766B}" type="slidenum">
              <a:rPr lang="hu-HU" sz="1000" smtClean="0">
                <a:solidFill>
                  <a:schemeClr val="tx1"/>
                </a:solidFill>
              </a:rPr>
              <a:pPr eaLnBrk="1" hangingPunct="1"/>
              <a:t>38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451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UPDATE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someone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ED.Emp.Single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(x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=&gt;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x.Empno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== 1000);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someone.ENAME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"JOZSI</a:t>
            </a:r>
            <a:r>
              <a:rPr lang="hu-HU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// </a:t>
            </a:r>
            <a:r>
              <a:rPr lang="en-US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</a:t>
            </a:r>
            <a:r>
              <a:rPr lang="hu-HU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hange</a:t>
            </a:r>
            <a:r>
              <a:rPr lang="hu-HU" dirty="0" smtClean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tracking</a:t>
            </a:r>
            <a:r>
              <a:rPr lang="hu-HU" dirty="0">
                <a:solidFill>
                  <a:srgbClr val="00B05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!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ED.SaveChanges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"Update OK"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dirty="0">
              <a:ea typeface="Calibri"/>
              <a:cs typeface="Times New Roman"/>
            </a:endParaRPr>
          </a:p>
        </p:txBody>
      </p:sp>
      <p:sp>
        <p:nvSpPr>
          <p:cNvPr id="3891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89D9A6E-D6AC-4711-AA55-BE9509188245}" type="slidenum">
              <a:rPr lang="hu-HU" sz="1000" smtClean="0">
                <a:solidFill>
                  <a:schemeClr val="tx1"/>
                </a:solidFill>
              </a:rPr>
              <a:pPr eaLnBrk="1" hangingPunct="1"/>
              <a:t>39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380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Software Layers</a:t>
            </a:r>
            <a:endParaRPr lang="hu-HU" sz="3600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64D56D0-C33F-43F7-A24E-03112BB63233}" type="slidenum">
              <a:rPr lang="hu-HU" sz="1000" smtClean="0">
                <a:solidFill>
                  <a:schemeClr val="tx1"/>
                </a:solidFill>
              </a:rPr>
              <a:pPr eaLnBrk="1" hangingPunct="1"/>
              <a:t>4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415162"/>
            <a:ext cx="8509017" cy="5442837"/>
          </a:xfrm>
          <a:prstGeom prst="rect">
            <a:avLst/>
          </a:prstGeom>
        </p:spPr>
      </p:pic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936600"/>
          </a:xfrm>
        </p:spPr>
        <p:txBody>
          <a:bodyPr/>
          <a:lstStyle/>
          <a:p>
            <a:r>
              <a:rPr lang="en-US" dirty="0" smtClean="0"/>
              <a:t>All can be split up into sub-layers / classes</a:t>
            </a:r>
            <a:endParaRPr lang="hu-HU" dirty="0" smtClean="0"/>
          </a:p>
          <a:p>
            <a:r>
              <a:rPr lang="en-US" dirty="0" smtClean="0"/>
              <a:t>Connecting points: using interfaces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35457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4. DELETE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Emp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someone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ED.Emp.Single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(x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=&gt; 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x.Empno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== 1000);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ED.Emp.Remove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someone</a:t>
            </a:r>
            <a:r>
              <a:rPr lang="hu-H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 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ED.SaveChanges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</a:t>
            </a:r>
            <a:endParaRPr lang="hu-HU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err="1">
                <a:solidFill>
                  <a:srgbClr val="2B91A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Console</a:t>
            </a:r>
            <a:r>
              <a:rPr lang="hu-HU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.WriteLine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</a:t>
            </a:r>
            <a:r>
              <a:rPr lang="hu-HU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Delete</a:t>
            </a:r>
            <a:r>
              <a:rPr lang="hu-HU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OK"</a:t>
            </a:r>
            <a:r>
              <a:rPr lang="hu-HU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);</a:t>
            </a:r>
            <a:endParaRPr lang="hu-HU" dirty="0">
              <a:ea typeface="Calibri"/>
              <a:cs typeface="Times New Roman"/>
            </a:endParaRPr>
          </a:p>
        </p:txBody>
      </p:sp>
      <p:sp>
        <p:nvSpPr>
          <p:cNvPr id="3994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09C556F-0EA6-4C30-AE0A-295D89553769}" type="slidenum">
              <a:rPr lang="hu-HU" sz="1000" smtClean="0">
                <a:solidFill>
                  <a:schemeClr val="tx1"/>
                </a:solidFill>
              </a:rPr>
              <a:pPr eaLnBrk="1" hangingPunct="1"/>
              <a:t>40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276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SELECT / </a:t>
            </a:r>
            <a:r>
              <a:rPr lang="hu-HU" dirty="0" err="1" smtClean="0"/>
              <a:t>Eager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Lazy</a:t>
            </a:r>
            <a:r>
              <a:rPr lang="hu-HU" dirty="0" smtClean="0"/>
              <a:t> </a:t>
            </a:r>
            <a:r>
              <a:rPr lang="hu-HU" dirty="0" err="1" smtClean="0"/>
              <a:t>Loading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1224640"/>
          </a:xfrm>
        </p:spPr>
        <p:txBody>
          <a:bodyPr/>
          <a:lstStyle/>
          <a:p>
            <a:r>
              <a:rPr lang="hu-HU" dirty="0" err="1" smtClean="0"/>
              <a:t>Eager</a:t>
            </a:r>
            <a:r>
              <a:rPr lang="hu-HU" dirty="0" smtClean="0"/>
              <a:t> </a:t>
            </a:r>
            <a:r>
              <a:rPr lang="hu-HU" dirty="0" err="1" smtClean="0"/>
              <a:t>Loading</a:t>
            </a:r>
            <a:r>
              <a:rPr lang="hu-HU" dirty="0" smtClean="0"/>
              <a:t>: </a:t>
            </a:r>
            <a:r>
              <a:rPr lang="en-US" dirty="0" smtClean="0"/>
              <a:t>Better performance, BUT we must know the connections that we’ll use later</a:t>
            </a:r>
            <a:r>
              <a:rPr lang="hu-HU" dirty="0" smtClean="0"/>
              <a:t> </a:t>
            </a:r>
            <a:r>
              <a:rPr lang="en-US" dirty="0"/>
              <a:t>and </a:t>
            </a:r>
            <a:r>
              <a:rPr lang="hu-HU" dirty="0" smtClean="0"/>
              <a:t>we must </a:t>
            </a:r>
            <a:r>
              <a:rPr lang="en-US" dirty="0" smtClean="0"/>
              <a:t>reference them when querying the data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40" y="1917786"/>
            <a:ext cx="8029575" cy="1071563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 bwMode="auto">
          <a:xfrm>
            <a:off x="107950" y="3188662"/>
            <a:ext cx="8928100" cy="226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kern="0" dirty="0" err="1" smtClean="0"/>
              <a:t>Lazy</a:t>
            </a:r>
            <a:r>
              <a:rPr lang="hu-HU" kern="0" dirty="0" smtClean="0"/>
              <a:t> </a:t>
            </a:r>
            <a:r>
              <a:rPr lang="hu-HU" kern="0" dirty="0" err="1" smtClean="0"/>
              <a:t>Loading</a:t>
            </a:r>
            <a:r>
              <a:rPr lang="hu-HU" kern="0" dirty="0" smtClean="0"/>
              <a:t>: </a:t>
            </a:r>
            <a:r>
              <a:rPr lang="en-US" kern="0" dirty="0" smtClean="0"/>
              <a:t>Weaker performance </a:t>
            </a:r>
            <a:r>
              <a:rPr lang="hu-HU" kern="0" dirty="0" smtClean="0"/>
              <a:t>(</a:t>
            </a:r>
            <a:r>
              <a:rPr lang="en-US" kern="0" dirty="0" smtClean="0"/>
              <a:t>especially if MANY records</a:t>
            </a:r>
            <a:r>
              <a:rPr lang="hu-HU" kern="0" dirty="0" smtClean="0"/>
              <a:t>), </a:t>
            </a:r>
            <a:r>
              <a:rPr lang="en-US" kern="0" dirty="0" smtClean="0"/>
              <a:t>but A LOT more comfortable to use, as we don’t have to reference anything when querying the data</a:t>
            </a:r>
            <a:endParaRPr lang="hu-HU" kern="0" dirty="0" smtClean="0"/>
          </a:p>
          <a:p>
            <a:endParaRPr lang="hu-HU" kern="0" dirty="0"/>
          </a:p>
          <a:p>
            <a:endParaRPr lang="hu-HU" kern="0" dirty="0" smtClean="0"/>
          </a:p>
          <a:p>
            <a:endParaRPr lang="hu-HU" kern="0" dirty="0" smtClean="0"/>
          </a:p>
          <a:p>
            <a:pPr lvl="1"/>
            <a:r>
              <a:rPr lang="en-US" dirty="0" smtClean="0"/>
              <a:t>We need</a:t>
            </a:r>
            <a:r>
              <a:rPr lang="hu-HU" dirty="0" smtClean="0"/>
              <a:t> </a:t>
            </a:r>
            <a:r>
              <a:rPr lang="hu-HU" dirty="0" err="1" smtClean="0"/>
              <a:t>UseLazyLoadingProxies</a:t>
            </a:r>
            <a:r>
              <a:rPr lang="hu-HU" dirty="0" smtClean="0"/>
              <a:t>() </a:t>
            </a:r>
            <a:r>
              <a:rPr lang="en-US" dirty="0" smtClean="0"/>
              <a:t>in the</a:t>
            </a:r>
            <a:r>
              <a:rPr lang="hu-HU" dirty="0" smtClean="0"/>
              <a:t> </a:t>
            </a:r>
            <a:r>
              <a:rPr lang="hu-HU" dirty="0" err="1" smtClean="0"/>
              <a:t>OnConfiguring</a:t>
            </a:r>
            <a:r>
              <a:rPr lang="hu-HU" dirty="0" smtClean="0"/>
              <a:t>() </a:t>
            </a:r>
            <a:r>
              <a:rPr lang="en-US" dirty="0" smtClean="0"/>
              <a:t>and then either we have to iterate over the </a:t>
            </a:r>
            <a:r>
              <a:rPr lang="hu-HU" dirty="0" smtClean="0"/>
              <a:t>.</a:t>
            </a:r>
            <a:r>
              <a:rPr lang="hu-HU" dirty="0" err="1" smtClean="0"/>
              <a:t>ToList</a:t>
            </a:r>
            <a:r>
              <a:rPr lang="hu-HU" dirty="0" smtClean="0"/>
              <a:t>() </a:t>
            </a:r>
            <a:r>
              <a:rPr lang="en-US" dirty="0" smtClean="0"/>
              <a:t>or we need to put </a:t>
            </a:r>
            <a:br>
              <a:rPr lang="en-US" dirty="0" smtClean="0"/>
            </a:br>
            <a:r>
              <a:rPr lang="hu-HU" dirty="0" smtClean="0"/>
              <a:t>„</a:t>
            </a:r>
            <a:r>
              <a:rPr lang="hu-HU" dirty="0" err="1" smtClean="0"/>
              <a:t>MultipleActiveResultSets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 smtClean="0"/>
              <a:t>true</a:t>
            </a:r>
            <a:r>
              <a:rPr lang="hu-HU" dirty="0" smtClean="0"/>
              <a:t>” </a:t>
            </a:r>
            <a:r>
              <a:rPr lang="en-US" dirty="0" smtClean="0"/>
              <a:t>into the </a:t>
            </a:r>
            <a:r>
              <a:rPr lang="hu-HU" dirty="0" err="1" smtClean="0"/>
              <a:t>connection</a:t>
            </a:r>
            <a:r>
              <a:rPr lang="hu-HU" dirty="0" smtClean="0"/>
              <a:t> </a:t>
            </a:r>
            <a:r>
              <a:rPr lang="hu-HU" dirty="0" err="1" smtClean="0"/>
              <a:t>string</a:t>
            </a:r>
            <a:endParaRPr lang="hu-HU" kern="0" dirty="0" smtClean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2" y="4413774"/>
            <a:ext cx="8101013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0747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hu-HU" dirty="0" smtClean="0"/>
              <a:t>: </a:t>
            </a:r>
            <a:r>
              <a:rPr lang="en-US" dirty="0" smtClean="0"/>
              <a:t>in the </a:t>
            </a:r>
            <a:r>
              <a:rPr lang="hu-HU" dirty="0" err="1" smtClean="0"/>
              <a:t>EmpDept</a:t>
            </a:r>
            <a:r>
              <a:rPr lang="hu-HU" dirty="0" smtClean="0"/>
              <a:t> </a:t>
            </a:r>
            <a:r>
              <a:rPr lang="en-US" dirty="0" smtClean="0"/>
              <a:t>database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and fill the database</a:t>
            </a:r>
            <a:r>
              <a:rPr lang="hu-HU" dirty="0" smtClean="0"/>
              <a:t>, </a:t>
            </a:r>
            <a:r>
              <a:rPr lang="en-US" dirty="0" smtClean="0"/>
              <a:t>then use </a:t>
            </a:r>
            <a:r>
              <a:rPr lang="hu-HU" dirty="0" smtClean="0"/>
              <a:t>SQL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en-US" dirty="0" smtClean="0"/>
              <a:t>approach to generate the model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Examine the generated </a:t>
            </a:r>
            <a:r>
              <a:rPr lang="hu-HU" dirty="0" err="1" smtClean="0"/>
              <a:t>Entity</a:t>
            </a:r>
            <a:r>
              <a:rPr lang="hu-HU" dirty="0" smtClean="0"/>
              <a:t> </a:t>
            </a:r>
            <a:r>
              <a:rPr lang="en-US" dirty="0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DbContext</a:t>
            </a:r>
            <a:r>
              <a:rPr lang="hu-HU" dirty="0" smtClean="0"/>
              <a:t> </a:t>
            </a:r>
            <a:r>
              <a:rPr lang="en-US" dirty="0" smtClean="0"/>
              <a:t>classes</a:t>
            </a:r>
            <a:endParaRPr lang="hu-H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the workers names with their departments name</a:t>
            </a:r>
            <a:endParaRPr lang="hu-H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the workers name, salary, job, and the job’s average income</a:t>
            </a:r>
            <a:r>
              <a:rPr lang="hu-HU" dirty="0" smtClean="0"/>
              <a:t> (</a:t>
            </a:r>
            <a:r>
              <a:rPr lang="en-US" dirty="0" smtClean="0"/>
              <a:t>income </a:t>
            </a:r>
            <a:r>
              <a:rPr lang="hu-HU" dirty="0" smtClean="0"/>
              <a:t>= </a:t>
            </a:r>
            <a:r>
              <a:rPr lang="hu-HU" dirty="0" err="1" smtClean="0"/>
              <a:t>Sal</a:t>
            </a:r>
            <a:r>
              <a:rPr lang="hu-HU" dirty="0" smtClean="0"/>
              <a:t> + </a:t>
            </a:r>
            <a:r>
              <a:rPr lang="hu-HU" dirty="0" err="1" smtClean="0"/>
              <a:t>Comm</a:t>
            </a:r>
            <a:r>
              <a:rPr lang="hu-HU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the workers name, their departments name, and the number of workers in that department</a:t>
            </a:r>
            <a:endParaRPr lang="hu-H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Double the salary of the company leader </a:t>
            </a:r>
            <a:r>
              <a:rPr lang="hu-HU" dirty="0" smtClean="0"/>
              <a:t>(PRESIDENT)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Delete those who joined the company less than 30 days after the </a:t>
            </a:r>
            <a:r>
              <a:rPr lang="en-US" dirty="0" err="1" smtClean="0"/>
              <a:t>hiredate</a:t>
            </a:r>
            <a:r>
              <a:rPr lang="en-US" dirty="0" smtClean="0"/>
              <a:t> of the president</a:t>
            </a:r>
            <a:endParaRPr lang="hu-HU" dirty="0" smtClean="0"/>
          </a:p>
          <a:p>
            <a:pPr marL="457200" indent="-457200">
              <a:buFont typeface="+mj-lt"/>
              <a:buAutoNum type="arabicPeriod"/>
            </a:pPr>
            <a:endParaRPr lang="hu-HU" dirty="0" smtClean="0"/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1531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r>
              <a:rPr lang="hu-HU" dirty="0" smtClean="0"/>
              <a:t>: </a:t>
            </a:r>
            <a:r>
              <a:rPr lang="hu-HU" dirty="0" err="1" smtClean="0"/>
              <a:t>Cars</a:t>
            </a:r>
            <a:r>
              <a:rPr lang="hu-HU" dirty="0" smtClean="0"/>
              <a:t> + </a:t>
            </a:r>
            <a:r>
              <a:rPr lang="hu-HU" dirty="0" err="1" smtClean="0"/>
              <a:t>Brands</a:t>
            </a:r>
            <a:r>
              <a:rPr lang="hu-HU" dirty="0" smtClean="0"/>
              <a:t> </a:t>
            </a:r>
            <a:r>
              <a:rPr lang="en-US" dirty="0" smtClean="0"/>
              <a:t>database creation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the database</a:t>
            </a:r>
            <a:r>
              <a:rPr lang="hu-HU" dirty="0" smtClean="0"/>
              <a:t>, </a:t>
            </a:r>
            <a:r>
              <a:rPr lang="en-US" dirty="0" smtClean="0"/>
              <a:t>and then use fully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en-US" dirty="0" smtClean="0"/>
              <a:t>approach to create the tables and fill the data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en-US" dirty="0" smtClean="0"/>
              <a:t>use annotations if you want – but the Fluent API is equally good</a:t>
            </a:r>
            <a:r>
              <a:rPr lang="hu-HU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all brands</a:t>
            </a:r>
            <a:endParaRPr lang="hu-H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all cars, including the brand names </a:t>
            </a:r>
            <a:r>
              <a:rPr lang="hu-HU" dirty="0" smtClean="0"/>
              <a:t>(</a:t>
            </a:r>
            <a:r>
              <a:rPr lang="en-US" dirty="0" smtClean="0"/>
              <a:t>using </a:t>
            </a:r>
            <a:r>
              <a:rPr lang="hu-HU" dirty="0" err="1" smtClean="0"/>
              <a:t>Lazy</a:t>
            </a:r>
            <a:r>
              <a:rPr lang="hu-HU" dirty="0" smtClean="0"/>
              <a:t> </a:t>
            </a:r>
            <a:r>
              <a:rPr lang="hu-HU" dirty="0" err="1" smtClean="0"/>
              <a:t>Load</a:t>
            </a:r>
            <a:r>
              <a:rPr lang="hu-HU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the cars, along with the average </a:t>
            </a:r>
            <a:r>
              <a:rPr lang="en-US" dirty="0" err="1" smtClean="0"/>
              <a:t>basePrice</a:t>
            </a:r>
            <a:r>
              <a:rPr lang="en-US" dirty="0" smtClean="0"/>
              <a:t> </a:t>
            </a:r>
            <a:r>
              <a:rPr lang="en-US" smtClean="0"/>
              <a:t>for every </a:t>
            </a:r>
            <a:r>
              <a:rPr lang="en-US" dirty="0" smtClean="0"/>
              <a:t>brand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724" y="3356990"/>
            <a:ext cx="5652852" cy="35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0584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AF1ECC1-1EDF-4F78-8680-BB65F61EA0AF}" type="slidenum">
              <a:rPr lang="hu-HU" sz="1000" smtClean="0">
                <a:solidFill>
                  <a:schemeClr val="tx1"/>
                </a:solidFill>
              </a:rPr>
              <a:pPr eaLnBrk="1" hangingPunct="1"/>
              <a:t>44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CAA329-7899-49E1-ABC8-DDC045C23C90}" type="slidenum">
              <a:rPr lang="hu-HU" sz="1000" smtClean="0">
                <a:solidFill>
                  <a:schemeClr val="tx1"/>
                </a:solidFill>
              </a:rPr>
              <a:pPr eaLnBrk="1" hangingPunct="1"/>
              <a:t>45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" y="1239986"/>
            <a:ext cx="9121199" cy="439261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Non-Layered application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" y="1239986"/>
            <a:ext cx="9121199" cy="43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518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gyenes összekötő 10"/>
          <p:cNvCxnSpPr/>
          <p:nvPr/>
        </p:nvCxnSpPr>
        <p:spPr>
          <a:xfrm flipV="1">
            <a:off x="251400" y="2492870"/>
            <a:ext cx="8541763" cy="720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Layered</a:t>
            </a:r>
            <a:r>
              <a:rPr lang="hu-HU" dirty="0" smtClean="0"/>
              <a:t> + </a:t>
            </a:r>
            <a:r>
              <a:rPr lang="hu-HU" dirty="0" err="1" smtClean="0"/>
              <a:t>Reuseable</a:t>
            </a:r>
            <a:r>
              <a:rPr lang="hu-HU" dirty="0" smtClean="0"/>
              <a:t> </a:t>
            </a:r>
            <a:r>
              <a:rPr lang="en-US" dirty="0" smtClean="0"/>
              <a:t>solution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259540" y="893930"/>
            <a:ext cx="6336648" cy="7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STAR (SUBJECT)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259540" y="3603649"/>
            <a:ext cx="6336648" cy="7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MOVER (LOGIC)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259540" y="5422144"/>
            <a:ext cx="6336648" cy="7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CONSOLE MOVER (ENVIRONMENT)</a:t>
            </a:r>
            <a:endParaRPr lang="hu-HU" sz="2800" dirty="0">
              <a:solidFill>
                <a:schemeClr val="tx1"/>
              </a:solidFill>
            </a:endParaRPr>
          </a:p>
        </p:txBody>
      </p:sp>
      <p:cxnSp>
        <p:nvCxnSpPr>
          <p:cNvPr id="8" name="Egyenes összekötő nyíllal 7"/>
          <p:cNvCxnSpPr>
            <a:stCxn id="7" idx="0"/>
            <a:endCxn id="6" idx="2"/>
          </p:cNvCxnSpPr>
          <p:nvPr/>
        </p:nvCxnSpPr>
        <p:spPr>
          <a:xfrm flipV="1">
            <a:off x="4427864" y="4373670"/>
            <a:ext cx="0" cy="1048474"/>
          </a:xfrm>
          <a:prstGeom prst="straightConnector1">
            <a:avLst/>
          </a:prstGeom>
          <a:ln w="635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elfelé nyíl 8"/>
          <p:cNvSpPr/>
          <p:nvPr/>
        </p:nvSpPr>
        <p:spPr>
          <a:xfrm>
            <a:off x="1594000" y="1665226"/>
            <a:ext cx="2038126" cy="19063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(DIR)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Lefelé nyíl 9"/>
          <p:cNvSpPr/>
          <p:nvPr/>
        </p:nvSpPr>
        <p:spPr>
          <a:xfrm>
            <a:off x="5150718" y="1663951"/>
            <a:ext cx="2445470" cy="1912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SHOW</a:t>
            </a:r>
            <a:br>
              <a:rPr lang="hu-HU" b="1" dirty="0" smtClean="0">
                <a:solidFill>
                  <a:schemeClr val="tx1"/>
                </a:solidFill>
              </a:rPr>
            </a:br>
            <a:r>
              <a:rPr lang="hu-HU" b="1" dirty="0" smtClean="0">
                <a:solidFill>
                  <a:schemeClr val="tx1"/>
                </a:solidFill>
              </a:rPr>
              <a:t>(X,Y,C)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562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SOLID </a:t>
            </a:r>
            <a:r>
              <a:rPr lang="en-US" dirty="0" smtClean="0"/>
              <a:t>principles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 =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Responsibility</a:t>
            </a:r>
            <a:r>
              <a:rPr lang="hu-HU" dirty="0"/>
              <a:t> (*)</a:t>
            </a:r>
            <a:endParaRPr lang="hu-HU" dirty="0" smtClean="0"/>
          </a:p>
          <a:p>
            <a:pPr lvl="1"/>
            <a:r>
              <a:rPr lang="en-US" dirty="0" smtClean="0"/>
              <a:t>A good class only has a single area of responsibility</a:t>
            </a:r>
            <a:endParaRPr lang="hu-HU" dirty="0" smtClean="0"/>
          </a:p>
          <a:p>
            <a:pPr lvl="1"/>
            <a:r>
              <a:rPr lang="en-US" dirty="0" smtClean="0"/>
              <a:t>We must not create a class that does data processing, user display, executes operations, hosts a web service</a:t>
            </a:r>
            <a:r>
              <a:rPr lang="hu-HU" dirty="0" smtClean="0"/>
              <a:t>, …</a:t>
            </a:r>
          </a:p>
          <a:p>
            <a:r>
              <a:rPr lang="hu-HU" dirty="0" smtClean="0"/>
              <a:t>O = Open/</a:t>
            </a:r>
            <a:r>
              <a:rPr lang="hu-HU" dirty="0" err="1" smtClean="0"/>
              <a:t>Closed</a:t>
            </a:r>
            <a:r>
              <a:rPr lang="hu-HU" dirty="0" smtClean="0"/>
              <a:t> </a:t>
            </a:r>
            <a:r>
              <a:rPr lang="hu-HU" dirty="0" err="1" smtClean="0"/>
              <a:t>principle</a:t>
            </a:r>
            <a:endParaRPr lang="hu-HU" dirty="0" smtClean="0"/>
          </a:p>
          <a:p>
            <a:pPr lvl="1"/>
            <a:r>
              <a:rPr lang="en-US" dirty="0" smtClean="0"/>
              <a:t>A good class is simultaneously </a:t>
            </a:r>
            <a:r>
              <a:rPr lang="hu-HU" dirty="0" smtClean="0"/>
              <a:t>CLOSED (= </a:t>
            </a:r>
            <a:r>
              <a:rPr lang="en-US" dirty="0" smtClean="0"/>
              <a:t>useable</a:t>
            </a:r>
            <a:r>
              <a:rPr lang="hu-HU" dirty="0" smtClean="0"/>
              <a:t>) </a:t>
            </a:r>
            <a:r>
              <a:rPr lang="en-US" dirty="0" smtClean="0"/>
              <a:t>and </a:t>
            </a:r>
            <a:r>
              <a:rPr lang="hu-HU" dirty="0" smtClean="0"/>
              <a:t>OPEN (= </a:t>
            </a:r>
            <a:r>
              <a:rPr lang="en-US" dirty="0" smtClean="0"/>
              <a:t>extensible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By overriding virtual methods and using descendent classes</a:t>
            </a:r>
            <a:endParaRPr lang="hu-HU" dirty="0" smtClean="0"/>
          </a:p>
          <a:p>
            <a:r>
              <a:rPr lang="hu-HU" dirty="0" smtClean="0"/>
              <a:t>L = </a:t>
            </a:r>
            <a:r>
              <a:rPr lang="hu-HU" dirty="0" err="1" smtClean="0"/>
              <a:t>Liskov</a:t>
            </a:r>
            <a:r>
              <a:rPr lang="hu-HU" dirty="0" smtClean="0"/>
              <a:t> </a:t>
            </a:r>
            <a:r>
              <a:rPr lang="hu-HU" dirty="0" err="1" smtClean="0"/>
              <a:t>substitution</a:t>
            </a:r>
            <a:endParaRPr lang="hu-HU" dirty="0" smtClean="0"/>
          </a:p>
          <a:p>
            <a:pPr lvl="1"/>
            <a:r>
              <a:rPr lang="en-US" dirty="0" smtClean="0"/>
              <a:t>Any descendant instance must be useable in place of a base instance</a:t>
            </a:r>
            <a:endParaRPr lang="hu-HU" dirty="0" smtClean="0"/>
          </a:p>
          <a:p>
            <a:r>
              <a:rPr lang="hu-HU" dirty="0" smtClean="0"/>
              <a:t>I = </a:t>
            </a:r>
            <a:r>
              <a:rPr lang="hu-HU" dirty="0" err="1" smtClean="0"/>
              <a:t>Interface</a:t>
            </a:r>
            <a:r>
              <a:rPr lang="hu-HU" dirty="0" smtClean="0"/>
              <a:t> </a:t>
            </a:r>
            <a:r>
              <a:rPr lang="hu-HU" dirty="0" err="1" smtClean="0"/>
              <a:t>segregation</a:t>
            </a:r>
            <a:endParaRPr lang="hu-HU" dirty="0" smtClean="0"/>
          </a:p>
          <a:p>
            <a:pPr lvl="1"/>
            <a:r>
              <a:rPr lang="en-US" dirty="0" smtClean="0"/>
              <a:t>Multiple smaller interfaces are better than a few large ones</a:t>
            </a:r>
            <a:endParaRPr lang="hu-HU" dirty="0" smtClean="0"/>
          </a:p>
          <a:p>
            <a:r>
              <a:rPr lang="hu-HU" dirty="0" smtClean="0"/>
              <a:t>D = </a:t>
            </a:r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r>
              <a:rPr lang="hu-HU" dirty="0" smtClean="0"/>
              <a:t> (*)</a:t>
            </a:r>
          </a:p>
          <a:p>
            <a:pPr lvl="1"/>
            <a:r>
              <a:rPr lang="en-US" dirty="0" smtClean="0"/>
              <a:t>Should not depend on concrete classes, rather on interfaces/abstract classes</a:t>
            </a:r>
            <a:endParaRPr lang="hu-HU" dirty="0" smtClean="0"/>
          </a:p>
          <a:p>
            <a:pPr lvl="1"/>
            <a:r>
              <a:rPr lang="en-US" dirty="0" smtClean="0"/>
              <a:t>Creation of concrete dependencies should be done by SOMEONE ELSE</a:t>
            </a:r>
            <a:r>
              <a:rPr lang="hu-HU" dirty="0" smtClean="0"/>
              <a:t>...</a:t>
            </a:r>
          </a:p>
          <a:p>
            <a:r>
              <a:rPr lang="en-US" dirty="0" smtClean="0"/>
              <a:t>More details</a:t>
            </a:r>
            <a:r>
              <a:rPr lang="hu-HU" dirty="0" smtClean="0"/>
              <a:t>: Prog4 (</a:t>
            </a:r>
            <a:r>
              <a:rPr lang="en-US" dirty="0" smtClean="0"/>
              <a:t>marked ones are the main aims for </a:t>
            </a:r>
            <a:r>
              <a:rPr lang="hu-HU" dirty="0" smtClean="0"/>
              <a:t>prog3)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8876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 = </a:t>
            </a:r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not depend on the concrete class, but on the functionality</a:t>
            </a:r>
            <a:endParaRPr lang="hu-HU" dirty="0" smtClean="0"/>
          </a:p>
          <a:p>
            <a:pPr lvl="1"/>
            <a:r>
              <a:rPr lang="en-US" dirty="0" smtClean="0"/>
              <a:t>Using an interface type OR using an abstract base class reference</a:t>
            </a:r>
            <a:endParaRPr lang="hu-HU" dirty="0" smtClean="0"/>
          </a:p>
          <a:p>
            <a:r>
              <a:rPr lang="en-US" dirty="0" smtClean="0"/>
              <a:t>Not the same</a:t>
            </a:r>
            <a:r>
              <a:rPr lang="hu-HU" dirty="0" smtClean="0"/>
              <a:t>: </a:t>
            </a:r>
            <a:r>
              <a:rPr lang="hu-HU" dirty="0" err="1"/>
              <a:t>Dependency</a:t>
            </a:r>
            <a:r>
              <a:rPr lang="hu-HU" dirty="0"/>
              <a:t> INVERSION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Dependency</a:t>
            </a:r>
            <a:r>
              <a:rPr lang="hu-HU" dirty="0"/>
              <a:t> INJECTION</a:t>
            </a:r>
          </a:p>
          <a:p>
            <a:pPr lvl="1"/>
            <a:r>
              <a:rPr lang="en-US" dirty="0" smtClean="0"/>
              <a:t>The </a:t>
            </a:r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r>
              <a:rPr lang="hu-HU" dirty="0" smtClean="0"/>
              <a:t> </a:t>
            </a:r>
            <a:r>
              <a:rPr lang="en-US" dirty="0" smtClean="0"/>
              <a:t>principle has multiple implementations</a:t>
            </a:r>
            <a:endParaRPr lang="hu-HU" dirty="0" smtClean="0"/>
          </a:p>
          <a:p>
            <a:pPr lvl="1"/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injection</a:t>
            </a:r>
            <a:r>
              <a:rPr lang="hu-HU" dirty="0" smtClean="0"/>
              <a:t> (Prog3: </a:t>
            </a:r>
            <a:r>
              <a:rPr lang="en-US" dirty="0" smtClean="0"/>
              <a:t>using interface-typed </a:t>
            </a:r>
            <a:r>
              <a:rPr lang="hu-HU" dirty="0" err="1" smtClean="0"/>
              <a:t>ctor</a:t>
            </a:r>
            <a:r>
              <a:rPr lang="hu-HU" dirty="0" smtClean="0"/>
              <a:t> </a:t>
            </a:r>
            <a:r>
              <a:rPr lang="en-US" dirty="0" smtClean="0"/>
              <a:t>parameters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Factory</a:t>
            </a:r>
            <a:r>
              <a:rPr lang="hu-HU" dirty="0" smtClean="0"/>
              <a:t> design </a:t>
            </a:r>
            <a:r>
              <a:rPr lang="hu-HU" dirty="0" err="1" smtClean="0"/>
              <a:t>patterns</a:t>
            </a:r>
            <a:r>
              <a:rPr lang="hu-HU" dirty="0" smtClean="0"/>
              <a:t> (Prog4)</a:t>
            </a:r>
          </a:p>
          <a:p>
            <a:pPr lvl="1"/>
            <a:r>
              <a:rPr lang="en-US" dirty="0" smtClean="0"/>
              <a:t>Using an </a:t>
            </a:r>
            <a:r>
              <a:rPr lang="hu-HU" dirty="0" err="1" smtClean="0"/>
              <a:t>Inversion</a:t>
            </a:r>
            <a:r>
              <a:rPr lang="hu-HU" dirty="0" smtClean="0"/>
              <a:t> of </a:t>
            </a:r>
            <a:r>
              <a:rPr lang="hu-HU" dirty="0" err="1" smtClean="0"/>
              <a:t>Control</a:t>
            </a:r>
            <a:r>
              <a:rPr lang="hu-HU" dirty="0" smtClean="0"/>
              <a:t> (</a:t>
            </a:r>
            <a:r>
              <a:rPr lang="hu-HU" dirty="0" err="1" smtClean="0"/>
              <a:t>IoC</a:t>
            </a:r>
            <a:r>
              <a:rPr lang="hu-HU" dirty="0" smtClean="0"/>
              <a:t>) </a:t>
            </a:r>
            <a:r>
              <a:rPr lang="hu-HU" dirty="0" err="1" smtClean="0"/>
              <a:t>container</a:t>
            </a:r>
            <a:r>
              <a:rPr lang="hu-HU" dirty="0" smtClean="0"/>
              <a:t>/</a:t>
            </a:r>
            <a:r>
              <a:rPr lang="hu-HU" dirty="0" err="1" smtClean="0"/>
              <a:t>component</a:t>
            </a:r>
            <a:r>
              <a:rPr lang="hu-HU" dirty="0" smtClean="0"/>
              <a:t> (Prog4)</a:t>
            </a:r>
          </a:p>
          <a:p>
            <a:r>
              <a:rPr lang="en-US" dirty="0" smtClean="0"/>
              <a:t>The main aim of this semester is to create a data processing app that complies with the SOLID principles</a:t>
            </a:r>
            <a:endParaRPr lang="hu-HU" dirty="0" smtClean="0"/>
          </a:p>
          <a:p>
            <a:pPr lvl="1"/>
            <a:r>
              <a:rPr lang="en-US" dirty="0" smtClean="0"/>
              <a:t>Layered and </a:t>
            </a:r>
            <a:r>
              <a:rPr lang="en-US" dirty="0" err="1" smtClean="0"/>
              <a:t>datasouce</a:t>
            </a:r>
            <a:r>
              <a:rPr lang="en-US" dirty="0" smtClean="0"/>
              <a:t>-independent</a:t>
            </a:r>
            <a:r>
              <a:rPr lang="hu-HU" dirty="0" smtClean="0"/>
              <a:t> (</a:t>
            </a:r>
            <a:r>
              <a:rPr lang="en-US" dirty="0" smtClean="0"/>
              <a:t>uses an </a:t>
            </a:r>
            <a:r>
              <a:rPr lang="hu-HU" dirty="0" smtClean="0"/>
              <a:t>ORM)</a:t>
            </a:r>
          </a:p>
          <a:p>
            <a:pPr lvl="1"/>
            <a:r>
              <a:rPr lang="en-US" dirty="0" smtClean="0"/>
              <a:t>The logic layer uses the </a:t>
            </a:r>
            <a:r>
              <a:rPr lang="en-US" dirty="0" err="1" smtClean="0"/>
              <a:t>Repositor</a:t>
            </a:r>
            <a:r>
              <a:rPr lang="hu-HU"/>
              <a:t>y</a:t>
            </a:r>
            <a:r>
              <a:rPr lang="en-US" smtClean="0"/>
              <a:t> </a:t>
            </a:r>
            <a:r>
              <a:rPr lang="en-US" dirty="0" smtClean="0"/>
              <a:t>Pattern and interface-typed dependencies to access the data-layer</a:t>
            </a:r>
            <a:endParaRPr lang="hu-HU" dirty="0" smtClean="0"/>
          </a:p>
          <a:p>
            <a:pPr lvl="1"/>
            <a:r>
              <a:rPr lang="en-US" dirty="0" smtClean="0"/>
              <a:t>The logic layer receives the data layer using </a:t>
            </a:r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injection</a:t>
            </a:r>
            <a:endParaRPr lang="hu-HU" dirty="0" smtClean="0"/>
          </a:p>
          <a:p>
            <a:pPr lvl="1"/>
            <a:r>
              <a:rPr lang="en-US" dirty="0" smtClean="0"/>
              <a:t>The logic layer is testable: the data layer can be a physical database or only a “fake” data source useable for testing purposes</a:t>
            </a: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831196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MSSQL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ym typeface="Wingdings" pitchFamily="2" charset="2"/>
              </a:rPr>
              <a:t>MSSQL: </a:t>
            </a:r>
            <a:r>
              <a:rPr lang="en-US" dirty="0" smtClean="0">
                <a:sym typeface="Wingdings" pitchFamily="2" charset="2"/>
              </a:rPr>
              <a:t>a relational database management server used by smaller and medium-</a:t>
            </a:r>
            <a:r>
              <a:rPr lang="en-US" dirty="0" err="1" smtClean="0">
                <a:sym typeface="Wingdings" pitchFamily="2" charset="2"/>
              </a:rPr>
              <a:t>sizedlevel</a:t>
            </a:r>
            <a:r>
              <a:rPr lang="en-US" dirty="0" smtClean="0">
                <a:sym typeface="Wingdings" pitchFamily="2" charset="2"/>
              </a:rPr>
              <a:t> companies</a:t>
            </a:r>
            <a:endParaRPr lang="hu-HU" dirty="0" smtClean="0">
              <a:sym typeface="Wingdings" pitchFamily="2" charset="2"/>
            </a:endParaRPr>
          </a:p>
          <a:p>
            <a:pPr lvl="1"/>
            <a:r>
              <a:rPr lang="hu-HU" dirty="0" smtClean="0">
                <a:sym typeface="Wingdings" pitchFamily="2" charset="2"/>
              </a:rPr>
              <a:t>SQL Express: </a:t>
            </a:r>
            <a:r>
              <a:rPr lang="en-US" dirty="0" smtClean="0">
                <a:sym typeface="Wingdings" pitchFamily="2" charset="2"/>
              </a:rPr>
              <a:t>smaller &amp;  free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>
                <a:sym typeface="Wingdings" pitchFamily="2" charset="2"/>
              </a:rPr>
              <a:t>max 10GB/database, max 1 CPU, max 1GB </a:t>
            </a:r>
            <a:r>
              <a:rPr lang="hu-HU" dirty="0" smtClean="0">
                <a:sym typeface="Wingdings" pitchFamily="2" charset="2"/>
              </a:rPr>
              <a:t>RAM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installing </a:t>
            </a:r>
            <a:r>
              <a:rPr lang="hu-HU" dirty="0" smtClean="0">
                <a:sym typeface="Wingdings" pitchFamily="2" charset="2"/>
              </a:rPr>
              <a:t>VS (min. </a:t>
            </a:r>
            <a:r>
              <a:rPr lang="hu-HU" dirty="0" err="1" smtClean="0">
                <a:sym typeface="Wingdings" pitchFamily="2" charset="2"/>
              </a:rPr>
              <a:t>Community</a:t>
            </a:r>
            <a:r>
              <a:rPr lang="hu-HU" dirty="0" smtClean="0">
                <a:sym typeface="Wingdings" pitchFamily="2" charset="2"/>
              </a:rPr>
              <a:t>) „Data Storage and </a:t>
            </a:r>
            <a:r>
              <a:rPr lang="hu-HU" dirty="0" err="1" smtClean="0">
                <a:sym typeface="Wingdings" pitchFamily="2" charset="2"/>
              </a:rPr>
              <a:t>Processing</a:t>
            </a:r>
            <a:r>
              <a:rPr lang="hu-HU" dirty="0" smtClean="0">
                <a:sym typeface="Wingdings" pitchFamily="2" charset="2"/>
              </a:rPr>
              <a:t>”, </a:t>
            </a:r>
            <a:r>
              <a:rPr lang="en-US" dirty="0" smtClean="0">
                <a:sym typeface="Wingdings" pitchFamily="2" charset="2"/>
              </a:rPr>
              <a:t>or if lacking </a:t>
            </a:r>
            <a:r>
              <a:rPr lang="hu-HU" dirty="0" smtClean="0">
                <a:sym typeface="Wingdings" pitchFamily="2" charset="2"/>
              </a:rPr>
              <a:t>HDD </a:t>
            </a:r>
            <a:r>
              <a:rPr lang="en-US" dirty="0" smtClean="0">
                <a:sym typeface="Wingdings" pitchFamily="2" charset="2"/>
              </a:rPr>
              <a:t>space</a:t>
            </a:r>
            <a:r>
              <a:rPr lang="hu-HU" dirty="0" smtClean="0">
                <a:sym typeface="Wingdings" pitchFamily="2" charset="2"/>
              </a:rPr>
              <a:t> SQL Server Data </a:t>
            </a:r>
            <a:r>
              <a:rPr lang="hu-HU" dirty="0" err="1" smtClean="0">
                <a:sym typeface="Wingdings" pitchFamily="2" charset="2"/>
              </a:rPr>
              <a:t>Tools</a:t>
            </a:r>
            <a:r>
              <a:rPr lang="hu-HU" dirty="0" smtClean="0">
                <a:sym typeface="Wingdings" pitchFamily="2" charset="2"/>
              </a:rPr>
              <a:t> + SQL Server 2016 Express </a:t>
            </a:r>
            <a:r>
              <a:rPr lang="hu-HU" dirty="0" err="1" smtClean="0">
                <a:sym typeface="Wingdings" pitchFamily="2" charset="2"/>
              </a:rPr>
              <a:t>LocalDB</a:t>
            </a:r>
            <a:endParaRPr lang="hu-HU" dirty="0" smtClean="0">
              <a:sym typeface="Wingdings" pitchFamily="2" charset="2"/>
            </a:endParaRPr>
          </a:p>
          <a:p>
            <a:pPr lvl="1"/>
            <a:r>
              <a:rPr lang="hu-HU" dirty="0" err="1" smtClean="0">
                <a:sym typeface="Wingdings" pitchFamily="2" charset="2"/>
              </a:rPr>
              <a:t>LocalDb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en-US" dirty="0" smtClean="0">
                <a:sym typeface="Wingdings" pitchFamily="2" charset="2"/>
              </a:rPr>
              <a:t>Instead of a service, an  on-demand loaded library that uses a database file – this is what we will use this semester</a:t>
            </a:r>
            <a:r>
              <a:rPr lang="hu-HU" dirty="0" smtClean="0">
                <a:sym typeface="Wingdings" pitchFamily="2" charset="2"/>
              </a:rPr>
              <a:t>!</a:t>
            </a:r>
            <a:endParaRPr lang="hu-HU" dirty="0">
              <a:sym typeface="Wingdings" pitchFamily="2" charset="2"/>
            </a:endParaRPr>
          </a:p>
          <a:p>
            <a:r>
              <a:rPr lang="en-US" dirty="0" smtClean="0"/>
              <a:t>Inside a VS project, </a:t>
            </a:r>
            <a:r>
              <a:rPr lang="hu-HU" dirty="0" smtClean="0"/>
              <a:t>in-</a:t>
            </a:r>
            <a:r>
              <a:rPr lang="hu-HU" dirty="0" err="1" smtClean="0"/>
              <a:t>solution</a:t>
            </a:r>
            <a:r>
              <a:rPr lang="hu-HU" dirty="0" smtClean="0"/>
              <a:t> „Service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Database</a:t>
            </a:r>
            <a:r>
              <a:rPr lang="hu-HU" dirty="0" smtClean="0"/>
              <a:t>”</a:t>
            </a:r>
          </a:p>
          <a:p>
            <a:pPr lvl="1"/>
            <a:r>
              <a:rPr lang="hu-HU" dirty="0" err="1" smtClean="0"/>
              <a:t>LocalDB</a:t>
            </a:r>
            <a:r>
              <a:rPr lang="hu-HU" dirty="0" smtClean="0"/>
              <a:t> </a:t>
            </a:r>
            <a:r>
              <a:rPr lang="en-US" dirty="0" smtClean="0"/>
              <a:t>supported </a:t>
            </a:r>
            <a:r>
              <a:rPr lang="hu-HU" dirty="0" smtClean="0"/>
              <a:t>MDF+LDF </a:t>
            </a:r>
            <a:r>
              <a:rPr lang="hu-HU" dirty="0" err="1" smtClean="0"/>
              <a:t>fil</a:t>
            </a:r>
            <a:r>
              <a:rPr lang="en-US" dirty="0" err="1" smtClean="0"/>
              <a:t>es</a:t>
            </a:r>
            <a:r>
              <a:rPr lang="en-US" dirty="0" smtClean="0"/>
              <a:t>, inside the project folder (do NOT use the </a:t>
            </a:r>
            <a:r>
              <a:rPr lang="hu-HU" dirty="0" smtClean="0"/>
              <a:t>in-</a:t>
            </a:r>
            <a:r>
              <a:rPr lang="hu-HU" dirty="0" err="1" smtClean="0"/>
              <a:t>profile</a:t>
            </a:r>
            <a:r>
              <a:rPr lang="hu-HU" dirty="0" smtClean="0"/>
              <a:t> </a:t>
            </a:r>
            <a:r>
              <a:rPr lang="en-US" dirty="0" smtClean="0"/>
              <a:t>method</a:t>
            </a:r>
            <a:r>
              <a:rPr lang="hu-HU" dirty="0" smtClean="0"/>
              <a:t>)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Project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>
                <a:sym typeface="Wingdings" pitchFamily="2" charset="2"/>
              </a:rPr>
              <a:t>/ </a:t>
            </a:r>
            <a:r>
              <a:rPr lang="en-US" dirty="0">
                <a:sym typeface="Wingdings" pitchFamily="2" charset="2"/>
              </a:rPr>
              <a:t>Add New Item</a:t>
            </a:r>
            <a:r>
              <a:rPr lang="hu-HU" dirty="0">
                <a:sym typeface="Wingdings" pitchFamily="2" charset="2"/>
              </a:rPr>
              <a:t> / </a:t>
            </a:r>
            <a:r>
              <a:rPr lang="en-US" dirty="0">
                <a:sym typeface="Wingdings" pitchFamily="2" charset="2"/>
              </a:rPr>
              <a:t>Service-based </a:t>
            </a:r>
            <a:r>
              <a:rPr lang="en-US" dirty="0" smtClean="0">
                <a:sym typeface="Wingdings" pitchFamily="2" charset="2"/>
              </a:rPr>
              <a:t>Database</a:t>
            </a:r>
            <a:endParaRPr lang="hu-HU" dirty="0" smtClean="0">
              <a:sym typeface="Wingdings" pitchFamily="2" charset="2"/>
            </a:endParaRP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Organization</a:t>
            </a:r>
            <a:endParaRPr lang="hu-HU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US" dirty="0" smtClean="0"/>
              <a:t>Must be part of the GIT repo </a:t>
            </a:r>
            <a:r>
              <a:rPr lang="hu-HU" dirty="0" smtClean="0"/>
              <a:t>(</a:t>
            </a:r>
            <a:r>
              <a:rPr lang="en-US" dirty="0" smtClean="0"/>
              <a:t>edit the </a:t>
            </a:r>
            <a:r>
              <a:rPr lang="hu-HU" dirty="0" smtClean="0"/>
              <a:t>.</a:t>
            </a:r>
            <a:r>
              <a:rPr lang="hu-HU" dirty="0" err="1" smtClean="0"/>
              <a:t>gitignore</a:t>
            </a:r>
            <a:r>
              <a:rPr lang="hu-HU" dirty="0" smtClean="0"/>
              <a:t>!!!)</a:t>
            </a:r>
            <a:endParaRPr lang="hu-HU" dirty="0"/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Must be copied next to the EXE file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en-US" dirty="0" smtClean="0">
                <a:sym typeface="Wingdings" pitchFamily="2" charset="2"/>
              </a:rPr>
              <a:t>both the </a:t>
            </a:r>
            <a:r>
              <a:rPr lang="hu-HU" dirty="0" smtClean="0">
                <a:sym typeface="Wingdings" pitchFamily="2" charset="2"/>
              </a:rPr>
              <a:t>MDF </a:t>
            </a:r>
            <a:r>
              <a:rPr lang="en-US" dirty="0" smtClean="0">
                <a:sym typeface="Wingdings" pitchFamily="2" charset="2"/>
              </a:rPr>
              <a:t>and</a:t>
            </a:r>
            <a:r>
              <a:rPr lang="hu-HU" dirty="0" smtClean="0">
                <a:sym typeface="Wingdings" pitchFamily="2" charset="2"/>
              </a:rPr>
              <a:t> LDF file</a:t>
            </a:r>
            <a:r>
              <a:rPr lang="en-US" dirty="0" smtClean="0">
                <a:sym typeface="Wingdings" pitchFamily="2" charset="2"/>
              </a:rPr>
              <a:t>s should have right click </a:t>
            </a:r>
            <a:r>
              <a:rPr lang="hu-HU" dirty="0" smtClean="0">
                <a:sym typeface="Wingdings" pitchFamily="2" charset="2"/>
              </a:rPr>
              <a:t>/ </a:t>
            </a:r>
            <a:r>
              <a:rPr lang="hu-HU" dirty="0" err="1" smtClean="0">
                <a:sym typeface="Wingdings" pitchFamily="2" charset="2"/>
              </a:rPr>
              <a:t>Properties</a:t>
            </a:r>
            <a:r>
              <a:rPr lang="hu-HU" dirty="0" smtClean="0">
                <a:sym typeface="Wingdings" pitchFamily="2" charset="2"/>
              </a:rPr>
              <a:t> / </a:t>
            </a:r>
            <a:r>
              <a:rPr lang="hu-HU" dirty="0" err="1" smtClean="0">
                <a:sym typeface="Wingdings" pitchFamily="2" charset="2"/>
              </a:rPr>
              <a:t>Content</a:t>
            </a:r>
            <a:r>
              <a:rPr lang="hu-HU" dirty="0" smtClean="0">
                <a:sym typeface="Wingdings" pitchFamily="2" charset="2"/>
              </a:rPr>
              <a:t> + </a:t>
            </a:r>
            <a:r>
              <a:rPr lang="hu-HU" dirty="0" err="1" smtClean="0">
                <a:sym typeface="Wingdings" pitchFamily="2" charset="2"/>
              </a:rPr>
              <a:t>Copy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Always</a:t>
            </a:r>
            <a:endParaRPr lang="hu-HU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The tables are reset to originals at every execution</a:t>
            </a:r>
            <a:r>
              <a:rPr lang="hu-HU" dirty="0" smtClean="0">
                <a:sym typeface="Wingdings" pitchFamily="2" charset="2"/>
              </a:rPr>
              <a:t>!</a:t>
            </a:r>
          </a:p>
          <a:p>
            <a:pPr lvl="1">
              <a:defRPr/>
            </a:pPr>
            <a:r>
              <a:rPr lang="hu-HU" dirty="0">
                <a:sym typeface="Wingdings" pitchFamily="2" charset="2"/>
              </a:rPr>
              <a:t>SQL </a:t>
            </a:r>
            <a:r>
              <a:rPr lang="hu-HU" dirty="0" err="1">
                <a:sym typeface="Wingdings" pitchFamily="2" charset="2"/>
              </a:rPr>
              <a:t>First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dirty="0" err="1">
                <a:sym typeface="Wingdings" pitchFamily="2" charset="2"/>
              </a:rPr>
              <a:t>vs</a:t>
            </a:r>
            <a:r>
              <a:rPr lang="hu-HU" dirty="0">
                <a:sym typeface="Wingdings" pitchFamily="2" charset="2"/>
              </a:rPr>
              <a:t> </a:t>
            </a:r>
            <a:r>
              <a:rPr lang="hu-HU" u="sng" dirty="0" err="1">
                <a:sym typeface="Wingdings" pitchFamily="2" charset="2"/>
              </a:rPr>
              <a:t>Code</a:t>
            </a:r>
            <a:r>
              <a:rPr lang="hu-HU" u="sng" dirty="0">
                <a:sym typeface="Wingdings" pitchFamily="2" charset="2"/>
              </a:rPr>
              <a:t> </a:t>
            </a:r>
            <a:r>
              <a:rPr lang="hu-HU" u="sng" dirty="0" err="1" smtClean="0">
                <a:sym typeface="Wingdings" pitchFamily="2" charset="2"/>
              </a:rPr>
              <a:t>First</a:t>
            </a:r>
            <a:endParaRPr lang="hu-HU" dirty="0">
              <a:sym typeface="Wingdings" pitchFamily="2" charset="2"/>
            </a:endParaRPr>
          </a:p>
        </p:txBody>
      </p:sp>
      <p:sp>
        <p:nvSpPr>
          <p:cNvPr id="614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225B4227-F3E5-484B-8975-48D5584FCD20}" type="slidenum">
              <a:rPr lang="hu-HU" sz="1000" smtClean="0">
                <a:solidFill>
                  <a:schemeClr val="tx1"/>
                </a:solidFill>
              </a:rPr>
              <a:pPr eaLnBrk="1" hangingPunct="1"/>
              <a:t>9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691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27959</TotalTime>
  <Words>3244</Words>
  <Application>Microsoft Office PowerPoint</Application>
  <PresentationFormat>Diavetítés a képernyőre (4:3 oldalarány)</PresentationFormat>
  <Paragraphs>431</Paragraphs>
  <Slides>45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45</vt:i4>
      </vt:variant>
    </vt:vector>
  </HeadingPairs>
  <TitlesOfParts>
    <vt:vector size="52" baseType="lpstr">
      <vt:lpstr>Segoe UI</vt:lpstr>
      <vt:lpstr>Consolas</vt:lpstr>
      <vt:lpstr>Calibri</vt:lpstr>
      <vt:lpstr>Wingdings</vt:lpstr>
      <vt:lpstr>Times New Roman</vt:lpstr>
      <vt:lpstr>Silver</vt:lpstr>
      <vt:lpstr>1_Silver</vt:lpstr>
      <vt:lpstr>Advanced Programming Techniques</vt:lpstr>
      <vt:lpstr>Layering</vt:lpstr>
      <vt:lpstr>Tier vs Layer</vt:lpstr>
      <vt:lpstr>Typical Software Layers</vt:lpstr>
      <vt:lpstr>Non-Layered application</vt:lpstr>
      <vt:lpstr>Layered + Reuseable solution</vt:lpstr>
      <vt:lpstr>SOLID principles</vt:lpstr>
      <vt:lpstr>D = Dependency Inversion</vt:lpstr>
      <vt:lpstr>MSSQL</vt:lpstr>
      <vt:lpstr>ADO.NET: DbConnection/DbReader </vt:lpstr>
      <vt:lpstr>1. Initialization</vt:lpstr>
      <vt:lpstr>2. INSERT</vt:lpstr>
      <vt:lpstr>3. UPDATE</vt:lpstr>
      <vt:lpstr>4. DELETE</vt:lpstr>
      <vt:lpstr>5. SELECT</vt:lpstr>
      <vt:lpstr>5. SELECT</vt:lpstr>
      <vt:lpstr>Disadvantages of direct SQL communication</vt:lpstr>
      <vt:lpstr>DbConnection vs DataSet vs Entity Framework</vt:lpstr>
      <vt:lpstr>ORM = Object Relational Mapping – task</vt:lpstr>
      <vt:lpstr>ORM = Object Relational Mapping – systems</vt:lpstr>
      <vt:lpstr>Doctrine DQL</vt:lpstr>
      <vt:lpstr>Java + Hibernate + Stream API</vt:lpstr>
      <vt:lpstr>C# + Entity Framework + LINQ</vt:lpstr>
      <vt:lpstr>EF layers</vt:lpstr>
      <vt:lpstr>ORM disadvantages</vt:lpstr>
      <vt:lpstr>ORM speed (C#)</vt:lpstr>
      <vt:lpstr>ORM speed (PHP)</vt:lpstr>
      <vt:lpstr>Advantages of using an ORM</vt:lpstr>
      <vt:lpstr>+1 layer ???</vt:lpstr>
      <vt:lpstr>Entity Framework versions</vt:lpstr>
      <vt:lpstr>Entity Framework Core</vt:lpstr>
      <vt:lpstr>DbContext API</vt:lpstr>
      <vt:lpstr>Fluent API vs Annotations</vt:lpstr>
      <vt:lpstr>Generating the model (OLD SQL first)</vt:lpstr>
      <vt:lpstr>Generating the model (NEW EF Core SQL first)</vt:lpstr>
      <vt:lpstr>Example Tables</vt:lpstr>
      <vt:lpstr>1. Initialization</vt:lpstr>
      <vt:lpstr>2. INSERT</vt:lpstr>
      <vt:lpstr>3. UPDATE</vt:lpstr>
      <vt:lpstr>4. DELETE</vt:lpstr>
      <vt:lpstr>5. SELECT / Eager vs Lazy Loading</vt:lpstr>
      <vt:lpstr>Example: in the EmpDept database…</vt:lpstr>
      <vt:lpstr>Practice: Cars + Brands database creation</vt:lpstr>
      <vt:lpstr>PowerPoint-bemutató</vt:lpstr>
      <vt:lpstr>PowerPoint-bemutató</vt:lpstr>
    </vt:vector>
  </TitlesOfParts>
  <Company>OE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PPT/2</dc:title>
  <dc:subject>PPT</dc:subject>
  <dc:creator>Szabó Zsolt, Szénási Sándor</dc:creator>
  <cp:lastModifiedBy>Zs</cp:lastModifiedBy>
  <cp:revision>1413</cp:revision>
  <dcterms:created xsi:type="dcterms:W3CDTF">2006-05-29T11:27:00Z</dcterms:created>
  <dcterms:modified xsi:type="dcterms:W3CDTF">2020-09-21T11:29:08Z</dcterms:modified>
</cp:coreProperties>
</file>