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3" r:id="rId2"/>
  </p:sldMasterIdLst>
  <p:notesMasterIdLst>
    <p:notesMasterId r:id="rId22"/>
  </p:notesMasterIdLst>
  <p:handoutMasterIdLst>
    <p:handoutMasterId r:id="rId23"/>
  </p:handoutMasterIdLst>
  <p:sldIdLst>
    <p:sldId id="258" r:id="rId3"/>
    <p:sldId id="757" r:id="rId4"/>
    <p:sldId id="781" r:id="rId5"/>
    <p:sldId id="785" r:id="rId6"/>
    <p:sldId id="786" r:id="rId7"/>
    <p:sldId id="787" r:id="rId8"/>
    <p:sldId id="789" r:id="rId9"/>
    <p:sldId id="790" r:id="rId10"/>
    <p:sldId id="791" r:id="rId11"/>
    <p:sldId id="792" r:id="rId12"/>
    <p:sldId id="794" r:id="rId13"/>
    <p:sldId id="798" r:id="rId14"/>
    <p:sldId id="799" r:id="rId15"/>
    <p:sldId id="800" r:id="rId16"/>
    <p:sldId id="795" r:id="rId17"/>
    <p:sldId id="796" r:id="rId18"/>
    <p:sldId id="797" r:id="rId19"/>
    <p:sldId id="566" r:id="rId20"/>
    <p:sldId id="301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</p:embeddedFont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C64"/>
    <a:srgbClr val="0000FF"/>
    <a:srgbClr val="0066FF"/>
    <a:srgbClr val="C0C0C0"/>
    <a:srgbClr val="0C0684"/>
    <a:srgbClr val="000066"/>
    <a:srgbClr val="FF0000"/>
    <a:srgbClr val="7E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3" autoAdjust="0"/>
    <p:restoredTop sz="84600" autoAdjust="0"/>
  </p:normalViewPr>
  <p:slideViewPr>
    <p:cSldViewPr>
      <p:cViewPr varScale="1">
        <p:scale>
          <a:sx n="59" d="100"/>
          <a:sy n="59" d="100"/>
        </p:scale>
        <p:origin x="11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0"/>
    </p:cViewPr>
  </p:sorter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4A35CD9E-0BBC-4150-A3C3-519CDBEF43C5}" type="slidenum">
              <a:rPr lang="hu-HU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hu-H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4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 err="1" smtClean="0"/>
              <a:t>Click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text </a:t>
            </a:r>
            <a:r>
              <a:rPr lang="hu-HU" noProof="0" dirty="0" err="1" smtClean="0"/>
              <a:t>styles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Second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2"/>
            <a:r>
              <a:rPr lang="hu-HU" noProof="0" dirty="0" err="1" smtClean="0"/>
              <a:t>Third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3"/>
            <a:r>
              <a:rPr lang="hu-HU" noProof="0" dirty="0" err="1" smtClean="0"/>
              <a:t>Fourth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4"/>
            <a:r>
              <a:rPr lang="hu-HU" noProof="0" dirty="0" err="1" smtClean="0"/>
              <a:t>Fifth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3034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8646EDD-CE67-4B12-BE09-2BDFAFFA7886}" type="slidenum">
              <a:rPr lang="hu-HU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41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b="1" smtClean="0"/>
              <a:t>Az „Alapvető műveletek” listán fogunk mindegyik módszernél végigmenni</a:t>
            </a:r>
            <a:endParaRPr 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882FD61E-1F4B-41EE-9DBE-F5230265942E}" type="slidenum">
              <a:rPr lang="hu-HU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01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72768E-2D13-49D4-897B-ABB607B3757B}" type="slidenum">
              <a:rPr lang="hu-HU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3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D42427A-9385-44B0-8172-520377342A8C}" type="slidenum">
              <a:rPr lang="hu-HU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655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hu-HU" smtClean="0"/>
              <a:t>Mintacím szerkesztése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hu-HU" smtClean="0"/>
              <a:t>Alcím mintájának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E3F63D-85EE-44CC-9B17-615FB0AB84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01707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6CF3-6A93-49FC-89C5-CE152A5E28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50586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5B45-AD67-4138-B7CD-0F5BDAAD2A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307399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C6C1-1FAF-43B7-9479-BB452377A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08187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576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C2BE-1823-417E-A4F3-693B93182C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782675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299B-CA50-4C32-AB8B-7E4347FB47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215160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8C77-0C45-4AD4-B4A9-3CA465BDCD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54738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2F33-5BCF-4D90-81BE-CD06FCF6DB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465744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95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91B6-F415-426E-B7CB-C6CC863700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744196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C312-F233-4176-9F9F-AE9E600C59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910121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0436F-A9FF-466B-8F40-6418C1D50A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854253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4607-7461-4212-824A-80C2AA698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321538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4A87-4D0F-4CBD-BD5B-CF69A9F264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110080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hu-H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62725"/>
            <a:ext cx="172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309FB9-9E6D-4EAF-8AB4-3A8A968BBD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ransition spd="med">
    <p:cover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  <p:sp>
        <p:nvSpPr>
          <p:cNvPr id="2053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7DC47E-E48D-4991-9E17-7910E9DAA3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ransition spd="med">
    <p:cover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1CCD52CA-6380-49FE-80BE-6E2DFC2F268D}" type="slidenum">
              <a:rPr lang="hu-HU" sz="10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000" smtClean="0">
              <a:solidFill>
                <a:schemeClr val="tx1"/>
              </a:solidFill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Advanced Development Techniques</a:t>
            </a:r>
            <a:endParaRPr lang="hu-HU" sz="4000" dirty="0" smtClean="0"/>
          </a:p>
        </p:txBody>
      </p:sp>
      <p:sp>
        <p:nvSpPr>
          <p:cNvPr id="4101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en-US" sz="2000" b="0" dirty="0" smtClean="0"/>
              <a:t>Project Work</a:t>
            </a:r>
            <a:r>
              <a:rPr lang="hu-HU" sz="2000" b="0" dirty="0" smtClean="0"/>
              <a:t> / </a:t>
            </a:r>
            <a:r>
              <a:rPr lang="en-US" sz="2000" b="0" dirty="0" smtClean="0"/>
              <a:t>Mid-Semester Exercise / FF</a:t>
            </a:r>
            <a:endParaRPr lang="hu-HU" sz="2000" b="0" dirty="0" smtClean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r>
              <a:rPr lang="hu-HU" dirty="0" smtClean="0"/>
              <a:t>: TEST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692149"/>
            <a:ext cx="8086725" cy="4929188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23567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r>
              <a:rPr lang="hu-HU" dirty="0" smtClean="0"/>
              <a:t>: PROGRAM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07950" y="692149"/>
            <a:ext cx="8928100" cy="6049963"/>
          </a:xfrm>
        </p:spPr>
        <p:txBody>
          <a:bodyPr/>
          <a:lstStyle/>
          <a:p>
            <a:r>
              <a:rPr lang="en-US" dirty="0" smtClean="0"/>
              <a:t>The Console App can only call Logic methods, the Logic will forward the CRUD operations to the Repo, and the Repo calls the </a:t>
            </a:r>
            <a:r>
              <a:rPr lang="en-US" dirty="0" err="1" smtClean="0"/>
              <a:t>DbContext</a:t>
            </a:r>
            <a:r>
              <a:rPr lang="en-US" dirty="0" smtClean="0"/>
              <a:t> methods</a:t>
            </a:r>
            <a:endParaRPr lang="hu-HU" dirty="0" smtClean="0"/>
          </a:p>
          <a:p>
            <a:pPr lvl="1"/>
            <a:r>
              <a:rPr lang="en-US" b="0" dirty="0" smtClean="0"/>
              <a:t>Every layer MUST only communicate with the layer directly below (occasional upwards communication: with events, not needed now)</a:t>
            </a:r>
            <a:endParaRPr lang="hu-HU" b="0" dirty="0" smtClean="0"/>
          </a:p>
          <a:p>
            <a:r>
              <a:rPr lang="en-US" dirty="0" smtClean="0"/>
              <a:t>All </a:t>
            </a:r>
            <a:r>
              <a:rPr lang="hu-HU" dirty="0" err="1" smtClean="0"/>
              <a:t>DbContext</a:t>
            </a:r>
            <a:r>
              <a:rPr lang="hu-HU" dirty="0" smtClean="0"/>
              <a:t>/</a:t>
            </a:r>
            <a:r>
              <a:rPr lang="hu-HU" dirty="0" err="1" smtClean="0"/>
              <a:t>Repository</a:t>
            </a:r>
            <a:r>
              <a:rPr lang="hu-HU" dirty="0" smtClean="0"/>
              <a:t>/</a:t>
            </a:r>
            <a:r>
              <a:rPr lang="hu-HU" dirty="0" err="1" smtClean="0"/>
              <a:t>Logic</a:t>
            </a:r>
            <a:r>
              <a:rPr lang="hu-HU" dirty="0" smtClean="0"/>
              <a:t> </a:t>
            </a:r>
            <a:r>
              <a:rPr lang="en-US" dirty="0" smtClean="0"/>
              <a:t>instance creation is done here, preferably using a separated </a:t>
            </a:r>
            <a:r>
              <a:rPr lang="hu-HU" dirty="0" err="1" smtClean="0"/>
              <a:t>Factory</a:t>
            </a:r>
            <a:r>
              <a:rPr lang="hu-HU" dirty="0" smtClean="0"/>
              <a:t> </a:t>
            </a:r>
            <a:r>
              <a:rPr lang="en-US" dirty="0" smtClean="0"/>
              <a:t>class</a:t>
            </a:r>
            <a:endParaRPr lang="hu-HU" dirty="0" smtClean="0"/>
          </a:p>
          <a:p>
            <a:pPr lvl="1"/>
            <a:r>
              <a:rPr lang="en-US" dirty="0" smtClean="0"/>
              <a:t>Only ONE instance from the </a:t>
            </a:r>
            <a:r>
              <a:rPr lang="hu-HU" dirty="0" err="1" smtClean="0"/>
              <a:t>DbContext</a:t>
            </a:r>
            <a:r>
              <a:rPr lang="hu-HU" dirty="0" smtClean="0"/>
              <a:t> </a:t>
            </a:r>
            <a:r>
              <a:rPr lang="en-US" dirty="0" smtClean="0"/>
              <a:t>descendant will be used by all Repositories </a:t>
            </a:r>
            <a:r>
              <a:rPr lang="hu-HU" dirty="0" smtClean="0"/>
              <a:t>(</a:t>
            </a:r>
            <a:r>
              <a:rPr lang="hu-HU" dirty="0" err="1" smtClean="0"/>
              <a:t>Singleton</a:t>
            </a:r>
            <a:r>
              <a:rPr lang="hu-HU" dirty="0" smtClean="0"/>
              <a:t> Design </a:t>
            </a:r>
            <a:r>
              <a:rPr lang="hu-HU" dirty="0" err="1" smtClean="0"/>
              <a:t>Pattern</a:t>
            </a:r>
            <a:r>
              <a:rPr lang="hu-HU" dirty="0"/>
              <a:t> </a:t>
            </a:r>
            <a:r>
              <a:rPr lang="hu-HU" dirty="0" smtClean="0"/>
              <a:t>is</a:t>
            </a:r>
            <a:r>
              <a:rPr lang="en-US" dirty="0" smtClean="0"/>
              <a:t> possible</a:t>
            </a:r>
            <a:r>
              <a:rPr lang="hu-HU" dirty="0" smtClean="0"/>
              <a:t>, </a:t>
            </a:r>
            <a:r>
              <a:rPr lang="en-US" dirty="0" smtClean="0"/>
              <a:t>for caveats see</a:t>
            </a:r>
            <a:r>
              <a:rPr lang="hu-HU" dirty="0" smtClean="0"/>
              <a:t> Prog4)!</a:t>
            </a:r>
          </a:p>
          <a:p>
            <a:pPr lvl="1"/>
            <a:r>
              <a:rPr lang="en-US" b="0" dirty="0" smtClean="0"/>
              <a:t>The </a:t>
            </a:r>
            <a:r>
              <a:rPr lang="hu-HU" b="0" dirty="0" err="1" smtClean="0"/>
              <a:t>Logic</a:t>
            </a:r>
            <a:r>
              <a:rPr lang="hu-HU" b="0" dirty="0" smtClean="0"/>
              <a:t> </a:t>
            </a:r>
            <a:r>
              <a:rPr lang="en-US" b="0" dirty="0" smtClean="0"/>
              <a:t>classes use the same Repo instances from the Repo types</a:t>
            </a:r>
            <a:endParaRPr lang="hu-HU" b="0" dirty="0"/>
          </a:p>
          <a:p>
            <a:r>
              <a:rPr lang="en-US" dirty="0" smtClean="0"/>
              <a:t>Complies with the </a:t>
            </a:r>
            <a:r>
              <a:rPr lang="hu-HU" dirty="0" smtClean="0"/>
              <a:t>SOLID </a:t>
            </a:r>
            <a:r>
              <a:rPr lang="en-US" dirty="0" smtClean="0"/>
              <a:t>principles</a:t>
            </a:r>
            <a:endParaRPr lang="hu-HU" dirty="0" smtClean="0"/>
          </a:p>
          <a:p>
            <a:pPr lvl="1"/>
            <a:r>
              <a:rPr lang="en-US" b="1" u="sng" dirty="0" smtClean="0"/>
              <a:t>NO</a:t>
            </a:r>
            <a:r>
              <a:rPr lang="en-US" b="0" dirty="0" smtClean="0"/>
              <a:t> other project than the </a:t>
            </a:r>
            <a:r>
              <a:rPr lang="hu-HU" b="0" dirty="0" err="1" smtClean="0"/>
              <a:t>Console</a:t>
            </a:r>
            <a:r>
              <a:rPr lang="hu-HU" b="0" dirty="0" smtClean="0"/>
              <a:t> </a:t>
            </a:r>
            <a:r>
              <a:rPr lang="hu-HU" b="0" dirty="0" err="1" smtClean="0"/>
              <a:t>App</a:t>
            </a:r>
            <a:r>
              <a:rPr lang="en-US" b="0" dirty="0" smtClean="0"/>
              <a:t> can use </a:t>
            </a:r>
            <a:r>
              <a:rPr lang="hu-HU" b="0" dirty="0" err="1" smtClean="0"/>
              <a:t>Console.Read</a:t>
            </a:r>
            <a:r>
              <a:rPr lang="hu-HU" b="0" dirty="0" smtClean="0"/>
              <a:t>/</a:t>
            </a:r>
            <a:r>
              <a:rPr lang="hu-HU" b="0" dirty="0" err="1" smtClean="0"/>
              <a:t>Write</a:t>
            </a:r>
            <a:r>
              <a:rPr lang="hu-HU" b="0" dirty="0" smtClean="0"/>
              <a:t> </a:t>
            </a:r>
            <a:r>
              <a:rPr lang="en-US" b="0" dirty="0" smtClean="0"/>
              <a:t>operations</a:t>
            </a:r>
            <a:endParaRPr lang="hu-HU" b="0" dirty="0"/>
          </a:p>
          <a:p>
            <a:pPr lvl="1"/>
            <a:r>
              <a:rPr lang="en-US" b="0" dirty="0" smtClean="0"/>
              <a:t>The </a:t>
            </a:r>
            <a:r>
              <a:rPr lang="hu-HU" b="0" dirty="0" err="1" smtClean="0"/>
              <a:t>Logic</a:t>
            </a:r>
            <a:r>
              <a:rPr lang="hu-HU" b="0" dirty="0" smtClean="0"/>
              <a:t> </a:t>
            </a:r>
            <a:r>
              <a:rPr lang="en-US" b="0" dirty="0" smtClean="0"/>
              <a:t>and the </a:t>
            </a:r>
            <a:r>
              <a:rPr lang="hu-HU" b="0" dirty="0" err="1" smtClean="0"/>
              <a:t>Console</a:t>
            </a:r>
            <a:r>
              <a:rPr lang="hu-HU" b="0" dirty="0" smtClean="0"/>
              <a:t> </a:t>
            </a:r>
            <a:r>
              <a:rPr lang="hu-HU" b="0" dirty="0" err="1"/>
              <a:t>App</a:t>
            </a:r>
            <a:r>
              <a:rPr lang="hu-HU" b="0" dirty="0"/>
              <a:t> </a:t>
            </a:r>
            <a:r>
              <a:rPr lang="en-US" b="1" u="sng" dirty="0" smtClean="0"/>
              <a:t>MUST NOT USE</a:t>
            </a:r>
            <a:r>
              <a:rPr lang="en-US" b="0" dirty="0" smtClean="0"/>
              <a:t> </a:t>
            </a:r>
            <a:r>
              <a:rPr lang="en-US" b="0" dirty="0" err="1" smtClean="0"/>
              <a:t>dbContext</a:t>
            </a:r>
            <a:r>
              <a:rPr lang="en-US" b="0" dirty="0" smtClean="0"/>
              <a:t> methods, only the Repository can do so</a:t>
            </a:r>
            <a:endParaRPr lang="hu-HU" b="0" dirty="0"/>
          </a:p>
          <a:p>
            <a:r>
              <a:rPr lang="en-US" dirty="0" smtClean="0"/>
              <a:t>Menu-driven</a:t>
            </a:r>
            <a:r>
              <a:rPr lang="hu-HU" dirty="0" smtClean="0"/>
              <a:t>: </a:t>
            </a:r>
            <a:r>
              <a:rPr lang="en-US" dirty="0" err="1" smtClean="0"/>
              <a:t>ConsoleMenu</a:t>
            </a:r>
            <a:r>
              <a:rPr lang="en-US" dirty="0" smtClean="0"/>
              <a:t>-simple</a:t>
            </a:r>
            <a:r>
              <a:rPr lang="hu-HU" dirty="0" smtClean="0"/>
              <a:t> / </a:t>
            </a:r>
            <a:r>
              <a:rPr lang="en-US" dirty="0" err="1" smtClean="0"/>
              <a:t>EasyConsole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47466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application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" y="692150"/>
            <a:ext cx="9142212" cy="5689260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006537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between layers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548600"/>
            <a:ext cx="8928100" cy="5904588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It can be problematic if the ORM Entity instances are available above the </a:t>
            </a:r>
            <a:r>
              <a:rPr lang="hu-HU" dirty="0" smtClean="0"/>
              <a:t>Data/</a:t>
            </a:r>
            <a:r>
              <a:rPr lang="hu-HU" dirty="0" err="1" smtClean="0"/>
              <a:t>Repo</a:t>
            </a:r>
            <a:r>
              <a:rPr lang="hu-HU" dirty="0" smtClean="0"/>
              <a:t> </a:t>
            </a:r>
            <a:r>
              <a:rPr lang="en-US" dirty="0" smtClean="0"/>
              <a:t>layers</a:t>
            </a:r>
            <a:endParaRPr lang="hu-HU" dirty="0" smtClean="0"/>
          </a:p>
          <a:p>
            <a:pPr lvl="1"/>
            <a:r>
              <a:rPr lang="en-US" dirty="0" err="1" smtClean="0"/>
              <a:t>E.g</a:t>
            </a:r>
            <a:r>
              <a:rPr lang="hu-HU" dirty="0" smtClean="0"/>
              <a:t>. </a:t>
            </a:r>
            <a:r>
              <a:rPr lang="en-US" dirty="0" smtClean="0"/>
              <a:t>we cannot modify a worker’s salary in the Logic, but there is a method to relocate a department</a:t>
            </a:r>
            <a:endParaRPr lang="hu-HU" dirty="0" smtClean="0"/>
          </a:p>
          <a:p>
            <a:pPr lvl="1"/>
            <a:r>
              <a:rPr lang="hu-HU" dirty="0" smtClean="0"/>
              <a:t>EMP </a:t>
            </a:r>
            <a:r>
              <a:rPr lang="hu-HU" dirty="0" err="1" smtClean="0"/>
              <a:t>singleEmp</a:t>
            </a:r>
            <a:r>
              <a:rPr lang="hu-HU" dirty="0" smtClean="0"/>
              <a:t> = </a:t>
            </a:r>
            <a:r>
              <a:rPr lang="hu-HU" dirty="0" err="1" smtClean="0"/>
              <a:t>myLogic.GetEmp</a:t>
            </a:r>
            <a:r>
              <a:rPr lang="hu-HU" dirty="0" smtClean="0"/>
              <a:t>(7788);</a:t>
            </a:r>
            <a:br>
              <a:rPr lang="hu-HU" dirty="0" smtClean="0"/>
            </a:br>
            <a:r>
              <a:rPr lang="hu-HU" dirty="0" err="1" smtClean="0"/>
              <a:t>singleEmp.SAL</a:t>
            </a:r>
            <a:r>
              <a:rPr lang="hu-HU" dirty="0" smtClean="0"/>
              <a:t> = 10000;</a:t>
            </a:r>
            <a:br>
              <a:rPr lang="hu-HU" dirty="0" smtClean="0"/>
            </a:br>
            <a:r>
              <a:rPr lang="hu-HU" dirty="0" err="1" smtClean="0"/>
              <a:t>myLogic.RelocateDept</a:t>
            </a:r>
            <a:r>
              <a:rPr lang="hu-HU" dirty="0" smtClean="0"/>
              <a:t>(30, </a:t>
            </a:r>
            <a:r>
              <a:rPr lang="hu-HU" dirty="0"/>
              <a:t>”</a:t>
            </a:r>
            <a:r>
              <a:rPr lang="hu-HU" dirty="0" smtClean="0"/>
              <a:t>Budapest”);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SaveCh</a:t>
            </a:r>
            <a:r>
              <a:rPr lang="hu-HU" dirty="0" smtClean="0"/>
              <a:t>a</a:t>
            </a:r>
            <a:r>
              <a:rPr lang="en-US" dirty="0" err="1" smtClean="0"/>
              <a:t>nges</a:t>
            </a:r>
            <a:r>
              <a:rPr lang="en-US" dirty="0" smtClean="0"/>
              <a:t>() in the </a:t>
            </a:r>
            <a:r>
              <a:rPr lang="hu-HU" dirty="0" err="1" smtClean="0"/>
              <a:t>RelocateDept</a:t>
            </a:r>
            <a:r>
              <a:rPr lang="hu-HU" dirty="0" smtClean="0"/>
              <a:t>() </a:t>
            </a:r>
            <a:r>
              <a:rPr lang="en-US" dirty="0" smtClean="0"/>
              <a:t>will save the modified salary</a:t>
            </a:r>
            <a:r>
              <a:rPr lang="hu-HU" dirty="0" smtClean="0"/>
              <a:t>!</a:t>
            </a:r>
          </a:p>
          <a:p>
            <a:pPr lvl="1"/>
            <a:r>
              <a:rPr lang="en-US" dirty="0" smtClean="0"/>
              <a:t>This is not a problem</a:t>
            </a:r>
            <a:r>
              <a:rPr lang="hu-HU" dirty="0" smtClean="0"/>
              <a:t> </a:t>
            </a:r>
            <a:r>
              <a:rPr lang="en-US" b="1" u="sng" dirty="0" smtClean="0"/>
              <a:t>in this project work</a:t>
            </a:r>
            <a:r>
              <a:rPr lang="en-US" dirty="0" smtClean="0"/>
              <a:t>, but in real-world applications you should use intermediate </a:t>
            </a:r>
            <a:r>
              <a:rPr lang="hu-HU" dirty="0" smtClean="0"/>
              <a:t>Business </a:t>
            </a:r>
            <a:r>
              <a:rPr lang="hu-HU" dirty="0" err="1" smtClean="0"/>
              <a:t>Model</a:t>
            </a:r>
            <a:r>
              <a:rPr lang="hu-HU" dirty="0" smtClean="0"/>
              <a:t> / DTO </a:t>
            </a:r>
            <a:r>
              <a:rPr lang="en-US" dirty="0" smtClean="0"/>
              <a:t>classes</a:t>
            </a:r>
            <a:endParaRPr lang="hu-HU" dirty="0" smtClean="0"/>
          </a:p>
          <a:p>
            <a:r>
              <a:rPr lang="en-US" dirty="0" smtClean="0"/>
              <a:t>Solutions for passing instances between layers</a:t>
            </a:r>
            <a:r>
              <a:rPr lang="hu-HU" dirty="0" smtClean="0"/>
              <a:t>:</a:t>
            </a:r>
          </a:p>
          <a:p>
            <a:pPr lvl="1"/>
            <a:r>
              <a:rPr lang="en-US" dirty="0" smtClean="0"/>
              <a:t>Pass functionally-restricted entity instances </a:t>
            </a:r>
            <a:r>
              <a:rPr lang="hu-HU" dirty="0" smtClean="0"/>
              <a:t>(</a:t>
            </a:r>
            <a:r>
              <a:rPr lang="en-US" dirty="0" smtClean="0"/>
              <a:t>e.g.</a:t>
            </a:r>
            <a:r>
              <a:rPr lang="hu-HU" dirty="0" smtClean="0"/>
              <a:t> </a:t>
            </a:r>
            <a:r>
              <a:rPr lang="en-US" dirty="0" smtClean="0"/>
              <a:t>without setters</a:t>
            </a:r>
            <a:r>
              <a:rPr lang="hu-HU" dirty="0" smtClean="0"/>
              <a:t>)</a:t>
            </a:r>
          </a:p>
          <a:p>
            <a:pPr lvl="1"/>
            <a:r>
              <a:rPr lang="en-US" dirty="0" smtClean="0"/>
              <a:t>Visibility</a:t>
            </a:r>
            <a:r>
              <a:rPr lang="hu-HU" dirty="0" smtClean="0"/>
              <a:t>: </a:t>
            </a:r>
            <a:r>
              <a:rPr lang="en-US" dirty="0" smtClean="0"/>
              <a:t>inside a layer you can see the </a:t>
            </a:r>
            <a:r>
              <a:rPr lang="hu-HU" dirty="0" err="1" smtClean="0"/>
              <a:t>internal</a:t>
            </a:r>
            <a:r>
              <a:rPr lang="en-US" dirty="0" smtClean="0"/>
              <a:t>s too, outside only the public</a:t>
            </a:r>
            <a:endParaRPr lang="hu-HU" dirty="0" smtClean="0"/>
          </a:p>
          <a:p>
            <a:pPr lvl="1"/>
            <a:r>
              <a:rPr lang="en-US" dirty="0" smtClean="0"/>
              <a:t>Manual conversion </a:t>
            </a:r>
            <a:r>
              <a:rPr lang="hu-HU" dirty="0" smtClean="0"/>
              <a:t>(</a:t>
            </a:r>
            <a:r>
              <a:rPr lang="en-US" dirty="0" smtClean="0"/>
              <a:t>reflection</a:t>
            </a:r>
            <a:r>
              <a:rPr lang="hu-HU" dirty="0" smtClean="0"/>
              <a:t> </a:t>
            </a:r>
            <a:r>
              <a:rPr lang="hu-HU" dirty="0"/>
              <a:t>… </a:t>
            </a:r>
            <a:r>
              <a:rPr lang="en-US" dirty="0" smtClean="0"/>
              <a:t>Performance</a:t>
            </a:r>
            <a:r>
              <a:rPr lang="hu-HU" dirty="0" smtClean="0"/>
              <a:t>?)</a:t>
            </a:r>
          </a:p>
          <a:p>
            <a:pPr lvl="1"/>
            <a:r>
              <a:rPr lang="en-US" dirty="0" smtClean="0"/>
              <a:t>Automatic Conversion</a:t>
            </a:r>
            <a:r>
              <a:rPr lang="hu-HU" dirty="0" smtClean="0"/>
              <a:t> (</a:t>
            </a:r>
            <a:r>
              <a:rPr lang="hu-HU" dirty="0" err="1" smtClean="0"/>
              <a:t>AutoMapper</a:t>
            </a:r>
            <a:r>
              <a:rPr lang="hu-HU" dirty="0" smtClean="0"/>
              <a:t> … </a:t>
            </a:r>
            <a:r>
              <a:rPr lang="hu-HU" dirty="0" err="1" smtClean="0"/>
              <a:t>Production-Ready</a:t>
            </a:r>
            <a:r>
              <a:rPr lang="hu-HU" dirty="0" smtClean="0"/>
              <a:t>?)</a:t>
            </a:r>
            <a:endParaRPr lang="en-US" dirty="0"/>
          </a:p>
          <a:p>
            <a:r>
              <a:rPr lang="en-US" dirty="0" smtClean="0"/>
              <a:t>Signaling errors</a:t>
            </a:r>
            <a:r>
              <a:rPr lang="hu-HU" dirty="0" smtClean="0"/>
              <a:t> (</a:t>
            </a:r>
            <a:r>
              <a:rPr lang="en-US" dirty="0" smtClean="0"/>
              <a:t>layer-specific exception handling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InnerException</a:t>
            </a:r>
            <a:r>
              <a:rPr lang="hu-HU" dirty="0" smtClean="0"/>
              <a:t> / </a:t>
            </a:r>
            <a:r>
              <a:rPr lang="hu-HU" dirty="0" err="1" smtClean="0"/>
              <a:t>AggregateException</a:t>
            </a:r>
            <a:endParaRPr lang="hu-HU" dirty="0"/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963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structure of layers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520" y="692150"/>
            <a:ext cx="8928100" cy="5761038"/>
          </a:xfrm>
        </p:spPr>
        <p:txBody>
          <a:bodyPr/>
          <a:lstStyle/>
          <a:p>
            <a:r>
              <a:rPr lang="en-US" dirty="0" smtClean="0"/>
              <a:t>Currently only obligatory in the Repository layer</a:t>
            </a:r>
            <a:endParaRPr lang="hu-HU" dirty="0" smtClean="0"/>
          </a:p>
          <a:p>
            <a:pPr lvl="1"/>
            <a:r>
              <a:rPr lang="hu-HU" dirty="0" err="1" smtClean="0"/>
              <a:t>Logic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split it up somehow and </a:t>
            </a:r>
            <a:r>
              <a:rPr lang="hu-HU" dirty="0" smtClean="0">
                <a:sym typeface="Wingdings" panose="05000000000000000000" pitchFamily="2" charset="2"/>
              </a:rPr>
              <a:t>„</a:t>
            </a:r>
            <a:r>
              <a:rPr lang="en-US" dirty="0" smtClean="0">
                <a:sym typeface="Wingdings" panose="05000000000000000000" pitchFamily="2" charset="2"/>
              </a:rPr>
              <a:t>PERFECT</a:t>
            </a:r>
            <a:r>
              <a:rPr lang="hu-HU" dirty="0" smtClean="0">
                <a:sym typeface="Wingdings" panose="05000000000000000000" pitchFamily="2" charset="2"/>
              </a:rPr>
              <a:t>” … </a:t>
            </a:r>
            <a:endParaRPr lang="hu-HU" dirty="0" smtClean="0"/>
          </a:p>
          <a:p>
            <a:r>
              <a:rPr lang="en-US" dirty="0" smtClean="0"/>
              <a:t>Minimal requirements</a:t>
            </a:r>
            <a:endParaRPr lang="hu-HU" dirty="0" smtClean="0"/>
          </a:p>
          <a:p>
            <a:pPr lvl="1"/>
            <a:r>
              <a:rPr lang="en-US" dirty="0" smtClean="0"/>
              <a:t>Avoid </a:t>
            </a:r>
            <a:r>
              <a:rPr lang="hu-HU" dirty="0" err="1" smtClean="0"/>
              <a:t>Spagetthi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 / Big Ball Of </a:t>
            </a:r>
            <a:r>
              <a:rPr lang="hu-HU" dirty="0" err="1" smtClean="0"/>
              <a:t>Mud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that’s why we use layering</a:t>
            </a:r>
            <a:endParaRPr lang="hu-HU" dirty="0" smtClean="0"/>
          </a:p>
          <a:p>
            <a:pPr lvl="1"/>
            <a:r>
              <a:rPr lang="hu-HU" dirty="0" smtClean="0"/>
              <a:t>EF + </a:t>
            </a:r>
            <a:r>
              <a:rPr lang="hu-HU" dirty="0" err="1" smtClean="0"/>
              <a:t>IRepository</a:t>
            </a:r>
            <a:r>
              <a:rPr lang="hu-HU" dirty="0" smtClean="0"/>
              <a:t>&lt;T&gt;/</a:t>
            </a:r>
            <a:r>
              <a:rPr lang="hu-HU" dirty="0" err="1" smtClean="0"/>
              <a:t>IEmpRepository</a:t>
            </a:r>
            <a:r>
              <a:rPr lang="hu-HU" dirty="0" smtClean="0"/>
              <a:t> + </a:t>
            </a:r>
            <a:r>
              <a:rPr lang="hu-HU" dirty="0" err="1" smtClean="0"/>
              <a:t>ILogic</a:t>
            </a:r>
            <a:r>
              <a:rPr lang="hu-HU" dirty="0" smtClean="0"/>
              <a:t>/</a:t>
            </a:r>
            <a:r>
              <a:rPr lang="hu-HU" dirty="0" err="1" smtClean="0"/>
              <a:t>IEmpLogic</a:t>
            </a:r>
            <a:r>
              <a:rPr lang="hu-HU" dirty="0" smtClean="0"/>
              <a:t> + </a:t>
            </a:r>
            <a:r>
              <a:rPr lang="hu-HU" dirty="0" err="1" smtClean="0"/>
              <a:t>Console</a:t>
            </a:r>
            <a:endParaRPr lang="hu-HU" dirty="0" smtClean="0"/>
          </a:p>
          <a:p>
            <a:r>
              <a:rPr lang="en-US" dirty="0" smtClean="0"/>
              <a:t>Problem</a:t>
            </a:r>
            <a:r>
              <a:rPr lang="hu-HU" dirty="0" smtClean="0"/>
              <a:t>: </a:t>
            </a:r>
            <a:r>
              <a:rPr lang="en-US" dirty="0" smtClean="0"/>
              <a:t>the </a:t>
            </a:r>
            <a:r>
              <a:rPr lang="hu-HU" dirty="0" err="1" smtClean="0"/>
              <a:t>Repository</a:t>
            </a:r>
            <a:r>
              <a:rPr lang="hu-HU" dirty="0" smtClean="0"/>
              <a:t> </a:t>
            </a:r>
            <a:r>
              <a:rPr lang="en-US" dirty="0" smtClean="0"/>
              <a:t>can be good</a:t>
            </a:r>
            <a:r>
              <a:rPr lang="hu-HU" dirty="0" smtClean="0"/>
              <a:t>, </a:t>
            </a:r>
            <a:r>
              <a:rPr lang="en-US" dirty="0" smtClean="0"/>
              <a:t>but the </a:t>
            </a:r>
            <a:r>
              <a:rPr lang="hu-HU" dirty="0" err="1" smtClean="0"/>
              <a:t>Logic</a:t>
            </a:r>
            <a:r>
              <a:rPr lang="hu-HU" dirty="0" smtClean="0"/>
              <a:t>…</a:t>
            </a:r>
          </a:p>
          <a:p>
            <a:pPr lvl="1"/>
            <a:r>
              <a:rPr lang="hu-HU" dirty="0" smtClean="0"/>
              <a:t>God </a:t>
            </a:r>
            <a:r>
              <a:rPr lang="hu-HU" dirty="0" err="1" smtClean="0"/>
              <a:t>Object</a:t>
            </a:r>
            <a:r>
              <a:rPr lang="hu-HU" dirty="0" smtClean="0"/>
              <a:t>: </a:t>
            </a:r>
            <a:r>
              <a:rPr lang="en-US" dirty="0" smtClean="0"/>
              <a:t>Too many responsibilities for a single class</a:t>
            </a:r>
            <a:endParaRPr lang="hu-HU" dirty="0" smtClean="0"/>
          </a:p>
          <a:p>
            <a:pPr lvl="1"/>
            <a:r>
              <a:rPr lang="en-US" dirty="0" smtClean="0"/>
              <a:t>Typical symptom</a:t>
            </a:r>
            <a:r>
              <a:rPr lang="hu-HU" dirty="0" smtClean="0"/>
              <a:t>: </a:t>
            </a:r>
            <a:r>
              <a:rPr lang="en-US" dirty="0" smtClean="0"/>
              <a:t>too long class</a:t>
            </a:r>
            <a:endParaRPr lang="hu-HU" dirty="0" smtClean="0"/>
          </a:p>
          <a:p>
            <a:pPr lvl="1"/>
            <a:r>
              <a:rPr lang="en-US" dirty="0" smtClean="0"/>
              <a:t>Typical symptom</a:t>
            </a:r>
            <a:r>
              <a:rPr lang="hu-HU" dirty="0" smtClean="0"/>
              <a:t>: </a:t>
            </a:r>
            <a:r>
              <a:rPr lang="en-US" dirty="0" smtClean="0"/>
              <a:t>class with many dependencies / </a:t>
            </a:r>
            <a:r>
              <a:rPr lang="en-US" dirty="0" err="1" smtClean="0"/>
              <a:t>ctor</a:t>
            </a:r>
            <a:r>
              <a:rPr lang="en-US" dirty="0" smtClean="0"/>
              <a:t> parameters</a:t>
            </a:r>
            <a:endParaRPr lang="hu-HU" dirty="0" smtClean="0"/>
          </a:p>
          <a:p>
            <a:pPr lvl="1"/>
            <a:r>
              <a:rPr lang="en-US" dirty="0" smtClean="0"/>
              <a:t>Solution</a:t>
            </a:r>
            <a:r>
              <a:rPr lang="hu-HU" dirty="0" smtClean="0"/>
              <a:t>: </a:t>
            </a:r>
            <a:r>
              <a:rPr lang="hu-HU" dirty="0" err="1" smtClean="0"/>
              <a:t>Refactor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individual</a:t>
            </a:r>
            <a:r>
              <a:rPr lang="hu-HU" dirty="0" smtClean="0"/>
              <a:t> </a:t>
            </a:r>
            <a:r>
              <a:rPr lang="hu-HU" dirty="0" err="1" smtClean="0"/>
              <a:t>classes</a:t>
            </a:r>
            <a:endParaRPr lang="hu-HU" dirty="0" smtClean="0"/>
          </a:p>
          <a:p>
            <a:r>
              <a:rPr lang="hu-HU" dirty="0" err="1" smtClean="0"/>
              <a:t>EmpLogic</a:t>
            </a:r>
            <a:r>
              <a:rPr lang="hu-HU" dirty="0" smtClean="0"/>
              <a:t>, </a:t>
            </a:r>
            <a:r>
              <a:rPr lang="hu-HU" dirty="0" err="1" smtClean="0"/>
              <a:t>DeptLogic</a:t>
            </a:r>
            <a:r>
              <a:rPr lang="hu-HU" dirty="0" smtClean="0"/>
              <a:t>, </a:t>
            </a:r>
            <a:r>
              <a:rPr lang="hu-HU" dirty="0" err="1" smtClean="0"/>
              <a:t>PremiumCalculationLogic</a:t>
            </a:r>
            <a:r>
              <a:rPr lang="hu-HU" dirty="0" smtClean="0"/>
              <a:t> …</a:t>
            </a:r>
          </a:p>
          <a:p>
            <a:pPr lvl="1"/>
            <a:r>
              <a:rPr lang="hu-HU" dirty="0" err="1" smtClean="0"/>
              <a:t>Ravioli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: </a:t>
            </a:r>
            <a:r>
              <a:rPr lang="en-US" dirty="0" smtClean="0"/>
              <a:t>small and easy classes in theory, but they make understanding the system as a whole difficult (</a:t>
            </a:r>
            <a:r>
              <a:rPr lang="hu-HU" dirty="0" smtClean="0"/>
              <a:t>… </a:t>
            </a:r>
            <a:r>
              <a:rPr lang="en-US" dirty="0" smtClean="0"/>
              <a:t>Repository</a:t>
            </a:r>
            <a:r>
              <a:rPr lang="hu-HU" dirty="0" smtClean="0"/>
              <a:t> </a:t>
            </a:r>
            <a:r>
              <a:rPr lang="hu-HU" dirty="0" err="1" smtClean="0"/>
              <a:t>AntiPattern</a:t>
            </a:r>
            <a:r>
              <a:rPr lang="hu-HU" dirty="0" smtClean="0"/>
              <a:t>??? </a:t>
            </a:r>
            <a:r>
              <a:rPr lang="hu-HU" dirty="0" smtClean="0">
                <a:sym typeface="Wingdings" panose="05000000000000000000" pitchFamily="2" charset="2"/>
              </a:rPr>
              <a:t> </a:t>
            </a:r>
            <a:r>
              <a:rPr lang="en-US" dirty="0" smtClean="0"/>
              <a:t>)</a:t>
            </a:r>
            <a:endParaRPr lang="hu-HU" dirty="0" smtClean="0"/>
          </a:p>
          <a:p>
            <a:pPr lvl="1"/>
            <a:r>
              <a:rPr lang="hu-HU" dirty="0" err="1" smtClean="0"/>
              <a:t>Lasagna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: </a:t>
            </a:r>
            <a:r>
              <a:rPr lang="en-US" dirty="0" smtClean="0"/>
              <a:t>layered code at the first glance, but impossible to handle due to the inner chaos and crazy internal cross-references</a:t>
            </a:r>
            <a:endParaRPr lang="hu-HU" dirty="0" smtClean="0"/>
          </a:p>
          <a:p>
            <a:pPr lvl="1"/>
            <a:r>
              <a:rPr lang="en-US" b="1" u="sng" dirty="0" smtClean="0"/>
              <a:t>MAIN GOAL:</a:t>
            </a:r>
            <a:r>
              <a:rPr lang="en-US" dirty="0" smtClean="0"/>
              <a:t> Find the middle ground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</a:t>
            </a:r>
            <a:r>
              <a:rPr lang="hu-HU" dirty="0" smtClean="0"/>
              <a:t> REUSEABLE CODE!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9500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Git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Git</a:t>
            </a:r>
            <a:r>
              <a:rPr lang="hu-HU" dirty="0" smtClean="0"/>
              <a:t> </a:t>
            </a:r>
            <a:r>
              <a:rPr lang="hu-HU" dirty="0" err="1" smtClean="0"/>
              <a:t>repository</a:t>
            </a:r>
            <a:endParaRPr lang="hu-HU" dirty="0" smtClean="0"/>
          </a:p>
          <a:p>
            <a:pPr lvl="1"/>
            <a:r>
              <a:rPr lang="en-US" dirty="0" smtClean="0"/>
              <a:t>Version control</a:t>
            </a:r>
            <a:r>
              <a:rPr lang="hu-HU" dirty="0" smtClean="0"/>
              <a:t>: </a:t>
            </a:r>
            <a:r>
              <a:rPr lang="en-US" dirty="0" smtClean="0"/>
              <a:t>to know which row was edited by who/when</a:t>
            </a:r>
            <a:endParaRPr lang="hu-HU" dirty="0" smtClean="0"/>
          </a:p>
          <a:p>
            <a:pPr lvl="1"/>
            <a:r>
              <a:rPr lang="hu-HU" dirty="0" smtClean="0"/>
              <a:t>Local </a:t>
            </a:r>
            <a:r>
              <a:rPr lang="hu-HU" dirty="0" err="1" smtClean="0"/>
              <a:t>repository</a:t>
            </a:r>
            <a:r>
              <a:rPr lang="hu-HU" dirty="0" smtClean="0"/>
              <a:t>, </a:t>
            </a:r>
            <a:r>
              <a:rPr lang="hu-HU" dirty="0" err="1" smtClean="0"/>
              <a:t>remote</a:t>
            </a:r>
            <a:r>
              <a:rPr lang="hu-HU" dirty="0" smtClean="0"/>
              <a:t> </a:t>
            </a:r>
            <a:r>
              <a:rPr lang="hu-HU" dirty="0" err="1" smtClean="0"/>
              <a:t>repository</a:t>
            </a:r>
            <a:r>
              <a:rPr lang="hu-HU" dirty="0" smtClean="0"/>
              <a:t>, </a:t>
            </a:r>
            <a:r>
              <a:rPr lang="hu-HU" b="1" dirty="0" err="1" smtClean="0"/>
              <a:t>commit</a:t>
            </a:r>
            <a:r>
              <a:rPr lang="hu-HU" b="1" dirty="0" smtClean="0"/>
              <a:t>, </a:t>
            </a:r>
            <a:r>
              <a:rPr lang="hu-HU" b="1" dirty="0" err="1" smtClean="0"/>
              <a:t>push</a:t>
            </a:r>
            <a:r>
              <a:rPr lang="hu-HU" b="1" dirty="0" smtClean="0"/>
              <a:t>, </a:t>
            </a:r>
            <a:r>
              <a:rPr lang="hu-HU" b="1" dirty="0" err="1" smtClean="0"/>
              <a:t>pull</a:t>
            </a:r>
            <a:r>
              <a:rPr lang="hu-HU" dirty="0" smtClean="0"/>
              <a:t>, </a:t>
            </a:r>
            <a:r>
              <a:rPr lang="hu-HU" i="1" strike="sngStrike" dirty="0" err="1"/>
              <a:t>branch</a:t>
            </a:r>
            <a:r>
              <a:rPr lang="hu-HU" i="1" strike="sngStrike" dirty="0"/>
              <a:t>, </a:t>
            </a:r>
            <a:r>
              <a:rPr lang="hu-HU" i="1" strike="sngStrike" dirty="0" err="1" smtClean="0"/>
              <a:t>fork</a:t>
            </a:r>
            <a:r>
              <a:rPr lang="hu-HU" i="1" strike="sngStrike" dirty="0" smtClean="0"/>
              <a:t>, </a:t>
            </a:r>
            <a:r>
              <a:rPr lang="hu-HU" i="1" strike="sngStrike" dirty="0" err="1" smtClean="0"/>
              <a:t>merge</a:t>
            </a:r>
            <a:endParaRPr lang="hu-HU" i="1" strike="sngStrike" dirty="0" smtClean="0"/>
          </a:p>
          <a:p>
            <a:pPr lvl="1"/>
            <a:r>
              <a:rPr lang="en-US" dirty="0" smtClean="0"/>
              <a:t>Use any GIT client you want</a:t>
            </a:r>
            <a:r>
              <a:rPr lang="hu-HU" dirty="0" smtClean="0"/>
              <a:t> (</a:t>
            </a:r>
            <a:r>
              <a:rPr lang="en-US" dirty="0" smtClean="0"/>
              <a:t>command line</a:t>
            </a:r>
            <a:r>
              <a:rPr lang="hu-HU" dirty="0" smtClean="0"/>
              <a:t> / </a:t>
            </a:r>
            <a:r>
              <a:rPr lang="hu-HU" dirty="0" err="1" smtClean="0"/>
              <a:t>Sourcetree</a:t>
            </a:r>
            <a:r>
              <a:rPr lang="hu-HU" dirty="0"/>
              <a:t> / </a:t>
            </a:r>
            <a:r>
              <a:rPr lang="hu-HU" dirty="0" err="1" smtClean="0"/>
              <a:t>TortoiseGit</a:t>
            </a:r>
            <a:r>
              <a:rPr lang="hu-HU" dirty="0" smtClean="0"/>
              <a:t> / VS)</a:t>
            </a:r>
          </a:p>
          <a:p>
            <a:r>
              <a:rPr lang="en-US" dirty="0" smtClean="0"/>
              <a:t>Currently: Single-branch, Single-user</a:t>
            </a:r>
            <a:endParaRPr lang="hu-HU" dirty="0" smtClean="0"/>
          </a:p>
          <a:p>
            <a:pPr lvl="1"/>
            <a:r>
              <a:rPr lang="en-US" dirty="0" smtClean="0"/>
              <a:t>Simple </a:t>
            </a:r>
            <a:r>
              <a:rPr lang="hu-HU" dirty="0" smtClean="0"/>
              <a:t>„</a:t>
            </a:r>
            <a:r>
              <a:rPr lang="hu-HU" dirty="0" err="1" smtClean="0"/>
              <a:t>mirror</a:t>
            </a:r>
            <a:r>
              <a:rPr lang="hu-HU" dirty="0" smtClean="0"/>
              <a:t>”, </a:t>
            </a:r>
            <a:r>
              <a:rPr lang="en-US" dirty="0" smtClean="0"/>
              <a:t>we’ll use more </a:t>
            </a:r>
            <a:r>
              <a:rPr lang="hu-HU" dirty="0" err="1" smtClean="0"/>
              <a:t>branch</a:t>
            </a:r>
            <a:r>
              <a:rPr lang="en-US" dirty="0" err="1" smtClean="0"/>
              <a:t>es</a:t>
            </a:r>
            <a:r>
              <a:rPr lang="hu-HU" dirty="0" smtClean="0"/>
              <a:t>/</a:t>
            </a:r>
            <a:r>
              <a:rPr lang="hu-HU" dirty="0" err="1" smtClean="0"/>
              <a:t>user</a:t>
            </a:r>
            <a:r>
              <a:rPr lang="en-US" dirty="0" smtClean="0"/>
              <a:t>s</a:t>
            </a:r>
            <a:r>
              <a:rPr lang="hu-HU" dirty="0" smtClean="0"/>
              <a:t> </a:t>
            </a:r>
            <a:r>
              <a:rPr lang="en-US" dirty="0" smtClean="0"/>
              <a:t>only next semester</a:t>
            </a:r>
            <a:endParaRPr lang="hu-HU" dirty="0" smtClean="0"/>
          </a:p>
          <a:p>
            <a:pPr lvl="1"/>
            <a:r>
              <a:rPr lang="hu-HU" dirty="0" smtClean="0"/>
              <a:t>Bitbucket.org ,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repository</a:t>
            </a:r>
            <a:endParaRPr lang="hu-HU" dirty="0" smtClean="0"/>
          </a:p>
          <a:p>
            <a:pPr lvl="1"/>
            <a:r>
              <a:rPr lang="en-US" dirty="0" smtClean="0"/>
              <a:t>Must add with an admin permission</a:t>
            </a:r>
            <a:r>
              <a:rPr lang="hu-HU" dirty="0" smtClean="0"/>
              <a:t>: </a:t>
            </a:r>
            <a:r>
              <a:rPr lang="hu-HU" b="1" dirty="0" err="1" smtClean="0"/>
              <a:t>oe_nik_prog</a:t>
            </a:r>
            <a:endParaRPr lang="hu-HU" b="1" dirty="0" smtClean="0"/>
          </a:p>
          <a:p>
            <a:pPr lvl="1"/>
            <a:r>
              <a:rPr lang="en-US" dirty="0" smtClean="0"/>
              <a:t>Must add using an email address</a:t>
            </a:r>
            <a:r>
              <a:rPr lang="hu-HU" dirty="0" smtClean="0"/>
              <a:t>: </a:t>
            </a:r>
            <a:r>
              <a:rPr lang="hu-HU" b="1" dirty="0"/>
              <a:t>nikprog@iar.nik.uni-obuda.hu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Git</a:t>
            </a:r>
            <a:r>
              <a:rPr lang="hu-HU" dirty="0" smtClean="0"/>
              <a:t> </a:t>
            </a:r>
            <a:r>
              <a:rPr lang="hu-HU" dirty="0" err="1" smtClean="0"/>
              <a:t>conflicts</a:t>
            </a:r>
            <a:endParaRPr lang="hu-HU" dirty="0" smtClean="0"/>
          </a:p>
          <a:p>
            <a:pPr lvl="1"/>
            <a:r>
              <a:rPr lang="en-US" dirty="0" smtClean="0"/>
              <a:t>When merging, problem between two commits if they affect the same file</a:t>
            </a:r>
            <a:endParaRPr lang="hu-HU" dirty="0" smtClean="0"/>
          </a:p>
          <a:p>
            <a:pPr lvl="1"/>
            <a:r>
              <a:rPr lang="en-US" dirty="0" smtClean="0"/>
              <a:t>If the same file, but different area, many times it can be resolved automatically </a:t>
            </a:r>
            <a:r>
              <a:rPr lang="hu-HU" dirty="0" smtClean="0"/>
              <a:t>(</a:t>
            </a:r>
            <a:r>
              <a:rPr lang="hu-HU" dirty="0" err="1" smtClean="0"/>
              <a:t>automatic</a:t>
            </a:r>
            <a:r>
              <a:rPr lang="hu-HU" dirty="0" smtClean="0"/>
              <a:t> </a:t>
            </a:r>
            <a:r>
              <a:rPr lang="hu-HU" dirty="0" err="1" smtClean="0"/>
              <a:t>merge</a:t>
            </a:r>
            <a:r>
              <a:rPr lang="hu-HU" dirty="0" smtClean="0"/>
              <a:t>)</a:t>
            </a:r>
          </a:p>
          <a:p>
            <a:pPr lvl="1"/>
            <a:r>
              <a:rPr lang="en-US" dirty="0" smtClean="0"/>
              <a:t>For commits changing same parts of the file, manual</a:t>
            </a:r>
            <a:r>
              <a:rPr lang="hu-HU" dirty="0" smtClean="0"/>
              <a:t>: </a:t>
            </a:r>
            <a:r>
              <a:rPr lang="hu-HU" dirty="0" err="1" smtClean="0"/>
              <a:t>keep</a:t>
            </a:r>
            <a:r>
              <a:rPr lang="hu-HU" dirty="0" smtClean="0"/>
              <a:t> A/local/</a:t>
            </a:r>
            <a:r>
              <a:rPr lang="hu-HU" dirty="0" err="1" smtClean="0"/>
              <a:t>ours</a:t>
            </a:r>
            <a:r>
              <a:rPr lang="hu-HU" dirty="0" smtClean="0"/>
              <a:t>, </a:t>
            </a:r>
            <a:r>
              <a:rPr lang="hu-HU" dirty="0" err="1" smtClean="0"/>
              <a:t>keep</a:t>
            </a:r>
            <a:r>
              <a:rPr lang="hu-HU" dirty="0" smtClean="0"/>
              <a:t> B/</a:t>
            </a:r>
            <a:r>
              <a:rPr lang="hu-HU" dirty="0" err="1" smtClean="0"/>
              <a:t>remote</a:t>
            </a:r>
            <a:r>
              <a:rPr lang="hu-HU" dirty="0" smtClean="0"/>
              <a:t>/</a:t>
            </a:r>
            <a:r>
              <a:rPr lang="hu-HU" dirty="0" err="1" smtClean="0"/>
              <a:t>theirs</a:t>
            </a:r>
            <a:r>
              <a:rPr lang="hu-HU" dirty="0" smtClean="0"/>
              <a:t>, </a:t>
            </a:r>
            <a:r>
              <a:rPr lang="hu-HU" dirty="0" err="1" smtClean="0"/>
              <a:t>run</a:t>
            </a:r>
            <a:r>
              <a:rPr lang="hu-HU" dirty="0" smtClean="0"/>
              <a:t> </a:t>
            </a:r>
            <a:r>
              <a:rPr lang="hu-HU" dirty="0" err="1" smtClean="0"/>
              <a:t>mergetool</a:t>
            </a:r>
            <a:r>
              <a:rPr lang="hu-HU" dirty="0" smtClean="0"/>
              <a:t> (kdiff3, </a:t>
            </a:r>
            <a:r>
              <a:rPr lang="hu-HU" dirty="0" err="1" smtClean="0"/>
              <a:t>Meld</a:t>
            </a:r>
            <a:r>
              <a:rPr lang="hu-HU" dirty="0" smtClean="0"/>
              <a:t>, </a:t>
            </a:r>
            <a:r>
              <a:rPr lang="hu-HU" dirty="0" err="1" smtClean="0"/>
              <a:t>Kompare</a:t>
            </a:r>
            <a:r>
              <a:rPr lang="hu-HU" dirty="0" smtClean="0"/>
              <a:t>) </a:t>
            </a:r>
            <a:r>
              <a:rPr lang="hu-HU" dirty="0" smtClean="0">
                <a:sym typeface="Wingdings" panose="05000000000000000000" pitchFamily="2" charset="2"/>
              </a:rPr>
              <a:t></a:t>
            </a:r>
            <a:r>
              <a:rPr lang="hu-HU" dirty="0" smtClean="0"/>
              <a:t> Prog4</a:t>
            </a:r>
          </a:p>
          <a:p>
            <a:r>
              <a:rPr lang="hu-HU" dirty="0" smtClean="0"/>
              <a:t>GITSTATS – </a:t>
            </a:r>
            <a:r>
              <a:rPr lang="en-US" dirty="0" smtClean="0"/>
              <a:t>Must be </a:t>
            </a:r>
            <a:r>
              <a:rPr lang="hu-HU" dirty="0" smtClean="0"/>
              <a:t>TRUE, </a:t>
            </a:r>
            <a:r>
              <a:rPr lang="en-US" dirty="0" smtClean="0"/>
              <a:t>a code that everywhere compiles</a:t>
            </a:r>
            <a:r>
              <a:rPr lang="hu-HU" dirty="0" smtClean="0"/>
              <a:t> !!!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5854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1120"/>
            <a:ext cx="9360730" cy="576262"/>
          </a:xfrm>
        </p:spPr>
        <p:txBody>
          <a:bodyPr/>
          <a:lstStyle/>
          <a:p>
            <a:r>
              <a:rPr lang="hu-HU" sz="2800" dirty="0" err="1" smtClean="0"/>
              <a:t>Stylecop.Analyzers</a:t>
            </a:r>
            <a:r>
              <a:rPr lang="hu-HU" sz="2800" dirty="0" smtClean="0"/>
              <a:t> + </a:t>
            </a:r>
            <a:r>
              <a:rPr lang="hu-HU" sz="2800" dirty="0" err="1" smtClean="0"/>
              <a:t>Microsoft.CodeAnalysis.FxCopAnalyzers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EXPECTED</a:t>
            </a:r>
            <a:r>
              <a:rPr lang="en-US" dirty="0"/>
              <a:t> </a:t>
            </a:r>
            <a:r>
              <a:rPr lang="en-US" dirty="0" smtClean="0"/>
              <a:t>to be included in </a:t>
            </a:r>
            <a:r>
              <a:rPr lang="en-US" u="sng" dirty="0" smtClean="0"/>
              <a:t>ALL</a:t>
            </a:r>
            <a:r>
              <a:rPr lang="hu-HU" dirty="0" smtClean="0"/>
              <a:t> </a:t>
            </a:r>
            <a:r>
              <a:rPr lang="en-US" dirty="0" smtClean="0"/>
              <a:t>projects in the solution</a:t>
            </a:r>
            <a:endParaRPr lang="hu-HU" dirty="0"/>
          </a:p>
          <a:p>
            <a:r>
              <a:rPr lang="en-US" dirty="0" smtClean="0"/>
              <a:t>Not only the result/performance of the code is important, but the style/format/readability of the code too</a:t>
            </a:r>
            <a:r>
              <a:rPr lang="hu-HU" dirty="0" smtClean="0"/>
              <a:t> (~ </a:t>
            </a:r>
            <a:r>
              <a:rPr lang="hu-HU" dirty="0" err="1" smtClean="0"/>
              <a:t>coding</a:t>
            </a:r>
            <a:r>
              <a:rPr lang="hu-HU" dirty="0" smtClean="0"/>
              <a:t> </a:t>
            </a:r>
            <a:r>
              <a:rPr lang="hu-HU" dirty="0" err="1" smtClean="0"/>
              <a:t>guidelines</a:t>
            </a:r>
            <a:r>
              <a:rPr lang="hu-HU" dirty="0" smtClean="0"/>
              <a:t>)</a:t>
            </a:r>
          </a:p>
          <a:p>
            <a:pPr lvl="1"/>
            <a:r>
              <a:rPr lang="hu-HU" sz="1400" dirty="0"/>
              <a:t>https://</a:t>
            </a:r>
            <a:r>
              <a:rPr lang="hu-HU" sz="1400" dirty="0" smtClean="0"/>
              <a:t>docs.microsoft.com/en-us/visualstudio/code-quality/code-analysis-for-managed-code-overview</a:t>
            </a:r>
            <a:endParaRPr lang="hu-HU" dirty="0" smtClean="0"/>
          </a:p>
          <a:p>
            <a:pPr lvl="1"/>
            <a:r>
              <a:rPr lang="en-US" dirty="0" smtClean="0"/>
              <a:t>Sections, </a:t>
            </a:r>
            <a:r>
              <a:rPr lang="en-US" dirty="0" err="1" smtClean="0"/>
              <a:t>linebreaks</a:t>
            </a:r>
            <a:r>
              <a:rPr lang="en-US" dirty="0" smtClean="0"/>
              <a:t>, names, visibilities</a:t>
            </a:r>
            <a:endParaRPr lang="hu-HU" dirty="0" smtClean="0"/>
          </a:p>
          <a:p>
            <a:pPr lvl="1"/>
            <a:r>
              <a:rPr lang="en-US" dirty="0" smtClean="0"/>
              <a:t>Mark code blocks ALWAYS with curly braces</a:t>
            </a:r>
            <a:endParaRPr lang="hu-HU" dirty="0" smtClean="0"/>
          </a:p>
          <a:p>
            <a:pPr lvl="1"/>
            <a:r>
              <a:rPr lang="en-US" dirty="0" smtClean="0"/>
              <a:t>Comments</a:t>
            </a:r>
            <a:r>
              <a:rPr lang="hu-HU" dirty="0" smtClean="0"/>
              <a:t>: </a:t>
            </a:r>
            <a:r>
              <a:rPr lang="en-US" dirty="0" smtClean="0"/>
              <a:t>in front of all public members</a:t>
            </a:r>
            <a:r>
              <a:rPr lang="hu-HU" dirty="0" smtClean="0"/>
              <a:t> (</a:t>
            </a:r>
            <a:r>
              <a:rPr lang="en-US" dirty="0" smtClean="0"/>
              <a:t>class, method, property</a:t>
            </a:r>
            <a:r>
              <a:rPr lang="hu-HU" dirty="0" smtClean="0"/>
              <a:t>)</a:t>
            </a:r>
          </a:p>
          <a:p>
            <a:pPr lvl="1"/>
            <a:r>
              <a:rPr lang="en-US" dirty="0" smtClean="0"/>
              <a:t>Explain parameters/results with method definitions</a:t>
            </a:r>
            <a:endParaRPr lang="hu-HU" dirty="0" smtClean="0"/>
          </a:p>
          <a:p>
            <a:pPr lvl="1"/>
            <a:r>
              <a:rPr lang="en-US" dirty="0" smtClean="0"/>
              <a:t>Look out for length of classes/methods/lines</a:t>
            </a:r>
            <a:r>
              <a:rPr lang="hu-HU" dirty="0" smtClean="0"/>
              <a:t>!</a:t>
            </a:r>
          </a:p>
          <a:p>
            <a:r>
              <a:rPr lang="hu-HU" dirty="0" smtClean="0"/>
              <a:t>„</a:t>
            </a:r>
            <a:r>
              <a:rPr lang="en-US" dirty="0"/>
              <a:t>Z</a:t>
            </a:r>
            <a:r>
              <a:rPr lang="hu-HU" dirty="0" err="1" smtClean="0"/>
              <a:t>ero</a:t>
            </a:r>
            <a:r>
              <a:rPr lang="hu-HU" dirty="0" smtClean="0"/>
              <a:t> </a:t>
            </a:r>
            <a:r>
              <a:rPr lang="hu-HU" dirty="0" err="1" smtClean="0"/>
              <a:t>violations</a:t>
            </a:r>
            <a:r>
              <a:rPr lang="hu-HU" dirty="0" smtClean="0"/>
              <a:t>” </a:t>
            </a:r>
            <a:r>
              <a:rPr lang="hu-HU" dirty="0" err="1" smtClean="0"/>
              <a:t>code</a:t>
            </a:r>
            <a:r>
              <a:rPr lang="en-US" dirty="0" smtClean="0"/>
              <a:t> is suggested</a:t>
            </a:r>
            <a:r>
              <a:rPr lang="hu-HU" dirty="0" smtClean="0"/>
              <a:t>, </a:t>
            </a:r>
            <a:r>
              <a:rPr lang="en-US" dirty="0" smtClean="0"/>
              <a:t>but not obligatory</a:t>
            </a:r>
            <a:endParaRPr lang="hu-HU" dirty="0" smtClean="0"/>
          </a:p>
          <a:p>
            <a:pPr lvl="1"/>
            <a:r>
              <a:rPr lang="en-US" dirty="0" smtClean="0"/>
              <a:t>Do not have too many suppressions or suppressions that break basic rules</a:t>
            </a:r>
            <a:endParaRPr lang="hu-HU" dirty="0" smtClean="0"/>
          </a:p>
          <a:p>
            <a:pPr lvl="1"/>
            <a:r>
              <a:rPr lang="en-US" dirty="0" smtClean="0"/>
              <a:t>Do not leave code analysis to the last minute, suddenly seeing </a:t>
            </a:r>
            <a:r>
              <a:rPr lang="hu-HU" dirty="0" smtClean="0"/>
              <a:t>8571 </a:t>
            </a:r>
            <a:r>
              <a:rPr lang="en-US" dirty="0" smtClean="0"/>
              <a:t>warnings can be devastating</a:t>
            </a:r>
            <a:r>
              <a:rPr lang="hu-HU" dirty="0" smtClean="0"/>
              <a:t>…</a:t>
            </a:r>
          </a:p>
          <a:p>
            <a:r>
              <a:rPr lang="en-US" u="sng" dirty="0" smtClean="0"/>
              <a:t>YOU MUST HAVE zero compile </a:t>
            </a:r>
            <a:r>
              <a:rPr lang="hu-HU" u="sng" dirty="0" err="1" smtClean="0"/>
              <a:t>warning</a:t>
            </a:r>
            <a:r>
              <a:rPr lang="en-US" u="sng" dirty="0" smtClean="0"/>
              <a:t>s</a:t>
            </a:r>
            <a:r>
              <a:rPr lang="hu-HU" u="sng" smtClean="0"/>
              <a:t> </a:t>
            </a:r>
            <a:r>
              <a:rPr lang="hu-HU" u="sng" smtClean="0"/>
              <a:t>and </a:t>
            </a:r>
            <a:r>
              <a:rPr lang="en-US" u="sng" dirty="0" smtClean="0"/>
              <a:t>zero </a:t>
            </a:r>
            <a:r>
              <a:rPr lang="hu-HU" u="sng" dirty="0" err="1" smtClean="0"/>
              <a:t>build</a:t>
            </a:r>
            <a:r>
              <a:rPr lang="hu-HU" u="sng" dirty="0" smtClean="0"/>
              <a:t> </a:t>
            </a:r>
            <a:r>
              <a:rPr lang="hu-HU" u="sng" dirty="0" err="1" smtClean="0"/>
              <a:t>error</a:t>
            </a:r>
            <a:r>
              <a:rPr lang="en-US" u="sng" dirty="0" smtClean="0"/>
              <a:t>s</a:t>
            </a:r>
            <a:r>
              <a:rPr lang="hu-HU" u="sng" dirty="0" smtClean="0"/>
              <a:t>!</a:t>
            </a:r>
          </a:p>
          <a:p>
            <a:pPr lvl="1"/>
            <a:r>
              <a:rPr lang="hu-HU" dirty="0" err="1" smtClean="0"/>
              <a:t>GitStats</a:t>
            </a:r>
            <a:r>
              <a:rPr lang="en-US" dirty="0" smtClean="0"/>
              <a:t> doesn’t care why it is non-zero</a:t>
            </a:r>
            <a:r>
              <a:rPr lang="hu-HU" dirty="0" smtClean="0"/>
              <a:t>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70472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Doxygen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9036050" cy="5761038"/>
          </a:xfrm>
        </p:spPr>
        <p:txBody>
          <a:bodyPr/>
          <a:lstStyle/>
          <a:p>
            <a:r>
              <a:rPr lang="en-US" dirty="0" smtClean="0"/>
              <a:t>Because of </a:t>
            </a:r>
            <a:r>
              <a:rPr lang="hu-HU" dirty="0" err="1" smtClean="0"/>
              <a:t>Stylecop</a:t>
            </a:r>
            <a:r>
              <a:rPr lang="en-US" dirty="0" smtClean="0"/>
              <a:t>, all class/method/property will have XML documentation comments</a:t>
            </a:r>
            <a:endParaRPr lang="hu-HU" dirty="0" smtClean="0"/>
          </a:p>
          <a:p>
            <a:pPr lvl="1"/>
            <a:r>
              <a:rPr lang="en-US" dirty="0" smtClean="0"/>
              <a:t>When you have a new method/class, type </a:t>
            </a:r>
            <a:r>
              <a:rPr lang="hu-HU" dirty="0" smtClean="0"/>
              <a:t>„///” </a:t>
            </a:r>
            <a:r>
              <a:rPr lang="en-US" dirty="0" smtClean="0"/>
              <a:t>to auto-generate</a:t>
            </a:r>
            <a:endParaRPr lang="hu-HU" dirty="0" smtClean="0"/>
          </a:p>
          <a:p>
            <a:pPr lvl="1"/>
            <a:r>
              <a:rPr lang="en-US" dirty="0" smtClean="0"/>
              <a:t>The filled XML documentation is also shown by IntelliSense</a:t>
            </a:r>
            <a:endParaRPr lang="hu-HU" dirty="0" smtClean="0"/>
          </a:p>
          <a:p>
            <a:pPr lvl="1"/>
            <a:r>
              <a:rPr lang="en-US" dirty="0" smtClean="0"/>
              <a:t>Enable XML documentation file in </a:t>
            </a:r>
            <a:r>
              <a:rPr lang="hu-HU" dirty="0" smtClean="0"/>
              <a:t>Project </a:t>
            </a:r>
            <a:r>
              <a:rPr lang="hu-HU" dirty="0" err="1" smtClean="0"/>
              <a:t>Properties</a:t>
            </a:r>
            <a:r>
              <a:rPr lang="hu-HU" dirty="0" smtClean="0"/>
              <a:t> / </a:t>
            </a:r>
            <a:r>
              <a:rPr lang="hu-HU" dirty="0" err="1" smtClean="0"/>
              <a:t>Build</a:t>
            </a:r>
            <a:endParaRPr lang="hu-HU" dirty="0" smtClean="0"/>
          </a:p>
          <a:p>
            <a:pPr lvl="1"/>
            <a:r>
              <a:rPr lang="en-US" dirty="0" smtClean="0"/>
              <a:t>The language for comments and code </a:t>
            </a:r>
            <a:r>
              <a:rPr lang="hu-HU" dirty="0" smtClean="0"/>
              <a:t>(</a:t>
            </a:r>
            <a:r>
              <a:rPr lang="en-US" dirty="0" smtClean="0"/>
              <a:t>all names</a:t>
            </a:r>
            <a:r>
              <a:rPr lang="hu-HU" dirty="0" smtClean="0"/>
              <a:t>) : </a:t>
            </a:r>
            <a:r>
              <a:rPr lang="en-US" b="1" u="sng" dirty="0" smtClean="0"/>
              <a:t>ENGLISH</a:t>
            </a:r>
            <a:endParaRPr lang="hu-HU" b="1" u="sng" dirty="0" smtClean="0"/>
          </a:p>
          <a:p>
            <a:r>
              <a:rPr lang="en-US" dirty="0" err="1" smtClean="0"/>
              <a:t>Doxygen</a:t>
            </a:r>
            <a:r>
              <a:rPr lang="en-US" dirty="0" smtClean="0"/>
              <a:t> will use those to generate a “prettier” document</a:t>
            </a:r>
            <a:endParaRPr lang="hu-HU" dirty="0" smtClean="0"/>
          </a:p>
          <a:p>
            <a:pPr lvl="1"/>
            <a:r>
              <a:rPr lang="en-US" dirty="0" smtClean="0"/>
              <a:t>Uses the </a:t>
            </a:r>
            <a:r>
              <a:rPr lang="hu-HU" dirty="0" smtClean="0"/>
              <a:t>HTML </a:t>
            </a:r>
            <a:r>
              <a:rPr lang="en-US" dirty="0" smtClean="0"/>
              <a:t>output format by default </a:t>
            </a:r>
            <a:r>
              <a:rPr lang="hu-HU" dirty="0" smtClean="0"/>
              <a:t>(</a:t>
            </a:r>
            <a:r>
              <a:rPr lang="en-US" dirty="0" smtClean="0"/>
              <a:t>this is what we want</a:t>
            </a:r>
            <a:r>
              <a:rPr lang="hu-HU" dirty="0" smtClean="0"/>
              <a:t>)</a:t>
            </a:r>
          </a:p>
          <a:p>
            <a:pPr lvl="1"/>
            <a:r>
              <a:rPr lang="en-US" dirty="0" smtClean="0"/>
              <a:t>You can use </a:t>
            </a:r>
            <a:r>
              <a:rPr lang="hu-HU" dirty="0" smtClean="0"/>
              <a:t>HTML </a:t>
            </a:r>
            <a:r>
              <a:rPr lang="hu-HU" dirty="0" err="1" smtClean="0"/>
              <a:t>Help</a:t>
            </a:r>
            <a:r>
              <a:rPr lang="hu-HU" dirty="0" smtClean="0"/>
              <a:t> </a:t>
            </a:r>
            <a:r>
              <a:rPr lang="hu-HU" dirty="0" err="1" smtClean="0"/>
              <a:t>builder</a:t>
            </a:r>
            <a:r>
              <a:rPr lang="hu-HU" dirty="0" smtClean="0"/>
              <a:t> </a:t>
            </a:r>
            <a:r>
              <a:rPr lang="en-US" dirty="0" smtClean="0"/>
              <a:t>to generate </a:t>
            </a:r>
            <a:r>
              <a:rPr lang="hu-HU" dirty="0" smtClean="0"/>
              <a:t>CHM </a:t>
            </a:r>
            <a:r>
              <a:rPr lang="en-US" dirty="0" smtClean="0"/>
              <a:t>documentation</a:t>
            </a:r>
            <a:endParaRPr lang="hu-HU" dirty="0" smtClean="0"/>
          </a:p>
          <a:p>
            <a:pPr lvl="1"/>
            <a:r>
              <a:rPr lang="en-US" dirty="0" smtClean="0"/>
              <a:t>Using </a:t>
            </a:r>
            <a:r>
              <a:rPr lang="hu-HU" dirty="0" err="1" smtClean="0"/>
              <a:t>LaTeX</a:t>
            </a:r>
            <a:r>
              <a:rPr lang="hu-HU" dirty="0" smtClean="0"/>
              <a:t> </a:t>
            </a:r>
            <a:r>
              <a:rPr lang="en-US" dirty="0" smtClean="0"/>
              <a:t>you can easily generate </a:t>
            </a:r>
            <a:r>
              <a:rPr lang="hu-HU" dirty="0" smtClean="0"/>
              <a:t>PDF </a:t>
            </a:r>
            <a:r>
              <a:rPr lang="en-US" dirty="0" smtClean="0"/>
              <a:t>documentation</a:t>
            </a:r>
            <a:endParaRPr lang="hu-HU" dirty="0" smtClean="0"/>
          </a:p>
          <a:p>
            <a:r>
              <a:rPr lang="en-US" dirty="0" smtClean="0"/>
              <a:t>To be used with </a:t>
            </a:r>
            <a:r>
              <a:rPr lang="en-US" dirty="0" err="1" smtClean="0"/>
              <a:t>commandline</a:t>
            </a:r>
            <a:r>
              <a:rPr lang="en-US" dirty="0" smtClean="0"/>
              <a:t> or the </a:t>
            </a:r>
            <a:r>
              <a:rPr lang="hu-HU" dirty="0" err="1" smtClean="0"/>
              <a:t>Doxywizard</a:t>
            </a:r>
            <a:r>
              <a:rPr lang="hu-HU" dirty="0" smtClean="0"/>
              <a:t> GUI</a:t>
            </a:r>
          </a:p>
          <a:p>
            <a:pPr lvl="1"/>
            <a:r>
              <a:rPr lang="en-US" dirty="0" smtClean="0"/>
              <a:t>Exporting only the public members is not enough, you have to enable the internal members too </a:t>
            </a:r>
            <a:r>
              <a:rPr lang="hu-HU" dirty="0" smtClean="0"/>
              <a:t>(EXTRACT_PACKAGE + EXTRACT_STATIC)</a:t>
            </a:r>
          </a:p>
          <a:p>
            <a:pPr lvl="1"/>
            <a:r>
              <a:rPr lang="en-US" dirty="0" smtClean="0"/>
              <a:t>Put the </a:t>
            </a:r>
            <a:r>
              <a:rPr lang="hu-HU" dirty="0" smtClean="0"/>
              <a:t>HTML </a:t>
            </a:r>
            <a:r>
              <a:rPr lang="en-US" dirty="0" smtClean="0"/>
              <a:t>output into the </a:t>
            </a:r>
            <a:r>
              <a:rPr lang="hu-HU" dirty="0" smtClean="0"/>
              <a:t>GIT </a:t>
            </a:r>
            <a:r>
              <a:rPr lang="hu-HU" dirty="0" err="1" smtClean="0"/>
              <a:t>repository</a:t>
            </a:r>
            <a:r>
              <a:rPr lang="hu-HU" dirty="0" smtClean="0"/>
              <a:t>, </a:t>
            </a:r>
            <a:r>
              <a:rPr lang="en-US" dirty="0" smtClean="0"/>
              <a:t>and push all with a commit a couple of hours/days before the deadline</a:t>
            </a:r>
            <a:r>
              <a:rPr lang="hu-HU" dirty="0" smtClean="0"/>
              <a:t> (</a:t>
            </a:r>
            <a:r>
              <a:rPr lang="hu-HU" dirty="0" err="1" smtClean="0"/>
              <a:t>Documentation</a:t>
            </a:r>
            <a:r>
              <a:rPr lang="hu-HU" dirty="0" smtClean="0"/>
              <a:t>/</a:t>
            </a:r>
            <a:r>
              <a:rPr lang="hu-HU" dirty="0" err="1" smtClean="0"/>
              <a:t>Doxygen</a:t>
            </a:r>
            <a:r>
              <a:rPr lang="hu-HU" dirty="0" smtClean="0"/>
              <a:t>/index.html </a:t>
            </a:r>
            <a:r>
              <a:rPr lang="en-US" dirty="0" smtClean="0"/>
              <a:t>and a lot more files in the same </a:t>
            </a:r>
            <a:r>
              <a:rPr lang="en-US" dirty="0" err="1" smtClean="0"/>
              <a:t>dir</a:t>
            </a:r>
            <a:r>
              <a:rPr lang="hu-HU" dirty="0" smtClean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80418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AF1ECC1-1EDF-4F78-8680-BB65F61EA0AF}" type="slidenum">
              <a:rPr lang="hu-HU" sz="1000" smtClean="0">
                <a:solidFill>
                  <a:schemeClr val="tx1"/>
                </a:solidFill>
              </a:rPr>
              <a:pPr eaLnBrk="1" hangingPunct="1"/>
              <a:t>18</a:t>
            </a:fld>
            <a:endParaRPr lang="hu-HU" sz="1000" smtClean="0">
              <a:solidFill>
                <a:schemeClr val="tx1"/>
              </a:solidFill>
            </a:endParaRP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 számának hely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CAA329-7899-49E1-ABC8-DDC045C23C90}" type="slidenum">
              <a:rPr lang="hu-HU" sz="1000" smtClean="0">
                <a:solidFill>
                  <a:schemeClr val="tx1"/>
                </a:solidFill>
              </a:rPr>
              <a:pPr eaLnBrk="1" hangingPunct="1"/>
              <a:t>19</a:t>
            </a:fld>
            <a:endParaRPr lang="hu-HU" sz="1000" smtClean="0">
              <a:solidFill>
                <a:schemeClr val="tx1"/>
              </a:solidFill>
            </a:endParaRP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Software Layers</a:t>
            </a:r>
            <a:endParaRPr lang="hu-HU" sz="3600" dirty="0" smtClean="0"/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E64D56D0-C33F-43F7-A24E-03112BB63233}" type="slidenum">
              <a:rPr lang="hu-HU" sz="1000" smtClean="0">
                <a:solidFill>
                  <a:schemeClr val="tx1"/>
                </a:solidFill>
              </a:rPr>
              <a:pPr eaLnBrk="1" hangingPunct="1"/>
              <a:t>2</a:t>
            </a:fld>
            <a:endParaRPr lang="hu-HU" sz="1000" smtClean="0">
              <a:solidFill>
                <a:schemeClr val="tx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415162"/>
            <a:ext cx="8509017" cy="5442837"/>
          </a:xfrm>
          <a:prstGeom prst="rect">
            <a:avLst/>
          </a:prstGeom>
        </p:spPr>
      </p:pic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936600"/>
          </a:xfrm>
        </p:spPr>
        <p:txBody>
          <a:bodyPr/>
          <a:lstStyle/>
          <a:p>
            <a:r>
              <a:rPr lang="en-US" dirty="0" smtClean="0"/>
              <a:t>All layers can be split up into layers/classes </a:t>
            </a:r>
            <a:r>
              <a:rPr lang="hu-HU" dirty="0" smtClean="0"/>
              <a:t>(SOLID!)</a:t>
            </a:r>
          </a:p>
          <a:p>
            <a:r>
              <a:rPr lang="en-US" dirty="0" smtClean="0"/>
              <a:t>Connecting points: using interfaces</a:t>
            </a:r>
            <a:endParaRPr lang="hu-HU" dirty="0" smtClean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5457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structure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r>
              <a:rPr lang="en-US" dirty="0" smtClean="0"/>
              <a:t>Project task</a:t>
            </a:r>
            <a:r>
              <a:rPr lang="hu-HU" dirty="0" smtClean="0"/>
              <a:t>: </a:t>
            </a:r>
            <a:r>
              <a:rPr lang="en-US" dirty="0" smtClean="0"/>
              <a:t>the roadmap + requirements are downloadable</a:t>
            </a:r>
            <a:endParaRPr lang="hu-HU" dirty="0"/>
          </a:p>
          <a:p>
            <a:pPr lvl="1"/>
            <a:r>
              <a:rPr lang="en-US" dirty="0" smtClean="0"/>
              <a:t>Rules</a:t>
            </a:r>
            <a:r>
              <a:rPr lang="hu-HU" dirty="0" smtClean="0"/>
              <a:t>: </a:t>
            </a:r>
            <a:r>
              <a:rPr lang="en-US" dirty="0" smtClean="0"/>
              <a:t>use the </a:t>
            </a:r>
            <a:r>
              <a:rPr lang="hu-HU" dirty="0" smtClean="0"/>
              <a:t>/prog3 </a:t>
            </a:r>
            <a:r>
              <a:rPr lang="en-US" dirty="0" smtClean="0"/>
              <a:t>website to download the </a:t>
            </a:r>
            <a:r>
              <a:rPr lang="hu-HU" dirty="0" err="1" smtClean="0"/>
              <a:t>prog_tools</a:t>
            </a:r>
            <a:r>
              <a:rPr lang="hu-HU" dirty="0" smtClean="0"/>
              <a:t> </a:t>
            </a:r>
            <a:r>
              <a:rPr lang="en-US" dirty="0" smtClean="0"/>
              <a:t>and</a:t>
            </a:r>
            <a:r>
              <a:rPr lang="hu-HU" dirty="0" smtClean="0"/>
              <a:t> prog3_requirements </a:t>
            </a:r>
            <a:r>
              <a:rPr lang="en-US" dirty="0" smtClean="0"/>
              <a:t>documents</a:t>
            </a:r>
            <a:endParaRPr lang="hu-HU" dirty="0" smtClean="0"/>
          </a:p>
          <a:p>
            <a:r>
              <a:rPr lang="en-US" dirty="0" smtClean="0"/>
              <a:t>Tools that you have to learn</a:t>
            </a:r>
            <a:r>
              <a:rPr lang="hu-HU" dirty="0" smtClean="0"/>
              <a:t> (</a:t>
            </a:r>
            <a:r>
              <a:rPr lang="en-US" dirty="0" smtClean="0"/>
              <a:t>see later</a:t>
            </a:r>
            <a:r>
              <a:rPr lang="hu-HU" dirty="0" smtClean="0"/>
              <a:t>)</a:t>
            </a:r>
          </a:p>
          <a:p>
            <a:pPr lvl="1"/>
            <a:r>
              <a:rPr lang="en-US" dirty="0" smtClean="0"/>
              <a:t>A single-user, single-branch GIT repository</a:t>
            </a:r>
            <a:endParaRPr lang="hu-HU" dirty="0"/>
          </a:p>
          <a:p>
            <a:pPr lvl="1"/>
            <a:r>
              <a:rPr lang="en-US" dirty="0" smtClean="0"/>
              <a:t>The code must be </a:t>
            </a:r>
            <a:r>
              <a:rPr lang="hu-HU" dirty="0" err="1" smtClean="0"/>
              <a:t>FXCop</a:t>
            </a:r>
            <a:r>
              <a:rPr lang="hu-HU" dirty="0" smtClean="0"/>
              <a:t>/</a:t>
            </a:r>
            <a:r>
              <a:rPr lang="hu-HU" dirty="0" err="1" smtClean="0"/>
              <a:t>StyleCop</a:t>
            </a:r>
            <a:r>
              <a:rPr lang="hu-HU" dirty="0" smtClean="0"/>
              <a:t>-</a:t>
            </a:r>
            <a:r>
              <a:rPr lang="en-US" dirty="0" smtClean="0"/>
              <a:t>valid</a:t>
            </a:r>
            <a:r>
              <a:rPr lang="hu-HU" dirty="0" smtClean="0"/>
              <a:t>, </a:t>
            </a:r>
            <a:r>
              <a:rPr lang="en-US" b="1" u="sng" dirty="0" smtClean="0"/>
              <a:t>ZERO</a:t>
            </a:r>
            <a:r>
              <a:rPr lang="en-US" b="1" dirty="0" smtClean="0"/>
              <a:t> </a:t>
            </a:r>
            <a:r>
              <a:rPr lang="hu-HU" dirty="0" err="1" smtClean="0"/>
              <a:t>warning</a:t>
            </a:r>
            <a:r>
              <a:rPr lang="hu-HU" dirty="0" smtClean="0"/>
              <a:t>/</a:t>
            </a:r>
            <a:r>
              <a:rPr lang="hu-HU" dirty="0" err="1" smtClean="0"/>
              <a:t>build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endParaRPr lang="hu-HU" dirty="0" smtClean="0"/>
          </a:p>
          <a:p>
            <a:pPr lvl="1"/>
            <a:r>
              <a:rPr lang="en-US" dirty="0" smtClean="0"/>
              <a:t>Must have HTML developer documentation generated by </a:t>
            </a:r>
            <a:r>
              <a:rPr lang="hu-HU" dirty="0" err="1" smtClean="0"/>
              <a:t>DoxyGen</a:t>
            </a:r>
            <a:endParaRPr lang="hu-HU" dirty="0" smtClean="0"/>
          </a:p>
          <a:p>
            <a:r>
              <a:rPr lang="en-US" dirty="0" smtClean="0"/>
              <a:t>Layered project structure</a:t>
            </a:r>
            <a:r>
              <a:rPr lang="hu-HU" dirty="0" smtClean="0"/>
              <a:t>, min. 5 </a:t>
            </a:r>
            <a:r>
              <a:rPr lang="hu-HU" dirty="0" err="1" smtClean="0"/>
              <a:t>dotnet</a:t>
            </a:r>
            <a:r>
              <a:rPr lang="hu-HU" dirty="0" smtClean="0"/>
              <a:t> </a:t>
            </a:r>
            <a:r>
              <a:rPr lang="hu-HU" dirty="0" err="1" smtClean="0"/>
              <a:t>core</a:t>
            </a:r>
            <a:r>
              <a:rPr lang="hu-HU" dirty="0" smtClean="0"/>
              <a:t> C# </a:t>
            </a:r>
            <a:r>
              <a:rPr lang="hu-HU" dirty="0" err="1" smtClean="0"/>
              <a:t>proje</a:t>
            </a:r>
            <a:r>
              <a:rPr lang="en-US" dirty="0" smtClean="0"/>
              <a:t>c</a:t>
            </a:r>
            <a:r>
              <a:rPr lang="hu-HU" dirty="0" smtClean="0"/>
              <a:t>t</a:t>
            </a:r>
            <a:r>
              <a:rPr lang="en-US" dirty="0" smtClean="0"/>
              <a:t>s</a:t>
            </a:r>
            <a:endParaRPr lang="hu-HU" dirty="0"/>
          </a:p>
          <a:p>
            <a:pPr lvl="1"/>
            <a:r>
              <a:rPr lang="hu-HU" b="1" u="sng" dirty="0" smtClean="0"/>
              <a:t>Data</a:t>
            </a:r>
            <a:r>
              <a:rPr lang="hu-HU" dirty="0" smtClean="0"/>
              <a:t>: </a:t>
            </a:r>
            <a:r>
              <a:rPr lang="en-US" dirty="0" smtClean="0"/>
              <a:t>Database</a:t>
            </a:r>
            <a:r>
              <a:rPr lang="hu-HU" dirty="0" smtClean="0"/>
              <a:t> + </a:t>
            </a:r>
            <a:r>
              <a:rPr lang="hu-HU" dirty="0" err="1"/>
              <a:t>Entity</a:t>
            </a:r>
            <a:r>
              <a:rPr lang="hu-HU" dirty="0"/>
              <a:t> Framework </a:t>
            </a:r>
            <a:r>
              <a:rPr lang="en-US" dirty="0" smtClean="0"/>
              <a:t>to access it</a:t>
            </a:r>
            <a:endParaRPr lang="hu-HU" dirty="0" smtClean="0"/>
          </a:p>
          <a:p>
            <a:pPr lvl="1"/>
            <a:r>
              <a:rPr lang="hu-HU" b="1" u="sng" dirty="0" err="1" smtClean="0"/>
              <a:t>Repository</a:t>
            </a:r>
            <a:r>
              <a:rPr lang="hu-HU" dirty="0" smtClean="0"/>
              <a:t>: </a:t>
            </a:r>
            <a:r>
              <a:rPr lang="en-US" dirty="0" smtClean="0"/>
              <a:t>EF data handler methods</a:t>
            </a:r>
            <a:r>
              <a:rPr lang="hu-HU" dirty="0" smtClean="0"/>
              <a:t> (</a:t>
            </a:r>
            <a:r>
              <a:rPr lang="hu-HU" dirty="0" err="1" smtClean="0"/>
              <a:t>IQueryable</a:t>
            </a:r>
            <a:r>
              <a:rPr lang="hu-HU" dirty="0" smtClean="0"/>
              <a:t> </a:t>
            </a:r>
            <a:r>
              <a:rPr lang="en-US" dirty="0" smtClean="0"/>
              <a:t>results</a:t>
            </a:r>
            <a:r>
              <a:rPr lang="hu-HU" dirty="0" smtClean="0"/>
              <a:t>)</a:t>
            </a:r>
          </a:p>
          <a:p>
            <a:pPr lvl="1"/>
            <a:r>
              <a:rPr lang="hu-HU" b="1" u="sng" dirty="0" err="1" smtClean="0"/>
              <a:t>Logic</a:t>
            </a:r>
            <a:r>
              <a:rPr lang="hu-HU" dirty="0" smtClean="0"/>
              <a:t>: </a:t>
            </a:r>
            <a:r>
              <a:rPr lang="en-US" dirty="0" smtClean="0"/>
              <a:t>BL methods that use one or more repository methods</a:t>
            </a:r>
            <a:r>
              <a:rPr lang="hu-HU" dirty="0" smtClean="0"/>
              <a:t> (CRUD + Non-</a:t>
            </a:r>
            <a:r>
              <a:rPr lang="hu-HU" dirty="0" err="1" smtClean="0"/>
              <a:t>Crud</a:t>
            </a:r>
            <a:r>
              <a:rPr lang="hu-HU" dirty="0" smtClean="0"/>
              <a:t>, </a:t>
            </a:r>
            <a:r>
              <a:rPr lang="en-US" dirty="0" smtClean="0"/>
              <a:t>the latter typically with </a:t>
            </a:r>
            <a:r>
              <a:rPr lang="hu-HU" dirty="0" smtClean="0"/>
              <a:t>LINQ </a:t>
            </a:r>
            <a:r>
              <a:rPr lang="en-US" dirty="0" smtClean="0"/>
              <a:t>queries, and list-typed results</a:t>
            </a:r>
            <a:r>
              <a:rPr lang="hu-HU" dirty="0" smtClean="0"/>
              <a:t>)</a:t>
            </a:r>
          </a:p>
          <a:p>
            <a:pPr lvl="1"/>
            <a:r>
              <a:rPr lang="hu-HU" b="1" u="sng" dirty="0" smtClean="0"/>
              <a:t>Test</a:t>
            </a:r>
            <a:r>
              <a:rPr lang="hu-HU" dirty="0" smtClean="0"/>
              <a:t>: </a:t>
            </a:r>
            <a:r>
              <a:rPr lang="en-US" dirty="0" smtClean="0"/>
              <a:t>Unit testable code</a:t>
            </a:r>
            <a:r>
              <a:rPr lang="hu-HU" dirty="0" smtClean="0"/>
              <a:t> (</a:t>
            </a:r>
            <a:r>
              <a:rPr lang="en-US" dirty="0" smtClean="0"/>
              <a:t>for the business logic methods</a:t>
            </a:r>
            <a:r>
              <a:rPr lang="hu-HU" dirty="0" smtClean="0"/>
              <a:t>, </a:t>
            </a:r>
            <a:r>
              <a:rPr lang="en-US" dirty="0" smtClean="0"/>
              <a:t>mocked </a:t>
            </a:r>
            <a:r>
              <a:rPr lang="hu-HU" dirty="0" err="1" smtClean="0"/>
              <a:t>Crud</a:t>
            </a:r>
            <a:r>
              <a:rPr lang="hu-HU" dirty="0" smtClean="0"/>
              <a:t> </a:t>
            </a:r>
            <a:r>
              <a:rPr lang="hu-HU" dirty="0" smtClean="0"/>
              <a:t>and </a:t>
            </a:r>
            <a:r>
              <a:rPr lang="en-US" dirty="0" smtClean="0"/>
              <a:t>mocked/asserted </a:t>
            </a:r>
            <a:r>
              <a:rPr lang="hu-HU" dirty="0" smtClean="0"/>
              <a:t>Non-</a:t>
            </a:r>
            <a:r>
              <a:rPr lang="hu-HU" dirty="0" err="1" smtClean="0"/>
              <a:t>Crud</a:t>
            </a:r>
            <a:r>
              <a:rPr lang="hu-HU" dirty="0" smtClean="0"/>
              <a:t> </a:t>
            </a:r>
            <a:r>
              <a:rPr lang="en-US" dirty="0" smtClean="0"/>
              <a:t>tests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b="1" u="sng" dirty="0" smtClean="0"/>
              <a:t>Program</a:t>
            </a:r>
            <a:r>
              <a:rPr lang="hu-HU" dirty="0" smtClean="0"/>
              <a:t>: </a:t>
            </a:r>
            <a:r>
              <a:rPr lang="en-US" dirty="0" smtClean="0"/>
              <a:t>Menu-driven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 smtClean="0"/>
              <a:t>ConsoleMenu-simple</a:t>
            </a:r>
            <a:r>
              <a:rPr lang="hu-HU" dirty="0"/>
              <a:t>, </a:t>
            </a:r>
            <a:r>
              <a:rPr lang="hu-HU" dirty="0" err="1"/>
              <a:t>EasyConsole</a:t>
            </a:r>
            <a:r>
              <a:rPr lang="hu-HU" dirty="0"/>
              <a:t>) </a:t>
            </a:r>
            <a:r>
              <a:rPr lang="en-US" dirty="0" smtClean="0"/>
              <a:t>console app</a:t>
            </a:r>
            <a:r>
              <a:rPr lang="hu-HU" dirty="0" smtClean="0"/>
              <a:t>, </a:t>
            </a:r>
            <a:r>
              <a:rPr lang="en-US" dirty="0" smtClean="0"/>
              <a:t>creates instances using a separated </a:t>
            </a:r>
            <a:r>
              <a:rPr lang="hu-HU" dirty="0" err="1" smtClean="0"/>
              <a:t>Factory</a:t>
            </a:r>
            <a:r>
              <a:rPr lang="en-US" dirty="0" smtClean="0"/>
              <a:t> class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8239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r>
              <a:rPr lang="hu-HU" dirty="0" smtClean="0"/>
              <a:t>: DATA (+ MDF, LDF </a:t>
            </a:r>
            <a:r>
              <a:rPr lang="hu-HU" dirty="0" err="1" smtClean="0"/>
              <a:t>via</a:t>
            </a:r>
            <a:r>
              <a:rPr lang="hu-HU" dirty="0" smtClean="0"/>
              <a:t> .</a:t>
            </a:r>
            <a:r>
              <a:rPr lang="hu-HU" dirty="0" err="1" smtClean="0"/>
              <a:t>gitignore</a:t>
            </a:r>
            <a:r>
              <a:rPr lang="hu-HU" dirty="0" smtClean="0"/>
              <a:t>!)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8" y="692150"/>
            <a:ext cx="5857875" cy="23717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0" y="3116990"/>
            <a:ext cx="9115425" cy="29432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6115712"/>
            <a:ext cx="7586663" cy="542925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251788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r>
              <a:rPr lang="hu-HU" dirty="0" smtClean="0"/>
              <a:t>: REPOSITORY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3" y="748871"/>
            <a:ext cx="5486400" cy="3571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214378"/>
            <a:ext cx="5815013" cy="2714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43" y="1580931"/>
            <a:ext cx="6215063" cy="32861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5" y="6261519"/>
            <a:ext cx="7558088" cy="2857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47" y="2303404"/>
            <a:ext cx="7815263" cy="298608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47" y="5402802"/>
            <a:ext cx="7000875" cy="757238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7047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r>
              <a:rPr lang="hu-HU" dirty="0" smtClean="0"/>
              <a:t>: REPOSITORY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" y="692150"/>
            <a:ext cx="8852621" cy="4969160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5725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r>
              <a:rPr lang="hu-HU" dirty="0" smtClean="0"/>
              <a:t>: </a:t>
            </a:r>
            <a:r>
              <a:rPr lang="hu-HU" dirty="0"/>
              <a:t>LOGIC </a:t>
            </a:r>
            <a:r>
              <a:rPr lang="hu-HU" dirty="0" smtClean="0"/>
              <a:t>– SOLID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614042"/>
            <a:ext cx="8943975" cy="135731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9" y="1968562"/>
            <a:ext cx="5386388" cy="210026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4068825"/>
            <a:ext cx="5529263" cy="2614613"/>
          </a:xfrm>
          <a:prstGeom prst="rect">
            <a:avLst/>
          </a:prstGeom>
        </p:spPr>
      </p:pic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37954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r>
              <a:rPr lang="hu-HU" dirty="0" smtClean="0"/>
              <a:t>: LOGIC – SOLID + DI + CRUD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9" y="692149"/>
            <a:ext cx="7686675" cy="20716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2924930"/>
            <a:ext cx="5514975" cy="21717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472" y="3830338"/>
            <a:ext cx="7800975" cy="31003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1028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r>
              <a:rPr lang="hu-HU" dirty="0" smtClean="0"/>
              <a:t>: LOGIC – NON-CRUD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698499"/>
            <a:ext cx="8086725" cy="29289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627437"/>
            <a:ext cx="8801100" cy="3328988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776120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ver">
  <a:themeElements>
    <a:clrScheme name="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lver">
  <a:themeElements>
    <a:clrScheme name="1_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28267</TotalTime>
  <Words>1213</Words>
  <Application>Microsoft Office PowerPoint</Application>
  <PresentationFormat>Diavetítés a képernyőre (4:3 oldalarány)</PresentationFormat>
  <Paragraphs>149</Paragraphs>
  <Slides>19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Calibri</vt:lpstr>
      <vt:lpstr>Wingdings</vt:lpstr>
      <vt:lpstr>Segoe UI</vt:lpstr>
      <vt:lpstr>Silver</vt:lpstr>
      <vt:lpstr>1_Silver</vt:lpstr>
      <vt:lpstr>Advanced Development Techniques</vt:lpstr>
      <vt:lpstr>Typical Software Layers</vt:lpstr>
      <vt:lpstr>Tools and structure</vt:lpstr>
      <vt:lpstr>Layers: DATA (+ MDF, LDF via .gitignore!)</vt:lpstr>
      <vt:lpstr>Layers: REPOSITORY</vt:lpstr>
      <vt:lpstr>Layers: REPOSITORY</vt:lpstr>
      <vt:lpstr>Layers: LOGIC – SOLID</vt:lpstr>
      <vt:lpstr>Layers: LOGIC – SOLID + DI + CRUD</vt:lpstr>
      <vt:lpstr>Layers: LOGIC – NON-CRUD</vt:lpstr>
      <vt:lpstr>Layers: TEST</vt:lpstr>
      <vt:lpstr>Layers: PROGRAM</vt:lpstr>
      <vt:lpstr>Layered application</vt:lpstr>
      <vt:lpstr>Problems between layers</vt:lpstr>
      <vt:lpstr>Inner structure of layers</vt:lpstr>
      <vt:lpstr>Git</vt:lpstr>
      <vt:lpstr>Stylecop.Analyzers + Microsoft.CodeAnalysis.FxCopAnalyzers</vt:lpstr>
      <vt:lpstr>Doxygen</vt:lpstr>
      <vt:lpstr>PowerPoint-bemutató</vt:lpstr>
      <vt:lpstr>PowerPoint-bemutató</vt:lpstr>
    </vt:vector>
  </TitlesOfParts>
  <Company>OE 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PPT/2</dc:title>
  <dc:subject>PPT</dc:subject>
  <dc:creator>Szabó Zsolt, Szénási Sándor</dc:creator>
  <cp:lastModifiedBy>Zs</cp:lastModifiedBy>
  <cp:revision>1432</cp:revision>
  <dcterms:created xsi:type="dcterms:W3CDTF">2006-05-29T11:27:00Z</dcterms:created>
  <dcterms:modified xsi:type="dcterms:W3CDTF">2020-09-28T12:21:14Z</dcterms:modified>
</cp:coreProperties>
</file>