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27"/>
  </p:notesMasterIdLst>
  <p:handoutMasterIdLst>
    <p:handoutMasterId r:id="rId28"/>
  </p:handoutMasterIdLst>
  <p:sldIdLst>
    <p:sldId id="444" r:id="rId3"/>
    <p:sldId id="666" r:id="rId4"/>
    <p:sldId id="677" r:id="rId5"/>
    <p:sldId id="678" r:id="rId6"/>
    <p:sldId id="667" r:id="rId7"/>
    <p:sldId id="684" r:id="rId8"/>
    <p:sldId id="660" r:id="rId9"/>
    <p:sldId id="661" r:id="rId10"/>
    <p:sldId id="659" r:id="rId11"/>
    <p:sldId id="662" r:id="rId12"/>
    <p:sldId id="663" r:id="rId13"/>
    <p:sldId id="664" r:id="rId14"/>
    <p:sldId id="654" r:id="rId15"/>
    <p:sldId id="665" r:id="rId16"/>
    <p:sldId id="655" r:id="rId17"/>
    <p:sldId id="634" r:id="rId18"/>
    <p:sldId id="671" r:id="rId19"/>
    <p:sldId id="672" r:id="rId20"/>
    <p:sldId id="673" r:id="rId21"/>
    <p:sldId id="679" r:id="rId22"/>
    <p:sldId id="680" r:id="rId23"/>
    <p:sldId id="681" r:id="rId24"/>
    <p:sldId id="682" r:id="rId25"/>
    <p:sldId id="683"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
      <p:font typeface="Consolas" panose="020B0609020204030204" pitchFamily="49" charset="0"/>
      <p:regular r:id="rId37"/>
      <p:bold r:id="rId38"/>
      <p:italic r:id="rId39"/>
      <p:boldItalic r:id="rId40"/>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4CC64"/>
    <a:srgbClr val="0066FF"/>
    <a:srgbClr val="C0C0C0"/>
    <a:srgbClr val="0C0684"/>
    <a:srgbClr val="000066"/>
    <a:srgbClr val="FF0000"/>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Közepesen sötét stílus 4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65" autoAdjust="0"/>
    <p:restoredTop sz="94444" autoAdjust="0"/>
  </p:normalViewPr>
  <p:slideViewPr>
    <p:cSldViewPr>
      <p:cViewPr varScale="1">
        <p:scale>
          <a:sx n="67" d="100"/>
          <a:sy n="67" d="100"/>
        </p:scale>
        <p:origin x="1176" y="48"/>
      </p:cViewPr>
      <p:guideLst>
        <p:guide orient="horz" pos="2160"/>
        <p:guide pos="2880"/>
      </p:guideLst>
    </p:cSldViewPr>
  </p:slideViewPr>
  <p:outlineViewPr>
    <p:cViewPr>
      <p:scale>
        <a:sx n="33" d="100"/>
        <a:sy n="33" d="100"/>
      </p:scale>
      <p:origin x="0" y="-14880"/>
    </p:cViewPr>
  </p:outlineViewPr>
  <p:notesTextViewPr>
    <p:cViewPr>
      <p:scale>
        <a:sx n="100" d="100"/>
        <a:sy n="100" d="100"/>
      </p:scale>
      <p:origin x="0" y="0"/>
    </p:cViewPr>
  </p:notesTextViewPr>
  <p:sorterViewPr>
    <p:cViewPr>
      <p:scale>
        <a:sx n="100" d="100"/>
        <a:sy n="100" d="100"/>
      </p:scale>
      <p:origin x="0" y="-3768"/>
    </p:cViewPr>
  </p:sorterViewPr>
  <p:notesViewPr>
    <p:cSldViewPr>
      <p:cViewPr varScale="1">
        <p:scale>
          <a:sx n="54" d="100"/>
          <a:sy n="54" d="100"/>
        </p:scale>
        <p:origin x="2820" y="84"/>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61A1049F-3667-456D-B180-2ED924866871}" type="slidenum">
              <a:rPr lang="hu-HU"/>
              <a:pPr>
                <a:defRPr/>
              </a:pPr>
              <a:t>‹#›</a:t>
            </a:fld>
            <a:endParaRPr lang="hu-HU"/>
          </a:p>
        </p:txBody>
      </p:sp>
    </p:spTree>
    <p:extLst>
      <p:ext uri="{BB962C8B-B14F-4D97-AF65-F5344CB8AC3E}">
        <p14:creationId xmlns:p14="http://schemas.microsoft.com/office/powerpoint/2010/main" val="705538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8437CCB3-CD12-4C45-A4FC-11CD0A15BE74}" type="slidenum">
              <a:rPr lang="hu-HU"/>
              <a:pPr>
                <a:defRPr/>
              </a:pPr>
              <a:t>‹#›</a:t>
            </a:fld>
            <a:endParaRPr lang="hu-HU"/>
          </a:p>
        </p:txBody>
      </p:sp>
    </p:spTree>
    <p:extLst>
      <p:ext uri="{BB962C8B-B14F-4D97-AF65-F5344CB8AC3E}">
        <p14:creationId xmlns:p14="http://schemas.microsoft.com/office/powerpoint/2010/main" val="164362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yber-dojo.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depend.com/docs/visual-studio-dependency-grap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AEDDFDF9-7B6A-4AC2-A255-1E1ADC59DA60}" type="slidenum">
              <a:rPr lang="hu-HU" altLang="hu-HU" sz="1200">
                <a:solidFill>
                  <a:schemeClr val="tx1"/>
                </a:solidFill>
                <a:latin typeface="Segoe UI" pitchFamily="34" charset="0"/>
              </a:rPr>
              <a:pPr algn="r" eaLnBrk="1" hangingPunct="1"/>
              <a:t>1</a:t>
            </a:fld>
            <a:endParaRPr lang="hu-HU" altLang="hu-HU" sz="1200">
              <a:solidFill>
                <a:schemeClr val="tx1"/>
              </a:solidFill>
              <a:latin typeface="Segoe UI"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a:p>
        </p:txBody>
      </p:sp>
    </p:spTree>
    <p:extLst>
      <p:ext uri="{BB962C8B-B14F-4D97-AF65-F5344CB8AC3E}">
        <p14:creationId xmlns:p14="http://schemas.microsoft.com/office/powerpoint/2010/main" val="23677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13</a:t>
            </a:fld>
            <a:endParaRPr lang="hu-HU"/>
          </a:p>
        </p:txBody>
      </p:sp>
    </p:spTree>
    <p:extLst>
      <p:ext uri="{BB962C8B-B14F-4D97-AF65-F5344CB8AC3E}">
        <p14:creationId xmlns:p14="http://schemas.microsoft.com/office/powerpoint/2010/main" val="117979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OneTime... : NUnit 3.0-tól kezdve ez a neve</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418395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Ránézésre olvasható nevekkel: + ránézésre olvasható teszt is legyen</a:t>
            </a:r>
          </a:p>
          <a:p>
            <a:r>
              <a:rPr lang="hu-HU"/>
              <a:t>Az egymástól való függetlenítés miatt akár kódduplikáció is simán megengedett </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16</a:t>
            </a:fld>
            <a:endParaRPr lang="hu-HU"/>
          </a:p>
        </p:txBody>
      </p:sp>
    </p:spTree>
    <p:extLst>
      <p:ext uri="{BB962C8B-B14F-4D97-AF65-F5344CB8AC3E}">
        <p14:creationId xmlns:p14="http://schemas.microsoft.com/office/powerpoint/2010/main" val="36863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19</a:t>
            </a:fld>
            <a:endParaRPr lang="hu-HU"/>
          </a:p>
        </p:txBody>
      </p:sp>
    </p:spTree>
    <p:extLst>
      <p:ext uri="{BB962C8B-B14F-4D97-AF65-F5344CB8AC3E}">
        <p14:creationId xmlns:p14="http://schemas.microsoft.com/office/powerpoint/2010/main" val="217308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kern="0" dirty="0"/>
              <a:t>„Nehéz, nem hatékony” : tipikusan sokszori kódmódosítást igényel utólag a tesztelhetőség biztosítása, vagy csak kis </a:t>
            </a:r>
            <a:r>
              <a:rPr lang="hu-HU" kern="0" dirty="0" err="1"/>
              <a:t>coverage</a:t>
            </a:r>
            <a:r>
              <a:rPr lang="hu-HU" kern="0" dirty="0"/>
              <a:t> lesz.</a:t>
            </a:r>
          </a:p>
          <a:p>
            <a:pPr marL="0" marR="0" lvl="0" indent="0" algn="l" defTabSz="914400" rtl="0" eaLnBrk="0" fontAlgn="base" latinLnBrk="0" hangingPunct="0">
              <a:lnSpc>
                <a:spcPct val="100000"/>
              </a:lnSpc>
              <a:spcBef>
                <a:spcPct val="30000"/>
              </a:spcBef>
              <a:spcAft>
                <a:spcPct val="0"/>
              </a:spcAft>
              <a:buClrTx/>
              <a:buSzTx/>
              <a:buFontTx/>
              <a:buNone/>
              <a:tabLst/>
              <a:defRPr/>
            </a:pPr>
            <a:r>
              <a:rPr lang="hu-HU" kern="0" dirty="0"/>
              <a:t>TDD: Egyszerre egy tesztet írnak (pirosra), majd úgy alakítják a kódot, hogy csak azt + az addig már megírt teszteket teljesítse. Utána </a:t>
            </a:r>
            <a:r>
              <a:rPr lang="hu-HU" kern="0" dirty="0" err="1"/>
              <a:t>refaktorálnak</a:t>
            </a:r>
            <a:r>
              <a:rPr lang="hu-HU" kern="0" dirty="0"/>
              <a:t> a tesztek zölden tartása mellett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hu-HU" kern="0" dirty="0"/>
              <a:t>TDD gyakorlása: </a:t>
            </a:r>
            <a:r>
              <a:rPr lang="hu-HU" sz="1200" kern="0" dirty="0">
                <a:hlinkClick r:id="rId3"/>
              </a:rPr>
              <a:t>http://www.cyber-dojo.org</a:t>
            </a:r>
            <a:r>
              <a:rPr lang="hu-HU" sz="1200" kern="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hu-HU" kern="0" dirty="0"/>
          </a:p>
          <a:p>
            <a:endParaRPr lang="hu-HU" dirty="0"/>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20</a:t>
            </a:fld>
            <a:endParaRPr lang="hu-HU"/>
          </a:p>
        </p:txBody>
      </p:sp>
    </p:spTree>
    <p:extLst>
      <p:ext uri="{BB962C8B-B14F-4D97-AF65-F5344CB8AC3E}">
        <p14:creationId xmlns:p14="http://schemas.microsoft.com/office/powerpoint/2010/main" val="189189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Code coverage is collected by using a specialized tool to instrument the binaries to add tracing calls and run a full set of automated tests against the instrumented product. A good tool will give you not only the percentage of the code that is executed, but also will allow you to drill into the data and see exactly which lines of code were executed during a particular test.</a:t>
            </a:r>
            <a:endParaRPr lang="en-GB"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21</a:t>
            </a:fld>
            <a:endParaRPr lang="hu-HU"/>
          </a:p>
        </p:txBody>
      </p:sp>
    </p:spTree>
    <p:extLst>
      <p:ext uri="{BB962C8B-B14F-4D97-AF65-F5344CB8AC3E}">
        <p14:creationId xmlns:p14="http://schemas.microsoft.com/office/powerpoint/2010/main" val="181024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en-GB" sz="1200" b="0" i="0" kern="1200" dirty="0" err="1">
                <a:solidFill>
                  <a:schemeClr val="tx1"/>
                </a:solidFill>
                <a:effectLst/>
                <a:latin typeface="Segoe UI" pitchFamily="34" charset="0"/>
                <a:ea typeface="+mn-ea"/>
                <a:cs typeface="+mn-cs"/>
              </a:rPr>
              <a:t>ust</a:t>
            </a:r>
            <a:r>
              <a:rPr lang="en-GB" sz="1200" b="0" i="0" kern="1200" dirty="0">
                <a:solidFill>
                  <a:schemeClr val="tx1"/>
                </a:solidFill>
                <a:effectLst/>
                <a:latin typeface="Segoe UI" pitchFamily="34" charset="0"/>
                <a:ea typeface="+mn-ea"/>
                <a:cs typeface="+mn-cs"/>
              </a:rPr>
              <a:t> remember, having "100% code-coverage" doesn't mean everything is tested completely - while it means every line of code is tested, it doesn't mean they are tested under every (common) situation..</a:t>
            </a:r>
          </a:p>
          <a:p>
            <a:pPr fontAlgn="base"/>
            <a:r>
              <a:rPr lang="en-GB" sz="1200" b="0" i="0" kern="1200" dirty="0">
                <a:solidFill>
                  <a:schemeClr val="tx1"/>
                </a:solidFill>
                <a:effectLst/>
                <a:latin typeface="Segoe UI" pitchFamily="34" charset="0"/>
                <a:ea typeface="+mn-ea"/>
                <a:cs typeface="+mn-cs"/>
              </a:rPr>
              <a:t>I would use code-coverage to highlight bits of code that I should probably write tests for. For example, if whatever code-coverage tool shows </a:t>
            </a:r>
            <a:r>
              <a:rPr lang="en-GB" sz="1200" b="0" i="0" kern="1200" dirty="0" err="1">
                <a:solidFill>
                  <a:schemeClr val="tx1"/>
                </a:solidFill>
                <a:effectLst/>
                <a:latin typeface="Segoe UI" pitchFamily="34" charset="0"/>
                <a:ea typeface="+mn-ea"/>
                <a:cs typeface="+mn-cs"/>
              </a:rPr>
              <a:t>myImportantFunction</a:t>
            </a:r>
            <a:r>
              <a:rPr lang="en-GB" sz="1200" b="0" i="0" kern="1200" dirty="0">
                <a:solidFill>
                  <a:schemeClr val="tx1"/>
                </a:solidFill>
                <a:effectLst/>
                <a:latin typeface="Segoe UI" pitchFamily="34" charset="0"/>
                <a:ea typeface="+mn-ea"/>
                <a:cs typeface="+mn-cs"/>
              </a:rPr>
              <a:t>() isn't executed while running my current unit-tests, they should probably be improved.</a:t>
            </a:r>
          </a:p>
          <a:p>
            <a:pPr fontAlgn="base"/>
            <a:r>
              <a:rPr lang="en-GB" sz="1200" b="0" i="0" kern="1200" dirty="0">
                <a:solidFill>
                  <a:schemeClr val="tx1"/>
                </a:solidFill>
                <a:effectLst/>
                <a:latin typeface="Segoe UI" pitchFamily="34" charset="0"/>
                <a:ea typeface="+mn-ea"/>
                <a:cs typeface="+mn-cs"/>
              </a:rPr>
              <a:t>Basically, 100% code-coverage doesn't mean your code is perfect. Use it as a guide to write more comprehensive (unit-)tests.</a:t>
            </a:r>
          </a:p>
          <a:p>
            <a:endParaRPr lang="hu-HU" dirty="0"/>
          </a:p>
          <a:p>
            <a:endParaRPr lang="hu-HU" dirty="0"/>
          </a:p>
          <a:p>
            <a:pPr fontAlgn="base"/>
            <a:r>
              <a:rPr lang="en-GB" sz="1200" b="0" i="0" kern="1200" dirty="0">
                <a:solidFill>
                  <a:schemeClr val="tx1"/>
                </a:solidFill>
                <a:effectLst/>
                <a:latin typeface="Segoe UI" pitchFamily="34" charset="0"/>
                <a:ea typeface="+mn-ea"/>
                <a:cs typeface="+mn-cs"/>
              </a:rPr>
              <a:t>Condition coverage: All </a:t>
            </a:r>
            <a:r>
              <a:rPr lang="en-GB" sz="1200" b="0" i="0" kern="1200" dirty="0" err="1">
                <a:solidFill>
                  <a:schemeClr val="tx1"/>
                </a:solidFill>
                <a:effectLst/>
                <a:latin typeface="Segoe UI" pitchFamily="34" charset="0"/>
                <a:ea typeface="+mn-ea"/>
                <a:cs typeface="+mn-cs"/>
              </a:rPr>
              <a:t>boolean</a:t>
            </a:r>
            <a:r>
              <a:rPr lang="en-GB" sz="1200" b="0" i="0" kern="1200" dirty="0">
                <a:solidFill>
                  <a:schemeClr val="tx1"/>
                </a:solidFill>
                <a:effectLst/>
                <a:latin typeface="Segoe UI" pitchFamily="34" charset="0"/>
                <a:ea typeface="+mn-ea"/>
                <a:cs typeface="+mn-cs"/>
              </a:rPr>
              <a:t> expressions to be evaluated for true and false.</a:t>
            </a:r>
          </a:p>
          <a:p>
            <a:pPr fontAlgn="base"/>
            <a:r>
              <a:rPr lang="en-GB" sz="1200" b="0" i="0" kern="1200" dirty="0">
                <a:solidFill>
                  <a:schemeClr val="tx1"/>
                </a:solidFill>
                <a:effectLst/>
                <a:latin typeface="Segoe UI" pitchFamily="34" charset="0"/>
                <a:ea typeface="+mn-ea"/>
                <a:cs typeface="+mn-cs"/>
              </a:rPr>
              <a:t>Decision coverage: Not just </a:t>
            </a:r>
            <a:r>
              <a:rPr lang="en-GB" sz="1200" b="0" i="0" kern="1200" dirty="0" err="1">
                <a:solidFill>
                  <a:schemeClr val="tx1"/>
                </a:solidFill>
                <a:effectLst/>
                <a:latin typeface="Segoe UI" pitchFamily="34" charset="0"/>
                <a:ea typeface="+mn-ea"/>
                <a:cs typeface="+mn-cs"/>
              </a:rPr>
              <a:t>boolean</a:t>
            </a:r>
            <a:r>
              <a:rPr lang="en-GB" sz="1200" b="0" i="0" kern="1200" dirty="0">
                <a:solidFill>
                  <a:schemeClr val="tx1"/>
                </a:solidFill>
                <a:effectLst/>
                <a:latin typeface="Segoe UI" pitchFamily="34" charset="0"/>
                <a:ea typeface="+mn-ea"/>
                <a:cs typeface="+mn-cs"/>
              </a:rPr>
              <a:t> expressions to be evaluated for true and false once, but to cover all subsequent if-elseif-else body.</a:t>
            </a:r>
          </a:p>
          <a:p>
            <a:pPr fontAlgn="base"/>
            <a:r>
              <a:rPr lang="en-GB" sz="1200" b="0" i="0" kern="1200" dirty="0">
                <a:solidFill>
                  <a:schemeClr val="tx1"/>
                </a:solidFill>
                <a:effectLst/>
                <a:latin typeface="Segoe UI" pitchFamily="34" charset="0"/>
                <a:ea typeface="+mn-ea"/>
                <a:cs typeface="+mn-cs"/>
              </a:rPr>
              <a:t>Loop Coverage: means, has every possible loop been executed one time, more than once and zero time. Also, if we have assumption on max limit, then, if feasible, test maximum limit times and, one more than maximum limit times.</a:t>
            </a:r>
          </a:p>
          <a:p>
            <a:pPr fontAlgn="base"/>
            <a:r>
              <a:rPr lang="en-GB" sz="1200" b="0" i="0" kern="1200" dirty="0">
                <a:solidFill>
                  <a:schemeClr val="tx1"/>
                </a:solidFill>
                <a:effectLst/>
                <a:latin typeface="Segoe UI" pitchFamily="34" charset="0"/>
                <a:ea typeface="+mn-ea"/>
                <a:cs typeface="+mn-cs"/>
              </a:rPr>
              <a:t>Entry and Exit Coverage: Test for all possible call and its return value.</a:t>
            </a:r>
          </a:p>
          <a:p>
            <a:pPr fontAlgn="base"/>
            <a:r>
              <a:rPr lang="en-GB" sz="1200" b="0" i="0" kern="1200" dirty="0">
                <a:solidFill>
                  <a:schemeClr val="tx1"/>
                </a:solidFill>
                <a:effectLst/>
                <a:latin typeface="Segoe UI" pitchFamily="34" charset="0"/>
                <a:ea typeface="+mn-ea"/>
                <a:cs typeface="+mn-cs"/>
              </a:rPr>
              <a:t>Parameter Value Coverage (PVC). To check if all possible values for a parameter are tested. For example, a string could be any of these commonly: a) null, b) empty, c) whitespace (space, tabs, new line), d) valid string, e) invalid string, f) single-byte string, g) double-byte string. Failure to test each possible parameter value may leave a bug. Testing only one of these could result in 100% code coverage as each line is covered, but as only one of seven options are tested, means, only 14.2% coverage of parameter value.</a:t>
            </a:r>
          </a:p>
          <a:p>
            <a:pPr fontAlgn="base"/>
            <a:r>
              <a:rPr lang="en-GB" sz="1200" b="0" i="0" kern="1200" dirty="0">
                <a:solidFill>
                  <a:schemeClr val="tx1"/>
                </a:solidFill>
                <a:effectLst/>
                <a:latin typeface="Segoe UI" pitchFamily="34" charset="0"/>
                <a:ea typeface="+mn-ea"/>
                <a:cs typeface="+mn-cs"/>
              </a:rPr>
              <a:t>Inheritance Coverage: In case of object oriented source, when returning a derived object referred by base class, coverage to evaluate, if sibling object is returned, should be tested.</a:t>
            </a:r>
          </a:p>
          <a:p>
            <a:endParaRPr lang="en-GB"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22</a:t>
            </a:fld>
            <a:endParaRPr lang="hu-HU"/>
          </a:p>
        </p:txBody>
      </p:sp>
    </p:spTree>
    <p:extLst>
      <p:ext uri="{BB962C8B-B14F-4D97-AF65-F5344CB8AC3E}">
        <p14:creationId xmlns:p14="http://schemas.microsoft.com/office/powerpoint/2010/main" val="351383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24</a:t>
            </a:fld>
            <a:endParaRPr lang="hu-HU"/>
          </a:p>
        </p:txBody>
      </p:sp>
    </p:spTree>
    <p:extLst>
      <p:ext uri="{BB962C8B-B14F-4D97-AF65-F5344CB8AC3E}">
        <p14:creationId xmlns:p14="http://schemas.microsoft.com/office/powerpoint/2010/main" val="403764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Órai munka (150-300); féléves beadandó (</a:t>
            </a:r>
            <a:r>
              <a:rPr lang="hu-HU" dirty="0" err="1"/>
              <a:t>CarShop</a:t>
            </a:r>
            <a:r>
              <a:rPr lang="hu-HU" dirty="0"/>
              <a:t> 4841); 1 fős kisprojekt (n*10e); </a:t>
            </a:r>
            <a:r>
              <a:rPr lang="hu-HU" dirty="0" err="1"/>
              <a:t>avg</a:t>
            </a:r>
            <a:r>
              <a:rPr lang="hu-HU" dirty="0"/>
              <a:t> projekt (n*100e); nagy projekt</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3</a:t>
            </a:fld>
            <a:endParaRPr lang="hu-HU"/>
          </a:p>
        </p:txBody>
      </p:sp>
    </p:spTree>
    <p:extLst>
      <p:ext uri="{BB962C8B-B14F-4D97-AF65-F5344CB8AC3E}">
        <p14:creationId xmlns:p14="http://schemas.microsoft.com/office/powerpoint/2010/main" val="93289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sz="1200" b="0" dirty="0"/>
              <a:t>Forrás: </a:t>
            </a:r>
            <a:r>
              <a:rPr lang="hu-HU" sz="1200" b="0" dirty="0">
                <a:hlinkClick r:id="rId3"/>
              </a:rPr>
              <a:t>https://www.ndepend.com/docs/visual-studio-dependency-graph</a:t>
            </a:r>
            <a:endParaRPr lang="hu-HU" sz="1200" b="0" dirty="0"/>
          </a:p>
          <a:p>
            <a:endParaRPr lang="hu-HU" dirty="0"/>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4</a:t>
            </a:fld>
            <a:endParaRPr lang="hu-HU"/>
          </a:p>
        </p:txBody>
      </p:sp>
    </p:spTree>
    <p:extLst>
      <p:ext uri="{BB962C8B-B14F-4D97-AF65-F5344CB8AC3E}">
        <p14:creationId xmlns:p14="http://schemas.microsoft.com/office/powerpoint/2010/main" val="347803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6</a:t>
            </a:fld>
            <a:endParaRPr lang="hu-HU"/>
          </a:p>
        </p:txBody>
      </p:sp>
    </p:spTree>
    <p:extLst>
      <p:ext uri="{BB962C8B-B14F-4D97-AF65-F5344CB8AC3E}">
        <p14:creationId xmlns:p14="http://schemas.microsoft.com/office/powerpoint/2010/main" val="104145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Félkövér, amit megnézünk. Moq a következő órán.</a:t>
            </a:r>
          </a:p>
          <a:p>
            <a:r>
              <a:rPr lang="hu-HU"/>
              <a:t>Általában a fejlesztői közösség összeválogatja a toolkészletet, nem feltétlenül együtt használják az N... családot </a:t>
            </a:r>
          </a:p>
          <a:p>
            <a:endParaRPr lang="hu-HU"/>
          </a:p>
          <a:p>
            <a:r>
              <a:rPr lang="hu-HU"/>
              <a:t>NUnit nemigen különbözik az összes hasonló célú keretrendszertől, igazából tökmindegy, melyiket választják.</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7</a:t>
            </a:fld>
            <a:endParaRPr lang="hu-HU"/>
          </a:p>
        </p:txBody>
      </p:sp>
    </p:spTree>
    <p:extLst>
      <p:ext uri="{BB962C8B-B14F-4D97-AF65-F5344CB8AC3E}">
        <p14:creationId xmlns:p14="http://schemas.microsoft.com/office/powerpoint/2010/main" val="306712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8</a:t>
            </a:fld>
            <a:endParaRPr lang="hu-HU"/>
          </a:p>
        </p:txBody>
      </p:sp>
    </p:spTree>
    <p:extLst>
      <p:ext uri="{BB962C8B-B14F-4D97-AF65-F5344CB8AC3E}">
        <p14:creationId xmlns:p14="http://schemas.microsoft.com/office/powerpoint/2010/main" val="291845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„ConsoleApplication1Tests” projektben, „Class1Tests” osztályban van ez a teszt. </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9</a:t>
            </a:fld>
            <a:endParaRPr lang="hu-HU"/>
          </a:p>
        </p:txBody>
      </p:sp>
    </p:spTree>
    <p:extLst>
      <p:ext uri="{BB962C8B-B14F-4D97-AF65-F5344CB8AC3E}">
        <p14:creationId xmlns:p14="http://schemas.microsoft.com/office/powerpoint/2010/main" val="50043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10</a:t>
            </a:fld>
            <a:endParaRPr lang="hu-HU"/>
          </a:p>
        </p:txBody>
      </p:sp>
    </p:spTree>
    <p:extLst>
      <p:ext uri="{BB962C8B-B14F-4D97-AF65-F5344CB8AC3E}">
        <p14:creationId xmlns:p14="http://schemas.microsoft.com/office/powerpoint/2010/main" val="422979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Assert.That után a második paraméterben mondatszerűen olvasható/írható („fluent”) szintaktika. </a:t>
            </a:r>
          </a:p>
          <a:p>
            <a:r>
              <a:rPr lang="hu-HU"/>
              <a:t>Volt egy régi szintaktika is, régi NUnit még csak ezt tudta (utolsó sor). Assert.AreEqual, Assert.AreSame, Assert.IsNull, Assert.IsNotNull ... stb.</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12</a:t>
            </a:fld>
            <a:endParaRPr lang="hu-HU"/>
          </a:p>
        </p:txBody>
      </p:sp>
    </p:spTree>
    <p:extLst>
      <p:ext uri="{BB962C8B-B14F-4D97-AF65-F5344CB8AC3E}">
        <p14:creationId xmlns:p14="http://schemas.microsoft.com/office/powerpoint/2010/main" val="11712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09FE533E-8244-41F6-B858-365FD739EC2B}" type="slidenum">
              <a:rPr lang="hu-HU"/>
              <a:pPr>
                <a:defRPr/>
              </a:pPr>
              <a:t>‹#›</a:t>
            </a:fld>
            <a:endParaRPr lang="hu-HU"/>
          </a:p>
        </p:txBody>
      </p:sp>
      <p:sp>
        <p:nvSpPr>
          <p:cNvPr id="7" name="Rectangle 15"/>
          <p:cNvSpPr>
            <a:spLocks noGrp="1" noChangeArrowheads="1"/>
          </p:cNvSpPr>
          <p:nvPr>
            <p:ph type="ftr" sz="quarter" idx="12"/>
          </p:nvPr>
        </p:nvSpPr>
        <p:spPr>
          <a:xfrm>
            <a:off x="3124200" y="6245225"/>
            <a:ext cx="2895600" cy="476250"/>
          </a:xfrm>
        </p:spPr>
        <p:txBody>
          <a:bodyPr/>
          <a:lstStyle>
            <a:lvl1pPr>
              <a:defRPr smtClean="0"/>
            </a:lvl1pPr>
          </a:lstStyle>
          <a:p>
            <a:pPr>
              <a:defRPr/>
            </a:pPr>
            <a:r>
              <a:rPr lang="hu-HU" smtClean="0"/>
              <a:t>OE-NIK WHP</a:t>
            </a:r>
            <a:endParaRPr lang="hu-HU"/>
          </a:p>
        </p:txBody>
      </p:sp>
    </p:spTree>
    <p:extLst>
      <p:ext uri="{BB962C8B-B14F-4D97-AF65-F5344CB8AC3E}">
        <p14:creationId xmlns:p14="http://schemas.microsoft.com/office/powerpoint/2010/main" val="453169192"/>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AC0A760F-72D2-432F-8862-509085489D62}" type="slidenum">
              <a:rPr lang="hu-HU"/>
              <a:pPr>
                <a:defRPr/>
              </a:pPr>
              <a:t>‹#›</a:t>
            </a:fld>
            <a:endParaRPr lang="hu-HU"/>
          </a:p>
        </p:txBody>
      </p:sp>
    </p:spTree>
    <p:extLst>
      <p:ext uri="{BB962C8B-B14F-4D97-AF65-F5344CB8AC3E}">
        <p14:creationId xmlns:p14="http://schemas.microsoft.com/office/powerpoint/2010/main" val="1139165137"/>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77E96086-F10C-433E-A121-D8DB20A5B619}" type="slidenum">
              <a:rPr lang="hu-HU"/>
              <a:pPr>
                <a:defRPr/>
              </a:pPr>
              <a:t>‹#›</a:t>
            </a:fld>
            <a:endParaRPr lang="hu-HU"/>
          </a:p>
        </p:txBody>
      </p:sp>
    </p:spTree>
    <p:extLst>
      <p:ext uri="{BB962C8B-B14F-4D97-AF65-F5344CB8AC3E}">
        <p14:creationId xmlns:p14="http://schemas.microsoft.com/office/powerpoint/2010/main" val="127635521"/>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a:t>Mintacím szerkesztése</a:t>
            </a:r>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989E4B7D-BB2E-4AC0-A426-44F0FD343D85}" type="slidenum">
              <a:rPr lang="hu-HU"/>
              <a:pPr>
                <a:defRPr/>
              </a:pPr>
              <a:t>‹#›</a:t>
            </a:fld>
            <a:endParaRPr lang="hu-HU"/>
          </a:p>
        </p:txBody>
      </p:sp>
    </p:spTree>
    <p:extLst>
      <p:ext uri="{BB962C8B-B14F-4D97-AF65-F5344CB8AC3E}">
        <p14:creationId xmlns:p14="http://schemas.microsoft.com/office/powerpoint/2010/main" val="197384901"/>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a:t>Mintacím szerkesztése</a:t>
            </a:r>
          </a:p>
        </p:txBody>
      </p:sp>
      <p:sp>
        <p:nvSpPr>
          <p:cNvPr id="3" name="Táblázat helye 2"/>
          <p:cNvSpPr>
            <a:spLocks noGrp="1"/>
          </p:cNvSpPr>
          <p:nvPr>
            <p:ph type="tbl" idx="1"/>
          </p:nvPr>
        </p:nvSpPr>
        <p:spPr>
          <a:xfrm>
            <a:off x="107950" y="692150"/>
            <a:ext cx="8928100" cy="5761038"/>
          </a:xfrm>
        </p:spPr>
        <p:txBody>
          <a:bodyPr/>
          <a:lstStyle/>
          <a:p>
            <a:pPr lvl="0"/>
            <a:endParaRPr lang="hu-HU" noProof="0"/>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4401DDD6-3F8B-4A0F-8C72-BF6764E27FA3}" type="slidenum">
              <a:rPr lang="hu-HU"/>
              <a:pPr>
                <a:defRPr/>
              </a:pPr>
              <a:t>‹#›</a:t>
            </a:fld>
            <a:endParaRPr lang="hu-HU"/>
          </a:p>
        </p:txBody>
      </p:sp>
    </p:spTree>
    <p:extLst>
      <p:ext uri="{BB962C8B-B14F-4D97-AF65-F5344CB8AC3E}">
        <p14:creationId xmlns:p14="http://schemas.microsoft.com/office/powerpoint/2010/main" val="2677050376"/>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EA6E768B-A68D-4F92-85FE-CDBD17E7F572}" type="slidenum">
              <a:rPr lang="hu-HU"/>
              <a:pPr>
                <a:defRPr/>
              </a:pPr>
              <a:t>‹#›</a:t>
            </a:fld>
            <a:endParaRPr lang="hu-HU"/>
          </a:p>
        </p:txBody>
      </p:sp>
    </p:spTree>
    <p:extLst>
      <p:ext uri="{BB962C8B-B14F-4D97-AF65-F5344CB8AC3E}">
        <p14:creationId xmlns:p14="http://schemas.microsoft.com/office/powerpoint/2010/main" val="3943136664"/>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B60DAD87-7EB7-4D38-BAF0-0AF208F78DF0}" type="slidenum">
              <a:rPr lang="hu-HU"/>
              <a:pPr>
                <a:defRPr/>
              </a:pPr>
              <a:t>‹#›</a:t>
            </a:fld>
            <a:endParaRPr lang="hu-HU"/>
          </a:p>
        </p:txBody>
      </p:sp>
    </p:spTree>
    <p:extLst>
      <p:ext uri="{BB962C8B-B14F-4D97-AF65-F5344CB8AC3E}">
        <p14:creationId xmlns:p14="http://schemas.microsoft.com/office/powerpoint/2010/main" val="3130469444"/>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94E972A0-3A3D-49A1-976C-1B76E2837774}" type="slidenum">
              <a:rPr lang="hu-HU"/>
              <a:pPr>
                <a:defRPr/>
              </a:pPr>
              <a:t>‹#›</a:t>
            </a:fld>
            <a:endParaRPr lang="hu-HU"/>
          </a:p>
        </p:txBody>
      </p:sp>
    </p:spTree>
    <p:extLst>
      <p:ext uri="{BB962C8B-B14F-4D97-AF65-F5344CB8AC3E}">
        <p14:creationId xmlns:p14="http://schemas.microsoft.com/office/powerpoint/2010/main" val="1876304238"/>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8CD6853A-B7CE-4C2D-AD92-4933FAF4D115}" type="slidenum">
              <a:rPr lang="hu-HU"/>
              <a:pPr>
                <a:defRPr/>
              </a:pPr>
              <a:t>‹#›</a:t>
            </a:fld>
            <a:endParaRPr lang="hu-HU"/>
          </a:p>
        </p:txBody>
      </p:sp>
    </p:spTree>
    <p:extLst>
      <p:ext uri="{BB962C8B-B14F-4D97-AF65-F5344CB8AC3E}">
        <p14:creationId xmlns:p14="http://schemas.microsoft.com/office/powerpoint/2010/main" val="2188358148"/>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8" name="Rectangle 9"/>
          <p:cNvSpPr>
            <a:spLocks noGrp="1" noChangeArrowheads="1"/>
          </p:cNvSpPr>
          <p:nvPr>
            <p:ph type="sldNum" sz="quarter" idx="11"/>
          </p:nvPr>
        </p:nvSpPr>
        <p:spPr>
          <a:ln/>
        </p:spPr>
        <p:txBody>
          <a:bodyPr/>
          <a:lstStyle>
            <a:lvl1pPr>
              <a:defRPr/>
            </a:lvl1pPr>
          </a:lstStyle>
          <a:p>
            <a:pPr>
              <a:defRPr/>
            </a:pPr>
            <a:fld id="{4AE26842-6C87-42D8-BEE5-743AFEACED0E}" type="slidenum">
              <a:rPr lang="hu-HU"/>
              <a:pPr>
                <a:defRPr/>
              </a:pPr>
              <a:t>‹#›</a:t>
            </a:fld>
            <a:endParaRPr lang="hu-HU"/>
          </a:p>
        </p:txBody>
      </p:sp>
    </p:spTree>
    <p:extLst>
      <p:ext uri="{BB962C8B-B14F-4D97-AF65-F5344CB8AC3E}">
        <p14:creationId xmlns:p14="http://schemas.microsoft.com/office/powerpoint/2010/main" val="4268641086"/>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4" name="Rectangle 9"/>
          <p:cNvSpPr>
            <a:spLocks noGrp="1" noChangeArrowheads="1"/>
          </p:cNvSpPr>
          <p:nvPr>
            <p:ph type="sldNum" sz="quarter" idx="11"/>
          </p:nvPr>
        </p:nvSpPr>
        <p:spPr>
          <a:ln/>
        </p:spPr>
        <p:txBody>
          <a:bodyPr/>
          <a:lstStyle>
            <a:lvl1pPr>
              <a:defRPr/>
            </a:lvl1pPr>
          </a:lstStyle>
          <a:p>
            <a:pPr>
              <a:defRPr/>
            </a:pPr>
            <a:fld id="{2A0CE0D0-60EB-4D0B-B229-E26F6480F8FC}" type="slidenum">
              <a:rPr lang="hu-HU"/>
              <a:pPr>
                <a:defRPr/>
              </a:pPr>
              <a:t>‹#›</a:t>
            </a:fld>
            <a:endParaRPr lang="hu-HU"/>
          </a:p>
        </p:txBody>
      </p:sp>
    </p:spTree>
    <p:extLst>
      <p:ext uri="{BB962C8B-B14F-4D97-AF65-F5344CB8AC3E}">
        <p14:creationId xmlns:p14="http://schemas.microsoft.com/office/powerpoint/2010/main" val="236444428"/>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3" name="Rectangle 9"/>
          <p:cNvSpPr>
            <a:spLocks noGrp="1" noChangeArrowheads="1"/>
          </p:cNvSpPr>
          <p:nvPr>
            <p:ph type="sldNum" sz="quarter" idx="11"/>
          </p:nvPr>
        </p:nvSpPr>
        <p:spPr>
          <a:ln/>
        </p:spPr>
        <p:txBody>
          <a:bodyPr/>
          <a:lstStyle>
            <a:lvl1pPr>
              <a:defRPr/>
            </a:lvl1pPr>
          </a:lstStyle>
          <a:p>
            <a:pPr>
              <a:defRPr/>
            </a:pPr>
            <a:fld id="{9E84FC66-0273-4651-909C-21EC6C7CCEC1}" type="slidenum">
              <a:rPr lang="hu-HU"/>
              <a:pPr>
                <a:defRPr/>
              </a:pPr>
              <a:t>‹#›</a:t>
            </a:fld>
            <a:endParaRPr lang="hu-HU"/>
          </a:p>
        </p:txBody>
      </p:sp>
    </p:spTree>
    <p:extLst>
      <p:ext uri="{BB962C8B-B14F-4D97-AF65-F5344CB8AC3E}">
        <p14:creationId xmlns:p14="http://schemas.microsoft.com/office/powerpoint/2010/main" val="2348251505"/>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A0EFC31D-66AD-4A77-A757-1CB1EADAEF9B}" type="slidenum">
              <a:rPr lang="hu-HU"/>
              <a:pPr>
                <a:defRPr/>
              </a:pPr>
              <a:t>‹#›</a:t>
            </a:fld>
            <a:endParaRPr lang="hu-HU"/>
          </a:p>
        </p:txBody>
      </p:sp>
    </p:spTree>
    <p:extLst>
      <p:ext uri="{BB962C8B-B14F-4D97-AF65-F5344CB8AC3E}">
        <p14:creationId xmlns:p14="http://schemas.microsoft.com/office/powerpoint/2010/main" val="1674364826"/>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title style</a:t>
            </a:r>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0F4F852E-FE9E-41FE-B87C-995A9FEAE54B}" type="slidenum">
              <a:rPr lang="hu-HU"/>
              <a:pPr>
                <a:defRPr/>
              </a:pPr>
              <a:t>‹#›</a:t>
            </a:fld>
            <a:endParaRPr lang="hu-HU"/>
          </a:p>
        </p:txBody>
      </p:sp>
      <p:sp>
        <p:nvSpPr>
          <p:cNvPr id="1030" name="Rectangle 10"/>
          <p:cNvSpPr>
            <a:spLocks noChangeArrowheads="1"/>
          </p:cNvSpPr>
          <p:nvPr userDrawn="1"/>
        </p:nvSpPr>
        <p:spPr bwMode="auto">
          <a:xfrm>
            <a:off x="107950" y="6562725"/>
            <a:ext cx="719138" cy="179388"/>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55311" name="Rectangle 15"/>
          <p:cNvSpPr>
            <a:spLocks noGrp="1" noChangeArrowheads="1"/>
          </p:cNvSpPr>
          <p:nvPr>
            <p:ph type="ftr" sz="quarter" idx="3"/>
          </p:nvPr>
        </p:nvSpPr>
        <p:spPr bwMode="auto">
          <a:xfrm>
            <a:off x="2446338" y="6564313"/>
            <a:ext cx="4246562" cy="17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smtClean="0">
                <a:solidFill>
                  <a:schemeClr val="tx1"/>
                </a:solidFill>
              </a:defRPr>
            </a:lvl1pPr>
          </a:lstStyle>
          <a:p>
            <a:pPr>
              <a:defRPr/>
            </a:pPr>
            <a:r>
              <a:rPr lang="hu-HU" smtClean="0"/>
              <a:t>OE-NIK WHP</a:t>
            </a:r>
            <a:endParaRPr lang="hu-HU"/>
          </a:p>
        </p:txBody>
      </p:sp>
    </p:spTree>
  </p:cSld>
  <p:clrMap bg1="lt1" tx1="dk1" bg2="lt2" tx2="dk2" accent1="accent1" accent2="accent2" accent3="accent3" accent4="accent4" accent5="accent5" accent6="accent6" hlink="hlink" folHlink="folHlink"/>
  <p:sldLayoutIdLst>
    <p:sldLayoutId id="2147483749" r:id="rId1"/>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8" name="Rectangle 15"/>
          <p:cNvSpPr>
            <a:spLocks noGrp="1" noChangeArrowheads="1"/>
          </p:cNvSpPr>
          <p:nvPr>
            <p:ph type="ftr" sz="quarter" idx="3"/>
          </p:nvPr>
        </p:nvSpPr>
        <p:spPr bwMode="auto">
          <a:xfrm>
            <a:off x="2446338" y="6564313"/>
            <a:ext cx="4246562" cy="1793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000" smtClean="0">
                <a:solidFill>
                  <a:schemeClr val="tx1"/>
                </a:solidFill>
              </a:defRPr>
            </a:lvl1pPr>
          </a:lstStyle>
          <a:p>
            <a:pPr>
              <a:defRPr/>
            </a:pPr>
            <a:r>
              <a:rPr lang="hu-HU" smtClean="0"/>
              <a:t>OE-NIK WHP</a:t>
            </a:r>
            <a:endParaRPr lang="hu-HU"/>
          </a:p>
        </p:txBody>
      </p:sp>
      <p:sp>
        <p:nvSpPr>
          <p:cNvPr id="1030" name="Rectangle 10"/>
          <p:cNvSpPr>
            <a:spLocks noChangeArrowheads="1"/>
          </p:cNvSpPr>
          <p:nvPr userDrawn="1"/>
        </p:nvSpPr>
        <p:spPr bwMode="auto">
          <a:xfrm>
            <a:off x="107380" y="6562725"/>
            <a:ext cx="719138" cy="466725"/>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5ECC5B6B-3CBB-458F-B8E0-9078F752E0A3}"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0.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3.xml"/><Relationship Id="rId16"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9F5E841-C6BF-451E-A6F9-B54F02A7F3CF}" type="slidenum">
              <a:rPr lang="hu-HU" altLang="hu-HU" sz="1000" smtClean="0">
                <a:solidFill>
                  <a:schemeClr val="tx1"/>
                </a:solidFill>
              </a:rPr>
              <a:pPr eaLnBrk="1" hangingPunct="1"/>
              <a:t>1</a:t>
            </a:fld>
            <a:endParaRPr lang="hu-HU" altLang="hu-HU" sz="1000">
              <a:solidFill>
                <a:schemeClr val="tx1"/>
              </a:solidFill>
            </a:endParaRPr>
          </a:p>
        </p:txBody>
      </p:sp>
      <p:sp>
        <p:nvSpPr>
          <p:cNvPr id="5124" name="Rectangle 8"/>
          <p:cNvSpPr>
            <a:spLocks noGrp="1" noChangeArrowheads="1"/>
          </p:cNvSpPr>
          <p:nvPr>
            <p:ph type="ctrTitle" idx="4294967295"/>
          </p:nvPr>
        </p:nvSpPr>
        <p:spPr>
          <a:xfrm>
            <a:off x="107950" y="1628775"/>
            <a:ext cx="8928100" cy="1470025"/>
          </a:xfrm>
        </p:spPr>
        <p:txBody>
          <a:bodyPr/>
          <a:lstStyle/>
          <a:p>
            <a:pPr algn="ctr" eaLnBrk="1" hangingPunct="1"/>
            <a:r>
              <a:rPr lang="hu-HU" altLang="hu-HU" sz="4000" dirty="0" smtClean="0"/>
              <a:t>A</a:t>
            </a:r>
            <a:r>
              <a:rPr lang="en-US" altLang="hu-HU" sz="4000" dirty="0" err="1" smtClean="0"/>
              <a:t>dvanced</a:t>
            </a:r>
            <a:r>
              <a:rPr lang="en-US" altLang="hu-HU" sz="4000" dirty="0" smtClean="0"/>
              <a:t> </a:t>
            </a:r>
            <a:r>
              <a:rPr lang="en-US" altLang="hu-HU" sz="4000" dirty="0"/>
              <a:t>development techniques</a:t>
            </a:r>
            <a:endParaRPr lang="hu-HU" altLang="hu-HU" sz="4000" dirty="0"/>
          </a:p>
        </p:txBody>
      </p:sp>
      <p:sp>
        <p:nvSpPr>
          <p:cNvPr id="88068" name="Rectangle 9"/>
          <p:cNvSpPr>
            <a:spLocks noGrp="1" noChangeArrowheads="1"/>
          </p:cNvSpPr>
          <p:nvPr>
            <p:ph type="subTitle" idx="4294967295"/>
          </p:nvPr>
        </p:nvSpPr>
        <p:spPr>
          <a:xfrm>
            <a:off x="107950" y="3141663"/>
            <a:ext cx="8928100" cy="3024187"/>
          </a:xfrm>
        </p:spPr>
        <p:txBody>
          <a:bodyPr lIns="360000"/>
          <a:lstStyle/>
          <a:p>
            <a:pPr marL="0" indent="0" eaLnBrk="1" hangingPunct="1">
              <a:spcBef>
                <a:spcPct val="0"/>
              </a:spcBef>
              <a:buFontTx/>
              <a:buNone/>
              <a:tabLst>
                <a:tab pos="442913" algn="l"/>
              </a:tabLst>
              <a:defRPr/>
            </a:pPr>
            <a:r>
              <a:rPr lang="en-GB" sz="2000" b="0" dirty="0" smtClean="0"/>
              <a:t>Simple Unit Tests</a:t>
            </a:r>
            <a:endParaRPr lang="hu-HU" sz="2000" b="0" dirty="0"/>
          </a:p>
          <a:p>
            <a:pPr marL="0" indent="0" eaLnBrk="1" hangingPunct="1">
              <a:spcBef>
                <a:spcPct val="0"/>
              </a:spcBef>
              <a:buFontTx/>
              <a:buNone/>
              <a:tabLst>
                <a:tab pos="442913" algn="l"/>
              </a:tabLst>
              <a:defRPr/>
            </a:pPr>
            <a:r>
              <a:rPr lang="hu-HU" sz="2000" b="0" dirty="0" err="1" smtClean="0"/>
              <a:t>NUnit</a:t>
            </a:r>
            <a:endParaRPr lang="hu-HU" sz="2000" b="0" dirty="0">
              <a:solidFill>
                <a:schemeClr val="bg1">
                  <a:lumMod val="65000"/>
                </a:schemeClr>
              </a:solidFill>
            </a:endParaRPr>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it work</a:t>
            </a:r>
            <a:r>
              <a:rPr lang="hu-HU" dirty="0" smtClean="0"/>
              <a:t>?</a:t>
            </a:r>
            <a:endParaRPr lang="en-GB" dirty="0"/>
          </a:p>
        </p:txBody>
      </p:sp>
      <p:sp>
        <p:nvSpPr>
          <p:cNvPr id="3" name="Content Placeholder 2"/>
          <p:cNvSpPr>
            <a:spLocks noGrp="1"/>
          </p:cNvSpPr>
          <p:nvPr>
            <p:ph idx="1"/>
          </p:nvPr>
        </p:nvSpPr>
        <p:spPr/>
        <p:txBody>
          <a:bodyPr/>
          <a:lstStyle/>
          <a:p>
            <a:r>
              <a:rPr lang="hu-HU" dirty="0" err="1"/>
              <a:t>Reflection</a:t>
            </a:r>
            <a:endParaRPr lang="hu-HU" dirty="0"/>
          </a:p>
          <a:p>
            <a:endParaRPr lang="hu-HU" dirty="0"/>
          </a:p>
          <a:p>
            <a:endParaRPr lang="hu-HU" dirty="0"/>
          </a:p>
          <a:p>
            <a:endParaRPr lang="hu-HU" dirty="0"/>
          </a:p>
          <a:p>
            <a:endParaRPr lang="hu-HU" dirty="0"/>
          </a:p>
          <a:p>
            <a:endParaRPr lang="hu-HU" dirty="0"/>
          </a:p>
          <a:p>
            <a:endParaRPr lang="hu-HU" dirty="0"/>
          </a:p>
          <a:p>
            <a:r>
              <a:rPr lang="hu-HU" dirty="0" err="1"/>
              <a:t>Studio</a:t>
            </a:r>
            <a:r>
              <a:rPr lang="hu-HU" dirty="0"/>
              <a:t> Test Explorer =&gt; </a:t>
            </a:r>
            <a:r>
              <a:rPr lang="hu-HU" dirty="0" err="1"/>
              <a:t>NUnit</a:t>
            </a:r>
            <a:endParaRPr lang="hu-HU" dirty="0"/>
          </a:p>
          <a:p>
            <a:pPr lvl="1"/>
            <a:r>
              <a:rPr lang="hu-HU" dirty="0" err="1"/>
              <a:t>NUnit</a:t>
            </a:r>
            <a:r>
              <a:rPr lang="hu-HU" dirty="0"/>
              <a:t> </a:t>
            </a:r>
            <a:r>
              <a:rPr lang="en-GB" dirty="0" smtClean="0"/>
              <a:t>uses reflection to look for the [</a:t>
            </a:r>
            <a:r>
              <a:rPr lang="en-GB" dirty="0" err="1" smtClean="0"/>
              <a:t>TestFixture</a:t>
            </a:r>
            <a:r>
              <a:rPr lang="en-GB" dirty="0" smtClean="0"/>
              <a:t>] attribute in all classes in the solution </a:t>
            </a:r>
            <a:r>
              <a:rPr lang="hu-HU" dirty="0" smtClean="0"/>
              <a:t>(</a:t>
            </a:r>
            <a:r>
              <a:rPr lang="en-GB" dirty="0" smtClean="0"/>
              <a:t>exe/</a:t>
            </a:r>
            <a:r>
              <a:rPr lang="en-GB" dirty="0" err="1" smtClean="0"/>
              <a:t>dll</a:t>
            </a:r>
            <a:r>
              <a:rPr lang="hu-HU" dirty="0" smtClean="0"/>
              <a:t>)</a:t>
            </a:r>
            <a:endParaRPr lang="hu-HU" dirty="0"/>
          </a:p>
          <a:p>
            <a:pPr lvl="1"/>
            <a:r>
              <a:rPr lang="en-GB" dirty="0" smtClean="0"/>
              <a:t>The </a:t>
            </a:r>
            <a:r>
              <a:rPr lang="hu-HU" dirty="0" smtClean="0"/>
              <a:t>[</a:t>
            </a:r>
            <a:r>
              <a:rPr lang="hu-HU" dirty="0" err="1" smtClean="0"/>
              <a:t>TestFixture</a:t>
            </a:r>
            <a:r>
              <a:rPr lang="hu-HU" dirty="0"/>
              <a:t>] </a:t>
            </a:r>
            <a:r>
              <a:rPr lang="en-GB" dirty="0" smtClean="0"/>
              <a:t>class has methods marked with </a:t>
            </a:r>
            <a:r>
              <a:rPr lang="hu-HU" dirty="0" smtClean="0"/>
              <a:t>[</a:t>
            </a:r>
            <a:r>
              <a:rPr lang="hu-HU" dirty="0"/>
              <a:t>Test</a:t>
            </a:r>
            <a:r>
              <a:rPr lang="hu-HU" dirty="0" smtClean="0"/>
              <a:t>]</a:t>
            </a:r>
            <a:r>
              <a:rPr lang="en-GB" dirty="0" smtClean="0"/>
              <a:t>, those methods are located via reflection</a:t>
            </a:r>
            <a:endParaRPr lang="hu-HU" dirty="0"/>
          </a:p>
          <a:p>
            <a:pPr lvl="1"/>
            <a:r>
              <a:rPr lang="en-GB" dirty="0" smtClean="0"/>
              <a:t>It interprets the additional configuration attributes </a:t>
            </a:r>
            <a:r>
              <a:rPr lang="hu-HU" dirty="0" smtClean="0"/>
              <a:t>([</a:t>
            </a:r>
            <a:r>
              <a:rPr lang="hu-HU" dirty="0" err="1"/>
              <a:t>TestCaseSource</a:t>
            </a:r>
            <a:r>
              <a:rPr lang="hu-HU" dirty="0"/>
              <a:t>], [Explicit], ... ... ... </a:t>
            </a:r>
            <a:r>
              <a:rPr lang="hu-HU" dirty="0" smtClean="0"/>
              <a:t>)</a:t>
            </a:r>
            <a:r>
              <a:rPr lang="en-GB" dirty="0" smtClean="0"/>
              <a:t> that change the input/operation/…</a:t>
            </a:r>
            <a:endParaRPr lang="hu-HU" dirty="0"/>
          </a:p>
          <a:p>
            <a:pPr lvl="1"/>
            <a:r>
              <a:rPr lang="en-GB" dirty="0" smtClean="0"/>
              <a:t>Then the test methods are executed using reflection</a:t>
            </a:r>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10</a:t>
            </a:fld>
            <a:endParaRPr lang="hu-HU"/>
          </a:p>
        </p:txBody>
      </p:sp>
      <p:pic>
        <p:nvPicPr>
          <p:cNvPr id="4" name="Kép 3"/>
          <p:cNvPicPr>
            <a:picLocks noChangeAspect="1"/>
          </p:cNvPicPr>
          <p:nvPr/>
        </p:nvPicPr>
        <p:blipFill>
          <a:blip r:embed="rId3"/>
          <a:stretch>
            <a:fillRect/>
          </a:stretch>
        </p:blipFill>
        <p:spPr>
          <a:xfrm>
            <a:off x="395420" y="1124680"/>
            <a:ext cx="5015517" cy="2582140"/>
          </a:xfrm>
          <a:prstGeom prst="rect">
            <a:avLst/>
          </a:prstGeom>
        </p:spPr>
      </p:pic>
    </p:spTree>
    <p:extLst>
      <p:ext uri="{BB962C8B-B14F-4D97-AF65-F5344CB8AC3E}">
        <p14:creationId xmlns:p14="http://schemas.microsoft.com/office/powerpoint/2010/main" val="3773238600"/>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NUnit</a:t>
            </a:r>
          </a:p>
        </p:txBody>
      </p:sp>
      <p:sp>
        <p:nvSpPr>
          <p:cNvPr id="3" name="Tartalom helye 2"/>
          <p:cNvSpPr>
            <a:spLocks noGrp="1"/>
          </p:cNvSpPr>
          <p:nvPr>
            <p:ph idx="1"/>
          </p:nvPr>
        </p:nvSpPr>
        <p:spPr>
          <a:xfrm>
            <a:off x="107950" y="4037576"/>
            <a:ext cx="8928100" cy="2820424"/>
          </a:xfrm>
        </p:spPr>
        <p:txBody>
          <a:bodyPr/>
          <a:lstStyle/>
          <a:p>
            <a:pPr>
              <a:spcBef>
                <a:spcPts val="0"/>
              </a:spcBef>
            </a:pPr>
            <a:r>
              <a:rPr lang="en-GB" dirty="0" smtClean="0"/>
              <a:t>Common test parts</a:t>
            </a:r>
            <a:r>
              <a:rPr lang="hu-HU" dirty="0" smtClean="0"/>
              <a:t> („AAA”)</a:t>
            </a:r>
          </a:p>
          <a:p>
            <a:pPr lvl="1">
              <a:spcBef>
                <a:spcPts val="0"/>
              </a:spcBef>
            </a:pPr>
            <a:r>
              <a:rPr lang="hu-HU" dirty="0" err="1" smtClean="0"/>
              <a:t>Arrange</a:t>
            </a:r>
            <a:r>
              <a:rPr lang="hu-HU" dirty="0" smtClean="0"/>
              <a:t>: </a:t>
            </a:r>
            <a:r>
              <a:rPr lang="en-GB" dirty="0" smtClean="0"/>
              <a:t>preparation, instance creation, setting values, </a:t>
            </a:r>
            <a:r>
              <a:rPr lang="en-GB" dirty="0" err="1" smtClean="0"/>
              <a:t>etc</a:t>
            </a:r>
            <a:r>
              <a:rPr lang="hu-HU" dirty="0" smtClean="0"/>
              <a:t>.</a:t>
            </a:r>
          </a:p>
          <a:p>
            <a:pPr lvl="1">
              <a:spcBef>
                <a:spcPts val="0"/>
              </a:spcBef>
            </a:pPr>
            <a:r>
              <a:rPr lang="hu-HU" dirty="0" err="1" smtClean="0"/>
              <a:t>Act</a:t>
            </a:r>
            <a:r>
              <a:rPr lang="hu-HU" dirty="0" smtClean="0"/>
              <a:t>: </a:t>
            </a:r>
            <a:r>
              <a:rPr lang="en-GB" dirty="0" smtClean="0"/>
              <a:t>executing the </a:t>
            </a:r>
            <a:r>
              <a:rPr lang="en-GB" dirty="0" smtClean="0">
                <a:solidFill>
                  <a:srgbClr val="C00000"/>
                </a:solidFill>
              </a:rPr>
              <a:t>single</a:t>
            </a:r>
            <a:r>
              <a:rPr lang="hu-HU" dirty="0" smtClean="0"/>
              <a:t> </a:t>
            </a:r>
            <a:r>
              <a:rPr lang="en-GB" dirty="0" smtClean="0"/>
              <a:t>step that we want to test</a:t>
            </a:r>
            <a:endParaRPr lang="hu-HU" dirty="0" smtClean="0"/>
          </a:p>
          <a:p>
            <a:pPr lvl="1">
              <a:spcBef>
                <a:spcPts val="0"/>
              </a:spcBef>
            </a:pPr>
            <a:r>
              <a:rPr lang="hu-HU" dirty="0" err="1" smtClean="0"/>
              <a:t>Assert</a:t>
            </a:r>
            <a:r>
              <a:rPr lang="hu-HU" dirty="0" smtClean="0"/>
              <a:t>: </a:t>
            </a:r>
            <a:r>
              <a:rPr lang="en-GB" dirty="0" smtClean="0"/>
              <a:t>comparing the actual result with the expected outcome of the call: 	result / state change / </a:t>
            </a:r>
            <a:br>
              <a:rPr lang="en-GB" dirty="0" smtClean="0"/>
            </a:br>
            <a:r>
              <a:rPr lang="en-GB" dirty="0" smtClean="0"/>
              <a:t>	behaviour (exceptions, events) / circumstance (backend calls)</a:t>
            </a:r>
          </a:p>
          <a:p>
            <a:pPr>
              <a:spcBef>
                <a:spcPts val="0"/>
              </a:spcBef>
            </a:pPr>
            <a:r>
              <a:rPr lang="hu-HU" dirty="0" err="1" smtClean="0"/>
              <a:t>Given</a:t>
            </a:r>
            <a:r>
              <a:rPr lang="hu-HU" dirty="0" smtClean="0"/>
              <a:t>…</a:t>
            </a:r>
            <a:r>
              <a:rPr lang="hu-HU" dirty="0" err="1" smtClean="0"/>
              <a:t>When</a:t>
            </a:r>
            <a:r>
              <a:rPr lang="hu-HU" dirty="0" smtClean="0"/>
              <a:t>…</a:t>
            </a:r>
            <a:r>
              <a:rPr lang="hu-HU" dirty="0" err="1" smtClean="0"/>
              <a:t>Then</a:t>
            </a:r>
            <a:r>
              <a:rPr lang="hu-HU" dirty="0" smtClean="0"/>
              <a:t>()</a:t>
            </a:r>
          </a:p>
          <a:p>
            <a:pPr>
              <a:spcBef>
                <a:spcPts val="0"/>
              </a:spcBef>
            </a:pPr>
            <a:r>
              <a:rPr lang="hu-HU" dirty="0" err="1" smtClean="0"/>
              <a:t>Spec</a:t>
            </a:r>
            <a:r>
              <a:rPr lang="hu-HU" dirty="0" smtClean="0"/>
              <a:t> / </a:t>
            </a:r>
            <a:r>
              <a:rPr lang="hu-HU" dirty="0" err="1" smtClean="0"/>
              <a:t>SpecFlow</a:t>
            </a:r>
            <a:r>
              <a:rPr lang="hu-HU" dirty="0" smtClean="0"/>
              <a:t> (BDD)</a:t>
            </a:r>
          </a:p>
          <a:p>
            <a:pPr lvl="1">
              <a:spcBef>
                <a:spcPts val="0"/>
              </a:spcBef>
            </a:pP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11</a:t>
            </a:fld>
            <a:endParaRPr lang="hu-HU"/>
          </a:p>
        </p:txBody>
      </p:sp>
      <p:pic>
        <p:nvPicPr>
          <p:cNvPr id="7" name="Kép 6"/>
          <p:cNvPicPr>
            <a:picLocks noChangeAspect="1"/>
          </p:cNvPicPr>
          <p:nvPr/>
        </p:nvPicPr>
        <p:blipFill>
          <a:blip r:embed="rId2"/>
          <a:stretch>
            <a:fillRect/>
          </a:stretch>
        </p:blipFill>
        <p:spPr>
          <a:xfrm>
            <a:off x="2087020" y="0"/>
            <a:ext cx="7056980" cy="4037576"/>
          </a:xfrm>
          <a:prstGeom prst="rect">
            <a:avLst/>
          </a:prstGeom>
        </p:spPr>
      </p:pic>
    </p:spTree>
    <p:extLst>
      <p:ext uri="{BB962C8B-B14F-4D97-AF65-F5344CB8AC3E}">
        <p14:creationId xmlns:p14="http://schemas.microsoft.com/office/powerpoint/2010/main" val="80366441"/>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NUnit</a:t>
            </a:r>
          </a:p>
        </p:txBody>
      </p:sp>
      <p:sp>
        <p:nvSpPr>
          <p:cNvPr id="3" name="Tartalom helye 2"/>
          <p:cNvSpPr>
            <a:spLocks noGrp="1"/>
          </p:cNvSpPr>
          <p:nvPr>
            <p:ph idx="1"/>
          </p:nvPr>
        </p:nvSpPr>
        <p:spPr>
          <a:xfrm>
            <a:off x="107950" y="1628750"/>
            <a:ext cx="8928100" cy="4824438"/>
          </a:xfrm>
        </p:spPr>
        <p:txBody>
          <a:bodyPr/>
          <a:lstStyle/>
          <a:p>
            <a:r>
              <a:rPr lang="en-GB" dirty="0" smtClean="0"/>
              <a:t>Lot of possibilities</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12</a:t>
            </a:fld>
            <a:endParaRPr lang="hu-HU"/>
          </a:p>
        </p:txBody>
      </p:sp>
      <p:pic>
        <p:nvPicPr>
          <p:cNvPr id="6" name="Kép 5"/>
          <p:cNvPicPr>
            <a:picLocks noChangeAspect="1"/>
          </p:cNvPicPr>
          <p:nvPr/>
        </p:nvPicPr>
        <p:blipFill>
          <a:blip r:embed="rId3"/>
          <a:stretch>
            <a:fillRect/>
          </a:stretch>
        </p:blipFill>
        <p:spPr>
          <a:xfrm>
            <a:off x="454146" y="692150"/>
            <a:ext cx="7222625" cy="866715"/>
          </a:xfrm>
          <a:prstGeom prst="rect">
            <a:avLst/>
          </a:prstGeom>
        </p:spPr>
      </p:pic>
      <p:sp>
        <p:nvSpPr>
          <p:cNvPr id="8" name="Szövegdoboz 7"/>
          <p:cNvSpPr txBox="1">
            <a:spLocks noChangeArrowheads="1"/>
          </p:cNvSpPr>
          <p:nvPr/>
        </p:nvSpPr>
        <p:spPr bwMode="auto">
          <a:xfrm>
            <a:off x="465049" y="2055810"/>
            <a:ext cx="8209140" cy="3970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a:solidFill>
                  <a:srgbClr val="008000"/>
                </a:solidFill>
                <a:latin typeface="Consolas" panose="020B0609020204030204" pitchFamily="49" charset="0"/>
              </a:rPr>
              <a:t>// </a:t>
            </a:r>
            <a:r>
              <a:rPr lang="en-GB" sz="1800" dirty="0" smtClean="0">
                <a:solidFill>
                  <a:srgbClr val="008000"/>
                </a:solidFill>
                <a:latin typeface="Consolas" panose="020B0609020204030204" pitchFamily="49" charset="0"/>
              </a:rPr>
              <a:t>Values</a:t>
            </a:r>
            <a:r>
              <a:rPr lang="hu-HU" sz="1800" dirty="0" smtClean="0">
                <a:solidFill>
                  <a:srgbClr val="008000"/>
                </a:solidFill>
                <a:latin typeface="Consolas" panose="020B0609020204030204" pitchFamily="49" charset="0"/>
              </a:rPr>
              <a:t>: </a:t>
            </a:r>
            <a:endParaRPr lang="hu-HU" sz="1800" dirty="0">
              <a:solidFill>
                <a:srgbClr val="2B91AF"/>
              </a:solidFill>
              <a:latin typeface="Consolas" panose="020B0609020204030204" pitchFamily="49" charset="0"/>
            </a:endParaRP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(result, </a:t>
            </a:r>
            <a:r>
              <a:rPr lang="en-US" sz="1800" dirty="0" err="1">
                <a:solidFill>
                  <a:srgbClr val="2B91AF"/>
                </a:solidFill>
                <a:latin typeface="Consolas" panose="020B0609020204030204" pitchFamily="49" charset="0"/>
              </a:rPr>
              <a:t>Is</a:t>
            </a:r>
            <a:r>
              <a:rPr lang="en-US" sz="1800" dirty="0" err="1">
                <a:solidFill>
                  <a:srgbClr val="000000"/>
                </a:solidFill>
                <a:latin typeface="Consolas" panose="020B0609020204030204" pitchFamily="49" charset="0"/>
              </a:rPr>
              <a:t>.EqualTo</a:t>
            </a:r>
            <a:r>
              <a:rPr lang="en-US" sz="1800" dirty="0">
                <a:solidFill>
                  <a:srgbClr val="000000"/>
                </a:solidFill>
                <a:latin typeface="Consolas" panose="020B0609020204030204" pitchFamily="49" charset="0"/>
              </a:rPr>
              <a:t>(</a:t>
            </a:r>
            <a:r>
              <a:rPr lang="hu-HU" sz="1800" dirty="0">
                <a:solidFill>
                  <a:srgbClr val="A31515"/>
                </a:solidFill>
                <a:latin typeface="Consolas" panose="020B0609020204030204" pitchFamily="49" charset="0"/>
              </a:rPr>
              <a:t>"</a:t>
            </a:r>
            <a:r>
              <a:rPr lang="hu-HU" sz="1800" dirty="0" err="1">
                <a:solidFill>
                  <a:srgbClr val="A31515"/>
                </a:solidFill>
                <a:latin typeface="Consolas" panose="020B0609020204030204" pitchFamily="49" charset="0"/>
              </a:rPr>
              <a:t>MyResult</a:t>
            </a:r>
            <a:r>
              <a:rPr lang="hu-HU" sz="1800" dirty="0">
                <a:solidFill>
                  <a:srgbClr val="A31515"/>
                </a:solidFill>
                <a:latin typeface="Consolas" panose="020B0609020204030204" pitchFamily="49" charset="0"/>
              </a:rPr>
              <a:t>"</a:t>
            </a:r>
            <a:r>
              <a:rPr lang="en-US" sz="1800" dirty="0">
                <a:solidFill>
                  <a:srgbClr val="000000"/>
                </a:solidFill>
                <a:latin typeface="Consolas" panose="020B0609020204030204" pitchFamily="49" charset="0"/>
              </a:rPr>
              <a:t>));</a:t>
            </a: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(result, </a:t>
            </a:r>
            <a:r>
              <a:rPr lang="en-US" sz="1800" dirty="0" err="1">
                <a:solidFill>
                  <a:srgbClr val="2B91AF"/>
                </a:solidFill>
                <a:latin typeface="Consolas" panose="020B0609020204030204" pitchFamily="49" charset="0"/>
              </a:rPr>
              <a:t>Is</a:t>
            </a:r>
            <a:r>
              <a:rPr lang="en-US" sz="1800" dirty="0" err="1">
                <a:solidFill>
                  <a:srgbClr val="000000"/>
                </a:solidFill>
                <a:latin typeface="Consolas" panose="020B0609020204030204" pitchFamily="49" charset="0"/>
              </a:rPr>
              <a:t>.Null</a:t>
            </a:r>
            <a:r>
              <a:rPr lang="en-US" sz="1800" dirty="0">
                <a:solidFill>
                  <a:srgbClr val="000000"/>
                </a:solidFill>
                <a:latin typeface="Consolas" panose="020B0609020204030204" pitchFamily="49" charset="0"/>
              </a:rPr>
              <a:t>);</a:t>
            </a:r>
          </a:p>
          <a:p>
            <a:pPr algn="l"/>
            <a:r>
              <a:rPr lang="hu-HU" sz="1800" dirty="0" err="1">
                <a:solidFill>
                  <a:srgbClr val="2B91AF"/>
                </a:solidFill>
                <a:latin typeface="Consolas" panose="020B0609020204030204" pitchFamily="49" charset="0"/>
              </a:rPr>
              <a:t>Assert</a:t>
            </a:r>
            <a:r>
              <a:rPr lang="hu-HU" sz="1800" dirty="0" err="1">
                <a:solidFill>
                  <a:srgbClr val="000000"/>
                </a:solidFill>
                <a:latin typeface="Consolas" panose="020B0609020204030204" pitchFamily="49" charset="0"/>
              </a:rPr>
              <a:t>.That</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result</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Is</a:t>
            </a:r>
            <a:r>
              <a:rPr lang="hu-HU" sz="1800" dirty="0" err="1">
                <a:solidFill>
                  <a:srgbClr val="000000"/>
                </a:solidFill>
                <a:latin typeface="Consolas" panose="020B0609020204030204" pitchFamily="49" charset="0"/>
              </a:rPr>
              <a:t>.LessThan</a:t>
            </a:r>
            <a:r>
              <a:rPr lang="hu-HU" sz="1800" dirty="0">
                <a:solidFill>
                  <a:srgbClr val="000000"/>
                </a:solidFill>
                <a:latin typeface="Consolas" panose="020B0609020204030204" pitchFamily="49" charset="0"/>
              </a:rPr>
              <a:t>(2));</a:t>
            </a: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(result,</a:t>
            </a:r>
            <a:r>
              <a:rPr lang="hu-HU"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Is</a:t>
            </a:r>
            <a:r>
              <a:rPr lang="en-US" sz="1800" dirty="0" err="1">
                <a:solidFill>
                  <a:srgbClr val="000000"/>
                </a:solidFill>
                <a:latin typeface="Consolas" panose="020B0609020204030204" pitchFamily="49" charset="0"/>
              </a:rPr>
              <a:t>.SameAs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otherReferenceToTheSameObject</a:t>
            </a:r>
            <a:r>
              <a:rPr lang="en-US" sz="1800" dirty="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(result, </a:t>
            </a:r>
            <a:r>
              <a:rPr lang="en-US" sz="1800" dirty="0" err="1">
                <a:solidFill>
                  <a:srgbClr val="2B91AF"/>
                </a:solidFill>
                <a:latin typeface="Consolas" panose="020B0609020204030204" pitchFamily="49" charset="0"/>
              </a:rPr>
              <a:t>Is</a:t>
            </a:r>
            <a:r>
              <a:rPr lang="en-US" sz="1800" dirty="0" err="1">
                <a:solidFill>
                  <a:srgbClr val="000000"/>
                </a:solidFill>
                <a:latin typeface="Consolas" panose="020B0609020204030204" pitchFamily="49" charset="0"/>
              </a:rPr>
              <a:t>.Not.Null</a:t>
            </a:r>
            <a:r>
              <a:rPr lang="en-US" sz="1800" dirty="0">
                <a:solidFill>
                  <a:srgbClr val="000000"/>
                </a:solidFill>
                <a:latin typeface="Consolas" panose="020B0609020204030204" pitchFamily="49" charset="0"/>
              </a:rPr>
              <a:t>);</a:t>
            </a:r>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en-GB" sz="1800" dirty="0" smtClean="0">
                <a:solidFill>
                  <a:srgbClr val="008000"/>
                </a:solidFill>
                <a:latin typeface="Consolas" panose="020B0609020204030204" pitchFamily="49" charset="0"/>
              </a:rPr>
              <a:t>Negate</a:t>
            </a:r>
            <a:endParaRPr lang="en-US" sz="1800" dirty="0">
              <a:solidFill>
                <a:srgbClr val="000000"/>
              </a:solidFill>
              <a:latin typeface="Consolas" panose="020B0609020204030204" pitchFamily="49" charset="0"/>
            </a:endParaRPr>
          </a:p>
          <a:p>
            <a:pPr algn="l"/>
            <a:endParaRPr lang="hu-HU" sz="1800" dirty="0">
              <a:solidFill>
                <a:srgbClr val="000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Exception</a:t>
            </a:r>
            <a:r>
              <a:rPr lang="en-GB" sz="1800" dirty="0" smtClean="0">
                <a:solidFill>
                  <a:srgbClr val="008000"/>
                </a:solidFill>
                <a:latin typeface="Consolas" panose="020B0609020204030204" pitchFamily="49" charset="0"/>
              </a:rPr>
              <a:t>s</a:t>
            </a:r>
            <a:r>
              <a:rPr lang="hu-HU" sz="1800" dirty="0" smtClean="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err="1">
                <a:solidFill>
                  <a:srgbClr val="2B91AF"/>
                </a:solidFill>
                <a:latin typeface="Consolas" panose="020B0609020204030204" pitchFamily="49" charset="0"/>
              </a:rPr>
              <a:t>Assert</a:t>
            </a:r>
            <a:r>
              <a:rPr lang="hu-HU" sz="1800" dirty="0" err="1">
                <a:solidFill>
                  <a:srgbClr val="000000"/>
                </a:solidFill>
                <a:latin typeface="Consolas" panose="020B0609020204030204" pitchFamily="49" charset="0"/>
              </a:rPr>
              <a:t>.That</a:t>
            </a:r>
            <a:r>
              <a:rPr lang="hu-HU" sz="1800" dirty="0">
                <a:solidFill>
                  <a:srgbClr val="000000"/>
                </a:solidFill>
                <a:latin typeface="Consolas" panose="020B0609020204030204" pitchFamily="49" charset="0"/>
              </a:rPr>
              <a:t>(() =&gt; </a:t>
            </a:r>
            <a:r>
              <a:rPr lang="hu-HU" sz="1800" dirty="0" err="1">
                <a:solidFill>
                  <a:srgbClr val="000000"/>
                </a:solidFill>
                <a:latin typeface="Consolas" panose="020B0609020204030204" pitchFamily="49" charset="0"/>
              </a:rPr>
              <a:t>t.MyTestedMethod</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Throws</a:t>
            </a:r>
            <a:r>
              <a:rPr lang="hu-HU" sz="1800" dirty="0" err="1">
                <a:solidFill>
                  <a:srgbClr val="000000"/>
                </a:solidFill>
                <a:latin typeface="Consolas" panose="020B0609020204030204" pitchFamily="49" charset="0"/>
              </a:rPr>
              <a:t>.TypeOf</a:t>
            </a:r>
            <a:r>
              <a:rPr lang="hu-HU" sz="1800" dirty="0">
                <a:solidFill>
                  <a:srgbClr val="000000"/>
                </a:solidFill>
                <a:latin typeface="Consolas" panose="020B0609020204030204" pitchFamily="49" charset="0"/>
              </a:rPr>
              <a:t>&lt;</a:t>
            </a:r>
            <a:r>
              <a:rPr lang="hu-HU" sz="1800" dirty="0" err="1">
                <a:solidFill>
                  <a:srgbClr val="2B91AF"/>
                </a:solidFill>
                <a:latin typeface="Consolas" panose="020B0609020204030204" pitchFamily="49" charset="0"/>
              </a:rPr>
              <a:t>NullReferenceException</a:t>
            </a:r>
            <a:r>
              <a:rPr lang="hu-HU" sz="1800" dirty="0">
                <a:solidFill>
                  <a:srgbClr val="000000"/>
                </a:solidFill>
                <a:latin typeface="Consolas" panose="020B0609020204030204" pitchFamily="49" charset="0"/>
              </a:rPr>
              <a:t>&gt;());</a:t>
            </a:r>
          </a:p>
          <a:p>
            <a:pPr algn="l"/>
            <a:r>
              <a:rPr lang="en-US" sz="1800" dirty="0" err="1">
                <a:solidFill>
                  <a:srgbClr val="2B91AF"/>
                </a:solidFill>
                <a:latin typeface="Consolas" panose="020B0609020204030204" pitchFamily="49" charset="0"/>
              </a:rPr>
              <a:t>Assert</a:t>
            </a:r>
            <a:r>
              <a:rPr lang="en-US" sz="1800" dirty="0" err="1">
                <a:solidFill>
                  <a:srgbClr val="000000"/>
                </a:solidFill>
                <a:latin typeface="Consolas" panose="020B0609020204030204" pitchFamily="49" charset="0"/>
              </a:rPr>
              <a:t>.That</a:t>
            </a:r>
            <a:r>
              <a:rPr lang="en-US" sz="1800" dirty="0">
                <a:solidFill>
                  <a:srgbClr val="000000"/>
                </a:solidFill>
                <a:latin typeface="Consolas" panose="020B0609020204030204" pitchFamily="49" charset="0"/>
              </a:rPr>
              <a:t>(</a:t>
            </a:r>
            <a:r>
              <a:rPr lang="hu-HU" sz="1800" dirty="0">
                <a:solidFill>
                  <a:srgbClr val="000000"/>
                </a:solidFill>
                <a:latin typeface="Consolas" panose="020B0609020204030204" pitchFamily="49" charset="0"/>
              </a:rPr>
              <a:t>() =&gt; </a:t>
            </a:r>
            <a:r>
              <a:rPr lang="en-US" sz="1800" dirty="0" err="1">
                <a:solidFill>
                  <a:srgbClr val="000000"/>
                </a:solidFill>
                <a:latin typeface="Consolas" panose="020B0609020204030204" pitchFamily="49" charset="0"/>
              </a:rPr>
              <a:t>t.MyTestedMethod</a:t>
            </a:r>
            <a:r>
              <a:rPr lang="en-US"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Throws</a:t>
            </a:r>
            <a:r>
              <a:rPr lang="en-US" sz="1800" dirty="0" err="1">
                <a:solidFill>
                  <a:srgbClr val="000000"/>
                </a:solidFill>
                <a:latin typeface="Consolas" panose="020B0609020204030204" pitchFamily="49" charset="0"/>
              </a:rPr>
              <a:t>.Nothing</a:t>
            </a:r>
            <a:r>
              <a:rPr lang="en-US"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en-GB" sz="1800" dirty="0" smtClean="0">
                <a:solidFill>
                  <a:srgbClr val="008000"/>
                </a:solidFill>
                <a:latin typeface="Consolas" panose="020B0609020204030204" pitchFamily="49" charset="0"/>
              </a:rPr>
              <a:t>Old syntax</a:t>
            </a:r>
            <a:r>
              <a:rPr lang="hu-HU" sz="1800" dirty="0" smtClean="0">
                <a:solidFill>
                  <a:srgbClr val="008000"/>
                </a:solidFill>
                <a:latin typeface="Consolas" panose="020B0609020204030204" pitchFamily="49" charset="0"/>
              </a:rPr>
              <a:t>: (</a:t>
            </a:r>
            <a:r>
              <a:rPr lang="en-GB" sz="1800" dirty="0" smtClean="0">
                <a:solidFill>
                  <a:srgbClr val="008000"/>
                </a:solidFill>
                <a:latin typeface="Consolas" panose="020B0609020204030204" pitchFamily="49" charset="0"/>
              </a:rPr>
              <a:t>same, as </a:t>
            </a:r>
            <a:r>
              <a:rPr lang="hu-HU" sz="1800" dirty="0" err="1" smtClean="0">
                <a:solidFill>
                  <a:srgbClr val="008000"/>
                </a:solidFill>
                <a:latin typeface="Consolas" panose="020B0609020204030204" pitchFamily="49" charset="0"/>
              </a:rPr>
              <a:t>Is.EqualTo</a:t>
            </a:r>
            <a:r>
              <a:rPr lang="hu-HU" sz="1800" dirty="0">
                <a:solidFill>
                  <a:srgbClr val="008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hu-HU" sz="1800" dirty="0" err="1">
                <a:solidFill>
                  <a:srgbClr val="2B91AF"/>
                </a:solidFill>
                <a:latin typeface="Consolas" panose="020B0609020204030204" pitchFamily="49" charset="0"/>
              </a:rPr>
              <a:t>Assert</a:t>
            </a:r>
            <a:r>
              <a:rPr lang="hu-HU" sz="1800" dirty="0" err="1">
                <a:solidFill>
                  <a:srgbClr val="000000"/>
                </a:solidFill>
                <a:latin typeface="Consolas" panose="020B0609020204030204" pitchFamily="49" charset="0"/>
              </a:rPr>
              <a:t>.AreEqual</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result</a:t>
            </a:r>
            <a:r>
              <a:rPr lang="hu-HU" sz="1800" dirty="0">
                <a:solidFill>
                  <a:srgbClr val="000000"/>
                </a:solidFill>
                <a:latin typeface="Consolas" panose="020B0609020204030204" pitchFamily="49" charset="0"/>
              </a:rPr>
              <a:t>, 42); </a:t>
            </a:r>
            <a:endParaRPr lang="hu-HU" sz="1800" kern="0" dirty="0">
              <a:solidFill>
                <a:srgbClr val="000000"/>
              </a:solidFill>
              <a:latin typeface="Consolas"/>
              <a:ea typeface="Calibri"/>
              <a:cs typeface="Times New Roman"/>
            </a:endParaRPr>
          </a:p>
        </p:txBody>
      </p:sp>
    </p:spTree>
    <p:extLst>
      <p:ext uri="{BB962C8B-B14F-4D97-AF65-F5344CB8AC3E}">
        <p14:creationId xmlns:p14="http://schemas.microsoft.com/office/powerpoint/2010/main" val="2465149410"/>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NUnit</a:t>
            </a:r>
            <a:endParaRPr lang="en-GB"/>
          </a:p>
        </p:txBody>
      </p:sp>
      <p:sp>
        <p:nvSpPr>
          <p:cNvPr id="3" name="Content Placeholder 2"/>
          <p:cNvSpPr>
            <a:spLocks noGrp="1"/>
          </p:cNvSpPr>
          <p:nvPr>
            <p:ph idx="1"/>
          </p:nvPr>
        </p:nvSpPr>
        <p:spPr>
          <a:xfrm>
            <a:off x="107950" y="4077091"/>
            <a:ext cx="8928100" cy="2376098"/>
          </a:xfrm>
        </p:spPr>
        <p:txBody>
          <a:bodyPr/>
          <a:lstStyle/>
          <a:p>
            <a:r>
              <a:rPr lang="en-GB" sz="2000" dirty="0" smtClean="0"/>
              <a:t>An arbitrary number of arguments are possible in a test method – we have to use the same number of arguments in the </a:t>
            </a:r>
            <a:r>
              <a:rPr lang="en-GB" sz="2000" dirty="0" err="1" smtClean="0"/>
              <a:t>TestCase</a:t>
            </a:r>
            <a:r>
              <a:rPr lang="en-GB" sz="2000" dirty="0" smtClean="0"/>
              <a:t> attribute</a:t>
            </a:r>
            <a:endParaRPr lang="hu-HU" sz="2000" dirty="0"/>
          </a:p>
          <a:p>
            <a:pPr lvl="1"/>
            <a:r>
              <a:rPr lang="en-GB" sz="1800" dirty="0" smtClean="0"/>
              <a:t>Here we can use only constants </a:t>
            </a:r>
            <a:r>
              <a:rPr lang="hu-HU" sz="1800" dirty="0" smtClean="0"/>
              <a:t>-&gt; </a:t>
            </a:r>
            <a:r>
              <a:rPr lang="hu-HU" sz="1800" dirty="0" err="1">
                <a:solidFill>
                  <a:srgbClr val="C00000"/>
                </a:solidFill>
              </a:rPr>
              <a:t>TestCaseSource</a:t>
            </a:r>
            <a:r>
              <a:rPr lang="hu-HU" sz="1800" dirty="0"/>
              <a:t>!</a:t>
            </a:r>
          </a:p>
          <a:p>
            <a:r>
              <a:rPr lang="en-GB" sz="2000" dirty="0" smtClean="0"/>
              <a:t>Similar</a:t>
            </a:r>
            <a:r>
              <a:rPr lang="hu-HU" sz="2000" dirty="0" smtClean="0"/>
              <a:t>:</a:t>
            </a:r>
            <a:endParaRPr lang="hu-HU" sz="2000" dirty="0"/>
          </a:p>
          <a:p>
            <a:pPr lvl="1"/>
            <a:r>
              <a:rPr lang="hu-HU" sz="1800" dirty="0"/>
              <a:t>[</a:t>
            </a:r>
            <a:r>
              <a:rPr lang="hu-HU" sz="1800" dirty="0" err="1"/>
              <a:t>Sequential</a:t>
            </a:r>
            <a:r>
              <a:rPr lang="hu-HU" sz="1800" dirty="0"/>
              <a:t>] – </a:t>
            </a:r>
            <a:r>
              <a:rPr lang="en-GB" sz="1800" dirty="0" smtClean="0"/>
              <a:t>the input parameters are used sequentially</a:t>
            </a:r>
            <a:endParaRPr lang="hu-HU" sz="1800" dirty="0"/>
          </a:p>
          <a:p>
            <a:pPr lvl="1"/>
            <a:r>
              <a:rPr lang="hu-HU" sz="1800" dirty="0"/>
              <a:t>[</a:t>
            </a:r>
            <a:r>
              <a:rPr lang="hu-HU" sz="1800" dirty="0" err="1"/>
              <a:t>Combinatorial</a:t>
            </a:r>
            <a:r>
              <a:rPr lang="hu-HU" sz="1800" dirty="0"/>
              <a:t>] – </a:t>
            </a:r>
            <a:r>
              <a:rPr lang="en-GB" sz="1800" dirty="0" smtClean="0"/>
              <a:t>The input parameters are taken with all possible combinations</a:t>
            </a:r>
            <a:endParaRPr lang="hu-HU" sz="1800" dirty="0"/>
          </a:p>
          <a:p>
            <a:pPr lvl="1"/>
            <a:r>
              <a:rPr lang="hu-HU" sz="1800" dirty="0"/>
              <a:t>[</a:t>
            </a:r>
            <a:r>
              <a:rPr lang="hu-HU" sz="1800" dirty="0" err="1"/>
              <a:t>Pairwise</a:t>
            </a:r>
            <a:r>
              <a:rPr lang="hu-HU" sz="1800" dirty="0"/>
              <a:t>] – </a:t>
            </a:r>
            <a:r>
              <a:rPr lang="en-GB" sz="1800" dirty="0" smtClean="0"/>
              <a:t>optimized</a:t>
            </a:r>
            <a:r>
              <a:rPr lang="hu-HU" sz="1800" dirty="0" smtClean="0"/>
              <a:t> (</a:t>
            </a:r>
            <a:r>
              <a:rPr lang="en-GB" sz="1800" dirty="0" smtClean="0"/>
              <a:t>results in smaller number of test cases</a:t>
            </a:r>
            <a:r>
              <a:rPr lang="hu-HU" sz="1800" dirty="0" smtClean="0"/>
              <a:t>)</a:t>
            </a:r>
            <a:endParaRPr lang="hu-HU" sz="1800"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13</a:t>
            </a:fld>
            <a:endParaRPr lang="hu-HU"/>
          </a:p>
        </p:txBody>
      </p:sp>
      <p:pic>
        <p:nvPicPr>
          <p:cNvPr id="6" name="Kép 5"/>
          <p:cNvPicPr>
            <a:picLocks noChangeAspect="1"/>
          </p:cNvPicPr>
          <p:nvPr/>
        </p:nvPicPr>
        <p:blipFill>
          <a:blip r:embed="rId3"/>
          <a:stretch>
            <a:fillRect/>
          </a:stretch>
        </p:blipFill>
        <p:spPr>
          <a:xfrm>
            <a:off x="517123" y="692150"/>
            <a:ext cx="8109754" cy="3517095"/>
          </a:xfrm>
          <a:prstGeom prst="rect">
            <a:avLst/>
          </a:prstGeom>
        </p:spPr>
      </p:pic>
    </p:spTree>
    <p:extLst>
      <p:ext uri="{BB962C8B-B14F-4D97-AF65-F5344CB8AC3E}">
        <p14:creationId xmlns:p14="http://schemas.microsoft.com/office/powerpoint/2010/main" val="1558333192"/>
      </p:ext>
    </p:extLst>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NUnit</a:t>
            </a:r>
          </a:p>
        </p:txBody>
      </p:sp>
      <p:sp>
        <p:nvSpPr>
          <p:cNvPr id="3" name="Tartalom helye 2"/>
          <p:cNvSpPr>
            <a:spLocks noGrp="1"/>
          </p:cNvSpPr>
          <p:nvPr>
            <p:ph idx="1"/>
          </p:nvPr>
        </p:nvSpPr>
        <p:spPr/>
        <p:txBody>
          <a:bodyPr/>
          <a:lstStyle/>
          <a:p>
            <a:r>
              <a:rPr lang="hu-HU" dirty="0" err="1"/>
              <a:t>TestCaseSource</a:t>
            </a:r>
            <a:endParaRPr lang="hu-HU" dirty="0"/>
          </a:p>
          <a:p>
            <a:pPr lvl="1"/>
            <a:r>
              <a:rPr lang="en-GB" dirty="0" smtClean="0"/>
              <a:t>To use dynamically generated parameters for test cases</a:t>
            </a:r>
            <a:endParaRPr lang="hu-HU" dirty="0"/>
          </a:p>
          <a:p>
            <a:pPr lvl="1"/>
            <a:r>
              <a:rPr lang="en-GB" dirty="0" smtClean="0"/>
              <a:t>If wanted, can be used in alternative ways: instead of </a:t>
            </a:r>
            <a:r>
              <a:rPr lang="hu-HU" dirty="0" err="1" smtClean="0"/>
              <a:t>object</a:t>
            </a:r>
            <a:r>
              <a:rPr lang="hu-HU" dirty="0" smtClean="0"/>
              <a:t>[]</a:t>
            </a:r>
            <a:r>
              <a:rPr lang="en-GB" dirty="0" smtClean="0"/>
              <a:t>, we can use a </a:t>
            </a:r>
            <a:r>
              <a:rPr lang="hu-HU" dirty="0" err="1" smtClean="0"/>
              <a:t>TestCaseData</a:t>
            </a:r>
            <a:r>
              <a:rPr lang="hu-HU" dirty="0" smtClean="0"/>
              <a:t> </a:t>
            </a:r>
            <a:r>
              <a:rPr lang="en-GB" dirty="0" smtClean="0"/>
              <a:t>descendant; instead of a </a:t>
            </a:r>
            <a:r>
              <a:rPr lang="hu-HU" dirty="0" err="1" smtClean="0"/>
              <a:t>property</a:t>
            </a:r>
            <a:r>
              <a:rPr lang="hu-HU" dirty="0" smtClean="0"/>
              <a:t> </a:t>
            </a:r>
            <a:r>
              <a:rPr lang="en-GB" dirty="0" smtClean="0"/>
              <a:t>we can use a method/class</a:t>
            </a:r>
            <a:r>
              <a:rPr lang="hu-HU" dirty="0" smtClean="0"/>
              <a:t>... </a:t>
            </a:r>
            <a:endParaRPr lang="hu-HU" dirty="0"/>
          </a:p>
          <a:p>
            <a:pPr lvl="1"/>
            <a:endParaRPr lang="hu-HU" sz="1600"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14</a:t>
            </a:fld>
            <a:endParaRPr lang="hu-HU"/>
          </a:p>
        </p:txBody>
      </p:sp>
      <p:sp>
        <p:nvSpPr>
          <p:cNvPr id="7" name="Szövegdoboz 6"/>
          <p:cNvSpPr txBox="1">
            <a:spLocks noChangeArrowheads="1"/>
          </p:cNvSpPr>
          <p:nvPr/>
        </p:nvSpPr>
        <p:spPr bwMode="auto">
          <a:xfrm>
            <a:off x="284118" y="2672239"/>
            <a:ext cx="8571001" cy="4247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400" dirty="0">
                <a:solidFill>
                  <a:srgbClr val="0000FF"/>
                </a:solidFill>
                <a:latin typeface="Consolas" panose="020B0609020204030204" pitchFamily="49" charset="0"/>
              </a:rPr>
              <a:t>public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static</a:t>
            </a:r>
            <a:r>
              <a:rPr lang="en-GB"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IEnumerable</a:t>
            </a:r>
            <a:r>
              <a:rPr lang="en-GB" sz="1400" dirty="0">
                <a:solidFill>
                  <a:srgbClr val="000000"/>
                </a:solidFill>
                <a:latin typeface="Consolas" panose="020B0609020204030204" pitchFamily="49" charset="0"/>
              </a:rPr>
              <a:t>&lt;</a:t>
            </a:r>
            <a:r>
              <a:rPr lang="en-GB" sz="1400" dirty="0" err="1">
                <a:solidFill>
                  <a:srgbClr val="2B91AF"/>
                </a:solidFill>
                <a:latin typeface="Consolas" panose="020B0609020204030204" pitchFamily="49" charset="0"/>
              </a:rPr>
              <a:t>TestCaseData</a:t>
            </a:r>
            <a:r>
              <a:rPr lang="en-GB" sz="1400" dirty="0">
                <a:solidFill>
                  <a:srgbClr val="000000"/>
                </a:solidFill>
                <a:latin typeface="Consolas" panose="020B0609020204030204" pitchFamily="49" charset="0"/>
              </a:rPr>
              <a:t>&gt; </a:t>
            </a:r>
            <a:r>
              <a:rPr lang="en-GB" sz="1400" dirty="0" err="1">
                <a:solidFill>
                  <a:srgbClr val="000000"/>
                </a:solidFill>
                <a:latin typeface="Consolas" panose="020B0609020204030204" pitchFamily="49" charset="0"/>
              </a:rPr>
              <a:t>MyTestCases</a:t>
            </a:r>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a:t>
            </a:r>
          </a:p>
          <a:p>
            <a:pPr algn="l"/>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get</a:t>
            </a:r>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    {</a:t>
            </a:r>
          </a:p>
          <a:p>
            <a:pPr algn="l"/>
            <a:r>
              <a:rPr lang="en-GB" sz="1400" dirty="0">
                <a:solidFill>
                  <a:srgbClr val="000000"/>
                </a:solidFill>
                <a:latin typeface="Consolas" panose="020B0609020204030204" pitchFamily="49" charset="0"/>
              </a:rPr>
              <a:t>        </a:t>
            </a:r>
            <a:r>
              <a:rPr lang="en-GB" sz="1400" dirty="0">
                <a:solidFill>
                  <a:srgbClr val="2B91AF"/>
                </a:solidFill>
                <a:latin typeface="Consolas" panose="020B0609020204030204" pitchFamily="49" charset="0"/>
              </a:rPr>
              <a:t>List</a:t>
            </a:r>
            <a:r>
              <a:rPr lang="en-GB" sz="1400" dirty="0">
                <a:solidFill>
                  <a:srgbClr val="000000"/>
                </a:solidFill>
                <a:latin typeface="Consolas" panose="020B0609020204030204" pitchFamily="49" charset="0"/>
              </a:rPr>
              <a:t>&lt;</a:t>
            </a:r>
            <a:r>
              <a:rPr lang="en-GB" sz="1400" dirty="0" err="1">
                <a:solidFill>
                  <a:srgbClr val="2B91AF"/>
                </a:solidFill>
                <a:latin typeface="Consolas" panose="020B0609020204030204" pitchFamily="49" charset="0"/>
              </a:rPr>
              <a:t>TestCaseData</a:t>
            </a:r>
            <a:r>
              <a:rPr lang="en-GB" sz="1400" dirty="0">
                <a:solidFill>
                  <a:srgbClr val="000000"/>
                </a:solidFill>
                <a:latin typeface="Consolas" panose="020B0609020204030204" pitchFamily="49" charset="0"/>
              </a:rPr>
              <a:t>&gt; </a:t>
            </a:r>
            <a:r>
              <a:rPr lang="en-GB" sz="1400" dirty="0" err="1">
                <a:solidFill>
                  <a:srgbClr val="000000"/>
                </a:solidFill>
                <a:latin typeface="Consolas" panose="020B0609020204030204" pitchFamily="49" charset="0"/>
              </a:rPr>
              <a:t>testCases</a:t>
            </a:r>
            <a:r>
              <a:rPr lang="en-GB" sz="1400" dirty="0">
                <a:solidFill>
                  <a:srgbClr val="000000"/>
                </a:solidFill>
                <a:latin typeface="Consolas" panose="020B0609020204030204" pitchFamily="49" charset="0"/>
              </a:rPr>
              <a:t> = </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a:solidFill>
                  <a:srgbClr val="2B91AF"/>
                </a:solidFill>
                <a:latin typeface="Consolas" panose="020B0609020204030204" pitchFamily="49" charset="0"/>
              </a:rPr>
              <a:t>List</a:t>
            </a:r>
            <a:r>
              <a:rPr lang="en-GB" sz="1400" dirty="0">
                <a:solidFill>
                  <a:srgbClr val="000000"/>
                </a:solidFill>
                <a:latin typeface="Consolas" panose="020B0609020204030204" pitchFamily="49" charset="0"/>
              </a:rPr>
              <a:t>&lt;</a:t>
            </a:r>
            <a:r>
              <a:rPr lang="en-GB" sz="1400" dirty="0" err="1">
                <a:solidFill>
                  <a:srgbClr val="2B91AF"/>
                </a:solidFill>
                <a:latin typeface="Consolas" panose="020B0609020204030204" pitchFamily="49" charset="0"/>
              </a:rPr>
              <a:t>TestCaseData</a:t>
            </a:r>
            <a:r>
              <a:rPr lang="en-GB" sz="1400" dirty="0">
                <a:solidFill>
                  <a:srgbClr val="000000"/>
                </a:solidFill>
                <a:latin typeface="Consolas" panose="020B0609020204030204" pitchFamily="49" charset="0"/>
              </a:rPr>
              <a:t>&gt;();</a:t>
            </a:r>
          </a:p>
          <a:p>
            <a:pPr algn="l"/>
            <a:r>
              <a:rPr lang="nn-NO" sz="1400" dirty="0">
                <a:solidFill>
                  <a:srgbClr val="000000"/>
                </a:solidFill>
                <a:latin typeface="Consolas" panose="020B0609020204030204" pitchFamily="49" charset="0"/>
              </a:rPr>
              <a:t>        </a:t>
            </a:r>
            <a:r>
              <a:rPr lang="nn-NO" sz="1400" dirty="0">
                <a:solidFill>
                  <a:srgbClr val="0000FF"/>
                </a:solidFill>
                <a:latin typeface="Consolas" panose="020B0609020204030204" pitchFamily="49" charset="0"/>
              </a:rPr>
              <a:t>for</a:t>
            </a:r>
            <a:r>
              <a:rPr lang="nn-NO" sz="1400" dirty="0">
                <a:solidFill>
                  <a:srgbClr val="000000"/>
                </a:solidFill>
                <a:latin typeface="Consolas" panose="020B0609020204030204" pitchFamily="49" charset="0"/>
              </a:rPr>
              <a:t> (</a:t>
            </a:r>
            <a:r>
              <a:rPr lang="nn-NO" sz="1400" dirty="0">
                <a:solidFill>
                  <a:srgbClr val="0000FF"/>
                </a:solidFill>
                <a:latin typeface="Consolas" panose="020B0609020204030204" pitchFamily="49" charset="0"/>
              </a:rPr>
              <a:t>int</a:t>
            </a:r>
            <a:r>
              <a:rPr lang="nn-NO" sz="1400" dirty="0">
                <a:solidFill>
                  <a:srgbClr val="000000"/>
                </a:solidFill>
                <a:latin typeface="Consolas" panose="020B0609020204030204" pitchFamily="49" charset="0"/>
              </a:rPr>
              <a:t> i = 0; i &lt; 10; i++)</a:t>
            </a:r>
          </a:p>
          <a:p>
            <a:pPr algn="l"/>
            <a:r>
              <a:rPr lang="en-GB" sz="1400" dirty="0">
                <a:solidFill>
                  <a:srgbClr val="000000"/>
                </a:solidFill>
                <a:latin typeface="Consolas" panose="020B0609020204030204" pitchFamily="49" charset="0"/>
              </a:rPr>
              <a:t>        {</a:t>
            </a:r>
          </a:p>
          <a:p>
            <a:pPr algn="l"/>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testCases.Add</a:t>
            </a:r>
            <a:r>
              <a:rPr lang="en-GB" sz="1400" dirty="0">
                <a:solidFill>
                  <a:srgbClr val="000000"/>
                </a:solidFill>
                <a:latin typeface="Consolas" panose="020B0609020204030204" pitchFamily="49" charset="0"/>
              </a:rPr>
              <a:t>(</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TestCaseData</a:t>
            </a:r>
            <a:r>
              <a:rPr lang="en-GB" sz="1400" dirty="0">
                <a:solidFill>
                  <a:srgbClr val="000000"/>
                </a:solidFill>
                <a:latin typeface="Consolas" panose="020B0609020204030204" pitchFamily="49" charset="0"/>
              </a:rPr>
              <a:t>(</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object</a:t>
            </a:r>
            <a:r>
              <a:rPr lang="en-GB" sz="1400" dirty="0">
                <a:solidFill>
                  <a:srgbClr val="000000"/>
                </a:solidFill>
                <a:latin typeface="Consolas" panose="020B0609020204030204" pitchFamily="49" charset="0"/>
              </a:rPr>
              <a:t>[] { </a:t>
            </a:r>
            <a:r>
              <a:rPr lang="en-GB" sz="1400" dirty="0" err="1">
                <a:solidFill>
                  <a:srgbClr val="000000"/>
                </a:solidFill>
                <a:latin typeface="Consolas" panose="020B0609020204030204" pitchFamily="49" charset="0"/>
              </a:rPr>
              <a:t>i</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i</a:t>
            </a:r>
            <a:r>
              <a:rPr lang="en-GB" sz="1400" dirty="0">
                <a:solidFill>
                  <a:srgbClr val="000000"/>
                </a:solidFill>
                <a:latin typeface="Consolas" panose="020B0609020204030204" pitchFamily="49" charset="0"/>
              </a:rPr>
              <a:t> * 2 }));</a:t>
            </a:r>
          </a:p>
          <a:p>
            <a:pPr algn="l"/>
            <a:r>
              <a:rPr lang="en-GB" sz="1400" dirty="0">
                <a:solidFill>
                  <a:srgbClr val="000000"/>
                </a:solidFill>
                <a:latin typeface="Consolas" panose="020B0609020204030204" pitchFamily="49" charset="0"/>
              </a:rPr>
              <a:t>        }</a:t>
            </a:r>
          </a:p>
          <a:p>
            <a:pPr algn="l"/>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return</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testCases</a:t>
            </a:r>
            <a:r>
              <a:rPr lang="en-GB" sz="1400" dirty="0">
                <a:solidFill>
                  <a:srgbClr val="000000"/>
                </a:solidFill>
                <a:latin typeface="Consolas" panose="020B0609020204030204" pitchFamily="49" charset="0"/>
              </a:rPr>
              <a:t>;</a:t>
            </a:r>
          </a:p>
          <a:p>
            <a:pPr algn="l"/>
            <a:r>
              <a:rPr lang="en-GB" sz="1400" dirty="0">
                <a:solidFill>
                  <a:srgbClr val="000000"/>
                </a:solidFill>
                <a:latin typeface="Consolas" panose="020B0609020204030204" pitchFamily="49" charset="0"/>
              </a:rPr>
              <a:t>    }</a:t>
            </a:r>
          </a:p>
          <a:p>
            <a:pPr algn="l"/>
            <a:r>
              <a:rPr lang="en-GB" sz="1400" dirty="0">
                <a:solidFill>
                  <a:srgbClr val="000000"/>
                </a:solidFill>
                <a:latin typeface="Consolas" panose="020B0609020204030204" pitchFamily="49" charset="0"/>
              </a:rPr>
              <a:t>}</a:t>
            </a:r>
          </a:p>
          <a:p>
            <a:pPr algn="l"/>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a:t>
            </a:r>
            <a:r>
              <a:rPr lang="en-GB" sz="1400" dirty="0" err="1" smtClean="0">
                <a:solidFill>
                  <a:srgbClr val="2B91AF"/>
                </a:solidFill>
                <a:latin typeface="Consolas" panose="020B0609020204030204" pitchFamily="49" charset="0"/>
              </a:rPr>
              <a:t>TestCaseSource</a:t>
            </a:r>
            <a:r>
              <a:rPr lang="en-GB" sz="1400" dirty="0" smtClean="0">
                <a:solidFill>
                  <a:srgbClr val="000000"/>
                </a:solidFill>
                <a:latin typeface="Consolas" panose="020B0609020204030204" pitchFamily="49" charset="0"/>
              </a:rPr>
              <a:t>(</a:t>
            </a:r>
            <a:r>
              <a:rPr lang="en-GB" sz="1400" dirty="0" err="1" smtClean="0">
                <a:solidFill>
                  <a:srgbClr val="0000FF"/>
                </a:solidFill>
                <a:latin typeface="Consolas" panose="020B0609020204030204" pitchFamily="49" charset="0"/>
              </a:rPr>
              <a:t>nameof</a:t>
            </a:r>
            <a:r>
              <a:rPr lang="en-GB" sz="1400" dirty="0" smtClean="0">
                <a:solidFill>
                  <a:srgbClr val="000000"/>
                </a:solidFill>
                <a:latin typeface="Consolas" panose="020B0609020204030204" pitchFamily="49" charset="0"/>
              </a:rPr>
              <a:t>(</a:t>
            </a:r>
            <a:r>
              <a:rPr lang="en-GB" sz="1400" dirty="0" err="1" smtClean="0">
                <a:solidFill>
                  <a:srgbClr val="A31515"/>
                </a:solidFill>
                <a:latin typeface="Consolas" panose="020B0609020204030204" pitchFamily="49" charset="0"/>
              </a:rPr>
              <a:t>MyTestCases</a:t>
            </a:r>
            <a:r>
              <a:rPr lang="en-GB" sz="1400" dirty="0" smtClean="0">
                <a:solidFill>
                  <a:srgbClr val="A31515"/>
                </a:solidFill>
                <a:latin typeface="Consolas" panose="020B0609020204030204" pitchFamily="49" charset="0"/>
              </a:rPr>
              <a:t>)</a:t>
            </a:r>
            <a:r>
              <a:rPr lang="en-GB" sz="1400" dirty="0" smtClean="0">
                <a:solidFill>
                  <a:srgbClr val="000000"/>
                </a:solidFill>
                <a:latin typeface="Consolas" panose="020B0609020204030204" pitchFamily="49" charset="0"/>
              </a:rPr>
              <a:t>)]</a:t>
            </a:r>
            <a:endParaRPr lang="en-GB" sz="1400" dirty="0">
              <a:solidFill>
                <a:srgbClr val="000000"/>
              </a:solidFill>
              <a:latin typeface="Consolas" panose="020B0609020204030204" pitchFamily="49" charset="0"/>
            </a:endParaRPr>
          </a:p>
          <a:p>
            <a:pPr algn="l"/>
            <a:r>
              <a:rPr lang="en-GB" sz="1400" dirty="0">
                <a:solidFill>
                  <a:srgbClr val="0000FF"/>
                </a:solidFill>
                <a:latin typeface="Consolas" panose="020B0609020204030204" pitchFamily="49" charset="0"/>
              </a:rPr>
              <a:t>public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void</a:t>
            </a:r>
            <a:r>
              <a:rPr lang="en-GB" sz="1400" dirty="0">
                <a:solidFill>
                  <a:srgbClr val="000000"/>
                </a:solidFill>
                <a:latin typeface="Consolas" panose="020B0609020204030204" pitchFamily="49" charset="0"/>
              </a:rPr>
              <a:t> Class1_DoSomethingWithInput_ResultIsAsExpected(</a:t>
            </a:r>
            <a:r>
              <a:rPr lang="en-GB" sz="1400" dirty="0">
                <a:solidFill>
                  <a:srgbClr val="0000FF"/>
                </a:solidFill>
                <a:latin typeface="Consolas" panose="020B0609020204030204" pitchFamily="49" charset="0"/>
              </a:rPr>
              <a:t>int</a:t>
            </a:r>
            <a:r>
              <a:rPr lang="en-GB" sz="1400" dirty="0">
                <a:solidFill>
                  <a:srgbClr val="000000"/>
                </a:solidFill>
                <a:latin typeface="Consolas" panose="020B0609020204030204" pitchFamily="49" charset="0"/>
              </a:rPr>
              <a:t> input, </a:t>
            </a:r>
            <a:r>
              <a:rPr lang="en-GB" sz="1400" dirty="0">
                <a:solidFill>
                  <a:srgbClr val="0000FF"/>
                </a:solidFill>
                <a:latin typeface="Consolas" panose="020B0609020204030204" pitchFamily="49" charset="0"/>
              </a:rPr>
              <a:t>int</a:t>
            </a:r>
            <a:r>
              <a:rPr lang="en-GB" sz="1400" dirty="0">
                <a:solidFill>
                  <a:srgbClr val="000000"/>
                </a:solidFill>
                <a:latin typeface="Consolas" panose="020B0609020204030204" pitchFamily="49" charset="0"/>
              </a:rPr>
              <a:t> expected)</a:t>
            </a:r>
          </a:p>
          <a:p>
            <a:pPr algn="l"/>
            <a:r>
              <a:rPr lang="en-GB" sz="1400" dirty="0">
                <a:solidFill>
                  <a:srgbClr val="000000"/>
                </a:solidFill>
                <a:latin typeface="Consolas" panose="020B0609020204030204" pitchFamily="49" charset="0"/>
              </a:rPr>
              <a:t>{</a:t>
            </a:r>
          </a:p>
          <a:p>
            <a:pPr algn="l"/>
            <a:r>
              <a:rPr lang="en-GB" sz="1400" dirty="0">
                <a:solidFill>
                  <a:srgbClr val="000000"/>
                </a:solidFill>
                <a:latin typeface="Consolas" panose="020B0609020204030204" pitchFamily="49" charset="0"/>
              </a:rPr>
              <a:t>    </a:t>
            </a:r>
            <a:r>
              <a:rPr lang="en-GB" sz="1400" dirty="0">
                <a:solidFill>
                  <a:srgbClr val="008000"/>
                </a:solidFill>
                <a:latin typeface="Consolas" panose="020B0609020204030204" pitchFamily="49" charset="0"/>
              </a:rPr>
              <a:t>// ... </a:t>
            </a:r>
            <a:r>
              <a:rPr lang="en-GB" sz="1400" dirty="0" smtClean="0">
                <a:solidFill>
                  <a:srgbClr val="008000"/>
                </a:solidFill>
                <a:latin typeface="Consolas" panose="020B0609020204030204" pitchFamily="49" charset="0"/>
              </a:rPr>
              <a:t>Test method here ...</a:t>
            </a:r>
            <a:endParaRPr lang="en-GB" sz="1400" dirty="0">
              <a:solidFill>
                <a:srgbClr val="000000"/>
              </a:solidFill>
              <a:latin typeface="Consolas" panose="020B0609020204030204" pitchFamily="49" charset="0"/>
            </a:endParaRPr>
          </a:p>
          <a:p>
            <a:pPr algn="l"/>
            <a:r>
              <a:rPr lang="en-GB" sz="1400" dirty="0">
                <a:solidFill>
                  <a:srgbClr val="000000"/>
                </a:solidFill>
                <a:latin typeface="Consolas" panose="020B0609020204030204" pitchFamily="49" charset="0"/>
              </a:rPr>
              <a:t>}</a:t>
            </a:r>
            <a:endParaRPr lang="hu-HU" sz="1400" kern="0" dirty="0">
              <a:solidFill>
                <a:srgbClr val="000000"/>
              </a:solidFill>
              <a:latin typeface="Consolas"/>
              <a:ea typeface="Calibri"/>
              <a:cs typeface="Times New Roman"/>
            </a:endParaRPr>
          </a:p>
        </p:txBody>
      </p:sp>
    </p:spTree>
    <p:extLst>
      <p:ext uri="{BB962C8B-B14F-4D97-AF65-F5344CB8AC3E}">
        <p14:creationId xmlns:p14="http://schemas.microsoft.com/office/powerpoint/2010/main" val="803510367"/>
      </p:ext>
    </p:extLst>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NUnit</a:t>
            </a:r>
          </a:p>
        </p:txBody>
      </p:sp>
      <p:sp>
        <p:nvSpPr>
          <p:cNvPr id="3" name="Tartalom helye 2"/>
          <p:cNvSpPr>
            <a:spLocks noGrp="1"/>
          </p:cNvSpPr>
          <p:nvPr>
            <p:ph idx="1"/>
          </p:nvPr>
        </p:nvSpPr>
        <p:spPr/>
        <p:txBody>
          <a:bodyPr/>
          <a:lstStyle/>
          <a:p>
            <a:r>
              <a:rPr lang="hu-HU" dirty="0"/>
              <a:t>[</a:t>
            </a:r>
            <a:r>
              <a:rPr lang="hu-HU" dirty="0" err="1"/>
              <a:t>Setup</a:t>
            </a:r>
            <a:r>
              <a:rPr lang="hu-HU" dirty="0"/>
              <a:t>]</a:t>
            </a:r>
          </a:p>
          <a:p>
            <a:pPr lvl="1"/>
            <a:r>
              <a:rPr lang="en-GB" dirty="0" smtClean="0"/>
              <a:t>The marked method will be executed before every single test or test case</a:t>
            </a:r>
            <a:endParaRPr lang="hu-HU" dirty="0"/>
          </a:p>
          <a:p>
            <a:r>
              <a:rPr lang="hu-HU" dirty="0"/>
              <a:t>[</a:t>
            </a:r>
            <a:r>
              <a:rPr lang="hu-HU" dirty="0" err="1"/>
              <a:t>TearDown</a:t>
            </a:r>
            <a:r>
              <a:rPr lang="hu-HU" dirty="0"/>
              <a:t>]</a:t>
            </a:r>
          </a:p>
          <a:p>
            <a:pPr lvl="1"/>
            <a:r>
              <a:rPr lang="en-GB" dirty="0"/>
              <a:t>The marked method will be executed </a:t>
            </a:r>
            <a:r>
              <a:rPr lang="en-GB" dirty="0" smtClean="0"/>
              <a:t>after every single </a:t>
            </a:r>
            <a:r>
              <a:rPr lang="en-GB" dirty="0"/>
              <a:t>test or test case</a:t>
            </a:r>
            <a:endParaRPr lang="hu-HU" dirty="0"/>
          </a:p>
          <a:p>
            <a:r>
              <a:rPr lang="hu-HU" dirty="0"/>
              <a:t>[</a:t>
            </a:r>
            <a:r>
              <a:rPr lang="hu-HU" dirty="0" err="1"/>
              <a:t>TestFixtureSetUp</a:t>
            </a:r>
            <a:r>
              <a:rPr lang="hu-HU" dirty="0"/>
              <a:t>] / [</a:t>
            </a:r>
            <a:r>
              <a:rPr lang="hu-HU" dirty="0" err="1"/>
              <a:t>OneTimeSetUp</a:t>
            </a:r>
            <a:r>
              <a:rPr lang="hu-HU" dirty="0"/>
              <a:t>]</a:t>
            </a:r>
          </a:p>
          <a:p>
            <a:pPr lvl="1"/>
            <a:r>
              <a:rPr lang="en-GB" dirty="0"/>
              <a:t>The marked method will be executed </a:t>
            </a:r>
            <a:r>
              <a:rPr lang="en-GB" dirty="0" smtClean="0"/>
              <a:t>once before the tests of a </a:t>
            </a:r>
            <a:r>
              <a:rPr lang="en-GB" dirty="0"/>
              <a:t>[</a:t>
            </a:r>
            <a:r>
              <a:rPr lang="en-GB" dirty="0" err="1" smtClean="0"/>
              <a:t>TestFixture</a:t>
            </a:r>
            <a:r>
              <a:rPr lang="en-GB" dirty="0" smtClean="0"/>
              <a:t>] </a:t>
            </a:r>
          </a:p>
          <a:p>
            <a:pPr lvl="1"/>
            <a:r>
              <a:rPr lang="en-GB" dirty="0" smtClean="0"/>
              <a:t>We can create common resources – look out, the tests must be independent!</a:t>
            </a:r>
            <a:endParaRPr lang="hu-HU" dirty="0"/>
          </a:p>
          <a:p>
            <a:r>
              <a:rPr lang="hu-HU" dirty="0"/>
              <a:t>[</a:t>
            </a:r>
            <a:r>
              <a:rPr lang="hu-HU" dirty="0" err="1"/>
              <a:t>TestFixtureTearDown</a:t>
            </a:r>
            <a:r>
              <a:rPr lang="hu-HU" dirty="0"/>
              <a:t>] / [</a:t>
            </a:r>
            <a:r>
              <a:rPr lang="hu-HU" dirty="0" err="1"/>
              <a:t>OneTimeTearDown</a:t>
            </a:r>
            <a:r>
              <a:rPr lang="hu-HU" dirty="0"/>
              <a:t>]</a:t>
            </a:r>
          </a:p>
          <a:p>
            <a:pPr lvl="1"/>
            <a:r>
              <a:rPr lang="en-GB" dirty="0"/>
              <a:t>The marked method will be executed once </a:t>
            </a:r>
            <a:r>
              <a:rPr lang="en-GB" dirty="0" smtClean="0"/>
              <a:t>after the </a:t>
            </a:r>
            <a:r>
              <a:rPr lang="en-GB" dirty="0"/>
              <a:t>tests of a [</a:t>
            </a:r>
            <a:r>
              <a:rPr lang="en-GB" dirty="0" err="1"/>
              <a:t>TestFixture</a:t>
            </a:r>
            <a:r>
              <a:rPr lang="en-GB" dirty="0"/>
              <a:t>]</a:t>
            </a:r>
            <a:endParaRPr lang="hu-HU" dirty="0"/>
          </a:p>
          <a:p>
            <a:r>
              <a:rPr lang="hu-HU" dirty="0"/>
              <a:t>[</a:t>
            </a:r>
            <a:r>
              <a:rPr lang="hu-HU" dirty="0" err="1"/>
              <a:t>SetUpFixture</a:t>
            </a:r>
            <a:r>
              <a:rPr lang="hu-HU" dirty="0"/>
              <a:t>]</a:t>
            </a:r>
          </a:p>
          <a:p>
            <a:pPr lvl="1"/>
            <a:r>
              <a:rPr lang="en-GB" dirty="0" smtClean="0"/>
              <a:t>Can be applied to a class, </a:t>
            </a:r>
            <a:r>
              <a:rPr lang="hu-HU" dirty="0" err="1" smtClean="0"/>
              <a:t>namespace</a:t>
            </a:r>
            <a:r>
              <a:rPr lang="en-GB" dirty="0" smtClean="0"/>
              <a:t>-level </a:t>
            </a:r>
            <a:r>
              <a:rPr lang="hu-HU" dirty="0" err="1" smtClean="0"/>
              <a:t>setup</a:t>
            </a:r>
            <a:r>
              <a:rPr lang="hu-HU" dirty="0" smtClean="0"/>
              <a:t>/</a:t>
            </a:r>
            <a:r>
              <a:rPr lang="hu-HU" dirty="0" err="1" smtClean="0"/>
              <a:t>teardown</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spTree>
    <p:extLst>
      <p:ext uri="{BB962C8B-B14F-4D97-AF65-F5344CB8AC3E}">
        <p14:creationId xmlns:p14="http://schemas.microsoft.com/office/powerpoint/2010/main" val="215574211"/>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is hard to write a good test!</a:t>
            </a:r>
            <a:endParaRPr lang="en-GB" dirty="0"/>
          </a:p>
        </p:txBody>
      </p:sp>
      <p:sp>
        <p:nvSpPr>
          <p:cNvPr id="3" name="Content Placeholder 2"/>
          <p:cNvSpPr>
            <a:spLocks noGrp="1"/>
          </p:cNvSpPr>
          <p:nvPr>
            <p:ph idx="1"/>
          </p:nvPr>
        </p:nvSpPr>
        <p:spPr/>
        <p:txBody>
          <a:bodyPr/>
          <a:lstStyle/>
          <a:p>
            <a:r>
              <a:rPr lang="en-GB" dirty="0" smtClean="0"/>
              <a:t>The tests must be </a:t>
            </a:r>
            <a:r>
              <a:rPr lang="en-GB" dirty="0" smtClean="0">
                <a:solidFill>
                  <a:srgbClr val="C00000"/>
                </a:solidFill>
              </a:rPr>
              <a:t>fast</a:t>
            </a:r>
            <a:endParaRPr lang="hu-HU" dirty="0">
              <a:solidFill>
                <a:srgbClr val="C00000"/>
              </a:solidFill>
            </a:endParaRPr>
          </a:p>
          <a:p>
            <a:pPr lvl="1"/>
            <a:r>
              <a:rPr lang="en-GB" dirty="0" smtClean="0"/>
              <a:t>Slow tests are impossible to run over and over again </a:t>
            </a:r>
            <a:r>
              <a:rPr lang="en-GB" dirty="0" smtClean="0">
                <a:sym typeface="Wingdings" panose="05000000000000000000" pitchFamily="2" charset="2"/>
              </a:rPr>
              <a:t> test will not be executed, bugs will be found later</a:t>
            </a:r>
            <a:endParaRPr lang="hu-HU" dirty="0"/>
          </a:p>
          <a:p>
            <a:r>
              <a:rPr lang="en-GB" dirty="0" smtClean="0"/>
              <a:t>The tests must be </a:t>
            </a:r>
            <a:r>
              <a:rPr lang="en-GB" dirty="0" smtClean="0">
                <a:solidFill>
                  <a:srgbClr val="C00000"/>
                </a:solidFill>
              </a:rPr>
              <a:t>independent</a:t>
            </a:r>
            <a:endParaRPr lang="hu-HU" dirty="0">
              <a:solidFill>
                <a:srgbClr val="C00000"/>
              </a:solidFill>
            </a:endParaRPr>
          </a:p>
          <a:p>
            <a:pPr lvl="1"/>
            <a:r>
              <a:rPr lang="en-GB" dirty="0" smtClean="0"/>
              <a:t>Order</a:t>
            </a:r>
            <a:r>
              <a:rPr lang="hu-HU" dirty="0" smtClean="0"/>
              <a:t>, </a:t>
            </a:r>
            <a:r>
              <a:rPr lang="en-GB" dirty="0" smtClean="0"/>
              <a:t>timing, </a:t>
            </a:r>
            <a:r>
              <a:rPr lang="en-GB" dirty="0" err="1" smtClean="0"/>
              <a:t>etc</a:t>
            </a:r>
            <a:r>
              <a:rPr lang="hu-HU" dirty="0" smtClean="0"/>
              <a:t>.</a:t>
            </a:r>
            <a:r>
              <a:rPr lang="en-GB" dirty="0" smtClean="0"/>
              <a:t> must not affect the results</a:t>
            </a:r>
            <a:endParaRPr lang="hu-HU" dirty="0"/>
          </a:p>
          <a:p>
            <a:r>
              <a:rPr lang="en-GB" dirty="0" smtClean="0"/>
              <a:t>Naming convention must be easy-to-read</a:t>
            </a:r>
            <a:endParaRPr lang="hu-HU" dirty="0"/>
          </a:p>
          <a:p>
            <a:pPr lvl="1"/>
            <a:r>
              <a:rPr lang="en-GB" dirty="0" smtClean="0"/>
              <a:t>A good test list is basically a </a:t>
            </a:r>
            <a:r>
              <a:rPr lang="hu-HU" dirty="0" err="1" smtClean="0"/>
              <a:t>requirement-list</a:t>
            </a:r>
            <a:r>
              <a:rPr lang="en-GB" dirty="0" smtClean="0"/>
              <a:t> that documents the capabilities of the program</a:t>
            </a:r>
            <a:endParaRPr lang="hu-HU" dirty="0" smtClean="0"/>
          </a:p>
          <a:p>
            <a:r>
              <a:rPr lang="en-GB" dirty="0" smtClean="0"/>
              <a:t>We must not cover every possible inputs</a:t>
            </a:r>
            <a:endParaRPr lang="hu-HU" dirty="0" smtClean="0"/>
          </a:p>
          <a:p>
            <a:pPr lvl="1"/>
            <a:r>
              <a:rPr lang="en-GB" dirty="0" smtClean="0"/>
              <a:t>Examples are good</a:t>
            </a:r>
          </a:p>
          <a:p>
            <a:pPr lvl="1"/>
            <a:r>
              <a:rPr lang="en-GB" dirty="0" smtClean="0"/>
              <a:t>Finding the corner cases are important!</a:t>
            </a:r>
            <a:endParaRPr lang="hu-HU" dirty="0"/>
          </a:p>
          <a:p>
            <a:r>
              <a:rPr lang="en-GB" dirty="0" smtClean="0">
                <a:solidFill>
                  <a:srgbClr val="C00000"/>
                </a:solidFill>
              </a:rPr>
              <a:t>Only test a single feature of a single class</a:t>
            </a:r>
            <a:endParaRPr lang="hu-HU" dirty="0">
              <a:solidFill>
                <a:srgbClr val="C00000"/>
              </a:solidFill>
            </a:endParaRPr>
          </a:p>
          <a:p>
            <a:pPr lvl="1"/>
            <a:r>
              <a:rPr lang="en-GB" dirty="0" smtClean="0"/>
              <a:t>Always independent from the live data (database/settings)</a:t>
            </a:r>
            <a:endParaRPr lang="hu-HU" dirty="0"/>
          </a:p>
          <a:p>
            <a:pPr lvl="1"/>
            <a:r>
              <a:rPr lang="en-GB" dirty="0" smtClean="0">
                <a:solidFill>
                  <a:schemeClr val="bg1">
                    <a:lumMod val="50000"/>
                  </a:schemeClr>
                </a:solidFill>
              </a:rPr>
              <a:t>We can substitute the dependencies too:</a:t>
            </a:r>
            <a:r>
              <a:rPr lang="hu-HU" dirty="0" smtClean="0">
                <a:solidFill>
                  <a:schemeClr val="bg1">
                    <a:lumMod val="50000"/>
                  </a:schemeClr>
                </a:solidFill>
              </a:rPr>
              <a:t> </a:t>
            </a:r>
            <a:r>
              <a:rPr lang="hu-HU" dirty="0" err="1">
                <a:solidFill>
                  <a:schemeClr val="bg1">
                    <a:lumMod val="50000"/>
                  </a:schemeClr>
                </a:solidFill>
              </a:rPr>
              <a:t>Dependency</a:t>
            </a:r>
            <a:r>
              <a:rPr lang="hu-HU" dirty="0">
                <a:solidFill>
                  <a:schemeClr val="bg1">
                    <a:lumMod val="50000"/>
                  </a:schemeClr>
                </a:solidFill>
              </a:rPr>
              <a:t> </a:t>
            </a:r>
            <a:r>
              <a:rPr lang="hu-HU" dirty="0" err="1">
                <a:solidFill>
                  <a:schemeClr val="bg1">
                    <a:lumMod val="50000"/>
                  </a:schemeClr>
                </a:solidFill>
              </a:rPr>
              <a:t>Injection</a:t>
            </a:r>
            <a:r>
              <a:rPr lang="hu-HU" dirty="0">
                <a:solidFill>
                  <a:schemeClr val="bg1">
                    <a:lumMod val="50000"/>
                  </a:schemeClr>
                </a:solidFill>
              </a:rPr>
              <a:t> + </a:t>
            </a:r>
            <a:r>
              <a:rPr lang="hu-HU" dirty="0" err="1">
                <a:solidFill>
                  <a:schemeClr val="bg1">
                    <a:lumMod val="50000"/>
                  </a:schemeClr>
                </a:solidFill>
              </a:rPr>
              <a:t>fake</a:t>
            </a:r>
            <a:r>
              <a:rPr lang="hu-HU" dirty="0">
                <a:solidFill>
                  <a:schemeClr val="bg1">
                    <a:lumMod val="50000"/>
                  </a:schemeClr>
                </a:solidFill>
              </a:rPr>
              <a:t> </a:t>
            </a:r>
            <a:r>
              <a:rPr lang="en-GB" dirty="0" smtClean="0">
                <a:solidFill>
                  <a:schemeClr val="bg1">
                    <a:lumMod val="50000"/>
                  </a:schemeClr>
                </a:solidFill>
              </a:rPr>
              <a:t>dependencies</a:t>
            </a:r>
            <a:r>
              <a:rPr lang="hu-HU" dirty="0" smtClean="0">
                <a:solidFill>
                  <a:schemeClr val="bg1">
                    <a:lumMod val="50000"/>
                  </a:schemeClr>
                </a:solidFill>
              </a:rPr>
              <a:t>, </a:t>
            </a:r>
            <a:r>
              <a:rPr lang="en-GB" dirty="0" smtClean="0">
                <a:solidFill>
                  <a:schemeClr val="bg1">
                    <a:lumMod val="50000"/>
                  </a:schemeClr>
                </a:solidFill>
              </a:rPr>
              <a:t>mocking</a:t>
            </a:r>
            <a:r>
              <a:rPr lang="hu-HU" dirty="0" smtClean="0">
                <a:solidFill>
                  <a:schemeClr val="bg1">
                    <a:lumMod val="50000"/>
                  </a:schemeClr>
                </a:solidFill>
              </a:rPr>
              <a:t>... </a:t>
            </a:r>
            <a:r>
              <a:rPr lang="hu-HU" dirty="0">
                <a:solidFill>
                  <a:schemeClr val="bg1">
                    <a:lumMod val="50000"/>
                  </a:schemeClr>
                </a:solidFill>
              </a:rPr>
              <a:t>(=&gt; </a:t>
            </a:r>
            <a:r>
              <a:rPr lang="hu-HU" dirty="0" err="1">
                <a:solidFill>
                  <a:schemeClr val="bg1">
                    <a:lumMod val="50000"/>
                  </a:schemeClr>
                </a:solidFill>
              </a:rPr>
              <a:t>Moq</a:t>
            </a:r>
            <a:r>
              <a:rPr lang="hu-HU" dirty="0" smtClean="0">
                <a:solidFill>
                  <a:schemeClr val="bg1">
                    <a:lumMod val="50000"/>
                  </a:schemeClr>
                </a:solidFill>
              </a:rPr>
              <a:t>)</a:t>
            </a:r>
            <a:endParaRPr lang="hu-HU" dirty="0">
              <a:solidFill>
                <a:schemeClr val="bg1">
                  <a:lumMod val="50000"/>
                </a:schemeClr>
              </a:solidFill>
            </a:endParaRPr>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16</a:t>
            </a:fld>
            <a:endParaRPr lang="hu-HU"/>
          </a:p>
        </p:txBody>
      </p:sp>
    </p:spTree>
    <p:extLst>
      <p:ext uri="{BB962C8B-B14F-4D97-AF65-F5344CB8AC3E}">
        <p14:creationId xmlns:p14="http://schemas.microsoft.com/office/powerpoint/2010/main" val="3760910961"/>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a:extLst>
              <a:ext uri="{FF2B5EF4-FFF2-40B4-BE49-F238E27FC236}">
                <a16:creationId xmlns:a16="http://schemas.microsoft.com/office/drawing/2014/main" id="{F2EAAE59-CDC3-44AD-98F8-EAD37B9555D3}"/>
              </a:ext>
            </a:extLst>
          </p:cNvPr>
          <p:cNvPicPr>
            <a:picLocks noChangeAspect="1"/>
          </p:cNvPicPr>
          <p:nvPr/>
        </p:nvPicPr>
        <p:blipFill>
          <a:blip r:embed="rId2"/>
          <a:stretch>
            <a:fillRect/>
          </a:stretch>
        </p:blipFill>
        <p:spPr>
          <a:xfrm>
            <a:off x="330531" y="774882"/>
            <a:ext cx="8482938" cy="5877537"/>
          </a:xfrm>
          <a:prstGeom prst="rect">
            <a:avLst/>
          </a:prstGeom>
        </p:spPr>
      </p:pic>
      <p:pic>
        <p:nvPicPr>
          <p:cNvPr id="18" name="Picture 2">
            <a:extLst>
              <a:ext uri="{FF2B5EF4-FFF2-40B4-BE49-F238E27FC236}">
                <a16:creationId xmlns:a16="http://schemas.microsoft.com/office/drawing/2014/main" id="{D4913B7A-AF24-4629-9C71-4505F28D0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530" y="0"/>
            <a:ext cx="3250110" cy="2541252"/>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C0C0A8"/>
                    </a:gs>
                  </a:gsLst>
                  <a:lin ang="2700000" scaled="1"/>
                </a:gradFill>
              </a14:hiddenFill>
            </a:ext>
            <a:ext uri="{91240B29-F687-4F45-9708-019B960494DF}">
              <a14:hiddenLine xmlns:a14="http://schemas.microsoft.com/office/drawing/2010/main" w="12700" algn="ctr">
                <a:solidFill>
                  <a:srgbClr val="6E6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églalap 16">
            <a:extLst>
              <a:ext uri="{FF2B5EF4-FFF2-40B4-BE49-F238E27FC236}">
                <a16:creationId xmlns:a16="http://schemas.microsoft.com/office/drawing/2014/main" id="{792D2D54-0515-4370-89E7-DF331B045513}"/>
              </a:ext>
            </a:extLst>
          </p:cNvPr>
          <p:cNvSpPr/>
          <p:nvPr/>
        </p:nvSpPr>
        <p:spPr>
          <a:xfrm>
            <a:off x="683460" y="5919525"/>
            <a:ext cx="5278905" cy="461665"/>
          </a:xfrm>
          <a:prstGeom prst="rect">
            <a:avLst/>
          </a:prstGeom>
        </p:spPr>
        <p:txBody>
          <a:bodyPr wrap="square">
            <a:spAutoFit/>
          </a:bodyPr>
          <a:lstStyle/>
          <a:p>
            <a:r>
              <a:rPr lang="en-GB" dirty="0">
                <a:solidFill>
                  <a:srgbClr val="000000"/>
                </a:solidFill>
                <a:latin typeface="Consolas" panose="020B0609020204030204" pitchFamily="49" charset="0"/>
              </a:rPr>
              <a:t> </a:t>
            </a:r>
            <a:r>
              <a:rPr lang="en-GB" sz="1400" dirty="0">
                <a:solidFill>
                  <a:srgbClr val="FF0000"/>
                </a:solidFill>
                <a:latin typeface="+mj-lt"/>
              </a:rPr>
              <a:t>if (</a:t>
            </a:r>
            <a:r>
              <a:rPr lang="en-GB" sz="1400" dirty="0" err="1">
                <a:solidFill>
                  <a:srgbClr val="FF0000"/>
                </a:solidFill>
                <a:latin typeface="+mj-lt"/>
              </a:rPr>
              <a:t>max_x</a:t>
            </a:r>
            <a:r>
              <a:rPr lang="en-GB" sz="1400" dirty="0">
                <a:solidFill>
                  <a:srgbClr val="FF0000"/>
                </a:solidFill>
                <a:latin typeface="+mj-lt"/>
              </a:rPr>
              <a:t> &lt; 0 || </a:t>
            </a:r>
            <a:r>
              <a:rPr lang="en-GB" sz="1400" dirty="0" err="1">
                <a:solidFill>
                  <a:srgbClr val="FF0000"/>
                </a:solidFill>
                <a:latin typeface="+mj-lt"/>
              </a:rPr>
              <a:t>max_y</a:t>
            </a:r>
            <a:r>
              <a:rPr lang="en-GB" sz="1400" dirty="0">
                <a:solidFill>
                  <a:srgbClr val="FF0000"/>
                </a:solidFill>
                <a:latin typeface="+mj-lt"/>
              </a:rPr>
              <a:t> &lt; 0) throw new </a:t>
            </a:r>
            <a:r>
              <a:rPr lang="en-GB" sz="1400" dirty="0" err="1">
                <a:solidFill>
                  <a:srgbClr val="FF0000"/>
                </a:solidFill>
                <a:latin typeface="+mj-lt"/>
              </a:rPr>
              <a:t>ArgumentException</a:t>
            </a:r>
            <a:r>
              <a:rPr lang="en-GB" sz="1400" dirty="0">
                <a:solidFill>
                  <a:srgbClr val="FF0000"/>
                </a:solidFill>
                <a:latin typeface="+mj-lt"/>
              </a:rPr>
              <a:t>("...");</a:t>
            </a:r>
            <a:endParaRPr lang="en-GB" dirty="0">
              <a:solidFill>
                <a:srgbClr val="FF0000"/>
              </a:solidFill>
              <a:latin typeface="+mj-lt"/>
            </a:endParaRPr>
          </a:p>
        </p:txBody>
      </p:sp>
      <p:sp>
        <p:nvSpPr>
          <p:cNvPr id="2" name="Cím 1">
            <a:extLst>
              <a:ext uri="{FF2B5EF4-FFF2-40B4-BE49-F238E27FC236}">
                <a16:creationId xmlns:a16="http://schemas.microsoft.com/office/drawing/2014/main" id="{FCFE3513-AD5B-476F-B1C0-98138BF9EEF6}"/>
              </a:ext>
            </a:extLst>
          </p:cNvPr>
          <p:cNvSpPr>
            <a:spLocks noGrp="1"/>
          </p:cNvSpPr>
          <p:nvPr>
            <p:ph type="title"/>
          </p:nvPr>
        </p:nvSpPr>
        <p:spPr/>
        <p:txBody>
          <a:bodyPr/>
          <a:lstStyle/>
          <a:p>
            <a:r>
              <a:rPr lang="en-US" dirty="0" smtClean="0"/>
              <a:t>Test Cases – simple code?</a:t>
            </a:r>
            <a:endParaRPr lang="en-GB" dirty="0"/>
          </a:p>
        </p:txBody>
      </p:sp>
      <p:sp>
        <p:nvSpPr>
          <p:cNvPr id="5" name="Dia számának helye 4">
            <a:extLst>
              <a:ext uri="{FF2B5EF4-FFF2-40B4-BE49-F238E27FC236}">
                <a16:creationId xmlns:a16="http://schemas.microsoft.com/office/drawing/2014/main" id="{02540E86-9C7F-479F-931D-EA2E2D7C7D3C}"/>
              </a:ext>
            </a:extLst>
          </p:cNvPr>
          <p:cNvSpPr>
            <a:spLocks noGrp="1"/>
          </p:cNvSpPr>
          <p:nvPr>
            <p:ph type="sldNum" sz="quarter" idx="11"/>
          </p:nvPr>
        </p:nvSpPr>
        <p:spPr/>
        <p:txBody>
          <a:bodyPr/>
          <a:lstStyle/>
          <a:p>
            <a:pPr>
              <a:defRPr/>
            </a:pPr>
            <a:fld id="{B60DAD87-7EB7-4D38-BAF0-0AF208F78DF0}" type="slidenum">
              <a:rPr lang="hu-HU" smtClean="0"/>
              <a:pPr>
                <a:defRPr/>
              </a:pPr>
              <a:t>17</a:t>
            </a:fld>
            <a:endParaRPr lang="hu-HU"/>
          </a:p>
        </p:txBody>
      </p:sp>
      <p:pic>
        <p:nvPicPr>
          <p:cNvPr id="25" name="Kép 24">
            <a:extLst>
              <a:ext uri="{FF2B5EF4-FFF2-40B4-BE49-F238E27FC236}">
                <a16:creationId xmlns:a16="http://schemas.microsoft.com/office/drawing/2014/main" id="{3D164046-075A-4D21-B545-AD90DC79763A}"/>
              </a:ext>
            </a:extLst>
          </p:cNvPr>
          <p:cNvPicPr>
            <a:picLocks noChangeAspect="1"/>
          </p:cNvPicPr>
          <p:nvPr/>
        </p:nvPicPr>
        <p:blipFill>
          <a:blip r:embed="rId4"/>
          <a:stretch>
            <a:fillRect/>
          </a:stretch>
        </p:blipFill>
        <p:spPr>
          <a:xfrm>
            <a:off x="3790733" y="938335"/>
            <a:ext cx="5996601" cy="291924"/>
          </a:xfrm>
          <a:prstGeom prst="rect">
            <a:avLst/>
          </a:prstGeom>
        </p:spPr>
      </p:pic>
      <p:pic>
        <p:nvPicPr>
          <p:cNvPr id="26" name="Kép 25">
            <a:extLst>
              <a:ext uri="{FF2B5EF4-FFF2-40B4-BE49-F238E27FC236}">
                <a16:creationId xmlns:a16="http://schemas.microsoft.com/office/drawing/2014/main" id="{421E8C06-FCAE-4258-ABCC-19B4FA475873}"/>
              </a:ext>
            </a:extLst>
          </p:cNvPr>
          <p:cNvPicPr>
            <a:picLocks noChangeAspect="1"/>
          </p:cNvPicPr>
          <p:nvPr/>
        </p:nvPicPr>
        <p:blipFill>
          <a:blip r:embed="rId5"/>
          <a:stretch>
            <a:fillRect/>
          </a:stretch>
        </p:blipFill>
        <p:spPr>
          <a:xfrm>
            <a:off x="3794225" y="1171832"/>
            <a:ext cx="4836110" cy="353862"/>
          </a:xfrm>
          <a:prstGeom prst="rect">
            <a:avLst/>
          </a:prstGeom>
        </p:spPr>
      </p:pic>
      <p:pic>
        <p:nvPicPr>
          <p:cNvPr id="27" name="Kép 26">
            <a:extLst>
              <a:ext uri="{FF2B5EF4-FFF2-40B4-BE49-F238E27FC236}">
                <a16:creationId xmlns:a16="http://schemas.microsoft.com/office/drawing/2014/main" id="{5DEC0F93-E9EB-4B26-B7AC-1444274738B2}"/>
              </a:ext>
            </a:extLst>
          </p:cNvPr>
          <p:cNvPicPr>
            <a:picLocks noChangeAspect="1"/>
          </p:cNvPicPr>
          <p:nvPr/>
        </p:nvPicPr>
        <p:blipFill>
          <a:blip r:embed="rId6"/>
          <a:stretch>
            <a:fillRect/>
          </a:stretch>
        </p:blipFill>
        <p:spPr>
          <a:xfrm>
            <a:off x="3835696" y="967957"/>
            <a:ext cx="4307381" cy="552517"/>
          </a:xfrm>
          <a:prstGeom prst="rect">
            <a:avLst/>
          </a:prstGeom>
        </p:spPr>
      </p:pic>
      <p:pic>
        <p:nvPicPr>
          <p:cNvPr id="28" name="Kép 27">
            <a:extLst>
              <a:ext uri="{FF2B5EF4-FFF2-40B4-BE49-F238E27FC236}">
                <a16:creationId xmlns:a16="http://schemas.microsoft.com/office/drawing/2014/main" id="{2C193428-C3EF-4DB3-9E27-61E221CC7AB6}"/>
              </a:ext>
            </a:extLst>
          </p:cNvPr>
          <p:cNvPicPr>
            <a:picLocks noChangeAspect="1"/>
          </p:cNvPicPr>
          <p:nvPr/>
        </p:nvPicPr>
        <p:blipFill>
          <a:blip r:embed="rId7"/>
          <a:stretch>
            <a:fillRect/>
          </a:stretch>
        </p:blipFill>
        <p:spPr>
          <a:xfrm>
            <a:off x="3802614" y="1170441"/>
            <a:ext cx="5334702" cy="319641"/>
          </a:xfrm>
          <a:prstGeom prst="rect">
            <a:avLst/>
          </a:prstGeom>
        </p:spPr>
      </p:pic>
      <p:pic>
        <p:nvPicPr>
          <p:cNvPr id="29" name="Kép 28">
            <a:extLst>
              <a:ext uri="{FF2B5EF4-FFF2-40B4-BE49-F238E27FC236}">
                <a16:creationId xmlns:a16="http://schemas.microsoft.com/office/drawing/2014/main" id="{E395A612-8ED5-45FF-9EF3-13DCFE27F1BE}"/>
              </a:ext>
            </a:extLst>
          </p:cNvPr>
          <p:cNvPicPr>
            <a:picLocks noChangeAspect="1"/>
          </p:cNvPicPr>
          <p:nvPr/>
        </p:nvPicPr>
        <p:blipFill>
          <a:blip r:embed="rId8"/>
          <a:stretch>
            <a:fillRect/>
          </a:stretch>
        </p:blipFill>
        <p:spPr>
          <a:xfrm>
            <a:off x="3779890" y="969323"/>
            <a:ext cx="5072280" cy="239553"/>
          </a:xfrm>
          <a:prstGeom prst="rect">
            <a:avLst/>
          </a:prstGeom>
        </p:spPr>
      </p:pic>
      <p:pic>
        <p:nvPicPr>
          <p:cNvPr id="30" name="Kép 29">
            <a:extLst>
              <a:ext uri="{FF2B5EF4-FFF2-40B4-BE49-F238E27FC236}">
                <a16:creationId xmlns:a16="http://schemas.microsoft.com/office/drawing/2014/main" id="{AE387B5F-8720-4288-B9E7-A8AA6E26934B}"/>
              </a:ext>
            </a:extLst>
          </p:cNvPr>
          <p:cNvPicPr>
            <a:picLocks noChangeAspect="1"/>
          </p:cNvPicPr>
          <p:nvPr/>
        </p:nvPicPr>
        <p:blipFill>
          <a:blip r:embed="rId9"/>
          <a:stretch>
            <a:fillRect/>
          </a:stretch>
        </p:blipFill>
        <p:spPr>
          <a:xfrm>
            <a:off x="3779890" y="1532117"/>
            <a:ext cx="5470360" cy="528693"/>
          </a:xfrm>
          <a:prstGeom prst="rect">
            <a:avLst/>
          </a:prstGeom>
        </p:spPr>
      </p:pic>
      <p:pic>
        <p:nvPicPr>
          <p:cNvPr id="33" name="Kép 32">
            <a:extLst>
              <a:ext uri="{FF2B5EF4-FFF2-40B4-BE49-F238E27FC236}">
                <a16:creationId xmlns:a16="http://schemas.microsoft.com/office/drawing/2014/main" id="{42AA5E7A-A325-4640-8C91-5BAB99E7E456}"/>
              </a:ext>
            </a:extLst>
          </p:cNvPr>
          <p:cNvPicPr>
            <a:picLocks noChangeAspect="1"/>
          </p:cNvPicPr>
          <p:nvPr/>
        </p:nvPicPr>
        <p:blipFill>
          <a:blip r:embed="rId10"/>
          <a:stretch>
            <a:fillRect/>
          </a:stretch>
        </p:blipFill>
        <p:spPr>
          <a:xfrm>
            <a:off x="3961895" y="3143477"/>
            <a:ext cx="7422784" cy="2641638"/>
          </a:xfrm>
          <a:prstGeom prst="rect">
            <a:avLst/>
          </a:prstGeom>
          <a:ln w="38100">
            <a:solidFill>
              <a:schemeClr val="tx1"/>
            </a:solidFill>
          </a:ln>
        </p:spPr>
      </p:pic>
      <p:pic>
        <p:nvPicPr>
          <p:cNvPr id="32" name="Kép 31">
            <a:extLst>
              <a:ext uri="{FF2B5EF4-FFF2-40B4-BE49-F238E27FC236}">
                <a16:creationId xmlns:a16="http://schemas.microsoft.com/office/drawing/2014/main" id="{74BD3FA8-3F62-4F51-9232-D26CA6AE8D9C}"/>
              </a:ext>
            </a:extLst>
          </p:cNvPr>
          <p:cNvPicPr>
            <a:picLocks noChangeAspect="1"/>
          </p:cNvPicPr>
          <p:nvPr/>
        </p:nvPicPr>
        <p:blipFill>
          <a:blip r:embed="rId11"/>
          <a:stretch>
            <a:fillRect/>
          </a:stretch>
        </p:blipFill>
        <p:spPr>
          <a:xfrm>
            <a:off x="3961895" y="3077011"/>
            <a:ext cx="6900194" cy="2690769"/>
          </a:xfrm>
          <a:prstGeom prst="rect">
            <a:avLst/>
          </a:prstGeom>
          <a:ln w="38100">
            <a:solidFill>
              <a:schemeClr val="tx1"/>
            </a:solidFill>
          </a:ln>
        </p:spPr>
      </p:pic>
      <p:pic>
        <p:nvPicPr>
          <p:cNvPr id="31" name="Kép 30">
            <a:extLst>
              <a:ext uri="{FF2B5EF4-FFF2-40B4-BE49-F238E27FC236}">
                <a16:creationId xmlns:a16="http://schemas.microsoft.com/office/drawing/2014/main" id="{26BDA327-03A8-4FD2-9F48-FE8E4355B61B}"/>
              </a:ext>
            </a:extLst>
          </p:cNvPr>
          <p:cNvPicPr>
            <a:picLocks noChangeAspect="1"/>
          </p:cNvPicPr>
          <p:nvPr/>
        </p:nvPicPr>
        <p:blipFill>
          <a:blip r:embed="rId12"/>
          <a:stretch>
            <a:fillRect/>
          </a:stretch>
        </p:blipFill>
        <p:spPr>
          <a:xfrm>
            <a:off x="3835696" y="2587535"/>
            <a:ext cx="7555065" cy="3242296"/>
          </a:xfrm>
          <a:prstGeom prst="rect">
            <a:avLst/>
          </a:prstGeom>
          <a:ln w="38100">
            <a:solidFill>
              <a:schemeClr val="tx1"/>
            </a:solidFill>
          </a:ln>
        </p:spPr>
      </p:pic>
      <p:pic>
        <p:nvPicPr>
          <p:cNvPr id="20" name="Kép 19">
            <a:extLst>
              <a:ext uri="{FF2B5EF4-FFF2-40B4-BE49-F238E27FC236}">
                <a16:creationId xmlns:a16="http://schemas.microsoft.com/office/drawing/2014/main" id="{53722FA3-CCB1-404D-8B8B-01AE8E329C1E}"/>
              </a:ext>
            </a:extLst>
          </p:cNvPr>
          <p:cNvPicPr>
            <a:picLocks noChangeAspect="1"/>
          </p:cNvPicPr>
          <p:nvPr/>
        </p:nvPicPr>
        <p:blipFill>
          <a:blip r:embed="rId13"/>
          <a:stretch>
            <a:fillRect/>
          </a:stretch>
        </p:blipFill>
        <p:spPr>
          <a:xfrm>
            <a:off x="72191" y="3933377"/>
            <a:ext cx="10785865" cy="1849333"/>
          </a:xfrm>
          <a:prstGeom prst="rect">
            <a:avLst/>
          </a:prstGeom>
          <a:ln w="38100">
            <a:solidFill>
              <a:schemeClr val="tx1"/>
            </a:solidFill>
          </a:ln>
        </p:spPr>
      </p:pic>
    </p:spTree>
    <p:extLst>
      <p:ext uri="{BB962C8B-B14F-4D97-AF65-F5344CB8AC3E}">
        <p14:creationId xmlns:p14="http://schemas.microsoft.com/office/powerpoint/2010/main" val="93712422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a:extLst>
              <a:ext uri="{FF2B5EF4-FFF2-40B4-BE49-F238E27FC236}">
                <a16:creationId xmlns:a16="http://schemas.microsoft.com/office/drawing/2014/main" id="{F2EAAE59-CDC3-44AD-98F8-EAD37B9555D3}"/>
              </a:ext>
            </a:extLst>
          </p:cNvPr>
          <p:cNvPicPr>
            <a:picLocks noChangeAspect="1"/>
          </p:cNvPicPr>
          <p:nvPr/>
        </p:nvPicPr>
        <p:blipFill>
          <a:blip r:embed="rId2"/>
          <a:stretch>
            <a:fillRect/>
          </a:stretch>
        </p:blipFill>
        <p:spPr>
          <a:xfrm>
            <a:off x="330531" y="774882"/>
            <a:ext cx="8482938" cy="5877537"/>
          </a:xfrm>
          <a:prstGeom prst="rect">
            <a:avLst/>
          </a:prstGeom>
        </p:spPr>
      </p:pic>
      <p:sp>
        <p:nvSpPr>
          <p:cNvPr id="18" name="Téglalap 17">
            <a:extLst>
              <a:ext uri="{FF2B5EF4-FFF2-40B4-BE49-F238E27FC236}">
                <a16:creationId xmlns:a16="http://schemas.microsoft.com/office/drawing/2014/main" id="{DC1BD6FA-1A35-4FC3-B503-2C1A7FBBDC80}"/>
              </a:ext>
            </a:extLst>
          </p:cNvPr>
          <p:cNvSpPr/>
          <p:nvPr/>
        </p:nvSpPr>
        <p:spPr>
          <a:xfrm>
            <a:off x="251400" y="5932545"/>
            <a:ext cx="6393873" cy="461665"/>
          </a:xfrm>
          <a:prstGeom prst="rect">
            <a:avLst/>
          </a:prstGeom>
        </p:spPr>
        <p:txBody>
          <a:bodyPr wrap="square">
            <a:spAutoFit/>
          </a:bodyPr>
          <a:lstStyle/>
          <a:p>
            <a:r>
              <a:rPr lang="en-GB" dirty="0">
                <a:solidFill>
                  <a:srgbClr val="000000"/>
                </a:solidFill>
                <a:latin typeface="Consolas" panose="020B0609020204030204" pitchFamily="49" charset="0"/>
              </a:rPr>
              <a:t> </a:t>
            </a:r>
            <a:r>
              <a:rPr lang="en-GB" sz="1400" dirty="0">
                <a:solidFill>
                  <a:srgbClr val="FF0000"/>
                </a:solidFill>
                <a:latin typeface="+mj-lt"/>
              </a:rPr>
              <a:t>if (</a:t>
            </a:r>
            <a:r>
              <a:rPr lang="en-GB" sz="1400" dirty="0" err="1">
                <a:solidFill>
                  <a:srgbClr val="FF0000"/>
                </a:solidFill>
                <a:latin typeface="+mj-lt"/>
              </a:rPr>
              <a:t>max_x</a:t>
            </a:r>
            <a:r>
              <a:rPr lang="en-GB" sz="1400" dirty="0">
                <a:solidFill>
                  <a:srgbClr val="FF0000"/>
                </a:solidFill>
                <a:latin typeface="+mj-lt"/>
              </a:rPr>
              <a:t> &lt;</a:t>
            </a:r>
            <a:r>
              <a:rPr lang="hu-HU" sz="1400" dirty="0">
                <a:solidFill>
                  <a:srgbClr val="FF0000"/>
                </a:solidFill>
                <a:latin typeface="+mj-lt"/>
              </a:rPr>
              <a:t>=</a:t>
            </a:r>
            <a:r>
              <a:rPr lang="en-GB" sz="1400" dirty="0">
                <a:solidFill>
                  <a:srgbClr val="FF0000"/>
                </a:solidFill>
                <a:latin typeface="+mj-lt"/>
              </a:rPr>
              <a:t> 0 || </a:t>
            </a:r>
            <a:r>
              <a:rPr lang="en-GB" sz="1400" dirty="0" err="1">
                <a:solidFill>
                  <a:srgbClr val="FF0000"/>
                </a:solidFill>
                <a:latin typeface="+mj-lt"/>
              </a:rPr>
              <a:t>max_y</a:t>
            </a:r>
            <a:r>
              <a:rPr lang="en-GB" sz="1400" dirty="0">
                <a:solidFill>
                  <a:srgbClr val="FF0000"/>
                </a:solidFill>
                <a:latin typeface="+mj-lt"/>
              </a:rPr>
              <a:t> &lt;</a:t>
            </a:r>
            <a:r>
              <a:rPr lang="hu-HU" sz="1400" dirty="0">
                <a:solidFill>
                  <a:srgbClr val="FF0000"/>
                </a:solidFill>
                <a:latin typeface="+mj-lt"/>
              </a:rPr>
              <a:t>=</a:t>
            </a:r>
            <a:r>
              <a:rPr lang="en-GB" sz="1400" dirty="0">
                <a:solidFill>
                  <a:srgbClr val="FF0000"/>
                </a:solidFill>
                <a:latin typeface="+mj-lt"/>
              </a:rPr>
              <a:t> 0) throw new </a:t>
            </a:r>
            <a:r>
              <a:rPr lang="en-GB" sz="1400" dirty="0" err="1">
                <a:solidFill>
                  <a:srgbClr val="FF0000"/>
                </a:solidFill>
                <a:latin typeface="+mj-lt"/>
              </a:rPr>
              <a:t>ArgumentException</a:t>
            </a:r>
            <a:r>
              <a:rPr lang="en-GB" sz="1400" dirty="0">
                <a:solidFill>
                  <a:srgbClr val="FF0000"/>
                </a:solidFill>
                <a:latin typeface="+mj-lt"/>
              </a:rPr>
              <a:t>("...");</a:t>
            </a:r>
            <a:endParaRPr lang="en-GB" dirty="0">
              <a:solidFill>
                <a:srgbClr val="FF0000"/>
              </a:solidFill>
              <a:latin typeface="+mj-lt"/>
            </a:endParaRPr>
          </a:p>
        </p:txBody>
      </p:sp>
      <p:sp>
        <p:nvSpPr>
          <p:cNvPr id="2" name="Cím 1">
            <a:extLst>
              <a:ext uri="{FF2B5EF4-FFF2-40B4-BE49-F238E27FC236}">
                <a16:creationId xmlns:a16="http://schemas.microsoft.com/office/drawing/2014/main" id="{FCFE3513-AD5B-476F-B1C0-98138BF9EEF6}"/>
              </a:ext>
            </a:extLst>
          </p:cNvPr>
          <p:cNvSpPr>
            <a:spLocks noGrp="1"/>
          </p:cNvSpPr>
          <p:nvPr>
            <p:ph type="title"/>
          </p:nvPr>
        </p:nvSpPr>
        <p:spPr/>
        <p:txBody>
          <a:bodyPr/>
          <a:lstStyle/>
          <a:p>
            <a:r>
              <a:rPr lang="en-US" dirty="0"/>
              <a:t>Test Cases – simple code?</a:t>
            </a:r>
            <a:endParaRPr lang="en-GB" dirty="0"/>
          </a:p>
        </p:txBody>
      </p:sp>
      <p:sp>
        <p:nvSpPr>
          <p:cNvPr id="5" name="Dia számának helye 4">
            <a:extLst>
              <a:ext uri="{FF2B5EF4-FFF2-40B4-BE49-F238E27FC236}">
                <a16:creationId xmlns:a16="http://schemas.microsoft.com/office/drawing/2014/main" id="{02540E86-9C7F-479F-931D-EA2E2D7C7D3C}"/>
              </a:ext>
            </a:extLst>
          </p:cNvPr>
          <p:cNvSpPr>
            <a:spLocks noGrp="1"/>
          </p:cNvSpPr>
          <p:nvPr>
            <p:ph type="sldNum" sz="quarter" idx="11"/>
          </p:nvPr>
        </p:nvSpPr>
        <p:spPr/>
        <p:txBody>
          <a:bodyPr/>
          <a:lstStyle/>
          <a:p>
            <a:pPr>
              <a:defRPr/>
            </a:pPr>
            <a:fld id="{B60DAD87-7EB7-4D38-BAF0-0AF208F78DF0}" type="slidenum">
              <a:rPr lang="hu-HU" smtClean="0"/>
              <a:pPr>
                <a:defRPr/>
              </a:pPr>
              <a:t>18</a:t>
            </a:fld>
            <a:endParaRPr lang="hu-HU"/>
          </a:p>
        </p:txBody>
      </p:sp>
      <p:pic>
        <p:nvPicPr>
          <p:cNvPr id="19" name="Kép 18">
            <a:extLst>
              <a:ext uri="{FF2B5EF4-FFF2-40B4-BE49-F238E27FC236}">
                <a16:creationId xmlns:a16="http://schemas.microsoft.com/office/drawing/2014/main" id="{B8A0EBBB-7C2D-4D05-827E-24A233AB3C8A}"/>
              </a:ext>
            </a:extLst>
          </p:cNvPr>
          <p:cNvPicPr>
            <a:picLocks noChangeAspect="1"/>
          </p:cNvPicPr>
          <p:nvPr/>
        </p:nvPicPr>
        <p:blipFill>
          <a:blip r:embed="rId3"/>
          <a:stretch>
            <a:fillRect/>
          </a:stretch>
        </p:blipFill>
        <p:spPr>
          <a:xfrm>
            <a:off x="2899892" y="751955"/>
            <a:ext cx="5560648" cy="296873"/>
          </a:xfrm>
          <a:prstGeom prst="rect">
            <a:avLst/>
          </a:prstGeom>
        </p:spPr>
      </p:pic>
      <p:sp>
        <p:nvSpPr>
          <p:cNvPr id="23" name="Téglalap 22">
            <a:extLst>
              <a:ext uri="{FF2B5EF4-FFF2-40B4-BE49-F238E27FC236}">
                <a16:creationId xmlns:a16="http://schemas.microsoft.com/office/drawing/2014/main" id="{FF352968-908F-4018-9B74-7D76FA11541A}"/>
              </a:ext>
            </a:extLst>
          </p:cNvPr>
          <p:cNvSpPr/>
          <p:nvPr/>
        </p:nvSpPr>
        <p:spPr>
          <a:xfrm>
            <a:off x="704781" y="5929251"/>
            <a:ext cx="5278905" cy="461665"/>
          </a:xfrm>
          <a:prstGeom prst="rect">
            <a:avLst/>
          </a:prstGeom>
        </p:spPr>
        <p:txBody>
          <a:bodyPr wrap="square">
            <a:spAutoFit/>
          </a:bodyPr>
          <a:lstStyle/>
          <a:p>
            <a:r>
              <a:rPr lang="en-GB" dirty="0">
                <a:solidFill>
                  <a:srgbClr val="000000"/>
                </a:solidFill>
                <a:latin typeface="Consolas" panose="020B0609020204030204" pitchFamily="49" charset="0"/>
              </a:rPr>
              <a:t> </a:t>
            </a:r>
            <a:r>
              <a:rPr lang="en-GB" sz="1400" dirty="0">
                <a:solidFill>
                  <a:srgbClr val="FF0000"/>
                </a:solidFill>
                <a:latin typeface="+mj-lt"/>
              </a:rPr>
              <a:t>if (</a:t>
            </a:r>
            <a:r>
              <a:rPr lang="en-GB" sz="1400" dirty="0" err="1">
                <a:solidFill>
                  <a:srgbClr val="FF0000"/>
                </a:solidFill>
                <a:latin typeface="+mj-lt"/>
              </a:rPr>
              <a:t>max_x</a:t>
            </a:r>
            <a:r>
              <a:rPr lang="en-GB" sz="1400" dirty="0">
                <a:solidFill>
                  <a:srgbClr val="FF0000"/>
                </a:solidFill>
                <a:latin typeface="+mj-lt"/>
              </a:rPr>
              <a:t> &lt; 0 || </a:t>
            </a:r>
            <a:r>
              <a:rPr lang="en-GB" sz="1400" dirty="0" err="1">
                <a:solidFill>
                  <a:srgbClr val="FF0000"/>
                </a:solidFill>
                <a:latin typeface="+mj-lt"/>
              </a:rPr>
              <a:t>max_y</a:t>
            </a:r>
            <a:r>
              <a:rPr lang="en-GB" sz="1400" dirty="0">
                <a:solidFill>
                  <a:srgbClr val="FF0000"/>
                </a:solidFill>
                <a:latin typeface="+mj-lt"/>
              </a:rPr>
              <a:t> &lt; 0) throw new </a:t>
            </a:r>
            <a:r>
              <a:rPr lang="en-GB" sz="1400" dirty="0" err="1">
                <a:solidFill>
                  <a:srgbClr val="FF0000"/>
                </a:solidFill>
                <a:latin typeface="+mj-lt"/>
              </a:rPr>
              <a:t>ArgumentException</a:t>
            </a:r>
            <a:r>
              <a:rPr lang="en-GB" sz="1400" dirty="0">
                <a:solidFill>
                  <a:srgbClr val="FF0000"/>
                </a:solidFill>
                <a:latin typeface="+mj-lt"/>
              </a:rPr>
              <a:t>("...");</a:t>
            </a:r>
            <a:endParaRPr lang="en-GB" dirty="0">
              <a:solidFill>
                <a:srgbClr val="FF0000"/>
              </a:solidFill>
              <a:latin typeface="+mj-lt"/>
            </a:endParaRPr>
          </a:p>
        </p:txBody>
      </p:sp>
      <p:pic>
        <p:nvPicPr>
          <p:cNvPr id="31" name="Kép 30">
            <a:extLst>
              <a:ext uri="{FF2B5EF4-FFF2-40B4-BE49-F238E27FC236}">
                <a16:creationId xmlns:a16="http://schemas.microsoft.com/office/drawing/2014/main" id="{BCAF03F7-533C-447E-B873-B65F3EA0AAF0}"/>
              </a:ext>
            </a:extLst>
          </p:cNvPr>
          <p:cNvPicPr>
            <a:picLocks noChangeAspect="1"/>
          </p:cNvPicPr>
          <p:nvPr/>
        </p:nvPicPr>
        <p:blipFill>
          <a:blip r:embed="rId4"/>
          <a:stretch>
            <a:fillRect/>
          </a:stretch>
        </p:blipFill>
        <p:spPr>
          <a:xfrm>
            <a:off x="2848514" y="1011066"/>
            <a:ext cx="6482256" cy="594596"/>
          </a:xfrm>
          <a:prstGeom prst="rect">
            <a:avLst/>
          </a:prstGeom>
        </p:spPr>
      </p:pic>
      <p:pic>
        <p:nvPicPr>
          <p:cNvPr id="32" name="Kép 31">
            <a:extLst>
              <a:ext uri="{FF2B5EF4-FFF2-40B4-BE49-F238E27FC236}">
                <a16:creationId xmlns:a16="http://schemas.microsoft.com/office/drawing/2014/main" id="{DBD1BC7A-227E-4C5C-924F-57C7E8996ACA}"/>
              </a:ext>
            </a:extLst>
          </p:cNvPr>
          <p:cNvPicPr>
            <a:picLocks noChangeAspect="1"/>
          </p:cNvPicPr>
          <p:nvPr/>
        </p:nvPicPr>
        <p:blipFill>
          <a:blip r:embed="rId5"/>
          <a:stretch>
            <a:fillRect/>
          </a:stretch>
        </p:blipFill>
        <p:spPr>
          <a:xfrm>
            <a:off x="3286281" y="3333929"/>
            <a:ext cx="8263690" cy="2460326"/>
          </a:xfrm>
          <a:prstGeom prst="rect">
            <a:avLst/>
          </a:prstGeom>
          <a:ln w="38100">
            <a:solidFill>
              <a:schemeClr val="tx1"/>
            </a:solidFill>
          </a:ln>
        </p:spPr>
      </p:pic>
      <p:pic>
        <p:nvPicPr>
          <p:cNvPr id="34" name="Kép 33">
            <a:extLst>
              <a:ext uri="{FF2B5EF4-FFF2-40B4-BE49-F238E27FC236}">
                <a16:creationId xmlns:a16="http://schemas.microsoft.com/office/drawing/2014/main" id="{FF29B8D2-3B7A-4E2C-978B-F6B7E61B9CED}"/>
              </a:ext>
            </a:extLst>
          </p:cNvPr>
          <p:cNvPicPr>
            <a:picLocks noChangeAspect="1"/>
          </p:cNvPicPr>
          <p:nvPr/>
        </p:nvPicPr>
        <p:blipFill>
          <a:blip r:embed="rId6"/>
          <a:stretch>
            <a:fillRect/>
          </a:stretch>
        </p:blipFill>
        <p:spPr>
          <a:xfrm>
            <a:off x="2856776" y="1042999"/>
            <a:ext cx="6408314" cy="1165148"/>
          </a:xfrm>
          <a:prstGeom prst="rect">
            <a:avLst/>
          </a:prstGeom>
        </p:spPr>
      </p:pic>
      <p:pic>
        <p:nvPicPr>
          <p:cNvPr id="33" name="Kép 32">
            <a:extLst>
              <a:ext uri="{FF2B5EF4-FFF2-40B4-BE49-F238E27FC236}">
                <a16:creationId xmlns:a16="http://schemas.microsoft.com/office/drawing/2014/main" id="{9B52AA8C-4827-4A47-B10B-4056CDADE318}"/>
              </a:ext>
            </a:extLst>
          </p:cNvPr>
          <p:cNvPicPr>
            <a:picLocks noChangeAspect="1"/>
          </p:cNvPicPr>
          <p:nvPr/>
        </p:nvPicPr>
        <p:blipFill>
          <a:blip r:embed="rId7"/>
          <a:stretch>
            <a:fillRect/>
          </a:stretch>
        </p:blipFill>
        <p:spPr>
          <a:xfrm>
            <a:off x="3301675" y="2699518"/>
            <a:ext cx="8674210" cy="3102166"/>
          </a:xfrm>
          <a:prstGeom prst="rect">
            <a:avLst/>
          </a:prstGeom>
          <a:ln w="38100">
            <a:solidFill>
              <a:schemeClr val="tx1"/>
            </a:solidFill>
          </a:ln>
        </p:spPr>
      </p:pic>
      <p:pic>
        <p:nvPicPr>
          <p:cNvPr id="6" name="Kép 5">
            <a:extLst>
              <a:ext uri="{FF2B5EF4-FFF2-40B4-BE49-F238E27FC236}">
                <a16:creationId xmlns:a16="http://schemas.microsoft.com/office/drawing/2014/main" id="{1F6F38D6-49F1-4104-81E6-ACA39861366C}"/>
              </a:ext>
            </a:extLst>
          </p:cNvPr>
          <p:cNvPicPr>
            <a:picLocks noChangeAspect="1"/>
          </p:cNvPicPr>
          <p:nvPr/>
        </p:nvPicPr>
        <p:blipFill>
          <a:blip r:embed="rId8"/>
          <a:stretch>
            <a:fillRect/>
          </a:stretch>
        </p:blipFill>
        <p:spPr>
          <a:xfrm>
            <a:off x="3282753" y="3505519"/>
            <a:ext cx="9611003" cy="2117145"/>
          </a:xfrm>
          <a:prstGeom prst="rect">
            <a:avLst/>
          </a:prstGeom>
          <a:ln w="38100">
            <a:solidFill>
              <a:schemeClr val="tx1"/>
            </a:solidFill>
          </a:ln>
        </p:spPr>
      </p:pic>
      <p:pic>
        <p:nvPicPr>
          <p:cNvPr id="29" name="Kép 28">
            <a:extLst>
              <a:ext uri="{FF2B5EF4-FFF2-40B4-BE49-F238E27FC236}">
                <a16:creationId xmlns:a16="http://schemas.microsoft.com/office/drawing/2014/main" id="{CA9243CC-0D68-4EA7-B543-50EBC8530641}"/>
              </a:ext>
            </a:extLst>
          </p:cNvPr>
          <p:cNvPicPr>
            <a:picLocks noChangeAspect="1"/>
          </p:cNvPicPr>
          <p:nvPr/>
        </p:nvPicPr>
        <p:blipFill>
          <a:blip r:embed="rId9"/>
          <a:stretch>
            <a:fillRect/>
          </a:stretch>
        </p:blipFill>
        <p:spPr>
          <a:xfrm>
            <a:off x="2880387" y="1048828"/>
            <a:ext cx="6155663" cy="604375"/>
          </a:xfrm>
          <a:prstGeom prst="rect">
            <a:avLst/>
          </a:prstGeom>
        </p:spPr>
      </p:pic>
      <p:pic>
        <p:nvPicPr>
          <p:cNvPr id="7" name="Kép 6">
            <a:extLst>
              <a:ext uri="{FF2B5EF4-FFF2-40B4-BE49-F238E27FC236}">
                <a16:creationId xmlns:a16="http://schemas.microsoft.com/office/drawing/2014/main" id="{A6CA484E-CA89-40A1-85D5-5BC16905EF97}"/>
              </a:ext>
            </a:extLst>
          </p:cNvPr>
          <p:cNvPicPr>
            <a:picLocks noChangeAspect="1"/>
          </p:cNvPicPr>
          <p:nvPr/>
        </p:nvPicPr>
        <p:blipFill>
          <a:blip r:embed="rId10"/>
          <a:stretch>
            <a:fillRect/>
          </a:stretch>
        </p:blipFill>
        <p:spPr>
          <a:xfrm>
            <a:off x="2872456" y="797282"/>
            <a:ext cx="5344619" cy="262103"/>
          </a:xfrm>
          <a:prstGeom prst="rect">
            <a:avLst/>
          </a:prstGeom>
        </p:spPr>
      </p:pic>
    </p:spTree>
    <p:extLst>
      <p:ext uri="{BB962C8B-B14F-4D97-AF65-F5344CB8AC3E}">
        <p14:creationId xmlns:p14="http://schemas.microsoft.com/office/powerpoint/2010/main" val="3742454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a:extLst>
              <a:ext uri="{FF2B5EF4-FFF2-40B4-BE49-F238E27FC236}">
                <a16:creationId xmlns:a16="http://schemas.microsoft.com/office/drawing/2014/main" id="{F2EAAE59-CDC3-44AD-98F8-EAD37B9555D3}"/>
              </a:ext>
            </a:extLst>
          </p:cNvPr>
          <p:cNvPicPr>
            <a:picLocks noChangeAspect="1"/>
          </p:cNvPicPr>
          <p:nvPr/>
        </p:nvPicPr>
        <p:blipFill>
          <a:blip r:embed="rId3"/>
          <a:stretch>
            <a:fillRect/>
          </a:stretch>
        </p:blipFill>
        <p:spPr>
          <a:xfrm>
            <a:off x="330531" y="774882"/>
            <a:ext cx="8482938" cy="5877537"/>
          </a:xfrm>
          <a:prstGeom prst="rect">
            <a:avLst/>
          </a:prstGeom>
        </p:spPr>
      </p:pic>
      <p:sp>
        <p:nvSpPr>
          <p:cNvPr id="18" name="Téglalap 17">
            <a:extLst>
              <a:ext uri="{FF2B5EF4-FFF2-40B4-BE49-F238E27FC236}">
                <a16:creationId xmlns:a16="http://schemas.microsoft.com/office/drawing/2014/main" id="{DC1BD6FA-1A35-4FC3-B503-2C1A7FBBDC80}"/>
              </a:ext>
            </a:extLst>
          </p:cNvPr>
          <p:cNvSpPr/>
          <p:nvPr/>
        </p:nvSpPr>
        <p:spPr>
          <a:xfrm>
            <a:off x="251400" y="5932545"/>
            <a:ext cx="6393873" cy="461665"/>
          </a:xfrm>
          <a:prstGeom prst="rect">
            <a:avLst/>
          </a:prstGeom>
        </p:spPr>
        <p:txBody>
          <a:bodyPr wrap="square">
            <a:spAutoFit/>
          </a:bodyPr>
          <a:lstStyle/>
          <a:p>
            <a:r>
              <a:rPr lang="en-GB" dirty="0">
                <a:solidFill>
                  <a:srgbClr val="000000"/>
                </a:solidFill>
                <a:latin typeface="Consolas" panose="020B0609020204030204" pitchFamily="49" charset="0"/>
              </a:rPr>
              <a:t> </a:t>
            </a:r>
            <a:r>
              <a:rPr lang="en-GB" sz="1400" dirty="0">
                <a:solidFill>
                  <a:srgbClr val="FF0000"/>
                </a:solidFill>
                <a:latin typeface="+mj-lt"/>
              </a:rPr>
              <a:t>if (</a:t>
            </a:r>
            <a:r>
              <a:rPr lang="en-GB" sz="1400" dirty="0" err="1">
                <a:solidFill>
                  <a:srgbClr val="FF0000"/>
                </a:solidFill>
                <a:latin typeface="+mj-lt"/>
              </a:rPr>
              <a:t>max_x</a:t>
            </a:r>
            <a:r>
              <a:rPr lang="en-GB" sz="1400" dirty="0">
                <a:solidFill>
                  <a:srgbClr val="FF0000"/>
                </a:solidFill>
                <a:latin typeface="+mj-lt"/>
              </a:rPr>
              <a:t> &lt;</a:t>
            </a:r>
            <a:r>
              <a:rPr lang="hu-HU" sz="1400" dirty="0">
                <a:solidFill>
                  <a:srgbClr val="FF0000"/>
                </a:solidFill>
                <a:latin typeface="+mj-lt"/>
              </a:rPr>
              <a:t>=</a:t>
            </a:r>
            <a:r>
              <a:rPr lang="en-GB" sz="1400" dirty="0">
                <a:solidFill>
                  <a:srgbClr val="FF0000"/>
                </a:solidFill>
                <a:latin typeface="+mj-lt"/>
              </a:rPr>
              <a:t> 0 || </a:t>
            </a:r>
            <a:r>
              <a:rPr lang="en-GB" sz="1400" dirty="0" err="1">
                <a:solidFill>
                  <a:srgbClr val="FF0000"/>
                </a:solidFill>
                <a:latin typeface="+mj-lt"/>
              </a:rPr>
              <a:t>max_y</a:t>
            </a:r>
            <a:r>
              <a:rPr lang="en-GB" sz="1400" dirty="0">
                <a:solidFill>
                  <a:srgbClr val="FF0000"/>
                </a:solidFill>
                <a:latin typeface="+mj-lt"/>
              </a:rPr>
              <a:t> &lt;</a:t>
            </a:r>
            <a:r>
              <a:rPr lang="hu-HU" sz="1400" dirty="0">
                <a:solidFill>
                  <a:srgbClr val="FF0000"/>
                </a:solidFill>
                <a:latin typeface="+mj-lt"/>
              </a:rPr>
              <a:t>=</a:t>
            </a:r>
            <a:r>
              <a:rPr lang="en-GB" sz="1400" dirty="0">
                <a:solidFill>
                  <a:srgbClr val="FF0000"/>
                </a:solidFill>
                <a:latin typeface="+mj-lt"/>
              </a:rPr>
              <a:t> 0) throw new </a:t>
            </a:r>
            <a:r>
              <a:rPr lang="en-GB" sz="1400" dirty="0" err="1">
                <a:solidFill>
                  <a:srgbClr val="FF0000"/>
                </a:solidFill>
                <a:latin typeface="+mj-lt"/>
              </a:rPr>
              <a:t>ArgumentException</a:t>
            </a:r>
            <a:r>
              <a:rPr lang="en-GB" sz="1400" dirty="0">
                <a:solidFill>
                  <a:srgbClr val="FF0000"/>
                </a:solidFill>
                <a:latin typeface="+mj-lt"/>
              </a:rPr>
              <a:t>("...");</a:t>
            </a:r>
            <a:endParaRPr lang="en-GB" dirty="0">
              <a:solidFill>
                <a:srgbClr val="FF0000"/>
              </a:solidFill>
              <a:latin typeface="+mj-lt"/>
            </a:endParaRPr>
          </a:p>
        </p:txBody>
      </p:sp>
      <p:sp>
        <p:nvSpPr>
          <p:cNvPr id="2" name="Cím 1">
            <a:extLst>
              <a:ext uri="{FF2B5EF4-FFF2-40B4-BE49-F238E27FC236}">
                <a16:creationId xmlns:a16="http://schemas.microsoft.com/office/drawing/2014/main" id="{FCFE3513-AD5B-476F-B1C0-98138BF9EEF6}"/>
              </a:ext>
            </a:extLst>
          </p:cNvPr>
          <p:cNvSpPr>
            <a:spLocks noGrp="1"/>
          </p:cNvSpPr>
          <p:nvPr>
            <p:ph type="title"/>
          </p:nvPr>
        </p:nvSpPr>
        <p:spPr/>
        <p:txBody>
          <a:bodyPr/>
          <a:lstStyle/>
          <a:p>
            <a:r>
              <a:rPr lang="en-US" dirty="0"/>
              <a:t>Test Cases – </a:t>
            </a:r>
            <a:r>
              <a:rPr lang="en-US" dirty="0" smtClean="0"/>
              <a:t>more complex code</a:t>
            </a:r>
            <a:endParaRPr lang="en-GB" dirty="0"/>
          </a:p>
        </p:txBody>
      </p:sp>
      <p:sp>
        <p:nvSpPr>
          <p:cNvPr id="5" name="Dia számának helye 4">
            <a:extLst>
              <a:ext uri="{FF2B5EF4-FFF2-40B4-BE49-F238E27FC236}">
                <a16:creationId xmlns:a16="http://schemas.microsoft.com/office/drawing/2014/main" id="{02540E86-9C7F-479F-931D-EA2E2D7C7D3C}"/>
              </a:ext>
            </a:extLst>
          </p:cNvPr>
          <p:cNvSpPr>
            <a:spLocks noGrp="1"/>
          </p:cNvSpPr>
          <p:nvPr>
            <p:ph type="sldNum" sz="quarter" idx="11"/>
          </p:nvPr>
        </p:nvSpPr>
        <p:spPr/>
        <p:txBody>
          <a:bodyPr/>
          <a:lstStyle/>
          <a:p>
            <a:pPr>
              <a:defRPr/>
            </a:pPr>
            <a:fld id="{B60DAD87-7EB7-4D38-BAF0-0AF208F78DF0}" type="slidenum">
              <a:rPr lang="hu-HU" smtClean="0"/>
              <a:pPr>
                <a:defRPr/>
              </a:pPr>
              <a:t>19</a:t>
            </a:fld>
            <a:endParaRPr lang="hu-HU"/>
          </a:p>
        </p:txBody>
      </p:sp>
      <p:pic>
        <p:nvPicPr>
          <p:cNvPr id="7" name="Kép 6">
            <a:extLst>
              <a:ext uri="{FF2B5EF4-FFF2-40B4-BE49-F238E27FC236}">
                <a16:creationId xmlns:a16="http://schemas.microsoft.com/office/drawing/2014/main" id="{A6CA484E-CA89-40A1-85D5-5BC16905EF97}"/>
              </a:ext>
            </a:extLst>
          </p:cNvPr>
          <p:cNvPicPr>
            <a:picLocks noChangeAspect="1"/>
          </p:cNvPicPr>
          <p:nvPr/>
        </p:nvPicPr>
        <p:blipFill>
          <a:blip r:embed="rId4"/>
          <a:stretch>
            <a:fillRect/>
          </a:stretch>
        </p:blipFill>
        <p:spPr>
          <a:xfrm>
            <a:off x="3275820" y="781423"/>
            <a:ext cx="5344619" cy="262103"/>
          </a:xfrm>
          <a:prstGeom prst="rect">
            <a:avLst/>
          </a:prstGeom>
        </p:spPr>
      </p:pic>
      <p:pic>
        <p:nvPicPr>
          <p:cNvPr id="8" name="Kép 7">
            <a:extLst>
              <a:ext uri="{FF2B5EF4-FFF2-40B4-BE49-F238E27FC236}">
                <a16:creationId xmlns:a16="http://schemas.microsoft.com/office/drawing/2014/main" id="{F0F450DD-F9A7-49D0-9F1A-F9CE194E5E74}"/>
              </a:ext>
            </a:extLst>
          </p:cNvPr>
          <p:cNvPicPr>
            <a:picLocks noChangeAspect="1"/>
          </p:cNvPicPr>
          <p:nvPr/>
        </p:nvPicPr>
        <p:blipFill>
          <a:blip r:embed="rId5"/>
          <a:stretch>
            <a:fillRect/>
          </a:stretch>
        </p:blipFill>
        <p:spPr>
          <a:xfrm>
            <a:off x="3309501" y="1050066"/>
            <a:ext cx="5889632" cy="251899"/>
          </a:xfrm>
          <a:prstGeom prst="rect">
            <a:avLst/>
          </a:prstGeom>
        </p:spPr>
      </p:pic>
      <p:pic>
        <p:nvPicPr>
          <p:cNvPr id="3" name="Kép 2">
            <a:extLst>
              <a:ext uri="{FF2B5EF4-FFF2-40B4-BE49-F238E27FC236}">
                <a16:creationId xmlns:a16="http://schemas.microsoft.com/office/drawing/2014/main" id="{53103B27-4A72-4EAB-B4E5-AD0AB54D26D1}"/>
              </a:ext>
            </a:extLst>
          </p:cNvPr>
          <p:cNvPicPr>
            <a:picLocks noChangeAspect="1"/>
          </p:cNvPicPr>
          <p:nvPr/>
        </p:nvPicPr>
        <p:blipFill>
          <a:blip r:embed="rId6"/>
          <a:stretch>
            <a:fillRect/>
          </a:stretch>
        </p:blipFill>
        <p:spPr>
          <a:xfrm>
            <a:off x="2630503" y="3663415"/>
            <a:ext cx="9517891" cy="2673202"/>
          </a:xfrm>
          <a:prstGeom prst="rect">
            <a:avLst/>
          </a:prstGeom>
          <a:ln w="38100">
            <a:solidFill>
              <a:schemeClr val="tx1"/>
            </a:solidFill>
          </a:ln>
        </p:spPr>
      </p:pic>
      <p:pic>
        <p:nvPicPr>
          <p:cNvPr id="4" name="Kép 3">
            <a:extLst>
              <a:ext uri="{FF2B5EF4-FFF2-40B4-BE49-F238E27FC236}">
                <a16:creationId xmlns:a16="http://schemas.microsoft.com/office/drawing/2014/main" id="{EE5260D4-61D3-4FB5-8CF8-8FB31B8B1ACF}"/>
              </a:ext>
            </a:extLst>
          </p:cNvPr>
          <p:cNvPicPr>
            <a:picLocks noChangeAspect="1"/>
          </p:cNvPicPr>
          <p:nvPr/>
        </p:nvPicPr>
        <p:blipFill>
          <a:blip r:embed="rId7"/>
          <a:stretch>
            <a:fillRect/>
          </a:stretch>
        </p:blipFill>
        <p:spPr>
          <a:xfrm>
            <a:off x="2618722" y="3657266"/>
            <a:ext cx="7537412" cy="3006058"/>
          </a:xfrm>
          <a:prstGeom prst="rect">
            <a:avLst/>
          </a:prstGeom>
          <a:ln w="38100">
            <a:solidFill>
              <a:schemeClr val="tx1"/>
            </a:solidFill>
          </a:ln>
        </p:spPr>
      </p:pic>
      <p:pic>
        <p:nvPicPr>
          <p:cNvPr id="6" name="Kép 5">
            <a:extLst>
              <a:ext uri="{FF2B5EF4-FFF2-40B4-BE49-F238E27FC236}">
                <a16:creationId xmlns:a16="http://schemas.microsoft.com/office/drawing/2014/main" id="{CD17681F-598B-404B-8A06-919AD83BFA17}"/>
              </a:ext>
            </a:extLst>
          </p:cNvPr>
          <p:cNvPicPr>
            <a:picLocks noChangeAspect="1"/>
          </p:cNvPicPr>
          <p:nvPr/>
        </p:nvPicPr>
        <p:blipFill>
          <a:blip r:embed="rId8"/>
          <a:stretch>
            <a:fillRect/>
          </a:stretch>
        </p:blipFill>
        <p:spPr>
          <a:xfrm>
            <a:off x="3309501" y="1270802"/>
            <a:ext cx="4953042" cy="510039"/>
          </a:xfrm>
          <a:prstGeom prst="rect">
            <a:avLst/>
          </a:prstGeom>
        </p:spPr>
      </p:pic>
      <p:pic>
        <p:nvPicPr>
          <p:cNvPr id="9" name="Kép 8">
            <a:extLst>
              <a:ext uri="{FF2B5EF4-FFF2-40B4-BE49-F238E27FC236}">
                <a16:creationId xmlns:a16="http://schemas.microsoft.com/office/drawing/2014/main" id="{196AFD1F-1681-4592-BAB2-26E6165E8D4C}"/>
              </a:ext>
            </a:extLst>
          </p:cNvPr>
          <p:cNvPicPr>
            <a:picLocks noChangeAspect="1"/>
          </p:cNvPicPr>
          <p:nvPr/>
        </p:nvPicPr>
        <p:blipFill>
          <a:blip r:embed="rId9"/>
          <a:stretch>
            <a:fillRect/>
          </a:stretch>
        </p:blipFill>
        <p:spPr>
          <a:xfrm>
            <a:off x="3265891" y="1789898"/>
            <a:ext cx="4846345" cy="276590"/>
          </a:xfrm>
          <a:prstGeom prst="rect">
            <a:avLst/>
          </a:prstGeom>
        </p:spPr>
      </p:pic>
      <p:sp>
        <p:nvSpPr>
          <p:cNvPr id="12" name="Tartalom helye 2">
            <a:extLst>
              <a:ext uri="{FF2B5EF4-FFF2-40B4-BE49-F238E27FC236}">
                <a16:creationId xmlns:a16="http://schemas.microsoft.com/office/drawing/2014/main" id="{E37A40EC-0AA5-4886-9560-848481A55091}"/>
              </a:ext>
            </a:extLst>
          </p:cNvPr>
          <p:cNvSpPr txBox="1">
            <a:spLocks/>
          </p:cNvSpPr>
          <p:nvPr/>
        </p:nvSpPr>
        <p:spPr bwMode="auto">
          <a:xfrm>
            <a:off x="5297824" y="4948872"/>
            <a:ext cx="4914041"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1800" kern="0" dirty="0">
                <a:solidFill>
                  <a:srgbClr val="FF0000"/>
                </a:solidFill>
                <a:latin typeface="Consolas" panose="020B0609020204030204" pitchFamily="49" charset="0"/>
              </a:rPr>
              <a:t>// </a:t>
            </a:r>
            <a:r>
              <a:rPr lang="hu-HU" sz="1800" kern="0" dirty="0" err="1">
                <a:solidFill>
                  <a:srgbClr val="FF0000"/>
                </a:solidFill>
                <a:latin typeface="Consolas" panose="020B0609020204030204" pitchFamily="49" charset="0"/>
              </a:rPr>
              <a:t>Warning</a:t>
            </a:r>
            <a:r>
              <a:rPr lang="hu-HU" sz="1800" kern="0" dirty="0">
                <a:solidFill>
                  <a:srgbClr val="FF0000"/>
                </a:solidFill>
                <a:latin typeface="Consolas" panose="020B0609020204030204" pitchFamily="49" charset="0"/>
              </a:rPr>
              <a:t> </a:t>
            </a:r>
            <a:r>
              <a:rPr lang="hu-HU" sz="1800" kern="0" dirty="0" smtClean="0">
                <a:solidFill>
                  <a:srgbClr val="FF0000"/>
                </a:solidFill>
                <a:latin typeface="Consolas" panose="020B0609020204030204" pitchFamily="49" charset="0"/>
              </a:rPr>
              <a:t>– </a:t>
            </a:r>
            <a:r>
              <a:rPr lang="en-US" sz="1800" kern="0" dirty="0" smtClean="0">
                <a:solidFill>
                  <a:srgbClr val="FF0000"/>
                </a:solidFill>
                <a:latin typeface="Consolas" panose="020B0609020204030204" pitchFamily="49" charset="0"/>
              </a:rPr>
              <a:t>not a real </a:t>
            </a:r>
            <a:r>
              <a:rPr lang="en-US" sz="1800" kern="0" dirty="0" err="1" smtClean="0">
                <a:solidFill>
                  <a:srgbClr val="FF0000"/>
                </a:solidFill>
                <a:latin typeface="Consolas" panose="020B0609020204030204" pitchFamily="49" charset="0"/>
              </a:rPr>
              <a:t>unittest</a:t>
            </a:r>
            <a:r>
              <a:rPr lang="hu-HU" sz="1800" kern="0" dirty="0" smtClean="0">
                <a:solidFill>
                  <a:srgbClr val="FF0000"/>
                </a:solidFill>
                <a:latin typeface="Consolas" panose="020B0609020204030204" pitchFamily="49" charset="0"/>
              </a:rPr>
              <a:t>!</a:t>
            </a:r>
            <a:endParaRPr lang="hu-HU" sz="1800" kern="0" dirty="0">
              <a:solidFill>
                <a:srgbClr val="FF0000"/>
              </a:solidFill>
              <a:latin typeface="Consolas" panose="020B0609020204030204" pitchFamily="49" charset="0"/>
            </a:endParaRPr>
          </a:p>
        </p:txBody>
      </p:sp>
      <p:pic>
        <p:nvPicPr>
          <p:cNvPr id="10" name="Kép 9">
            <a:extLst>
              <a:ext uri="{FF2B5EF4-FFF2-40B4-BE49-F238E27FC236}">
                <a16:creationId xmlns:a16="http://schemas.microsoft.com/office/drawing/2014/main" id="{7E4C89DF-73CF-404A-AA99-98A63FEC9C0F}"/>
              </a:ext>
            </a:extLst>
          </p:cNvPr>
          <p:cNvPicPr>
            <a:picLocks noChangeAspect="1"/>
          </p:cNvPicPr>
          <p:nvPr/>
        </p:nvPicPr>
        <p:blipFill>
          <a:blip r:embed="rId10"/>
          <a:stretch>
            <a:fillRect/>
          </a:stretch>
        </p:blipFill>
        <p:spPr>
          <a:xfrm>
            <a:off x="3296237" y="2056383"/>
            <a:ext cx="4817338" cy="353043"/>
          </a:xfrm>
          <a:prstGeom prst="rect">
            <a:avLst/>
          </a:prstGeom>
        </p:spPr>
      </p:pic>
      <p:pic>
        <p:nvPicPr>
          <p:cNvPr id="11" name="Kép 10">
            <a:extLst>
              <a:ext uri="{FF2B5EF4-FFF2-40B4-BE49-F238E27FC236}">
                <a16:creationId xmlns:a16="http://schemas.microsoft.com/office/drawing/2014/main" id="{A8CFAEA7-A381-490A-82F3-C6D244CA5D32}"/>
              </a:ext>
            </a:extLst>
          </p:cNvPr>
          <p:cNvPicPr>
            <a:picLocks noChangeAspect="1"/>
          </p:cNvPicPr>
          <p:nvPr/>
        </p:nvPicPr>
        <p:blipFill>
          <a:blip r:embed="rId11"/>
          <a:stretch>
            <a:fillRect/>
          </a:stretch>
        </p:blipFill>
        <p:spPr>
          <a:xfrm>
            <a:off x="2653583" y="3676138"/>
            <a:ext cx="9098416" cy="3005077"/>
          </a:xfrm>
          <a:prstGeom prst="rect">
            <a:avLst/>
          </a:prstGeom>
          <a:ln w="38100">
            <a:solidFill>
              <a:schemeClr val="tx1"/>
            </a:solidFill>
          </a:ln>
        </p:spPr>
      </p:pic>
      <p:pic>
        <p:nvPicPr>
          <p:cNvPr id="13" name="Kép 12">
            <a:extLst>
              <a:ext uri="{FF2B5EF4-FFF2-40B4-BE49-F238E27FC236}">
                <a16:creationId xmlns:a16="http://schemas.microsoft.com/office/drawing/2014/main" id="{EA12DED4-640B-4B91-82FB-AC28904089DF}"/>
              </a:ext>
            </a:extLst>
          </p:cNvPr>
          <p:cNvPicPr>
            <a:picLocks noChangeAspect="1"/>
          </p:cNvPicPr>
          <p:nvPr/>
        </p:nvPicPr>
        <p:blipFill>
          <a:blip r:embed="rId12"/>
          <a:stretch>
            <a:fillRect/>
          </a:stretch>
        </p:blipFill>
        <p:spPr>
          <a:xfrm>
            <a:off x="3314868" y="2351934"/>
            <a:ext cx="5803766" cy="264733"/>
          </a:xfrm>
          <a:prstGeom prst="rect">
            <a:avLst/>
          </a:prstGeom>
        </p:spPr>
      </p:pic>
      <p:pic>
        <p:nvPicPr>
          <p:cNvPr id="17" name="Kép 16">
            <a:extLst>
              <a:ext uri="{FF2B5EF4-FFF2-40B4-BE49-F238E27FC236}">
                <a16:creationId xmlns:a16="http://schemas.microsoft.com/office/drawing/2014/main" id="{03B99711-C73F-4476-B70C-A52163455222}"/>
              </a:ext>
            </a:extLst>
          </p:cNvPr>
          <p:cNvPicPr>
            <a:picLocks noChangeAspect="1"/>
          </p:cNvPicPr>
          <p:nvPr/>
        </p:nvPicPr>
        <p:blipFill>
          <a:blip r:embed="rId13"/>
          <a:stretch>
            <a:fillRect/>
          </a:stretch>
        </p:blipFill>
        <p:spPr>
          <a:xfrm>
            <a:off x="3236318" y="2574072"/>
            <a:ext cx="4937176" cy="249697"/>
          </a:xfrm>
          <a:prstGeom prst="rect">
            <a:avLst/>
          </a:prstGeom>
        </p:spPr>
      </p:pic>
      <p:pic>
        <p:nvPicPr>
          <p:cNvPr id="19" name="Kép 18">
            <a:extLst>
              <a:ext uri="{FF2B5EF4-FFF2-40B4-BE49-F238E27FC236}">
                <a16:creationId xmlns:a16="http://schemas.microsoft.com/office/drawing/2014/main" id="{19BA3E69-8674-4265-B996-498D54DE5950}"/>
              </a:ext>
            </a:extLst>
          </p:cNvPr>
          <p:cNvPicPr>
            <a:picLocks noChangeAspect="1"/>
          </p:cNvPicPr>
          <p:nvPr/>
        </p:nvPicPr>
        <p:blipFill>
          <a:blip r:embed="rId14"/>
          <a:stretch>
            <a:fillRect/>
          </a:stretch>
        </p:blipFill>
        <p:spPr>
          <a:xfrm>
            <a:off x="3265891" y="2816387"/>
            <a:ext cx="5607612" cy="322277"/>
          </a:xfrm>
          <a:prstGeom prst="rect">
            <a:avLst/>
          </a:prstGeom>
        </p:spPr>
      </p:pic>
      <p:pic>
        <p:nvPicPr>
          <p:cNvPr id="22" name="Kép 21">
            <a:extLst>
              <a:ext uri="{FF2B5EF4-FFF2-40B4-BE49-F238E27FC236}">
                <a16:creationId xmlns:a16="http://schemas.microsoft.com/office/drawing/2014/main" id="{85F0D17E-C5F1-49F0-B77B-B1AF6DC11B88}"/>
              </a:ext>
            </a:extLst>
          </p:cNvPr>
          <p:cNvPicPr>
            <a:picLocks noChangeAspect="1"/>
          </p:cNvPicPr>
          <p:nvPr/>
        </p:nvPicPr>
        <p:blipFill>
          <a:blip r:embed="rId15"/>
          <a:stretch>
            <a:fillRect/>
          </a:stretch>
        </p:blipFill>
        <p:spPr>
          <a:xfrm>
            <a:off x="2714035" y="4012954"/>
            <a:ext cx="6761805" cy="2613989"/>
          </a:xfrm>
          <a:prstGeom prst="rect">
            <a:avLst/>
          </a:prstGeom>
          <a:ln w="38100">
            <a:solidFill>
              <a:schemeClr val="tx1"/>
            </a:solidFill>
          </a:ln>
        </p:spPr>
      </p:pic>
      <p:pic>
        <p:nvPicPr>
          <p:cNvPr id="21" name="Kép 20">
            <a:extLst>
              <a:ext uri="{FF2B5EF4-FFF2-40B4-BE49-F238E27FC236}">
                <a16:creationId xmlns:a16="http://schemas.microsoft.com/office/drawing/2014/main" id="{6B56F575-D578-4FF2-8004-58A5194E5203}"/>
              </a:ext>
            </a:extLst>
          </p:cNvPr>
          <p:cNvPicPr>
            <a:picLocks noChangeAspect="1"/>
          </p:cNvPicPr>
          <p:nvPr/>
        </p:nvPicPr>
        <p:blipFill>
          <a:blip r:embed="rId16"/>
          <a:stretch>
            <a:fillRect/>
          </a:stretch>
        </p:blipFill>
        <p:spPr>
          <a:xfrm>
            <a:off x="2647987" y="3615240"/>
            <a:ext cx="7358220" cy="2986227"/>
          </a:xfrm>
          <a:prstGeom prst="rect">
            <a:avLst/>
          </a:prstGeom>
          <a:ln w="38100">
            <a:solidFill>
              <a:schemeClr val="tx1"/>
            </a:solidFill>
          </a:ln>
        </p:spPr>
      </p:pic>
      <p:sp>
        <p:nvSpPr>
          <p:cNvPr id="24" name="Tartalom helye 2">
            <a:extLst>
              <a:ext uri="{FF2B5EF4-FFF2-40B4-BE49-F238E27FC236}">
                <a16:creationId xmlns:a16="http://schemas.microsoft.com/office/drawing/2014/main" id="{22EBA5E6-D9A6-4A60-A39F-D5985B38BD28}"/>
              </a:ext>
            </a:extLst>
          </p:cNvPr>
          <p:cNvSpPr txBox="1">
            <a:spLocks/>
          </p:cNvSpPr>
          <p:nvPr/>
        </p:nvSpPr>
        <p:spPr bwMode="auto">
          <a:xfrm>
            <a:off x="4957523" y="4357902"/>
            <a:ext cx="4490536" cy="5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1800" kern="0" dirty="0">
                <a:solidFill>
                  <a:srgbClr val="FF0000"/>
                </a:solidFill>
                <a:latin typeface="Consolas" panose="020B0609020204030204" pitchFamily="49" charset="0"/>
              </a:rPr>
              <a:t>// </a:t>
            </a:r>
            <a:r>
              <a:rPr lang="hu-HU" sz="1800" kern="0" dirty="0" err="1">
                <a:solidFill>
                  <a:srgbClr val="FF0000"/>
                </a:solidFill>
                <a:latin typeface="Consolas" panose="020B0609020204030204" pitchFamily="49" charset="0"/>
              </a:rPr>
              <a:t>Warning</a:t>
            </a:r>
            <a:r>
              <a:rPr lang="hu-HU" sz="1800" kern="0" dirty="0">
                <a:solidFill>
                  <a:srgbClr val="FF0000"/>
                </a:solidFill>
                <a:latin typeface="Consolas" panose="020B0609020204030204" pitchFamily="49" charset="0"/>
              </a:rPr>
              <a:t> </a:t>
            </a:r>
            <a:r>
              <a:rPr lang="hu-HU" sz="1800" kern="0" dirty="0" smtClean="0">
                <a:solidFill>
                  <a:srgbClr val="FF0000"/>
                </a:solidFill>
                <a:latin typeface="Consolas" panose="020B0609020204030204" pitchFamily="49" charset="0"/>
              </a:rPr>
              <a:t>– </a:t>
            </a:r>
            <a:r>
              <a:rPr lang="en-US" sz="1800" kern="0" dirty="0" smtClean="0">
                <a:solidFill>
                  <a:srgbClr val="FF0000"/>
                </a:solidFill>
                <a:latin typeface="Consolas" panose="020B0609020204030204" pitchFamily="49" charset="0"/>
              </a:rPr>
              <a:t>not a real </a:t>
            </a:r>
            <a:r>
              <a:rPr lang="hu-HU" sz="1800" kern="0" dirty="0" smtClean="0">
                <a:solidFill>
                  <a:srgbClr val="FF0000"/>
                </a:solidFill>
                <a:latin typeface="Consolas" panose="020B0609020204030204" pitchFamily="49" charset="0"/>
              </a:rPr>
              <a:t>unittest</a:t>
            </a:r>
            <a:r>
              <a:rPr lang="hu-HU" sz="1800" kern="0" dirty="0">
                <a:solidFill>
                  <a:srgbClr val="FF0000"/>
                </a:solidFill>
                <a:latin typeface="Consolas" panose="020B0609020204030204" pitchFamily="49" charset="0"/>
              </a:rPr>
              <a:t>!</a:t>
            </a:r>
          </a:p>
        </p:txBody>
      </p:sp>
    </p:spTree>
    <p:extLst>
      <p:ext uri="{BB962C8B-B14F-4D97-AF65-F5344CB8AC3E}">
        <p14:creationId xmlns:p14="http://schemas.microsoft.com/office/powerpoint/2010/main" val="125772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4" grpId="0"/>
      <p:bldP spid="2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B6EBD4C4-34D7-4496-9D00-D7044CAF1020}"/>
              </a:ext>
            </a:extLst>
          </p:cNvPr>
          <p:cNvSpPr>
            <a:spLocks noGrp="1"/>
          </p:cNvSpPr>
          <p:nvPr>
            <p:ph type="sldNum" sz="quarter" idx="11"/>
          </p:nvPr>
        </p:nvSpPr>
        <p:spPr/>
        <p:txBody>
          <a:bodyPr/>
          <a:lstStyle/>
          <a:p>
            <a:pPr>
              <a:defRPr/>
            </a:pPr>
            <a:fld id="{9E84FC66-0273-4651-909C-21EC6C7CCEC1}" type="slidenum">
              <a:rPr lang="hu-HU" smtClean="0"/>
              <a:pPr>
                <a:defRPr/>
              </a:pPr>
              <a:t>2</a:t>
            </a:fld>
            <a:endParaRPr lang="hu-HU"/>
          </a:p>
        </p:txBody>
      </p:sp>
      <p:sp>
        <p:nvSpPr>
          <p:cNvPr id="3" name="Tartalom helye 2">
            <a:extLst>
              <a:ext uri="{FF2B5EF4-FFF2-40B4-BE49-F238E27FC236}">
                <a16:creationId xmlns:a16="http://schemas.microsoft.com/office/drawing/2014/main" id="{D4EE78C8-8E96-447D-917D-78BAF6A56E7A}"/>
              </a:ext>
            </a:extLst>
          </p:cNvPr>
          <p:cNvSpPr txBox="1">
            <a:spLocks/>
          </p:cNvSpPr>
          <p:nvPr/>
        </p:nvSpPr>
        <p:spPr bwMode="auto">
          <a:xfrm>
            <a:off x="1079515" y="2276840"/>
            <a:ext cx="698497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hu-HU" sz="7200" kern="0" dirty="0" smtClean="0"/>
              <a:t>„Testing </a:t>
            </a:r>
            <a:r>
              <a:rPr lang="hu-HU" sz="7200" kern="0" dirty="0"/>
              <a:t>= </a:t>
            </a:r>
            <a:r>
              <a:rPr lang="hu-HU" sz="6600" kern="0" dirty="0"/>
              <a:t> </a:t>
            </a:r>
            <a:r>
              <a:rPr lang="hu-HU" sz="6600" kern="0" dirty="0" smtClean="0"/>
              <a:t>I </a:t>
            </a:r>
            <a:r>
              <a:rPr lang="hu-HU" sz="6600" kern="0" dirty="0" err="1" smtClean="0"/>
              <a:t>will</a:t>
            </a:r>
            <a:r>
              <a:rPr lang="hu-HU" sz="6600" kern="0" dirty="0" smtClean="0"/>
              <a:t> </a:t>
            </a:r>
            <a:r>
              <a:rPr lang="hu-HU" sz="6600" kern="0" dirty="0" err="1" smtClean="0"/>
              <a:t>try</a:t>
            </a:r>
            <a:r>
              <a:rPr lang="hu-HU" sz="6600" kern="0" dirty="0" smtClean="0"/>
              <a:t> it </a:t>
            </a:r>
            <a:r>
              <a:rPr lang="hu-HU" sz="6600" kern="0" dirty="0" err="1" smtClean="0"/>
              <a:t>manually</a:t>
            </a:r>
            <a:r>
              <a:rPr lang="hu-HU" sz="6600" kern="0" dirty="0" smtClean="0"/>
              <a:t>”</a:t>
            </a:r>
            <a:endParaRPr lang="hu-HU" sz="7200" kern="0" dirty="0"/>
          </a:p>
        </p:txBody>
      </p:sp>
      <p:pic>
        <p:nvPicPr>
          <p:cNvPr id="5" name="Kép 4"/>
          <p:cNvPicPr>
            <a:picLocks noChangeAspect="1"/>
          </p:cNvPicPr>
          <p:nvPr/>
        </p:nvPicPr>
        <p:blipFill>
          <a:blip r:embed="rId2"/>
          <a:stretch>
            <a:fillRect/>
          </a:stretch>
        </p:blipFill>
        <p:spPr>
          <a:xfrm rot="20198248">
            <a:off x="800100" y="2002334"/>
            <a:ext cx="7543800" cy="2781300"/>
          </a:xfrm>
          <a:prstGeom prst="rect">
            <a:avLst/>
          </a:prstGeom>
        </p:spPr>
      </p:pic>
    </p:spTree>
    <p:extLst>
      <p:ext uri="{BB962C8B-B14F-4D97-AF65-F5344CB8AC3E}">
        <p14:creationId xmlns:p14="http://schemas.microsoft.com/office/powerpoint/2010/main" val="345090386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928100" cy="576262"/>
          </a:xfrm>
        </p:spPr>
        <p:txBody>
          <a:bodyPr/>
          <a:lstStyle/>
          <a:p>
            <a:r>
              <a:rPr lang="en-GB" dirty="0" smtClean="0"/>
              <a:t>Testing while developing</a:t>
            </a:r>
            <a:endParaRPr lang="en-GB" dirty="0"/>
          </a:p>
        </p:txBody>
      </p:sp>
      <p:sp>
        <p:nvSpPr>
          <p:cNvPr id="3" name="Content Placeholder 2"/>
          <p:cNvSpPr>
            <a:spLocks noGrp="1"/>
          </p:cNvSpPr>
          <p:nvPr>
            <p:ph idx="1"/>
          </p:nvPr>
        </p:nvSpPr>
        <p:spPr/>
        <p:txBody>
          <a:bodyPr/>
          <a:lstStyle/>
          <a:p>
            <a:r>
              <a:rPr lang="en-GB" dirty="0" smtClean="0"/>
              <a:t>First the code, then the test</a:t>
            </a:r>
            <a:endParaRPr lang="hu-HU" dirty="0"/>
          </a:p>
          <a:p>
            <a:pPr lvl="1"/>
            <a:r>
              <a:rPr lang="en-GB" dirty="0" smtClean="0"/>
              <a:t>Hard and not effective – also, “later” is many times “never”</a:t>
            </a:r>
            <a:endParaRPr lang="hu-HU" dirty="0"/>
          </a:p>
          <a:p>
            <a:r>
              <a:rPr lang="hu-HU" dirty="0"/>
              <a:t>Test </a:t>
            </a:r>
            <a:r>
              <a:rPr lang="hu-HU" dirty="0" err="1"/>
              <a:t>First</a:t>
            </a:r>
            <a:r>
              <a:rPr lang="hu-HU" dirty="0"/>
              <a:t>: </a:t>
            </a:r>
            <a:r>
              <a:rPr lang="en-GB" dirty="0" smtClean="0"/>
              <a:t>create the tests first, then the code</a:t>
            </a:r>
            <a:endParaRPr lang="hu-HU" dirty="0"/>
          </a:p>
          <a:p>
            <a:pPr lvl="1"/>
            <a:r>
              <a:rPr lang="en-GB" dirty="0" smtClean="0"/>
              <a:t>The requirements must be fixed beforehand – they have to be cleared up first!</a:t>
            </a:r>
            <a:endParaRPr lang="hu-HU" dirty="0"/>
          </a:p>
          <a:p>
            <a:pPr lvl="1"/>
            <a:r>
              <a:rPr lang="en-GB" dirty="0" smtClean="0"/>
              <a:t>This also ensures keeping the operational requirements when re-writing</a:t>
            </a:r>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20</a:t>
            </a:fld>
            <a:endParaRPr lang="hu-HU"/>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480" y="3044540"/>
            <a:ext cx="3870520" cy="3813460"/>
          </a:xfrm>
          <a:prstGeom prst="rect">
            <a:avLst/>
          </a:prstGeom>
        </p:spPr>
      </p:pic>
      <p:sp>
        <p:nvSpPr>
          <p:cNvPr id="8" name="Content Placeholder 2"/>
          <p:cNvSpPr txBox="1">
            <a:spLocks/>
          </p:cNvSpPr>
          <p:nvPr/>
        </p:nvSpPr>
        <p:spPr bwMode="auto">
          <a:xfrm>
            <a:off x="107950" y="2996940"/>
            <a:ext cx="5059961"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kern="0" dirty="0"/>
              <a:t>TDD (</a:t>
            </a:r>
            <a:r>
              <a:rPr lang="hu-HU" kern="0" dirty="0" err="1"/>
              <a:t>Test-Driven</a:t>
            </a:r>
            <a:r>
              <a:rPr lang="hu-HU" kern="0" dirty="0"/>
              <a:t> </a:t>
            </a:r>
            <a:r>
              <a:rPr lang="hu-HU" kern="0" dirty="0" err="1"/>
              <a:t>Development</a:t>
            </a:r>
            <a:r>
              <a:rPr lang="hu-HU" kern="0" dirty="0"/>
              <a:t>): </a:t>
            </a:r>
          </a:p>
          <a:p>
            <a:pPr lvl="1"/>
            <a:r>
              <a:rPr lang="en-GB" kern="0" dirty="0" smtClean="0"/>
              <a:t>Done in p</a:t>
            </a:r>
            <a:r>
              <a:rPr lang="hu-HU" kern="0" dirty="0" smtClean="0"/>
              <a:t>air </a:t>
            </a:r>
            <a:r>
              <a:rPr lang="hu-HU" kern="0" dirty="0" err="1" smtClean="0"/>
              <a:t>programming</a:t>
            </a:r>
            <a:endParaRPr lang="hu-HU" kern="0" dirty="0"/>
          </a:p>
          <a:p>
            <a:pPr lvl="1"/>
            <a:r>
              <a:rPr lang="en-GB" kern="0" dirty="0" smtClean="0"/>
              <a:t>The code is written to be </a:t>
            </a:r>
            <a:r>
              <a:rPr lang="hu-HU" kern="0" dirty="0" smtClean="0"/>
              <a:t>100%</a:t>
            </a:r>
            <a:r>
              <a:rPr lang="en-GB" kern="0" dirty="0" smtClean="0"/>
              <a:t> “testable”</a:t>
            </a:r>
            <a:endParaRPr lang="hu-HU" kern="0" dirty="0"/>
          </a:p>
          <a:p>
            <a:pPr lvl="1"/>
            <a:r>
              <a:rPr lang="en-GB" kern="0" dirty="0" smtClean="0"/>
              <a:t>Development time: twice, but better quality</a:t>
            </a:r>
            <a:endParaRPr lang="hu-HU" kern="0" dirty="0"/>
          </a:p>
          <a:p>
            <a:pPr lvl="1"/>
            <a:r>
              <a:rPr lang="en-GB" kern="0" dirty="0" smtClean="0"/>
              <a:t>Not a generic all-around solution</a:t>
            </a:r>
            <a:r>
              <a:rPr lang="hu-HU" kern="0" dirty="0" smtClean="0"/>
              <a:t> (</a:t>
            </a:r>
            <a:r>
              <a:rPr lang="en-GB" kern="0" dirty="0" smtClean="0"/>
              <a:t>typically good for the </a:t>
            </a:r>
            <a:r>
              <a:rPr lang="hu-HU" kern="0" dirty="0" smtClean="0"/>
              <a:t>„</a:t>
            </a:r>
            <a:r>
              <a:rPr lang="en-GB" kern="0" dirty="0" smtClean="0"/>
              <a:t>algorithmic</a:t>
            </a:r>
            <a:r>
              <a:rPr lang="hu-HU" kern="0" dirty="0" smtClean="0"/>
              <a:t>” </a:t>
            </a:r>
            <a:r>
              <a:rPr lang="en-GB" kern="0" dirty="0" smtClean="0"/>
              <a:t>tasks</a:t>
            </a:r>
            <a:r>
              <a:rPr lang="hu-HU" kern="0" dirty="0" smtClean="0"/>
              <a:t>)</a:t>
            </a:r>
            <a:endParaRPr lang="hu-HU" kern="0" dirty="0"/>
          </a:p>
          <a:p>
            <a:r>
              <a:rPr lang="hu-HU" kern="0" dirty="0"/>
              <a:t>BDD, ATDD...  </a:t>
            </a:r>
          </a:p>
          <a:p>
            <a:pPr lvl="1"/>
            <a:endParaRPr lang="hu-HU" kern="0" dirty="0"/>
          </a:p>
        </p:txBody>
      </p:sp>
    </p:spTree>
    <p:extLst>
      <p:ext uri="{BB962C8B-B14F-4D97-AF65-F5344CB8AC3E}">
        <p14:creationId xmlns:p14="http://schemas.microsoft.com/office/powerpoint/2010/main" val="3518857797"/>
      </p:ext>
    </p:extLst>
  </p:cSld>
  <p:clrMapOvr>
    <a:masterClrMapping/>
  </p:clrMapOvr>
  <p:transition spd="med">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E604D0-DD42-44D8-A3AC-30E51CBE3029}"/>
              </a:ext>
            </a:extLst>
          </p:cNvPr>
          <p:cNvSpPr>
            <a:spLocks noGrp="1"/>
          </p:cNvSpPr>
          <p:nvPr>
            <p:ph type="title"/>
          </p:nvPr>
        </p:nvSpPr>
        <p:spPr/>
        <p:txBody>
          <a:bodyPr/>
          <a:lstStyle/>
          <a:p>
            <a:r>
              <a:rPr lang="hu-HU" dirty="0" err="1" smtClean="0"/>
              <a:t>Coverage</a:t>
            </a:r>
            <a:endParaRPr lang="en-GB" dirty="0"/>
          </a:p>
        </p:txBody>
      </p:sp>
      <p:sp>
        <p:nvSpPr>
          <p:cNvPr id="5" name="Dia számának helye 4">
            <a:extLst>
              <a:ext uri="{FF2B5EF4-FFF2-40B4-BE49-F238E27FC236}">
                <a16:creationId xmlns:a16="http://schemas.microsoft.com/office/drawing/2014/main" id="{7D2C9172-5A87-4AE1-9FEC-B87EDD62C0B1}"/>
              </a:ext>
            </a:extLst>
          </p:cNvPr>
          <p:cNvSpPr>
            <a:spLocks noGrp="1"/>
          </p:cNvSpPr>
          <p:nvPr>
            <p:ph type="sldNum" sz="quarter" idx="11"/>
          </p:nvPr>
        </p:nvSpPr>
        <p:spPr/>
        <p:txBody>
          <a:bodyPr/>
          <a:lstStyle/>
          <a:p>
            <a:pPr>
              <a:defRPr/>
            </a:pPr>
            <a:fld id="{B60DAD87-7EB7-4D38-BAF0-0AF208F78DF0}" type="slidenum">
              <a:rPr lang="hu-HU" smtClean="0"/>
              <a:pPr>
                <a:defRPr/>
              </a:pPr>
              <a:t>21</a:t>
            </a:fld>
            <a:endParaRPr lang="hu-HU"/>
          </a:p>
        </p:txBody>
      </p:sp>
      <p:sp>
        <p:nvSpPr>
          <p:cNvPr id="8" name="Tartalom helye 7">
            <a:extLst>
              <a:ext uri="{FF2B5EF4-FFF2-40B4-BE49-F238E27FC236}">
                <a16:creationId xmlns:a16="http://schemas.microsoft.com/office/drawing/2014/main" id="{3F15D00B-AD74-448A-8CCE-AE0C9FA4F24D}"/>
              </a:ext>
            </a:extLst>
          </p:cNvPr>
          <p:cNvSpPr>
            <a:spLocks noGrp="1"/>
          </p:cNvSpPr>
          <p:nvPr>
            <p:ph idx="1"/>
          </p:nvPr>
        </p:nvSpPr>
        <p:spPr>
          <a:xfrm>
            <a:off x="107950" y="5563419"/>
            <a:ext cx="8928100" cy="889769"/>
          </a:xfrm>
        </p:spPr>
        <p:txBody>
          <a:bodyPr/>
          <a:lstStyle/>
          <a:p>
            <a:pPr>
              <a:spcBef>
                <a:spcPts val="0"/>
              </a:spcBef>
            </a:pPr>
            <a:r>
              <a:rPr lang="hu-HU" u="sng" dirty="0"/>
              <a:t>dotCover</a:t>
            </a:r>
          </a:p>
          <a:p>
            <a:pPr>
              <a:spcBef>
                <a:spcPts val="0"/>
              </a:spcBef>
            </a:pPr>
            <a:r>
              <a:rPr lang="hu-HU" dirty="0" err="1"/>
              <a:t>NCover</a:t>
            </a:r>
            <a:endParaRPr lang="hu-HU" dirty="0"/>
          </a:p>
          <a:p>
            <a:pPr>
              <a:spcBef>
                <a:spcPts val="0"/>
              </a:spcBef>
            </a:pPr>
            <a:r>
              <a:rPr lang="hu-HU" dirty="0" err="1"/>
              <a:t>OpenCover</a:t>
            </a:r>
            <a:endParaRPr lang="en-GB" dirty="0"/>
          </a:p>
        </p:txBody>
      </p:sp>
      <p:pic>
        <p:nvPicPr>
          <p:cNvPr id="10" name="Kép 9">
            <a:extLst>
              <a:ext uri="{FF2B5EF4-FFF2-40B4-BE49-F238E27FC236}">
                <a16:creationId xmlns:a16="http://schemas.microsoft.com/office/drawing/2014/main" id="{A62D13EF-D607-415F-8F23-8FA74B68ED70}"/>
              </a:ext>
            </a:extLst>
          </p:cNvPr>
          <p:cNvPicPr>
            <a:picLocks noChangeAspect="1"/>
          </p:cNvPicPr>
          <p:nvPr/>
        </p:nvPicPr>
        <p:blipFill>
          <a:blip r:embed="rId3"/>
          <a:stretch>
            <a:fillRect/>
          </a:stretch>
        </p:blipFill>
        <p:spPr>
          <a:xfrm>
            <a:off x="0" y="768813"/>
            <a:ext cx="9144000" cy="4717943"/>
          </a:xfrm>
          <a:prstGeom prst="rect">
            <a:avLst/>
          </a:prstGeom>
        </p:spPr>
      </p:pic>
    </p:spTree>
    <p:extLst>
      <p:ext uri="{BB962C8B-B14F-4D97-AF65-F5344CB8AC3E}">
        <p14:creationId xmlns:p14="http://schemas.microsoft.com/office/powerpoint/2010/main" val="2251060401"/>
      </p:ext>
    </p:extLst>
  </p:cSld>
  <p:clrMapOvr>
    <a:masterClrMapping/>
  </p:clrMapOvr>
  <p:transition spd="med">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A4144B2-3F51-4ACF-8CA3-ABE7E52EA384}"/>
              </a:ext>
            </a:extLst>
          </p:cNvPr>
          <p:cNvSpPr>
            <a:spLocks noGrp="1"/>
          </p:cNvSpPr>
          <p:nvPr>
            <p:ph type="title"/>
          </p:nvPr>
        </p:nvSpPr>
        <p:spPr/>
        <p:txBody>
          <a:bodyPr/>
          <a:lstStyle/>
          <a:p>
            <a:r>
              <a:rPr lang="hu-HU" dirty="0" err="1" smtClean="0"/>
              <a:t>Coverage</a:t>
            </a:r>
            <a:endParaRPr lang="en-GB" dirty="0"/>
          </a:p>
        </p:txBody>
      </p:sp>
      <p:sp>
        <p:nvSpPr>
          <p:cNvPr id="3" name="Tartalom helye 2">
            <a:extLst>
              <a:ext uri="{FF2B5EF4-FFF2-40B4-BE49-F238E27FC236}">
                <a16:creationId xmlns:a16="http://schemas.microsoft.com/office/drawing/2014/main" id="{8E4330FE-A58C-4262-94CE-F9C3062C1235}"/>
              </a:ext>
            </a:extLst>
          </p:cNvPr>
          <p:cNvSpPr>
            <a:spLocks noGrp="1"/>
          </p:cNvSpPr>
          <p:nvPr>
            <p:ph idx="1"/>
          </p:nvPr>
        </p:nvSpPr>
        <p:spPr/>
        <p:txBody>
          <a:bodyPr/>
          <a:lstStyle/>
          <a:p>
            <a:r>
              <a:rPr lang="en-US" dirty="0" smtClean="0"/>
              <a:t>Usually there is a minimum, but also a maximum (don’t aim the 100%, and also don’t be content if the coverage is 100%)</a:t>
            </a:r>
            <a:endParaRPr lang="hu-HU" dirty="0"/>
          </a:p>
          <a:p>
            <a:r>
              <a:rPr lang="en-US" dirty="0" smtClean="0"/>
              <a:t>More important measurements</a:t>
            </a:r>
            <a:endParaRPr lang="hu-HU" dirty="0"/>
          </a:p>
          <a:p>
            <a:pPr lvl="1"/>
            <a:r>
              <a:rPr lang="hu-HU" dirty="0" err="1"/>
              <a:t>Statement</a:t>
            </a:r>
            <a:r>
              <a:rPr lang="hu-HU" dirty="0"/>
              <a:t> </a:t>
            </a:r>
            <a:r>
              <a:rPr lang="hu-HU" dirty="0" err="1"/>
              <a:t>Coverage</a:t>
            </a:r>
            <a:r>
              <a:rPr lang="hu-HU" dirty="0"/>
              <a:t>: </a:t>
            </a:r>
            <a:r>
              <a:rPr lang="en-US" dirty="0" smtClean="0"/>
              <a:t>statements</a:t>
            </a:r>
            <a:r>
              <a:rPr lang="hu-HU" dirty="0" smtClean="0"/>
              <a:t> </a:t>
            </a:r>
            <a:r>
              <a:rPr lang="hu-HU" dirty="0"/>
              <a:t>(</a:t>
            </a:r>
            <a:r>
              <a:rPr lang="hu-HU" dirty="0" err="1"/>
              <a:t>if</a:t>
            </a:r>
            <a:r>
              <a:rPr lang="hu-HU" dirty="0"/>
              <a:t>, </a:t>
            </a:r>
            <a:r>
              <a:rPr lang="en-US" dirty="0" smtClean="0"/>
              <a:t>while, for – excluded</a:t>
            </a:r>
            <a:r>
              <a:rPr lang="hu-HU" dirty="0" smtClean="0"/>
              <a:t>) </a:t>
            </a:r>
            <a:endParaRPr lang="hu-HU" dirty="0"/>
          </a:p>
          <a:p>
            <a:pPr lvl="1"/>
            <a:r>
              <a:rPr lang="hu-HU" dirty="0" err="1"/>
              <a:t>Branch</a:t>
            </a:r>
            <a:r>
              <a:rPr lang="hu-HU" dirty="0"/>
              <a:t> </a:t>
            </a:r>
            <a:r>
              <a:rPr lang="hu-HU" dirty="0" err="1"/>
              <a:t>Coverage</a:t>
            </a:r>
            <a:r>
              <a:rPr lang="hu-HU" dirty="0"/>
              <a:t>: </a:t>
            </a:r>
            <a:r>
              <a:rPr lang="en-US" dirty="0" smtClean="0"/>
              <a:t>Conditions </a:t>
            </a:r>
            <a:r>
              <a:rPr lang="hu-HU" dirty="0" smtClean="0"/>
              <a:t>(</a:t>
            </a:r>
            <a:r>
              <a:rPr lang="hu-HU" dirty="0" err="1" smtClean="0"/>
              <a:t>if</a:t>
            </a:r>
            <a:r>
              <a:rPr lang="hu-HU" dirty="0"/>
              <a:t>, </a:t>
            </a:r>
            <a:r>
              <a:rPr lang="hu-HU" dirty="0" err="1"/>
              <a:t>else</a:t>
            </a:r>
            <a:r>
              <a:rPr lang="hu-HU" dirty="0"/>
              <a:t>)</a:t>
            </a:r>
          </a:p>
          <a:p>
            <a:pPr lvl="1"/>
            <a:r>
              <a:rPr lang="hu-HU" dirty="0" err="1"/>
              <a:t>Condition</a:t>
            </a:r>
            <a:r>
              <a:rPr lang="hu-HU" dirty="0"/>
              <a:t> </a:t>
            </a:r>
            <a:r>
              <a:rPr lang="hu-HU" dirty="0" err="1"/>
              <a:t>Coverage</a:t>
            </a:r>
            <a:r>
              <a:rPr lang="hu-HU" dirty="0"/>
              <a:t>: </a:t>
            </a:r>
            <a:r>
              <a:rPr lang="en-US" dirty="0" smtClean="0"/>
              <a:t>Every bool expression had true and false as well</a:t>
            </a:r>
            <a:endParaRPr lang="hu-HU" dirty="0"/>
          </a:p>
          <a:p>
            <a:pPr lvl="1"/>
            <a:r>
              <a:rPr lang="hu-HU" dirty="0" err="1"/>
              <a:t>Loop</a:t>
            </a:r>
            <a:r>
              <a:rPr lang="hu-HU" dirty="0"/>
              <a:t> </a:t>
            </a:r>
            <a:r>
              <a:rPr lang="hu-HU" dirty="0" err="1"/>
              <a:t>Coverage</a:t>
            </a:r>
            <a:r>
              <a:rPr lang="hu-HU" dirty="0"/>
              <a:t>: </a:t>
            </a:r>
            <a:r>
              <a:rPr lang="en-US" dirty="0" smtClean="0"/>
              <a:t>Every loop was executed</a:t>
            </a:r>
            <a:r>
              <a:rPr lang="hu-HU" dirty="0" smtClean="0"/>
              <a:t> </a:t>
            </a:r>
            <a:r>
              <a:rPr lang="hu-HU" dirty="0"/>
              <a:t>0x, 1x </a:t>
            </a:r>
            <a:r>
              <a:rPr lang="en-US" dirty="0" smtClean="0"/>
              <a:t>and</a:t>
            </a:r>
            <a:r>
              <a:rPr lang="hu-HU" dirty="0" smtClean="0"/>
              <a:t> </a:t>
            </a:r>
            <a:r>
              <a:rPr lang="hu-HU" dirty="0"/>
              <a:t>&gt;1x, </a:t>
            </a:r>
            <a:r>
              <a:rPr lang="en-US" dirty="0" smtClean="0"/>
              <a:t>and if possible, then with the maximum limit and max+1 as well</a:t>
            </a:r>
            <a:endParaRPr lang="hu-HU" dirty="0"/>
          </a:p>
          <a:p>
            <a:pPr lvl="1"/>
            <a:r>
              <a:rPr lang="hu-HU" dirty="0" err="1"/>
              <a:t>Parameter</a:t>
            </a:r>
            <a:r>
              <a:rPr lang="hu-HU" dirty="0"/>
              <a:t> </a:t>
            </a:r>
            <a:r>
              <a:rPr lang="hu-HU" dirty="0" err="1"/>
              <a:t>Value</a:t>
            </a:r>
            <a:r>
              <a:rPr lang="hu-HU" dirty="0"/>
              <a:t> </a:t>
            </a:r>
            <a:r>
              <a:rPr lang="hu-HU" dirty="0" err="1"/>
              <a:t>Coverage</a:t>
            </a:r>
            <a:r>
              <a:rPr lang="hu-HU" dirty="0"/>
              <a:t>: </a:t>
            </a:r>
            <a:r>
              <a:rPr lang="en-US" dirty="0" smtClean="0"/>
              <a:t>All significant values </a:t>
            </a:r>
            <a:r>
              <a:rPr lang="hu-HU" dirty="0" smtClean="0"/>
              <a:t>(</a:t>
            </a:r>
            <a:r>
              <a:rPr lang="en-US" dirty="0" err="1" smtClean="0"/>
              <a:t>e.g</a:t>
            </a:r>
            <a:r>
              <a:rPr lang="hu-HU" dirty="0" smtClean="0"/>
              <a:t>. </a:t>
            </a:r>
            <a:r>
              <a:rPr lang="hu-HU" dirty="0" err="1"/>
              <a:t>string</a:t>
            </a:r>
            <a:r>
              <a:rPr lang="hu-HU" dirty="0"/>
              <a:t> null, </a:t>
            </a:r>
            <a:r>
              <a:rPr lang="en-US" dirty="0" smtClean="0"/>
              <a:t>empty</a:t>
            </a:r>
            <a:r>
              <a:rPr lang="hu-HU" dirty="0" smtClean="0"/>
              <a:t>, </a:t>
            </a:r>
            <a:r>
              <a:rPr lang="hu-HU" dirty="0" err="1"/>
              <a:t>whitespace</a:t>
            </a:r>
            <a:r>
              <a:rPr lang="hu-HU" dirty="0"/>
              <a:t>…)</a:t>
            </a:r>
          </a:p>
          <a:p>
            <a:pPr lvl="1"/>
            <a:r>
              <a:rPr lang="hu-HU" dirty="0" err="1"/>
              <a:t>Inheritance</a:t>
            </a:r>
            <a:r>
              <a:rPr lang="hu-HU" dirty="0"/>
              <a:t> </a:t>
            </a:r>
            <a:r>
              <a:rPr lang="hu-HU" dirty="0" err="1"/>
              <a:t>Coverage</a:t>
            </a:r>
            <a:r>
              <a:rPr lang="hu-HU" dirty="0"/>
              <a:t>: </a:t>
            </a:r>
            <a:r>
              <a:rPr lang="en-US" dirty="0" smtClean="0"/>
              <a:t>test for all possible return types</a:t>
            </a:r>
            <a:endParaRPr lang="hu-HU" dirty="0"/>
          </a:p>
          <a:p>
            <a:pPr lvl="1"/>
            <a:r>
              <a:rPr lang="en-US" dirty="0" smtClean="0"/>
              <a:t>Use case coverage</a:t>
            </a:r>
            <a:endParaRPr lang="hu-HU" dirty="0"/>
          </a:p>
        </p:txBody>
      </p:sp>
      <p:sp>
        <p:nvSpPr>
          <p:cNvPr id="4" name="Dia számának helye 3">
            <a:extLst>
              <a:ext uri="{FF2B5EF4-FFF2-40B4-BE49-F238E27FC236}">
                <a16:creationId xmlns:a16="http://schemas.microsoft.com/office/drawing/2014/main" id="{6ED620EB-4F28-4C5D-9893-234AEA896A13}"/>
              </a:ext>
            </a:extLst>
          </p:cNvPr>
          <p:cNvSpPr>
            <a:spLocks noGrp="1"/>
          </p:cNvSpPr>
          <p:nvPr>
            <p:ph type="sldNum" sz="quarter" idx="11"/>
          </p:nvPr>
        </p:nvSpPr>
        <p:spPr/>
        <p:txBody>
          <a:bodyPr/>
          <a:lstStyle/>
          <a:p>
            <a:pPr>
              <a:defRPr/>
            </a:pPr>
            <a:fld id="{B60DAD87-7EB7-4D38-BAF0-0AF208F78DF0}" type="slidenum">
              <a:rPr lang="hu-HU" smtClean="0"/>
              <a:pPr>
                <a:defRPr/>
              </a:pPr>
              <a:t>22</a:t>
            </a:fld>
            <a:endParaRPr lang="hu-HU"/>
          </a:p>
        </p:txBody>
      </p:sp>
    </p:spTree>
    <p:extLst>
      <p:ext uri="{BB962C8B-B14F-4D97-AF65-F5344CB8AC3E}">
        <p14:creationId xmlns:p14="http://schemas.microsoft.com/office/powerpoint/2010/main" val="4179464797"/>
      </p:ext>
    </p:extLst>
  </p:cSld>
  <p:clrMapOvr>
    <a:masterClrMapping/>
  </p:clrMapOvr>
  <p:transition spd="med">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Exercise</a:t>
            </a:r>
            <a:endParaRPr lang="hu-HU" dirty="0"/>
          </a:p>
        </p:txBody>
      </p:sp>
      <p:sp>
        <p:nvSpPr>
          <p:cNvPr id="3" name="Tartalom helye 2"/>
          <p:cNvSpPr>
            <a:spLocks noGrp="1"/>
          </p:cNvSpPr>
          <p:nvPr>
            <p:ph idx="1"/>
          </p:nvPr>
        </p:nvSpPr>
        <p:spPr>
          <a:xfrm>
            <a:off x="107950" y="692150"/>
            <a:ext cx="8928100" cy="3744990"/>
          </a:xfrm>
        </p:spPr>
        <p:txBody>
          <a:bodyPr/>
          <a:lstStyle/>
          <a:p>
            <a:r>
              <a:rPr lang="en-US" dirty="0" smtClean="0"/>
              <a:t>Create a class that implements the </a:t>
            </a:r>
            <a:r>
              <a:rPr lang="hu-HU" dirty="0" smtClean="0"/>
              <a:t>Last </a:t>
            </a:r>
            <a:r>
              <a:rPr lang="hu-HU" dirty="0" err="1" smtClean="0"/>
              <a:t>Recently</a:t>
            </a:r>
            <a:r>
              <a:rPr lang="hu-HU" dirty="0" smtClean="0"/>
              <a:t> </a:t>
            </a:r>
            <a:r>
              <a:rPr lang="hu-HU" dirty="0" err="1" smtClean="0"/>
              <a:t>Used</a:t>
            </a:r>
            <a:r>
              <a:rPr lang="hu-HU" dirty="0" smtClean="0"/>
              <a:t> (LRU) </a:t>
            </a:r>
            <a:r>
              <a:rPr lang="en-US" dirty="0" smtClean="0"/>
              <a:t>functionality</a:t>
            </a:r>
            <a:endParaRPr lang="hu-HU" dirty="0" smtClean="0"/>
          </a:p>
          <a:p>
            <a:r>
              <a:rPr lang="en-US" dirty="0" smtClean="0"/>
              <a:t>The class contains a list with a maximum capacity, and must have a </a:t>
            </a:r>
            <a:r>
              <a:rPr lang="en-US" i="1" dirty="0" smtClean="0"/>
              <a:t>public</a:t>
            </a:r>
            <a:r>
              <a:rPr lang="hu-HU" i="1" dirty="0" smtClean="0"/>
              <a:t> </a:t>
            </a:r>
            <a:r>
              <a:rPr lang="hu-HU" i="1" dirty="0" err="1" smtClean="0"/>
              <a:t>void</a:t>
            </a:r>
            <a:r>
              <a:rPr lang="en-US" i="1" dirty="0" smtClean="0"/>
              <a:t> </a:t>
            </a:r>
            <a:r>
              <a:rPr lang="hu-HU" i="1" dirty="0" smtClean="0"/>
              <a:t>Add(</a:t>
            </a:r>
            <a:r>
              <a:rPr lang="hu-HU" i="1" dirty="0" err="1" smtClean="0"/>
              <a:t>object</a:t>
            </a:r>
            <a:r>
              <a:rPr lang="hu-HU" i="1" dirty="0" smtClean="0"/>
              <a:t> </a:t>
            </a:r>
            <a:r>
              <a:rPr lang="hu-HU" i="1" dirty="0" err="1" smtClean="0"/>
              <a:t>instance</a:t>
            </a:r>
            <a:r>
              <a:rPr lang="hu-HU" i="1" dirty="0" smtClean="0"/>
              <a:t>)</a:t>
            </a:r>
            <a:r>
              <a:rPr lang="hu-HU" dirty="0" smtClean="0"/>
              <a:t> </a:t>
            </a:r>
            <a:r>
              <a:rPr lang="en-US" dirty="0" smtClean="0"/>
              <a:t>method</a:t>
            </a:r>
            <a:endParaRPr lang="hu-HU" dirty="0" smtClean="0"/>
          </a:p>
          <a:p>
            <a:r>
              <a:rPr lang="en-US" dirty="0" smtClean="0"/>
              <a:t>During the development, follow the TDD approach</a:t>
            </a:r>
            <a:endParaRPr lang="hu-HU" dirty="0" smtClean="0"/>
          </a:p>
          <a:p>
            <a:pPr lvl="1"/>
            <a:r>
              <a:rPr lang="en-US" dirty="0" smtClean="0"/>
              <a:t>Create an </a:t>
            </a:r>
            <a:r>
              <a:rPr lang="hu-HU" dirty="0" smtClean="0"/>
              <a:t>„</a:t>
            </a:r>
            <a:r>
              <a:rPr lang="en-US" dirty="0" smtClean="0"/>
              <a:t>it barely works</a:t>
            </a:r>
            <a:r>
              <a:rPr lang="hu-HU" dirty="0" smtClean="0"/>
              <a:t>” </a:t>
            </a:r>
            <a:r>
              <a:rPr lang="en-US" dirty="0" smtClean="0"/>
              <a:t>class</a:t>
            </a:r>
            <a:endParaRPr lang="hu-HU" dirty="0" smtClean="0"/>
          </a:p>
          <a:p>
            <a:pPr lvl="1"/>
            <a:r>
              <a:rPr lang="en-US" dirty="0" smtClean="0"/>
              <a:t>Write tests until we run into a red test</a:t>
            </a:r>
            <a:endParaRPr lang="hu-HU" dirty="0" smtClean="0"/>
          </a:p>
          <a:p>
            <a:pPr lvl="1"/>
            <a:r>
              <a:rPr lang="en-US" dirty="0" smtClean="0"/>
              <a:t>Fix the class to make the test green, then write tests…</a:t>
            </a:r>
            <a:endParaRPr lang="hu-HU" dirty="0" smtClean="0"/>
          </a:p>
        </p:txBody>
      </p:sp>
      <p:sp>
        <p:nvSpPr>
          <p:cNvPr id="4" name="Dia számának helye 3"/>
          <p:cNvSpPr>
            <a:spLocks noGrp="1"/>
          </p:cNvSpPr>
          <p:nvPr>
            <p:ph type="sldNum" sz="quarter" idx="11"/>
          </p:nvPr>
        </p:nvSpPr>
        <p:spPr/>
        <p:txBody>
          <a:bodyPr/>
          <a:lstStyle/>
          <a:p>
            <a:pPr>
              <a:defRPr/>
            </a:pPr>
            <a:fld id="{B60DAD87-7EB7-4D38-BAF0-0AF208F78DF0}" type="slidenum">
              <a:rPr lang="hu-HU" smtClean="0"/>
              <a:pPr>
                <a:defRPr/>
              </a:pPr>
              <a:t>23</a:t>
            </a:fld>
            <a:endParaRPr lang="hu-HU"/>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10" y="3789050"/>
            <a:ext cx="6960120" cy="4480577"/>
          </a:xfrm>
          <a:prstGeom prst="rect">
            <a:avLst/>
          </a:prstGeom>
        </p:spPr>
      </p:pic>
    </p:spTree>
    <p:extLst>
      <p:ext uri="{BB962C8B-B14F-4D97-AF65-F5344CB8AC3E}">
        <p14:creationId xmlns:p14="http://schemas.microsoft.com/office/powerpoint/2010/main" val="2495807399"/>
      </p:ext>
    </p:extLst>
  </p:cSld>
  <p:clrMapOvr>
    <a:masterClrMapping/>
  </p:clrMapOvr>
  <p:transition spd="med">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Exercise</a:t>
            </a:r>
            <a:endParaRPr lang="en-GB" dirty="0"/>
          </a:p>
        </p:txBody>
      </p:sp>
      <p:sp>
        <p:nvSpPr>
          <p:cNvPr id="3" name="Content Placeholder 2"/>
          <p:cNvSpPr>
            <a:spLocks noGrp="1"/>
          </p:cNvSpPr>
          <p:nvPr>
            <p:ph idx="1"/>
          </p:nvPr>
        </p:nvSpPr>
        <p:spPr/>
        <p:txBody>
          <a:bodyPr/>
          <a:lstStyle/>
          <a:p>
            <a:r>
              <a:rPr lang="en-US" dirty="0" smtClean="0"/>
              <a:t>A bookshop wants to sell a 5-part book series. One </a:t>
            </a:r>
            <a:r>
              <a:rPr lang="en-US" dirty="0"/>
              <a:t>copy of any of the five books costs 8 EUR. </a:t>
            </a:r>
            <a:r>
              <a:rPr lang="en-US" dirty="0" smtClean="0"/>
              <a:t>Discounts</a:t>
            </a:r>
            <a:r>
              <a:rPr lang="hu-HU" dirty="0" smtClean="0"/>
              <a:t>:</a:t>
            </a:r>
            <a:endParaRPr lang="hu-HU" dirty="0"/>
          </a:p>
          <a:p>
            <a:pPr lvl="1"/>
            <a:r>
              <a:rPr lang="en-US" dirty="0" smtClean="0"/>
              <a:t>2 different books </a:t>
            </a:r>
            <a:r>
              <a:rPr lang="en-US" dirty="0" smtClean="0">
                <a:sym typeface="Wingdings" panose="05000000000000000000" pitchFamily="2" charset="2"/>
              </a:rPr>
              <a:t> </a:t>
            </a:r>
            <a:r>
              <a:rPr lang="en-US" dirty="0" smtClean="0"/>
              <a:t>5</a:t>
            </a:r>
            <a:r>
              <a:rPr lang="en-US" dirty="0"/>
              <a:t>% </a:t>
            </a:r>
            <a:r>
              <a:rPr lang="en-US" dirty="0" smtClean="0"/>
              <a:t>discount </a:t>
            </a:r>
            <a:r>
              <a:rPr lang="en-US" dirty="0"/>
              <a:t>on those two books.</a:t>
            </a:r>
          </a:p>
          <a:p>
            <a:pPr lvl="1"/>
            <a:r>
              <a:rPr lang="en-US" dirty="0" smtClean="0"/>
              <a:t>3 </a:t>
            </a:r>
            <a:r>
              <a:rPr lang="en-US" dirty="0"/>
              <a:t>different </a:t>
            </a:r>
            <a:r>
              <a:rPr lang="en-US" dirty="0" smtClean="0"/>
              <a:t>books </a:t>
            </a:r>
            <a:r>
              <a:rPr lang="en-US" dirty="0" smtClean="0">
                <a:sym typeface="Wingdings" panose="05000000000000000000" pitchFamily="2" charset="2"/>
              </a:rPr>
              <a:t> </a:t>
            </a:r>
            <a:r>
              <a:rPr lang="en-US" dirty="0" smtClean="0"/>
              <a:t>10</a:t>
            </a:r>
            <a:r>
              <a:rPr lang="en-US" dirty="0"/>
              <a:t>% </a:t>
            </a:r>
            <a:r>
              <a:rPr lang="en-US" dirty="0" smtClean="0"/>
              <a:t>discount</a:t>
            </a:r>
            <a:r>
              <a:rPr lang="en-US" dirty="0"/>
              <a:t> </a:t>
            </a:r>
            <a:r>
              <a:rPr lang="en-US" dirty="0" smtClean="0"/>
              <a:t>on all three books.</a:t>
            </a:r>
            <a:endParaRPr lang="en-US" dirty="0"/>
          </a:p>
          <a:p>
            <a:pPr lvl="1"/>
            <a:r>
              <a:rPr lang="en-US" dirty="0" smtClean="0"/>
              <a:t>4 </a:t>
            </a:r>
            <a:r>
              <a:rPr lang="en-US" dirty="0"/>
              <a:t>different </a:t>
            </a:r>
            <a:r>
              <a:rPr lang="en-US" dirty="0" smtClean="0"/>
              <a:t>books </a:t>
            </a:r>
            <a:r>
              <a:rPr lang="en-US" dirty="0" smtClean="0">
                <a:sym typeface="Wingdings" panose="05000000000000000000" pitchFamily="2" charset="2"/>
              </a:rPr>
              <a:t> </a:t>
            </a:r>
            <a:r>
              <a:rPr lang="en-US" dirty="0" smtClean="0"/>
              <a:t>20</a:t>
            </a:r>
            <a:r>
              <a:rPr lang="en-US" dirty="0"/>
              <a:t>% </a:t>
            </a:r>
            <a:r>
              <a:rPr lang="en-US" dirty="0" smtClean="0"/>
              <a:t>discount on all four books.</a:t>
            </a:r>
            <a:endParaRPr lang="en-US" dirty="0"/>
          </a:p>
          <a:p>
            <a:pPr lvl="1"/>
            <a:r>
              <a:rPr lang="en-US" dirty="0" smtClean="0"/>
              <a:t>5 different books </a:t>
            </a:r>
            <a:r>
              <a:rPr lang="en-US" dirty="0" smtClean="0">
                <a:sym typeface="Wingdings" panose="05000000000000000000" pitchFamily="2" charset="2"/>
              </a:rPr>
              <a:t> </a:t>
            </a:r>
            <a:r>
              <a:rPr lang="en-US" dirty="0" smtClean="0"/>
              <a:t>25% discount on all five books</a:t>
            </a:r>
            <a:endParaRPr lang="hu-HU" dirty="0"/>
          </a:p>
          <a:p>
            <a:r>
              <a:rPr lang="en-US" dirty="0" smtClean="0"/>
              <a:t>If </a:t>
            </a:r>
            <a:r>
              <a:rPr lang="en-US" dirty="0"/>
              <a:t>you buy, </a:t>
            </a:r>
            <a:r>
              <a:rPr lang="en-US" dirty="0" smtClean="0"/>
              <a:t>four </a:t>
            </a:r>
            <a:r>
              <a:rPr lang="en-US" dirty="0"/>
              <a:t>books, of which 3 are </a:t>
            </a:r>
            <a:r>
              <a:rPr lang="en-US" dirty="0" smtClean="0"/>
              <a:t>different </a:t>
            </a:r>
            <a:r>
              <a:rPr lang="en-US" dirty="0"/>
              <a:t>titles, you get a 10% discount on the 3 that </a:t>
            </a:r>
            <a:r>
              <a:rPr lang="en-US" dirty="0" smtClean="0"/>
              <a:t>form </a:t>
            </a:r>
            <a:r>
              <a:rPr lang="en-US" dirty="0"/>
              <a:t>part of a set, but the fourth book still costs 8 </a:t>
            </a:r>
            <a:r>
              <a:rPr lang="en-US" dirty="0" smtClean="0"/>
              <a:t>EUR:</a:t>
            </a:r>
            <a:endParaRPr lang="hu-HU" dirty="0"/>
          </a:p>
          <a:p>
            <a:pPr lvl="1"/>
            <a:r>
              <a:rPr lang="hu-HU" dirty="0"/>
              <a:t>1, 2, 3, 1 =&gt; (</a:t>
            </a:r>
            <a:r>
              <a:rPr lang="hu-HU" dirty="0" err="1"/>
              <a:t>1</a:t>
            </a:r>
            <a:r>
              <a:rPr lang="hu-HU" dirty="0"/>
              <a:t>, 2, 3) 10% </a:t>
            </a:r>
            <a:r>
              <a:rPr lang="en-GB" dirty="0" smtClean="0"/>
              <a:t>discount</a:t>
            </a:r>
            <a:r>
              <a:rPr lang="hu-HU" dirty="0" smtClean="0"/>
              <a:t>, </a:t>
            </a:r>
            <a:r>
              <a:rPr lang="hu-HU" dirty="0"/>
              <a:t>(1) 0% </a:t>
            </a:r>
            <a:r>
              <a:rPr lang="en-GB" dirty="0" smtClean="0"/>
              <a:t>discount</a:t>
            </a:r>
            <a:r>
              <a:rPr lang="hu-HU" dirty="0"/>
              <a:t> =&gt; </a:t>
            </a:r>
            <a:r>
              <a:rPr lang="hu-HU" dirty="0" smtClean="0"/>
              <a:t>3x7.2 </a:t>
            </a:r>
            <a:r>
              <a:rPr lang="hu-HU" dirty="0"/>
              <a:t>+ 8 = </a:t>
            </a:r>
            <a:r>
              <a:rPr lang="hu-HU" dirty="0" smtClean="0"/>
              <a:t>29.6</a:t>
            </a:r>
            <a:endParaRPr lang="hu-HU" dirty="0"/>
          </a:p>
          <a:p>
            <a:r>
              <a:rPr lang="en-GB" dirty="0" smtClean="0"/>
              <a:t>Some </a:t>
            </a:r>
            <a:r>
              <a:rPr lang="hu-HU" dirty="0" smtClean="0"/>
              <a:t>„</a:t>
            </a:r>
            <a:r>
              <a:rPr lang="en-GB" dirty="0" smtClean="0"/>
              <a:t>baskets</a:t>
            </a:r>
            <a:r>
              <a:rPr lang="hu-HU" dirty="0" smtClean="0"/>
              <a:t>” </a:t>
            </a:r>
            <a:r>
              <a:rPr lang="en-GB" dirty="0" smtClean="0"/>
              <a:t>can be grouped multiple ways</a:t>
            </a:r>
            <a:r>
              <a:rPr lang="hu-HU" dirty="0" smtClean="0"/>
              <a:t>!</a:t>
            </a:r>
            <a:endParaRPr lang="hu-HU" dirty="0"/>
          </a:p>
          <a:p>
            <a:pPr lvl="1"/>
            <a:r>
              <a:rPr lang="hu-HU" dirty="0"/>
              <a:t>1, </a:t>
            </a:r>
            <a:r>
              <a:rPr lang="hu-HU" dirty="0" err="1"/>
              <a:t>1</a:t>
            </a:r>
            <a:r>
              <a:rPr lang="hu-HU" dirty="0"/>
              <a:t>, 2, </a:t>
            </a:r>
            <a:r>
              <a:rPr lang="hu-HU" dirty="0" err="1"/>
              <a:t>2</a:t>
            </a:r>
            <a:r>
              <a:rPr lang="hu-HU" dirty="0"/>
              <a:t>, 3, </a:t>
            </a:r>
            <a:r>
              <a:rPr lang="hu-HU" dirty="0" err="1"/>
              <a:t>3</a:t>
            </a:r>
            <a:r>
              <a:rPr lang="hu-HU" dirty="0"/>
              <a:t>, 4, 5 =&gt; (1, 2, 3, 4, 5) (1, 2, 3) </a:t>
            </a:r>
            <a:r>
              <a:rPr lang="en-GB" dirty="0" smtClean="0"/>
              <a:t>or </a:t>
            </a:r>
            <a:r>
              <a:rPr lang="hu-HU" dirty="0" smtClean="0"/>
              <a:t>(1</a:t>
            </a:r>
            <a:r>
              <a:rPr lang="hu-HU" dirty="0"/>
              <a:t>, 2, 3, 4) (1, 2, 3, 5) </a:t>
            </a:r>
            <a:r>
              <a:rPr lang="hu-HU" dirty="0" smtClean="0"/>
              <a:t>? </a:t>
            </a:r>
          </a:p>
          <a:p>
            <a:r>
              <a:rPr lang="en-GB" dirty="0" smtClean="0"/>
              <a:t>Write </a:t>
            </a:r>
            <a:r>
              <a:rPr lang="hu-HU" dirty="0" smtClean="0"/>
              <a:t>a </a:t>
            </a:r>
            <a:r>
              <a:rPr lang="hu-HU" dirty="0" err="1" smtClean="0"/>
              <a:t>class</a:t>
            </a:r>
            <a:r>
              <a:rPr lang="hu-HU" dirty="0" smtClean="0"/>
              <a:t> (and </a:t>
            </a:r>
            <a:r>
              <a:rPr lang="hu-HU" dirty="0" err="1" smtClean="0"/>
              <a:t>tests</a:t>
            </a:r>
            <a:r>
              <a:rPr lang="hu-HU" dirty="0" smtClean="0"/>
              <a:t>) </a:t>
            </a:r>
            <a:r>
              <a:rPr lang="hu-HU" dirty="0" err="1" smtClean="0"/>
              <a:t>to</a:t>
            </a:r>
            <a:r>
              <a:rPr lang="hu-HU" dirty="0" smtClean="0"/>
              <a:t> </a:t>
            </a:r>
            <a:r>
              <a:rPr lang="en-GB" dirty="0" smtClean="0"/>
              <a:t>calculate the price of a “basket”</a:t>
            </a:r>
            <a:endParaRPr lang="hu-HU" dirty="0" smtClean="0"/>
          </a:p>
          <a:p>
            <a:pPr lvl="1"/>
            <a:r>
              <a:rPr lang="en-GB" dirty="0" smtClean="0"/>
              <a:t>Grouping using the most simple way (always create the biggest group, even if this might not be the cheapest price)</a:t>
            </a:r>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24</a:t>
            </a:fld>
            <a:endParaRPr lang="hu-HU"/>
          </a:p>
        </p:txBody>
      </p:sp>
    </p:spTree>
    <p:extLst>
      <p:ext uri="{BB962C8B-B14F-4D97-AF65-F5344CB8AC3E}">
        <p14:creationId xmlns:p14="http://schemas.microsoft.com/office/powerpoint/2010/main" val="1387613789"/>
      </p:ext>
    </p:extLst>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Automatic tests are required</a:t>
            </a:r>
            <a:endParaRPr lang="hu-HU" dirty="0"/>
          </a:p>
        </p:txBody>
      </p:sp>
      <p:sp>
        <p:nvSpPr>
          <p:cNvPr id="3" name="Tartalom helye 2"/>
          <p:cNvSpPr>
            <a:spLocks noGrp="1"/>
          </p:cNvSpPr>
          <p:nvPr>
            <p:ph idx="1"/>
          </p:nvPr>
        </p:nvSpPr>
        <p:spPr>
          <a:xfrm>
            <a:off x="188445" y="764630"/>
            <a:ext cx="8928100" cy="1439968"/>
          </a:xfrm>
        </p:spPr>
        <p:txBody>
          <a:bodyPr/>
          <a:lstStyle/>
          <a:p>
            <a:r>
              <a:rPr lang="en-US" dirty="0" smtClean="0"/>
              <a:t>Number of test cases</a:t>
            </a:r>
            <a:r>
              <a:rPr lang="hu-HU" dirty="0" smtClean="0"/>
              <a:t>?</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3</a:t>
            </a:fld>
            <a:endParaRPr lang="hu-HU"/>
          </a:p>
        </p:txBody>
      </p:sp>
      <p:sp>
        <p:nvSpPr>
          <p:cNvPr id="8" name="Szövegdoboz 7"/>
          <p:cNvSpPr txBox="1">
            <a:spLocks noChangeArrowheads="1"/>
          </p:cNvSpPr>
          <p:nvPr/>
        </p:nvSpPr>
        <p:spPr bwMode="auto">
          <a:xfrm>
            <a:off x="467430" y="1596900"/>
            <a:ext cx="8209140"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a:solidFill>
                  <a:srgbClr val="0000FF"/>
                </a:solidFill>
                <a:latin typeface="Consolas" panose="020B0609020204030204" pitchFamily="49" charset="0"/>
              </a:rPr>
              <a:t>if</a:t>
            </a:r>
            <a:r>
              <a:rPr lang="en-GB" sz="1800" dirty="0">
                <a:solidFill>
                  <a:srgbClr val="000000"/>
                </a:solidFill>
                <a:latin typeface="Consolas" panose="020B0609020204030204" pitchFamily="49" charset="0"/>
              </a:rPr>
              <a:t> (condition1)</a:t>
            </a:r>
          </a:p>
          <a:p>
            <a:pPr algn="l"/>
            <a:r>
              <a:rPr lang="en-GB" sz="1800" dirty="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en-GB" sz="1800" dirty="0">
                <a:solidFill>
                  <a:srgbClr val="008000"/>
                </a:solidFill>
                <a:latin typeface="Consolas" panose="020B0609020204030204" pitchFamily="49" charset="0"/>
              </a:rPr>
              <a:t>// something happens </a:t>
            </a:r>
            <a:endParaRPr lang="en-GB"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if</a:t>
            </a:r>
            <a:r>
              <a:rPr lang="en-GB" sz="1800" dirty="0">
                <a:solidFill>
                  <a:srgbClr val="000000"/>
                </a:solidFill>
                <a:latin typeface="Consolas" panose="020B0609020204030204" pitchFamily="49" charset="0"/>
              </a:rPr>
              <a:t> (condition2)</a:t>
            </a:r>
          </a:p>
          <a:p>
            <a:pPr algn="l"/>
            <a:r>
              <a:rPr lang="en-GB" sz="1800" dirty="0">
                <a:solidFill>
                  <a:srgbClr val="000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something happens </a:t>
            </a:r>
            <a:endParaRPr lang="en-GB"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if</a:t>
            </a:r>
            <a:r>
              <a:rPr lang="en-GB" sz="1800" dirty="0">
                <a:solidFill>
                  <a:srgbClr val="000000"/>
                </a:solidFill>
                <a:latin typeface="Consolas" panose="020B0609020204030204" pitchFamily="49" charset="0"/>
              </a:rPr>
              <a:t> (condition3)</a:t>
            </a:r>
          </a:p>
          <a:p>
            <a:pPr algn="l"/>
            <a:r>
              <a:rPr lang="en-GB" sz="1800" dirty="0">
                <a:solidFill>
                  <a:srgbClr val="000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en-GB" sz="1800" dirty="0">
                <a:solidFill>
                  <a:srgbClr val="008000"/>
                </a:solidFill>
                <a:latin typeface="Consolas" panose="020B0609020204030204" pitchFamily="49" charset="0"/>
              </a:rPr>
              <a:t>// something happens </a:t>
            </a:r>
            <a:endParaRPr lang="en-GB"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en-GB" sz="1800" dirty="0">
                <a:solidFill>
                  <a:srgbClr val="000000"/>
                </a:solidFill>
                <a:latin typeface="Consolas" panose="020B0609020204030204" pitchFamily="49" charset="0"/>
              </a:rPr>
              <a:t>}</a:t>
            </a:r>
          </a:p>
          <a:p>
            <a:pPr algn="l"/>
            <a:r>
              <a:rPr lang="en-GB" sz="1800" dirty="0">
                <a:solidFill>
                  <a:srgbClr val="000000"/>
                </a:solidFill>
                <a:latin typeface="Consolas" panose="020B0609020204030204" pitchFamily="49" charset="0"/>
              </a:rPr>
              <a:t>}</a:t>
            </a:r>
          </a:p>
        </p:txBody>
      </p:sp>
      <p:sp>
        <p:nvSpPr>
          <p:cNvPr id="7" name="Tartalom helye 2">
            <a:extLst>
              <a:ext uri="{FF2B5EF4-FFF2-40B4-BE49-F238E27FC236}">
                <a16:creationId xmlns:a16="http://schemas.microsoft.com/office/drawing/2014/main" id="{A14B4B8E-5911-4A5D-BF07-1357FBA61DF8}"/>
              </a:ext>
            </a:extLst>
          </p:cNvPr>
          <p:cNvSpPr txBox="1">
            <a:spLocks/>
          </p:cNvSpPr>
          <p:nvPr/>
        </p:nvSpPr>
        <p:spPr bwMode="auto">
          <a:xfrm>
            <a:off x="5448105" y="1542235"/>
            <a:ext cx="180025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7200" kern="0" dirty="0"/>
              <a:t>2^n</a:t>
            </a:r>
          </a:p>
        </p:txBody>
      </p:sp>
      <p:sp>
        <p:nvSpPr>
          <p:cNvPr id="9" name="Tartalom helye 2">
            <a:extLst>
              <a:ext uri="{FF2B5EF4-FFF2-40B4-BE49-F238E27FC236}">
                <a16:creationId xmlns:a16="http://schemas.microsoft.com/office/drawing/2014/main" id="{821C8086-F363-459C-BE73-4376AB74BCA2}"/>
              </a:ext>
            </a:extLst>
          </p:cNvPr>
          <p:cNvSpPr txBox="1">
            <a:spLocks/>
          </p:cNvSpPr>
          <p:nvPr/>
        </p:nvSpPr>
        <p:spPr bwMode="auto">
          <a:xfrm>
            <a:off x="6876320" y="1557115"/>
            <a:ext cx="180025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7200" kern="0" dirty="0"/>
              <a:t>…?</a:t>
            </a:r>
          </a:p>
        </p:txBody>
      </p:sp>
      <p:sp>
        <p:nvSpPr>
          <p:cNvPr id="33" name="Tartalom helye 2">
            <a:extLst>
              <a:ext uri="{FF2B5EF4-FFF2-40B4-BE49-F238E27FC236}">
                <a16:creationId xmlns:a16="http://schemas.microsoft.com/office/drawing/2014/main" id="{EB8FE4FC-011B-4E47-8373-B5191240C6F5}"/>
              </a:ext>
            </a:extLst>
          </p:cNvPr>
          <p:cNvSpPr txBox="1">
            <a:spLocks/>
          </p:cNvSpPr>
          <p:nvPr/>
        </p:nvSpPr>
        <p:spPr bwMode="auto">
          <a:xfrm>
            <a:off x="188445" y="5155141"/>
            <a:ext cx="8928100" cy="143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en-US" kern="0" dirty="0" smtClean="0"/>
              <a:t>Projects are usually A LOT BIGGER than 3 blocks!</a:t>
            </a:r>
            <a:endParaRPr lang="hu-HU" kern="0" dirty="0" smtClean="0"/>
          </a:p>
          <a:p>
            <a:r>
              <a:rPr lang="en-US" kern="0" dirty="0" smtClean="0"/>
              <a:t>Automatic tests are developed during the development phase (“later” will mean “never”, so that is NOT an option!)</a:t>
            </a:r>
            <a:endParaRPr lang="hu-HU" kern="0" dirty="0"/>
          </a:p>
        </p:txBody>
      </p:sp>
      <p:sp>
        <p:nvSpPr>
          <p:cNvPr id="34" name="Tartalom helye 2">
            <a:extLst>
              <a:ext uri="{FF2B5EF4-FFF2-40B4-BE49-F238E27FC236}">
                <a16:creationId xmlns:a16="http://schemas.microsoft.com/office/drawing/2014/main" id="{68AD683D-0C67-4D2C-B34E-4420FD06516A}"/>
              </a:ext>
            </a:extLst>
          </p:cNvPr>
          <p:cNvSpPr txBox="1">
            <a:spLocks/>
          </p:cNvSpPr>
          <p:nvPr/>
        </p:nvSpPr>
        <p:spPr bwMode="auto">
          <a:xfrm>
            <a:off x="4958745" y="1531895"/>
            <a:ext cx="699735"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7200" kern="0" dirty="0"/>
              <a:t>&gt;</a:t>
            </a:r>
          </a:p>
        </p:txBody>
      </p:sp>
      <p:grpSp>
        <p:nvGrpSpPr>
          <p:cNvPr id="13" name="Csoportba foglalás 12">
            <a:extLst>
              <a:ext uri="{FF2B5EF4-FFF2-40B4-BE49-F238E27FC236}">
                <a16:creationId xmlns:a16="http://schemas.microsoft.com/office/drawing/2014/main" id="{36D71E48-A397-4D23-AF1E-F07DE06852EB}"/>
              </a:ext>
            </a:extLst>
          </p:cNvPr>
          <p:cNvGrpSpPr/>
          <p:nvPr/>
        </p:nvGrpSpPr>
        <p:grpSpPr>
          <a:xfrm>
            <a:off x="2267680" y="2619013"/>
            <a:ext cx="1629535" cy="324775"/>
            <a:chOff x="2267680" y="2619013"/>
            <a:chExt cx="1629535" cy="324775"/>
          </a:xfrm>
        </p:grpSpPr>
        <p:sp>
          <p:nvSpPr>
            <p:cNvPr id="10" name="Tartalom helye 2">
              <a:extLst>
                <a:ext uri="{FF2B5EF4-FFF2-40B4-BE49-F238E27FC236}">
                  <a16:creationId xmlns:a16="http://schemas.microsoft.com/office/drawing/2014/main" id="{B75FF668-E14A-416B-8A5E-E222C4D4D11F}"/>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a:t>exception</a:t>
              </a:r>
            </a:p>
          </p:txBody>
        </p:sp>
        <p:cxnSp>
          <p:nvCxnSpPr>
            <p:cNvPr id="6" name="Egyenes összekötő nyíllal 5">
              <a:extLst>
                <a:ext uri="{FF2B5EF4-FFF2-40B4-BE49-F238E27FC236}">
                  <a16:creationId xmlns:a16="http://schemas.microsoft.com/office/drawing/2014/main" id="{F34F40C4-5EDC-445E-8567-37842A255BE5}"/>
                </a:ext>
              </a:extLst>
            </p:cNvPr>
            <p:cNvCxnSpPr>
              <a:cxnSpLocks/>
            </p:cNvCxnSpPr>
            <p:nvPr/>
          </p:nvCxnSpPr>
          <p:spPr>
            <a:xfrm flipH="1" flipV="1">
              <a:off x="2267680" y="2756181"/>
              <a:ext cx="360050" cy="90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Csoportba foglalás 17">
            <a:extLst>
              <a:ext uri="{FF2B5EF4-FFF2-40B4-BE49-F238E27FC236}">
                <a16:creationId xmlns:a16="http://schemas.microsoft.com/office/drawing/2014/main" id="{AFE0022C-B4A2-4959-B9BA-6704E82B1DA5}"/>
              </a:ext>
            </a:extLst>
          </p:cNvPr>
          <p:cNvGrpSpPr/>
          <p:nvPr/>
        </p:nvGrpSpPr>
        <p:grpSpPr>
          <a:xfrm>
            <a:off x="2051650" y="1867896"/>
            <a:ext cx="1561563" cy="324775"/>
            <a:chOff x="2335652" y="2619013"/>
            <a:chExt cx="1561563" cy="324775"/>
          </a:xfrm>
        </p:grpSpPr>
        <p:sp>
          <p:nvSpPr>
            <p:cNvPr id="19" name="Tartalom helye 2">
              <a:extLst>
                <a:ext uri="{FF2B5EF4-FFF2-40B4-BE49-F238E27FC236}">
                  <a16:creationId xmlns:a16="http://schemas.microsoft.com/office/drawing/2014/main" id="{13870C82-D7A6-48FD-81B5-486FCC0ACD8F}"/>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a:t>Random</a:t>
              </a:r>
            </a:p>
          </p:txBody>
        </p:sp>
        <p:cxnSp>
          <p:nvCxnSpPr>
            <p:cNvPr id="20" name="Egyenes összekötő nyíllal 19">
              <a:extLst>
                <a:ext uri="{FF2B5EF4-FFF2-40B4-BE49-F238E27FC236}">
                  <a16:creationId xmlns:a16="http://schemas.microsoft.com/office/drawing/2014/main" id="{8C6287BE-E2C8-4994-AF54-CA5F2B1070BB}"/>
                </a:ext>
              </a:extLst>
            </p:cNvPr>
            <p:cNvCxnSpPr>
              <a:cxnSpLocks/>
            </p:cNvCxnSpPr>
            <p:nvPr/>
          </p:nvCxnSpPr>
          <p:spPr>
            <a:xfrm flipH="1">
              <a:off x="2335652" y="2846219"/>
              <a:ext cx="292078" cy="704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Csoportba foglalás 20">
            <a:extLst>
              <a:ext uri="{FF2B5EF4-FFF2-40B4-BE49-F238E27FC236}">
                <a16:creationId xmlns:a16="http://schemas.microsoft.com/office/drawing/2014/main" id="{ED4D5FC1-812D-4F0E-A7FC-30460AC36DB4}"/>
              </a:ext>
            </a:extLst>
          </p:cNvPr>
          <p:cNvGrpSpPr/>
          <p:nvPr/>
        </p:nvGrpSpPr>
        <p:grpSpPr>
          <a:xfrm>
            <a:off x="3914601" y="3235453"/>
            <a:ext cx="3177749" cy="298334"/>
            <a:chOff x="2402110" y="2619014"/>
            <a:chExt cx="1604159" cy="298334"/>
          </a:xfrm>
        </p:grpSpPr>
        <p:sp>
          <p:nvSpPr>
            <p:cNvPr id="22" name="Tartalom helye 2">
              <a:extLst>
                <a:ext uri="{FF2B5EF4-FFF2-40B4-BE49-F238E27FC236}">
                  <a16:creationId xmlns:a16="http://schemas.microsoft.com/office/drawing/2014/main" id="{D911DB6A-02C8-40BD-B733-18F402B67036}"/>
                </a:ext>
              </a:extLst>
            </p:cNvPr>
            <p:cNvSpPr txBox="1">
              <a:spLocks/>
            </p:cNvSpPr>
            <p:nvPr/>
          </p:nvSpPr>
          <p:spPr bwMode="auto">
            <a:xfrm>
              <a:off x="2627730" y="2619014"/>
              <a:ext cx="1378539" cy="29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smtClean="0"/>
                <a:t>Access </a:t>
              </a:r>
              <a:r>
                <a:rPr lang="hu-HU" sz="2000" kern="0" dirty="0" err="1" smtClean="0"/>
                <a:t>to</a:t>
              </a:r>
              <a:r>
                <a:rPr lang="hu-HU" sz="2000" kern="0" dirty="0" smtClean="0"/>
                <a:t> file/</a:t>
              </a:r>
              <a:r>
                <a:rPr lang="hu-HU" sz="2000" kern="0" dirty="0" err="1" smtClean="0"/>
                <a:t>network</a:t>
              </a:r>
              <a:endParaRPr lang="hu-HU" sz="2000" kern="0" dirty="0"/>
            </a:p>
          </p:txBody>
        </p:sp>
        <p:cxnSp>
          <p:nvCxnSpPr>
            <p:cNvPr id="23" name="Egyenes összekötő nyíllal 22">
              <a:extLst>
                <a:ext uri="{FF2B5EF4-FFF2-40B4-BE49-F238E27FC236}">
                  <a16:creationId xmlns:a16="http://schemas.microsoft.com/office/drawing/2014/main" id="{6AAF20FB-9F2F-4491-9BB5-679A750D6B4D}"/>
                </a:ext>
              </a:extLst>
            </p:cNvPr>
            <p:cNvCxnSpPr>
              <a:cxnSpLocks/>
            </p:cNvCxnSpPr>
            <p:nvPr/>
          </p:nvCxnSpPr>
          <p:spPr>
            <a:xfrm flipH="1" flipV="1">
              <a:off x="2402110" y="2730231"/>
              <a:ext cx="225620" cy="1159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Csoportba foglalás 26">
            <a:extLst>
              <a:ext uri="{FF2B5EF4-FFF2-40B4-BE49-F238E27FC236}">
                <a16:creationId xmlns:a16="http://schemas.microsoft.com/office/drawing/2014/main" id="{EFD169CD-89C2-49B7-8B2B-8E8CDD52ABB4}"/>
              </a:ext>
            </a:extLst>
          </p:cNvPr>
          <p:cNvGrpSpPr/>
          <p:nvPr/>
        </p:nvGrpSpPr>
        <p:grpSpPr>
          <a:xfrm>
            <a:off x="4139940" y="2916141"/>
            <a:ext cx="3259212" cy="324775"/>
            <a:chOff x="2552846" y="2619013"/>
            <a:chExt cx="1344369" cy="324775"/>
          </a:xfrm>
        </p:grpSpPr>
        <p:sp>
          <p:nvSpPr>
            <p:cNvPr id="28" name="Tartalom helye 2">
              <a:extLst>
                <a:ext uri="{FF2B5EF4-FFF2-40B4-BE49-F238E27FC236}">
                  <a16:creationId xmlns:a16="http://schemas.microsoft.com/office/drawing/2014/main" id="{B6E2138C-10FF-43F1-A396-18F95FEB8736}"/>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err="1" smtClean="0"/>
                <a:t>Can</a:t>
              </a:r>
              <a:r>
                <a:rPr lang="hu-HU" sz="2000" kern="0" dirty="0" smtClean="0"/>
                <a:t> </a:t>
              </a:r>
              <a:r>
                <a:rPr lang="hu-HU" sz="2000" kern="0" dirty="0" err="1" smtClean="0"/>
                <a:t>change</a:t>
              </a:r>
              <a:r>
                <a:rPr lang="hu-HU" sz="2000" kern="0" dirty="0" smtClean="0"/>
                <a:t> condition3</a:t>
              </a:r>
              <a:endParaRPr lang="hu-HU" sz="2000" kern="0" dirty="0"/>
            </a:p>
          </p:txBody>
        </p:sp>
        <p:cxnSp>
          <p:nvCxnSpPr>
            <p:cNvPr id="29" name="Egyenes összekötő nyíllal 28">
              <a:extLst>
                <a:ext uri="{FF2B5EF4-FFF2-40B4-BE49-F238E27FC236}">
                  <a16:creationId xmlns:a16="http://schemas.microsoft.com/office/drawing/2014/main" id="{4524995F-2E5D-42D1-BDCA-EF9346B446D9}"/>
                </a:ext>
              </a:extLst>
            </p:cNvPr>
            <p:cNvCxnSpPr>
              <a:cxnSpLocks/>
            </p:cNvCxnSpPr>
            <p:nvPr/>
          </p:nvCxnSpPr>
          <p:spPr>
            <a:xfrm flipH="1">
              <a:off x="2552846" y="2846219"/>
              <a:ext cx="748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Csoportba foglalás 30">
            <a:extLst>
              <a:ext uri="{FF2B5EF4-FFF2-40B4-BE49-F238E27FC236}">
                <a16:creationId xmlns:a16="http://schemas.microsoft.com/office/drawing/2014/main" id="{83F4D6F2-D257-4A8A-A717-025096586383}"/>
              </a:ext>
            </a:extLst>
          </p:cNvPr>
          <p:cNvGrpSpPr/>
          <p:nvPr/>
        </p:nvGrpSpPr>
        <p:grpSpPr>
          <a:xfrm>
            <a:off x="2978471" y="4059509"/>
            <a:ext cx="2961719" cy="324775"/>
            <a:chOff x="2402110" y="2619013"/>
            <a:chExt cx="1495105" cy="324775"/>
          </a:xfrm>
        </p:grpSpPr>
        <p:sp>
          <p:nvSpPr>
            <p:cNvPr id="32" name="Tartalom helye 2">
              <a:extLst>
                <a:ext uri="{FF2B5EF4-FFF2-40B4-BE49-F238E27FC236}">
                  <a16:creationId xmlns:a16="http://schemas.microsoft.com/office/drawing/2014/main" id="{78DFB336-CA6D-4202-9E73-13DB30F3BDAE}"/>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err="1" smtClean="0"/>
                <a:t>Database</a:t>
              </a:r>
              <a:r>
                <a:rPr lang="hu-HU" sz="2000" kern="0" dirty="0" smtClean="0"/>
                <a:t> </a:t>
              </a:r>
              <a:r>
                <a:rPr lang="hu-HU" sz="2000" kern="0" dirty="0" err="1" smtClean="0"/>
                <a:t>access</a:t>
              </a:r>
              <a:endParaRPr lang="hu-HU" sz="2000" kern="0" dirty="0"/>
            </a:p>
          </p:txBody>
        </p:sp>
        <p:cxnSp>
          <p:nvCxnSpPr>
            <p:cNvPr id="35" name="Egyenes összekötő nyíllal 34">
              <a:extLst>
                <a:ext uri="{FF2B5EF4-FFF2-40B4-BE49-F238E27FC236}">
                  <a16:creationId xmlns:a16="http://schemas.microsoft.com/office/drawing/2014/main" id="{728B6ED8-4844-40E2-8BEE-C6C4CD606B5B}"/>
                </a:ext>
              </a:extLst>
            </p:cNvPr>
            <p:cNvCxnSpPr>
              <a:cxnSpLocks/>
            </p:cNvCxnSpPr>
            <p:nvPr/>
          </p:nvCxnSpPr>
          <p:spPr>
            <a:xfrm flipH="1" flipV="1">
              <a:off x="2402110" y="2730231"/>
              <a:ext cx="225620" cy="1159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Csoportba foglalás 35">
            <a:extLst>
              <a:ext uri="{FF2B5EF4-FFF2-40B4-BE49-F238E27FC236}">
                <a16:creationId xmlns:a16="http://schemas.microsoft.com/office/drawing/2014/main" id="{57F8E990-6167-4E71-BEC5-A48083645790}"/>
              </a:ext>
            </a:extLst>
          </p:cNvPr>
          <p:cNvGrpSpPr/>
          <p:nvPr/>
        </p:nvGrpSpPr>
        <p:grpSpPr>
          <a:xfrm>
            <a:off x="3130871" y="3603683"/>
            <a:ext cx="2961719" cy="324775"/>
            <a:chOff x="2402110" y="2619013"/>
            <a:chExt cx="1495105" cy="324775"/>
          </a:xfrm>
        </p:grpSpPr>
        <p:sp>
          <p:nvSpPr>
            <p:cNvPr id="37" name="Tartalom helye 2">
              <a:extLst>
                <a:ext uri="{FF2B5EF4-FFF2-40B4-BE49-F238E27FC236}">
                  <a16:creationId xmlns:a16="http://schemas.microsoft.com/office/drawing/2014/main" id="{4E3E5C49-72DA-42C1-BA00-4AC962EBDEC2}"/>
                </a:ext>
              </a:extLst>
            </p:cNvPr>
            <p:cNvSpPr txBox="1">
              <a:spLocks/>
            </p:cNvSpPr>
            <p:nvPr/>
          </p:nvSpPr>
          <p:spPr bwMode="auto">
            <a:xfrm>
              <a:off x="2627730" y="2619013"/>
              <a:ext cx="1269485" cy="3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000" kern="0" dirty="0" err="1" smtClean="0"/>
                <a:t>Uses</a:t>
              </a:r>
              <a:r>
                <a:rPr lang="hu-HU" sz="2000" kern="0" dirty="0" smtClean="0"/>
                <a:t> </a:t>
              </a:r>
              <a:r>
                <a:rPr lang="hu-HU" sz="2000" kern="0" dirty="0" err="1" smtClean="0"/>
                <a:t>user</a:t>
              </a:r>
              <a:r>
                <a:rPr lang="hu-HU" sz="2000" kern="0" dirty="0" smtClean="0"/>
                <a:t> input</a:t>
              </a:r>
              <a:endParaRPr lang="hu-HU" sz="2000" kern="0" dirty="0"/>
            </a:p>
          </p:txBody>
        </p:sp>
        <p:cxnSp>
          <p:nvCxnSpPr>
            <p:cNvPr id="38" name="Egyenes összekötő nyíllal 37">
              <a:extLst>
                <a:ext uri="{FF2B5EF4-FFF2-40B4-BE49-F238E27FC236}">
                  <a16:creationId xmlns:a16="http://schemas.microsoft.com/office/drawing/2014/main" id="{43407988-D5F5-4D81-AF91-4EA401BC3E7E}"/>
                </a:ext>
              </a:extLst>
            </p:cNvPr>
            <p:cNvCxnSpPr>
              <a:cxnSpLocks/>
            </p:cNvCxnSpPr>
            <p:nvPr/>
          </p:nvCxnSpPr>
          <p:spPr>
            <a:xfrm flipH="1" flipV="1">
              <a:off x="2402110" y="2730231"/>
              <a:ext cx="225620" cy="1159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291990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928100" cy="576262"/>
          </a:xfrm>
        </p:spPr>
        <p:txBody>
          <a:bodyPr/>
          <a:lstStyle/>
          <a:p>
            <a:r>
              <a:rPr lang="hu-HU" dirty="0" err="1" smtClean="0"/>
              <a:t>Different</a:t>
            </a:r>
            <a:r>
              <a:rPr lang="hu-HU" dirty="0" smtClean="0"/>
              <a:t> test </a:t>
            </a:r>
            <a:r>
              <a:rPr lang="hu-HU" dirty="0" err="1" smtClean="0"/>
              <a:t>types</a:t>
            </a:r>
            <a:endParaRPr lang="en-GB" dirty="0"/>
          </a:p>
        </p:txBody>
      </p:sp>
      <p:sp>
        <p:nvSpPr>
          <p:cNvPr id="3" name="Content Placeholder 2"/>
          <p:cNvSpPr>
            <a:spLocks noGrp="1"/>
          </p:cNvSpPr>
          <p:nvPr>
            <p:ph idx="1"/>
          </p:nvPr>
        </p:nvSpPr>
        <p:spPr>
          <a:xfrm>
            <a:off x="107950" y="692150"/>
            <a:ext cx="8928100" cy="5761038"/>
          </a:xfrm>
        </p:spPr>
        <p:txBody>
          <a:bodyPr/>
          <a:lstStyle/>
          <a:p>
            <a:endParaRPr lang="hu-HU" b="1" dirty="0"/>
          </a:p>
          <a:p>
            <a:endParaRPr lang="hu-HU" dirty="0"/>
          </a:p>
          <a:p>
            <a:endParaRPr lang="hu-HU" b="1" dirty="0"/>
          </a:p>
          <a:p>
            <a:endParaRPr lang="hu-HU" dirty="0"/>
          </a:p>
          <a:p>
            <a:endParaRPr lang="hu-HU" b="1" dirty="0"/>
          </a:p>
          <a:p>
            <a:endParaRPr lang="hu-HU" dirty="0"/>
          </a:p>
          <a:p>
            <a:endParaRPr lang="hu-HU" b="1" dirty="0"/>
          </a:p>
          <a:p>
            <a:endParaRPr lang="hu-HU" dirty="0"/>
          </a:p>
          <a:p>
            <a:endParaRPr lang="hu-HU" b="1" dirty="0"/>
          </a:p>
          <a:p>
            <a:pPr marL="0" indent="0">
              <a:buNone/>
            </a:pPr>
            <a:endParaRPr lang="hu-HU" dirty="0"/>
          </a:p>
          <a:p>
            <a:pPr marL="0" indent="0">
              <a:spcBef>
                <a:spcPts val="0"/>
              </a:spcBef>
              <a:buNone/>
            </a:pPr>
            <a:endParaRPr lang="hu-HU" sz="1600" b="0" dirty="0"/>
          </a:p>
          <a:p>
            <a:pPr>
              <a:spcBef>
                <a:spcPts val="0"/>
              </a:spcBef>
            </a:pPr>
            <a:r>
              <a:rPr lang="en-US" sz="2000" dirty="0" smtClean="0"/>
              <a:t>UI tests</a:t>
            </a:r>
            <a:endParaRPr lang="hu-HU" sz="2000" dirty="0"/>
          </a:p>
          <a:p>
            <a:pPr>
              <a:spcBef>
                <a:spcPts val="0"/>
              </a:spcBef>
            </a:pPr>
            <a:r>
              <a:rPr lang="en-US" sz="2000" dirty="0" smtClean="0"/>
              <a:t>Integration tests</a:t>
            </a:r>
          </a:p>
          <a:p>
            <a:pPr>
              <a:spcBef>
                <a:spcPts val="0"/>
              </a:spcBef>
            </a:pPr>
            <a:r>
              <a:rPr lang="en-US" sz="2000" dirty="0" smtClean="0"/>
              <a:t>Component tests</a:t>
            </a:r>
          </a:p>
          <a:p>
            <a:pPr>
              <a:spcBef>
                <a:spcPts val="0"/>
              </a:spcBef>
            </a:pPr>
            <a:r>
              <a:rPr lang="hu-HU" sz="2000" dirty="0" smtClean="0"/>
              <a:t>Unit </a:t>
            </a:r>
            <a:r>
              <a:rPr lang="hu-HU" sz="2000" dirty="0" err="1" smtClean="0"/>
              <a:t>tes</a:t>
            </a:r>
            <a:r>
              <a:rPr lang="en-US" sz="2000" dirty="0" err="1" smtClean="0"/>
              <a:t>ts</a:t>
            </a:r>
            <a:endParaRPr lang="hu-HU" sz="2000" dirty="0"/>
          </a:p>
          <a:p>
            <a:pPr marL="0" indent="0">
              <a:spcBef>
                <a:spcPts val="0"/>
              </a:spcBef>
              <a:buNone/>
            </a:pPr>
            <a:r>
              <a:rPr lang="hu-HU" sz="1600" b="0" dirty="0" smtClean="0"/>
              <a:t>(</a:t>
            </a:r>
            <a:r>
              <a:rPr lang="en-US" sz="1600" b="0" dirty="0" smtClean="0"/>
              <a:t>Names might differ from team to team</a:t>
            </a:r>
            <a:r>
              <a:rPr lang="hu-HU" sz="1600" b="0" dirty="0" smtClean="0"/>
              <a:t>)</a:t>
            </a:r>
            <a:endParaRPr lang="hu-HU" sz="1600"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4</a:t>
            </a:fld>
            <a:endParaRPr lang="hu-HU"/>
          </a:p>
        </p:txBody>
      </p:sp>
      <p:pic>
        <p:nvPicPr>
          <p:cNvPr id="1026" name="Picture 2" descr="https://www.ndepend.com/Doc/VS_Arch/AsmDep.png">
            <a:extLst>
              <a:ext uri="{FF2B5EF4-FFF2-40B4-BE49-F238E27FC236}">
                <a16:creationId xmlns:a16="http://schemas.microsoft.com/office/drawing/2014/main" id="{CB19D5FC-1198-4AB4-9091-79AF2BFA3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 y="786059"/>
            <a:ext cx="9144000" cy="442595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Csoportba foglalás 31">
            <a:extLst>
              <a:ext uri="{FF2B5EF4-FFF2-40B4-BE49-F238E27FC236}">
                <a16:creationId xmlns:a16="http://schemas.microsoft.com/office/drawing/2014/main" id="{AC573AFE-9354-4389-8D4E-B85653120D31}"/>
              </a:ext>
            </a:extLst>
          </p:cNvPr>
          <p:cNvGrpSpPr/>
          <p:nvPr/>
        </p:nvGrpSpPr>
        <p:grpSpPr>
          <a:xfrm>
            <a:off x="3435934" y="1645991"/>
            <a:ext cx="3444833" cy="3179512"/>
            <a:chOff x="3429106" y="2031205"/>
            <a:chExt cx="3444833" cy="3179512"/>
          </a:xfrm>
        </p:grpSpPr>
        <p:cxnSp>
          <p:nvCxnSpPr>
            <p:cNvPr id="17" name="Egyenes összekötő nyíllal 16">
              <a:extLst>
                <a:ext uri="{FF2B5EF4-FFF2-40B4-BE49-F238E27FC236}">
                  <a16:creationId xmlns:a16="http://schemas.microsoft.com/office/drawing/2014/main" id="{D90827A8-BAC8-42B7-A7C4-FF824FB9D65D}"/>
                </a:ext>
              </a:extLst>
            </p:cNvPr>
            <p:cNvCxnSpPr>
              <a:cxnSpLocks/>
            </p:cNvCxnSpPr>
            <p:nvPr/>
          </p:nvCxnSpPr>
          <p:spPr>
            <a:xfrm flipH="1">
              <a:off x="3429106" y="3967651"/>
              <a:ext cx="3118" cy="12354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gyenes összekötő nyíllal 20">
              <a:extLst>
                <a:ext uri="{FF2B5EF4-FFF2-40B4-BE49-F238E27FC236}">
                  <a16:creationId xmlns:a16="http://schemas.microsoft.com/office/drawing/2014/main" id="{AC449FB5-ABB8-406A-B946-76A08F9FFEE9}"/>
                </a:ext>
              </a:extLst>
            </p:cNvPr>
            <p:cNvCxnSpPr>
              <a:cxnSpLocks/>
            </p:cNvCxnSpPr>
            <p:nvPr/>
          </p:nvCxnSpPr>
          <p:spPr>
            <a:xfrm flipH="1">
              <a:off x="3495764" y="3069132"/>
              <a:ext cx="1436286" cy="7536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gyenes összekötő nyíllal 24">
              <a:extLst>
                <a:ext uri="{FF2B5EF4-FFF2-40B4-BE49-F238E27FC236}">
                  <a16:creationId xmlns:a16="http://schemas.microsoft.com/office/drawing/2014/main" id="{61E556C6-D6E3-44B7-950A-4802D02D25E3}"/>
                </a:ext>
              </a:extLst>
            </p:cNvPr>
            <p:cNvCxnSpPr>
              <a:cxnSpLocks/>
            </p:cNvCxnSpPr>
            <p:nvPr/>
          </p:nvCxnSpPr>
          <p:spPr>
            <a:xfrm>
              <a:off x="3466288" y="3894963"/>
              <a:ext cx="841291" cy="7394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gyenes összekötő nyíllal 26">
              <a:extLst>
                <a:ext uri="{FF2B5EF4-FFF2-40B4-BE49-F238E27FC236}">
                  <a16:creationId xmlns:a16="http://schemas.microsoft.com/office/drawing/2014/main" id="{6B8ED4EB-F2EC-4421-801B-B5FA36FD7546}"/>
                </a:ext>
              </a:extLst>
            </p:cNvPr>
            <p:cNvCxnSpPr>
              <a:cxnSpLocks/>
            </p:cNvCxnSpPr>
            <p:nvPr/>
          </p:nvCxnSpPr>
          <p:spPr>
            <a:xfrm flipH="1">
              <a:off x="3534675" y="4767371"/>
              <a:ext cx="772905" cy="4433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gyenes összekötő nyíllal 28">
              <a:extLst>
                <a:ext uri="{FF2B5EF4-FFF2-40B4-BE49-F238E27FC236}">
                  <a16:creationId xmlns:a16="http://schemas.microsoft.com/office/drawing/2014/main" id="{74E0B3A5-88E0-466C-9D50-59B082ABC6A5}"/>
                </a:ext>
              </a:extLst>
            </p:cNvPr>
            <p:cNvCxnSpPr>
              <a:cxnSpLocks/>
            </p:cNvCxnSpPr>
            <p:nvPr/>
          </p:nvCxnSpPr>
          <p:spPr>
            <a:xfrm>
              <a:off x="4932050" y="2492870"/>
              <a:ext cx="0" cy="4914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id="{D1984A2E-6222-4F01-B707-A8BF254D8160}"/>
                </a:ext>
              </a:extLst>
            </p:cNvPr>
            <p:cNvSpPr txBox="1"/>
            <p:nvPr/>
          </p:nvSpPr>
          <p:spPr>
            <a:xfrm>
              <a:off x="4569619" y="2031205"/>
              <a:ext cx="2304320" cy="461665"/>
            </a:xfrm>
            <a:prstGeom prst="rect">
              <a:avLst/>
            </a:prstGeom>
            <a:noFill/>
            <a:ln>
              <a:noFill/>
            </a:ln>
          </p:spPr>
          <p:txBody>
            <a:bodyPr wrap="square" rtlCol="0">
              <a:spAutoFit/>
            </a:bodyPr>
            <a:lstStyle/>
            <a:p>
              <a:r>
                <a:rPr lang="hu-HU" dirty="0" err="1">
                  <a:solidFill>
                    <a:schemeClr val="tx1"/>
                  </a:solidFill>
                </a:rPr>
                <a:t>DoSomething</a:t>
              </a:r>
              <a:r>
                <a:rPr lang="hu-HU" dirty="0">
                  <a:solidFill>
                    <a:schemeClr val="tx1"/>
                  </a:solidFill>
                </a:rPr>
                <a:t>()</a:t>
              </a:r>
              <a:endParaRPr lang="en-GB" dirty="0">
                <a:solidFill>
                  <a:schemeClr val="tx1"/>
                </a:solidFill>
              </a:endParaRPr>
            </a:p>
          </p:txBody>
        </p:sp>
      </p:grpSp>
      <p:grpSp>
        <p:nvGrpSpPr>
          <p:cNvPr id="41" name="Csoportba foglalás 40">
            <a:extLst>
              <a:ext uri="{FF2B5EF4-FFF2-40B4-BE49-F238E27FC236}">
                <a16:creationId xmlns:a16="http://schemas.microsoft.com/office/drawing/2014/main" id="{6A22E0A0-422A-477D-8E81-48CE8AAE90E8}"/>
              </a:ext>
            </a:extLst>
          </p:cNvPr>
          <p:cNvGrpSpPr/>
          <p:nvPr/>
        </p:nvGrpSpPr>
        <p:grpSpPr>
          <a:xfrm>
            <a:off x="5291868" y="2754802"/>
            <a:ext cx="2304320" cy="692245"/>
            <a:chOff x="5171408" y="2736755"/>
            <a:chExt cx="2304320" cy="692245"/>
          </a:xfrm>
        </p:grpSpPr>
        <p:sp>
          <p:nvSpPr>
            <p:cNvPr id="39" name="Szövegdoboz 38">
              <a:extLst>
                <a:ext uri="{FF2B5EF4-FFF2-40B4-BE49-F238E27FC236}">
                  <a16:creationId xmlns:a16="http://schemas.microsoft.com/office/drawing/2014/main" id="{BAC7C85F-710B-4EDE-9CDC-9BDFC46A9FAB}"/>
                </a:ext>
              </a:extLst>
            </p:cNvPr>
            <p:cNvSpPr txBox="1"/>
            <p:nvPr/>
          </p:nvSpPr>
          <p:spPr>
            <a:xfrm>
              <a:off x="5171408" y="2736755"/>
              <a:ext cx="2304320" cy="461665"/>
            </a:xfrm>
            <a:prstGeom prst="rect">
              <a:avLst/>
            </a:prstGeom>
            <a:noFill/>
            <a:ln>
              <a:noFill/>
            </a:ln>
          </p:spPr>
          <p:txBody>
            <a:bodyPr wrap="square" rtlCol="0">
              <a:spAutoFit/>
            </a:bodyPr>
            <a:lstStyle/>
            <a:p>
              <a:r>
                <a:rPr lang="hu-HU" dirty="0" err="1">
                  <a:solidFill>
                    <a:schemeClr val="tx1"/>
                  </a:solidFill>
                </a:rPr>
                <a:t>DoSomething</a:t>
              </a:r>
              <a:r>
                <a:rPr lang="hu-HU" dirty="0">
                  <a:solidFill>
                    <a:schemeClr val="tx1"/>
                  </a:solidFill>
                </a:rPr>
                <a:t>()</a:t>
              </a:r>
              <a:endParaRPr lang="en-GB" dirty="0">
                <a:solidFill>
                  <a:schemeClr val="tx1"/>
                </a:solidFill>
              </a:endParaRPr>
            </a:p>
          </p:txBody>
        </p:sp>
        <p:cxnSp>
          <p:nvCxnSpPr>
            <p:cNvPr id="40" name="Egyenes összekötő nyíllal 39">
              <a:extLst>
                <a:ext uri="{FF2B5EF4-FFF2-40B4-BE49-F238E27FC236}">
                  <a16:creationId xmlns:a16="http://schemas.microsoft.com/office/drawing/2014/main" id="{190E26AE-1573-4E3F-96C0-023284EA3468}"/>
                </a:ext>
              </a:extLst>
            </p:cNvPr>
            <p:cNvCxnSpPr>
              <a:cxnSpLocks/>
            </p:cNvCxnSpPr>
            <p:nvPr/>
          </p:nvCxnSpPr>
          <p:spPr>
            <a:xfrm>
              <a:off x="5551480" y="3134846"/>
              <a:ext cx="0" cy="2941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9" name="Csoportba foglalás 1028">
            <a:extLst>
              <a:ext uri="{FF2B5EF4-FFF2-40B4-BE49-F238E27FC236}">
                <a16:creationId xmlns:a16="http://schemas.microsoft.com/office/drawing/2014/main" id="{0A29CB29-9A04-4D55-A286-AE0B95A7D724}"/>
              </a:ext>
            </a:extLst>
          </p:cNvPr>
          <p:cNvGrpSpPr/>
          <p:nvPr/>
        </p:nvGrpSpPr>
        <p:grpSpPr>
          <a:xfrm>
            <a:off x="2988899" y="736339"/>
            <a:ext cx="1944843" cy="4118969"/>
            <a:chOff x="2988899" y="736339"/>
            <a:chExt cx="1944843" cy="4118969"/>
          </a:xfrm>
        </p:grpSpPr>
        <p:grpSp>
          <p:nvGrpSpPr>
            <p:cNvPr id="65" name="Csoportba foglalás 64">
              <a:extLst>
                <a:ext uri="{FF2B5EF4-FFF2-40B4-BE49-F238E27FC236}">
                  <a16:creationId xmlns:a16="http://schemas.microsoft.com/office/drawing/2014/main" id="{3E333CCD-1BD9-4AA0-8085-D007C01AC496}"/>
                </a:ext>
              </a:extLst>
            </p:cNvPr>
            <p:cNvGrpSpPr/>
            <p:nvPr/>
          </p:nvGrpSpPr>
          <p:grpSpPr>
            <a:xfrm>
              <a:off x="2988899" y="736339"/>
              <a:ext cx="1944843" cy="4118969"/>
              <a:chOff x="8806707" y="329042"/>
              <a:chExt cx="1944843" cy="4118969"/>
            </a:xfrm>
          </p:grpSpPr>
          <p:grpSp>
            <p:nvGrpSpPr>
              <p:cNvPr id="46" name="Csoportba foglalás 45">
                <a:extLst>
                  <a:ext uri="{FF2B5EF4-FFF2-40B4-BE49-F238E27FC236}">
                    <a16:creationId xmlns:a16="http://schemas.microsoft.com/office/drawing/2014/main" id="{E3F87242-0A43-42AF-AC5C-40F862542438}"/>
                  </a:ext>
                </a:extLst>
              </p:cNvPr>
              <p:cNvGrpSpPr/>
              <p:nvPr/>
            </p:nvGrpSpPr>
            <p:grpSpPr>
              <a:xfrm>
                <a:off x="8912276" y="1581503"/>
                <a:ext cx="1839274" cy="2866508"/>
                <a:chOff x="3103856" y="2325261"/>
                <a:chExt cx="1839274" cy="2866508"/>
              </a:xfrm>
            </p:grpSpPr>
            <p:cxnSp>
              <p:nvCxnSpPr>
                <p:cNvPr id="47" name="Egyenes összekötő nyíllal 46">
                  <a:extLst>
                    <a:ext uri="{FF2B5EF4-FFF2-40B4-BE49-F238E27FC236}">
                      <a16:creationId xmlns:a16="http://schemas.microsoft.com/office/drawing/2014/main" id="{72AEEADF-31C2-4EC1-8392-8E2FE3A08D0A}"/>
                    </a:ext>
                  </a:extLst>
                </p:cNvPr>
                <p:cNvCxnSpPr>
                  <a:cxnSpLocks/>
                </p:cNvCxnSpPr>
                <p:nvPr/>
              </p:nvCxnSpPr>
              <p:spPr>
                <a:xfrm flipH="1">
                  <a:off x="3427027" y="3928412"/>
                  <a:ext cx="18295" cy="12633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gyenes összekötő nyíllal 47">
                  <a:extLst>
                    <a:ext uri="{FF2B5EF4-FFF2-40B4-BE49-F238E27FC236}">
                      <a16:creationId xmlns:a16="http://schemas.microsoft.com/office/drawing/2014/main" id="{7EE20042-8C8D-47AF-9E79-AED57D4A34B8}"/>
                    </a:ext>
                  </a:extLst>
                </p:cNvPr>
                <p:cNvCxnSpPr>
                  <a:cxnSpLocks/>
                </p:cNvCxnSpPr>
                <p:nvPr/>
              </p:nvCxnSpPr>
              <p:spPr>
                <a:xfrm flipH="1">
                  <a:off x="3445322" y="3067514"/>
                  <a:ext cx="1440444" cy="6780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gyenes összekötő nyíllal 48">
                  <a:extLst>
                    <a:ext uri="{FF2B5EF4-FFF2-40B4-BE49-F238E27FC236}">
                      <a16:creationId xmlns:a16="http://schemas.microsoft.com/office/drawing/2014/main" id="{732A5E5D-14C2-4FC5-8D39-B936219CFD6F}"/>
                    </a:ext>
                  </a:extLst>
                </p:cNvPr>
                <p:cNvCxnSpPr>
                  <a:cxnSpLocks/>
                </p:cNvCxnSpPr>
                <p:nvPr/>
              </p:nvCxnSpPr>
              <p:spPr>
                <a:xfrm>
                  <a:off x="3494933" y="3992788"/>
                  <a:ext cx="909683" cy="5207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gyenes összekötő nyíllal 49">
                  <a:extLst>
                    <a:ext uri="{FF2B5EF4-FFF2-40B4-BE49-F238E27FC236}">
                      <a16:creationId xmlns:a16="http://schemas.microsoft.com/office/drawing/2014/main" id="{DA65C8A2-F4FB-4147-AF7F-FD74C268E204}"/>
                    </a:ext>
                  </a:extLst>
                </p:cNvPr>
                <p:cNvCxnSpPr>
                  <a:cxnSpLocks/>
                </p:cNvCxnSpPr>
                <p:nvPr/>
              </p:nvCxnSpPr>
              <p:spPr>
                <a:xfrm flipH="1">
                  <a:off x="3555653" y="4760789"/>
                  <a:ext cx="902165" cy="4309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gyenes összekötő nyíllal 50">
                  <a:extLst>
                    <a:ext uri="{FF2B5EF4-FFF2-40B4-BE49-F238E27FC236}">
                      <a16:creationId xmlns:a16="http://schemas.microsoft.com/office/drawing/2014/main" id="{C61A3018-D179-4A9B-9BC5-E3C577934C69}"/>
                    </a:ext>
                  </a:extLst>
                </p:cNvPr>
                <p:cNvCxnSpPr>
                  <a:cxnSpLocks/>
                </p:cNvCxnSpPr>
                <p:nvPr/>
              </p:nvCxnSpPr>
              <p:spPr>
                <a:xfrm>
                  <a:off x="3103856" y="2325261"/>
                  <a:ext cx="1839274" cy="6160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Egyenes összekötő nyíllal 63">
                <a:extLst>
                  <a:ext uri="{FF2B5EF4-FFF2-40B4-BE49-F238E27FC236}">
                    <a16:creationId xmlns:a16="http://schemas.microsoft.com/office/drawing/2014/main" id="{7A27E108-C4EA-4A51-81BD-17AAF96F9109}"/>
                  </a:ext>
                </a:extLst>
              </p:cNvPr>
              <p:cNvCxnSpPr>
                <a:cxnSpLocks/>
              </p:cNvCxnSpPr>
              <p:nvPr/>
            </p:nvCxnSpPr>
            <p:spPr>
              <a:xfrm>
                <a:off x="8806707" y="329042"/>
                <a:ext cx="99125" cy="6388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Egyenes összekötő nyíllal 98">
              <a:extLst>
                <a:ext uri="{FF2B5EF4-FFF2-40B4-BE49-F238E27FC236}">
                  <a16:creationId xmlns:a16="http://schemas.microsoft.com/office/drawing/2014/main" id="{6EF79509-5580-427F-B7CB-5D96AE744033}"/>
                </a:ext>
              </a:extLst>
            </p:cNvPr>
            <p:cNvCxnSpPr>
              <a:cxnSpLocks/>
            </p:cNvCxnSpPr>
            <p:nvPr/>
          </p:nvCxnSpPr>
          <p:spPr>
            <a:xfrm>
              <a:off x="3081580" y="1484730"/>
              <a:ext cx="12888" cy="4127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0" name="Csoportba foglalás 1039">
            <a:extLst>
              <a:ext uri="{FF2B5EF4-FFF2-40B4-BE49-F238E27FC236}">
                <a16:creationId xmlns:a16="http://schemas.microsoft.com/office/drawing/2014/main" id="{277C2CEC-81CC-4116-B131-F33D012F7C64}"/>
              </a:ext>
            </a:extLst>
          </p:cNvPr>
          <p:cNvGrpSpPr/>
          <p:nvPr/>
        </p:nvGrpSpPr>
        <p:grpSpPr>
          <a:xfrm>
            <a:off x="6027156" y="3581454"/>
            <a:ext cx="2304320" cy="796771"/>
            <a:chOff x="6027156" y="3581454"/>
            <a:chExt cx="2304320" cy="796771"/>
          </a:xfrm>
        </p:grpSpPr>
        <p:grpSp>
          <p:nvGrpSpPr>
            <p:cNvPr id="42" name="Csoportba foglalás 41">
              <a:extLst>
                <a:ext uri="{FF2B5EF4-FFF2-40B4-BE49-F238E27FC236}">
                  <a16:creationId xmlns:a16="http://schemas.microsoft.com/office/drawing/2014/main" id="{C5A4676A-AF05-4678-80AF-93B7351B89C7}"/>
                </a:ext>
              </a:extLst>
            </p:cNvPr>
            <p:cNvGrpSpPr/>
            <p:nvPr/>
          </p:nvGrpSpPr>
          <p:grpSpPr>
            <a:xfrm>
              <a:off x="6027156" y="3581454"/>
              <a:ext cx="2304320" cy="717585"/>
              <a:chOff x="6027156" y="3581454"/>
              <a:chExt cx="2304320" cy="717585"/>
            </a:xfrm>
          </p:grpSpPr>
          <p:cxnSp>
            <p:nvCxnSpPr>
              <p:cNvPr id="43" name="Egyenes összekötő nyíllal 42">
                <a:extLst>
                  <a:ext uri="{FF2B5EF4-FFF2-40B4-BE49-F238E27FC236}">
                    <a16:creationId xmlns:a16="http://schemas.microsoft.com/office/drawing/2014/main" id="{6D27C05E-ACF4-4869-AAD8-887E5DB7D9DC}"/>
                  </a:ext>
                </a:extLst>
              </p:cNvPr>
              <p:cNvCxnSpPr>
                <a:cxnSpLocks/>
              </p:cNvCxnSpPr>
              <p:nvPr/>
            </p:nvCxnSpPr>
            <p:spPr>
              <a:xfrm>
                <a:off x="6323568" y="4004885"/>
                <a:ext cx="0" cy="2941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Szövegdoboz 43">
                <a:extLst>
                  <a:ext uri="{FF2B5EF4-FFF2-40B4-BE49-F238E27FC236}">
                    <a16:creationId xmlns:a16="http://schemas.microsoft.com/office/drawing/2014/main" id="{8C5D4913-0641-426B-9B0A-E822E5EA89C1}"/>
                  </a:ext>
                </a:extLst>
              </p:cNvPr>
              <p:cNvSpPr txBox="1"/>
              <p:nvPr/>
            </p:nvSpPr>
            <p:spPr>
              <a:xfrm>
                <a:off x="6027156" y="3581454"/>
                <a:ext cx="2304320" cy="461665"/>
              </a:xfrm>
              <a:prstGeom prst="rect">
                <a:avLst/>
              </a:prstGeom>
              <a:noFill/>
            </p:spPr>
            <p:txBody>
              <a:bodyPr wrap="square" rtlCol="0">
                <a:spAutoFit/>
              </a:bodyPr>
              <a:lstStyle/>
              <a:p>
                <a:r>
                  <a:rPr lang="hu-HU" dirty="0" err="1">
                    <a:solidFill>
                      <a:schemeClr val="tx1"/>
                    </a:solidFill>
                  </a:rPr>
                  <a:t>DoSomething</a:t>
                </a:r>
                <a:r>
                  <a:rPr lang="hu-HU" dirty="0">
                    <a:solidFill>
                      <a:schemeClr val="tx1"/>
                    </a:solidFill>
                  </a:rPr>
                  <a:t>()</a:t>
                </a:r>
                <a:endParaRPr lang="en-GB" dirty="0">
                  <a:solidFill>
                    <a:schemeClr val="tx1"/>
                  </a:solidFill>
                </a:endParaRPr>
              </a:p>
            </p:txBody>
          </p:sp>
        </p:grpSp>
        <p:sp>
          <p:nvSpPr>
            <p:cNvPr id="1039" name="Ellipszis 1038">
              <a:extLst>
                <a:ext uri="{FF2B5EF4-FFF2-40B4-BE49-F238E27FC236}">
                  <a16:creationId xmlns:a16="http://schemas.microsoft.com/office/drawing/2014/main" id="{E3599D3A-F955-4231-B811-6F10EE13F37D}"/>
                </a:ext>
              </a:extLst>
            </p:cNvPr>
            <p:cNvSpPr/>
            <p:nvPr/>
          </p:nvSpPr>
          <p:spPr>
            <a:xfrm>
              <a:off x="6242954" y="4200160"/>
              <a:ext cx="201074" cy="178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20895452"/>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B6EBD4C4-34D7-4496-9D00-D7044CAF1020}"/>
              </a:ext>
            </a:extLst>
          </p:cNvPr>
          <p:cNvSpPr>
            <a:spLocks noGrp="1"/>
          </p:cNvSpPr>
          <p:nvPr>
            <p:ph type="sldNum" sz="quarter" idx="11"/>
          </p:nvPr>
        </p:nvSpPr>
        <p:spPr/>
        <p:txBody>
          <a:bodyPr/>
          <a:lstStyle/>
          <a:p>
            <a:pPr>
              <a:defRPr/>
            </a:pPr>
            <a:fld id="{9E84FC66-0273-4651-909C-21EC6C7CCEC1}" type="slidenum">
              <a:rPr lang="hu-HU" smtClean="0"/>
              <a:pPr>
                <a:defRPr/>
              </a:pPr>
              <a:t>5</a:t>
            </a:fld>
            <a:endParaRPr lang="hu-HU"/>
          </a:p>
        </p:txBody>
      </p:sp>
      <p:sp>
        <p:nvSpPr>
          <p:cNvPr id="3" name="Tartalom helye 2">
            <a:extLst>
              <a:ext uri="{FF2B5EF4-FFF2-40B4-BE49-F238E27FC236}">
                <a16:creationId xmlns:a16="http://schemas.microsoft.com/office/drawing/2014/main" id="{D4EE78C8-8E96-447D-917D-78BAF6A56E7A}"/>
              </a:ext>
            </a:extLst>
          </p:cNvPr>
          <p:cNvSpPr txBox="1">
            <a:spLocks/>
          </p:cNvSpPr>
          <p:nvPr/>
        </p:nvSpPr>
        <p:spPr bwMode="auto">
          <a:xfrm>
            <a:off x="1079515" y="2276840"/>
            <a:ext cx="698497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hu-HU" sz="7200" kern="0" dirty="0" smtClean="0"/>
              <a:t>„</a:t>
            </a:r>
            <a:r>
              <a:rPr lang="hu-HU" sz="6600" kern="0" dirty="0" smtClean="0"/>
              <a:t>The </a:t>
            </a:r>
            <a:r>
              <a:rPr lang="hu-HU" sz="6600" kern="0" dirty="0" err="1" smtClean="0"/>
              <a:t>tester</a:t>
            </a:r>
            <a:r>
              <a:rPr lang="hu-HU" sz="6600" kern="0" dirty="0" smtClean="0"/>
              <a:t> </a:t>
            </a:r>
            <a:r>
              <a:rPr lang="hu-HU" sz="6600" kern="0" dirty="0" err="1" smtClean="0"/>
              <a:t>will</a:t>
            </a:r>
            <a:r>
              <a:rPr lang="hu-HU" sz="6600" kern="0" dirty="0" smtClean="0"/>
              <a:t> test </a:t>
            </a:r>
            <a:r>
              <a:rPr lang="hu-HU" sz="6600" kern="0" dirty="0" err="1" smtClean="0"/>
              <a:t>the</a:t>
            </a:r>
            <a:r>
              <a:rPr lang="hu-HU" sz="6600" kern="0" dirty="0" smtClean="0"/>
              <a:t> </a:t>
            </a:r>
            <a:r>
              <a:rPr lang="hu-HU" sz="6600" kern="0" dirty="0" err="1" smtClean="0"/>
              <a:t>code</a:t>
            </a:r>
            <a:r>
              <a:rPr lang="hu-HU" sz="6600" kern="0" dirty="0" smtClean="0"/>
              <a:t>”</a:t>
            </a:r>
            <a:endParaRPr lang="hu-HU" sz="7200" kern="0" dirty="0"/>
          </a:p>
        </p:txBody>
      </p:sp>
      <p:pic>
        <p:nvPicPr>
          <p:cNvPr id="4" name="Kép 3"/>
          <p:cNvPicPr>
            <a:picLocks noChangeAspect="1"/>
          </p:cNvPicPr>
          <p:nvPr/>
        </p:nvPicPr>
        <p:blipFill>
          <a:blip r:embed="rId2"/>
          <a:stretch>
            <a:fillRect/>
          </a:stretch>
        </p:blipFill>
        <p:spPr>
          <a:xfrm rot="20198248">
            <a:off x="800100" y="2002334"/>
            <a:ext cx="7543800" cy="2781300"/>
          </a:xfrm>
          <a:prstGeom prst="rect">
            <a:avLst/>
          </a:prstGeom>
        </p:spPr>
      </p:pic>
    </p:spTree>
    <p:extLst>
      <p:ext uri="{BB962C8B-B14F-4D97-AF65-F5344CB8AC3E}">
        <p14:creationId xmlns:p14="http://schemas.microsoft.com/office/powerpoint/2010/main" val="42194156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928100" cy="576262"/>
          </a:xfrm>
        </p:spPr>
        <p:txBody>
          <a:bodyPr/>
          <a:lstStyle/>
          <a:p>
            <a:r>
              <a:rPr lang="en-US" dirty="0" smtClean="0"/>
              <a:t>Testing in the development work process</a:t>
            </a:r>
            <a:endParaRPr lang="en-GB" dirty="0"/>
          </a:p>
        </p:txBody>
      </p:sp>
      <p:sp>
        <p:nvSpPr>
          <p:cNvPr id="3" name="Content Placeholder 2"/>
          <p:cNvSpPr>
            <a:spLocks noGrp="1"/>
          </p:cNvSpPr>
          <p:nvPr>
            <p:ph idx="1"/>
          </p:nvPr>
        </p:nvSpPr>
        <p:spPr/>
        <p:txBody>
          <a:bodyPr/>
          <a:lstStyle/>
          <a:p>
            <a:r>
              <a:rPr lang="en-US" dirty="0" smtClean="0"/>
              <a:t>Testing moved closer to the implementation, because</a:t>
            </a:r>
            <a:r>
              <a:rPr lang="hu-HU" dirty="0" smtClean="0"/>
              <a:t>:  </a:t>
            </a:r>
            <a:endParaRPr lang="hu-HU" dirty="0"/>
          </a:p>
          <a:p>
            <a:pPr lvl="1"/>
            <a:r>
              <a:rPr lang="en-US" dirty="0" smtClean="0"/>
              <a:t>Gives us an earlier feedback</a:t>
            </a:r>
            <a:endParaRPr lang="hu-HU" dirty="0"/>
          </a:p>
          <a:p>
            <a:pPr lvl="1"/>
            <a:r>
              <a:rPr lang="en-US" dirty="0" smtClean="0"/>
              <a:t>Protects the covered code against bugs introduced later by accident</a:t>
            </a:r>
            <a:endParaRPr lang="hu-HU" dirty="0"/>
          </a:p>
          <a:p>
            <a:pPr lvl="1"/>
            <a:r>
              <a:rPr lang="en-US" dirty="0" smtClean="0"/>
              <a:t>Helps us in clearing up requirements</a:t>
            </a:r>
            <a:endParaRPr lang="hu-HU" dirty="0"/>
          </a:p>
          <a:p>
            <a:pPr lvl="1"/>
            <a:r>
              <a:rPr lang="en-US" dirty="0" smtClean="0"/>
              <a:t>Enforces us to write clear and well-structured code</a:t>
            </a:r>
            <a:endParaRPr lang="hu-HU" dirty="0"/>
          </a:p>
          <a:p>
            <a:r>
              <a:rPr lang="hu-HU" dirty="0" smtClean="0"/>
              <a:t>(</a:t>
            </a:r>
            <a:r>
              <a:rPr lang="en-US" dirty="0" smtClean="0"/>
              <a:t>In some approaches, testing is even done BEFORE coding</a:t>
            </a:r>
            <a:r>
              <a:rPr lang="hu-HU" dirty="0" smtClean="0"/>
              <a:t>)</a:t>
            </a:r>
            <a:endParaRPr lang="hu-HU" dirty="0"/>
          </a:p>
          <a:p>
            <a:r>
              <a:rPr lang="hu-HU" dirty="0" smtClean="0"/>
              <a:t>„</a:t>
            </a:r>
            <a:r>
              <a:rPr lang="en-US" dirty="0" smtClean="0"/>
              <a:t>Agile </a:t>
            </a:r>
            <a:r>
              <a:rPr lang="en-US" dirty="0" err="1" smtClean="0"/>
              <a:t>crossfunctional</a:t>
            </a:r>
            <a:r>
              <a:rPr lang="en-US" dirty="0" smtClean="0"/>
              <a:t> team</a:t>
            </a:r>
            <a:r>
              <a:rPr lang="hu-HU" dirty="0" smtClean="0"/>
              <a:t>”</a:t>
            </a:r>
            <a:endParaRPr lang="hu-HU" dirty="0"/>
          </a:p>
          <a:p>
            <a:pPr lvl="1"/>
            <a:r>
              <a:rPr lang="en-GB" dirty="0" smtClean="0"/>
              <a:t>The team is responsible for all aspects of the product/functionality: planning, implementation, quality check, testing…</a:t>
            </a:r>
            <a:endParaRPr lang="hu-HU" dirty="0"/>
          </a:p>
          <a:p>
            <a:pPr lvl="1"/>
            <a:r>
              <a:rPr lang="en-GB" dirty="0" smtClean="0"/>
              <a:t>More and more the maintenance and the support is also included</a:t>
            </a:r>
            <a:endParaRPr lang="hu-HU" dirty="0"/>
          </a:p>
          <a:p>
            <a:pPr lvl="1"/>
            <a:r>
              <a:rPr lang="en-GB" dirty="0" smtClean="0"/>
              <a:t>The boundaries between the old roles are grey or missing – </a:t>
            </a:r>
            <a:r>
              <a:rPr lang="en-GB" b="1" dirty="0"/>
              <a:t>„</a:t>
            </a:r>
            <a:r>
              <a:rPr lang="en-GB" b="1" dirty="0" err="1"/>
              <a:t>crossfunctional</a:t>
            </a:r>
            <a:r>
              <a:rPr lang="en-GB" b="1" dirty="0"/>
              <a:t> team”</a:t>
            </a:r>
            <a:endParaRPr lang="hu-HU" b="1"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6</a:t>
            </a:fld>
            <a:endParaRPr lang="hu-HU"/>
          </a:p>
        </p:txBody>
      </p:sp>
    </p:spTree>
    <p:extLst>
      <p:ext uri="{BB962C8B-B14F-4D97-AF65-F5344CB8AC3E}">
        <p14:creationId xmlns:p14="http://schemas.microsoft.com/office/powerpoint/2010/main" val="525216614"/>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NUnit</a:t>
            </a:r>
            <a:endParaRPr lang="en-GB"/>
          </a:p>
        </p:txBody>
      </p:sp>
      <p:sp>
        <p:nvSpPr>
          <p:cNvPr id="3" name="Content Placeholder 2"/>
          <p:cNvSpPr>
            <a:spLocks noGrp="1"/>
          </p:cNvSpPr>
          <p:nvPr>
            <p:ph idx="1"/>
          </p:nvPr>
        </p:nvSpPr>
        <p:spPr/>
        <p:txBody>
          <a:bodyPr/>
          <a:lstStyle/>
          <a:p>
            <a:r>
              <a:rPr lang="en-GB" dirty="0" smtClean="0"/>
              <a:t>Instead</a:t>
            </a:r>
            <a:r>
              <a:rPr lang="hu-HU" dirty="0" smtClean="0"/>
              <a:t>: </a:t>
            </a:r>
            <a:r>
              <a:rPr lang="en-GB" dirty="0" smtClean="0"/>
              <a:t>unit test framework for </a:t>
            </a:r>
            <a:r>
              <a:rPr lang="hu-HU" dirty="0" smtClean="0"/>
              <a:t>.NET </a:t>
            </a:r>
            <a:r>
              <a:rPr lang="en-GB" dirty="0" smtClean="0"/>
              <a:t>languages </a:t>
            </a:r>
            <a:r>
              <a:rPr lang="hu-HU" dirty="0" smtClean="0"/>
              <a:t>(Java</a:t>
            </a:r>
            <a:r>
              <a:rPr lang="hu-HU" dirty="0"/>
              <a:t>: </a:t>
            </a:r>
            <a:r>
              <a:rPr lang="hu-HU" dirty="0" err="1"/>
              <a:t>jUnit</a:t>
            </a:r>
            <a:r>
              <a:rPr lang="hu-HU" dirty="0"/>
              <a:t>)</a:t>
            </a:r>
          </a:p>
          <a:p>
            <a:r>
              <a:rPr lang="en-GB" dirty="0" smtClean="0"/>
              <a:t>Part of a bigger family of utilities</a:t>
            </a:r>
            <a:endParaRPr lang="hu-HU" dirty="0"/>
          </a:p>
          <a:p>
            <a:pPr lvl="1">
              <a:lnSpc>
                <a:spcPct val="115000"/>
              </a:lnSpc>
            </a:pPr>
            <a:r>
              <a:rPr lang="en-GB" dirty="0" smtClean="0">
                <a:cs typeface="Calibri" pitchFamily="34" charset="0"/>
              </a:rPr>
              <a:t>Unit testing</a:t>
            </a:r>
            <a:r>
              <a:rPr lang="hu-HU" dirty="0" smtClean="0">
                <a:cs typeface="Calibri" pitchFamily="34" charset="0"/>
              </a:rPr>
              <a:t>: </a:t>
            </a:r>
            <a:r>
              <a:rPr lang="hu-HU" b="1" dirty="0" err="1">
                <a:cs typeface="Calibri" pitchFamily="34" charset="0"/>
              </a:rPr>
              <a:t>NUnit</a:t>
            </a:r>
            <a:r>
              <a:rPr lang="hu-HU" dirty="0">
                <a:cs typeface="Calibri" pitchFamily="34" charset="0"/>
              </a:rPr>
              <a:t> (vs. Visual </a:t>
            </a:r>
            <a:r>
              <a:rPr lang="hu-HU" dirty="0" err="1">
                <a:cs typeface="Calibri" pitchFamily="34" charset="0"/>
              </a:rPr>
              <a:t>Studio</a:t>
            </a:r>
            <a:r>
              <a:rPr lang="hu-HU" dirty="0">
                <a:cs typeface="Calibri" pitchFamily="34" charset="0"/>
              </a:rPr>
              <a:t> Unit Testing Framework)</a:t>
            </a:r>
          </a:p>
          <a:p>
            <a:pPr lvl="1">
              <a:lnSpc>
                <a:spcPct val="115000"/>
              </a:lnSpc>
            </a:pPr>
            <a:r>
              <a:rPr lang="hu-HU" dirty="0" err="1">
                <a:cs typeface="Calibri" pitchFamily="34" charset="0"/>
              </a:rPr>
              <a:t>Mocking</a:t>
            </a:r>
            <a:r>
              <a:rPr lang="hu-HU" dirty="0">
                <a:cs typeface="Calibri" pitchFamily="34" charset="0"/>
              </a:rPr>
              <a:t>: </a:t>
            </a:r>
            <a:r>
              <a:rPr lang="hu-HU" dirty="0" err="1">
                <a:cs typeface="Calibri" pitchFamily="34" charset="0"/>
              </a:rPr>
              <a:t>NSubstitute</a:t>
            </a:r>
            <a:r>
              <a:rPr lang="hu-HU" dirty="0">
                <a:cs typeface="Calibri" pitchFamily="34" charset="0"/>
              </a:rPr>
              <a:t> (vs. </a:t>
            </a:r>
            <a:r>
              <a:rPr lang="hu-HU" b="1" dirty="0" err="1">
                <a:cs typeface="Calibri" pitchFamily="34" charset="0"/>
              </a:rPr>
              <a:t>Moq</a:t>
            </a:r>
            <a:r>
              <a:rPr lang="hu-HU" dirty="0">
                <a:cs typeface="Calibri" pitchFamily="34" charset="0"/>
              </a:rPr>
              <a:t>, </a:t>
            </a:r>
            <a:r>
              <a:rPr lang="hu-HU" dirty="0" err="1">
                <a:cs typeface="Calibri" pitchFamily="34" charset="0"/>
              </a:rPr>
              <a:t>Rhino</a:t>
            </a:r>
            <a:r>
              <a:rPr lang="hu-HU" dirty="0">
                <a:cs typeface="Calibri" pitchFamily="34" charset="0"/>
              </a:rPr>
              <a:t> </a:t>
            </a:r>
            <a:r>
              <a:rPr lang="hu-HU" dirty="0" err="1">
                <a:cs typeface="Calibri" pitchFamily="34" charset="0"/>
              </a:rPr>
              <a:t>Mocks</a:t>
            </a:r>
            <a:r>
              <a:rPr lang="hu-HU" dirty="0">
                <a:cs typeface="Calibri" pitchFamily="34" charset="0"/>
              </a:rPr>
              <a:t>)</a:t>
            </a:r>
          </a:p>
          <a:p>
            <a:pPr lvl="1">
              <a:lnSpc>
                <a:spcPct val="115000"/>
              </a:lnSpc>
            </a:pPr>
            <a:r>
              <a:rPr lang="hu-HU" dirty="0" err="1">
                <a:cs typeface="Calibri" pitchFamily="34" charset="0"/>
              </a:rPr>
              <a:t>IoC</a:t>
            </a:r>
            <a:r>
              <a:rPr lang="hu-HU" dirty="0">
                <a:cs typeface="Calibri" pitchFamily="34" charset="0"/>
              </a:rPr>
              <a:t> </a:t>
            </a:r>
            <a:r>
              <a:rPr lang="hu-HU" dirty="0" err="1">
                <a:cs typeface="Calibri" pitchFamily="34" charset="0"/>
              </a:rPr>
              <a:t>container</a:t>
            </a:r>
            <a:r>
              <a:rPr lang="hu-HU" dirty="0">
                <a:cs typeface="Calibri" pitchFamily="34" charset="0"/>
              </a:rPr>
              <a:t>: </a:t>
            </a:r>
            <a:r>
              <a:rPr lang="hu-HU" dirty="0" err="1">
                <a:cs typeface="Calibri" pitchFamily="34" charset="0"/>
              </a:rPr>
              <a:t>NInject</a:t>
            </a:r>
            <a:r>
              <a:rPr lang="hu-HU" dirty="0">
                <a:cs typeface="Calibri" pitchFamily="34" charset="0"/>
              </a:rPr>
              <a:t> (vs. </a:t>
            </a:r>
            <a:r>
              <a:rPr lang="hu-HU" dirty="0" err="1">
                <a:cs typeface="Calibri" pitchFamily="34" charset="0"/>
              </a:rPr>
              <a:t>Spring.Net</a:t>
            </a:r>
            <a:r>
              <a:rPr lang="hu-HU" dirty="0">
                <a:cs typeface="Calibri" pitchFamily="34" charset="0"/>
              </a:rPr>
              <a:t>, </a:t>
            </a:r>
            <a:r>
              <a:rPr lang="hu-HU" dirty="0" err="1">
                <a:cs typeface="Calibri" pitchFamily="34" charset="0"/>
              </a:rPr>
              <a:t>Castle</a:t>
            </a:r>
            <a:r>
              <a:rPr lang="hu-HU" dirty="0">
                <a:cs typeface="Calibri" pitchFamily="34" charset="0"/>
              </a:rPr>
              <a:t> Windsor, </a:t>
            </a:r>
            <a:r>
              <a:rPr lang="hu-HU" dirty="0" err="1">
                <a:cs typeface="Calibri" pitchFamily="34" charset="0"/>
              </a:rPr>
              <a:t>Unity</a:t>
            </a:r>
            <a:r>
              <a:rPr lang="hu-HU" dirty="0">
                <a:cs typeface="Calibri" pitchFamily="34" charset="0"/>
              </a:rPr>
              <a:t>)</a:t>
            </a:r>
          </a:p>
          <a:p>
            <a:pPr lvl="1">
              <a:lnSpc>
                <a:spcPct val="115000"/>
              </a:lnSpc>
            </a:pPr>
            <a:r>
              <a:rPr lang="en-GB" dirty="0" smtClean="0">
                <a:cs typeface="Calibri" pitchFamily="34" charset="0"/>
              </a:rPr>
              <a:t>Test coverage</a:t>
            </a:r>
            <a:r>
              <a:rPr lang="hu-HU" dirty="0" smtClean="0">
                <a:cs typeface="Calibri" pitchFamily="34" charset="0"/>
              </a:rPr>
              <a:t>: </a:t>
            </a:r>
            <a:r>
              <a:rPr lang="hu-HU" dirty="0" err="1">
                <a:cs typeface="Calibri" pitchFamily="34" charset="0"/>
              </a:rPr>
              <a:t>NCover</a:t>
            </a:r>
            <a:r>
              <a:rPr lang="hu-HU" dirty="0">
                <a:cs typeface="Calibri" pitchFamily="34" charset="0"/>
              </a:rPr>
              <a:t> (vs. </a:t>
            </a:r>
            <a:r>
              <a:rPr lang="hu-HU" dirty="0" err="1">
                <a:cs typeface="Calibri" pitchFamily="34" charset="0"/>
              </a:rPr>
              <a:t>dotCover</a:t>
            </a:r>
            <a:r>
              <a:rPr lang="hu-HU" dirty="0">
                <a:cs typeface="Calibri" pitchFamily="34" charset="0"/>
              </a:rPr>
              <a:t>)</a:t>
            </a:r>
          </a:p>
          <a:p>
            <a:pPr>
              <a:lnSpc>
                <a:spcPct val="115000"/>
              </a:lnSpc>
            </a:pPr>
            <a:r>
              <a:rPr lang="hu-HU" dirty="0" smtClean="0">
                <a:cs typeface="Calibri" pitchFamily="34" charset="0"/>
              </a:rPr>
              <a:t>More </a:t>
            </a:r>
            <a:r>
              <a:rPr lang="en-US" dirty="0" smtClean="0">
                <a:cs typeface="Calibri" pitchFamily="34" charset="0"/>
              </a:rPr>
              <a:t>widespread (…)</a:t>
            </a:r>
            <a:endParaRPr lang="hu-HU" dirty="0">
              <a:cs typeface="Calibri" pitchFamily="34" charset="0"/>
            </a:endParaRPr>
          </a:p>
          <a:p>
            <a:pPr lvl="1">
              <a:lnSpc>
                <a:spcPct val="115000"/>
              </a:lnSpc>
            </a:pPr>
            <a:r>
              <a:rPr lang="en-US" dirty="0" smtClean="0">
                <a:cs typeface="Calibri" pitchFamily="34" charset="0"/>
              </a:rPr>
              <a:t>Better/readable syntax</a:t>
            </a:r>
            <a:endParaRPr lang="hu-HU" dirty="0">
              <a:cs typeface="Calibri" pitchFamily="34" charset="0"/>
            </a:endParaRPr>
          </a:p>
          <a:p>
            <a:pPr lvl="1">
              <a:lnSpc>
                <a:spcPct val="115000"/>
              </a:lnSpc>
            </a:pPr>
            <a:r>
              <a:rPr lang="en-US" dirty="0" smtClean="0">
                <a:cs typeface="Calibri" pitchFamily="34" charset="0"/>
              </a:rPr>
              <a:t>Good for almost all different types of tests (Unit, Integration, Performance…)</a:t>
            </a:r>
            <a:endParaRPr lang="hu-HU" dirty="0">
              <a:cs typeface="Calibri" pitchFamily="34" charset="0"/>
            </a:endParaRPr>
          </a:p>
          <a:p>
            <a:pPr lvl="1">
              <a:lnSpc>
                <a:spcPct val="115000"/>
              </a:lnSpc>
            </a:pPr>
            <a:r>
              <a:rPr lang="hu-HU" dirty="0" smtClean="0">
                <a:cs typeface="Calibri" pitchFamily="34" charset="0"/>
              </a:rPr>
              <a:t>GUI</a:t>
            </a:r>
            <a:r>
              <a:rPr lang="en-US" dirty="0" smtClean="0">
                <a:cs typeface="Calibri" pitchFamily="34" charset="0"/>
              </a:rPr>
              <a:t> support</a:t>
            </a:r>
            <a:endParaRPr lang="hu-HU" dirty="0">
              <a:cs typeface="Calibri" pitchFamily="34" charset="0"/>
            </a:endParaRPr>
          </a:p>
          <a:p>
            <a:pPr lvl="1">
              <a:lnSpc>
                <a:spcPct val="115000"/>
              </a:lnSpc>
            </a:pPr>
            <a:r>
              <a:rPr lang="hu-HU" dirty="0" err="1">
                <a:cs typeface="Calibri" pitchFamily="34" charset="0"/>
              </a:rPr>
              <a:t>Command</a:t>
            </a:r>
            <a:r>
              <a:rPr lang="hu-HU" dirty="0">
                <a:cs typeface="Calibri" pitchFamily="34" charset="0"/>
              </a:rPr>
              <a:t> line Test </a:t>
            </a:r>
            <a:r>
              <a:rPr lang="hu-HU" dirty="0" err="1">
                <a:cs typeface="Calibri" pitchFamily="34" charset="0"/>
              </a:rPr>
              <a:t>Runner</a:t>
            </a:r>
            <a:r>
              <a:rPr lang="hu-HU" dirty="0">
                <a:cs typeface="Calibri" pitchFamily="34" charset="0"/>
              </a:rPr>
              <a:t> (</a:t>
            </a:r>
            <a:r>
              <a:rPr lang="hu-HU" dirty="0" err="1">
                <a:cs typeface="Calibri" pitchFamily="34" charset="0"/>
              </a:rPr>
              <a:t>Dotnet</a:t>
            </a:r>
            <a:r>
              <a:rPr lang="hu-HU" dirty="0">
                <a:cs typeface="Calibri" pitchFamily="34" charset="0"/>
              </a:rPr>
              <a:t> </a:t>
            </a:r>
            <a:r>
              <a:rPr lang="hu-HU" dirty="0" err="1">
                <a:cs typeface="Calibri" pitchFamily="34" charset="0"/>
              </a:rPr>
              <a:t>Core</a:t>
            </a:r>
            <a:r>
              <a:rPr lang="hu-HU" dirty="0">
                <a:cs typeface="Calibri" pitchFamily="34" charset="0"/>
              </a:rPr>
              <a:t>: beta)</a:t>
            </a:r>
          </a:p>
          <a:p>
            <a:pPr lvl="1">
              <a:lnSpc>
                <a:spcPct val="115000"/>
              </a:lnSpc>
            </a:pPr>
            <a:r>
              <a:rPr lang="hu-HU" dirty="0" smtClean="0">
                <a:cs typeface="Calibri" pitchFamily="34" charset="0"/>
              </a:rPr>
              <a:t>Test </a:t>
            </a:r>
            <a:r>
              <a:rPr lang="hu-HU" dirty="0">
                <a:cs typeface="Calibri" pitchFamily="34" charset="0"/>
              </a:rPr>
              <a:t>Explorer </a:t>
            </a:r>
            <a:r>
              <a:rPr lang="en-US" dirty="0" smtClean="0">
                <a:cs typeface="Calibri" pitchFamily="34" charset="0"/>
              </a:rPr>
              <a:t>inside </a:t>
            </a:r>
            <a:r>
              <a:rPr lang="en-US" dirty="0" err="1" smtClean="0">
                <a:cs typeface="Calibri" pitchFamily="34" charset="0"/>
              </a:rPr>
              <a:t>VisualStudio</a:t>
            </a:r>
            <a:r>
              <a:rPr lang="en-US" dirty="0" smtClean="0">
                <a:cs typeface="Calibri" pitchFamily="34" charset="0"/>
              </a:rPr>
              <a:t> </a:t>
            </a:r>
            <a:r>
              <a:rPr lang="hu-HU" dirty="0" smtClean="0">
                <a:cs typeface="Calibri" pitchFamily="34" charset="0"/>
              </a:rPr>
              <a:t>(</a:t>
            </a:r>
            <a:r>
              <a:rPr lang="en-US" dirty="0" smtClean="0">
                <a:cs typeface="Calibri" pitchFamily="34" charset="0"/>
              </a:rPr>
              <a:t>with </a:t>
            </a:r>
            <a:r>
              <a:rPr lang="hu-HU" dirty="0" smtClean="0">
                <a:cs typeface="Calibri" pitchFamily="34" charset="0"/>
              </a:rPr>
              <a:t>NUnit3TestAdapter)</a:t>
            </a:r>
            <a:endParaRPr lang="hu-HU" dirty="0">
              <a:cs typeface="Calibri" pitchFamily="34" charset="0"/>
            </a:endParaRPr>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7</a:t>
            </a:fld>
            <a:endParaRPr lang="hu-HU"/>
          </a:p>
        </p:txBody>
      </p:sp>
    </p:spTree>
    <p:extLst>
      <p:ext uri="{BB962C8B-B14F-4D97-AF65-F5344CB8AC3E}">
        <p14:creationId xmlns:p14="http://schemas.microsoft.com/office/powerpoint/2010/main" val="3787012810"/>
      </p:ext>
    </p:extLst>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unit test project</a:t>
            </a:r>
            <a:endParaRPr lang="en-GB" dirty="0"/>
          </a:p>
        </p:txBody>
      </p:sp>
      <p:sp>
        <p:nvSpPr>
          <p:cNvPr id="3" name="Content Placeholder 2"/>
          <p:cNvSpPr>
            <a:spLocks noGrp="1"/>
          </p:cNvSpPr>
          <p:nvPr>
            <p:ph idx="1"/>
          </p:nvPr>
        </p:nvSpPr>
        <p:spPr>
          <a:xfrm>
            <a:off x="5344714" y="692150"/>
            <a:ext cx="3691336" cy="5761038"/>
          </a:xfrm>
        </p:spPr>
        <p:txBody>
          <a:bodyPr/>
          <a:lstStyle/>
          <a:p>
            <a:r>
              <a:rPr lang="en-GB" dirty="0" smtClean="0"/>
              <a:t>Live project</a:t>
            </a:r>
            <a:r>
              <a:rPr lang="hu-HU" dirty="0" smtClean="0"/>
              <a:t>(</a:t>
            </a:r>
            <a:r>
              <a:rPr lang="en-GB" dirty="0" smtClean="0"/>
              <a:t>s</a:t>
            </a:r>
            <a:r>
              <a:rPr lang="hu-HU" dirty="0" smtClean="0"/>
              <a:t>) </a:t>
            </a:r>
            <a:r>
              <a:rPr lang="hu-HU" dirty="0"/>
              <a:t>+ </a:t>
            </a:r>
            <a:r>
              <a:rPr lang="en-GB" dirty="0" smtClean="0"/>
              <a:t>test project</a:t>
            </a:r>
            <a:r>
              <a:rPr lang="hu-HU" dirty="0" smtClean="0"/>
              <a:t>(</a:t>
            </a:r>
            <a:r>
              <a:rPr lang="en-GB" dirty="0" smtClean="0"/>
              <a:t>s</a:t>
            </a:r>
            <a:r>
              <a:rPr lang="hu-HU" dirty="0" smtClean="0"/>
              <a:t>) </a:t>
            </a:r>
            <a:r>
              <a:rPr lang="hu-HU" dirty="0"/>
              <a:t>(</a:t>
            </a:r>
            <a:r>
              <a:rPr lang="hu-HU" dirty="0" err="1"/>
              <a:t>Class</a:t>
            </a:r>
            <a:r>
              <a:rPr lang="hu-HU" dirty="0"/>
              <a:t> </a:t>
            </a:r>
            <a:r>
              <a:rPr lang="hu-HU" dirty="0" err="1"/>
              <a:t>Library</a:t>
            </a:r>
            <a:r>
              <a:rPr lang="hu-HU" dirty="0"/>
              <a:t>)</a:t>
            </a:r>
          </a:p>
          <a:p>
            <a:r>
              <a:rPr lang="en-GB" dirty="0" smtClean="0"/>
              <a:t>References of the test project</a:t>
            </a:r>
            <a:r>
              <a:rPr lang="hu-HU" dirty="0" smtClean="0"/>
              <a:t>:</a:t>
            </a:r>
            <a:endParaRPr lang="hu-HU" dirty="0"/>
          </a:p>
          <a:p>
            <a:pPr lvl="1"/>
            <a:r>
              <a:rPr lang="en-GB" dirty="0" smtClean="0"/>
              <a:t>The project to be tested</a:t>
            </a:r>
            <a:endParaRPr lang="hu-HU" dirty="0"/>
          </a:p>
          <a:p>
            <a:pPr lvl="1"/>
            <a:r>
              <a:rPr lang="en-GB" dirty="0" smtClean="0"/>
              <a:t>Test framework</a:t>
            </a:r>
            <a:endParaRPr lang="hu-HU" dirty="0"/>
          </a:p>
          <a:p>
            <a:r>
              <a:rPr lang="en-GB" dirty="0" smtClean="0"/>
              <a:t>In the test project we want to test the </a:t>
            </a:r>
            <a:r>
              <a:rPr lang="hu-HU" dirty="0" err="1" smtClean="0">
                <a:solidFill>
                  <a:srgbClr val="00B050"/>
                </a:solidFill>
              </a:rPr>
              <a:t>publi</a:t>
            </a:r>
            <a:r>
              <a:rPr lang="en-GB" dirty="0" smtClean="0">
                <a:solidFill>
                  <a:srgbClr val="00B050"/>
                </a:solidFill>
              </a:rPr>
              <a:t>c</a:t>
            </a:r>
            <a:r>
              <a:rPr lang="hu-HU" dirty="0" smtClean="0"/>
              <a:t> </a:t>
            </a:r>
            <a:r>
              <a:rPr lang="en-GB" dirty="0" smtClean="0"/>
              <a:t>parts of the other project</a:t>
            </a:r>
            <a:endParaRPr lang="hu-HU" dirty="0"/>
          </a:p>
          <a:p>
            <a:pPr lvl="1"/>
            <a:r>
              <a:rPr lang="hu-HU" dirty="0" err="1"/>
              <a:t>Internal</a:t>
            </a:r>
            <a:r>
              <a:rPr lang="hu-HU" dirty="0"/>
              <a:t> </a:t>
            </a:r>
            <a:r>
              <a:rPr lang="en-GB" dirty="0" smtClean="0"/>
              <a:t>parts</a:t>
            </a:r>
            <a:r>
              <a:rPr lang="hu-HU" dirty="0" smtClean="0"/>
              <a:t>: </a:t>
            </a:r>
            <a:r>
              <a:rPr lang="hu-HU" dirty="0"/>
              <a:t>[</a:t>
            </a:r>
            <a:r>
              <a:rPr lang="hu-HU" dirty="0" err="1"/>
              <a:t>InternalsVisibleTo</a:t>
            </a:r>
            <a:r>
              <a:rPr lang="hu-HU" dirty="0"/>
              <a:t>(„ConsoleApplication1Tests”)]</a:t>
            </a:r>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8</a:t>
            </a:fld>
            <a:endParaRPr lang="hu-HU"/>
          </a:p>
        </p:txBody>
      </p:sp>
      <p:pic>
        <p:nvPicPr>
          <p:cNvPr id="14" name="Kép 13"/>
          <p:cNvPicPr>
            <a:picLocks noChangeAspect="1"/>
          </p:cNvPicPr>
          <p:nvPr/>
        </p:nvPicPr>
        <p:blipFill>
          <a:blip r:embed="rId3"/>
          <a:stretch>
            <a:fillRect/>
          </a:stretch>
        </p:blipFill>
        <p:spPr>
          <a:xfrm>
            <a:off x="10718" y="712581"/>
            <a:ext cx="5283588" cy="5740607"/>
          </a:xfrm>
          <a:prstGeom prst="rect">
            <a:avLst/>
          </a:prstGeom>
        </p:spPr>
      </p:pic>
      <p:sp>
        <p:nvSpPr>
          <p:cNvPr id="4" name="Téglalap 3"/>
          <p:cNvSpPr/>
          <p:nvPr/>
        </p:nvSpPr>
        <p:spPr>
          <a:xfrm>
            <a:off x="107950" y="3573020"/>
            <a:ext cx="4608070" cy="2989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4613705" y="6171383"/>
            <a:ext cx="1974575" cy="461665"/>
          </a:xfrm>
          <a:prstGeom prst="rect">
            <a:avLst/>
          </a:prstGeom>
          <a:noFill/>
        </p:spPr>
        <p:txBody>
          <a:bodyPr wrap="square" rtlCol="0">
            <a:spAutoFit/>
          </a:bodyPr>
          <a:lstStyle/>
          <a:p>
            <a:r>
              <a:rPr lang="hu-HU">
                <a:solidFill>
                  <a:srgbClr val="FF0000"/>
                </a:solidFill>
              </a:rPr>
              <a:t>Class Library</a:t>
            </a:r>
          </a:p>
        </p:txBody>
      </p:sp>
    </p:spTree>
    <p:extLst>
      <p:ext uri="{BB962C8B-B14F-4D97-AF65-F5344CB8AC3E}">
        <p14:creationId xmlns:p14="http://schemas.microsoft.com/office/powerpoint/2010/main" val="3006937349"/>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unit test project</a:t>
            </a:r>
          </a:p>
        </p:txBody>
      </p:sp>
      <p:sp>
        <p:nvSpPr>
          <p:cNvPr id="3" name="Content Placeholder 2"/>
          <p:cNvSpPr>
            <a:spLocks noGrp="1"/>
          </p:cNvSpPr>
          <p:nvPr>
            <p:ph idx="1"/>
          </p:nvPr>
        </p:nvSpPr>
        <p:spPr>
          <a:xfrm>
            <a:off x="3995920" y="692150"/>
            <a:ext cx="5040130" cy="5761038"/>
          </a:xfrm>
        </p:spPr>
        <p:txBody>
          <a:bodyPr/>
          <a:lstStyle/>
          <a:p>
            <a:r>
              <a:rPr lang="hu-HU" dirty="0"/>
              <a:t>Test / Windows / Test Explorer</a:t>
            </a:r>
          </a:p>
          <a:p>
            <a:r>
              <a:rPr lang="hu-HU" dirty="0"/>
              <a:t>NUnit3TestAdapter </a:t>
            </a:r>
            <a:r>
              <a:rPr lang="en-GB" dirty="0" smtClean="0"/>
              <a:t>required</a:t>
            </a:r>
            <a:r>
              <a:rPr lang="hu-HU" dirty="0" smtClean="0"/>
              <a:t>! </a:t>
            </a:r>
            <a:r>
              <a:rPr lang="hu-HU" dirty="0"/>
              <a:t>(</a:t>
            </a:r>
            <a:r>
              <a:rPr lang="hu-HU" dirty="0" err="1"/>
              <a:t>Nuget</a:t>
            </a:r>
            <a:r>
              <a:rPr lang="hu-HU" dirty="0"/>
              <a:t>) </a:t>
            </a:r>
          </a:p>
          <a:p>
            <a:endParaRPr lang="hu-HU" dirty="0"/>
          </a:p>
          <a:p>
            <a:r>
              <a:rPr lang="en-GB" dirty="0" smtClean="0"/>
              <a:t>Depending on the development team and the tests, execute tests</a:t>
            </a:r>
            <a:endParaRPr lang="hu-HU" dirty="0"/>
          </a:p>
          <a:p>
            <a:pPr lvl="1"/>
            <a:r>
              <a:rPr lang="en-GB" dirty="0" smtClean="0"/>
              <a:t>always</a:t>
            </a:r>
            <a:r>
              <a:rPr lang="hu-HU" dirty="0" smtClean="0"/>
              <a:t>,</a:t>
            </a:r>
            <a:endParaRPr lang="hu-HU" dirty="0"/>
          </a:p>
          <a:p>
            <a:pPr lvl="1"/>
            <a:r>
              <a:rPr lang="en-GB" dirty="0" smtClean="0"/>
              <a:t>or after an important change in the code</a:t>
            </a:r>
            <a:r>
              <a:rPr lang="hu-HU" dirty="0" smtClean="0"/>
              <a:t>,</a:t>
            </a:r>
            <a:endParaRPr lang="hu-HU" dirty="0"/>
          </a:p>
          <a:p>
            <a:pPr lvl="1"/>
            <a:r>
              <a:rPr lang="en-GB" dirty="0"/>
              <a:t>b</a:t>
            </a:r>
            <a:r>
              <a:rPr lang="en-GB" dirty="0" smtClean="0"/>
              <a:t>efore/after a </a:t>
            </a:r>
            <a:r>
              <a:rPr lang="hu-HU" dirty="0" err="1" smtClean="0"/>
              <a:t>merge</a:t>
            </a:r>
            <a:r>
              <a:rPr lang="hu-HU" dirty="0" smtClean="0"/>
              <a:t>,</a:t>
            </a:r>
            <a:endParaRPr lang="hu-HU" dirty="0"/>
          </a:p>
          <a:p>
            <a:pPr lvl="1"/>
            <a:r>
              <a:rPr lang="en-GB" dirty="0" smtClean="0"/>
              <a:t>Before </a:t>
            </a:r>
            <a:r>
              <a:rPr lang="hu-HU" dirty="0" err="1" smtClean="0"/>
              <a:t>push</a:t>
            </a:r>
            <a:r>
              <a:rPr lang="hu-HU" dirty="0" smtClean="0"/>
              <a:t> </a:t>
            </a:r>
            <a:r>
              <a:rPr lang="en-GB" dirty="0" smtClean="0"/>
              <a:t>ALWAYS</a:t>
            </a:r>
            <a:r>
              <a:rPr lang="hu-HU" dirty="0" smtClean="0"/>
              <a:t>.  </a:t>
            </a:r>
            <a:endParaRPr lang="hu-HU" dirty="0"/>
          </a:p>
          <a:p>
            <a:endParaRPr lang="hu-HU" dirty="0"/>
          </a:p>
          <a:p>
            <a:r>
              <a:rPr lang="en-GB" dirty="0" smtClean="0"/>
              <a:t>NEVER PUSH NON-PASSING CODE!</a:t>
            </a:r>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9</a:t>
            </a:fld>
            <a:endParaRPr lang="hu-HU"/>
          </a:p>
        </p:txBody>
      </p:sp>
      <p:pic>
        <p:nvPicPr>
          <p:cNvPr id="6" name="Kép 5"/>
          <p:cNvPicPr>
            <a:picLocks noChangeAspect="1"/>
          </p:cNvPicPr>
          <p:nvPr/>
        </p:nvPicPr>
        <p:blipFill>
          <a:blip r:embed="rId3"/>
          <a:stretch>
            <a:fillRect/>
          </a:stretch>
        </p:blipFill>
        <p:spPr>
          <a:xfrm>
            <a:off x="0" y="692150"/>
            <a:ext cx="3851900" cy="5444713"/>
          </a:xfrm>
          <a:prstGeom prst="rect">
            <a:avLst/>
          </a:prstGeom>
        </p:spPr>
      </p:pic>
    </p:spTree>
    <p:extLst>
      <p:ext uri="{BB962C8B-B14F-4D97-AF65-F5344CB8AC3E}">
        <p14:creationId xmlns:p14="http://schemas.microsoft.com/office/powerpoint/2010/main" val="679138605"/>
      </p:ext>
    </p:extLst>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26773</TotalTime>
  <Words>2445</Words>
  <Application>Microsoft Office PowerPoint</Application>
  <PresentationFormat>Diavetítés a képernyőre (4:3 oldalarány)</PresentationFormat>
  <Paragraphs>306</Paragraphs>
  <Slides>24</Slides>
  <Notes>17</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24</vt:i4>
      </vt:variant>
    </vt:vector>
  </HeadingPairs>
  <TitlesOfParts>
    <vt:vector size="31" baseType="lpstr">
      <vt:lpstr>Calibri</vt:lpstr>
      <vt:lpstr>Wingdings</vt:lpstr>
      <vt:lpstr>Times New Roman</vt:lpstr>
      <vt:lpstr>Segoe UI</vt:lpstr>
      <vt:lpstr>Consolas</vt:lpstr>
      <vt:lpstr>Silver</vt:lpstr>
      <vt:lpstr>1_Silver</vt:lpstr>
      <vt:lpstr>Advanced development techniques</vt:lpstr>
      <vt:lpstr>PowerPoint-bemutató</vt:lpstr>
      <vt:lpstr>Automatic tests are required</vt:lpstr>
      <vt:lpstr>Different test types</vt:lpstr>
      <vt:lpstr>PowerPoint-bemutató</vt:lpstr>
      <vt:lpstr>Testing in the development work process</vt:lpstr>
      <vt:lpstr>NUnit</vt:lpstr>
      <vt:lpstr>Simple unit test project</vt:lpstr>
      <vt:lpstr>Simple unit test project</vt:lpstr>
      <vt:lpstr>How does it work?</vt:lpstr>
      <vt:lpstr>NUnit</vt:lpstr>
      <vt:lpstr>NUnit</vt:lpstr>
      <vt:lpstr>NUnit</vt:lpstr>
      <vt:lpstr>NUnit</vt:lpstr>
      <vt:lpstr>NUnit</vt:lpstr>
      <vt:lpstr>It is hard to write a good test!</vt:lpstr>
      <vt:lpstr>Test Cases – simple code?</vt:lpstr>
      <vt:lpstr>Test Cases – simple code?</vt:lpstr>
      <vt:lpstr>Test Cases – more complex code</vt:lpstr>
      <vt:lpstr>Testing while developing</vt:lpstr>
      <vt:lpstr>Coverage</vt:lpstr>
      <vt:lpstr>Coverage</vt:lpstr>
      <vt:lpstr>Exercise</vt:lpstr>
      <vt:lpstr>Practice Exercise</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Zs</cp:lastModifiedBy>
  <cp:revision>1248</cp:revision>
  <dcterms:created xsi:type="dcterms:W3CDTF">2006-05-29T11:27:00Z</dcterms:created>
  <dcterms:modified xsi:type="dcterms:W3CDTF">2020-10-23T14:44:44Z</dcterms:modified>
</cp:coreProperties>
</file>