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51" r:id="rId1"/>
    <p:sldMasterId id="2147483653" r:id="rId2"/>
  </p:sldMasterIdLst>
  <p:notesMasterIdLst>
    <p:notesMasterId r:id="rId28"/>
  </p:notesMasterIdLst>
  <p:handoutMasterIdLst>
    <p:handoutMasterId r:id="rId29"/>
  </p:handoutMasterIdLst>
  <p:sldIdLst>
    <p:sldId id="444" r:id="rId3"/>
    <p:sldId id="679" r:id="rId4"/>
    <p:sldId id="680" r:id="rId5"/>
    <p:sldId id="678" r:id="rId6"/>
    <p:sldId id="681" r:id="rId7"/>
    <p:sldId id="682" r:id="rId8"/>
    <p:sldId id="683" r:id="rId9"/>
    <p:sldId id="684" r:id="rId10"/>
    <p:sldId id="685" r:id="rId11"/>
    <p:sldId id="686" r:id="rId12"/>
    <p:sldId id="701" r:id="rId13"/>
    <p:sldId id="702" r:id="rId14"/>
    <p:sldId id="696" r:id="rId15"/>
    <p:sldId id="689" r:id="rId16"/>
    <p:sldId id="697" r:id="rId17"/>
    <p:sldId id="690" r:id="rId18"/>
    <p:sldId id="691" r:id="rId19"/>
    <p:sldId id="698" r:id="rId20"/>
    <p:sldId id="699" r:id="rId21"/>
    <p:sldId id="692" r:id="rId22"/>
    <p:sldId id="693" r:id="rId23"/>
    <p:sldId id="694" r:id="rId24"/>
    <p:sldId id="688" r:id="rId25"/>
    <p:sldId id="695" r:id="rId26"/>
    <p:sldId id="700" r:id="rId27"/>
  </p:sldIdLst>
  <p:sldSz cx="9144000" cy="6858000" type="screen4x3"/>
  <p:notesSz cx="6858000" cy="9144000"/>
  <p:embeddedFontLst>
    <p:embeddedFont>
      <p:font typeface="Segoe UI" panose="020B0502040204020203" pitchFamily="34" charset="0"/>
      <p:regular r:id="rId30"/>
      <p:bold r:id="rId31"/>
      <p:italic r:id="rId32"/>
      <p:boldItalic r:id="rId33"/>
    </p:embeddedFont>
    <p:embeddedFont>
      <p:font typeface="Consolas" panose="020B0609020204030204" pitchFamily="49" charset="0"/>
      <p:regular r:id="rId34"/>
      <p:bold r:id="rId35"/>
      <p:italic r:id="rId36"/>
      <p:boldItalic r:id="rId37"/>
    </p:embeddedFont>
    <p:embeddedFont>
      <p:font typeface="Calibri" panose="020F0502020204030204" pitchFamily="34" charset="0"/>
      <p:regular r:id="rId38"/>
      <p:bold r:id="rId39"/>
      <p:italic r:id="rId40"/>
      <p:boldItalic r:id="rId41"/>
    </p:embeddedFont>
  </p:embeddedFontLst>
  <p:defaultTextStyle>
    <a:defPPr>
      <a:defRPr lang="hu-HU"/>
    </a:defPPr>
    <a:lvl1pPr algn="ctr" rtl="0" fontAlgn="base">
      <a:spcBef>
        <a:spcPct val="0"/>
      </a:spcBef>
      <a:spcAft>
        <a:spcPct val="0"/>
      </a:spcAft>
      <a:defRPr sz="2400" kern="1200">
        <a:solidFill>
          <a:srgbClr val="4B4B36"/>
        </a:solidFill>
        <a:latin typeface="Calibri" pitchFamily="34" charset="0"/>
        <a:ea typeface="+mn-ea"/>
        <a:cs typeface="+mn-cs"/>
      </a:defRPr>
    </a:lvl1pPr>
    <a:lvl2pPr marL="457200" algn="ctr" rtl="0" fontAlgn="base">
      <a:spcBef>
        <a:spcPct val="0"/>
      </a:spcBef>
      <a:spcAft>
        <a:spcPct val="0"/>
      </a:spcAft>
      <a:defRPr sz="2400" kern="1200">
        <a:solidFill>
          <a:srgbClr val="4B4B36"/>
        </a:solidFill>
        <a:latin typeface="Calibri" pitchFamily="34" charset="0"/>
        <a:ea typeface="+mn-ea"/>
        <a:cs typeface="+mn-cs"/>
      </a:defRPr>
    </a:lvl2pPr>
    <a:lvl3pPr marL="914400" algn="ctr" rtl="0" fontAlgn="base">
      <a:spcBef>
        <a:spcPct val="0"/>
      </a:spcBef>
      <a:spcAft>
        <a:spcPct val="0"/>
      </a:spcAft>
      <a:defRPr sz="2400" kern="1200">
        <a:solidFill>
          <a:srgbClr val="4B4B36"/>
        </a:solidFill>
        <a:latin typeface="Calibri" pitchFamily="34" charset="0"/>
        <a:ea typeface="+mn-ea"/>
        <a:cs typeface="+mn-cs"/>
      </a:defRPr>
    </a:lvl3pPr>
    <a:lvl4pPr marL="1371600" algn="ctr" rtl="0" fontAlgn="base">
      <a:spcBef>
        <a:spcPct val="0"/>
      </a:spcBef>
      <a:spcAft>
        <a:spcPct val="0"/>
      </a:spcAft>
      <a:defRPr sz="2400" kern="1200">
        <a:solidFill>
          <a:srgbClr val="4B4B36"/>
        </a:solidFill>
        <a:latin typeface="Calibri" pitchFamily="34" charset="0"/>
        <a:ea typeface="+mn-ea"/>
        <a:cs typeface="+mn-cs"/>
      </a:defRPr>
    </a:lvl4pPr>
    <a:lvl5pPr marL="1828800" algn="ctr" rtl="0" fontAlgn="base">
      <a:spcBef>
        <a:spcPct val="0"/>
      </a:spcBef>
      <a:spcAft>
        <a:spcPct val="0"/>
      </a:spcAft>
      <a:defRPr sz="2400" kern="1200">
        <a:solidFill>
          <a:srgbClr val="4B4B36"/>
        </a:solidFill>
        <a:latin typeface="Calibri" pitchFamily="34" charset="0"/>
        <a:ea typeface="+mn-ea"/>
        <a:cs typeface="+mn-cs"/>
      </a:defRPr>
    </a:lvl5pPr>
    <a:lvl6pPr marL="2286000" algn="l" defTabSz="914400" rtl="0" eaLnBrk="1" latinLnBrk="0" hangingPunct="1">
      <a:defRPr sz="2400" kern="1200">
        <a:solidFill>
          <a:srgbClr val="4B4B36"/>
        </a:solidFill>
        <a:latin typeface="Calibri" pitchFamily="34" charset="0"/>
        <a:ea typeface="+mn-ea"/>
        <a:cs typeface="+mn-cs"/>
      </a:defRPr>
    </a:lvl6pPr>
    <a:lvl7pPr marL="2743200" algn="l" defTabSz="914400" rtl="0" eaLnBrk="1" latinLnBrk="0" hangingPunct="1">
      <a:defRPr sz="2400" kern="1200">
        <a:solidFill>
          <a:srgbClr val="4B4B36"/>
        </a:solidFill>
        <a:latin typeface="Calibri" pitchFamily="34" charset="0"/>
        <a:ea typeface="+mn-ea"/>
        <a:cs typeface="+mn-cs"/>
      </a:defRPr>
    </a:lvl7pPr>
    <a:lvl8pPr marL="3200400" algn="l" defTabSz="914400" rtl="0" eaLnBrk="1" latinLnBrk="0" hangingPunct="1">
      <a:defRPr sz="2400" kern="1200">
        <a:solidFill>
          <a:srgbClr val="4B4B36"/>
        </a:solidFill>
        <a:latin typeface="Calibri" pitchFamily="34" charset="0"/>
        <a:ea typeface="+mn-ea"/>
        <a:cs typeface="+mn-cs"/>
      </a:defRPr>
    </a:lvl8pPr>
    <a:lvl9pPr marL="3657600" algn="l" defTabSz="914400" rtl="0" eaLnBrk="1" latinLnBrk="0" hangingPunct="1">
      <a:defRPr sz="2400" kern="1200">
        <a:solidFill>
          <a:srgbClr val="4B4B36"/>
        </a:solidFill>
        <a:latin typeface="Calibri"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4CC64"/>
    <a:srgbClr val="0000FF"/>
    <a:srgbClr val="0066FF"/>
    <a:srgbClr val="C0C0C0"/>
    <a:srgbClr val="0C0684"/>
    <a:srgbClr val="000066"/>
    <a:srgbClr val="FF0000"/>
    <a:srgbClr val="7E150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Közepesen sötét stílus 2 – 1.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Stílus és rács nélkül">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1E4AEA4-8DFA-4A89-87EB-49C32662AFE0}" styleName="Közepesen sötét stílus 2 – 2. jelölőszín">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8A107856-5554-42FB-B03E-39F5DBC370BA}" styleName="Közepesen sötét stílus 4 – 2. jelölőszín">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0994" autoAdjust="0"/>
    <p:restoredTop sz="94444" autoAdjust="0"/>
  </p:normalViewPr>
  <p:slideViewPr>
    <p:cSldViewPr>
      <p:cViewPr varScale="1">
        <p:scale>
          <a:sx n="67" d="100"/>
          <a:sy n="67" d="100"/>
        </p:scale>
        <p:origin x="654" y="0"/>
      </p:cViewPr>
      <p:guideLst>
        <p:guide orient="horz" pos="2160"/>
        <p:guide pos="2880"/>
      </p:guideLst>
    </p:cSldViewPr>
  </p:slideViewPr>
  <p:outlineViewPr>
    <p:cViewPr>
      <p:scale>
        <a:sx n="33" d="100"/>
        <a:sy n="33" d="100"/>
      </p:scale>
      <p:origin x="0" y="23064"/>
    </p:cViewPr>
  </p:outlineViewPr>
  <p:notesTextViewPr>
    <p:cViewPr>
      <p:scale>
        <a:sx n="100" d="100"/>
        <a:sy n="100" d="100"/>
      </p:scale>
      <p:origin x="0" y="0"/>
    </p:cViewPr>
  </p:notesTextViewPr>
  <p:sorterViewPr>
    <p:cViewPr>
      <p:scale>
        <a:sx n="100" d="100"/>
        <a:sy n="100" d="100"/>
      </p:scale>
      <p:origin x="0" y="4200"/>
    </p:cViewPr>
  </p:sorterViewPr>
  <p:notesViewPr>
    <p:cSldViewPr>
      <p:cViewPr varScale="1">
        <p:scale>
          <a:sx n="78" d="100"/>
          <a:sy n="78" d="100"/>
        </p:scale>
        <p:origin x="-1878" y="-90"/>
      </p:cViewPr>
      <p:guideLst>
        <p:guide orient="horz" pos="2880"/>
        <p:guide pos="2160"/>
      </p:guideLst>
    </p:cSldViewPr>
  </p:notesViewPr>
  <p:gridSpacing cx="72010" cy="7201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0.fntdata"/><Relationship Id="rId21" Type="http://schemas.openxmlformats.org/officeDocument/2006/relationships/slide" Target="slides/slide19.xml"/><Relationship Id="rId34" Type="http://schemas.openxmlformats.org/officeDocument/2006/relationships/font" Target="fonts/font5.fntdata"/><Relationship Id="rId42" Type="http://schemas.openxmlformats.org/officeDocument/2006/relationships/presProps" Target="presProp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3.fntdata"/><Relationship Id="rId37" Type="http://schemas.openxmlformats.org/officeDocument/2006/relationships/font" Target="fonts/font8.fntdata"/><Relationship Id="rId40" Type="http://schemas.openxmlformats.org/officeDocument/2006/relationships/font" Target="fonts/font11.fntdata"/><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notesMaster" Target="notesMasters/notesMaster1.xml"/><Relationship Id="rId36" Type="http://schemas.openxmlformats.org/officeDocument/2006/relationships/font" Target="fonts/font7.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2.fntdata"/><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font" Target="fonts/font1.fntdata"/><Relationship Id="rId35" Type="http://schemas.openxmlformats.org/officeDocument/2006/relationships/font" Target="fonts/font6.fntdata"/><Relationship Id="rId43" Type="http://schemas.openxmlformats.org/officeDocument/2006/relationships/viewProps" Target="viewProp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4.fntdata"/><Relationship Id="rId38" Type="http://schemas.openxmlformats.org/officeDocument/2006/relationships/font" Target="fonts/font9.fntdata"/><Relationship Id="rId20" Type="http://schemas.openxmlformats.org/officeDocument/2006/relationships/slide" Target="slides/slide18.xml"/><Relationship Id="rId41" Type="http://schemas.openxmlformats.org/officeDocument/2006/relationships/font" Target="fonts/font12.fntdata"/></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7"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6868"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36869"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61A1049F-3667-456D-B180-2ED924866871}" type="slidenum">
              <a:rPr lang="hu-HU"/>
              <a:pPr>
                <a:defRPr/>
              </a:pPr>
              <a:t>‹#›</a:t>
            </a:fld>
            <a:endParaRPr lang="hu-HU"/>
          </a:p>
        </p:txBody>
      </p:sp>
    </p:spTree>
    <p:extLst>
      <p:ext uri="{BB962C8B-B14F-4D97-AF65-F5344CB8AC3E}">
        <p14:creationId xmlns:p14="http://schemas.microsoft.com/office/powerpoint/2010/main" val="70553891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73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solidFill>
                  <a:schemeClr val="tx1"/>
                </a:solidFill>
                <a:latin typeface="Segoe UI" pitchFamily="34" charset="0"/>
              </a:defRPr>
            </a:lvl1pPr>
          </a:lstStyle>
          <a:p>
            <a:pPr>
              <a:defRPr/>
            </a:pPr>
            <a:endParaRPr lang="hu-HU"/>
          </a:p>
        </p:txBody>
      </p:sp>
      <p:sp>
        <p:nvSpPr>
          <p:cNvPr id="3277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hu-HU" noProof="0"/>
              <a:t>Click to edit Master text styles</a:t>
            </a:r>
          </a:p>
          <a:p>
            <a:pPr lvl="1"/>
            <a:r>
              <a:rPr lang="hu-HU" noProof="0"/>
              <a:t>Second level</a:t>
            </a:r>
          </a:p>
          <a:p>
            <a:pPr lvl="2"/>
            <a:r>
              <a:rPr lang="hu-HU" noProof="0"/>
              <a:t>Third level</a:t>
            </a:r>
          </a:p>
          <a:p>
            <a:pPr lvl="3"/>
            <a:r>
              <a:rPr lang="hu-HU" noProof="0"/>
              <a:t>Fourth level</a:t>
            </a:r>
          </a:p>
          <a:p>
            <a:pPr lvl="4"/>
            <a:r>
              <a:rPr lang="hu-HU" noProof="0"/>
              <a:t>Fifth level</a:t>
            </a:r>
          </a:p>
        </p:txBody>
      </p:sp>
      <p:sp>
        <p:nvSpPr>
          <p:cNvPr id="573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a:solidFill>
                  <a:schemeClr val="tx1"/>
                </a:solidFill>
                <a:latin typeface="Segoe UI" pitchFamily="34" charset="0"/>
              </a:defRPr>
            </a:lvl1pPr>
          </a:lstStyle>
          <a:p>
            <a:pPr>
              <a:defRPr/>
            </a:pPr>
            <a:endParaRPr lang="hu-HU"/>
          </a:p>
        </p:txBody>
      </p:sp>
      <p:sp>
        <p:nvSpPr>
          <p:cNvPr id="573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solidFill>
                  <a:schemeClr val="tx1"/>
                </a:solidFill>
                <a:latin typeface="Segoe UI" pitchFamily="34" charset="0"/>
              </a:defRPr>
            </a:lvl1pPr>
          </a:lstStyle>
          <a:p>
            <a:pPr>
              <a:defRPr/>
            </a:pPr>
            <a:fld id="{8437CCB3-CD12-4C45-A4FC-11CD0A15BE74}" type="slidenum">
              <a:rPr lang="hu-HU"/>
              <a:pPr>
                <a:defRPr/>
              </a:pPr>
              <a:t>‹#›</a:t>
            </a:fld>
            <a:endParaRPr lang="hu-HU"/>
          </a:p>
        </p:txBody>
      </p:sp>
    </p:spTree>
    <p:extLst>
      <p:ext uri="{BB962C8B-B14F-4D97-AF65-F5344CB8AC3E}">
        <p14:creationId xmlns:p14="http://schemas.microsoft.com/office/powerpoint/2010/main" val="164362104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Segoe U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Segoe U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Segoe U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Segoe U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Segoe U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txBox="1">
            <a:spLocks noGrp="1" noChangeArrowheads="1"/>
          </p:cNvSpPr>
          <p:nvPr/>
        </p:nvSpPr>
        <p:spPr bwMode="auto">
          <a:xfrm>
            <a:off x="3884613" y="8685213"/>
            <a:ext cx="2971800"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r" eaLnBrk="1" hangingPunct="1"/>
            <a:fld id="{AEDDFDF9-7B6A-4AC2-A255-1E1ADC59DA60}" type="slidenum">
              <a:rPr lang="hu-HU" altLang="hu-HU" sz="1200">
                <a:solidFill>
                  <a:schemeClr val="tx1"/>
                </a:solidFill>
                <a:latin typeface="Segoe UI" pitchFamily="34" charset="0"/>
              </a:rPr>
              <a:pPr algn="r" eaLnBrk="1" hangingPunct="1"/>
              <a:t>1</a:t>
            </a:fld>
            <a:endParaRPr lang="hu-HU" altLang="hu-HU" sz="1200">
              <a:solidFill>
                <a:schemeClr val="tx1"/>
              </a:solidFill>
              <a:latin typeface="Segoe UI" pitchFamily="34" charset="0"/>
            </a:endParaRPr>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hu-HU"/>
          </a:p>
        </p:txBody>
      </p:sp>
    </p:spTree>
    <p:extLst>
      <p:ext uri="{BB962C8B-B14F-4D97-AF65-F5344CB8AC3E}">
        <p14:creationId xmlns:p14="http://schemas.microsoft.com/office/powerpoint/2010/main" val="23677855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19</a:t>
            </a:fld>
            <a:endParaRPr lang="hu-HU"/>
          </a:p>
        </p:txBody>
      </p:sp>
    </p:spTree>
    <p:extLst>
      <p:ext uri="{BB962C8B-B14F-4D97-AF65-F5344CB8AC3E}">
        <p14:creationId xmlns:p14="http://schemas.microsoft.com/office/powerpoint/2010/main" val="243350436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dirty="0"/>
              <a:t>ARRANGE fázisban csinálod ezt. A fenti </a:t>
            </a:r>
            <a:r>
              <a:rPr lang="hu-HU" dirty="0" err="1"/>
              <a:t>Setup</a:t>
            </a:r>
            <a:r>
              <a:rPr lang="hu-HU" dirty="0"/>
              <a:t>-ok egyszerre nyilván nem fognak működni, csak példák. Ha egyszer </a:t>
            </a:r>
            <a:r>
              <a:rPr lang="hu-HU" dirty="0" err="1"/>
              <a:t>setupoltál</a:t>
            </a:r>
            <a:r>
              <a:rPr lang="hu-HU" dirty="0"/>
              <a:t>, akkor csak a konkrétan megadott módokon tudod hívni a függvényt, különben exception!!!  </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20</a:t>
            </a:fld>
            <a:endParaRPr lang="hu-HU"/>
          </a:p>
        </p:txBody>
      </p:sp>
    </p:spTree>
    <p:extLst>
      <p:ext uri="{BB962C8B-B14F-4D97-AF65-F5344CB8AC3E}">
        <p14:creationId xmlns:p14="http://schemas.microsoft.com/office/powerpoint/2010/main" val="12741931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hu-HU"/>
              <a:t>ASSERT fázisban csinálod ezt</a:t>
            </a:r>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21</a:t>
            </a:fld>
            <a:endParaRPr lang="hu-HU"/>
          </a:p>
        </p:txBody>
      </p:sp>
    </p:spTree>
    <p:extLst>
      <p:ext uri="{BB962C8B-B14F-4D97-AF65-F5344CB8AC3E}">
        <p14:creationId xmlns:p14="http://schemas.microsoft.com/office/powerpoint/2010/main" val="35249174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sz="1200" b="0" i="0" kern="1200" dirty="0">
                <a:solidFill>
                  <a:schemeClr val="tx1"/>
                </a:solidFill>
                <a:effectLst/>
                <a:latin typeface="Segoe UI" pitchFamily="34" charset="0"/>
                <a:ea typeface="+mn-ea"/>
                <a:cs typeface="+mn-cs"/>
              </a:rPr>
              <a:t>“A code smell is a surface indication that usually corresponds to a deeper problem in the system.” ~ Martin Fowler</a:t>
            </a:r>
            <a:endParaRPr lang="en-GB"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23</a:t>
            </a:fld>
            <a:endParaRPr lang="hu-HU"/>
          </a:p>
        </p:txBody>
      </p:sp>
    </p:spTree>
    <p:extLst>
      <p:ext uri="{BB962C8B-B14F-4D97-AF65-F5344CB8AC3E}">
        <p14:creationId xmlns:p14="http://schemas.microsoft.com/office/powerpoint/2010/main" val="22116727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4B4B36"/>
                </a:solidFill>
                <a:latin typeface="Calibri" pitchFamily="34" charset="0"/>
              </a:defRPr>
            </a:lvl1pPr>
            <a:lvl2pPr marL="742950" indent="-285750" eaLnBrk="0" hangingPunct="0">
              <a:defRPr sz="1200">
                <a:solidFill>
                  <a:srgbClr val="4B4B36"/>
                </a:solidFill>
                <a:latin typeface="Calibri" pitchFamily="34" charset="0"/>
              </a:defRPr>
            </a:lvl2pPr>
            <a:lvl3pPr marL="1143000" indent="-228600" eaLnBrk="0" hangingPunct="0">
              <a:defRPr sz="1200">
                <a:solidFill>
                  <a:srgbClr val="4B4B36"/>
                </a:solidFill>
                <a:latin typeface="Calibri" pitchFamily="34" charset="0"/>
              </a:defRPr>
            </a:lvl3pPr>
            <a:lvl4pPr marL="1600200" indent="-228600" eaLnBrk="0" hangingPunct="0">
              <a:defRPr sz="1200">
                <a:solidFill>
                  <a:srgbClr val="4B4B36"/>
                </a:solidFill>
                <a:latin typeface="Calibri" pitchFamily="34" charset="0"/>
              </a:defRPr>
            </a:lvl4pPr>
            <a:lvl5pPr marL="2057400" indent="-228600" eaLnBrk="0" hangingPunct="0">
              <a:defRPr sz="1200">
                <a:solidFill>
                  <a:srgbClr val="4B4B36"/>
                </a:solidFill>
                <a:latin typeface="Calibri" pitchFamily="34" charset="0"/>
              </a:defRPr>
            </a:lvl5pPr>
            <a:lvl6pPr marL="2514600" indent="-228600" algn="ctr" eaLnBrk="0" fontAlgn="base" hangingPunct="0">
              <a:spcBef>
                <a:spcPct val="0"/>
              </a:spcBef>
              <a:spcAft>
                <a:spcPct val="0"/>
              </a:spcAft>
              <a:defRPr sz="1200">
                <a:solidFill>
                  <a:srgbClr val="4B4B36"/>
                </a:solidFill>
                <a:latin typeface="Calibri" pitchFamily="34" charset="0"/>
              </a:defRPr>
            </a:lvl6pPr>
            <a:lvl7pPr marL="2971800" indent="-228600" algn="ctr" eaLnBrk="0" fontAlgn="base" hangingPunct="0">
              <a:spcBef>
                <a:spcPct val="0"/>
              </a:spcBef>
              <a:spcAft>
                <a:spcPct val="0"/>
              </a:spcAft>
              <a:defRPr sz="1200">
                <a:solidFill>
                  <a:srgbClr val="4B4B36"/>
                </a:solidFill>
                <a:latin typeface="Calibri" pitchFamily="34" charset="0"/>
              </a:defRPr>
            </a:lvl7pPr>
            <a:lvl8pPr marL="3429000" indent="-228600" algn="ctr" eaLnBrk="0" fontAlgn="base" hangingPunct="0">
              <a:spcBef>
                <a:spcPct val="0"/>
              </a:spcBef>
              <a:spcAft>
                <a:spcPct val="0"/>
              </a:spcAft>
              <a:defRPr sz="1200">
                <a:solidFill>
                  <a:srgbClr val="4B4B36"/>
                </a:solidFill>
                <a:latin typeface="Calibri" pitchFamily="34" charset="0"/>
              </a:defRPr>
            </a:lvl8pPr>
            <a:lvl9pPr marL="3886200" indent="-228600" algn="ctr" eaLnBrk="0" fontAlgn="base" hangingPunct="0">
              <a:spcBef>
                <a:spcPct val="0"/>
              </a:spcBef>
              <a:spcAft>
                <a:spcPct val="0"/>
              </a:spcAft>
              <a:defRPr sz="1200">
                <a:solidFill>
                  <a:srgbClr val="4B4B36"/>
                </a:solidFill>
                <a:latin typeface="Calibri" pitchFamily="34" charset="0"/>
              </a:defRPr>
            </a:lvl9pPr>
          </a:lstStyle>
          <a:p>
            <a:pPr eaLnBrk="1" hangingPunct="1"/>
            <a:fld id="{0E1A35DE-E50B-45D9-988D-E6552CF1C980}" type="slidenum">
              <a:rPr lang="hu-HU" smtClean="0">
                <a:solidFill>
                  <a:schemeClr val="tx1"/>
                </a:solidFill>
                <a:latin typeface="Segoe UI" pitchFamily="34" charset="0"/>
              </a:rPr>
              <a:pPr eaLnBrk="1" hangingPunct="1"/>
              <a:t>24</a:t>
            </a:fld>
            <a:endParaRPr lang="hu-HU">
              <a:solidFill>
                <a:schemeClr val="tx1"/>
              </a:solidFill>
              <a:latin typeface="Segoe UI"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p>
        </p:txBody>
      </p:sp>
    </p:spTree>
    <p:extLst>
      <p:ext uri="{BB962C8B-B14F-4D97-AF65-F5344CB8AC3E}">
        <p14:creationId xmlns:p14="http://schemas.microsoft.com/office/powerpoint/2010/main" val="1565295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1200">
                <a:solidFill>
                  <a:srgbClr val="4B4B36"/>
                </a:solidFill>
                <a:latin typeface="Calibri" pitchFamily="34" charset="0"/>
              </a:defRPr>
            </a:lvl1pPr>
            <a:lvl2pPr marL="742950" indent="-285750" eaLnBrk="0" hangingPunct="0">
              <a:defRPr sz="1200">
                <a:solidFill>
                  <a:srgbClr val="4B4B36"/>
                </a:solidFill>
                <a:latin typeface="Calibri" pitchFamily="34" charset="0"/>
              </a:defRPr>
            </a:lvl2pPr>
            <a:lvl3pPr marL="1143000" indent="-228600" eaLnBrk="0" hangingPunct="0">
              <a:defRPr sz="1200">
                <a:solidFill>
                  <a:srgbClr val="4B4B36"/>
                </a:solidFill>
                <a:latin typeface="Calibri" pitchFamily="34" charset="0"/>
              </a:defRPr>
            </a:lvl3pPr>
            <a:lvl4pPr marL="1600200" indent="-228600" eaLnBrk="0" hangingPunct="0">
              <a:defRPr sz="1200">
                <a:solidFill>
                  <a:srgbClr val="4B4B36"/>
                </a:solidFill>
                <a:latin typeface="Calibri" pitchFamily="34" charset="0"/>
              </a:defRPr>
            </a:lvl4pPr>
            <a:lvl5pPr marL="2057400" indent="-228600" eaLnBrk="0" hangingPunct="0">
              <a:defRPr sz="1200">
                <a:solidFill>
                  <a:srgbClr val="4B4B36"/>
                </a:solidFill>
                <a:latin typeface="Calibri" pitchFamily="34" charset="0"/>
              </a:defRPr>
            </a:lvl5pPr>
            <a:lvl6pPr marL="2514600" indent="-228600" algn="ctr" eaLnBrk="0" fontAlgn="base" hangingPunct="0">
              <a:spcBef>
                <a:spcPct val="0"/>
              </a:spcBef>
              <a:spcAft>
                <a:spcPct val="0"/>
              </a:spcAft>
              <a:defRPr sz="1200">
                <a:solidFill>
                  <a:srgbClr val="4B4B36"/>
                </a:solidFill>
                <a:latin typeface="Calibri" pitchFamily="34" charset="0"/>
              </a:defRPr>
            </a:lvl6pPr>
            <a:lvl7pPr marL="2971800" indent="-228600" algn="ctr" eaLnBrk="0" fontAlgn="base" hangingPunct="0">
              <a:spcBef>
                <a:spcPct val="0"/>
              </a:spcBef>
              <a:spcAft>
                <a:spcPct val="0"/>
              </a:spcAft>
              <a:defRPr sz="1200">
                <a:solidFill>
                  <a:srgbClr val="4B4B36"/>
                </a:solidFill>
                <a:latin typeface="Calibri" pitchFamily="34" charset="0"/>
              </a:defRPr>
            </a:lvl7pPr>
            <a:lvl8pPr marL="3429000" indent="-228600" algn="ctr" eaLnBrk="0" fontAlgn="base" hangingPunct="0">
              <a:spcBef>
                <a:spcPct val="0"/>
              </a:spcBef>
              <a:spcAft>
                <a:spcPct val="0"/>
              </a:spcAft>
              <a:defRPr sz="1200">
                <a:solidFill>
                  <a:srgbClr val="4B4B36"/>
                </a:solidFill>
                <a:latin typeface="Calibri" pitchFamily="34" charset="0"/>
              </a:defRPr>
            </a:lvl8pPr>
            <a:lvl9pPr marL="3886200" indent="-228600" algn="ctr" eaLnBrk="0" fontAlgn="base" hangingPunct="0">
              <a:spcBef>
                <a:spcPct val="0"/>
              </a:spcBef>
              <a:spcAft>
                <a:spcPct val="0"/>
              </a:spcAft>
              <a:defRPr sz="1200">
                <a:solidFill>
                  <a:srgbClr val="4B4B36"/>
                </a:solidFill>
                <a:latin typeface="Calibri" pitchFamily="34" charset="0"/>
              </a:defRPr>
            </a:lvl9pPr>
          </a:lstStyle>
          <a:p>
            <a:pPr eaLnBrk="1" hangingPunct="1"/>
            <a:fld id="{0E1A35DE-E50B-45D9-988D-E6552CF1C980}" type="slidenum">
              <a:rPr lang="hu-HU" smtClean="0">
                <a:solidFill>
                  <a:schemeClr val="tx1"/>
                </a:solidFill>
                <a:latin typeface="Segoe UI" pitchFamily="34" charset="0"/>
              </a:rPr>
              <a:pPr eaLnBrk="1" hangingPunct="1"/>
              <a:t>25</a:t>
            </a:fld>
            <a:endParaRPr lang="hu-HU">
              <a:solidFill>
                <a:schemeClr val="tx1"/>
              </a:solidFill>
              <a:latin typeface="Segoe UI" pitchFamily="34" charset="0"/>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hu-HU"/>
          </a:p>
        </p:txBody>
      </p:sp>
    </p:spTree>
    <p:extLst>
      <p:ext uri="{BB962C8B-B14F-4D97-AF65-F5344CB8AC3E}">
        <p14:creationId xmlns:p14="http://schemas.microsoft.com/office/powerpoint/2010/main" val="27883925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Ránézésre olvasható nevekkel: + ránézésre olvasható teszt is legyen</a:t>
            </a:r>
          </a:p>
          <a:p>
            <a:r>
              <a:rPr lang="hu-HU"/>
              <a:t>Az egymástól való függetlenítés miatt akár kódduplikáció is simán megengedett </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4</a:t>
            </a:fld>
            <a:endParaRPr lang="hu-HU"/>
          </a:p>
        </p:txBody>
      </p:sp>
    </p:spTree>
    <p:extLst>
      <p:ext uri="{BB962C8B-B14F-4D97-AF65-F5344CB8AC3E}">
        <p14:creationId xmlns:p14="http://schemas.microsoft.com/office/powerpoint/2010/main" val="136991785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11</a:t>
            </a:fld>
            <a:endParaRPr lang="hu-HU"/>
          </a:p>
        </p:txBody>
      </p:sp>
    </p:spTree>
    <p:extLst>
      <p:ext uri="{BB962C8B-B14F-4D97-AF65-F5344CB8AC3E}">
        <p14:creationId xmlns:p14="http://schemas.microsoft.com/office/powerpoint/2010/main" val="2605458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12</a:t>
            </a:fld>
            <a:endParaRPr lang="hu-HU"/>
          </a:p>
        </p:txBody>
      </p:sp>
    </p:spTree>
    <p:extLst>
      <p:ext uri="{BB962C8B-B14F-4D97-AF65-F5344CB8AC3E}">
        <p14:creationId xmlns:p14="http://schemas.microsoft.com/office/powerpoint/2010/main" val="21651568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hu-HU"/>
              <a:t>A DI nem (elsősorban) teszt célú dolog, de a tesztelhetőség egy lényeges előny. A DI-t teljesen betartó kód írása bonyolult, a Main()-nek ismernie kéne minden függőséget? =&gt; IoC containerek</a:t>
            </a:r>
            <a:endParaRPr lang="en-GB"/>
          </a:p>
        </p:txBody>
      </p:sp>
      <p:sp>
        <p:nvSpPr>
          <p:cNvPr id="4" name="Slide Number Placeholder 3"/>
          <p:cNvSpPr>
            <a:spLocks noGrp="1"/>
          </p:cNvSpPr>
          <p:nvPr>
            <p:ph type="sldNum" sz="quarter" idx="10"/>
          </p:nvPr>
        </p:nvSpPr>
        <p:spPr/>
        <p:txBody>
          <a:bodyPr/>
          <a:lstStyle/>
          <a:p>
            <a:pPr>
              <a:defRPr/>
            </a:pPr>
            <a:fld id="{8437CCB3-CD12-4C45-A4FC-11CD0A15BE74}" type="slidenum">
              <a:rPr lang="hu-HU" smtClean="0"/>
              <a:pPr>
                <a:defRPr/>
              </a:pPr>
              <a:t>14</a:t>
            </a:fld>
            <a:endParaRPr lang="hu-HU"/>
          </a:p>
        </p:txBody>
      </p:sp>
    </p:spTree>
    <p:extLst>
      <p:ext uri="{BB962C8B-B14F-4D97-AF65-F5344CB8AC3E}">
        <p14:creationId xmlns:p14="http://schemas.microsoft.com/office/powerpoint/2010/main" val="221654453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r>
              <a:rPr lang="en-GB" dirty="0"/>
              <a:t>http://xunitpatterns.com/Mocks,%20Fakes,%20Stubs%20and%20Dummies.html</a:t>
            </a:r>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15</a:t>
            </a:fld>
            <a:endParaRPr lang="hu-HU"/>
          </a:p>
        </p:txBody>
      </p:sp>
    </p:spTree>
    <p:extLst>
      <p:ext uri="{BB962C8B-B14F-4D97-AF65-F5344CB8AC3E}">
        <p14:creationId xmlns:p14="http://schemas.microsoft.com/office/powerpoint/2010/main" val="36366226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hu-HU" sz="1200" b="0" dirty="0"/>
              <a:t>Forrás: http://xunitpatterns.com/Mocks,%20Fakes,%20Stubs%20and%20Dummies.html</a:t>
            </a:r>
            <a:endParaRPr lang="en-GB" sz="1200" b="0" dirty="0"/>
          </a:p>
          <a:p>
            <a:endParaRPr lang="en-GB" dirty="0"/>
          </a:p>
        </p:txBody>
      </p:sp>
      <p:sp>
        <p:nvSpPr>
          <p:cNvPr id="4" name="Dia számának helye 3"/>
          <p:cNvSpPr>
            <a:spLocks noGrp="1"/>
          </p:cNvSpPr>
          <p:nvPr>
            <p:ph type="sldNum" sz="quarter" idx="5"/>
          </p:nvPr>
        </p:nvSpPr>
        <p:spPr/>
        <p:txBody>
          <a:bodyPr/>
          <a:lstStyle/>
          <a:p>
            <a:pPr>
              <a:defRPr/>
            </a:pPr>
            <a:fld id="{8437CCB3-CD12-4C45-A4FC-11CD0A15BE74}" type="slidenum">
              <a:rPr lang="hu-HU" smtClean="0"/>
              <a:pPr>
                <a:defRPr/>
              </a:pPr>
              <a:t>16</a:t>
            </a:fld>
            <a:endParaRPr lang="hu-HU"/>
          </a:p>
        </p:txBody>
      </p:sp>
    </p:spTree>
    <p:extLst>
      <p:ext uri="{BB962C8B-B14F-4D97-AF65-F5344CB8AC3E}">
        <p14:creationId xmlns:p14="http://schemas.microsoft.com/office/powerpoint/2010/main" val="222905259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17</a:t>
            </a:fld>
            <a:endParaRPr lang="hu-HU"/>
          </a:p>
        </p:txBody>
      </p:sp>
    </p:spTree>
    <p:extLst>
      <p:ext uri="{BB962C8B-B14F-4D97-AF65-F5344CB8AC3E}">
        <p14:creationId xmlns:p14="http://schemas.microsoft.com/office/powerpoint/2010/main" val="4377698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kép helye 1"/>
          <p:cNvSpPr>
            <a:spLocks noGrp="1" noRot="1" noChangeAspect="1"/>
          </p:cNvSpPr>
          <p:nvPr>
            <p:ph type="sldImg"/>
          </p:nvPr>
        </p:nvSpPr>
        <p:spPr/>
      </p:sp>
      <p:sp>
        <p:nvSpPr>
          <p:cNvPr id="3" name="Jegyzetek helye 2"/>
          <p:cNvSpPr>
            <a:spLocks noGrp="1"/>
          </p:cNvSpPr>
          <p:nvPr>
            <p:ph type="body" idx="1"/>
          </p:nvPr>
        </p:nvSpPr>
        <p:spPr/>
        <p:txBody>
          <a:bodyPr/>
          <a:lstStyle/>
          <a:p>
            <a:endParaRPr lang="hu-HU"/>
          </a:p>
        </p:txBody>
      </p:sp>
      <p:sp>
        <p:nvSpPr>
          <p:cNvPr id="4" name="Dia számának helye 3"/>
          <p:cNvSpPr>
            <a:spLocks noGrp="1"/>
          </p:cNvSpPr>
          <p:nvPr>
            <p:ph type="sldNum" sz="quarter" idx="10"/>
          </p:nvPr>
        </p:nvSpPr>
        <p:spPr/>
        <p:txBody>
          <a:bodyPr/>
          <a:lstStyle/>
          <a:p>
            <a:pPr>
              <a:defRPr/>
            </a:pPr>
            <a:fld id="{8437CCB3-CD12-4C45-A4FC-11CD0A15BE74}" type="slidenum">
              <a:rPr lang="hu-HU" smtClean="0"/>
              <a:pPr>
                <a:defRPr/>
              </a:pPr>
              <a:t>18</a:t>
            </a:fld>
            <a:endParaRPr lang="hu-HU"/>
          </a:p>
        </p:txBody>
      </p:sp>
    </p:spTree>
    <p:extLst>
      <p:ext uri="{BB962C8B-B14F-4D97-AF65-F5344CB8AC3E}">
        <p14:creationId xmlns:p14="http://schemas.microsoft.com/office/powerpoint/2010/main" val="404785063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Címdia">
    <p:spTree>
      <p:nvGrpSpPr>
        <p:cNvPr id="1" name=""/>
        <p:cNvGrpSpPr/>
        <p:nvPr/>
      </p:nvGrpSpPr>
      <p:grpSpPr>
        <a:xfrm>
          <a:off x="0" y="0"/>
          <a:ext cx="0" cy="0"/>
          <a:chOff x="0" y="0"/>
          <a:chExt cx="0" cy="0"/>
        </a:xfrm>
      </p:grpSpPr>
      <p:sp>
        <p:nvSpPr>
          <p:cNvPr id="4" name="Rectangle 10"/>
          <p:cNvSpPr>
            <a:spLocks noChangeArrowheads="1"/>
          </p:cNvSpPr>
          <p:nvPr userDrawn="1"/>
        </p:nvSpPr>
        <p:spPr bwMode="auto">
          <a:xfrm>
            <a:off x="107950" y="6562725"/>
            <a:ext cx="719138" cy="179388"/>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159746" name="Rectangle 2"/>
          <p:cNvSpPr>
            <a:spLocks noGrp="1" noChangeArrowheads="1"/>
          </p:cNvSpPr>
          <p:nvPr>
            <p:ph type="ctrTitle"/>
          </p:nvPr>
        </p:nvSpPr>
        <p:spPr>
          <a:xfrm>
            <a:off x="685800" y="2130425"/>
            <a:ext cx="7772400" cy="1470025"/>
          </a:xfrm>
        </p:spPr>
        <p:txBody>
          <a:bodyPr/>
          <a:lstStyle>
            <a:lvl1pPr>
              <a:defRPr smtClean="0"/>
            </a:lvl1pPr>
          </a:lstStyle>
          <a:p>
            <a:r>
              <a:rPr lang="hu-HU"/>
              <a:t>Mintacím szerkesztése</a:t>
            </a:r>
          </a:p>
        </p:txBody>
      </p:sp>
      <p:sp>
        <p:nvSpPr>
          <p:cNvPr id="159747" name="Rectangle 3"/>
          <p:cNvSpPr>
            <a:spLocks noGrp="1" noChangeArrowheads="1"/>
          </p:cNvSpPr>
          <p:nvPr>
            <p:ph type="subTitle" idx="1"/>
          </p:nvPr>
        </p:nvSpPr>
        <p:spPr>
          <a:xfrm>
            <a:off x="1371600" y="3886200"/>
            <a:ext cx="6400800" cy="1752600"/>
          </a:xfrm>
        </p:spPr>
        <p:txBody>
          <a:bodyPr/>
          <a:lstStyle>
            <a:lvl1pPr marL="0" indent="0" algn="ctr">
              <a:buFontTx/>
              <a:buNone/>
              <a:defRPr smtClean="0"/>
            </a:lvl1pPr>
          </a:lstStyle>
          <a:p>
            <a:r>
              <a:rPr lang="hu-HU"/>
              <a:t>Alcím mintájának szerkesztése</a:t>
            </a:r>
          </a:p>
        </p:txBody>
      </p:sp>
      <p:sp>
        <p:nvSpPr>
          <p:cNvPr id="5" name="Rectangle 7"/>
          <p:cNvSpPr>
            <a:spLocks noGrp="1" noChangeArrowheads="1"/>
          </p:cNvSpPr>
          <p:nvPr>
            <p:ph type="dt" sz="half" idx="10"/>
          </p:nvPr>
        </p:nvSpPr>
        <p:spPr>
          <a:xfrm>
            <a:off x="457200" y="6245225"/>
            <a:ext cx="2133600" cy="476250"/>
          </a:xfrm>
        </p:spPr>
        <p:txBody>
          <a:bodyPr/>
          <a:lstStyle>
            <a:lvl1pPr>
              <a:defRPr/>
            </a:lvl1pPr>
          </a:lstStyle>
          <a:p>
            <a:pPr>
              <a:defRPr/>
            </a:pPr>
            <a:endParaRPr lang="hu-HU"/>
          </a:p>
        </p:txBody>
      </p:sp>
      <p:sp>
        <p:nvSpPr>
          <p:cNvPr id="6" name="Rectangle 9"/>
          <p:cNvSpPr>
            <a:spLocks noGrp="1" noChangeArrowheads="1"/>
          </p:cNvSpPr>
          <p:nvPr>
            <p:ph type="sldNum" sz="quarter" idx="11"/>
          </p:nvPr>
        </p:nvSpPr>
        <p:spPr>
          <a:xfrm>
            <a:off x="6553200" y="6245225"/>
            <a:ext cx="2133600" cy="476250"/>
          </a:xfrm>
        </p:spPr>
        <p:txBody>
          <a:bodyPr/>
          <a:lstStyle>
            <a:lvl1pPr algn="r">
              <a:defRPr sz="1000">
                <a:solidFill>
                  <a:schemeClr val="tx1"/>
                </a:solidFill>
              </a:defRPr>
            </a:lvl1pPr>
          </a:lstStyle>
          <a:p>
            <a:pPr>
              <a:defRPr/>
            </a:pPr>
            <a:fld id="{09FE533E-8244-41F6-B858-365FD739EC2B}" type="slidenum">
              <a:rPr lang="hu-HU"/>
              <a:pPr>
                <a:defRPr/>
              </a:pPr>
              <a:t>‹#›</a:t>
            </a:fld>
            <a:endParaRPr lang="hu-HU"/>
          </a:p>
        </p:txBody>
      </p:sp>
      <p:sp>
        <p:nvSpPr>
          <p:cNvPr id="7" name="Rectangle 15"/>
          <p:cNvSpPr>
            <a:spLocks noGrp="1" noChangeArrowheads="1"/>
          </p:cNvSpPr>
          <p:nvPr>
            <p:ph type="ftr" sz="quarter" idx="12"/>
          </p:nvPr>
        </p:nvSpPr>
        <p:spPr>
          <a:xfrm>
            <a:off x="3124200" y="6245225"/>
            <a:ext cx="2895600" cy="476250"/>
          </a:xfrm>
        </p:spPr>
        <p:txBody>
          <a:bodyPr/>
          <a:lstStyle>
            <a:lvl1pPr>
              <a:defRPr smtClean="0"/>
            </a:lvl1pPr>
          </a:lstStyle>
          <a:p>
            <a:pPr>
              <a:defRPr/>
            </a:pPr>
            <a:r>
              <a:rPr lang="hu-HU" smtClean="0"/>
              <a:t>OE-NIK WHP</a:t>
            </a:r>
            <a:endParaRPr lang="hu-HU"/>
          </a:p>
        </p:txBody>
      </p:sp>
    </p:spTree>
    <p:extLst>
      <p:ext uri="{BB962C8B-B14F-4D97-AF65-F5344CB8AC3E}">
        <p14:creationId xmlns:p14="http://schemas.microsoft.com/office/powerpoint/2010/main" val="453169192"/>
      </p:ext>
    </p:extLst>
  </p:cSld>
  <p:clrMapOvr>
    <a:masterClrMapping/>
  </p:clrMapOvr>
  <p:transition spd="med">
    <p:cove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Kép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1792288" y="4800600"/>
            <a:ext cx="5486400" cy="566738"/>
          </a:xfrm>
        </p:spPr>
        <p:txBody>
          <a:bodyPr anchor="b"/>
          <a:lstStyle>
            <a:lvl1pPr algn="l">
              <a:defRPr sz="2000" b="1"/>
            </a:lvl1pPr>
          </a:lstStyle>
          <a:p>
            <a:r>
              <a:rPr lang="hu-HU"/>
              <a:t>Mintacím szerkesztése</a:t>
            </a:r>
          </a:p>
        </p:txBody>
      </p:sp>
      <p:sp>
        <p:nvSpPr>
          <p:cNvPr id="3" name="Kép hely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hu-HU" noProof="0"/>
          </a:p>
        </p:txBody>
      </p:sp>
      <p:sp>
        <p:nvSpPr>
          <p:cNvPr id="4" name="Szöveg hely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AC0A760F-72D2-432F-8862-509085489D62}" type="slidenum">
              <a:rPr lang="hu-HU"/>
              <a:pPr>
                <a:defRPr/>
              </a:pPr>
              <a:t>‹#›</a:t>
            </a:fld>
            <a:endParaRPr lang="hu-HU"/>
          </a:p>
        </p:txBody>
      </p:sp>
    </p:spTree>
    <p:extLst>
      <p:ext uri="{BB962C8B-B14F-4D97-AF65-F5344CB8AC3E}">
        <p14:creationId xmlns:p14="http://schemas.microsoft.com/office/powerpoint/2010/main" val="1139165137"/>
      </p:ext>
    </p:extLst>
  </p:cSld>
  <p:clrMapOvr>
    <a:masterClrMapping/>
  </p:clrMapOvr>
  <p:transition spd="med">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Cím és függőleges szöveg">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Függőleges szöveg helye 2"/>
          <p:cNvSpPr>
            <a:spLocks noGrp="1"/>
          </p:cNvSpPr>
          <p:nvPr>
            <p:ph type="body" orient="vert" idx="1"/>
          </p:nvPr>
        </p:nvSpPr>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77E96086-F10C-433E-A121-D8DB20A5B619}" type="slidenum">
              <a:rPr lang="hu-HU"/>
              <a:pPr>
                <a:defRPr/>
              </a:pPr>
              <a:t>‹#›</a:t>
            </a:fld>
            <a:endParaRPr lang="hu-HU"/>
          </a:p>
        </p:txBody>
      </p:sp>
    </p:spTree>
    <p:extLst>
      <p:ext uri="{BB962C8B-B14F-4D97-AF65-F5344CB8AC3E}">
        <p14:creationId xmlns:p14="http://schemas.microsoft.com/office/powerpoint/2010/main" val="127635521"/>
      </p:ext>
    </p:extLst>
  </p:cSld>
  <p:clrMapOvr>
    <a:masterClrMapping/>
  </p:clrMapOvr>
  <p:transition spd="med">
    <p:cove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Függőleges cím és szöveg">
    <p:spTree>
      <p:nvGrpSpPr>
        <p:cNvPr id="1" name=""/>
        <p:cNvGrpSpPr/>
        <p:nvPr/>
      </p:nvGrpSpPr>
      <p:grpSpPr>
        <a:xfrm>
          <a:off x="0" y="0"/>
          <a:ext cx="0" cy="0"/>
          <a:chOff x="0" y="0"/>
          <a:chExt cx="0" cy="0"/>
        </a:xfrm>
      </p:grpSpPr>
      <p:sp>
        <p:nvSpPr>
          <p:cNvPr id="2" name="Függőleges cím 1"/>
          <p:cNvSpPr>
            <a:spLocks noGrp="1"/>
          </p:cNvSpPr>
          <p:nvPr>
            <p:ph type="title" orient="vert"/>
          </p:nvPr>
        </p:nvSpPr>
        <p:spPr>
          <a:xfrm>
            <a:off x="6804025" y="115888"/>
            <a:ext cx="2232025" cy="6337300"/>
          </a:xfrm>
        </p:spPr>
        <p:txBody>
          <a:bodyPr vert="eaVert"/>
          <a:lstStyle/>
          <a:p>
            <a:r>
              <a:rPr lang="hu-HU"/>
              <a:t>Mintacím szerkesztése</a:t>
            </a:r>
          </a:p>
        </p:txBody>
      </p:sp>
      <p:sp>
        <p:nvSpPr>
          <p:cNvPr id="3" name="Függőleges szöveg helye 2"/>
          <p:cNvSpPr>
            <a:spLocks noGrp="1"/>
          </p:cNvSpPr>
          <p:nvPr>
            <p:ph type="body" orient="vert" idx="1"/>
          </p:nvPr>
        </p:nvSpPr>
        <p:spPr>
          <a:xfrm>
            <a:off x="107950" y="115888"/>
            <a:ext cx="6543675" cy="6337300"/>
          </a:xfrm>
        </p:spPr>
        <p:txBody>
          <a:bodyPr vert="eaVert"/>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989E4B7D-BB2E-4AC0-A426-44F0FD343D85}" type="slidenum">
              <a:rPr lang="hu-HU"/>
              <a:pPr>
                <a:defRPr/>
              </a:pPr>
              <a:t>‹#›</a:t>
            </a:fld>
            <a:endParaRPr lang="hu-HU"/>
          </a:p>
        </p:txBody>
      </p:sp>
    </p:spTree>
    <p:extLst>
      <p:ext uri="{BB962C8B-B14F-4D97-AF65-F5344CB8AC3E}">
        <p14:creationId xmlns:p14="http://schemas.microsoft.com/office/powerpoint/2010/main" val="197384901"/>
      </p:ext>
    </p:extLst>
  </p:cSld>
  <p:clrMapOvr>
    <a:masterClrMapping/>
  </p:clrMapOvr>
  <p:transition spd="med">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reserve="1">
  <p:cSld name="Cím és táblázat">
    <p:spTree>
      <p:nvGrpSpPr>
        <p:cNvPr id="1" name=""/>
        <p:cNvGrpSpPr/>
        <p:nvPr/>
      </p:nvGrpSpPr>
      <p:grpSpPr>
        <a:xfrm>
          <a:off x="0" y="0"/>
          <a:ext cx="0" cy="0"/>
          <a:chOff x="0" y="0"/>
          <a:chExt cx="0" cy="0"/>
        </a:xfrm>
      </p:grpSpPr>
      <p:sp>
        <p:nvSpPr>
          <p:cNvPr id="2" name="Cím 1"/>
          <p:cNvSpPr>
            <a:spLocks noGrp="1"/>
          </p:cNvSpPr>
          <p:nvPr>
            <p:ph type="title"/>
          </p:nvPr>
        </p:nvSpPr>
        <p:spPr>
          <a:xfrm>
            <a:off x="107950" y="115888"/>
            <a:ext cx="8928100" cy="576262"/>
          </a:xfrm>
        </p:spPr>
        <p:txBody>
          <a:bodyPr/>
          <a:lstStyle/>
          <a:p>
            <a:r>
              <a:rPr lang="hu-HU"/>
              <a:t>Mintacím szerkesztése</a:t>
            </a:r>
          </a:p>
        </p:txBody>
      </p:sp>
      <p:sp>
        <p:nvSpPr>
          <p:cNvPr id="3" name="Táblázat helye 2"/>
          <p:cNvSpPr>
            <a:spLocks noGrp="1"/>
          </p:cNvSpPr>
          <p:nvPr>
            <p:ph type="tbl" idx="1"/>
          </p:nvPr>
        </p:nvSpPr>
        <p:spPr>
          <a:xfrm>
            <a:off x="107950" y="692150"/>
            <a:ext cx="8928100" cy="5761038"/>
          </a:xfrm>
        </p:spPr>
        <p:txBody>
          <a:bodyPr/>
          <a:lstStyle/>
          <a:p>
            <a:pPr lvl="0"/>
            <a:endParaRPr lang="hu-HU" noProof="0"/>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4401DDD6-3F8B-4A0F-8C72-BF6764E27FA3}" type="slidenum">
              <a:rPr lang="hu-HU"/>
              <a:pPr>
                <a:defRPr/>
              </a:pPr>
              <a:t>‹#›</a:t>
            </a:fld>
            <a:endParaRPr lang="hu-HU"/>
          </a:p>
        </p:txBody>
      </p:sp>
    </p:spTree>
    <p:extLst>
      <p:ext uri="{BB962C8B-B14F-4D97-AF65-F5344CB8AC3E}">
        <p14:creationId xmlns:p14="http://schemas.microsoft.com/office/powerpoint/2010/main" val="2677050376"/>
      </p:ext>
    </p:extLst>
  </p:cSld>
  <p:clrMapOvr>
    <a:masterClrMapping/>
  </p:clrMapOvr>
  <p:transition spd="med">
    <p:cove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Custom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hu-HU"/>
          </a:p>
        </p:txBody>
      </p:sp>
      <p:sp>
        <p:nvSpPr>
          <p:cNvPr id="7" name="Text Placeholder 6"/>
          <p:cNvSpPr>
            <a:spLocks noGrp="1"/>
          </p:cNvSpPr>
          <p:nvPr>
            <p:ph type="body" sz="quarter" idx="13"/>
          </p:nvPr>
        </p:nvSpPr>
        <p:spPr>
          <a:xfrm>
            <a:off x="107950" y="692150"/>
            <a:ext cx="8928100" cy="5725182"/>
          </a:xfrm>
        </p:spPr>
        <p:txBody>
          <a:bodyPr/>
          <a:lstStyle>
            <a:lvl1pPr>
              <a:defRPr sz="2400"/>
            </a:lvl1pPr>
            <a:lvl2pPr>
              <a:defRPr sz="2400"/>
            </a:lvl2pPr>
            <a:lvl3pPr>
              <a:defRPr sz="2400"/>
            </a:lvl3pPr>
            <a:lvl4pPr>
              <a:defRPr sz="2400"/>
            </a:lvl4pPr>
            <a:lvl5pPr>
              <a:defRPr sz="24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hu-HU" dirty="0"/>
          </a:p>
        </p:txBody>
      </p:sp>
      <p:sp>
        <p:nvSpPr>
          <p:cNvPr id="4" name="Slide Number Placeholder 3"/>
          <p:cNvSpPr>
            <a:spLocks noGrp="1"/>
          </p:cNvSpPr>
          <p:nvPr>
            <p:ph type="sldNum" sz="quarter" idx="14"/>
          </p:nvPr>
        </p:nvSpPr>
        <p:spPr>
          <a:xfrm>
            <a:off x="7596188" y="6562725"/>
            <a:ext cx="1196975" cy="179388"/>
          </a:xfrm>
          <a:prstGeom prst="rect">
            <a:avLst/>
          </a:prstGeom>
        </p:spPr>
        <p:txBody>
          <a:bodyPr/>
          <a:lstStyle>
            <a:lvl1pPr algn="ctr">
              <a:defRPr>
                <a:cs typeface="+mn-cs"/>
              </a:defRPr>
            </a:lvl1pPr>
          </a:lstStyle>
          <a:p>
            <a:pPr>
              <a:defRPr/>
            </a:pPr>
            <a:fld id="{8C7F5FD8-AE3A-4281-8005-0D973ED324AE}" type="slidenum">
              <a:rPr lang="hu-HU"/>
              <a:pPr>
                <a:defRPr/>
              </a:pPr>
              <a:t>‹#›</a:t>
            </a:fld>
            <a:endParaRPr lang="hu-HU"/>
          </a:p>
        </p:txBody>
      </p:sp>
    </p:spTree>
    <p:extLst>
      <p:ext uri="{BB962C8B-B14F-4D97-AF65-F5344CB8AC3E}">
        <p14:creationId xmlns:p14="http://schemas.microsoft.com/office/powerpoint/2010/main" val="1829389245"/>
      </p:ext>
    </p:extLst>
  </p:cSld>
  <p:clrMapOvr>
    <a:masterClrMapping/>
  </p:clrMapOvr>
  <p:transition spd="med">
    <p:cover/>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Címdia">
    <p:spTree>
      <p:nvGrpSpPr>
        <p:cNvPr id="1" name=""/>
        <p:cNvGrpSpPr/>
        <p:nvPr/>
      </p:nvGrpSpPr>
      <p:grpSpPr>
        <a:xfrm>
          <a:off x="0" y="0"/>
          <a:ext cx="0" cy="0"/>
          <a:chOff x="0" y="0"/>
          <a:chExt cx="0" cy="0"/>
        </a:xfrm>
      </p:grpSpPr>
      <p:sp>
        <p:nvSpPr>
          <p:cNvPr id="2" name="Cím 1"/>
          <p:cNvSpPr>
            <a:spLocks noGrp="1"/>
          </p:cNvSpPr>
          <p:nvPr>
            <p:ph type="ctrTitle"/>
          </p:nvPr>
        </p:nvSpPr>
        <p:spPr>
          <a:xfrm>
            <a:off x="685800" y="2130425"/>
            <a:ext cx="7772400" cy="1470025"/>
          </a:xfrm>
        </p:spPr>
        <p:txBody>
          <a:bodyPr/>
          <a:lstStyle/>
          <a:p>
            <a:r>
              <a:rPr lang="hu-HU"/>
              <a:t>Mintacím szerkesztése</a:t>
            </a:r>
          </a:p>
        </p:txBody>
      </p:sp>
      <p:sp>
        <p:nvSpPr>
          <p:cNvPr id="3" name="Alcím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hu-HU"/>
              <a:t>Alcím mintájának szerkesztése</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EA6E768B-A68D-4F92-85FE-CDBD17E7F572}" type="slidenum">
              <a:rPr lang="hu-HU"/>
              <a:pPr>
                <a:defRPr/>
              </a:pPr>
              <a:t>‹#›</a:t>
            </a:fld>
            <a:endParaRPr lang="hu-HU"/>
          </a:p>
        </p:txBody>
      </p:sp>
    </p:spTree>
    <p:extLst>
      <p:ext uri="{BB962C8B-B14F-4D97-AF65-F5344CB8AC3E}">
        <p14:creationId xmlns:p14="http://schemas.microsoft.com/office/powerpoint/2010/main" val="3943136664"/>
      </p:ext>
    </p:extLst>
  </p:cSld>
  <p:clrMapOvr>
    <a:masterClrMapping/>
  </p:clrMapOvr>
  <p:transition spd="med">
    <p:cove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Cím és tartalo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idx="1"/>
          </p:nvPr>
        </p:nvSpPr>
        <p:spPr/>
        <p:txBody>
          <a:body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B60DAD87-7EB7-4D38-BAF0-0AF208F78DF0}" type="slidenum">
              <a:rPr lang="hu-HU"/>
              <a:pPr>
                <a:defRPr/>
              </a:pPr>
              <a:t>‹#›</a:t>
            </a:fld>
            <a:endParaRPr lang="hu-HU"/>
          </a:p>
        </p:txBody>
      </p:sp>
    </p:spTree>
    <p:extLst>
      <p:ext uri="{BB962C8B-B14F-4D97-AF65-F5344CB8AC3E}">
        <p14:creationId xmlns:p14="http://schemas.microsoft.com/office/powerpoint/2010/main" val="3130469444"/>
      </p:ext>
    </p:extLst>
  </p:cSld>
  <p:clrMapOvr>
    <a:masterClrMapping/>
  </p:clrMapOvr>
  <p:transition spd="med">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zakaszfejléc">
    <p:spTree>
      <p:nvGrpSpPr>
        <p:cNvPr id="1" name=""/>
        <p:cNvGrpSpPr/>
        <p:nvPr/>
      </p:nvGrpSpPr>
      <p:grpSpPr>
        <a:xfrm>
          <a:off x="0" y="0"/>
          <a:ext cx="0" cy="0"/>
          <a:chOff x="0" y="0"/>
          <a:chExt cx="0" cy="0"/>
        </a:xfrm>
      </p:grpSpPr>
      <p:sp>
        <p:nvSpPr>
          <p:cNvPr id="2" name="Cím 1"/>
          <p:cNvSpPr>
            <a:spLocks noGrp="1"/>
          </p:cNvSpPr>
          <p:nvPr>
            <p:ph type="title"/>
          </p:nvPr>
        </p:nvSpPr>
        <p:spPr>
          <a:xfrm>
            <a:off x="722313" y="4406900"/>
            <a:ext cx="7772400" cy="1362075"/>
          </a:xfrm>
        </p:spPr>
        <p:txBody>
          <a:bodyPr/>
          <a:lstStyle>
            <a:lvl1pPr algn="l">
              <a:defRPr sz="4000" b="1" cap="all"/>
            </a:lvl1pPr>
          </a:lstStyle>
          <a:p>
            <a:r>
              <a:rPr lang="hu-HU"/>
              <a:t>Mintacím szerkesztése</a:t>
            </a:r>
          </a:p>
        </p:txBody>
      </p:sp>
      <p:sp>
        <p:nvSpPr>
          <p:cNvPr id="3" name="Szöveg hely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hu-HU"/>
              <a:t>Mintaszöveg szerkesztése</a:t>
            </a:r>
          </a:p>
        </p:txBody>
      </p:sp>
      <p:sp>
        <p:nvSpPr>
          <p:cNvPr id="4"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5" name="Rectangle 9"/>
          <p:cNvSpPr>
            <a:spLocks noGrp="1" noChangeArrowheads="1"/>
          </p:cNvSpPr>
          <p:nvPr>
            <p:ph type="sldNum" sz="quarter" idx="11"/>
          </p:nvPr>
        </p:nvSpPr>
        <p:spPr>
          <a:ln/>
        </p:spPr>
        <p:txBody>
          <a:bodyPr/>
          <a:lstStyle>
            <a:lvl1pPr>
              <a:defRPr/>
            </a:lvl1pPr>
          </a:lstStyle>
          <a:p>
            <a:pPr>
              <a:defRPr/>
            </a:pPr>
            <a:fld id="{94E972A0-3A3D-49A1-976C-1B76E2837774}" type="slidenum">
              <a:rPr lang="hu-HU"/>
              <a:pPr>
                <a:defRPr/>
              </a:pPr>
              <a:t>‹#›</a:t>
            </a:fld>
            <a:endParaRPr lang="hu-HU"/>
          </a:p>
        </p:txBody>
      </p:sp>
    </p:spTree>
    <p:extLst>
      <p:ext uri="{BB962C8B-B14F-4D97-AF65-F5344CB8AC3E}">
        <p14:creationId xmlns:p14="http://schemas.microsoft.com/office/powerpoint/2010/main" val="1876304238"/>
      </p:ext>
    </p:extLst>
  </p:cSld>
  <p:clrMapOvr>
    <a:masterClrMapping/>
  </p:clrMapOvr>
  <p:transition spd="med">
    <p:cove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2 tartalomrész">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Tartalom helye 2"/>
          <p:cNvSpPr>
            <a:spLocks noGrp="1"/>
          </p:cNvSpPr>
          <p:nvPr>
            <p:ph sz="half" idx="1"/>
          </p:nvPr>
        </p:nvSpPr>
        <p:spPr>
          <a:xfrm>
            <a:off x="10795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Tartalom helye 3"/>
          <p:cNvSpPr>
            <a:spLocks noGrp="1"/>
          </p:cNvSpPr>
          <p:nvPr>
            <p:ph sz="half" idx="2"/>
          </p:nvPr>
        </p:nvSpPr>
        <p:spPr>
          <a:xfrm>
            <a:off x="4648200" y="692150"/>
            <a:ext cx="4387850" cy="57610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8CD6853A-B7CE-4C2D-AD92-4933FAF4D115}" type="slidenum">
              <a:rPr lang="hu-HU"/>
              <a:pPr>
                <a:defRPr/>
              </a:pPr>
              <a:t>‹#›</a:t>
            </a:fld>
            <a:endParaRPr lang="hu-HU"/>
          </a:p>
        </p:txBody>
      </p:sp>
    </p:spTree>
    <p:extLst>
      <p:ext uri="{BB962C8B-B14F-4D97-AF65-F5344CB8AC3E}">
        <p14:creationId xmlns:p14="http://schemas.microsoft.com/office/powerpoint/2010/main" val="2188358148"/>
      </p:ext>
    </p:extLst>
  </p:cSld>
  <p:clrMapOvr>
    <a:masterClrMapping/>
  </p:clrMapOvr>
  <p:transition spd="med">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Összehasonlítás">
    <p:spTree>
      <p:nvGrpSpPr>
        <p:cNvPr id="1" name=""/>
        <p:cNvGrpSpPr/>
        <p:nvPr/>
      </p:nvGrpSpPr>
      <p:grpSpPr>
        <a:xfrm>
          <a:off x="0" y="0"/>
          <a:ext cx="0" cy="0"/>
          <a:chOff x="0" y="0"/>
          <a:chExt cx="0" cy="0"/>
        </a:xfrm>
      </p:grpSpPr>
      <p:sp>
        <p:nvSpPr>
          <p:cNvPr id="2" name="Cím 1"/>
          <p:cNvSpPr>
            <a:spLocks noGrp="1"/>
          </p:cNvSpPr>
          <p:nvPr>
            <p:ph type="title"/>
          </p:nvPr>
        </p:nvSpPr>
        <p:spPr>
          <a:xfrm>
            <a:off x="457200" y="274638"/>
            <a:ext cx="8229600" cy="1143000"/>
          </a:xfrm>
        </p:spPr>
        <p:txBody>
          <a:bodyPr/>
          <a:lstStyle>
            <a:lvl1pPr>
              <a:defRPr/>
            </a:lvl1pPr>
          </a:lstStyle>
          <a:p>
            <a:r>
              <a:rPr lang="hu-HU"/>
              <a:t>Mintacím szerkesztése</a:t>
            </a:r>
          </a:p>
        </p:txBody>
      </p:sp>
      <p:sp>
        <p:nvSpPr>
          <p:cNvPr id="3" name="Szöveg hely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4" name="Tartalom helye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5" name="Szöveg hely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hu-HU"/>
              <a:t>Mintaszöveg szerkesztése</a:t>
            </a:r>
          </a:p>
        </p:txBody>
      </p:sp>
      <p:sp>
        <p:nvSpPr>
          <p:cNvPr id="6" name="Tartalom helye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7"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8" name="Rectangle 9"/>
          <p:cNvSpPr>
            <a:spLocks noGrp="1" noChangeArrowheads="1"/>
          </p:cNvSpPr>
          <p:nvPr>
            <p:ph type="sldNum" sz="quarter" idx="11"/>
          </p:nvPr>
        </p:nvSpPr>
        <p:spPr>
          <a:ln/>
        </p:spPr>
        <p:txBody>
          <a:bodyPr/>
          <a:lstStyle>
            <a:lvl1pPr>
              <a:defRPr/>
            </a:lvl1pPr>
          </a:lstStyle>
          <a:p>
            <a:pPr>
              <a:defRPr/>
            </a:pPr>
            <a:fld id="{4AE26842-6C87-42D8-BEE5-743AFEACED0E}" type="slidenum">
              <a:rPr lang="hu-HU"/>
              <a:pPr>
                <a:defRPr/>
              </a:pPr>
              <a:t>‹#›</a:t>
            </a:fld>
            <a:endParaRPr lang="hu-HU"/>
          </a:p>
        </p:txBody>
      </p:sp>
    </p:spTree>
    <p:extLst>
      <p:ext uri="{BB962C8B-B14F-4D97-AF65-F5344CB8AC3E}">
        <p14:creationId xmlns:p14="http://schemas.microsoft.com/office/powerpoint/2010/main" val="4268641086"/>
      </p:ext>
    </p:extLst>
  </p:cSld>
  <p:clrMapOvr>
    <a:masterClrMapping/>
  </p:clrMapOvr>
  <p:transition spd="med">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sak cím">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Mintacím szerkesztése</a:t>
            </a:r>
          </a:p>
        </p:txBody>
      </p:sp>
      <p:sp>
        <p:nvSpPr>
          <p:cNvPr id="3"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4" name="Rectangle 9"/>
          <p:cNvSpPr>
            <a:spLocks noGrp="1" noChangeArrowheads="1"/>
          </p:cNvSpPr>
          <p:nvPr>
            <p:ph type="sldNum" sz="quarter" idx="11"/>
          </p:nvPr>
        </p:nvSpPr>
        <p:spPr>
          <a:ln/>
        </p:spPr>
        <p:txBody>
          <a:bodyPr/>
          <a:lstStyle>
            <a:lvl1pPr>
              <a:defRPr/>
            </a:lvl1pPr>
          </a:lstStyle>
          <a:p>
            <a:pPr>
              <a:defRPr/>
            </a:pPr>
            <a:fld id="{2A0CE0D0-60EB-4D0B-B229-E26F6480F8FC}" type="slidenum">
              <a:rPr lang="hu-HU"/>
              <a:pPr>
                <a:defRPr/>
              </a:pPr>
              <a:t>‹#›</a:t>
            </a:fld>
            <a:endParaRPr lang="hu-HU"/>
          </a:p>
        </p:txBody>
      </p:sp>
    </p:spTree>
    <p:extLst>
      <p:ext uri="{BB962C8B-B14F-4D97-AF65-F5344CB8AC3E}">
        <p14:creationId xmlns:p14="http://schemas.microsoft.com/office/powerpoint/2010/main" val="236444428"/>
      </p:ext>
    </p:extLst>
  </p:cSld>
  <p:clrMapOvr>
    <a:masterClrMapping/>
  </p:clrMapOvr>
  <p:transition spd="med">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Üres">
    <p:spTree>
      <p:nvGrpSpPr>
        <p:cNvPr id="1" name=""/>
        <p:cNvGrpSpPr/>
        <p:nvPr/>
      </p:nvGrpSpPr>
      <p:grpSpPr>
        <a:xfrm>
          <a:off x="0" y="0"/>
          <a:ext cx="0" cy="0"/>
          <a:chOff x="0" y="0"/>
          <a:chExt cx="0" cy="0"/>
        </a:xfrm>
      </p:grpSpPr>
      <p:sp>
        <p:nvSpPr>
          <p:cNvPr id="2"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3" name="Rectangle 9"/>
          <p:cNvSpPr>
            <a:spLocks noGrp="1" noChangeArrowheads="1"/>
          </p:cNvSpPr>
          <p:nvPr>
            <p:ph type="sldNum" sz="quarter" idx="11"/>
          </p:nvPr>
        </p:nvSpPr>
        <p:spPr>
          <a:ln/>
        </p:spPr>
        <p:txBody>
          <a:bodyPr/>
          <a:lstStyle>
            <a:lvl1pPr>
              <a:defRPr/>
            </a:lvl1pPr>
          </a:lstStyle>
          <a:p>
            <a:pPr>
              <a:defRPr/>
            </a:pPr>
            <a:fld id="{9E84FC66-0273-4651-909C-21EC6C7CCEC1}" type="slidenum">
              <a:rPr lang="hu-HU"/>
              <a:pPr>
                <a:defRPr/>
              </a:pPr>
              <a:t>‹#›</a:t>
            </a:fld>
            <a:endParaRPr lang="hu-HU"/>
          </a:p>
        </p:txBody>
      </p:sp>
    </p:spTree>
    <p:extLst>
      <p:ext uri="{BB962C8B-B14F-4D97-AF65-F5344CB8AC3E}">
        <p14:creationId xmlns:p14="http://schemas.microsoft.com/office/powerpoint/2010/main" val="2348251505"/>
      </p:ext>
    </p:extLst>
  </p:cSld>
  <p:clrMapOvr>
    <a:masterClrMapping/>
  </p:clrMapOvr>
  <p:transition spd="med">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Tartalomrész képaláírással">
    <p:spTree>
      <p:nvGrpSpPr>
        <p:cNvPr id="1" name=""/>
        <p:cNvGrpSpPr/>
        <p:nvPr/>
      </p:nvGrpSpPr>
      <p:grpSpPr>
        <a:xfrm>
          <a:off x="0" y="0"/>
          <a:ext cx="0" cy="0"/>
          <a:chOff x="0" y="0"/>
          <a:chExt cx="0" cy="0"/>
        </a:xfrm>
      </p:grpSpPr>
      <p:sp>
        <p:nvSpPr>
          <p:cNvPr id="2" name="Cím 1"/>
          <p:cNvSpPr>
            <a:spLocks noGrp="1"/>
          </p:cNvSpPr>
          <p:nvPr>
            <p:ph type="title"/>
          </p:nvPr>
        </p:nvSpPr>
        <p:spPr>
          <a:xfrm>
            <a:off x="457200" y="273050"/>
            <a:ext cx="3008313" cy="1162050"/>
          </a:xfrm>
        </p:spPr>
        <p:txBody>
          <a:bodyPr anchor="b"/>
          <a:lstStyle>
            <a:lvl1pPr algn="l">
              <a:defRPr sz="2000" b="1"/>
            </a:lvl1pPr>
          </a:lstStyle>
          <a:p>
            <a:r>
              <a:rPr lang="hu-HU"/>
              <a:t>Mintacím szerkesztése</a:t>
            </a:r>
          </a:p>
        </p:txBody>
      </p:sp>
      <p:sp>
        <p:nvSpPr>
          <p:cNvPr id="3" name="Tartalom helye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hu-HU"/>
              <a:t>Mintaszöveg szerkesztése</a:t>
            </a:r>
          </a:p>
          <a:p>
            <a:pPr lvl="1"/>
            <a:r>
              <a:rPr lang="hu-HU"/>
              <a:t>Második szint</a:t>
            </a:r>
          </a:p>
          <a:p>
            <a:pPr lvl="2"/>
            <a:r>
              <a:rPr lang="hu-HU"/>
              <a:t>Harmadik szint</a:t>
            </a:r>
          </a:p>
          <a:p>
            <a:pPr lvl="3"/>
            <a:r>
              <a:rPr lang="hu-HU"/>
              <a:t>Negyedik szint</a:t>
            </a:r>
          </a:p>
          <a:p>
            <a:pPr lvl="4"/>
            <a:r>
              <a:rPr lang="hu-HU"/>
              <a:t>Ötödik szint</a:t>
            </a:r>
          </a:p>
        </p:txBody>
      </p:sp>
      <p:sp>
        <p:nvSpPr>
          <p:cNvPr id="4" name="Szöveg hely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hu-HU"/>
              <a:t>Mintaszöveg szerkesztése</a:t>
            </a:r>
          </a:p>
        </p:txBody>
      </p:sp>
      <p:sp>
        <p:nvSpPr>
          <p:cNvPr id="5" name="Rectangle 15"/>
          <p:cNvSpPr>
            <a:spLocks noGrp="1" noChangeArrowheads="1"/>
          </p:cNvSpPr>
          <p:nvPr>
            <p:ph type="ftr" sz="quarter" idx="10"/>
          </p:nvPr>
        </p:nvSpPr>
        <p:spPr>
          <a:ln/>
        </p:spPr>
        <p:txBody>
          <a:bodyPr/>
          <a:lstStyle>
            <a:lvl1pPr>
              <a:defRPr/>
            </a:lvl1pPr>
          </a:lstStyle>
          <a:p>
            <a:pPr>
              <a:defRPr/>
            </a:pPr>
            <a:r>
              <a:rPr lang="hu-HU" smtClean="0"/>
              <a:t>OE-NIK WHP</a:t>
            </a:r>
            <a:endParaRPr lang="hu-HU"/>
          </a:p>
        </p:txBody>
      </p:sp>
      <p:sp>
        <p:nvSpPr>
          <p:cNvPr id="6" name="Rectangle 9"/>
          <p:cNvSpPr>
            <a:spLocks noGrp="1" noChangeArrowheads="1"/>
          </p:cNvSpPr>
          <p:nvPr>
            <p:ph type="sldNum" sz="quarter" idx="11"/>
          </p:nvPr>
        </p:nvSpPr>
        <p:spPr>
          <a:ln/>
        </p:spPr>
        <p:txBody>
          <a:bodyPr/>
          <a:lstStyle>
            <a:lvl1pPr>
              <a:defRPr/>
            </a:lvl1pPr>
          </a:lstStyle>
          <a:p>
            <a:pPr>
              <a:defRPr/>
            </a:pPr>
            <a:fld id="{A0EFC31D-66AD-4A77-A757-1CB1EADAEF9B}" type="slidenum">
              <a:rPr lang="hu-HU"/>
              <a:pPr>
                <a:defRPr/>
              </a:pPr>
              <a:t>‹#›</a:t>
            </a:fld>
            <a:endParaRPr lang="hu-HU"/>
          </a:p>
        </p:txBody>
      </p:sp>
    </p:spTree>
    <p:extLst>
      <p:ext uri="{BB962C8B-B14F-4D97-AF65-F5344CB8AC3E}">
        <p14:creationId xmlns:p14="http://schemas.microsoft.com/office/powerpoint/2010/main" val="1674364826"/>
      </p:ext>
    </p:extLst>
  </p:cSld>
  <p:clrMapOvr>
    <a:masterClrMapping/>
  </p:clrMapOvr>
  <p:transition spd="med">
    <p:cover/>
  </p:transition>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13" Type="http://schemas.openxmlformats.org/officeDocument/2006/relationships/slideLayout" Target="../slideLayouts/slideLayout14.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slideLayout" Target="../slideLayouts/slideLayout13.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5" Type="http://schemas.openxmlformats.org/officeDocument/2006/relationships/image" Target="../media/image1.png"/><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title style</a:t>
            </a:r>
          </a:p>
        </p:txBody>
      </p:sp>
      <p:sp>
        <p:nvSpPr>
          <p:cNvPr id="1027"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Click to edit Master text styles</a:t>
            </a:r>
          </a:p>
          <a:p>
            <a:pPr lvl="1"/>
            <a:r>
              <a:rPr lang="hu-HU" altLang="hu-HU"/>
              <a:t>Second level</a:t>
            </a:r>
          </a:p>
          <a:p>
            <a:pPr lvl="2"/>
            <a:r>
              <a:rPr lang="hu-HU" altLang="hu-HU"/>
              <a:t>Third level</a:t>
            </a:r>
          </a:p>
          <a:p>
            <a:pPr lvl="3"/>
            <a:r>
              <a:rPr lang="hu-HU" altLang="hu-HU"/>
              <a:t>Fourth level</a:t>
            </a:r>
          </a:p>
          <a:p>
            <a:pPr lvl="4"/>
            <a:r>
              <a:rPr lang="hu-HU" altLang="hu-HU"/>
              <a:t>Fifth level</a:t>
            </a:r>
          </a:p>
        </p:txBody>
      </p:sp>
      <p:sp>
        <p:nvSpPr>
          <p:cNvPr id="55303" name="Rectangle 7"/>
          <p:cNvSpPr>
            <a:spLocks noGrp="1" noChangeArrowheads="1"/>
          </p:cNvSpPr>
          <p:nvPr>
            <p:ph type="dt" sz="half" idx="2"/>
          </p:nvPr>
        </p:nvSpPr>
        <p:spPr bwMode="auto">
          <a:xfrm>
            <a:off x="611188" y="6562725"/>
            <a:ext cx="1727200"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000">
                <a:solidFill>
                  <a:schemeClr val="tx1"/>
                </a:solidFill>
              </a:defRPr>
            </a:lvl1pPr>
          </a:lstStyle>
          <a:p>
            <a:pPr>
              <a:defRPr/>
            </a:pPr>
            <a:endParaRPr lang="hu-HU"/>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0F4F852E-FE9E-41FE-B87C-995A9FEAE54B}" type="slidenum">
              <a:rPr lang="hu-HU"/>
              <a:pPr>
                <a:defRPr/>
              </a:pPr>
              <a:t>‹#›</a:t>
            </a:fld>
            <a:endParaRPr lang="hu-HU"/>
          </a:p>
        </p:txBody>
      </p:sp>
      <p:sp>
        <p:nvSpPr>
          <p:cNvPr id="1030" name="Rectangle 10"/>
          <p:cNvSpPr>
            <a:spLocks noChangeArrowheads="1"/>
          </p:cNvSpPr>
          <p:nvPr userDrawn="1"/>
        </p:nvSpPr>
        <p:spPr bwMode="auto">
          <a:xfrm>
            <a:off x="107950" y="6562725"/>
            <a:ext cx="719138" cy="179388"/>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55311" name="Rectangle 15"/>
          <p:cNvSpPr>
            <a:spLocks noGrp="1" noChangeArrowheads="1"/>
          </p:cNvSpPr>
          <p:nvPr>
            <p:ph type="ftr" sz="quarter" idx="3"/>
          </p:nvPr>
        </p:nvSpPr>
        <p:spPr bwMode="auto">
          <a:xfrm>
            <a:off x="2446338" y="6564313"/>
            <a:ext cx="4246562" cy="17938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lvl1pPr>
              <a:defRPr sz="1000" smtClean="0">
                <a:solidFill>
                  <a:schemeClr val="tx1"/>
                </a:solidFill>
              </a:defRPr>
            </a:lvl1pPr>
          </a:lstStyle>
          <a:p>
            <a:pPr>
              <a:defRPr/>
            </a:pPr>
            <a:r>
              <a:rPr lang="hu-HU" smtClean="0"/>
              <a:t>OE-NIK WHP</a:t>
            </a:r>
            <a:endParaRPr lang="hu-HU"/>
          </a:p>
        </p:txBody>
      </p:sp>
    </p:spTree>
  </p:cSld>
  <p:clrMap bg1="lt1" tx1="dk1" bg2="lt2" tx2="dk2" accent1="accent1" accent2="accent2" accent3="accent3" accent4="accent4" accent5="accent5" accent6="accent6" hlink="hlink" folHlink="folHlink"/>
  <p:sldLayoutIdLst>
    <p:sldLayoutId id="2147483749" r:id="rId1"/>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fontAlgn="base">
        <a:spcBef>
          <a:spcPct val="0"/>
        </a:spcBef>
        <a:spcAft>
          <a:spcPct val="0"/>
        </a:spcAft>
        <a:defRPr sz="3200" b="1">
          <a:solidFill>
            <a:srgbClr val="606060"/>
          </a:solidFill>
          <a:latin typeface="Segoe UI" pitchFamily="34" charset="0"/>
        </a:defRPr>
      </a:lvl6pPr>
      <a:lvl7pPr marL="914400" algn="l" rtl="0" fontAlgn="base">
        <a:spcBef>
          <a:spcPct val="0"/>
        </a:spcBef>
        <a:spcAft>
          <a:spcPct val="0"/>
        </a:spcAft>
        <a:defRPr sz="3200" b="1">
          <a:solidFill>
            <a:srgbClr val="606060"/>
          </a:solidFill>
          <a:latin typeface="Segoe UI" pitchFamily="34" charset="0"/>
        </a:defRPr>
      </a:lvl7pPr>
      <a:lvl8pPr marL="1371600" algn="l" rtl="0" fontAlgn="base">
        <a:spcBef>
          <a:spcPct val="0"/>
        </a:spcBef>
        <a:spcAft>
          <a:spcPct val="0"/>
        </a:spcAft>
        <a:defRPr sz="3200" b="1">
          <a:solidFill>
            <a:srgbClr val="606060"/>
          </a:solidFill>
          <a:latin typeface="Segoe UI" pitchFamily="34" charset="0"/>
        </a:defRPr>
      </a:lvl8pPr>
      <a:lvl9pPr marL="1828800" algn="l" rtl="0" fontAlgn="base">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fontAlgn="base">
        <a:spcBef>
          <a:spcPct val="20000"/>
        </a:spcBef>
        <a:spcAft>
          <a:spcPct val="0"/>
        </a:spcAft>
        <a:buChar char="»"/>
        <a:defRPr sz="1200">
          <a:solidFill>
            <a:schemeClr val="tx1"/>
          </a:solidFill>
          <a:latin typeface="+mn-lt"/>
        </a:defRPr>
      </a:lvl6pPr>
      <a:lvl7pPr marL="2971800" indent="-228600" algn="l" rtl="0" fontAlgn="base">
        <a:spcBef>
          <a:spcPct val="20000"/>
        </a:spcBef>
        <a:spcAft>
          <a:spcPct val="0"/>
        </a:spcAft>
        <a:buChar char="»"/>
        <a:defRPr sz="1200">
          <a:solidFill>
            <a:schemeClr val="tx1"/>
          </a:solidFill>
          <a:latin typeface="+mn-lt"/>
        </a:defRPr>
      </a:lvl7pPr>
      <a:lvl8pPr marL="3429000" indent="-228600" algn="l" rtl="0" fontAlgn="base">
        <a:spcBef>
          <a:spcPct val="20000"/>
        </a:spcBef>
        <a:spcAft>
          <a:spcPct val="0"/>
        </a:spcAft>
        <a:buChar char="»"/>
        <a:defRPr sz="1200">
          <a:solidFill>
            <a:schemeClr val="tx1"/>
          </a:solidFill>
          <a:latin typeface="+mn-lt"/>
        </a:defRPr>
      </a:lvl8pPr>
      <a:lvl9pPr marL="3886200" indent="-228600" algn="l" rtl="0" fontAlgn="base">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07950" y="115888"/>
            <a:ext cx="8928100"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Mintacím szerkesztése</a:t>
            </a:r>
          </a:p>
        </p:txBody>
      </p:sp>
      <p:sp>
        <p:nvSpPr>
          <p:cNvPr id="2051" name="Rectangle 3"/>
          <p:cNvSpPr>
            <a:spLocks noGrp="1" noChangeArrowheads="1"/>
          </p:cNvSpPr>
          <p:nvPr>
            <p:ph type="body" idx="1"/>
          </p:nvPr>
        </p:nvSpPr>
        <p:spPr bwMode="auto">
          <a:xfrm>
            <a:off x="107950" y="692150"/>
            <a:ext cx="8928100" cy="576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hu-HU" altLang="hu-HU"/>
              <a:t>Mintaszöveg szerkesztése</a:t>
            </a:r>
          </a:p>
          <a:p>
            <a:pPr lvl="1"/>
            <a:r>
              <a:rPr lang="hu-HU" altLang="hu-HU"/>
              <a:t>Második szint</a:t>
            </a:r>
          </a:p>
          <a:p>
            <a:pPr lvl="2"/>
            <a:r>
              <a:rPr lang="hu-HU" altLang="hu-HU"/>
              <a:t>Harmadik szint</a:t>
            </a:r>
          </a:p>
          <a:p>
            <a:pPr lvl="3"/>
            <a:r>
              <a:rPr lang="hu-HU" altLang="hu-HU"/>
              <a:t>Negyedik szint</a:t>
            </a:r>
          </a:p>
          <a:p>
            <a:pPr lvl="4"/>
            <a:r>
              <a:rPr lang="hu-HU" altLang="hu-HU"/>
              <a:t>Ötödik szint</a:t>
            </a:r>
          </a:p>
        </p:txBody>
      </p:sp>
      <p:sp>
        <p:nvSpPr>
          <p:cNvPr id="8" name="Rectangle 15"/>
          <p:cNvSpPr>
            <a:spLocks noGrp="1" noChangeArrowheads="1"/>
          </p:cNvSpPr>
          <p:nvPr>
            <p:ph type="ftr" sz="quarter" idx="3"/>
          </p:nvPr>
        </p:nvSpPr>
        <p:spPr bwMode="auto">
          <a:xfrm>
            <a:off x="2446338" y="6564313"/>
            <a:ext cx="4246562" cy="1793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defRPr sz="1000" smtClean="0">
                <a:solidFill>
                  <a:schemeClr val="tx1"/>
                </a:solidFill>
              </a:defRPr>
            </a:lvl1pPr>
          </a:lstStyle>
          <a:p>
            <a:pPr>
              <a:defRPr/>
            </a:pPr>
            <a:r>
              <a:rPr lang="hu-HU" smtClean="0"/>
              <a:t>OE-NIK WHP</a:t>
            </a:r>
            <a:endParaRPr lang="hu-HU"/>
          </a:p>
        </p:txBody>
      </p:sp>
      <p:sp>
        <p:nvSpPr>
          <p:cNvPr id="1030" name="Rectangle 10"/>
          <p:cNvSpPr>
            <a:spLocks noChangeArrowheads="1"/>
          </p:cNvSpPr>
          <p:nvPr userDrawn="1"/>
        </p:nvSpPr>
        <p:spPr bwMode="auto">
          <a:xfrm>
            <a:off x="107380" y="6562725"/>
            <a:ext cx="719138" cy="466725"/>
          </a:xfrm>
          <a:prstGeom prst="rect">
            <a:avLst/>
          </a:prstGeom>
          <a:noFill/>
          <a:ln w="9525">
            <a:noFill/>
            <a:miter lim="800000"/>
            <a:headEnd/>
            <a:tailEnd/>
          </a:ln>
        </p:spPr>
        <p:txBody>
          <a:bodyPr/>
          <a:lstStyle/>
          <a:p>
            <a:pPr algn="l">
              <a:defRPr/>
            </a:pPr>
            <a:r>
              <a:rPr lang="hu-HU" sz="1000">
                <a:solidFill>
                  <a:schemeClr val="tx1"/>
                </a:solidFill>
              </a:rPr>
              <a:t>V 1.1</a:t>
            </a:r>
          </a:p>
        </p:txBody>
      </p:sp>
      <p:sp>
        <p:nvSpPr>
          <p:cNvPr id="55305" name="Rectangle 9"/>
          <p:cNvSpPr>
            <a:spLocks noGrp="1" noChangeArrowheads="1"/>
          </p:cNvSpPr>
          <p:nvPr>
            <p:ph type="sldNum" sz="quarter" idx="4"/>
          </p:nvPr>
        </p:nvSpPr>
        <p:spPr bwMode="auto">
          <a:xfrm>
            <a:off x="7596188" y="6562725"/>
            <a:ext cx="1196975" cy="179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chemeClr val="tx1"/>
                </a:solidFill>
              </a:defRPr>
            </a:lvl1pPr>
          </a:lstStyle>
          <a:p>
            <a:pPr>
              <a:defRPr/>
            </a:pPr>
            <a:fld id="{5ECC5B6B-3CBB-458F-B8E0-9078F752E0A3}" type="slidenum">
              <a:rPr lang="hu-HU"/>
              <a:pPr>
                <a:defRPr/>
              </a:pPr>
              <a:t>‹#›</a:t>
            </a:fld>
            <a:endParaRPr lang="hu-HU"/>
          </a:p>
        </p:txBody>
      </p:sp>
    </p:spTree>
  </p:cSld>
  <p:clrMap bg1="lt1" tx1="dk1" bg2="lt2" tx2="dk2" accent1="accent1" accent2="accent2" accent3="accent3" accent4="accent4" accent5="accent5" accent6="accent6" hlink="hlink" folHlink="folHlink"/>
  <p:sldLayoutIdLst>
    <p:sldLayoutId id="2147483737" r:id="rId1"/>
    <p:sldLayoutId id="2147483738" r:id="rId2"/>
    <p:sldLayoutId id="2147483739" r:id="rId3"/>
    <p:sldLayoutId id="2147483740" r:id="rId4"/>
    <p:sldLayoutId id="2147483741" r:id="rId5"/>
    <p:sldLayoutId id="2147483742" r:id="rId6"/>
    <p:sldLayoutId id="2147483743" r:id="rId7"/>
    <p:sldLayoutId id="2147483744" r:id="rId8"/>
    <p:sldLayoutId id="2147483745" r:id="rId9"/>
    <p:sldLayoutId id="2147483746" r:id="rId10"/>
    <p:sldLayoutId id="2147483747" r:id="rId11"/>
    <p:sldLayoutId id="2147483748" r:id="rId12"/>
    <p:sldLayoutId id="2147483750" r:id="rId13"/>
  </p:sldLayoutIdLst>
  <p:transition spd="med">
    <p:cover/>
  </p:transition>
  <p:hf hdr="0" ftr="0" dt="0"/>
  <p:txStyles>
    <p:titleStyle>
      <a:lvl1pPr algn="l" rtl="0" eaLnBrk="0" fontAlgn="base" hangingPunct="0">
        <a:spcBef>
          <a:spcPct val="0"/>
        </a:spcBef>
        <a:spcAft>
          <a:spcPct val="0"/>
        </a:spcAft>
        <a:defRPr sz="3200" b="1">
          <a:solidFill>
            <a:srgbClr val="606060"/>
          </a:solidFill>
          <a:latin typeface="+mj-lt"/>
          <a:ea typeface="+mj-ea"/>
          <a:cs typeface="+mj-cs"/>
        </a:defRPr>
      </a:lvl1pPr>
      <a:lvl2pPr algn="l" rtl="0" eaLnBrk="0" fontAlgn="base" hangingPunct="0">
        <a:spcBef>
          <a:spcPct val="0"/>
        </a:spcBef>
        <a:spcAft>
          <a:spcPct val="0"/>
        </a:spcAft>
        <a:defRPr sz="3200" b="1">
          <a:solidFill>
            <a:srgbClr val="606060"/>
          </a:solidFill>
          <a:latin typeface="Segoe UI" pitchFamily="34" charset="0"/>
        </a:defRPr>
      </a:lvl2pPr>
      <a:lvl3pPr algn="l" rtl="0" eaLnBrk="0" fontAlgn="base" hangingPunct="0">
        <a:spcBef>
          <a:spcPct val="0"/>
        </a:spcBef>
        <a:spcAft>
          <a:spcPct val="0"/>
        </a:spcAft>
        <a:defRPr sz="3200" b="1">
          <a:solidFill>
            <a:srgbClr val="606060"/>
          </a:solidFill>
          <a:latin typeface="Segoe UI" pitchFamily="34" charset="0"/>
        </a:defRPr>
      </a:lvl3pPr>
      <a:lvl4pPr algn="l" rtl="0" eaLnBrk="0" fontAlgn="base" hangingPunct="0">
        <a:spcBef>
          <a:spcPct val="0"/>
        </a:spcBef>
        <a:spcAft>
          <a:spcPct val="0"/>
        </a:spcAft>
        <a:defRPr sz="3200" b="1">
          <a:solidFill>
            <a:srgbClr val="606060"/>
          </a:solidFill>
          <a:latin typeface="Segoe UI" pitchFamily="34" charset="0"/>
        </a:defRPr>
      </a:lvl4pPr>
      <a:lvl5pPr algn="l" rtl="0" eaLnBrk="0" fontAlgn="base" hangingPunct="0">
        <a:spcBef>
          <a:spcPct val="0"/>
        </a:spcBef>
        <a:spcAft>
          <a:spcPct val="0"/>
        </a:spcAft>
        <a:defRPr sz="3200" b="1">
          <a:solidFill>
            <a:srgbClr val="606060"/>
          </a:solidFill>
          <a:latin typeface="Segoe UI" pitchFamily="34" charset="0"/>
        </a:defRPr>
      </a:lvl5pPr>
      <a:lvl6pPr marL="457200" algn="l" rtl="0" eaLnBrk="0" fontAlgn="base" hangingPunct="0">
        <a:spcBef>
          <a:spcPct val="0"/>
        </a:spcBef>
        <a:spcAft>
          <a:spcPct val="0"/>
        </a:spcAft>
        <a:defRPr sz="3200" b="1">
          <a:solidFill>
            <a:srgbClr val="606060"/>
          </a:solidFill>
          <a:latin typeface="Segoe UI" pitchFamily="34" charset="0"/>
        </a:defRPr>
      </a:lvl6pPr>
      <a:lvl7pPr marL="914400" algn="l" rtl="0" eaLnBrk="0" fontAlgn="base" hangingPunct="0">
        <a:spcBef>
          <a:spcPct val="0"/>
        </a:spcBef>
        <a:spcAft>
          <a:spcPct val="0"/>
        </a:spcAft>
        <a:defRPr sz="3200" b="1">
          <a:solidFill>
            <a:srgbClr val="606060"/>
          </a:solidFill>
          <a:latin typeface="Segoe UI" pitchFamily="34" charset="0"/>
        </a:defRPr>
      </a:lvl7pPr>
      <a:lvl8pPr marL="1371600" algn="l" rtl="0" eaLnBrk="0" fontAlgn="base" hangingPunct="0">
        <a:spcBef>
          <a:spcPct val="0"/>
        </a:spcBef>
        <a:spcAft>
          <a:spcPct val="0"/>
        </a:spcAft>
        <a:defRPr sz="3200" b="1">
          <a:solidFill>
            <a:srgbClr val="606060"/>
          </a:solidFill>
          <a:latin typeface="Segoe UI" pitchFamily="34" charset="0"/>
        </a:defRPr>
      </a:lvl8pPr>
      <a:lvl9pPr marL="1828800" algn="l" rtl="0" eaLnBrk="0" fontAlgn="base" hangingPunct="0">
        <a:spcBef>
          <a:spcPct val="0"/>
        </a:spcBef>
        <a:spcAft>
          <a:spcPct val="0"/>
        </a:spcAft>
        <a:defRPr sz="3200" b="1">
          <a:solidFill>
            <a:srgbClr val="606060"/>
          </a:solidFill>
          <a:latin typeface="Segoe UI" pitchFamily="34"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p:bodyStyle>
    <p:otherStyle>
      <a:defPPr>
        <a:defRPr lang="hu-H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hyperlink" Target="https://stackoverflow.com/questions/1638919/how-to-explain-dependency-injection-to-a-5-year-old/1638961#1638961" TargetMode="Externa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Dia számának helye 2"/>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eaLnBrk="1" hangingPunct="1"/>
            <a:fld id="{59F5E841-C6BF-451E-A6F9-B54F02A7F3CF}" type="slidenum">
              <a:rPr lang="hu-HU" altLang="hu-HU" sz="1000" smtClean="0">
                <a:solidFill>
                  <a:schemeClr val="tx1"/>
                </a:solidFill>
              </a:rPr>
              <a:pPr eaLnBrk="1" hangingPunct="1"/>
              <a:t>1</a:t>
            </a:fld>
            <a:endParaRPr lang="hu-HU" altLang="hu-HU" sz="1000">
              <a:solidFill>
                <a:schemeClr val="tx1"/>
              </a:solidFill>
            </a:endParaRPr>
          </a:p>
        </p:txBody>
      </p:sp>
      <p:sp>
        <p:nvSpPr>
          <p:cNvPr id="5124" name="Rectangle 8"/>
          <p:cNvSpPr>
            <a:spLocks noGrp="1" noChangeArrowheads="1"/>
          </p:cNvSpPr>
          <p:nvPr>
            <p:ph type="ctrTitle" idx="4294967295"/>
          </p:nvPr>
        </p:nvSpPr>
        <p:spPr>
          <a:xfrm>
            <a:off x="107950" y="1628775"/>
            <a:ext cx="8928100" cy="1470025"/>
          </a:xfrm>
        </p:spPr>
        <p:txBody>
          <a:bodyPr/>
          <a:lstStyle/>
          <a:p>
            <a:pPr algn="ctr" eaLnBrk="1" hangingPunct="1"/>
            <a:r>
              <a:rPr lang="hu-HU" altLang="hu-HU" sz="4000" dirty="0" smtClean="0"/>
              <a:t>A</a:t>
            </a:r>
            <a:r>
              <a:rPr lang="en-US" altLang="hu-HU" sz="4000" dirty="0" err="1" smtClean="0"/>
              <a:t>dvanced</a:t>
            </a:r>
            <a:r>
              <a:rPr lang="en-US" altLang="hu-HU" sz="4000" dirty="0" smtClean="0"/>
              <a:t> </a:t>
            </a:r>
            <a:r>
              <a:rPr lang="en-US" altLang="hu-HU" sz="4000" dirty="0"/>
              <a:t>development techniques</a:t>
            </a:r>
            <a:endParaRPr lang="hu-HU" altLang="hu-HU" sz="4000" dirty="0"/>
          </a:p>
        </p:txBody>
      </p:sp>
      <p:sp>
        <p:nvSpPr>
          <p:cNvPr id="88068" name="Rectangle 9"/>
          <p:cNvSpPr>
            <a:spLocks noGrp="1" noChangeArrowheads="1"/>
          </p:cNvSpPr>
          <p:nvPr>
            <p:ph type="subTitle" idx="4294967295"/>
          </p:nvPr>
        </p:nvSpPr>
        <p:spPr>
          <a:xfrm>
            <a:off x="107950" y="3141663"/>
            <a:ext cx="8928100" cy="3024187"/>
          </a:xfrm>
        </p:spPr>
        <p:txBody>
          <a:bodyPr lIns="360000"/>
          <a:lstStyle/>
          <a:p>
            <a:pPr marL="0" indent="0" eaLnBrk="1" hangingPunct="1">
              <a:spcBef>
                <a:spcPct val="0"/>
              </a:spcBef>
              <a:buFontTx/>
              <a:buNone/>
              <a:tabLst>
                <a:tab pos="442913" algn="l"/>
              </a:tabLst>
              <a:defRPr/>
            </a:pPr>
            <a:r>
              <a:rPr lang="hu-HU" sz="2000" b="0" dirty="0" err="1"/>
              <a:t>Dependency</a:t>
            </a:r>
            <a:r>
              <a:rPr lang="hu-HU" sz="2000" b="0" dirty="0"/>
              <a:t> </a:t>
            </a:r>
            <a:r>
              <a:rPr lang="hu-HU" sz="2000" b="0" dirty="0" err="1"/>
              <a:t>Injection</a:t>
            </a:r>
            <a:endParaRPr lang="hu-HU" sz="2000" b="0" dirty="0"/>
          </a:p>
          <a:p>
            <a:pPr marL="0" indent="0" eaLnBrk="1" hangingPunct="1">
              <a:spcBef>
                <a:spcPct val="0"/>
              </a:spcBef>
              <a:buFontTx/>
              <a:buNone/>
              <a:tabLst>
                <a:tab pos="442913" algn="l"/>
              </a:tabLst>
              <a:defRPr/>
            </a:pPr>
            <a:r>
              <a:rPr lang="hu-HU" sz="2000" b="0" dirty="0" smtClean="0"/>
              <a:t>Test </a:t>
            </a:r>
            <a:r>
              <a:rPr lang="hu-HU" sz="2000" b="0" dirty="0" err="1" smtClean="0"/>
              <a:t>Doubles</a:t>
            </a:r>
            <a:r>
              <a:rPr lang="hu-HU" sz="2000" b="0" dirty="0" smtClean="0"/>
              <a:t>, </a:t>
            </a:r>
            <a:r>
              <a:rPr lang="hu-HU" sz="2000" b="0" dirty="0" err="1" smtClean="0"/>
              <a:t>Moq</a:t>
            </a:r>
            <a:endParaRPr lang="hu-HU" sz="2000" b="0" dirty="0"/>
          </a:p>
        </p:txBody>
      </p:sp>
    </p:spTree>
  </p:cSld>
  <p:clrMapOvr>
    <a:masterClrMapping/>
  </p:clrMapOvr>
  <p:transition spd="med">
    <p:cove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ABE46CD-39B7-4E0F-AA10-18FDFF3EF8C6}"/>
              </a:ext>
            </a:extLst>
          </p:cNvPr>
          <p:cNvSpPr>
            <a:spLocks noGrp="1"/>
          </p:cNvSpPr>
          <p:nvPr>
            <p:ph type="title"/>
          </p:nvPr>
        </p:nvSpPr>
        <p:spPr/>
        <p:txBody>
          <a:bodyPr/>
          <a:lstStyle/>
          <a:p>
            <a:r>
              <a:rPr lang="hu-HU" dirty="0" smtClean="0"/>
              <a:t>3. </a:t>
            </a:r>
            <a:r>
              <a:rPr lang="hu-HU" dirty="0" err="1" smtClean="0"/>
              <a:t>Avoid</a:t>
            </a:r>
            <a:r>
              <a:rPr lang="hu-HU" dirty="0" smtClean="0"/>
              <a:t> </a:t>
            </a:r>
            <a:r>
              <a:rPr lang="hu-HU" dirty="0" err="1" smtClean="0"/>
              <a:t>hidden</a:t>
            </a:r>
            <a:r>
              <a:rPr lang="hu-HU" dirty="0" smtClean="0"/>
              <a:t> </a:t>
            </a:r>
            <a:r>
              <a:rPr lang="hu-HU" dirty="0" err="1" smtClean="0"/>
              <a:t>dependencies</a:t>
            </a:r>
            <a:endParaRPr lang="en-GB" dirty="0"/>
          </a:p>
        </p:txBody>
      </p:sp>
      <p:sp>
        <p:nvSpPr>
          <p:cNvPr id="3" name="Tartalom helye 2">
            <a:extLst>
              <a:ext uri="{FF2B5EF4-FFF2-40B4-BE49-F238E27FC236}">
                <a16:creationId xmlns:a16="http://schemas.microsoft.com/office/drawing/2014/main" id="{D721B5A2-5959-4F3D-9DB1-6C947505D768}"/>
              </a:ext>
            </a:extLst>
          </p:cNvPr>
          <p:cNvSpPr>
            <a:spLocks noGrp="1"/>
          </p:cNvSpPr>
          <p:nvPr>
            <p:ph idx="1"/>
          </p:nvPr>
        </p:nvSpPr>
        <p:spPr/>
        <p:txBody>
          <a:bodyPr/>
          <a:lstStyle/>
          <a:p>
            <a:endParaRPr lang="en-GB" dirty="0"/>
          </a:p>
        </p:txBody>
      </p:sp>
      <p:sp>
        <p:nvSpPr>
          <p:cNvPr id="4" name="Dia számának helye 3">
            <a:extLst>
              <a:ext uri="{FF2B5EF4-FFF2-40B4-BE49-F238E27FC236}">
                <a16:creationId xmlns:a16="http://schemas.microsoft.com/office/drawing/2014/main" id="{026D2A5D-49F6-4B5E-BB58-24C064EC00DD}"/>
              </a:ext>
            </a:extLst>
          </p:cNvPr>
          <p:cNvSpPr>
            <a:spLocks noGrp="1"/>
          </p:cNvSpPr>
          <p:nvPr>
            <p:ph type="sldNum" sz="quarter" idx="11"/>
          </p:nvPr>
        </p:nvSpPr>
        <p:spPr/>
        <p:txBody>
          <a:bodyPr/>
          <a:lstStyle/>
          <a:p>
            <a:pPr>
              <a:defRPr/>
            </a:pPr>
            <a:fld id="{B60DAD87-7EB7-4D38-BAF0-0AF208F78DF0}" type="slidenum">
              <a:rPr lang="hu-HU" smtClean="0"/>
              <a:pPr>
                <a:defRPr/>
              </a:pPr>
              <a:t>10</a:t>
            </a:fld>
            <a:endParaRPr lang="hu-HU"/>
          </a:p>
        </p:txBody>
      </p:sp>
      <p:pic>
        <p:nvPicPr>
          <p:cNvPr id="5" name="Kép 4">
            <a:extLst>
              <a:ext uri="{FF2B5EF4-FFF2-40B4-BE49-F238E27FC236}">
                <a16:creationId xmlns:a16="http://schemas.microsoft.com/office/drawing/2014/main" id="{D3ED679A-AF85-4A53-95F1-8D52CC9B49C7}"/>
              </a:ext>
            </a:extLst>
          </p:cNvPr>
          <p:cNvPicPr>
            <a:picLocks noChangeAspect="1"/>
          </p:cNvPicPr>
          <p:nvPr/>
        </p:nvPicPr>
        <p:blipFill>
          <a:blip r:embed="rId2"/>
          <a:stretch>
            <a:fillRect/>
          </a:stretch>
        </p:blipFill>
        <p:spPr>
          <a:xfrm>
            <a:off x="183897" y="735997"/>
            <a:ext cx="8780713" cy="4421243"/>
          </a:xfrm>
          <a:prstGeom prst="rect">
            <a:avLst/>
          </a:prstGeom>
        </p:spPr>
      </p:pic>
      <p:sp>
        <p:nvSpPr>
          <p:cNvPr id="6" name="Téglalap 5">
            <a:extLst>
              <a:ext uri="{FF2B5EF4-FFF2-40B4-BE49-F238E27FC236}">
                <a16:creationId xmlns:a16="http://schemas.microsoft.com/office/drawing/2014/main" id="{EBDFAB4C-1E61-461B-A50D-959398F1EE50}"/>
              </a:ext>
            </a:extLst>
          </p:cNvPr>
          <p:cNvSpPr/>
          <p:nvPr/>
        </p:nvSpPr>
        <p:spPr>
          <a:xfrm>
            <a:off x="4932050" y="1772770"/>
            <a:ext cx="3744520" cy="288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églalap 6">
            <a:extLst>
              <a:ext uri="{FF2B5EF4-FFF2-40B4-BE49-F238E27FC236}">
                <a16:creationId xmlns:a16="http://schemas.microsoft.com/office/drawing/2014/main" id="{0A66FEA3-5100-40C7-8423-80AAE7A72374}"/>
              </a:ext>
            </a:extLst>
          </p:cNvPr>
          <p:cNvSpPr/>
          <p:nvPr/>
        </p:nvSpPr>
        <p:spPr>
          <a:xfrm>
            <a:off x="3131800" y="3624453"/>
            <a:ext cx="3024420" cy="288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8" name="Kép 7">
            <a:extLst>
              <a:ext uri="{FF2B5EF4-FFF2-40B4-BE49-F238E27FC236}">
                <a16:creationId xmlns:a16="http://schemas.microsoft.com/office/drawing/2014/main" id="{DE0CA04E-6D44-4B45-9116-73142EA158E2}"/>
              </a:ext>
            </a:extLst>
          </p:cNvPr>
          <p:cNvPicPr>
            <a:picLocks noChangeAspect="1"/>
          </p:cNvPicPr>
          <p:nvPr/>
        </p:nvPicPr>
        <p:blipFill>
          <a:blip r:embed="rId3"/>
          <a:stretch>
            <a:fillRect/>
          </a:stretch>
        </p:blipFill>
        <p:spPr>
          <a:xfrm>
            <a:off x="183897" y="5295621"/>
            <a:ext cx="5741165" cy="1028268"/>
          </a:xfrm>
          <a:prstGeom prst="rect">
            <a:avLst/>
          </a:prstGeom>
        </p:spPr>
      </p:pic>
      <p:sp>
        <p:nvSpPr>
          <p:cNvPr id="9" name="Tartalom helye 2">
            <a:extLst>
              <a:ext uri="{FF2B5EF4-FFF2-40B4-BE49-F238E27FC236}">
                <a16:creationId xmlns:a16="http://schemas.microsoft.com/office/drawing/2014/main" id="{662829AD-CFD5-40D7-B038-B8F53958929A}"/>
              </a:ext>
            </a:extLst>
          </p:cNvPr>
          <p:cNvSpPr txBox="1">
            <a:spLocks/>
          </p:cNvSpPr>
          <p:nvPr/>
        </p:nvSpPr>
        <p:spPr bwMode="auto">
          <a:xfrm>
            <a:off x="4139940" y="4332978"/>
            <a:ext cx="4824670" cy="40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800" kern="0" dirty="0" err="1"/>
              <a:t>Loose</a:t>
            </a:r>
            <a:r>
              <a:rPr lang="hu-HU" sz="2800" kern="0" dirty="0"/>
              <a:t> </a:t>
            </a:r>
            <a:r>
              <a:rPr lang="hu-HU" sz="2800" kern="0" dirty="0" err="1" smtClean="0"/>
              <a:t>coupling</a:t>
            </a:r>
            <a:endParaRPr lang="en-US" sz="2800" kern="0" dirty="0" smtClean="0"/>
          </a:p>
          <a:p>
            <a:pPr marL="0" indent="0">
              <a:buNone/>
            </a:pPr>
            <a:r>
              <a:rPr lang="en-US" sz="2800" kern="0" dirty="0" smtClean="0"/>
              <a:t>!!! </a:t>
            </a:r>
            <a:r>
              <a:rPr lang="en-US" sz="2800" kern="0" dirty="0" smtClean="0"/>
              <a:t>D</a:t>
            </a:r>
            <a:r>
              <a:rPr lang="hu-HU" sz="2800" kern="0" dirty="0" err="1" smtClean="0"/>
              <a:t>ependency</a:t>
            </a:r>
            <a:r>
              <a:rPr lang="hu-HU" sz="2800" kern="0" dirty="0" smtClean="0"/>
              <a:t> </a:t>
            </a:r>
            <a:r>
              <a:rPr lang="hu-HU" sz="2800" kern="0" dirty="0" err="1" smtClean="0"/>
              <a:t>Injection</a:t>
            </a:r>
            <a:r>
              <a:rPr lang="en-US" sz="2800" kern="0" dirty="0" smtClean="0"/>
              <a:t> </a:t>
            </a:r>
            <a:r>
              <a:rPr lang="en-US" sz="2800" kern="0" dirty="0" smtClean="0"/>
              <a:t>!!!</a:t>
            </a:r>
            <a:endParaRPr lang="hu-HU" sz="2800" kern="0" dirty="0"/>
          </a:p>
        </p:txBody>
      </p:sp>
    </p:spTree>
    <p:extLst>
      <p:ext uri="{BB962C8B-B14F-4D97-AF65-F5344CB8AC3E}">
        <p14:creationId xmlns:p14="http://schemas.microsoft.com/office/powerpoint/2010/main" val="3275482588"/>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checkerboard(across)">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Constructor Injection</a:t>
            </a:r>
          </a:p>
        </p:txBody>
      </p:sp>
      <p:sp>
        <p:nvSpPr>
          <p:cNvPr id="3" name="Tartalom helye 2"/>
          <p:cNvSpPr>
            <a:spLocks noGrp="1"/>
          </p:cNvSpPr>
          <p:nvPr>
            <p:ph idx="1"/>
          </p:nvPr>
        </p:nvSpPr>
        <p:spPr>
          <a:xfrm>
            <a:off x="107950" y="692150"/>
            <a:ext cx="8928100" cy="5761038"/>
          </a:xfrm>
        </p:spPr>
        <p:txBody>
          <a:bodyPr/>
          <a:lstStyle/>
          <a:p>
            <a:pPr marL="0" indent="0">
              <a:buNone/>
            </a:pPr>
            <a:endParaRPr lang="hu-HU"/>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11</a:t>
            </a:fld>
            <a:endParaRPr lang="hu-HU"/>
          </a:p>
        </p:txBody>
      </p:sp>
      <p:sp>
        <p:nvSpPr>
          <p:cNvPr id="8" name="Szövegdoboz 7"/>
          <p:cNvSpPr txBox="1">
            <a:spLocks noChangeArrowheads="1"/>
          </p:cNvSpPr>
          <p:nvPr/>
        </p:nvSpPr>
        <p:spPr bwMode="auto">
          <a:xfrm>
            <a:off x="251400" y="801687"/>
            <a:ext cx="8209140" cy="563231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800" dirty="0" err="1">
                <a:solidFill>
                  <a:srgbClr val="0000FF"/>
                </a:solidFill>
                <a:latin typeface="Consolas" panose="020B0609020204030204" pitchFamily="49" charset="0"/>
              </a:rPr>
              <a:t>interface</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IMyDependency</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string</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DoSomething</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hu-HU" sz="1800" dirty="0" err="1">
                <a:solidFill>
                  <a:srgbClr val="0000FF"/>
                </a:solidFill>
                <a:latin typeface="Consolas" panose="020B0609020204030204" pitchFamily="49" charset="0"/>
              </a:rPr>
              <a:t>class</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MyClass</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private</a:t>
            </a:r>
            <a:r>
              <a:rPr lang="hu-HU" sz="1800" dirty="0">
                <a:solidFill>
                  <a:srgbClr val="000000"/>
                </a:solidFill>
                <a:latin typeface="Consolas" panose="020B0609020204030204" pitchFamily="49" charset="0"/>
              </a:rPr>
              <a:t> </a:t>
            </a:r>
            <a:r>
              <a:rPr lang="hu-HU" sz="1800" dirty="0" err="1">
                <a:solidFill>
                  <a:srgbClr val="2B91AF"/>
                </a:solidFill>
                <a:latin typeface="Consolas" panose="020B0609020204030204" pitchFamily="49" charset="0"/>
              </a:rPr>
              <a:t>IMyDependency</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dependency</a:t>
            </a:r>
            <a:r>
              <a:rPr lang="hu-HU" sz="1800" dirty="0">
                <a:solidFill>
                  <a:srgbClr val="000000"/>
                </a:solidFill>
                <a:latin typeface="Consolas" panose="020B0609020204030204" pitchFamily="49" charset="0"/>
              </a:rPr>
              <a:t>;</a:t>
            </a: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public</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MyClass</a:t>
            </a:r>
            <a:r>
              <a:rPr lang="hu-HU" sz="1800" dirty="0">
                <a:solidFill>
                  <a:srgbClr val="000000"/>
                </a:solidFill>
                <a:latin typeface="Consolas" panose="020B0609020204030204" pitchFamily="49" charset="0"/>
              </a:rPr>
              <a:t>(</a:t>
            </a:r>
            <a:r>
              <a:rPr lang="hu-HU" sz="1800" dirty="0" err="1">
                <a:solidFill>
                  <a:srgbClr val="2B91AF"/>
                </a:solidFill>
                <a:latin typeface="Consolas" panose="020B0609020204030204" pitchFamily="49" charset="0"/>
              </a:rPr>
              <a:t>IMyDependency</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dependency</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r>
              <a:rPr lang="hu-HU" sz="1800" dirty="0">
                <a:solidFill>
                  <a:srgbClr val="000000"/>
                </a:solidFill>
                <a:latin typeface="Consolas" panose="020B0609020204030204" pitchFamily="49" charset="0"/>
              </a:rPr>
              <a:t>        </a:t>
            </a:r>
            <a:r>
              <a:rPr lang="hu-HU" sz="1800" dirty="0" err="1">
                <a:solidFill>
                  <a:srgbClr val="0000FF"/>
                </a:solidFill>
                <a:latin typeface="Consolas" panose="020B0609020204030204" pitchFamily="49" charset="0"/>
              </a:rPr>
              <a:t>this</a:t>
            </a:r>
            <a:r>
              <a:rPr lang="hu-HU" sz="1800" dirty="0" err="1">
                <a:solidFill>
                  <a:srgbClr val="000000"/>
                </a:solidFill>
                <a:latin typeface="Consolas" panose="020B0609020204030204" pitchFamily="49" charset="0"/>
              </a:rPr>
              <a:t>.dependency</a:t>
            </a:r>
            <a:r>
              <a:rPr lang="hu-HU" sz="1800" dirty="0">
                <a:solidFill>
                  <a:srgbClr val="000000"/>
                </a:solidFill>
                <a:latin typeface="Consolas" panose="020B0609020204030204" pitchFamily="49" charset="0"/>
              </a:rPr>
              <a:t> = </a:t>
            </a:r>
            <a:r>
              <a:rPr lang="hu-HU" sz="1800" dirty="0" err="1">
                <a:solidFill>
                  <a:srgbClr val="000000"/>
                </a:solidFill>
                <a:latin typeface="Consolas" panose="020B0609020204030204" pitchFamily="49" charset="0"/>
              </a:rPr>
              <a:t>dependency</a:t>
            </a:r>
            <a:r>
              <a:rPr lang="hu-HU" sz="1800" dirty="0">
                <a:solidFill>
                  <a:srgbClr val="000000"/>
                </a:solidFill>
                <a:latin typeface="Consolas" panose="020B0609020204030204" pitchFamily="49" charset="0"/>
              </a:rPr>
              <a:t>;</a:t>
            </a:r>
          </a:p>
          <a:p>
            <a:pPr algn="l"/>
            <a:r>
              <a:rPr lang="hu-HU" sz="1800" dirty="0">
                <a:solidFill>
                  <a:srgbClr val="000000"/>
                </a:solidFill>
                <a:latin typeface="Consolas" panose="020B0609020204030204" pitchFamily="49" charset="0"/>
              </a:rPr>
              <a:t>    }</a:t>
            </a:r>
          </a:p>
          <a:p>
            <a:pPr algn="l"/>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en-GB" sz="1800" dirty="0" smtClean="0">
                <a:solidFill>
                  <a:srgbClr val="008000"/>
                </a:solidFill>
                <a:latin typeface="Consolas" panose="020B0609020204030204" pitchFamily="49" charset="0"/>
              </a:rPr>
              <a:t>in methods</a:t>
            </a:r>
            <a:r>
              <a:rPr lang="hu-HU" sz="1800" dirty="0" smtClean="0">
                <a:solidFill>
                  <a:srgbClr val="008000"/>
                </a:solidFill>
                <a:latin typeface="Consolas" panose="020B0609020204030204" pitchFamily="49" charset="0"/>
              </a:rPr>
              <a:t>: </a:t>
            </a:r>
            <a:r>
              <a:rPr lang="hu-HU" sz="1800" dirty="0" err="1">
                <a:solidFill>
                  <a:srgbClr val="008000"/>
                </a:solidFill>
                <a:latin typeface="Consolas" panose="020B0609020204030204" pitchFamily="49" charset="0"/>
              </a:rPr>
              <a:t>dependency.DoSomething</a:t>
            </a:r>
            <a:r>
              <a:rPr lang="hu-HU" sz="1800" dirty="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hu-HU" sz="1800" dirty="0">
                <a:solidFill>
                  <a:srgbClr val="000000"/>
                </a:solidFill>
                <a:latin typeface="Consolas" panose="020B0609020204030204" pitchFamily="49" charset="0"/>
              </a:rPr>
              <a:t>}</a:t>
            </a:r>
          </a:p>
          <a:p>
            <a:pPr algn="l"/>
            <a:endParaRPr lang="hu-HU" sz="1800" dirty="0">
              <a:solidFill>
                <a:srgbClr val="008000"/>
              </a:solidFill>
              <a:latin typeface="Consolas" panose="020B0609020204030204" pitchFamily="49" charset="0"/>
            </a:endParaRPr>
          </a:p>
          <a:p>
            <a:pPr algn="l"/>
            <a:r>
              <a:rPr lang="hu-HU" sz="1800" dirty="0">
                <a:solidFill>
                  <a:srgbClr val="008000"/>
                </a:solidFill>
                <a:latin typeface="Consolas" panose="020B0609020204030204" pitchFamily="49" charset="0"/>
              </a:rPr>
              <a:t>// </a:t>
            </a:r>
            <a:r>
              <a:rPr lang="en-GB" sz="1800" dirty="0" smtClean="0">
                <a:solidFill>
                  <a:srgbClr val="008000"/>
                </a:solidFill>
                <a:latin typeface="Consolas" panose="020B0609020204030204" pitchFamily="49" charset="0"/>
              </a:rPr>
              <a:t>usage</a:t>
            </a:r>
            <a:endParaRPr lang="hu-HU" sz="1800" kern="0" dirty="0">
              <a:solidFill>
                <a:srgbClr val="000000"/>
              </a:solidFill>
              <a:latin typeface="Consolas" panose="020B0609020204030204" pitchFamily="49" charset="0"/>
              <a:ea typeface="Calibri"/>
              <a:cs typeface="Times New Roman"/>
            </a:endParaRPr>
          </a:p>
          <a:p>
            <a:pPr algn="l"/>
            <a:r>
              <a:rPr lang="hu-HU" sz="1800" dirty="0" err="1">
                <a:solidFill>
                  <a:srgbClr val="2B91AF"/>
                </a:solidFill>
                <a:latin typeface="Consolas" panose="020B0609020204030204" pitchFamily="49" charset="0"/>
              </a:rPr>
              <a:t>IMyDependency</a:t>
            </a:r>
            <a:r>
              <a:rPr lang="hu-HU" sz="1800" dirty="0">
                <a:solidFill>
                  <a:srgbClr val="000000"/>
                </a:solidFill>
                <a:latin typeface="Consolas" panose="020B0609020204030204" pitchFamily="49" charset="0"/>
              </a:rPr>
              <a:t> </a:t>
            </a:r>
            <a:r>
              <a:rPr lang="hu-HU" sz="1800" dirty="0" err="1">
                <a:solidFill>
                  <a:srgbClr val="000000"/>
                </a:solidFill>
                <a:latin typeface="Consolas" panose="020B0609020204030204" pitchFamily="49" charset="0"/>
              </a:rPr>
              <a:t>myDependency</a:t>
            </a:r>
            <a:r>
              <a:rPr lang="hu-HU" sz="1800" dirty="0">
                <a:solidFill>
                  <a:srgbClr val="000000"/>
                </a:solidFill>
                <a:latin typeface="Consolas" panose="020B0609020204030204" pitchFamily="49" charset="0"/>
              </a:rPr>
              <a:t>; </a:t>
            </a:r>
            <a:r>
              <a:rPr lang="hu-HU" sz="1800" dirty="0">
                <a:solidFill>
                  <a:srgbClr val="008000"/>
                </a:solidFill>
                <a:latin typeface="Consolas" panose="020B0609020204030204" pitchFamily="49" charset="0"/>
              </a:rPr>
              <a:t>// </a:t>
            </a:r>
            <a:r>
              <a:rPr lang="hu-HU" sz="1800" dirty="0" err="1" smtClean="0">
                <a:solidFill>
                  <a:srgbClr val="008000"/>
                </a:solidFill>
                <a:latin typeface="Consolas" panose="020B0609020204030204" pitchFamily="49" charset="0"/>
              </a:rPr>
              <a:t>assignment</a:t>
            </a:r>
            <a:r>
              <a:rPr lang="hu-HU" sz="1800" dirty="0" smtClean="0">
                <a:solidFill>
                  <a:srgbClr val="008000"/>
                </a:solidFill>
                <a:latin typeface="Consolas" panose="020B0609020204030204" pitchFamily="49" charset="0"/>
              </a:rPr>
              <a:t>, </a:t>
            </a:r>
            <a:r>
              <a:rPr lang="en-GB" sz="1800" dirty="0" smtClean="0">
                <a:solidFill>
                  <a:srgbClr val="008000"/>
                </a:solidFill>
                <a:latin typeface="Consolas" panose="020B0609020204030204" pitchFamily="49" charset="0"/>
              </a:rPr>
              <a:t>instance </a:t>
            </a:r>
            <a:r>
              <a:rPr lang="en-GB" sz="1800" dirty="0" smtClean="0">
                <a:solidFill>
                  <a:srgbClr val="008000"/>
                </a:solidFill>
                <a:latin typeface="Consolas" panose="020B0609020204030204" pitchFamily="49" charset="0"/>
              </a:rPr>
              <a:t>creation</a:t>
            </a:r>
            <a:r>
              <a:rPr lang="hu-HU" sz="1800" dirty="0" smtClean="0">
                <a:solidFill>
                  <a:srgbClr val="008000"/>
                </a:solidFill>
                <a:latin typeface="Consolas" panose="020B0609020204030204" pitchFamily="49" charset="0"/>
              </a:rPr>
              <a:t>... </a:t>
            </a:r>
            <a:endParaRPr lang="hu-HU" sz="1800" dirty="0">
              <a:solidFill>
                <a:srgbClr val="000000"/>
              </a:solidFill>
              <a:latin typeface="Consolas" panose="020B0609020204030204" pitchFamily="49" charset="0"/>
            </a:endParaRPr>
          </a:p>
          <a:p>
            <a:pPr algn="l"/>
            <a:r>
              <a:rPr lang="en-US" sz="1800" dirty="0" err="1">
                <a:solidFill>
                  <a:srgbClr val="2B91AF"/>
                </a:solidFill>
                <a:latin typeface="Consolas" panose="020B0609020204030204" pitchFamily="49" charset="0"/>
              </a:rPr>
              <a:t>MyClass</a:t>
            </a:r>
            <a:r>
              <a:rPr lang="en-US" sz="1800" dirty="0">
                <a:solidFill>
                  <a:srgbClr val="000000"/>
                </a:solidFill>
                <a:latin typeface="Consolas" panose="020B0609020204030204" pitchFamily="49" charset="0"/>
              </a:rPr>
              <a:t> </a:t>
            </a:r>
            <a:r>
              <a:rPr lang="en-US" sz="1800" dirty="0" err="1">
                <a:solidFill>
                  <a:srgbClr val="000000"/>
                </a:solidFill>
                <a:latin typeface="Consolas" panose="020B0609020204030204" pitchFamily="49" charset="0"/>
              </a:rPr>
              <a:t>myClass</a:t>
            </a:r>
            <a:r>
              <a:rPr lang="en-US" sz="1800" dirty="0">
                <a:solidFill>
                  <a:srgbClr val="000000"/>
                </a:solidFill>
                <a:latin typeface="Consolas" panose="020B0609020204030204" pitchFamily="49" charset="0"/>
              </a:rPr>
              <a:t> = </a:t>
            </a:r>
            <a:r>
              <a:rPr lang="en-US" sz="1800" dirty="0">
                <a:solidFill>
                  <a:srgbClr val="0000FF"/>
                </a:solidFill>
                <a:latin typeface="Consolas" panose="020B0609020204030204" pitchFamily="49" charset="0"/>
              </a:rPr>
              <a:t>new</a:t>
            </a:r>
            <a:r>
              <a:rPr lang="en-US" sz="1800" dirty="0">
                <a:solidFill>
                  <a:srgbClr val="000000"/>
                </a:solidFill>
                <a:latin typeface="Consolas" panose="020B0609020204030204" pitchFamily="49" charset="0"/>
              </a:rPr>
              <a:t> </a:t>
            </a:r>
            <a:r>
              <a:rPr lang="en-US" sz="1800" dirty="0" err="1">
                <a:solidFill>
                  <a:srgbClr val="2B91AF"/>
                </a:solidFill>
                <a:latin typeface="Consolas" panose="020B0609020204030204" pitchFamily="49" charset="0"/>
              </a:rPr>
              <a:t>MyClass</a:t>
            </a:r>
            <a:r>
              <a:rPr lang="en-US" sz="1800" dirty="0">
                <a:solidFill>
                  <a:srgbClr val="000000"/>
                </a:solidFill>
                <a:latin typeface="Consolas" panose="020B0609020204030204" pitchFamily="49" charset="0"/>
              </a:rPr>
              <a:t>(</a:t>
            </a:r>
            <a:r>
              <a:rPr lang="en-US" sz="1800" dirty="0" err="1">
                <a:solidFill>
                  <a:srgbClr val="000000"/>
                </a:solidFill>
                <a:latin typeface="Consolas" panose="020B0609020204030204" pitchFamily="49" charset="0"/>
              </a:rPr>
              <a:t>myDependency</a:t>
            </a:r>
            <a:r>
              <a:rPr lang="en-US" sz="1800" dirty="0">
                <a:solidFill>
                  <a:srgbClr val="000000"/>
                </a:solidFill>
                <a:latin typeface="Consolas" panose="020B0609020204030204" pitchFamily="49" charset="0"/>
              </a:rPr>
              <a:t>);</a:t>
            </a:r>
            <a:endParaRPr lang="hu-HU" sz="1800" kern="0" dirty="0">
              <a:solidFill>
                <a:srgbClr val="000000"/>
              </a:solidFill>
              <a:latin typeface="Consolas"/>
              <a:ea typeface="Calibri"/>
              <a:cs typeface="Times New Roman"/>
            </a:endParaRPr>
          </a:p>
        </p:txBody>
      </p:sp>
    </p:spTree>
    <p:extLst>
      <p:ext uri="{BB962C8B-B14F-4D97-AF65-F5344CB8AC3E}">
        <p14:creationId xmlns:p14="http://schemas.microsoft.com/office/powerpoint/2010/main" val="4144676690"/>
      </p:ext>
    </p:extLst>
  </p:cSld>
  <p:clrMapOvr>
    <a:masterClrMapping/>
  </p:clrMapOvr>
  <p:transition spd="med">
    <p:cove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a:t>Method Injection, Setter Injection</a:t>
            </a:r>
          </a:p>
        </p:txBody>
      </p:sp>
      <p:sp>
        <p:nvSpPr>
          <p:cNvPr id="3" name="Tartalom helye 2"/>
          <p:cNvSpPr>
            <a:spLocks noGrp="1"/>
          </p:cNvSpPr>
          <p:nvPr>
            <p:ph idx="1"/>
          </p:nvPr>
        </p:nvSpPr>
        <p:spPr>
          <a:xfrm>
            <a:off x="107950" y="4377614"/>
            <a:ext cx="8928100" cy="2075574"/>
          </a:xfrm>
        </p:spPr>
        <p:txBody>
          <a:bodyPr/>
          <a:lstStyle/>
          <a:p>
            <a:r>
              <a:rPr lang="hu-HU" dirty="0" err="1"/>
              <a:t>Constructor</a:t>
            </a:r>
            <a:r>
              <a:rPr lang="hu-HU" dirty="0"/>
              <a:t> </a:t>
            </a:r>
            <a:r>
              <a:rPr lang="hu-HU" dirty="0" err="1"/>
              <a:t>Injection</a:t>
            </a:r>
            <a:r>
              <a:rPr lang="hu-HU" dirty="0"/>
              <a:t> – </a:t>
            </a:r>
            <a:r>
              <a:rPr lang="en-GB" dirty="0" smtClean="0"/>
              <a:t>common</a:t>
            </a:r>
            <a:r>
              <a:rPr lang="hu-HU" dirty="0" smtClean="0"/>
              <a:t>, </a:t>
            </a:r>
            <a:r>
              <a:rPr lang="en-GB" dirty="0" smtClean="0"/>
              <a:t>if the dependency is required multiple times</a:t>
            </a:r>
            <a:endParaRPr lang="hu-HU" dirty="0"/>
          </a:p>
          <a:p>
            <a:r>
              <a:rPr lang="hu-HU" dirty="0" err="1"/>
              <a:t>Method</a:t>
            </a:r>
            <a:r>
              <a:rPr lang="hu-HU" dirty="0"/>
              <a:t> </a:t>
            </a:r>
            <a:r>
              <a:rPr lang="hu-HU" dirty="0" err="1"/>
              <a:t>Injection</a:t>
            </a:r>
            <a:r>
              <a:rPr lang="hu-HU" dirty="0"/>
              <a:t> – </a:t>
            </a:r>
            <a:r>
              <a:rPr lang="en-GB" dirty="0" smtClean="0"/>
              <a:t>common, in case of a one-time requirement</a:t>
            </a:r>
            <a:endParaRPr lang="hu-HU" dirty="0"/>
          </a:p>
          <a:p>
            <a:r>
              <a:rPr lang="hu-HU" dirty="0" err="1"/>
              <a:t>Setter</a:t>
            </a:r>
            <a:r>
              <a:rPr lang="hu-HU" dirty="0"/>
              <a:t> </a:t>
            </a:r>
            <a:r>
              <a:rPr lang="hu-HU" dirty="0" err="1"/>
              <a:t>Injection</a:t>
            </a:r>
            <a:r>
              <a:rPr lang="hu-HU" dirty="0"/>
              <a:t> – </a:t>
            </a:r>
            <a:r>
              <a:rPr lang="en-GB" dirty="0" smtClean="0"/>
              <a:t>rare</a:t>
            </a:r>
            <a:endParaRPr lang="hu-HU" dirty="0"/>
          </a:p>
          <a:p>
            <a:pPr lvl="1"/>
            <a:r>
              <a:rPr lang="en-GB" dirty="0" smtClean="0"/>
              <a:t>Must check always: is set?</a:t>
            </a:r>
            <a:endParaRPr lang="hu-HU" dirty="0"/>
          </a:p>
          <a:p>
            <a:pPr lvl="1"/>
            <a:r>
              <a:rPr lang="en-GB" dirty="0" smtClean="0"/>
              <a:t>Even harder in multi-threaded environment</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12</a:t>
            </a:fld>
            <a:endParaRPr lang="hu-HU"/>
          </a:p>
        </p:txBody>
      </p:sp>
      <p:sp>
        <p:nvSpPr>
          <p:cNvPr id="8" name="Szövegdoboz 7"/>
          <p:cNvSpPr txBox="1">
            <a:spLocks noChangeArrowheads="1"/>
          </p:cNvSpPr>
          <p:nvPr/>
        </p:nvSpPr>
        <p:spPr bwMode="auto">
          <a:xfrm>
            <a:off x="465049" y="2694233"/>
            <a:ext cx="8209140"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600" dirty="0" err="1">
                <a:solidFill>
                  <a:srgbClr val="0000FF"/>
                </a:solidFill>
                <a:latin typeface="Consolas" panose="020B0609020204030204" pitchFamily="49" charset="0"/>
              </a:rPr>
              <a:t>class</a:t>
            </a:r>
            <a:r>
              <a:rPr lang="hu-HU" sz="1600" dirty="0">
                <a:solidFill>
                  <a:srgbClr val="000000"/>
                </a:solidFill>
                <a:latin typeface="Consolas" panose="020B0609020204030204" pitchFamily="49" charset="0"/>
              </a:rPr>
              <a:t> </a:t>
            </a:r>
            <a:r>
              <a:rPr lang="hu-HU" sz="1600" dirty="0" err="1">
                <a:solidFill>
                  <a:srgbClr val="2B91AF"/>
                </a:solidFill>
                <a:latin typeface="Consolas" panose="020B0609020204030204" pitchFamily="49" charset="0"/>
              </a:rPr>
              <a:t>MyClass</a:t>
            </a:r>
            <a:endParaRPr lang="hu-HU" sz="1600" dirty="0">
              <a:solidFill>
                <a:srgbClr val="000000"/>
              </a:solidFill>
              <a:latin typeface="Consolas" panose="020B0609020204030204" pitchFamily="49" charset="0"/>
            </a:endParaRPr>
          </a:p>
          <a:p>
            <a:pPr algn="l"/>
            <a:r>
              <a:rPr lang="hu-HU" sz="1600" dirty="0">
                <a:solidFill>
                  <a:srgbClr val="000000"/>
                </a:solidFill>
                <a:latin typeface="Consolas" panose="020B0609020204030204" pitchFamily="49" charset="0"/>
              </a:rPr>
              <a:t>{</a:t>
            </a:r>
          </a:p>
          <a:p>
            <a:pPr algn="l"/>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public</a:t>
            </a:r>
            <a:r>
              <a:rPr lang="en-US" sz="1600" dirty="0">
                <a:solidFill>
                  <a:srgbClr val="000000"/>
                </a:solidFill>
                <a:latin typeface="Consolas" panose="020B0609020204030204" pitchFamily="49" charset="0"/>
              </a:rPr>
              <a:t> </a:t>
            </a:r>
            <a:r>
              <a:rPr lang="en-US" sz="1600" dirty="0" err="1">
                <a:solidFill>
                  <a:srgbClr val="2B91AF"/>
                </a:solidFill>
                <a:latin typeface="Consolas" panose="020B0609020204030204" pitchFamily="49" charset="0"/>
              </a:rPr>
              <a:t>IMyDependency</a:t>
            </a:r>
            <a:r>
              <a:rPr lang="en-US" sz="1600" dirty="0">
                <a:solidFill>
                  <a:srgbClr val="000000"/>
                </a:solidFill>
                <a:latin typeface="Consolas" panose="020B0609020204030204" pitchFamily="49" charset="0"/>
              </a:rPr>
              <a:t> Dependency { </a:t>
            </a:r>
            <a:r>
              <a:rPr lang="en-US" sz="1600" dirty="0">
                <a:solidFill>
                  <a:srgbClr val="0000FF"/>
                </a:solidFill>
                <a:latin typeface="Consolas" panose="020B0609020204030204" pitchFamily="49" charset="0"/>
              </a:rPr>
              <a:t>get</a:t>
            </a:r>
            <a:r>
              <a:rPr lang="en-US" sz="1600" dirty="0">
                <a:solidFill>
                  <a:srgbClr val="000000"/>
                </a:solidFill>
                <a:latin typeface="Consolas" panose="020B0609020204030204" pitchFamily="49" charset="0"/>
              </a:rPr>
              <a:t>; </a:t>
            </a:r>
            <a:r>
              <a:rPr lang="en-US" sz="1600" dirty="0">
                <a:solidFill>
                  <a:srgbClr val="0000FF"/>
                </a:solidFill>
                <a:latin typeface="Consolas" panose="020B0609020204030204" pitchFamily="49" charset="0"/>
              </a:rPr>
              <a:t>set</a:t>
            </a:r>
            <a:r>
              <a:rPr lang="en-US" sz="1600" dirty="0">
                <a:solidFill>
                  <a:srgbClr val="000000"/>
                </a:solidFill>
                <a:latin typeface="Consolas" panose="020B0609020204030204" pitchFamily="49" charset="0"/>
              </a:rPr>
              <a:t>; }</a:t>
            </a:r>
          </a:p>
          <a:p>
            <a:pPr algn="l"/>
            <a:r>
              <a:rPr lang="hu-HU" sz="1600" dirty="0">
                <a:solidFill>
                  <a:srgbClr val="000000"/>
                </a:solidFill>
                <a:latin typeface="Consolas" panose="020B0609020204030204" pitchFamily="49" charset="0"/>
              </a:rPr>
              <a:t>    </a:t>
            </a:r>
          </a:p>
          <a:p>
            <a:pPr algn="l"/>
            <a:r>
              <a:rPr lang="hu-HU" sz="1600" dirty="0">
                <a:solidFill>
                  <a:srgbClr val="000000"/>
                </a:solidFill>
                <a:latin typeface="Consolas" panose="020B0609020204030204" pitchFamily="49" charset="0"/>
              </a:rPr>
              <a:t>    </a:t>
            </a:r>
            <a:r>
              <a:rPr lang="hu-HU" sz="1600" dirty="0">
                <a:solidFill>
                  <a:srgbClr val="008000"/>
                </a:solidFill>
                <a:latin typeface="Consolas" panose="020B0609020204030204" pitchFamily="49" charset="0"/>
              </a:rPr>
              <a:t>// </a:t>
            </a:r>
            <a:r>
              <a:rPr lang="en-GB" sz="1600" dirty="0" smtClean="0">
                <a:solidFill>
                  <a:srgbClr val="008000"/>
                </a:solidFill>
                <a:latin typeface="Consolas" panose="020B0609020204030204" pitchFamily="49" charset="0"/>
              </a:rPr>
              <a:t>in the methods</a:t>
            </a:r>
            <a:r>
              <a:rPr lang="hu-HU" sz="1600" dirty="0" smtClean="0">
                <a:solidFill>
                  <a:srgbClr val="008000"/>
                </a:solidFill>
                <a:latin typeface="Consolas" panose="020B0609020204030204" pitchFamily="49" charset="0"/>
              </a:rPr>
              <a:t>: </a:t>
            </a:r>
            <a:r>
              <a:rPr lang="hu-HU" sz="1600" dirty="0" err="1">
                <a:solidFill>
                  <a:srgbClr val="008000"/>
                </a:solidFill>
                <a:latin typeface="Consolas" panose="020B0609020204030204" pitchFamily="49" charset="0"/>
              </a:rPr>
              <a:t>dependency.DoSomething</a:t>
            </a:r>
            <a:r>
              <a:rPr lang="hu-HU" sz="1600" dirty="0">
                <a:solidFill>
                  <a:srgbClr val="008000"/>
                </a:solidFill>
                <a:latin typeface="Consolas" panose="020B0609020204030204" pitchFamily="49" charset="0"/>
              </a:rPr>
              <a:t>() </a:t>
            </a:r>
            <a:endParaRPr lang="hu-HU" sz="1600" dirty="0">
              <a:solidFill>
                <a:srgbClr val="000000"/>
              </a:solidFill>
              <a:latin typeface="Consolas" panose="020B0609020204030204" pitchFamily="49" charset="0"/>
            </a:endParaRPr>
          </a:p>
          <a:p>
            <a:pPr algn="l"/>
            <a:r>
              <a:rPr lang="hu-HU" sz="1600" dirty="0">
                <a:solidFill>
                  <a:srgbClr val="000000"/>
                </a:solidFill>
                <a:latin typeface="Consolas" panose="020B0609020204030204" pitchFamily="49" charset="0"/>
              </a:rPr>
              <a:t>}</a:t>
            </a:r>
          </a:p>
        </p:txBody>
      </p:sp>
      <p:sp>
        <p:nvSpPr>
          <p:cNvPr id="7" name="Szövegdoboz 6"/>
          <p:cNvSpPr txBox="1">
            <a:spLocks noChangeArrowheads="1"/>
          </p:cNvSpPr>
          <p:nvPr/>
        </p:nvSpPr>
        <p:spPr bwMode="auto">
          <a:xfrm>
            <a:off x="465049" y="764630"/>
            <a:ext cx="8209140" cy="181588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600">
                <a:solidFill>
                  <a:srgbClr val="0000FF"/>
                </a:solidFill>
                <a:latin typeface="Consolas" panose="020B0609020204030204" pitchFamily="49" charset="0"/>
              </a:rPr>
              <a:t>class</a:t>
            </a:r>
            <a:r>
              <a:rPr lang="hu-HU" sz="1600">
                <a:solidFill>
                  <a:srgbClr val="000000"/>
                </a:solidFill>
                <a:latin typeface="Consolas" panose="020B0609020204030204" pitchFamily="49" charset="0"/>
              </a:rPr>
              <a:t> </a:t>
            </a:r>
            <a:r>
              <a:rPr lang="hu-HU" sz="1600">
                <a:solidFill>
                  <a:srgbClr val="2B91AF"/>
                </a:solidFill>
                <a:latin typeface="Consolas" panose="020B0609020204030204" pitchFamily="49" charset="0"/>
              </a:rPr>
              <a:t>MyClass</a:t>
            </a:r>
            <a:endParaRPr lang="hu-HU" sz="1600">
              <a:solidFill>
                <a:srgbClr val="000000"/>
              </a:solidFill>
              <a:latin typeface="Consolas" panose="020B0609020204030204" pitchFamily="49" charset="0"/>
            </a:endParaRPr>
          </a:p>
          <a:p>
            <a:pPr algn="l"/>
            <a:r>
              <a:rPr lang="hu-HU" sz="1600">
                <a:solidFill>
                  <a:srgbClr val="000000"/>
                </a:solidFill>
                <a:latin typeface="Consolas" panose="020B0609020204030204" pitchFamily="49" charset="0"/>
              </a:rPr>
              <a:t>{</a:t>
            </a:r>
          </a:p>
          <a:p>
            <a:pPr algn="l"/>
            <a:r>
              <a:rPr lang="hu-HU" sz="1600">
                <a:solidFill>
                  <a:srgbClr val="0000FF"/>
                </a:solidFill>
                <a:latin typeface="Consolas" panose="020B0609020204030204" pitchFamily="49" charset="0"/>
              </a:rPr>
              <a:t>    </a:t>
            </a:r>
            <a:r>
              <a:rPr lang="en-US" sz="1600">
                <a:solidFill>
                  <a:srgbClr val="0000FF"/>
                </a:solidFill>
                <a:latin typeface="Consolas" panose="020B0609020204030204" pitchFamily="49" charset="0"/>
              </a:rPr>
              <a:t>public</a:t>
            </a:r>
            <a:r>
              <a:rPr lang="en-US" sz="1600">
                <a:solidFill>
                  <a:srgbClr val="000000"/>
                </a:solidFill>
                <a:latin typeface="Consolas" panose="020B0609020204030204" pitchFamily="49" charset="0"/>
              </a:rPr>
              <a:t> </a:t>
            </a:r>
            <a:r>
              <a:rPr lang="en-US" sz="1600">
                <a:solidFill>
                  <a:srgbClr val="0000FF"/>
                </a:solidFill>
                <a:latin typeface="Consolas" panose="020B0609020204030204" pitchFamily="49" charset="0"/>
              </a:rPr>
              <a:t>void</a:t>
            </a:r>
            <a:r>
              <a:rPr lang="en-US" sz="1600">
                <a:solidFill>
                  <a:srgbClr val="000000"/>
                </a:solidFill>
                <a:latin typeface="Consolas" panose="020B0609020204030204" pitchFamily="49" charset="0"/>
              </a:rPr>
              <a:t> DoSomethingUsingDependency(</a:t>
            </a:r>
            <a:r>
              <a:rPr lang="en-US" sz="1600">
                <a:solidFill>
                  <a:srgbClr val="2B91AF"/>
                </a:solidFill>
                <a:latin typeface="Consolas" panose="020B0609020204030204" pitchFamily="49" charset="0"/>
              </a:rPr>
              <a:t>IMyDependency</a:t>
            </a:r>
            <a:r>
              <a:rPr lang="en-US" sz="1600">
                <a:solidFill>
                  <a:srgbClr val="000000"/>
                </a:solidFill>
                <a:latin typeface="Consolas" panose="020B0609020204030204" pitchFamily="49" charset="0"/>
              </a:rPr>
              <a:t> dependency)</a:t>
            </a:r>
          </a:p>
          <a:p>
            <a:pPr algn="l"/>
            <a:r>
              <a:rPr lang="hu-HU" sz="1600">
                <a:solidFill>
                  <a:srgbClr val="000000"/>
                </a:solidFill>
                <a:latin typeface="Consolas" panose="020B0609020204030204" pitchFamily="49" charset="0"/>
              </a:rPr>
              <a:t>    {</a:t>
            </a:r>
          </a:p>
          <a:p>
            <a:pPr algn="l"/>
            <a:r>
              <a:rPr lang="hu-HU" sz="1600">
                <a:solidFill>
                  <a:srgbClr val="000000"/>
                </a:solidFill>
                <a:latin typeface="Consolas" panose="020B0609020204030204" pitchFamily="49" charset="0"/>
              </a:rPr>
              <a:t>        </a:t>
            </a:r>
            <a:r>
              <a:rPr lang="hu-HU" sz="1600">
                <a:solidFill>
                  <a:srgbClr val="008000"/>
                </a:solidFill>
                <a:latin typeface="Consolas" panose="020B0609020204030204" pitchFamily="49" charset="0"/>
              </a:rPr>
              <a:t>// ... dependency.DoSomething() ... </a:t>
            </a:r>
            <a:endParaRPr lang="hu-HU" sz="1600">
              <a:solidFill>
                <a:srgbClr val="000000"/>
              </a:solidFill>
              <a:latin typeface="Consolas" panose="020B0609020204030204" pitchFamily="49" charset="0"/>
            </a:endParaRPr>
          </a:p>
          <a:p>
            <a:pPr algn="l"/>
            <a:r>
              <a:rPr lang="hu-HU" sz="1600">
                <a:solidFill>
                  <a:srgbClr val="000000"/>
                </a:solidFill>
                <a:latin typeface="Consolas" panose="020B0609020204030204" pitchFamily="49" charset="0"/>
              </a:rPr>
              <a:t>    }</a:t>
            </a:r>
          </a:p>
          <a:p>
            <a:pPr algn="l"/>
            <a:r>
              <a:rPr lang="hu-HU" sz="1600">
                <a:solidFill>
                  <a:srgbClr val="000000"/>
                </a:solidFill>
                <a:latin typeface="Consolas" panose="020B0609020204030204" pitchFamily="49" charset="0"/>
              </a:rPr>
              <a:t>}</a:t>
            </a:r>
            <a:endParaRPr lang="hu-HU" sz="1600" kern="0">
              <a:solidFill>
                <a:srgbClr val="000000"/>
              </a:solidFill>
              <a:latin typeface="Consolas" panose="020B0609020204030204" pitchFamily="49" charset="0"/>
              <a:ea typeface="Calibri"/>
              <a:cs typeface="Times New Roman"/>
            </a:endParaRPr>
          </a:p>
        </p:txBody>
      </p:sp>
    </p:spTree>
    <p:extLst>
      <p:ext uri="{BB962C8B-B14F-4D97-AF65-F5344CB8AC3E}">
        <p14:creationId xmlns:p14="http://schemas.microsoft.com/office/powerpoint/2010/main" val="2057102846"/>
      </p:ext>
    </p:extLst>
  </p:cSld>
  <p:clrMapOvr>
    <a:masterClrMapping/>
  </p:clrMapOvr>
  <p:transition spd="med">
    <p:cove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Dependency</a:t>
            </a:r>
            <a:r>
              <a:rPr lang="hu-HU" dirty="0" smtClean="0"/>
              <a:t> </a:t>
            </a:r>
            <a:r>
              <a:rPr lang="hu-HU" dirty="0" err="1" smtClean="0"/>
              <a:t>Injection</a:t>
            </a:r>
            <a:endParaRPr lang="hu-HU" dirty="0"/>
          </a:p>
        </p:txBody>
      </p:sp>
      <p:sp>
        <p:nvSpPr>
          <p:cNvPr id="3" name="Szöveg helye 2"/>
          <p:cNvSpPr>
            <a:spLocks noGrp="1"/>
          </p:cNvSpPr>
          <p:nvPr>
            <p:ph type="body" sz="quarter" idx="13"/>
          </p:nvPr>
        </p:nvSpPr>
        <p:spPr/>
        <p:txBody>
          <a:bodyPr/>
          <a:lstStyle/>
          <a:p>
            <a:pPr marL="0" indent="0">
              <a:buNone/>
            </a:pPr>
            <a:r>
              <a:rPr lang="hu-HU" dirty="0" smtClean="0"/>
              <a:t>„</a:t>
            </a:r>
          </a:p>
          <a:p>
            <a:pPr marL="0" indent="0">
              <a:buNone/>
            </a:pPr>
            <a:r>
              <a:rPr lang="en-US" dirty="0" smtClean="0"/>
              <a:t>I </a:t>
            </a:r>
            <a:r>
              <a:rPr lang="en-US" dirty="0"/>
              <a:t>give you dependency injection for five-year-olds</a:t>
            </a:r>
            <a:r>
              <a:rPr lang="en-US" dirty="0" smtClean="0"/>
              <a:t>.</a:t>
            </a:r>
            <a:endParaRPr lang="en-US" dirty="0"/>
          </a:p>
          <a:p>
            <a:pPr marL="0" indent="0">
              <a:buNone/>
            </a:pPr>
            <a:r>
              <a:rPr lang="en-US" dirty="0"/>
              <a:t>    When you go and get things out of the refrigerator for yourself, you can cause problems. You might leave the door open, you might get something Mommy or Daddy doesn't want you to have. You might even be looking for something we don't even have or which has expired</a:t>
            </a:r>
            <a:r>
              <a:rPr lang="en-US" dirty="0" smtClean="0"/>
              <a:t>.</a:t>
            </a:r>
            <a:endParaRPr lang="en-US" dirty="0"/>
          </a:p>
          <a:p>
            <a:pPr marL="0" indent="0">
              <a:buNone/>
            </a:pPr>
            <a:r>
              <a:rPr lang="en-US" dirty="0"/>
              <a:t>    What you should be doing is stating a need, "I need something to drink with lunch," and then we will make sure you have something when you sit down to eat</a:t>
            </a:r>
            <a:r>
              <a:rPr lang="en-US" dirty="0" smtClean="0"/>
              <a:t>.</a:t>
            </a:r>
            <a:endParaRPr lang="hu-HU" dirty="0" smtClean="0"/>
          </a:p>
          <a:p>
            <a:pPr marL="0" indent="0">
              <a:buNone/>
            </a:pPr>
            <a:r>
              <a:rPr lang="hu-HU" dirty="0" smtClean="0"/>
              <a:t>”</a:t>
            </a:r>
            <a:r>
              <a:rPr lang="hu-HU" dirty="0"/>
              <a:t/>
            </a:r>
            <a:br>
              <a:rPr lang="hu-HU" dirty="0"/>
            </a:br>
            <a:r>
              <a:rPr lang="hu-HU" dirty="0">
                <a:hlinkClick r:id="rId2"/>
              </a:rPr>
              <a:t>https://</a:t>
            </a:r>
            <a:r>
              <a:rPr lang="hu-HU" dirty="0" smtClean="0">
                <a:hlinkClick r:id="rId2"/>
              </a:rPr>
              <a:t>stackoverflow.com/questions/1638919/how-to-explain-dependency-injection-to-a-5-year-old/1638961#1638961</a:t>
            </a:r>
            <a:endParaRPr lang="hu-HU" dirty="0" smtClean="0"/>
          </a:p>
          <a:p>
            <a:pPr marL="0" indent="0">
              <a:buNone/>
            </a:pPr>
            <a:endParaRPr lang="hu-HU" dirty="0"/>
          </a:p>
          <a:p>
            <a:pPr marL="0" indent="0">
              <a:buNone/>
            </a:pPr>
            <a:r>
              <a:rPr lang="hu-HU" dirty="0" smtClean="0"/>
              <a:t>(</a:t>
            </a:r>
            <a:r>
              <a:rPr lang="hu-HU" dirty="0" err="1" smtClean="0"/>
              <a:t>Injection</a:t>
            </a:r>
            <a:r>
              <a:rPr lang="hu-HU" dirty="0" smtClean="0"/>
              <a:t> </a:t>
            </a:r>
            <a:r>
              <a:rPr lang="hu-HU" dirty="0" err="1" smtClean="0"/>
              <a:t>vs</a:t>
            </a:r>
            <a:r>
              <a:rPr lang="hu-HU" dirty="0" smtClean="0"/>
              <a:t> </a:t>
            </a:r>
            <a:r>
              <a:rPr lang="hu-HU" dirty="0" err="1" smtClean="0"/>
              <a:t>Inversion</a:t>
            </a:r>
            <a:r>
              <a:rPr lang="hu-HU" dirty="0" smtClean="0"/>
              <a:t>, In </a:t>
            </a:r>
            <a:r>
              <a:rPr lang="hu-HU" dirty="0" err="1" smtClean="0"/>
              <a:t>this</a:t>
            </a:r>
            <a:r>
              <a:rPr lang="hu-HU" dirty="0" smtClean="0"/>
              <a:t> </a:t>
            </a:r>
            <a:r>
              <a:rPr lang="hu-HU" dirty="0" err="1" smtClean="0"/>
              <a:t>semester</a:t>
            </a:r>
            <a:r>
              <a:rPr lang="hu-HU" dirty="0" smtClean="0"/>
              <a:t> we </a:t>
            </a:r>
            <a:r>
              <a:rPr lang="hu-HU" dirty="0" err="1" smtClean="0"/>
              <a:t>only</a:t>
            </a:r>
            <a:r>
              <a:rPr lang="hu-HU" dirty="0" smtClean="0"/>
              <a:t> </a:t>
            </a:r>
            <a:r>
              <a:rPr lang="hu-HU" dirty="0" err="1" smtClean="0"/>
              <a:t>need</a:t>
            </a:r>
            <a:r>
              <a:rPr lang="hu-HU" dirty="0" smtClean="0"/>
              <a:t> </a:t>
            </a:r>
            <a:r>
              <a:rPr lang="hu-HU" dirty="0" err="1" smtClean="0"/>
              <a:t>the</a:t>
            </a:r>
            <a:r>
              <a:rPr lang="hu-HU" dirty="0" smtClean="0"/>
              <a:t> </a:t>
            </a:r>
            <a:r>
              <a:rPr lang="hu-HU" dirty="0" err="1" smtClean="0"/>
              <a:t>Injection</a:t>
            </a:r>
            <a:r>
              <a:rPr lang="hu-HU" dirty="0" smtClean="0"/>
              <a:t>)</a:t>
            </a:r>
          </a:p>
          <a:p>
            <a:pPr marL="0" indent="0">
              <a:buNone/>
            </a:pPr>
            <a:endParaRPr lang="en-US" dirty="0"/>
          </a:p>
          <a:p>
            <a:pPr marL="0" indent="0">
              <a:buNone/>
            </a:pPr>
            <a:endParaRPr lang="en-US" dirty="0"/>
          </a:p>
          <a:p>
            <a:pPr marL="0" indent="0">
              <a:buNone/>
            </a:pPr>
            <a:endParaRPr lang="hu-HU" dirty="0"/>
          </a:p>
        </p:txBody>
      </p:sp>
      <p:sp>
        <p:nvSpPr>
          <p:cNvPr id="4" name="Dia számának helye 3"/>
          <p:cNvSpPr>
            <a:spLocks noGrp="1"/>
          </p:cNvSpPr>
          <p:nvPr>
            <p:ph type="sldNum" sz="quarter" idx="14"/>
          </p:nvPr>
        </p:nvSpPr>
        <p:spPr/>
        <p:txBody>
          <a:bodyPr/>
          <a:lstStyle/>
          <a:p>
            <a:pPr>
              <a:defRPr/>
            </a:pPr>
            <a:fld id="{8C7F5FD8-AE3A-4281-8005-0D973ED324AE}" type="slidenum">
              <a:rPr lang="hu-HU" smtClean="0"/>
              <a:pPr>
                <a:defRPr/>
              </a:pPr>
              <a:t>13</a:t>
            </a:fld>
            <a:endParaRPr lang="hu-HU"/>
          </a:p>
        </p:txBody>
      </p:sp>
    </p:spTree>
    <p:extLst>
      <p:ext uri="{BB962C8B-B14F-4D97-AF65-F5344CB8AC3E}">
        <p14:creationId xmlns:p14="http://schemas.microsoft.com/office/powerpoint/2010/main" val="2411493573"/>
      </p:ext>
    </p:extLst>
  </p:cSld>
  <p:clrMapOvr>
    <a:masterClrMapping/>
  </p:clrMapOvr>
  <p:transition spd="med">
    <p:cove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hu-HU"/>
              <a:t>Dependency Injection</a:t>
            </a:r>
            <a:endParaRPr lang="en-GB"/>
          </a:p>
        </p:txBody>
      </p:sp>
      <p:sp>
        <p:nvSpPr>
          <p:cNvPr id="3" name="Content Placeholder 2"/>
          <p:cNvSpPr>
            <a:spLocks noGrp="1"/>
          </p:cNvSpPr>
          <p:nvPr>
            <p:ph idx="1"/>
          </p:nvPr>
        </p:nvSpPr>
        <p:spPr/>
        <p:txBody>
          <a:bodyPr/>
          <a:lstStyle/>
          <a:p>
            <a:r>
              <a:rPr lang="en-GB" dirty="0" smtClean="0"/>
              <a:t>We provide the dependencies of the classes externally – via interfaces, which allows us</a:t>
            </a:r>
            <a:endParaRPr lang="hu-HU" dirty="0"/>
          </a:p>
          <a:p>
            <a:pPr lvl="1"/>
            <a:r>
              <a:rPr lang="en-GB" dirty="0" smtClean="0"/>
              <a:t>To exchange the dependency later at any time to another class – while keeping the interface</a:t>
            </a:r>
            <a:endParaRPr lang="hu-HU" dirty="0"/>
          </a:p>
          <a:p>
            <a:pPr lvl="1"/>
            <a:r>
              <a:rPr lang="en-GB" dirty="0" smtClean="0"/>
              <a:t>To perform “truly” independent individual unit-tests</a:t>
            </a:r>
            <a:endParaRPr lang="hu-HU" dirty="0"/>
          </a:p>
          <a:p>
            <a:r>
              <a:rPr lang="en-GB" dirty="0" smtClean="0"/>
              <a:t>When testing, we replace the dependency with a known and simple object solely created for the tests</a:t>
            </a:r>
            <a:endParaRPr lang="hu-HU" dirty="0"/>
          </a:p>
          <a:p>
            <a:pPr lvl="1"/>
            <a:r>
              <a:rPr lang="en-GB" dirty="0" smtClean="0"/>
              <a:t>The class will be independent from the dependency</a:t>
            </a:r>
            <a:endParaRPr lang="hu-HU" dirty="0"/>
          </a:p>
          <a:p>
            <a:pPr lvl="1"/>
            <a:r>
              <a:rPr lang="en-GB" dirty="0" smtClean="0"/>
              <a:t>Speed: we use a simple class representing only the tested methods instead of a complex logic</a:t>
            </a:r>
          </a:p>
          <a:p>
            <a:pPr lvl="1"/>
            <a:r>
              <a:rPr lang="en-GB" dirty="0" smtClean="0"/>
              <a:t>Independent: 1 test </a:t>
            </a:r>
            <a:r>
              <a:rPr lang="en-GB" dirty="0" smtClean="0">
                <a:sym typeface="Wingdings" panose="05000000000000000000" pitchFamily="2" charset="2"/>
              </a:rPr>
              <a:t> 1 exchange-object, usable for all </a:t>
            </a:r>
            <a:r>
              <a:rPr lang="en-GB" dirty="0" smtClean="0">
                <a:sym typeface="Wingdings" panose="05000000000000000000" pitchFamily="2" charset="2"/>
              </a:rPr>
              <a:t>operations</a:t>
            </a:r>
            <a:endParaRPr lang="hu-HU" dirty="0"/>
          </a:p>
          <a:p>
            <a:pPr lvl="1"/>
            <a:endParaRPr lang="hu-HU" sz="1800" dirty="0" smtClean="0"/>
          </a:p>
          <a:p>
            <a:pPr lvl="1"/>
            <a:r>
              <a:rPr lang="hu-HU" sz="1800" dirty="0" err="1" smtClean="0"/>
              <a:t>Various</a:t>
            </a:r>
            <a:r>
              <a:rPr lang="hu-HU" sz="1800" dirty="0" smtClean="0"/>
              <a:t> </a:t>
            </a:r>
            <a:r>
              <a:rPr lang="hu-HU" sz="1800" dirty="0" err="1" smtClean="0"/>
              <a:t>techniques</a:t>
            </a:r>
            <a:r>
              <a:rPr lang="hu-HU" sz="1800" dirty="0" smtClean="0"/>
              <a:t>: </a:t>
            </a:r>
            <a:r>
              <a:rPr lang="hu-HU" sz="1800" dirty="0" err="1" smtClean="0"/>
              <a:t>Dummy</a:t>
            </a:r>
            <a:r>
              <a:rPr lang="hu-HU" sz="1800" dirty="0" smtClean="0"/>
              <a:t>, </a:t>
            </a:r>
            <a:r>
              <a:rPr lang="en-GB" sz="1800" dirty="0" smtClean="0"/>
              <a:t>Stub</a:t>
            </a:r>
            <a:r>
              <a:rPr lang="hu-HU" sz="1800" dirty="0" smtClean="0"/>
              <a:t>, </a:t>
            </a:r>
            <a:r>
              <a:rPr lang="hu-HU" sz="1800" dirty="0" err="1" smtClean="0"/>
              <a:t>Spy</a:t>
            </a:r>
            <a:r>
              <a:rPr lang="hu-HU" sz="1800" dirty="0" smtClean="0"/>
              <a:t>, </a:t>
            </a:r>
            <a:r>
              <a:rPr lang="hu-HU" sz="1800" dirty="0" err="1" smtClean="0"/>
              <a:t>Fake</a:t>
            </a:r>
            <a:r>
              <a:rPr lang="hu-HU" sz="1800" dirty="0" smtClean="0"/>
              <a:t>, </a:t>
            </a:r>
            <a:r>
              <a:rPr lang="hu-HU" sz="1800" dirty="0" err="1" smtClean="0"/>
              <a:t>Mock</a:t>
            </a:r>
            <a:r>
              <a:rPr lang="en-GB" sz="1800" dirty="0" smtClean="0"/>
              <a:t>: Same interface, </a:t>
            </a:r>
            <a:r>
              <a:rPr lang="hu-HU" sz="1800" dirty="0" err="1" smtClean="0"/>
              <a:t>different</a:t>
            </a:r>
            <a:r>
              <a:rPr lang="hu-HU" sz="1800" dirty="0" smtClean="0"/>
              <a:t> </a:t>
            </a:r>
            <a:r>
              <a:rPr lang="hu-HU" sz="1800" dirty="0" err="1" smtClean="0"/>
              <a:t>philosophy</a:t>
            </a:r>
            <a:endParaRPr lang="hu-HU"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14</a:t>
            </a:fld>
            <a:endParaRPr lang="hu-HU"/>
          </a:p>
        </p:txBody>
      </p:sp>
    </p:spTree>
    <p:extLst>
      <p:ext uri="{BB962C8B-B14F-4D97-AF65-F5344CB8AC3E}">
        <p14:creationId xmlns:p14="http://schemas.microsoft.com/office/powerpoint/2010/main" val="4267803462"/>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checkerboard(across)">
                                      <p:cBhvr>
                                        <p:cTn id="7" dur="500"/>
                                        <p:tgtEl>
                                          <p:spTgt spid="3">
                                            <p:txEl>
                                              <p:pRg st="2" end="2"/>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3" end="3"/>
                                            </p:txEl>
                                          </p:spTgt>
                                        </p:tgtEl>
                                        <p:attrNameLst>
                                          <p:attrName>style.visibility</p:attrName>
                                        </p:attrNameLst>
                                      </p:cBhvr>
                                      <p:to>
                                        <p:strVal val="visible"/>
                                      </p:to>
                                    </p:set>
                                    <p:animEffect transition="in" filter="checkerboard(across)">
                                      <p:cBhvr>
                                        <p:cTn id="10" dur="500"/>
                                        <p:tgtEl>
                                          <p:spTgt spid="3">
                                            <p:txEl>
                                              <p:pRg st="3" end="3"/>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animEffect transition="in" filter="checkerboard(across)">
                                      <p:cBhvr>
                                        <p:cTn id="15" dur="500"/>
                                        <p:tgtEl>
                                          <p:spTgt spid="3">
                                            <p:txEl>
                                              <p:pRg st="4" end="4"/>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5" end="5"/>
                                            </p:txEl>
                                          </p:spTgt>
                                        </p:tgtEl>
                                        <p:attrNameLst>
                                          <p:attrName>style.visibility</p:attrName>
                                        </p:attrNameLst>
                                      </p:cBhvr>
                                      <p:to>
                                        <p:strVal val="visible"/>
                                      </p:to>
                                    </p:set>
                                    <p:animEffect transition="in" filter="checkerboard(across)">
                                      <p:cBhvr>
                                        <p:cTn id="18" dur="500"/>
                                        <p:tgtEl>
                                          <p:spTgt spid="3">
                                            <p:txEl>
                                              <p:pRg st="5" end="5"/>
                                            </p:txEl>
                                          </p:spTgt>
                                        </p:tgtEl>
                                      </p:cBhvr>
                                    </p:animEffect>
                                  </p:childTnLst>
                                </p:cTn>
                              </p:par>
                              <p:par>
                                <p:cTn id="19" presetID="5" presetClass="entr" presetSubtype="10" fill="hold" nodeType="with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animEffect transition="in" filter="checkerboard(across)">
                                      <p:cBhvr>
                                        <p:cTn id="21" dur="500"/>
                                        <p:tgtEl>
                                          <p:spTgt spid="3">
                                            <p:txEl>
                                              <p:pRg st="6" end="6"/>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5" presetClass="entr" presetSubtype="10" fill="hold" nodeType="clickEffect">
                                  <p:stCondLst>
                                    <p:cond delay="0"/>
                                  </p:stCondLst>
                                  <p:childTnLst>
                                    <p:set>
                                      <p:cBhvr>
                                        <p:cTn id="25" dur="1" fill="hold">
                                          <p:stCondLst>
                                            <p:cond delay="0"/>
                                          </p:stCondLst>
                                        </p:cTn>
                                        <p:tgtEl>
                                          <p:spTgt spid="3">
                                            <p:txEl>
                                              <p:pRg st="8" end="8"/>
                                            </p:txEl>
                                          </p:spTgt>
                                        </p:tgtEl>
                                        <p:attrNameLst>
                                          <p:attrName>style.visibility</p:attrName>
                                        </p:attrNameLst>
                                      </p:cBhvr>
                                      <p:to>
                                        <p:strVal val="visible"/>
                                      </p:to>
                                    </p:set>
                                    <p:animEffect transition="in" filter="checkerboard(across)">
                                      <p:cBhvr>
                                        <p:cTn id="26" dur="500"/>
                                        <p:tgtEl>
                                          <p:spTgt spid="3">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C9F8331E-B4AF-4D41-8065-A3DCCA5ED0E2}"/>
              </a:ext>
            </a:extLst>
          </p:cNvPr>
          <p:cNvSpPr>
            <a:spLocks noGrp="1"/>
          </p:cNvSpPr>
          <p:nvPr>
            <p:ph type="title"/>
          </p:nvPr>
        </p:nvSpPr>
        <p:spPr/>
        <p:txBody>
          <a:bodyPr/>
          <a:lstStyle/>
          <a:p>
            <a:r>
              <a:rPr lang="hu-HU" dirty="0"/>
              <a:t>Test </a:t>
            </a:r>
            <a:r>
              <a:rPr lang="hu-HU" dirty="0" err="1"/>
              <a:t>doubles</a:t>
            </a:r>
            <a:endParaRPr lang="en-GB" dirty="0"/>
          </a:p>
        </p:txBody>
      </p:sp>
      <p:sp>
        <p:nvSpPr>
          <p:cNvPr id="3" name="Tartalom helye 2">
            <a:extLst>
              <a:ext uri="{FF2B5EF4-FFF2-40B4-BE49-F238E27FC236}">
                <a16:creationId xmlns:a16="http://schemas.microsoft.com/office/drawing/2014/main" id="{64593E8C-F048-4638-8C2C-7CA4D8A0E321}"/>
              </a:ext>
            </a:extLst>
          </p:cNvPr>
          <p:cNvSpPr>
            <a:spLocks noGrp="1"/>
          </p:cNvSpPr>
          <p:nvPr>
            <p:ph idx="1"/>
          </p:nvPr>
        </p:nvSpPr>
        <p:spPr>
          <a:xfrm>
            <a:off x="0" y="6526131"/>
            <a:ext cx="8928100" cy="287339"/>
          </a:xfrm>
        </p:spPr>
        <p:txBody>
          <a:bodyPr/>
          <a:lstStyle/>
          <a:p>
            <a:pPr marL="0" indent="0">
              <a:buNone/>
            </a:pPr>
            <a:r>
              <a:rPr lang="hu-HU" sz="1600" b="0" dirty="0"/>
              <a:t>Forrás: http://xunitpatterns.com/Mocks,%20Fakes,%20Stubs%20and%20Dummies.html</a:t>
            </a:r>
            <a:endParaRPr lang="en-GB" sz="1600" b="0" dirty="0"/>
          </a:p>
        </p:txBody>
      </p:sp>
      <p:sp>
        <p:nvSpPr>
          <p:cNvPr id="4" name="Dia számának helye 3">
            <a:extLst>
              <a:ext uri="{FF2B5EF4-FFF2-40B4-BE49-F238E27FC236}">
                <a16:creationId xmlns:a16="http://schemas.microsoft.com/office/drawing/2014/main" id="{DF7C78A4-57FA-4B25-B42D-D41FB753009D}"/>
              </a:ext>
            </a:extLst>
          </p:cNvPr>
          <p:cNvSpPr>
            <a:spLocks noGrp="1"/>
          </p:cNvSpPr>
          <p:nvPr>
            <p:ph type="sldNum" sz="quarter" idx="11"/>
          </p:nvPr>
        </p:nvSpPr>
        <p:spPr/>
        <p:txBody>
          <a:bodyPr/>
          <a:lstStyle/>
          <a:p>
            <a:pPr>
              <a:defRPr/>
            </a:pPr>
            <a:fld id="{B60DAD87-7EB7-4D38-BAF0-0AF208F78DF0}" type="slidenum">
              <a:rPr lang="hu-HU" smtClean="0"/>
              <a:pPr>
                <a:defRPr/>
              </a:pPr>
              <a:t>15</a:t>
            </a:fld>
            <a:endParaRPr lang="hu-HU"/>
          </a:p>
        </p:txBody>
      </p:sp>
      <p:pic>
        <p:nvPicPr>
          <p:cNvPr id="5" name="Kép 4">
            <a:extLst>
              <a:ext uri="{FF2B5EF4-FFF2-40B4-BE49-F238E27FC236}">
                <a16:creationId xmlns:a16="http://schemas.microsoft.com/office/drawing/2014/main" id="{54AA25BE-2D7E-4DBD-BC4D-4FB2A2ECDE35}"/>
              </a:ext>
            </a:extLst>
          </p:cNvPr>
          <p:cNvPicPr>
            <a:picLocks noChangeAspect="1"/>
          </p:cNvPicPr>
          <p:nvPr/>
        </p:nvPicPr>
        <p:blipFill>
          <a:blip r:embed="rId3"/>
          <a:stretch>
            <a:fillRect/>
          </a:stretch>
        </p:blipFill>
        <p:spPr>
          <a:xfrm>
            <a:off x="0" y="768927"/>
            <a:ext cx="9144000" cy="5320145"/>
          </a:xfrm>
          <a:prstGeom prst="rect">
            <a:avLst/>
          </a:prstGeom>
        </p:spPr>
      </p:pic>
    </p:spTree>
    <p:extLst>
      <p:ext uri="{BB962C8B-B14F-4D97-AF65-F5344CB8AC3E}">
        <p14:creationId xmlns:p14="http://schemas.microsoft.com/office/powerpoint/2010/main" val="3553712929"/>
      </p:ext>
    </p:extLst>
  </p:cSld>
  <p:clrMapOvr>
    <a:masterClrMapping/>
  </p:clrMapOvr>
  <p:transition spd="med">
    <p:cove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09981CCF-B77E-4BB3-B2A1-8D1325401A8D}"/>
              </a:ext>
            </a:extLst>
          </p:cNvPr>
          <p:cNvSpPr>
            <a:spLocks noGrp="1"/>
          </p:cNvSpPr>
          <p:nvPr>
            <p:ph type="title"/>
          </p:nvPr>
        </p:nvSpPr>
        <p:spPr/>
        <p:txBody>
          <a:bodyPr/>
          <a:lstStyle/>
          <a:p>
            <a:r>
              <a:rPr lang="hu-HU" dirty="0"/>
              <a:t>Test </a:t>
            </a:r>
            <a:r>
              <a:rPr lang="hu-HU" dirty="0" err="1"/>
              <a:t>doubles</a:t>
            </a:r>
            <a:endParaRPr lang="en-GB" dirty="0"/>
          </a:p>
        </p:txBody>
      </p:sp>
      <p:sp>
        <p:nvSpPr>
          <p:cNvPr id="3" name="Tartalom helye 2">
            <a:extLst>
              <a:ext uri="{FF2B5EF4-FFF2-40B4-BE49-F238E27FC236}">
                <a16:creationId xmlns:a16="http://schemas.microsoft.com/office/drawing/2014/main" id="{36B7D4F2-9ED7-48D2-B32D-C80C231447A9}"/>
              </a:ext>
            </a:extLst>
          </p:cNvPr>
          <p:cNvSpPr>
            <a:spLocks noGrp="1"/>
          </p:cNvSpPr>
          <p:nvPr>
            <p:ph idx="1"/>
          </p:nvPr>
        </p:nvSpPr>
        <p:spPr>
          <a:xfrm>
            <a:off x="107950" y="4229149"/>
            <a:ext cx="8928100" cy="2224039"/>
          </a:xfrm>
        </p:spPr>
        <p:txBody>
          <a:bodyPr/>
          <a:lstStyle/>
          <a:p>
            <a:pPr>
              <a:spcBef>
                <a:spcPts val="0"/>
              </a:spcBef>
            </a:pPr>
            <a:r>
              <a:rPr lang="en-GB" sz="1600" dirty="0"/>
              <a:t>Astels = David Astels: Test-Driven Development - A practical guide</a:t>
            </a:r>
          </a:p>
          <a:p>
            <a:pPr>
              <a:spcBef>
                <a:spcPts val="0"/>
              </a:spcBef>
            </a:pPr>
            <a:r>
              <a:rPr lang="en-GB" sz="1600" dirty="0"/>
              <a:t>Beck = Kent Beck: Test-Driven Development By Example</a:t>
            </a:r>
          </a:p>
          <a:p>
            <a:pPr>
              <a:spcBef>
                <a:spcPts val="0"/>
              </a:spcBef>
            </a:pPr>
            <a:r>
              <a:rPr lang="en-GB" sz="1600" dirty="0"/>
              <a:t>Feathers = Michael Feathers: Working Effectively with Legacy Code</a:t>
            </a:r>
          </a:p>
          <a:p>
            <a:pPr>
              <a:spcBef>
                <a:spcPts val="0"/>
              </a:spcBef>
            </a:pPr>
            <a:r>
              <a:rPr lang="en-GB" sz="1600" dirty="0"/>
              <a:t>Fowler = Martin Fowler: Mocks are Stubs</a:t>
            </a:r>
          </a:p>
          <a:p>
            <a:pPr>
              <a:spcBef>
                <a:spcPts val="0"/>
              </a:spcBef>
            </a:pPr>
            <a:r>
              <a:rPr lang="en-GB" sz="1600" dirty="0" err="1"/>
              <a:t>jMock</a:t>
            </a:r>
            <a:r>
              <a:rPr lang="en-GB" sz="1600" dirty="0"/>
              <a:t> = Steve Freeman, Tim Mackinnon, Nat Pryce, Joe </a:t>
            </a:r>
            <a:r>
              <a:rPr lang="en-GB" sz="1600" dirty="0" err="1"/>
              <a:t>Walnes</a:t>
            </a:r>
            <a:r>
              <a:rPr lang="en-GB" sz="1600" dirty="0"/>
              <a:t>: Mock Roles, Not Objects	</a:t>
            </a:r>
          </a:p>
          <a:p>
            <a:pPr>
              <a:spcBef>
                <a:spcPts val="0"/>
              </a:spcBef>
            </a:pPr>
            <a:r>
              <a:rPr lang="en-GB" sz="1600" dirty="0"/>
              <a:t>UTWJ = Morgan Kaufmann: Unit Testing With Java</a:t>
            </a:r>
          </a:p>
          <a:p>
            <a:pPr>
              <a:spcBef>
                <a:spcPts val="0"/>
              </a:spcBef>
            </a:pPr>
            <a:r>
              <a:rPr lang="en-GB" sz="1600" dirty="0"/>
              <a:t>OMG = Object Management Group's CORBA specs</a:t>
            </a:r>
          </a:p>
          <a:p>
            <a:pPr>
              <a:spcBef>
                <a:spcPts val="0"/>
              </a:spcBef>
            </a:pPr>
            <a:r>
              <a:rPr lang="en-GB" sz="1600" dirty="0"/>
              <a:t>Pragmatic = Andy Hunt, Dave Thomas: Pragmatic Unit Testing with </a:t>
            </a:r>
            <a:r>
              <a:rPr lang="en-GB" sz="1600" dirty="0" err="1"/>
              <a:t>Nunit</a:t>
            </a:r>
            <a:endParaRPr lang="en-GB" sz="1600" dirty="0"/>
          </a:p>
          <a:p>
            <a:pPr>
              <a:spcBef>
                <a:spcPts val="0"/>
              </a:spcBef>
            </a:pPr>
            <a:r>
              <a:rPr lang="en-GB" sz="1600" dirty="0"/>
              <a:t>Recipes</a:t>
            </a:r>
            <a:r>
              <a:rPr lang="hu-HU" sz="1600" dirty="0"/>
              <a:t> </a:t>
            </a:r>
            <a:r>
              <a:rPr lang="en-GB" sz="1600" dirty="0"/>
              <a:t>= </a:t>
            </a:r>
            <a:r>
              <a:rPr lang="en-GB" sz="1600" dirty="0" err="1"/>
              <a:t>J.B.Rainsberger</a:t>
            </a:r>
            <a:r>
              <a:rPr lang="en-GB" sz="1600" dirty="0"/>
              <a:t>: JUnit Recipes</a:t>
            </a:r>
          </a:p>
        </p:txBody>
      </p:sp>
      <p:sp>
        <p:nvSpPr>
          <p:cNvPr id="4" name="Dia számának helye 3">
            <a:extLst>
              <a:ext uri="{FF2B5EF4-FFF2-40B4-BE49-F238E27FC236}">
                <a16:creationId xmlns:a16="http://schemas.microsoft.com/office/drawing/2014/main" id="{364497E1-924A-4C26-A98B-C554B80F36D8}"/>
              </a:ext>
            </a:extLst>
          </p:cNvPr>
          <p:cNvSpPr>
            <a:spLocks noGrp="1"/>
          </p:cNvSpPr>
          <p:nvPr>
            <p:ph type="sldNum" sz="quarter" idx="11"/>
          </p:nvPr>
        </p:nvSpPr>
        <p:spPr/>
        <p:txBody>
          <a:bodyPr/>
          <a:lstStyle/>
          <a:p>
            <a:pPr>
              <a:defRPr/>
            </a:pPr>
            <a:fld id="{B60DAD87-7EB7-4D38-BAF0-0AF208F78DF0}" type="slidenum">
              <a:rPr lang="hu-HU" smtClean="0"/>
              <a:pPr>
                <a:defRPr/>
              </a:pPr>
              <a:t>16</a:t>
            </a:fld>
            <a:endParaRPr lang="hu-HU"/>
          </a:p>
        </p:txBody>
      </p:sp>
      <p:pic>
        <p:nvPicPr>
          <p:cNvPr id="5" name="Kép 4">
            <a:extLst>
              <a:ext uri="{FF2B5EF4-FFF2-40B4-BE49-F238E27FC236}">
                <a16:creationId xmlns:a16="http://schemas.microsoft.com/office/drawing/2014/main" id="{8A3C7C5C-5B83-4A7B-A0F3-7B83166F4438}"/>
              </a:ext>
            </a:extLst>
          </p:cNvPr>
          <p:cNvPicPr>
            <a:picLocks noChangeAspect="1"/>
          </p:cNvPicPr>
          <p:nvPr/>
        </p:nvPicPr>
        <p:blipFill>
          <a:blip r:embed="rId3"/>
          <a:stretch>
            <a:fillRect/>
          </a:stretch>
        </p:blipFill>
        <p:spPr>
          <a:xfrm>
            <a:off x="107950" y="801687"/>
            <a:ext cx="9144000" cy="3317925"/>
          </a:xfrm>
          <a:prstGeom prst="rect">
            <a:avLst/>
          </a:prstGeom>
        </p:spPr>
      </p:pic>
    </p:spTree>
    <p:extLst>
      <p:ext uri="{BB962C8B-B14F-4D97-AF65-F5344CB8AC3E}">
        <p14:creationId xmlns:p14="http://schemas.microsoft.com/office/powerpoint/2010/main" val="1192129527"/>
      </p:ext>
    </p:extLst>
  </p:cSld>
  <p:clrMapOvr>
    <a:masterClrMapping/>
  </p:clrMapOvr>
  <p:transition spd="med">
    <p:cove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Fake</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17</a:t>
            </a:fld>
            <a:endParaRPr lang="hu-HU"/>
          </a:p>
        </p:txBody>
      </p:sp>
      <p:pic>
        <p:nvPicPr>
          <p:cNvPr id="8" name="Kép 7">
            <a:extLst>
              <a:ext uri="{FF2B5EF4-FFF2-40B4-BE49-F238E27FC236}">
                <a16:creationId xmlns:a16="http://schemas.microsoft.com/office/drawing/2014/main" id="{997D7A4A-B4A2-4B13-945A-44D4A1B7E440}"/>
              </a:ext>
            </a:extLst>
          </p:cNvPr>
          <p:cNvPicPr>
            <a:picLocks noChangeAspect="1"/>
          </p:cNvPicPr>
          <p:nvPr/>
        </p:nvPicPr>
        <p:blipFill>
          <a:blip r:embed="rId3"/>
          <a:stretch>
            <a:fillRect/>
          </a:stretch>
        </p:blipFill>
        <p:spPr>
          <a:xfrm>
            <a:off x="467430" y="1893196"/>
            <a:ext cx="7876474" cy="4922797"/>
          </a:xfrm>
          <a:prstGeom prst="rect">
            <a:avLst/>
          </a:prstGeom>
        </p:spPr>
      </p:pic>
      <p:sp>
        <p:nvSpPr>
          <p:cNvPr id="6" name="Tartalom helye 2"/>
          <p:cNvSpPr>
            <a:spLocks noGrp="1"/>
          </p:cNvSpPr>
          <p:nvPr>
            <p:ph idx="1"/>
          </p:nvPr>
        </p:nvSpPr>
        <p:spPr>
          <a:xfrm>
            <a:off x="107950" y="692150"/>
            <a:ext cx="8928100" cy="1201047"/>
          </a:xfrm>
        </p:spPr>
        <p:txBody>
          <a:bodyPr/>
          <a:lstStyle/>
          <a:p>
            <a:r>
              <a:rPr lang="en-US" dirty="0" smtClean="0"/>
              <a:t>Implements the same interface as the substituted object, but it implements an intentionally simplified logic with different “target”</a:t>
            </a:r>
            <a:endParaRPr lang="hu-HU" dirty="0"/>
          </a:p>
        </p:txBody>
      </p:sp>
    </p:spTree>
    <p:extLst>
      <p:ext uri="{BB962C8B-B14F-4D97-AF65-F5344CB8AC3E}">
        <p14:creationId xmlns:p14="http://schemas.microsoft.com/office/powerpoint/2010/main" val="713075146"/>
      </p:ext>
    </p:extLst>
  </p:cSld>
  <p:clrMapOvr>
    <a:masterClrMapping/>
  </p:clrMapOvr>
  <p:transition spd="med">
    <p:cove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Fake</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18</a:t>
            </a:fld>
            <a:endParaRPr lang="hu-HU"/>
          </a:p>
        </p:txBody>
      </p:sp>
      <p:sp>
        <p:nvSpPr>
          <p:cNvPr id="6" name="Tartalom helye 5">
            <a:extLst>
              <a:ext uri="{FF2B5EF4-FFF2-40B4-BE49-F238E27FC236}">
                <a16:creationId xmlns:a16="http://schemas.microsoft.com/office/drawing/2014/main" id="{7AB11A2F-C895-4584-A582-80E581B1FD9D}"/>
              </a:ext>
            </a:extLst>
          </p:cNvPr>
          <p:cNvSpPr>
            <a:spLocks noGrp="1"/>
          </p:cNvSpPr>
          <p:nvPr>
            <p:ph idx="1"/>
          </p:nvPr>
        </p:nvSpPr>
        <p:spPr>
          <a:xfrm>
            <a:off x="107950" y="5980293"/>
            <a:ext cx="8928100" cy="761819"/>
          </a:xfrm>
        </p:spPr>
        <p:txBody>
          <a:bodyPr/>
          <a:lstStyle/>
          <a:p>
            <a:r>
              <a:rPr lang="en-GB" dirty="0" smtClean="0"/>
              <a:t>Fake Repository </a:t>
            </a:r>
            <a:r>
              <a:rPr lang="en-GB" dirty="0" smtClean="0">
                <a:sym typeface="Wingdings" panose="05000000000000000000" pitchFamily="2" charset="2"/>
              </a:rPr>
              <a:t> too much code, hard to make a universal fake</a:t>
            </a:r>
            <a:endParaRPr lang="en-GB" dirty="0"/>
          </a:p>
        </p:txBody>
      </p:sp>
      <p:pic>
        <p:nvPicPr>
          <p:cNvPr id="3" name="Kép 2">
            <a:extLst>
              <a:ext uri="{FF2B5EF4-FFF2-40B4-BE49-F238E27FC236}">
                <a16:creationId xmlns:a16="http://schemas.microsoft.com/office/drawing/2014/main" id="{61083DC8-5A07-4D95-8670-65BEF61B17FB}"/>
              </a:ext>
            </a:extLst>
          </p:cNvPr>
          <p:cNvPicPr>
            <a:picLocks noChangeAspect="1"/>
          </p:cNvPicPr>
          <p:nvPr/>
        </p:nvPicPr>
        <p:blipFill>
          <a:blip r:embed="rId3"/>
          <a:stretch>
            <a:fillRect/>
          </a:stretch>
        </p:blipFill>
        <p:spPr>
          <a:xfrm>
            <a:off x="251400" y="692150"/>
            <a:ext cx="7746741" cy="5288143"/>
          </a:xfrm>
          <a:prstGeom prst="rect">
            <a:avLst/>
          </a:prstGeom>
        </p:spPr>
      </p:pic>
      <p:pic>
        <p:nvPicPr>
          <p:cNvPr id="4" name="Kép 3">
            <a:extLst>
              <a:ext uri="{FF2B5EF4-FFF2-40B4-BE49-F238E27FC236}">
                <a16:creationId xmlns:a16="http://schemas.microsoft.com/office/drawing/2014/main" id="{5F244F47-CED2-4704-B3D8-4C573632CB93}"/>
              </a:ext>
            </a:extLst>
          </p:cNvPr>
          <p:cNvPicPr>
            <a:picLocks noChangeAspect="1"/>
          </p:cNvPicPr>
          <p:nvPr/>
        </p:nvPicPr>
        <p:blipFill>
          <a:blip r:embed="rId4"/>
          <a:stretch>
            <a:fillRect/>
          </a:stretch>
        </p:blipFill>
        <p:spPr>
          <a:xfrm>
            <a:off x="5307582" y="2662009"/>
            <a:ext cx="3871918" cy="1533982"/>
          </a:xfrm>
          <a:prstGeom prst="rect">
            <a:avLst/>
          </a:prstGeom>
        </p:spPr>
      </p:pic>
    </p:spTree>
    <p:extLst>
      <p:ext uri="{BB962C8B-B14F-4D97-AF65-F5344CB8AC3E}">
        <p14:creationId xmlns:p14="http://schemas.microsoft.com/office/powerpoint/2010/main" val="3459855506"/>
      </p:ext>
    </p:extLst>
  </p:cSld>
  <p:clrMapOvr>
    <a:masterClrMapping/>
  </p:clrMapOvr>
  <p:transition spd="med">
    <p:cove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Mock</a:t>
            </a:r>
            <a:endParaRPr lang="hu-HU" dirty="0"/>
          </a:p>
        </p:txBody>
      </p:sp>
      <p:sp>
        <p:nvSpPr>
          <p:cNvPr id="3" name="Tartalom helye 2"/>
          <p:cNvSpPr>
            <a:spLocks noGrp="1"/>
          </p:cNvSpPr>
          <p:nvPr>
            <p:ph idx="1"/>
          </p:nvPr>
        </p:nvSpPr>
        <p:spPr>
          <a:xfrm>
            <a:off x="107950" y="692150"/>
            <a:ext cx="8928100" cy="5761038"/>
          </a:xfrm>
        </p:spPr>
        <p:txBody>
          <a:bodyPr/>
          <a:lstStyle/>
          <a:p>
            <a:r>
              <a:rPr lang="hu-HU" dirty="0" smtClean="0"/>
              <a:t>„</a:t>
            </a:r>
            <a:r>
              <a:rPr lang="hu-HU" dirty="0" err="1" smtClean="0"/>
              <a:t>Partially</a:t>
            </a:r>
            <a:r>
              <a:rPr lang="hu-HU" dirty="0" smtClean="0"/>
              <a:t>” </a:t>
            </a:r>
            <a:r>
              <a:rPr lang="hu-HU" dirty="0" err="1" smtClean="0"/>
              <a:t>implement</a:t>
            </a:r>
            <a:r>
              <a:rPr lang="hu-HU" dirty="0" smtClean="0"/>
              <a:t> an </a:t>
            </a:r>
            <a:r>
              <a:rPr lang="hu-HU" dirty="0" err="1" smtClean="0"/>
              <a:t>interface</a:t>
            </a:r>
            <a:r>
              <a:rPr lang="hu-HU" dirty="0" smtClean="0"/>
              <a:t> </a:t>
            </a:r>
            <a:r>
              <a:rPr lang="en-US" dirty="0" smtClean="0"/>
              <a:t>with a substitute object – no logic, fixed data</a:t>
            </a:r>
            <a:endParaRPr lang="hu-HU" dirty="0"/>
          </a:p>
          <a:p>
            <a:r>
              <a:rPr lang="en-US" dirty="0" smtClean="0"/>
              <a:t>Usually </a:t>
            </a:r>
            <a:r>
              <a:rPr lang="en-US" dirty="0" smtClean="0"/>
              <a:t>we use a </a:t>
            </a:r>
            <a:r>
              <a:rPr lang="hu-HU" dirty="0" err="1" smtClean="0"/>
              <a:t>Mocking</a:t>
            </a:r>
            <a:r>
              <a:rPr lang="hu-HU" dirty="0" smtClean="0"/>
              <a:t> </a:t>
            </a:r>
            <a:r>
              <a:rPr lang="hu-HU" dirty="0" err="1"/>
              <a:t>framework</a:t>
            </a:r>
            <a:r>
              <a:rPr lang="hu-HU" dirty="0"/>
              <a:t> </a:t>
            </a:r>
          </a:p>
          <a:p>
            <a:endParaRPr lang="hu-HU" dirty="0"/>
          </a:p>
          <a:p>
            <a:endParaRPr lang="hu-HU" dirty="0"/>
          </a:p>
          <a:p>
            <a:endParaRPr lang="hu-HU" dirty="0"/>
          </a:p>
          <a:p>
            <a:pPr marL="0" indent="0">
              <a:buNone/>
            </a:pPr>
            <a:endParaRPr lang="hu-HU" dirty="0"/>
          </a:p>
          <a:p>
            <a:pPr lvl="1"/>
            <a:r>
              <a:rPr lang="en-US" dirty="0" smtClean="0"/>
              <a:t>Due to the professional </a:t>
            </a:r>
            <a:r>
              <a:rPr lang="hu-HU" dirty="0" err="1" smtClean="0"/>
              <a:t>Mocking</a:t>
            </a:r>
            <a:r>
              <a:rPr lang="hu-HU" dirty="0" smtClean="0"/>
              <a:t> </a:t>
            </a:r>
            <a:r>
              <a:rPr lang="hu-HU" dirty="0" err="1" smtClean="0"/>
              <a:t>framework</a:t>
            </a:r>
            <a:r>
              <a:rPr lang="en-US" dirty="0" smtClean="0"/>
              <a:t>s, the boundaries between </a:t>
            </a:r>
            <a:r>
              <a:rPr lang="hu-HU" dirty="0" err="1" smtClean="0"/>
              <a:t>mock</a:t>
            </a:r>
            <a:r>
              <a:rPr lang="hu-HU" dirty="0"/>
              <a:t>, </a:t>
            </a:r>
            <a:r>
              <a:rPr lang="hu-HU" dirty="0" err="1"/>
              <a:t>fake</a:t>
            </a:r>
            <a:r>
              <a:rPr lang="hu-HU" dirty="0"/>
              <a:t>, </a:t>
            </a:r>
            <a:r>
              <a:rPr lang="hu-HU" dirty="0" err="1"/>
              <a:t>stub</a:t>
            </a:r>
            <a:r>
              <a:rPr lang="hu-HU" dirty="0"/>
              <a:t> </a:t>
            </a:r>
            <a:r>
              <a:rPr lang="en-US" dirty="0" smtClean="0"/>
              <a:t>etc. is very gray</a:t>
            </a:r>
            <a:endParaRPr lang="hu-HU" dirty="0"/>
          </a:p>
          <a:p>
            <a:pPr lvl="1"/>
            <a:r>
              <a:rPr lang="en-US" dirty="0" smtClean="0"/>
              <a:t>Mocks can be used as fakes (without expectation checks</a:t>
            </a:r>
            <a:r>
              <a:rPr lang="hu-HU" dirty="0" smtClean="0"/>
              <a:t>)</a:t>
            </a:r>
            <a:endParaRPr lang="hu-HU" dirty="0"/>
          </a:p>
          <a:p>
            <a:r>
              <a:rPr lang="en-US" dirty="0" smtClean="0"/>
              <a:t>One of the most widespread .NET Mocking Framework</a:t>
            </a:r>
            <a:r>
              <a:rPr lang="hu-HU" dirty="0" smtClean="0"/>
              <a:t>: </a:t>
            </a:r>
            <a:r>
              <a:rPr lang="hu-HU" dirty="0" err="1"/>
              <a:t>Moq</a:t>
            </a:r>
            <a:r>
              <a:rPr lang="hu-HU" dirty="0"/>
              <a:t> </a:t>
            </a:r>
            <a:endParaRPr lang="hu-HU" dirty="0" smtClean="0"/>
          </a:p>
          <a:p>
            <a:pPr lvl="1"/>
            <a:r>
              <a:rPr lang="en-US" u="sng" dirty="0" smtClean="0"/>
              <a:t>ONLY</a:t>
            </a:r>
            <a:r>
              <a:rPr lang="hu-HU" dirty="0" smtClean="0"/>
              <a:t> </a:t>
            </a:r>
            <a:r>
              <a:rPr lang="en-US" dirty="0" smtClean="0"/>
              <a:t>interface can be mocked</a:t>
            </a:r>
            <a:r>
              <a:rPr lang="hu-HU" dirty="0" smtClean="0"/>
              <a:t> (</a:t>
            </a:r>
            <a:r>
              <a:rPr lang="en-US" dirty="0" smtClean="0"/>
              <a:t>even if the newer </a:t>
            </a:r>
            <a:r>
              <a:rPr lang="hu-HU" dirty="0" err="1" smtClean="0"/>
              <a:t>Moq</a:t>
            </a:r>
            <a:r>
              <a:rPr lang="hu-HU" dirty="0" smtClean="0"/>
              <a:t> </a:t>
            </a:r>
            <a:r>
              <a:rPr lang="en-US" dirty="0" smtClean="0"/>
              <a:t>can mock classes</a:t>
            </a:r>
            <a:r>
              <a:rPr lang="hu-HU" dirty="0" smtClean="0"/>
              <a:t>)</a:t>
            </a:r>
          </a:p>
          <a:p>
            <a:r>
              <a:rPr lang="en-US" dirty="0"/>
              <a:t>Gives us ways to observe the logic that is executed</a:t>
            </a:r>
            <a:endParaRPr lang="hu-HU" dirty="0"/>
          </a:p>
          <a:p>
            <a:pPr lvl="1"/>
            <a:r>
              <a:rPr lang="hu-HU" dirty="0" err="1"/>
              <a:t>Expectation</a:t>
            </a:r>
            <a:r>
              <a:rPr lang="en-US" dirty="0"/>
              <a:t>s</a:t>
            </a:r>
            <a:r>
              <a:rPr lang="hu-HU" dirty="0"/>
              <a:t>: „</a:t>
            </a:r>
            <a:r>
              <a:rPr lang="en-US" dirty="0"/>
              <a:t>the </a:t>
            </a:r>
            <a:r>
              <a:rPr lang="hu-HU" dirty="0" err="1"/>
              <a:t>DoSomething</a:t>
            </a:r>
            <a:r>
              <a:rPr lang="hu-HU" dirty="0"/>
              <a:t>() </a:t>
            </a:r>
            <a:r>
              <a:rPr lang="en-US" dirty="0"/>
              <a:t>method was called once</a:t>
            </a:r>
            <a:r>
              <a:rPr lang="hu-HU" dirty="0"/>
              <a:t>”</a:t>
            </a:r>
          </a:p>
          <a:p>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19</a:t>
            </a:fld>
            <a:endParaRPr lang="hu-HU"/>
          </a:p>
        </p:txBody>
      </p:sp>
      <p:sp>
        <p:nvSpPr>
          <p:cNvPr id="8" name="Szövegdoboz 7"/>
          <p:cNvSpPr txBox="1">
            <a:spLocks noChangeArrowheads="1"/>
          </p:cNvSpPr>
          <p:nvPr/>
        </p:nvSpPr>
        <p:spPr bwMode="auto">
          <a:xfrm>
            <a:off x="485127" y="1994425"/>
            <a:ext cx="8325733" cy="156966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US" sz="1600" dirty="0">
                <a:solidFill>
                  <a:srgbClr val="2B91AF"/>
                </a:solidFill>
                <a:latin typeface="Consolas" panose="020B0609020204030204" pitchFamily="49" charset="0"/>
              </a:rPr>
              <a:t>Mock</a:t>
            </a:r>
            <a:r>
              <a:rPr lang="en-US" sz="1600" dirty="0">
                <a:solidFill>
                  <a:srgbClr val="000000"/>
                </a:solidFill>
                <a:latin typeface="Consolas" panose="020B0609020204030204" pitchFamily="49" charset="0"/>
              </a:rPr>
              <a:t>&lt;</a:t>
            </a:r>
            <a:r>
              <a:rPr lang="en-US" sz="1600" dirty="0">
                <a:solidFill>
                  <a:srgbClr val="2B91AF"/>
                </a:solidFill>
                <a:latin typeface="Consolas" panose="020B0609020204030204" pitchFamily="49" charset="0"/>
              </a:rPr>
              <a:t>IE</a:t>
            </a:r>
            <a:r>
              <a:rPr lang="hu-HU" sz="1600" dirty="0" err="1">
                <a:solidFill>
                  <a:srgbClr val="2B91AF"/>
                </a:solidFill>
                <a:latin typeface="Consolas" panose="020B0609020204030204" pitchFamily="49" charset="0"/>
              </a:rPr>
              <a:t>mailSender</a:t>
            </a:r>
            <a:r>
              <a:rPr lang="en-US" sz="1600" dirty="0">
                <a:solidFill>
                  <a:srgbClr val="000000"/>
                </a:solidFill>
                <a:latin typeface="Consolas" panose="020B0609020204030204" pitchFamily="49" charset="0"/>
              </a:rPr>
              <a:t>&gt; mock</a:t>
            </a:r>
            <a:r>
              <a:rPr lang="hu-HU" sz="1600" dirty="0" err="1">
                <a:solidFill>
                  <a:srgbClr val="000000"/>
                </a:solidFill>
                <a:latin typeface="Consolas" panose="020B0609020204030204" pitchFamily="49" charset="0"/>
              </a:rPr>
              <a:t>MailSender</a:t>
            </a:r>
            <a:r>
              <a:rPr lang="en-US" sz="1600" dirty="0">
                <a:solidFill>
                  <a:srgbClr val="000000"/>
                </a:solidFill>
                <a:latin typeface="Consolas" panose="020B0609020204030204" pitchFamily="49" charset="0"/>
              </a:rPr>
              <a:t> = </a:t>
            </a:r>
            <a:r>
              <a:rPr lang="hu-HU" sz="1600" dirty="0">
                <a:solidFill>
                  <a:srgbClr val="000000"/>
                </a:solidFill>
                <a:latin typeface="Consolas" panose="020B0609020204030204" pitchFamily="49" charset="0"/>
              </a:rPr>
              <a:t>ne</a:t>
            </a:r>
            <a:r>
              <a:rPr lang="en-US" sz="1600" dirty="0">
                <a:solidFill>
                  <a:srgbClr val="0000FF"/>
                </a:solidFill>
                <a:latin typeface="Consolas" panose="020B0609020204030204" pitchFamily="49" charset="0"/>
              </a:rPr>
              <a:t>w</a:t>
            </a:r>
            <a:r>
              <a:rPr lang="en-US" sz="1600" dirty="0">
                <a:solidFill>
                  <a:srgbClr val="000000"/>
                </a:solidFill>
                <a:latin typeface="Consolas" panose="020B0609020204030204" pitchFamily="49" charset="0"/>
              </a:rPr>
              <a:t> </a:t>
            </a:r>
            <a:r>
              <a:rPr lang="en-US" sz="1600" dirty="0">
                <a:solidFill>
                  <a:srgbClr val="2B91AF"/>
                </a:solidFill>
                <a:latin typeface="Consolas" panose="020B0609020204030204" pitchFamily="49" charset="0"/>
              </a:rPr>
              <a:t>Mock</a:t>
            </a:r>
            <a:r>
              <a:rPr lang="en-US" sz="1600" dirty="0">
                <a:solidFill>
                  <a:srgbClr val="000000"/>
                </a:solidFill>
                <a:latin typeface="Consolas" panose="020B0609020204030204" pitchFamily="49" charset="0"/>
              </a:rPr>
              <a:t>&lt;</a:t>
            </a:r>
            <a:r>
              <a:rPr lang="en-US" sz="1600" dirty="0" err="1">
                <a:solidFill>
                  <a:srgbClr val="2B91AF"/>
                </a:solidFill>
                <a:latin typeface="Consolas" panose="020B0609020204030204" pitchFamily="49" charset="0"/>
              </a:rPr>
              <a:t>IEm</a:t>
            </a:r>
            <a:r>
              <a:rPr lang="hu-HU" sz="1600" dirty="0" err="1">
                <a:solidFill>
                  <a:srgbClr val="2B91AF"/>
                </a:solidFill>
                <a:latin typeface="Consolas" panose="020B0609020204030204" pitchFamily="49" charset="0"/>
              </a:rPr>
              <a:t>ailSender</a:t>
            </a:r>
            <a:r>
              <a:rPr lang="en-US" sz="1600" dirty="0">
                <a:solidFill>
                  <a:srgbClr val="000000"/>
                </a:solidFill>
                <a:latin typeface="Consolas" panose="020B0609020204030204" pitchFamily="49" charset="0"/>
              </a:rPr>
              <a:t>&gt;();</a:t>
            </a:r>
          </a:p>
          <a:p>
            <a:pPr algn="l"/>
            <a:endParaRPr lang="hu-HU" sz="1600" dirty="0">
              <a:solidFill>
                <a:srgbClr val="008000"/>
              </a:solidFill>
              <a:latin typeface="Consolas" panose="020B0609020204030204" pitchFamily="49" charset="0"/>
            </a:endParaRPr>
          </a:p>
          <a:p>
            <a:pPr algn="l"/>
            <a:r>
              <a:rPr lang="hu-HU" sz="1600" dirty="0">
                <a:solidFill>
                  <a:srgbClr val="008000"/>
                </a:solidFill>
                <a:latin typeface="Consolas" panose="020B0609020204030204" pitchFamily="49" charset="0"/>
              </a:rPr>
              <a:t>// </a:t>
            </a:r>
            <a:r>
              <a:rPr lang="en-US" sz="1600" dirty="0" smtClean="0">
                <a:solidFill>
                  <a:srgbClr val="008000"/>
                </a:solidFill>
                <a:latin typeface="Consolas" panose="020B0609020204030204" pitchFamily="49" charset="0"/>
              </a:rPr>
              <a:t>Setup the expected behavior of the mock</a:t>
            </a:r>
            <a:r>
              <a:rPr lang="hu-HU" sz="1600" dirty="0" smtClean="0">
                <a:solidFill>
                  <a:srgbClr val="008000"/>
                </a:solidFill>
                <a:latin typeface="Consolas" panose="020B0609020204030204" pitchFamily="49" charset="0"/>
              </a:rPr>
              <a:t>... </a:t>
            </a:r>
            <a:endParaRPr lang="hu-HU" sz="1600" dirty="0">
              <a:solidFill>
                <a:srgbClr val="000000"/>
              </a:solidFill>
              <a:latin typeface="Consolas" panose="020B0609020204030204" pitchFamily="49" charset="0"/>
            </a:endParaRPr>
          </a:p>
          <a:p>
            <a:pPr algn="l"/>
            <a:endParaRPr lang="hu-HU" sz="1600" dirty="0">
              <a:solidFill>
                <a:srgbClr val="2B91AF"/>
              </a:solidFill>
              <a:latin typeface="Consolas" panose="020B0609020204030204" pitchFamily="49" charset="0"/>
            </a:endParaRPr>
          </a:p>
          <a:p>
            <a:pPr algn="l"/>
            <a:r>
              <a:rPr lang="hu-HU" sz="1600" dirty="0" err="1">
                <a:solidFill>
                  <a:srgbClr val="2B91AF"/>
                </a:solidFill>
                <a:latin typeface="Consolas" panose="020B0609020204030204" pitchFamily="49" charset="0"/>
              </a:rPr>
              <a:t>NewsletterService</a:t>
            </a:r>
            <a:r>
              <a:rPr lang="hu-HU" sz="1600" dirty="0">
                <a:solidFill>
                  <a:srgbClr val="000000"/>
                </a:solidFill>
                <a:latin typeface="Consolas" panose="020B0609020204030204" pitchFamily="49" charset="0"/>
              </a:rPr>
              <a:t> service = </a:t>
            </a:r>
            <a:r>
              <a:rPr lang="hu-HU" sz="1600" dirty="0" err="1">
                <a:solidFill>
                  <a:srgbClr val="0000FF"/>
                </a:solidFill>
                <a:latin typeface="Consolas" panose="020B0609020204030204" pitchFamily="49" charset="0"/>
              </a:rPr>
              <a:t>new</a:t>
            </a:r>
            <a:r>
              <a:rPr lang="hu-HU" sz="1600" dirty="0">
                <a:solidFill>
                  <a:srgbClr val="000000"/>
                </a:solidFill>
                <a:latin typeface="Consolas" panose="020B0609020204030204" pitchFamily="49" charset="0"/>
              </a:rPr>
              <a:t> </a:t>
            </a:r>
            <a:r>
              <a:rPr lang="hu-HU" sz="1600" dirty="0" err="1">
                <a:solidFill>
                  <a:srgbClr val="2B91AF"/>
                </a:solidFill>
                <a:latin typeface="Consolas" panose="020B0609020204030204" pitchFamily="49" charset="0"/>
              </a:rPr>
              <a:t>NewsletterService</a:t>
            </a:r>
            <a:r>
              <a:rPr lang="hu-HU" sz="1600" dirty="0">
                <a:solidFill>
                  <a:srgbClr val="000000"/>
                </a:solidFill>
                <a:latin typeface="Consolas" panose="020B0609020204030204" pitchFamily="49" charset="0"/>
              </a:rPr>
              <a:t>(</a:t>
            </a:r>
            <a:r>
              <a:rPr lang="hu-HU" sz="1600" dirty="0" err="1">
                <a:solidFill>
                  <a:srgbClr val="000000"/>
                </a:solidFill>
                <a:latin typeface="Consolas" panose="020B0609020204030204" pitchFamily="49" charset="0"/>
              </a:rPr>
              <a:t>mockMailSender.Object</a:t>
            </a:r>
            <a:r>
              <a:rPr lang="hu-HU" sz="1600" dirty="0">
                <a:solidFill>
                  <a:srgbClr val="000000"/>
                </a:solidFill>
                <a:latin typeface="Consolas" panose="020B0609020204030204" pitchFamily="49" charset="0"/>
              </a:rPr>
              <a:t>);</a:t>
            </a:r>
          </a:p>
          <a:p>
            <a:pPr algn="l"/>
            <a:r>
              <a:rPr lang="hu-HU" sz="1600" dirty="0">
                <a:solidFill>
                  <a:srgbClr val="000000"/>
                </a:solidFill>
                <a:latin typeface="Consolas" panose="020B0609020204030204" pitchFamily="49" charset="0"/>
              </a:rPr>
              <a:t>        </a:t>
            </a:r>
            <a:endParaRPr lang="hu-HU" sz="1600" kern="0" dirty="0">
              <a:solidFill>
                <a:srgbClr val="000000"/>
              </a:solidFill>
              <a:latin typeface="Consolas"/>
              <a:ea typeface="Calibri"/>
              <a:cs typeface="Times New Roman"/>
            </a:endParaRPr>
          </a:p>
        </p:txBody>
      </p:sp>
    </p:spTree>
    <p:extLst>
      <p:ext uri="{BB962C8B-B14F-4D97-AF65-F5344CB8AC3E}">
        <p14:creationId xmlns:p14="http://schemas.microsoft.com/office/powerpoint/2010/main" val="1891821502"/>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checkerboard(across)">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checkerboard(across)">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Effect transition="in" filter="checkerboard(across)">
                                      <p:cBhvr>
                                        <p:cTn id="17" dur="500"/>
                                        <p:tgtEl>
                                          <p:spTgt spid="3">
                                            <p:txEl>
                                              <p:pRg st="6" end="6"/>
                                            </p:txEl>
                                          </p:spTgt>
                                        </p:tgtEl>
                                      </p:cBhvr>
                                    </p:animEffect>
                                  </p:childTnLst>
                                </p:cTn>
                              </p:par>
                              <p:par>
                                <p:cTn id="18" presetID="5" presetClass="entr" presetSubtype="10" fill="hold" nodeType="withEffect">
                                  <p:stCondLst>
                                    <p:cond delay="0"/>
                                  </p:stCondLst>
                                  <p:childTnLst>
                                    <p:set>
                                      <p:cBhvr>
                                        <p:cTn id="19" dur="1" fill="hold">
                                          <p:stCondLst>
                                            <p:cond delay="0"/>
                                          </p:stCondLst>
                                        </p:cTn>
                                        <p:tgtEl>
                                          <p:spTgt spid="3">
                                            <p:txEl>
                                              <p:pRg st="7" end="7"/>
                                            </p:txEl>
                                          </p:spTgt>
                                        </p:tgtEl>
                                        <p:attrNameLst>
                                          <p:attrName>style.visibility</p:attrName>
                                        </p:attrNameLst>
                                      </p:cBhvr>
                                      <p:to>
                                        <p:strVal val="visible"/>
                                      </p:to>
                                    </p:set>
                                    <p:animEffect transition="in" filter="checkerboard(across)">
                                      <p:cBhvr>
                                        <p:cTn id="20" dur="500"/>
                                        <p:tgtEl>
                                          <p:spTgt spid="3">
                                            <p:txEl>
                                              <p:pRg st="7" end="7"/>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5" presetClass="entr" presetSubtype="10" fill="hold" nodeType="clickEffect">
                                  <p:stCondLst>
                                    <p:cond delay="0"/>
                                  </p:stCondLst>
                                  <p:childTnLst>
                                    <p:set>
                                      <p:cBhvr>
                                        <p:cTn id="24" dur="1" fill="hold">
                                          <p:stCondLst>
                                            <p:cond delay="0"/>
                                          </p:stCondLst>
                                        </p:cTn>
                                        <p:tgtEl>
                                          <p:spTgt spid="3">
                                            <p:txEl>
                                              <p:pRg st="8" end="8"/>
                                            </p:txEl>
                                          </p:spTgt>
                                        </p:tgtEl>
                                        <p:attrNameLst>
                                          <p:attrName>style.visibility</p:attrName>
                                        </p:attrNameLst>
                                      </p:cBhvr>
                                      <p:to>
                                        <p:strVal val="visible"/>
                                      </p:to>
                                    </p:set>
                                    <p:animEffect transition="in" filter="checkerboard(across)">
                                      <p:cBhvr>
                                        <p:cTn id="25" dur="500"/>
                                        <p:tgtEl>
                                          <p:spTgt spid="3">
                                            <p:txEl>
                                              <p:pRg st="8" end="8"/>
                                            </p:txEl>
                                          </p:spTgt>
                                        </p:tgtEl>
                                      </p:cBhvr>
                                    </p:animEffect>
                                  </p:childTnLst>
                                </p:cTn>
                              </p:par>
                              <p:par>
                                <p:cTn id="26" presetID="5" presetClass="entr" presetSubtype="10" fill="hold" nodeType="withEffect">
                                  <p:stCondLst>
                                    <p:cond delay="0"/>
                                  </p:stCondLst>
                                  <p:childTnLst>
                                    <p:set>
                                      <p:cBhvr>
                                        <p:cTn id="27" dur="1" fill="hold">
                                          <p:stCondLst>
                                            <p:cond delay="0"/>
                                          </p:stCondLst>
                                        </p:cTn>
                                        <p:tgtEl>
                                          <p:spTgt spid="3">
                                            <p:txEl>
                                              <p:pRg st="9" end="9"/>
                                            </p:txEl>
                                          </p:spTgt>
                                        </p:tgtEl>
                                        <p:attrNameLst>
                                          <p:attrName>style.visibility</p:attrName>
                                        </p:attrNameLst>
                                      </p:cBhvr>
                                      <p:to>
                                        <p:strVal val="visible"/>
                                      </p:to>
                                    </p:set>
                                    <p:animEffect transition="in" filter="checkerboard(across)">
                                      <p:cBhvr>
                                        <p:cTn id="28" dur="500"/>
                                        <p:tgtEl>
                                          <p:spTgt spid="3">
                                            <p:txEl>
                                              <p:pRg st="9" end="9"/>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5" presetClass="entr" presetSubtype="10" fill="hold" nodeType="clickEffect">
                                  <p:stCondLst>
                                    <p:cond delay="0"/>
                                  </p:stCondLst>
                                  <p:childTnLst>
                                    <p:set>
                                      <p:cBhvr>
                                        <p:cTn id="32"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33" dur="500"/>
                                        <p:tgtEl>
                                          <p:spTgt spid="3">
                                            <p:txEl>
                                              <p:pRg st="10" end="10"/>
                                            </p:txEl>
                                          </p:spTgt>
                                        </p:tgtEl>
                                      </p:cBhvr>
                                    </p:animEffect>
                                  </p:childTnLst>
                                </p:cTn>
                              </p:par>
                              <p:par>
                                <p:cTn id="34" presetID="5" presetClass="entr" presetSubtype="10" fill="hold" nodeType="withEffect">
                                  <p:stCondLst>
                                    <p:cond delay="0"/>
                                  </p:stCondLst>
                                  <p:childTnLst>
                                    <p:set>
                                      <p:cBhvr>
                                        <p:cTn id="35"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36" dur="500"/>
                                        <p:tgtEl>
                                          <p:spTgt spid="3">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B6EBD4C4-34D7-4496-9D00-D7044CAF1020}"/>
              </a:ext>
            </a:extLst>
          </p:cNvPr>
          <p:cNvSpPr>
            <a:spLocks noGrp="1"/>
          </p:cNvSpPr>
          <p:nvPr>
            <p:ph type="sldNum" sz="quarter" idx="11"/>
          </p:nvPr>
        </p:nvSpPr>
        <p:spPr/>
        <p:txBody>
          <a:bodyPr/>
          <a:lstStyle/>
          <a:p>
            <a:pPr>
              <a:defRPr/>
            </a:pPr>
            <a:fld id="{9E84FC66-0273-4651-909C-21EC6C7CCEC1}" type="slidenum">
              <a:rPr lang="hu-HU" smtClean="0"/>
              <a:pPr>
                <a:defRPr/>
              </a:pPr>
              <a:t>2</a:t>
            </a:fld>
            <a:endParaRPr lang="hu-HU"/>
          </a:p>
        </p:txBody>
      </p:sp>
      <p:sp>
        <p:nvSpPr>
          <p:cNvPr id="3" name="Tartalom helye 2">
            <a:extLst>
              <a:ext uri="{FF2B5EF4-FFF2-40B4-BE49-F238E27FC236}">
                <a16:creationId xmlns:a16="http://schemas.microsoft.com/office/drawing/2014/main" id="{D4EE78C8-8E96-447D-917D-78BAF6A56E7A}"/>
              </a:ext>
            </a:extLst>
          </p:cNvPr>
          <p:cNvSpPr txBox="1">
            <a:spLocks/>
          </p:cNvSpPr>
          <p:nvPr/>
        </p:nvSpPr>
        <p:spPr bwMode="auto">
          <a:xfrm>
            <a:off x="1079515" y="2276840"/>
            <a:ext cx="698497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hu-HU" sz="7200" kern="0" dirty="0" smtClean="0"/>
              <a:t>„Testing </a:t>
            </a:r>
            <a:r>
              <a:rPr lang="hu-HU" sz="7200" kern="0" dirty="0"/>
              <a:t>= </a:t>
            </a:r>
            <a:r>
              <a:rPr lang="hu-HU" sz="6600" kern="0" dirty="0"/>
              <a:t> </a:t>
            </a:r>
            <a:r>
              <a:rPr lang="hu-HU" sz="6600" kern="0" dirty="0" smtClean="0"/>
              <a:t>I </a:t>
            </a:r>
            <a:r>
              <a:rPr lang="hu-HU" sz="6600" kern="0" dirty="0" err="1" smtClean="0"/>
              <a:t>will</a:t>
            </a:r>
            <a:r>
              <a:rPr lang="hu-HU" sz="6600" kern="0" dirty="0" smtClean="0"/>
              <a:t> </a:t>
            </a:r>
            <a:r>
              <a:rPr lang="hu-HU" sz="6600" kern="0" dirty="0" err="1" smtClean="0"/>
              <a:t>try</a:t>
            </a:r>
            <a:r>
              <a:rPr lang="hu-HU" sz="6600" kern="0" dirty="0" smtClean="0"/>
              <a:t> it </a:t>
            </a:r>
            <a:r>
              <a:rPr lang="hu-HU" sz="6600" kern="0" dirty="0" err="1" smtClean="0"/>
              <a:t>manually</a:t>
            </a:r>
            <a:r>
              <a:rPr lang="hu-HU" sz="6600" kern="0" dirty="0" smtClean="0"/>
              <a:t>”</a:t>
            </a:r>
            <a:endParaRPr lang="hu-HU" sz="7200" kern="0" dirty="0"/>
          </a:p>
        </p:txBody>
      </p:sp>
      <p:pic>
        <p:nvPicPr>
          <p:cNvPr id="5" name="Kép 4"/>
          <p:cNvPicPr>
            <a:picLocks noChangeAspect="1"/>
          </p:cNvPicPr>
          <p:nvPr/>
        </p:nvPicPr>
        <p:blipFill>
          <a:blip r:embed="rId2"/>
          <a:stretch>
            <a:fillRect/>
          </a:stretch>
        </p:blipFill>
        <p:spPr>
          <a:xfrm rot="20198248">
            <a:off x="800100" y="2002334"/>
            <a:ext cx="7543800" cy="2781300"/>
          </a:xfrm>
          <a:prstGeom prst="rect">
            <a:avLst/>
          </a:prstGeom>
        </p:spPr>
      </p:pic>
    </p:spTree>
    <p:extLst>
      <p:ext uri="{BB962C8B-B14F-4D97-AF65-F5344CB8AC3E}">
        <p14:creationId xmlns:p14="http://schemas.microsoft.com/office/powerpoint/2010/main" val="4008328862"/>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heckerboard(across)">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hu-HU" dirty="0" err="1" smtClean="0"/>
              <a:t>Mock</a:t>
            </a:r>
            <a:endParaRPr lang="hu-HU" dirty="0"/>
          </a:p>
        </p:txBody>
      </p:sp>
      <p:sp>
        <p:nvSpPr>
          <p:cNvPr id="3" name="Tartalom helye 2"/>
          <p:cNvSpPr>
            <a:spLocks noGrp="1"/>
          </p:cNvSpPr>
          <p:nvPr>
            <p:ph idx="1"/>
          </p:nvPr>
        </p:nvSpPr>
        <p:spPr>
          <a:xfrm>
            <a:off x="107950" y="692150"/>
            <a:ext cx="8928100" cy="1584690"/>
          </a:xfrm>
        </p:spPr>
        <p:txBody>
          <a:bodyPr/>
          <a:lstStyle/>
          <a:p>
            <a:pPr>
              <a:spcBef>
                <a:spcPts val="0"/>
              </a:spcBef>
              <a:spcAft>
                <a:spcPts val="0"/>
              </a:spcAft>
            </a:pPr>
            <a:r>
              <a:rPr lang="en-US" dirty="0" smtClean="0"/>
              <a:t>Create an interface implementation without a real class</a:t>
            </a:r>
          </a:p>
          <a:p>
            <a:pPr lvl="1">
              <a:spcBef>
                <a:spcPts val="0"/>
              </a:spcBef>
              <a:spcAft>
                <a:spcPts val="0"/>
              </a:spcAft>
            </a:pPr>
            <a:r>
              <a:rPr lang="en-US" dirty="0" smtClean="0"/>
              <a:t>Methods are callable by default, no exception is </a:t>
            </a:r>
            <a:r>
              <a:rPr lang="en-US" dirty="0" smtClean="0"/>
              <a:t>thrown</a:t>
            </a:r>
            <a:r>
              <a:rPr lang="hu-HU" dirty="0" smtClean="0"/>
              <a:t>, </a:t>
            </a:r>
            <a:r>
              <a:rPr lang="en-US" dirty="0" smtClean="0"/>
              <a:t>default is returned</a:t>
            </a:r>
            <a:r>
              <a:rPr lang="hu-HU" dirty="0" smtClean="0"/>
              <a:t/>
            </a:r>
            <a:br>
              <a:rPr lang="hu-HU" dirty="0" smtClean="0"/>
            </a:br>
            <a:r>
              <a:rPr lang="hu-HU" dirty="0" smtClean="0"/>
              <a:t>(</a:t>
            </a:r>
            <a:r>
              <a:rPr lang="hu-HU" dirty="0" err="1" smtClean="0"/>
              <a:t>MockBehavior</a:t>
            </a:r>
            <a:r>
              <a:rPr lang="hu-HU" dirty="0" err="1" smtClean="0"/>
              <a:t>.Loose</a:t>
            </a:r>
            <a:r>
              <a:rPr lang="hu-HU" dirty="0" smtClean="0"/>
              <a:t> </a:t>
            </a:r>
            <a:r>
              <a:rPr lang="hu-HU" dirty="0" err="1" smtClean="0"/>
              <a:t>vs</a:t>
            </a:r>
            <a:r>
              <a:rPr lang="hu-HU" dirty="0" smtClean="0"/>
              <a:t> </a:t>
            </a:r>
            <a:r>
              <a:rPr lang="hu-HU" dirty="0" err="1" smtClean="0"/>
              <a:t>Strict</a:t>
            </a:r>
            <a:r>
              <a:rPr lang="hu-HU" dirty="0" smtClean="0"/>
              <a:t>)</a:t>
            </a:r>
            <a:endParaRPr lang="en-US" dirty="0" smtClean="0"/>
          </a:p>
          <a:p>
            <a:pPr lvl="1">
              <a:spcBef>
                <a:spcPts val="0"/>
              </a:spcBef>
              <a:spcAft>
                <a:spcPts val="0"/>
              </a:spcAft>
            </a:pPr>
            <a:r>
              <a:rPr lang="en-US" dirty="0"/>
              <a:t>The </a:t>
            </a:r>
            <a:r>
              <a:rPr lang="en-US" dirty="0" smtClean="0"/>
              <a:t>properties are readable/writeable, but the values </a:t>
            </a:r>
            <a:r>
              <a:rPr lang="en-US" dirty="0"/>
              <a:t>are not </a:t>
            </a:r>
            <a:r>
              <a:rPr lang="en-US" dirty="0" smtClean="0"/>
              <a:t>remembered</a:t>
            </a:r>
            <a:endParaRPr lang="hu-HU" dirty="0"/>
          </a:p>
          <a:p>
            <a:pPr lvl="1">
              <a:spcBef>
                <a:spcPts val="0"/>
              </a:spcBef>
              <a:spcAft>
                <a:spcPts val="0"/>
              </a:spcAft>
            </a:pPr>
            <a:r>
              <a:rPr lang="en-US" dirty="0" smtClean="0"/>
              <a:t>Use the .</a:t>
            </a:r>
            <a:r>
              <a:rPr lang="hu-HU" dirty="0" err="1" smtClean="0"/>
              <a:t>Setup</a:t>
            </a:r>
            <a:r>
              <a:rPr lang="hu-HU" dirty="0" smtClean="0"/>
              <a:t>/.</a:t>
            </a:r>
            <a:r>
              <a:rPr lang="hu-HU" dirty="0" err="1" smtClean="0"/>
              <a:t>SetupAllProperties</a:t>
            </a:r>
            <a:r>
              <a:rPr lang="hu-HU" dirty="0" smtClean="0"/>
              <a:t> </a:t>
            </a:r>
            <a:r>
              <a:rPr lang="en-US" dirty="0" smtClean="0"/>
              <a:t>method to change the </a:t>
            </a:r>
            <a:r>
              <a:rPr lang="en-US" dirty="0" smtClean="0"/>
              <a:t>behavior</a:t>
            </a:r>
            <a:endParaRPr lang="hu-HU" dirty="0" smtClean="0"/>
          </a:p>
          <a:p>
            <a:pPr>
              <a:spcBef>
                <a:spcPts val="0"/>
              </a:spcBef>
              <a:spcAft>
                <a:spcPts val="0"/>
              </a:spcAft>
            </a:pPr>
            <a:r>
              <a:rPr lang="en-US" dirty="0" smtClean="0"/>
              <a:t>We can create different mocks for different test cases</a:t>
            </a:r>
          </a:p>
          <a:p>
            <a:pPr lvl="1">
              <a:spcBef>
                <a:spcPts val="0"/>
              </a:spcBef>
              <a:spcAft>
                <a:spcPts val="0"/>
              </a:spcAft>
            </a:pPr>
            <a:r>
              <a:rPr lang="en-US" dirty="0" smtClean="0"/>
              <a:t>We only have to setup the required operations with th</a:t>
            </a:r>
            <a:r>
              <a:rPr lang="en-US" dirty="0" smtClean="0"/>
              <a:t>e appropriate data</a:t>
            </a:r>
            <a:endParaRPr lang="en-US" dirty="0" smtClean="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20</a:t>
            </a:fld>
            <a:endParaRPr lang="hu-HU"/>
          </a:p>
        </p:txBody>
      </p:sp>
      <p:sp>
        <p:nvSpPr>
          <p:cNvPr id="6" name="Szövegdoboz 5"/>
          <p:cNvSpPr txBox="1">
            <a:spLocks noChangeArrowheads="1"/>
          </p:cNvSpPr>
          <p:nvPr/>
        </p:nvSpPr>
        <p:spPr bwMode="auto">
          <a:xfrm>
            <a:off x="35370" y="3232221"/>
            <a:ext cx="9261863" cy="3293209"/>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en-GB" sz="1600" dirty="0">
                <a:solidFill>
                  <a:srgbClr val="2B91AF"/>
                </a:solidFill>
                <a:latin typeface="Consolas" panose="020B0609020204030204" pitchFamily="49" charset="0"/>
              </a:rPr>
              <a:t>Mock</a:t>
            </a:r>
            <a:r>
              <a:rPr lang="en-GB" sz="1600" dirty="0">
                <a:solidFill>
                  <a:srgbClr val="000000"/>
                </a:solidFill>
                <a:latin typeface="Consolas" panose="020B0609020204030204" pitchFamily="49" charset="0"/>
              </a:rPr>
              <a:t>&lt;</a:t>
            </a:r>
            <a:r>
              <a:rPr lang="en-GB" sz="1600" dirty="0" err="1">
                <a:solidFill>
                  <a:srgbClr val="2B91AF"/>
                </a:solidFill>
                <a:latin typeface="Consolas" panose="020B0609020204030204" pitchFamily="49" charset="0"/>
              </a:rPr>
              <a:t>ISubscriberRepository</a:t>
            </a:r>
            <a:r>
              <a:rPr lang="en-GB" sz="1600" dirty="0">
                <a:solidFill>
                  <a:srgbClr val="000000"/>
                </a:solidFill>
                <a:latin typeface="Consolas" panose="020B0609020204030204" pitchFamily="49" charset="0"/>
              </a:rPr>
              <a:t>&gt; </a:t>
            </a:r>
            <a:r>
              <a:rPr lang="en-GB" sz="1600" dirty="0" err="1">
                <a:solidFill>
                  <a:srgbClr val="000000"/>
                </a:solidFill>
                <a:latin typeface="Consolas" panose="020B0609020204030204" pitchFamily="49" charset="0"/>
              </a:rPr>
              <a:t>repositoryMock</a:t>
            </a:r>
            <a:r>
              <a:rPr lang="en-GB" sz="1600" dirty="0">
                <a:solidFill>
                  <a:srgbClr val="000000"/>
                </a:solidFill>
                <a:latin typeface="Consolas" panose="020B0609020204030204" pitchFamily="49" charset="0"/>
              </a:rPr>
              <a:t> = </a:t>
            </a:r>
            <a:r>
              <a:rPr lang="en-GB" sz="1600" dirty="0">
                <a:solidFill>
                  <a:srgbClr val="0000FF"/>
                </a:solidFill>
                <a:latin typeface="Consolas" panose="020B0609020204030204" pitchFamily="49" charset="0"/>
              </a:rPr>
              <a:t>new</a:t>
            </a:r>
            <a:r>
              <a:rPr lang="en-GB" sz="1600" dirty="0">
                <a:solidFill>
                  <a:srgbClr val="000000"/>
                </a:solidFill>
                <a:latin typeface="Consolas" panose="020B0609020204030204" pitchFamily="49" charset="0"/>
              </a:rPr>
              <a:t> </a:t>
            </a:r>
            <a:r>
              <a:rPr lang="en-GB" sz="1600" dirty="0">
                <a:solidFill>
                  <a:srgbClr val="2B91AF"/>
                </a:solidFill>
                <a:latin typeface="Consolas" panose="020B0609020204030204" pitchFamily="49" charset="0"/>
              </a:rPr>
              <a:t>Mock</a:t>
            </a:r>
            <a:r>
              <a:rPr lang="en-GB" sz="1600" dirty="0">
                <a:solidFill>
                  <a:srgbClr val="000000"/>
                </a:solidFill>
                <a:latin typeface="Consolas" panose="020B0609020204030204" pitchFamily="49" charset="0"/>
              </a:rPr>
              <a:t>&lt;</a:t>
            </a:r>
            <a:r>
              <a:rPr lang="en-GB" sz="1600" dirty="0" err="1">
                <a:solidFill>
                  <a:srgbClr val="2B91AF"/>
                </a:solidFill>
                <a:latin typeface="Consolas" panose="020B0609020204030204" pitchFamily="49" charset="0"/>
              </a:rPr>
              <a:t>ISubscriberRepository</a:t>
            </a:r>
            <a:r>
              <a:rPr lang="en-GB" sz="1600" dirty="0">
                <a:solidFill>
                  <a:srgbClr val="000000"/>
                </a:solidFill>
                <a:latin typeface="Consolas" panose="020B0609020204030204" pitchFamily="49" charset="0"/>
              </a:rPr>
              <a:t>&gt;();</a:t>
            </a:r>
          </a:p>
          <a:p>
            <a:pPr algn="l"/>
            <a:r>
              <a:rPr lang="en-GB" sz="1600" dirty="0">
                <a:solidFill>
                  <a:srgbClr val="2B91AF"/>
                </a:solidFill>
                <a:latin typeface="Consolas" panose="020B0609020204030204" pitchFamily="49" charset="0"/>
              </a:rPr>
              <a:t>Mock</a:t>
            </a:r>
            <a:r>
              <a:rPr lang="en-GB" sz="1600" dirty="0">
                <a:solidFill>
                  <a:srgbClr val="000000"/>
                </a:solidFill>
                <a:latin typeface="Consolas" panose="020B0609020204030204" pitchFamily="49" charset="0"/>
              </a:rPr>
              <a:t>&lt;</a:t>
            </a:r>
            <a:r>
              <a:rPr lang="en-GB" sz="1600" dirty="0" err="1">
                <a:solidFill>
                  <a:srgbClr val="2B91AF"/>
                </a:solidFill>
                <a:latin typeface="Consolas" panose="020B0609020204030204" pitchFamily="49" charset="0"/>
              </a:rPr>
              <a:t>IEmailSender</a:t>
            </a:r>
            <a:r>
              <a:rPr lang="en-GB" sz="1600" dirty="0">
                <a:solidFill>
                  <a:srgbClr val="000000"/>
                </a:solidFill>
                <a:latin typeface="Consolas" panose="020B0609020204030204" pitchFamily="49" charset="0"/>
              </a:rPr>
              <a:t>&gt; </a:t>
            </a:r>
            <a:r>
              <a:rPr lang="en-GB" sz="1600" dirty="0" err="1">
                <a:solidFill>
                  <a:srgbClr val="000000"/>
                </a:solidFill>
                <a:latin typeface="Consolas" panose="020B0609020204030204" pitchFamily="49" charset="0"/>
              </a:rPr>
              <a:t>senderMock</a:t>
            </a:r>
            <a:r>
              <a:rPr lang="en-GB" sz="1600" dirty="0">
                <a:solidFill>
                  <a:srgbClr val="000000"/>
                </a:solidFill>
                <a:latin typeface="Consolas" panose="020B0609020204030204" pitchFamily="49" charset="0"/>
              </a:rPr>
              <a:t> = </a:t>
            </a:r>
            <a:r>
              <a:rPr lang="en-GB" sz="1600" dirty="0">
                <a:solidFill>
                  <a:srgbClr val="0000FF"/>
                </a:solidFill>
                <a:latin typeface="Consolas" panose="020B0609020204030204" pitchFamily="49" charset="0"/>
              </a:rPr>
              <a:t>new</a:t>
            </a:r>
            <a:r>
              <a:rPr lang="en-GB" sz="1600" dirty="0">
                <a:solidFill>
                  <a:srgbClr val="000000"/>
                </a:solidFill>
                <a:latin typeface="Consolas" panose="020B0609020204030204" pitchFamily="49" charset="0"/>
              </a:rPr>
              <a:t> </a:t>
            </a:r>
            <a:r>
              <a:rPr lang="en-GB" sz="1600" dirty="0">
                <a:solidFill>
                  <a:srgbClr val="2B91AF"/>
                </a:solidFill>
                <a:latin typeface="Consolas" panose="020B0609020204030204" pitchFamily="49" charset="0"/>
              </a:rPr>
              <a:t>Mock</a:t>
            </a:r>
            <a:r>
              <a:rPr lang="en-GB" sz="1600" dirty="0">
                <a:solidFill>
                  <a:srgbClr val="000000"/>
                </a:solidFill>
                <a:latin typeface="Consolas" panose="020B0609020204030204" pitchFamily="49" charset="0"/>
              </a:rPr>
              <a:t>&lt;</a:t>
            </a:r>
            <a:r>
              <a:rPr lang="en-GB" sz="1600" dirty="0" err="1">
                <a:solidFill>
                  <a:srgbClr val="2B91AF"/>
                </a:solidFill>
                <a:latin typeface="Consolas" panose="020B0609020204030204" pitchFamily="49" charset="0"/>
              </a:rPr>
              <a:t>IEmailSender</a:t>
            </a:r>
            <a:r>
              <a:rPr lang="en-GB" sz="1600" dirty="0">
                <a:solidFill>
                  <a:srgbClr val="000000"/>
                </a:solidFill>
                <a:latin typeface="Consolas" panose="020B0609020204030204" pitchFamily="49" charset="0"/>
              </a:rPr>
              <a:t>&gt;();</a:t>
            </a:r>
            <a:endParaRPr lang="hu-HU" sz="1600" dirty="0">
              <a:solidFill>
                <a:srgbClr val="000000"/>
              </a:solidFill>
              <a:latin typeface="Consolas" panose="020B0609020204030204" pitchFamily="49" charset="0"/>
            </a:endParaRPr>
          </a:p>
          <a:p>
            <a:pPr algn="l"/>
            <a:endParaRPr lang="hu-HU" sz="1600" dirty="0">
              <a:solidFill>
                <a:srgbClr val="000000"/>
              </a:solidFill>
              <a:latin typeface="Consolas" panose="020B0609020204030204" pitchFamily="49" charset="0"/>
            </a:endParaRPr>
          </a:p>
          <a:p>
            <a:pPr algn="l"/>
            <a:r>
              <a:rPr lang="hu-HU" sz="1600" dirty="0">
                <a:solidFill>
                  <a:srgbClr val="008000"/>
                </a:solidFill>
                <a:latin typeface="Consolas" panose="020B0609020204030204" pitchFamily="49" charset="0"/>
              </a:rPr>
              <a:t>// </a:t>
            </a:r>
            <a:r>
              <a:rPr lang="hu-HU" sz="1600" dirty="0" err="1" smtClean="0">
                <a:solidFill>
                  <a:srgbClr val="008000"/>
                </a:solidFill>
                <a:latin typeface="Consolas" panose="020B0609020204030204" pitchFamily="49" charset="0"/>
              </a:rPr>
              <a:t>Setup</a:t>
            </a:r>
            <a:r>
              <a:rPr lang="hu-HU" sz="1600" dirty="0" smtClean="0">
                <a:solidFill>
                  <a:srgbClr val="008000"/>
                </a:solidFill>
                <a:latin typeface="Consolas" panose="020B0609020204030204" pitchFamily="49" charset="0"/>
              </a:rPr>
              <a:t> </a:t>
            </a:r>
            <a:r>
              <a:rPr lang="hu-HU" sz="1600" dirty="0" err="1" smtClean="0">
                <a:solidFill>
                  <a:srgbClr val="008000"/>
                </a:solidFill>
                <a:latin typeface="Consolas" panose="020B0609020204030204" pitchFamily="49" charset="0"/>
              </a:rPr>
              <a:t>the</a:t>
            </a:r>
            <a:r>
              <a:rPr lang="hu-HU" sz="1600" dirty="0" smtClean="0">
                <a:solidFill>
                  <a:srgbClr val="008000"/>
                </a:solidFill>
                <a:latin typeface="Consolas" panose="020B0609020204030204" pitchFamily="49" charset="0"/>
              </a:rPr>
              <a:t> </a:t>
            </a:r>
            <a:r>
              <a:rPr lang="hu-HU" sz="1600" dirty="0" err="1" smtClean="0">
                <a:solidFill>
                  <a:srgbClr val="008000"/>
                </a:solidFill>
                <a:latin typeface="Consolas" panose="020B0609020204030204" pitchFamily="49" charset="0"/>
              </a:rPr>
              <a:t>behavior</a:t>
            </a:r>
            <a:r>
              <a:rPr lang="hu-HU" sz="1600" dirty="0" smtClean="0">
                <a:solidFill>
                  <a:srgbClr val="008000"/>
                </a:solidFill>
                <a:latin typeface="Consolas" panose="020B0609020204030204" pitchFamily="49" charset="0"/>
              </a:rPr>
              <a:t> of </a:t>
            </a:r>
            <a:r>
              <a:rPr lang="hu-HU" sz="1600" dirty="0" err="1" smtClean="0">
                <a:solidFill>
                  <a:srgbClr val="008000"/>
                </a:solidFill>
                <a:latin typeface="Consolas" panose="020B0609020204030204" pitchFamily="49" charset="0"/>
              </a:rPr>
              <a:t>the</a:t>
            </a:r>
            <a:r>
              <a:rPr lang="hu-HU" sz="1600" dirty="0" smtClean="0">
                <a:solidFill>
                  <a:srgbClr val="008000"/>
                </a:solidFill>
                <a:latin typeface="Consolas" panose="020B0609020204030204" pitchFamily="49" charset="0"/>
              </a:rPr>
              <a:t> </a:t>
            </a:r>
            <a:r>
              <a:rPr lang="hu-HU" sz="1600" dirty="0" err="1" smtClean="0">
                <a:solidFill>
                  <a:srgbClr val="008000"/>
                </a:solidFill>
                <a:latin typeface="Consolas" panose="020B0609020204030204" pitchFamily="49" charset="0"/>
              </a:rPr>
              <a:t>mock</a:t>
            </a:r>
            <a:r>
              <a:rPr lang="hu-HU" sz="1600" dirty="0" smtClean="0">
                <a:solidFill>
                  <a:srgbClr val="008000"/>
                </a:solidFill>
                <a:latin typeface="Consolas" panose="020B0609020204030204" pitchFamily="49" charset="0"/>
              </a:rPr>
              <a:t> </a:t>
            </a:r>
            <a:r>
              <a:rPr lang="hu-HU" sz="1600" dirty="0" smtClean="0">
                <a:solidFill>
                  <a:srgbClr val="000000"/>
                </a:solidFill>
                <a:latin typeface="Consolas" panose="020B0609020204030204" pitchFamily="49" charset="0"/>
              </a:rPr>
              <a:t>         </a:t>
            </a:r>
            <a:endParaRPr lang="hu-HU" sz="1600" dirty="0">
              <a:solidFill>
                <a:srgbClr val="000000"/>
              </a:solidFill>
              <a:latin typeface="Consolas" panose="020B0609020204030204" pitchFamily="49" charset="0"/>
            </a:endParaRPr>
          </a:p>
          <a:p>
            <a:pPr algn="l"/>
            <a:r>
              <a:rPr lang="en-GB" sz="1600" dirty="0" err="1">
                <a:solidFill>
                  <a:srgbClr val="000000"/>
                </a:solidFill>
                <a:latin typeface="Consolas" panose="020B0609020204030204" pitchFamily="49" charset="0"/>
              </a:rPr>
              <a:t>repositoryMock.Setup</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m.Subscribers</a:t>
            </a:r>
            <a:r>
              <a:rPr lang="en-GB" sz="1600" dirty="0">
                <a:solidFill>
                  <a:srgbClr val="000000"/>
                </a:solidFill>
                <a:latin typeface="Consolas" panose="020B0609020204030204" pitchFamily="49" charset="0"/>
              </a:rPr>
              <a:t>).Returns(</a:t>
            </a:r>
            <a:r>
              <a:rPr lang="en-GB" sz="1600" dirty="0" err="1">
                <a:solidFill>
                  <a:srgbClr val="000000"/>
                </a:solidFill>
                <a:latin typeface="Consolas" panose="020B0609020204030204" pitchFamily="49" charset="0"/>
              </a:rPr>
              <a:t>expectedSubscribers</a:t>
            </a:r>
            <a:r>
              <a:rPr lang="en-GB" sz="1600" dirty="0">
                <a:solidFill>
                  <a:srgbClr val="000000"/>
                </a:solidFill>
                <a:latin typeface="Consolas" panose="020B0609020204030204" pitchFamily="49" charset="0"/>
              </a:rPr>
              <a:t>);</a:t>
            </a:r>
          </a:p>
          <a:p>
            <a:pPr algn="l"/>
            <a:r>
              <a:rPr lang="en-GB" sz="1600" dirty="0" err="1">
                <a:solidFill>
                  <a:srgbClr val="000000"/>
                </a:solidFill>
                <a:latin typeface="Consolas" panose="020B0609020204030204" pitchFamily="49" charset="0"/>
              </a:rPr>
              <a:t>repositoryMock.Setup</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m.Subscribers</a:t>
            </a:r>
            <a:r>
              <a:rPr lang="en-GB" sz="1600" dirty="0">
                <a:solidFill>
                  <a:srgbClr val="000000"/>
                </a:solidFill>
                <a:latin typeface="Consolas" panose="020B0609020204030204" pitchFamily="49" charset="0"/>
              </a:rPr>
              <a:t>).Returns(</a:t>
            </a:r>
            <a:r>
              <a:rPr lang="en-GB" sz="1600" dirty="0" err="1">
                <a:solidFill>
                  <a:srgbClr val="2B91AF"/>
                </a:solidFill>
                <a:latin typeface="Consolas" panose="020B0609020204030204" pitchFamily="49" charset="0"/>
              </a:rPr>
              <a:t>Enumerable</a:t>
            </a:r>
            <a:r>
              <a:rPr lang="en-GB" sz="1600" dirty="0" err="1">
                <a:solidFill>
                  <a:srgbClr val="000000"/>
                </a:solidFill>
                <a:latin typeface="Consolas" panose="020B0609020204030204" pitchFamily="49" charset="0"/>
              </a:rPr>
              <a:t>.Empty</a:t>
            </a:r>
            <a:r>
              <a:rPr lang="en-GB" sz="1600" dirty="0">
                <a:solidFill>
                  <a:srgbClr val="000000"/>
                </a:solidFill>
                <a:latin typeface="Consolas" panose="020B0609020204030204" pitchFamily="49" charset="0"/>
              </a:rPr>
              <a:t>&lt;</a:t>
            </a:r>
            <a:r>
              <a:rPr lang="en-GB" sz="1600" dirty="0">
                <a:solidFill>
                  <a:srgbClr val="2B91AF"/>
                </a:solidFill>
                <a:latin typeface="Consolas" panose="020B0609020204030204" pitchFamily="49" charset="0"/>
              </a:rPr>
              <a:t>Subscriber</a:t>
            </a:r>
            <a:r>
              <a:rPr lang="en-GB" sz="1600" dirty="0">
                <a:solidFill>
                  <a:srgbClr val="000000"/>
                </a:solidFill>
                <a:latin typeface="Consolas" panose="020B0609020204030204" pitchFamily="49" charset="0"/>
              </a:rPr>
              <a:t>&gt;());</a:t>
            </a:r>
          </a:p>
          <a:p>
            <a:pPr algn="l"/>
            <a:r>
              <a:rPr lang="en-GB" sz="1600" dirty="0" err="1">
                <a:solidFill>
                  <a:srgbClr val="000000"/>
                </a:solidFill>
                <a:latin typeface="Consolas" panose="020B0609020204030204" pitchFamily="49" charset="0"/>
              </a:rPr>
              <a:t>repositoryMock.Setup</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m.Subscribers</a:t>
            </a:r>
            <a:r>
              <a:rPr lang="en-GB" sz="1600" dirty="0">
                <a:solidFill>
                  <a:srgbClr val="000000"/>
                </a:solidFill>
                <a:latin typeface="Consolas" panose="020B0609020204030204" pitchFamily="49" charset="0"/>
              </a:rPr>
              <a:t>).Throws&lt;</a:t>
            </a:r>
            <a:r>
              <a:rPr lang="en-GB" sz="1600" dirty="0" err="1">
                <a:solidFill>
                  <a:srgbClr val="2B91AF"/>
                </a:solidFill>
                <a:latin typeface="Consolas" panose="020B0609020204030204" pitchFamily="49" charset="0"/>
              </a:rPr>
              <a:t>NullReferenceException</a:t>
            </a:r>
            <a:r>
              <a:rPr lang="en-GB" sz="1600" dirty="0">
                <a:solidFill>
                  <a:srgbClr val="000000"/>
                </a:solidFill>
                <a:latin typeface="Consolas" panose="020B0609020204030204" pitchFamily="49" charset="0"/>
              </a:rPr>
              <a:t>&gt;();</a:t>
            </a:r>
            <a:endParaRPr lang="hu-HU" sz="1600" dirty="0">
              <a:solidFill>
                <a:srgbClr val="000000"/>
              </a:solidFill>
              <a:latin typeface="Consolas" panose="020B0609020204030204" pitchFamily="49" charset="0"/>
            </a:endParaRPr>
          </a:p>
          <a:p>
            <a:pPr algn="l"/>
            <a:endParaRPr lang="hu-HU" sz="1600" dirty="0">
              <a:solidFill>
                <a:srgbClr val="000000"/>
              </a:solidFill>
              <a:latin typeface="Consolas" panose="020B0609020204030204" pitchFamily="49" charset="0"/>
            </a:endParaRPr>
          </a:p>
          <a:p>
            <a:pPr algn="l"/>
            <a:r>
              <a:rPr lang="en-GB" sz="1600" dirty="0" err="1">
                <a:solidFill>
                  <a:srgbClr val="000000"/>
                </a:solidFill>
                <a:latin typeface="Consolas" panose="020B0609020204030204" pitchFamily="49" charset="0"/>
              </a:rPr>
              <a:t>senderMock.Setup</a:t>
            </a:r>
            <a:r>
              <a:rPr lang="en-GB" sz="1600" dirty="0">
                <a:solidFill>
                  <a:srgbClr val="000000"/>
                </a:solidFill>
                <a:latin typeface="Consolas" panose="020B0609020204030204" pitchFamily="49" charset="0"/>
              </a:rPr>
              <a:t>(</a:t>
            </a:r>
            <a:endParaRPr lang="hu-HU" sz="1600" dirty="0">
              <a:solidFill>
                <a:srgbClr val="000000"/>
              </a:solidFill>
              <a:latin typeface="Consolas" panose="020B0609020204030204" pitchFamily="49" charset="0"/>
            </a:endParaRPr>
          </a:p>
          <a:p>
            <a:pPr algn="l"/>
            <a:r>
              <a:rPr lang="hu-HU" sz="1600" dirty="0">
                <a:solidFill>
                  <a:srgbClr val="000000"/>
                </a:solidFill>
                <a:latin typeface="Consolas" panose="020B0609020204030204" pitchFamily="49" charset="0"/>
              </a:rPr>
              <a:t>     </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m.SendEmail</a:t>
            </a:r>
            <a:r>
              <a:rPr lang="en-GB" sz="1600" dirty="0">
                <a:solidFill>
                  <a:srgbClr val="000000"/>
                </a:solidFill>
                <a:latin typeface="Consolas" panose="020B0609020204030204" pitchFamily="49" charset="0"/>
              </a:rPr>
              <a:t>(</a:t>
            </a:r>
            <a:r>
              <a:rPr lang="en-GB" sz="1600" dirty="0">
                <a:solidFill>
                  <a:srgbClr val="A31515"/>
                </a:solidFill>
                <a:latin typeface="Consolas" panose="020B0609020204030204" pitchFamily="49" charset="0"/>
              </a:rPr>
              <a:t>"a@a.hu"</a:t>
            </a:r>
            <a:r>
              <a:rPr lang="en-GB" sz="1600" dirty="0">
                <a:solidFill>
                  <a:srgbClr val="000000"/>
                </a:solidFill>
                <a:latin typeface="Consolas" panose="020B0609020204030204" pitchFamily="49" charset="0"/>
              </a:rPr>
              <a:t>, </a:t>
            </a:r>
            <a:r>
              <a:rPr lang="en-GB" sz="1600" dirty="0">
                <a:solidFill>
                  <a:srgbClr val="A31515"/>
                </a:solidFill>
                <a:latin typeface="Consolas" panose="020B0609020204030204" pitchFamily="49" charset="0"/>
              </a:rPr>
              <a:t>"to"</a:t>
            </a:r>
            <a:r>
              <a:rPr lang="en-GB" sz="1600" dirty="0">
                <a:solidFill>
                  <a:srgbClr val="000000"/>
                </a:solidFill>
                <a:latin typeface="Consolas" panose="020B0609020204030204" pitchFamily="49" charset="0"/>
              </a:rPr>
              <a:t>, </a:t>
            </a:r>
            <a:r>
              <a:rPr lang="en-GB" sz="1600" dirty="0">
                <a:solidFill>
                  <a:srgbClr val="A31515"/>
                </a:solidFill>
                <a:latin typeface="Consolas" panose="020B0609020204030204" pitchFamily="49" charset="0"/>
              </a:rPr>
              <a:t>"subject"</a:t>
            </a:r>
            <a:r>
              <a:rPr lang="en-GB" sz="1600" dirty="0">
                <a:solidFill>
                  <a:srgbClr val="000000"/>
                </a:solidFill>
                <a:latin typeface="Consolas" panose="020B0609020204030204" pitchFamily="49" charset="0"/>
              </a:rPr>
              <a:t>, </a:t>
            </a:r>
            <a:r>
              <a:rPr lang="en-GB" sz="1600" dirty="0">
                <a:solidFill>
                  <a:srgbClr val="A31515"/>
                </a:solidFill>
                <a:latin typeface="Consolas" panose="020B0609020204030204" pitchFamily="49" charset="0"/>
              </a:rPr>
              <a:t>"body"</a:t>
            </a:r>
            <a:r>
              <a:rPr lang="en-GB" sz="1600" dirty="0">
                <a:solidFill>
                  <a:srgbClr val="000000"/>
                </a:solidFill>
                <a:latin typeface="Consolas" panose="020B0609020204030204" pitchFamily="49" charset="0"/>
              </a:rPr>
              <a:t>)).Returns(</a:t>
            </a:r>
            <a:r>
              <a:rPr lang="en-GB" sz="1600" dirty="0">
                <a:solidFill>
                  <a:srgbClr val="0000FF"/>
                </a:solidFill>
                <a:latin typeface="Consolas" panose="020B0609020204030204" pitchFamily="49" charset="0"/>
              </a:rPr>
              <a:t>true</a:t>
            </a:r>
            <a:r>
              <a:rPr lang="en-GB" sz="1600" dirty="0">
                <a:solidFill>
                  <a:srgbClr val="000000"/>
                </a:solidFill>
                <a:latin typeface="Consolas" panose="020B0609020204030204" pitchFamily="49" charset="0"/>
              </a:rPr>
              <a:t>);</a:t>
            </a:r>
          </a:p>
          <a:p>
            <a:pPr algn="l"/>
            <a:r>
              <a:rPr lang="en-GB" sz="1600" dirty="0" err="1">
                <a:solidFill>
                  <a:srgbClr val="000000"/>
                </a:solidFill>
                <a:latin typeface="Consolas" panose="020B0609020204030204" pitchFamily="49" charset="0"/>
              </a:rPr>
              <a:t>senderMock.Setup</a:t>
            </a:r>
            <a:r>
              <a:rPr lang="en-GB" sz="1600" dirty="0">
                <a:solidFill>
                  <a:srgbClr val="000000"/>
                </a:solidFill>
                <a:latin typeface="Consolas" panose="020B0609020204030204" pitchFamily="49" charset="0"/>
              </a:rPr>
              <a:t>(</a:t>
            </a:r>
            <a:endParaRPr lang="hu-HU" sz="1600" dirty="0">
              <a:solidFill>
                <a:srgbClr val="000000"/>
              </a:solidFill>
              <a:latin typeface="Consolas" panose="020B0609020204030204" pitchFamily="49" charset="0"/>
            </a:endParaRPr>
          </a:p>
          <a:p>
            <a:pPr algn="l"/>
            <a:r>
              <a:rPr lang="hu-HU" sz="1600" dirty="0">
                <a:solidFill>
                  <a:srgbClr val="000000"/>
                </a:solidFill>
                <a:latin typeface="Consolas" panose="020B0609020204030204" pitchFamily="49" charset="0"/>
              </a:rPr>
              <a:t>     </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m.SendEmail</a:t>
            </a:r>
            <a:r>
              <a:rPr lang="en-GB" sz="1600" dirty="0">
                <a:solidFill>
                  <a:srgbClr val="000000"/>
                </a:solidFill>
                <a:latin typeface="Consolas" panose="020B0609020204030204" pitchFamily="49" charset="0"/>
              </a:rPr>
              <a:t>(</a:t>
            </a:r>
            <a:r>
              <a:rPr lang="en-GB" sz="1400" dirty="0">
                <a:solidFill>
                  <a:srgbClr val="0000FF"/>
                </a:solidFill>
                <a:latin typeface="Consolas" panose="020B0609020204030204" pitchFamily="49" charset="0"/>
              </a:rPr>
              <a:t>null</a:t>
            </a:r>
            <a:r>
              <a:rPr lang="en-GB"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r>
              <a:rPr lang="hu-HU"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r>
              <a:rPr lang="en-GB" sz="1600" dirty="0">
                <a:solidFill>
                  <a:srgbClr val="000000"/>
                </a:solidFill>
                <a:latin typeface="Consolas" panose="020B0609020204030204" pitchFamily="49" charset="0"/>
              </a:rPr>
              <a:t>)</a:t>
            </a:r>
          </a:p>
          <a:p>
            <a:pPr algn="l"/>
            <a:r>
              <a:rPr lang="hu-HU" sz="1600" dirty="0">
                <a:solidFill>
                  <a:srgbClr val="000000"/>
                </a:solidFill>
                <a:latin typeface="Consolas" panose="020B0609020204030204" pitchFamily="49" charset="0"/>
              </a:rPr>
              <a:t>          </a:t>
            </a:r>
            <a:r>
              <a:rPr lang="en-GB" sz="1600" dirty="0">
                <a:solidFill>
                  <a:srgbClr val="000000"/>
                </a:solidFill>
                <a:latin typeface="Consolas" panose="020B0609020204030204" pitchFamily="49" charset="0"/>
              </a:rPr>
              <a:t>.Throws&lt;</a:t>
            </a:r>
            <a:r>
              <a:rPr lang="en-GB" sz="1600" dirty="0" err="1">
                <a:solidFill>
                  <a:srgbClr val="2B91AF"/>
                </a:solidFill>
                <a:latin typeface="Consolas" panose="020B0609020204030204" pitchFamily="49" charset="0"/>
              </a:rPr>
              <a:t>NullReferenceException</a:t>
            </a:r>
            <a:r>
              <a:rPr lang="en-GB" sz="1600" dirty="0">
                <a:solidFill>
                  <a:srgbClr val="000000"/>
                </a:solidFill>
                <a:latin typeface="Consolas" panose="020B0609020204030204" pitchFamily="49" charset="0"/>
              </a:rPr>
              <a:t>&gt;();</a:t>
            </a:r>
            <a:endParaRPr lang="hu-HU" sz="1600" dirty="0">
              <a:solidFill>
                <a:srgbClr val="000000"/>
              </a:solidFill>
              <a:latin typeface="Consolas" panose="020B0609020204030204" pitchFamily="49" charset="0"/>
            </a:endParaRPr>
          </a:p>
        </p:txBody>
      </p:sp>
    </p:spTree>
    <p:extLst>
      <p:ext uri="{BB962C8B-B14F-4D97-AF65-F5344CB8AC3E}">
        <p14:creationId xmlns:p14="http://schemas.microsoft.com/office/powerpoint/2010/main" val="3285728454"/>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Effect transition="in" filter="checkerboard(across)">
                                      <p:cBhvr>
                                        <p:cTn id="7" dur="500"/>
                                        <p:tgtEl>
                                          <p:spTgt spid="3">
                                            <p:txEl>
                                              <p:pRg st="4" end="4"/>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5" end="5"/>
                                            </p:txEl>
                                          </p:spTgt>
                                        </p:tgtEl>
                                        <p:attrNameLst>
                                          <p:attrName>style.visibility</p:attrName>
                                        </p:attrNameLst>
                                      </p:cBhvr>
                                      <p:to>
                                        <p:strVal val="visible"/>
                                      </p:to>
                                    </p:set>
                                    <p:animEffect transition="in" filter="checkerboard(across)">
                                      <p:cBhvr>
                                        <p:cTn id="10" dur="500"/>
                                        <p:tgtEl>
                                          <p:spTgt spid="3">
                                            <p:txEl>
                                              <p:pRg st="5" end="5"/>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checkerboard(across)">
                                      <p:cBhvr>
                                        <p:cTn id="15"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Testing with a mock (after Setup)</a:t>
            </a:r>
            <a:endParaRPr lang="hu-HU" dirty="0"/>
          </a:p>
        </p:txBody>
      </p:sp>
      <p:sp>
        <p:nvSpPr>
          <p:cNvPr id="3" name="Tartalom helye 2"/>
          <p:cNvSpPr>
            <a:spLocks noGrp="1"/>
          </p:cNvSpPr>
          <p:nvPr>
            <p:ph idx="1"/>
          </p:nvPr>
        </p:nvSpPr>
        <p:spPr>
          <a:xfrm>
            <a:off x="107950" y="4970714"/>
            <a:ext cx="8928100" cy="1482474"/>
          </a:xfrm>
        </p:spPr>
        <p:txBody>
          <a:bodyPr/>
          <a:lstStyle/>
          <a:p>
            <a:pPr lvl="1"/>
            <a:endParaRPr lang="hu-HU"/>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21</a:t>
            </a:fld>
            <a:endParaRPr lang="hu-HU"/>
          </a:p>
        </p:txBody>
      </p:sp>
      <p:sp>
        <p:nvSpPr>
          <p:cNvPr id="6" name="Szövegdoboz 5"/>
          <p:cNvSpPr txBox="1">
            <a:spLocks noChangeArrowheads="1"/>
          </p:cNvSpPr>
          <p:nvPr/>
        </p:nvSpPr>
        <p:spPr bwMode="auto">
          <a:xfrm>
            <a:off x="134807" y="692620"/>
            <a:ext cx="9621913" cy="50167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rgbClr val="4B4B36"/>
                </a:solidFill>
                <a:latin typeface="Calibri" pitchFamily="34" charset="0"/>
              </a:defRPr>
            </a:lvl1pPr>
            <a:lvl2pPr marL="742950" indent="-285750" eaLnBrk="0" hangingPunct="0">
              <a:defRPr sz="2400">
                <a:solidFill>
                  <a:srgbClr val="4B4B36"/>
                </a:solidFill>
                <a:latin typeface="Calibri" pitchFamily="34" charset="0"/>
              </a:defRPr>
            </a:lvl2pPr>
            <a:lvl3pPr marL="1143000" indent="-228600" eaLnBrk="0" hangingPunct="0">
              <a:defRPr sz="2400">
                <a:solidFill>
                  <a:srgbClr val="4B4B36"/>
                </a:solidFill>
                <a:latin typeface="Calibri" pitchFamily="34" charset="0"/>
              </a:defRPr>
            </a:lvl3pPr>
            <a:lvl4pPr marL="1600200" indent="-228600" eaLnBrk="0" hangingPunct="0">
              <a:defRPr sz="2400">
                <a:solidFill>
                  <a:srgbClr val="4B4B36"/>
                </a:solidFill>
                <a:latin typeface="Calibri" pitchFamily="34" charset="0"/>
              </a:defRPr>
            </a:lvl4pPr>
            <a:lvl5pPr marL="2057400" indent="-228600" eaLnBrk="0" hangingPunct="0">
              <a:defRPr sz="2400">
                <a:solidFill>
                  <a:srgbClr val="4B4B36"/>
                </a:solidFill>
                <a:latin typeface="Calibri" pitchFamily="34" charset="0"/>
              </a:defRPr>
            </a:lvl5pPr>
            <a:lvl6pPr marL="2514600" indent="-228600" algn="ctr" eaLnBrk="0" fontAlgn="base" hangingPunct="0">
              <a:spcBef>
                <a:spcPct val="0"/>
              </a:spcBef>
              <a:spcAft>
                <a:spcPct val="0"/>
              </a:spcAft>
              <a:defRPr sz="2400">
                <a:solidFill>
                  <a:srgbClr val="4B4B36"/>
                </a:solidFill>
                <a:latin typeface="Calibri" pitchFamily="34" charset="0"/>
              </a:defRPr>
            </a:lvl6pPr>
            <a:lvl7pPr marL="2971800" indent="-228600" algn="ctr" eaLnBrk="0" fontAlgn="base" hangingPunct="0">
              <a:spcBef>
                <a:spcPct val="0"/>
              </a:spcBef>
              <a:spcAft>
                <a:spcPct val="0"/>
              </a:spcAft>
              <a:defRPr sz="2400">
                <a:solidFill>
                  <a:srgbClr val="4B4B36"/>
                </a:solidFill>
                <a:latin typeface="Calibri" pitchFamily="34" charset="0"/>
              </a:defRPr>
            </a:lvl7pPr>
            <a:lvl8pPr marL="3429000" indent="-228600" algn="ctr" eaLnBrk="0" fontAlgn="base" hangingPunct="0">
              <a:spcBef>
                <a:spcPct val="0"/>
              </a:spcBef>
              <a:spcAft>
                <a:spcPct val="0"/>
              </a:spcAft>
              <a:defRPr sz="2400">
                <a:solidFill>
                  <a:srgbClr val="4B4B36"/>
                </a:solidFill>
                <a:latin typeface="Calibri" pitchFamily="34" charset="0"/>
              </a:defRPr>
            </a:lvl8pPr>
            <a:lvl9pPr marL="3886200" indent="-228600" algn="ctr" eaLnBrk="0" fontAlgn="base" hangingPunct="0">
              <a:spcBef>
                <a:spcPct val="0"/>
              </a:spcBef>
              <a:spcAft>
                <a:spcPct val="0"/>
              </a:spcAft>
              <a:defRPr sz="2400">
                <a:solidFill>
                  <a:srgbClr val="4B4B36"/>
                </a:solidFill>
                <a:latin typeface="Calibri" pitchFamily="34" charset="0"/>
              </a:defRPr>
            </a:lvl9pPr>
          </a:lstStyle>
          <a:p>
            <a:pPr algn="l"/>
            <a:r>
              <a:rPr lang="hu-HU" sz="1600" dirty="0">
                <a:solidFill>
                  <a:srgbClr val="008000"/>
                </a:solidFill>
                <a:latin typeface="Consolas" panose="020B0609020204030204" pitchFamily="49" charset="0"/>
              </a:rPr>
              <a:t>// ARRANGE</a:t>
            </a:r>
          </a:p>
          <a:p>
            <a:pPr algn="l"/>
            <a:r>
              <a:rPr lang="en-US" sz="1600" dirty="0">
                <a:solidFill>
                  <a:srgbClr val="2B91AF"/>
                </a:solidFill>
                <a:latin typeface="Consolas" panose="020B0609020204030204" pitchFamily="49" charset="0"/>
              </a:rPr>
              <a:t>Mock</a:t>
            </a:r>
            <a:r>
              <a:rPr lang="en-US" sz="1600" dirty="0">
                <a:solidFill>
                  <a:srgbClr val="000000"/>
                </a:solidFill>
                <a:latin typeface="Consolas" panose="020B0609020204030204" pitchFamily="49" charset="0"/>
              </a:rPr>
              <a:t>&lt;</a:t>
            </a:r>
            <a:r>
              <a:rPr lang="en-US" sz="1600" dirty="0" err="1">
                <a:solidFill>
                  <a:srgbClr val="2B91AF"/>
                </a:solidFill>
                <a:latin typeface="Consolas" panose="020B0609020204030204" pitchFamily="49" charset="0"/>
              </a:rPr>
              <a:t>IEmployeeBusinessLogic</a:t>
            </a:r>
            <a:r>
              <a:rPr lang="en-US" sz="1600" dirty="0">
                <a:solidFill>
                  <a:srgbClr val="000000"/>
                </a:solidFill>
                <a:latin typeface="Consolas" panose="020B0609020204030204" pitchFamily="49" charset="0"/>
              </a:rPr>
              <a:t>&gt; </a:t>
            </a:r>
            <a:r>
              <a:rPr lang="en-US" sz="1600" dirty="0" err="1">
                <a:solidFill>
                  <a:srgbClr val="000000"/>
                </a:solidFill>
                <a:latin typeface="Consolas" panose="020B0609020204030204" pitchFamily="49" charset="0"/>
              </a:rPr>
              <a:t>mbl</a:t>
            </a:r>
            <a:r>
              <a:rPr lang="en-US" sz="1600" dirty="0">
                <a:solidFill>
                  <a:srgbClr val="000000"/>
                </a:solidFill>
                <a:latin typeface="Consolas" panose="020B0609020204030204" pitchFamily="49" charset="0"/>
              </a:rPr>
              <a:t> = </a:t>
            </a:r>
            <a:r>
              <a:rPr lang="en-US" sz="1600" dirty="0">
                <a:solidFill>
                  <a:srgbClr val="0000FF"/>
                </a:solidFill>
                <a:latin typeface="Consolas" panose="020B0609020204030204" pitchFamily="49" charset="0"/>
              </a:rPr>
              <a:t>new</a:t>
            </a:r>
            <a:r>
              <a:rPr lang="en-US" sz="1600" dirty="0">
                <a:solidFill>
                  <a:srgbClr val="000000"/>
                </a:solidFill>
                <a:latin typeface="Consolas" panose="020B0609020204030204" pitchFamily="49" charset="0"/>
              </a:rPr>
              <a:t> </a:t>
            </a:r>
            <a:r>
              <a:rPr lang="en-US" sz="1600" dirty="0">
                <a:solidFill>
                  <a:srgbClr val="2B91AF"/>
                </a:solidFill>
                <a:latin typeface="Consolas" panose="020B0609020204030204" pitchFamily="49" charset="0"/>
              </a:rPr>
              <a:t>Mock</a:t>
            </a:r>
            <a:r>
              <a:rPr lang="en-US" sz="1600" dirty="0">
                <a:solidFill>
                  <a:srgbClr val="000000"/>
                </a:solidFill>
                <a:latin typeface="Consolas" panose="020B0609020204030204" pitchFamily="49" charset="0"/>
              </a:rPr>
              <a:t>&lt;</a:t>
            </a:r>
            <a:r>
              <a:rPr lang="en-US" sz="1600" dirty="0" err="1">
                <a:solidFill>
                  <a:srgbClr val="2B91AF"/>
                </a:solidFill>
                <a:latin typeface="Consolas" panose="020B0609020204030204" pitchFamily="49" charset="0"/>
              </a:rPr>
              <a:t>IEmployeeBusinessLogic</a:t>
            </a:r>
            <a:r>
              <a:rPr lang="en-US" sz="1600" dirty="0">
                <a:solidFill>
                  <a:srgbClr val="000000"/>
                </a:solidFill>
                <a:latin typeface="Consolas" panose="020B0609020204030204" pitchFamily="49" charset="0"/>
              </a:rPr>
              <a:t>&gt;();</a:t>
            </a:r>
          </a:p>
          <a:p>
            <a:pPr algn="l"/>
            <a:r>
              <a:rPr lang="hu-HU" sz="1600" dirty="0">
                <a:solidFill>
                  <a:srgbClr val="008000"/>
                </a:solidFill>
                <a:latin typeface="Consolas" panose="020B0609020204030204" pitchFamily="49" charset="0"/>
              </a:rPr>
              <a:t>// ... </a:t>
            </a:r>
            <a:r>
              <a:rPr lang="en-US" sz="1600" dirty="0" smtClean="0">
                <a:solidFill>
                  <a:srgbClr val="008000"/>
                </a:solidFill>
                <a:latin typeface="Consolas" panose="020B0609020204030204" pitchFamily="49" charset="0"/>
              </a:rPr>
              <a:t>Call .</a:t>
            </a:r>
            <a:r>
              <a:rPr lang="hu-HU" sz="1600" dirty="0" err="1" smtClean="0">
                <a:solidFill>
                  <a:srgbClr val="008000"/>
                </a:solidFill>
                <a:latin typeface="Consolas" panose="020B0609020204030204" pitchFamily="49" charset="0"/>
              </a:rPr>
              <a:t>Setup</a:t>
            </a:r>
            <a:r>
              <a:rPr lang="en-US" sz="1600" dirty="0" smtClean="0">
                <a:solidFill>
                  <a:srgbClr val="008000"/>
                </a:solidFill>
                <a:latin typeface="Consolas" panose="020B0609020204030204" pitchFamily="49" charset="0"/>
              </a:rPr>
              <a:t>() for the required methods/properties</a:t>
            </a:r>
            <a:endParaRPr lang="hu-HU" sz="1600" dirty="0">
              <a:solidFill>
                <a:srgbClr val="008000"/>
              </a:solidFill>
              <a:latin typeface="Consolas" panose="020B0609020204030204" pitchFamily="49" charset="0"/>
            </a:endParaRPr>
          </a:p>
          <a:p>
            <a:pPr algn="l"/>
            <a:endParaRPr lang="hu-HU" sz="1600" dirty="0">
              <a:solidFill>
                <a:srgbClr val="008000"/>
              </a:solidFill>
              <a:latin typeface="Consolas" panose="020B0609020204030204" pitchFamily="49" charset="0"/>
            </a:endParaRPr>
          </a:p>
          <a:p>
            <a:pPr algn="l"/>
            <a:r>
              <a:rPr lang="hu-HU" sz="1600" dirty="0">
                <a:solidFill>
                  <a:srgbClr val="008000"/>
                </a:solidFill>
                <a:latin typeface="Consolas" panose="020B0609020204030204" pitchFamily="49" charset="0"/>
              </a:rPr>
              <a:t>// ACT ...</a:t>
            </a:r>
          </a:p>
          <a:p>
            <a:pPr algn="l"/>
            <a:endParaRPr lang="hu-HU" sz="1600" dirty="0">
              <a:solidFill>
                <a:srgbClr val="008000"/>
              </a:solidFill>
              <a:latin typeface="Consolas" panose="020B0609020204030204" pitchFamily="49" charset="0"/>
            </a:endParaRPr>
          </a:p>
          <a:p>
            <a:pPr algn="l"/>
            <a:r>
              <a:rPr lang="hu-HU" sz="1600" dirty="0">
                <a:solidFill>
                  <a:srgbClr val="008000"/>
                </a:solidFill>
                <a:latin typeface="Consolas" panose="020B0609020204030204" pitchFamily="49" charset="0"/>
              </a:rPr>
              <a:t>// ASSERT  </a:t>
            </a:r>
            <a:r>
              <a:rPr lang="hu-HU" sz="1600" dirty="0">
                <a:solidFill>
                  <a:srgbClr val="000000"/>
                </a:solidFill>
                <a:latin typeface="Consolas" panose="020B0609020204030204" pitchFamily="49" charset="0"/>
              </a:rPr>
              <a:t>         </a:t>
            </a:r>
          </a:p>
          <a:p>
            <a:pPr algn="l"/>
            <a:r>
              <a:rPr lang="sv-SE" sz="1600" dirty="0">
                <a:solidFill>
                  <a:srgbClr val="008000"/>
                </a:solidFill>
                <a:latin typeface="Consolas" panose="020B0609020204030204" pitchFamily="49" charset="0"/>
              </a:rPr>
              <a:t>// </a:t>
            </a:r>
            <a:r>
              <a:rPr lang="sv-SE" sz="1600" dirty="0" smtClean="0">
                <a:solidFill>
                  <a:srgbClr val="008000"/>
                </a:solidFill>
                <a:latin typeface="Consolas" panose="020B0609020204030204" pitchFamily="49" charset="0"/>
              </a:rPr>
              <a:t>Called once with a@a.hu </a:t>
            </a:r>
            <a:endParaRPr lang="hu-HU" sz="1600" dirty="0">
              <a:solidFill>
                <a:srgbClr val="000000"/>
              </a:solidFill>
              <a:latin typeface="Consolas" panose="020B0609020204030204" pitchFamily="49" charset="0"/>
            </a:endParaRPr>
          </a:p>
          <a:p>
            <a:pPr algn="l"/>
            <a:r>
              <a:rPr lang="en-GB" sz="1600" dirty="0" err="1">
                <a:solidFill>
                  <a:srgbClr val="000000"/>
                </a:solidFill>
                <a:latin typeface="Consolas" panose="020B0609020204030204" pitchFamily="49" charset="0"/>
              </a:rPr>
              <a:t>senderMock.Verify</a:t>
            </a:r>
            <a:r>
              <a:rPr lang="en-GB" sz="1600" dirty="0">
                <a:solidFill>
                  <a:srgbClr val="000000"/>
                </a:solidFill>
                <a:latin typeface="Consolas" panose="020B0609020204030204" pitchFamily="49" charset="0"/>
              </a:rPr>
              <a:t>(</a:t>
            </a:r>
          </a:p>
          <a:p>
            <a:pPr algn="l"/>
            <a:r>
              <a:rPr lang="en-GB" sz="1600" dirty="0">
                <a:solidFill>
                  <a:srgbClr val="000000"/>
                </a:solidFill>
                <a:latin typeface="Consolas" panose="020B0609020204030204" pitchFamily="49" charset="0"/>
              </a:rPr>
              <a:t>    m =&gt; </a:t>
            </a:r>
            <a:r>
              <a:rPr lang="en-GB" sz="1600" dirty="0" err="1">
                <a:solidFill>
                  <a:srgbClr val="000000"/>
                </a:solidFill>
                <a:latin typeface="Consolas" panose="020B0609020204030204" pitchFamily="49" charset="0"/>
              </a:rPr>
              <a:t>m.SendEmail</a:t>
            </a:r>
            <a:r>
              <a:rPr lang="en-GB" sz="1600" dirty="0">
                <a:solidFill>
                  <a:srgbClr val="000000"/>
                </a:solidFill>
                <a:latin typeface="Consolas" panose="020B0609020204030204" pitchFamily="49" charset="0"/>
              </a:rPr>
              <a:t>(</a:t>
            </a:r>
            <a:r>
              <a:rPr lang="en-GB" sz="1600" dirty="0">
                <a:solidFill>
                  <a:srgbClr val="A31515"/>
                </a:solidFill>
                <a:latin typeface="Consolas" panose="020B0609020204030204" pitchFamily="49" charset="0"/>
              </a:rPr>
              <a:t>"a@a.hu"</a:t>
            </a:r>
            <a:r>
              <a:rPr lang="en-GB" sz="16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r>
              <a:rPr lang="hu-HU" sz="14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r>
              <a:rPr lang="en-GB" sz="1600" dirty="0">
                <a:solidFill>
                  <a:srgbClr val="000000"/>
                </a:solidFill>
                <a:latin typeface="Consolas" panose="020B0609020204030204" pitchFamily="49" charset="0"/>
              </a:rPr>
              <a:t>),</a:t>
            </a:r>
          </a:p>
          <a:p>
            <a:pPr algn="l"/>
            <a:r>
              <a:rPr lang="en-GB" sz="1600" dirty="0">
                <a:solidFill>
                  <a:srgbClr val="000000"/>
                </a:solidFill>
                <a:latin typeface="Consolas" panose="020B0609020204030204" pitchFamily="49" charset="0"/>
              </a:rPr>
              <a:t>    </a:t>
            </a:r>
            <a:r>
              <a:rPr lang="en-GB" sz="1600" dirty="0" err="1">
                <a:solidFill>
                  <a:srgbClr val="2B91AF"/>
                </a:solidFill>
                <a:latin typeface="Consolas" panose="020B0609020204030204" pitchFamily="49" charset="0"/>
              </a:rPr>
              <a:t>Times</a:t>
            </a:r>
            <a:r>
              <a:rPr lang="en-GB" sz="1600" dirty="0" err="1">
                <a:solidFill>
                  <a:srgbClr val="000000"/>
                </a:solidFill>
                <a:latin typeface="Consolas" panose="020B0609020204030204" pitchFamily="49" charset="0"/>
              </a:rPr>
              <a:t>.Once</a:t>
            </a:r>
            <a:r>
              <a:rPr lang="en-GB" sz="1600" dirty="0">
                <a:solidFill>
                  <a:srgbClr val="000000"/>
                </a:solidFill>
                <a:latin typeface="Consolas" panose="020B0609020204030204" pitchFamily="49" charset="0"/>
              </a:rPr>
              <a:t>);</a:t>
            </a:r>
          </a:p>
          <a:p>
            <a:pPr algn="l"/>
            <a:endParaRPr lang="en-GB" sz="1600" dirty="0">
              <a:solidFill>
                <a:srgbClr val="000000"/>
              </a:solidFill>
              <a:latin typeface="Consolas" panose="020B0609020204030204" pitchFamily="49" charset="0"/>
            </a:endParaRPr>
          </a:p>
          <a:p>
            <a:pPr algn="l"/>
            <a:r>
              <a:rPr lang="en-GB" sz="1600" dirty="0">
                <a:solidFill>
                  <a:srgbClr val="008000"/>
                </a:solidFill>
                <a:latin typeface="Consolas" panose="020B0609020204030204" pitchFamily="49" charset="0"/>
              </a:rPr>
              <a:t>// </a:t>
            </a:r>
            <a:r>
              <a:rPr lang="en-GB" sz="1600" dirty="0" smtClean="0">
                <a:solidFill>
                  <a:srgbClr val="008000"/>
                </a:solidFill>
                <a:latin typeface="Consolas" panose="020B0609020204030204" pitchFamily="49" charset="0"/>
              </a:rPr>
              <a:t>Never called with null</a:t>
            </a:r>
            <a:endParaRPr lang="en-GB" sz="1600" dirty="0">
              <a:solidFill>
                <a:srgbClr val="000000"/>
              </a:solidFill>
              <a:latin typeface="Consolas" panose="020B0609020204030204" pitchFamily="49" charset="0"/>
            </a:endParaRPr>
          </a:p>
          <a:p>
            <a:pPr algn="l"/>
            <a:r>
              <a:rPr lang="hu-HU" sz="1600" dirty="0">
                <a:solidFill>
                  <a:srgbClr val="000000"/>
                </a:solidFill>
                <a:latin typeface="Consolas" panose="020B0609020204030204" pitchFamily="49" charset="0"/>
              </a:rPr>
              <a:t>s</a:t>
            </a:r>
            <a:r>
              <a:rPr lang="en-GB" sz="1600" dirty="0" err="1">
                <a:solidFill>
                  <a:srgbClr val="000000"/>
                </a:solidFill>
                <a:latin typeface="Consolas" panose="020B0609020204030204" pitchFamily="49" charset="0"/>
              </a:rPr>
              <a:t>enderMock.Verify</a:t>
            </a:r>
            <a:r>
              <a:rPr lang="en-GB" sz="1600" dirty="0">
                <a:solidFill>
                  <a:srgbClr val="000000"/>
                </a:solidFill>
                <a:latin typeface="Consolas" panose="020B0609020204030204" pitchFamily="49" charset="0"/>
              </a:rPr>
              <a:t>(</a:t>
            </a:r>
          </a:p>
          <a:p>
            <a:pPr algn="l"/>
            <a:r>
              <a:rPr lang="en-GB" sz="1600" dirty="0">
                <a:solidFill>
                  <a:srgbClr val="000000"/>
                </a:solidFill>
                <a:latin typeface="Consolas" panose="020B0609020204030204" pitchFamily="49" charset="0"/>
              </a:rPr>
              <a:t>    m =&gt; </a:t>
            </a:r>
            <a:r>
              <a:rPr lang="en-GB" sz="1600" dirty="0" err="1">
                <a:solidFill>
                  <a:srgbClr val="000000"/>
                </a:solidFill>
                <a:latin typeface="Consolas" panose="020B0609020204030204" pitchFamily="49" charset="0"/>
              </a:rPr>
              <a:t>m.SendEmail</a:t>
            </a:r>
            <a:r>
              <a:rPr lang="en-GB" sz="1600" dirty="0">
                <a:solidFill>
                  <a:srgbClr val="000000"/>
                </a:solidFill>
                <a:latin typeface="Consolas" panose="020B0609020204030204" pitchFamily="49" charset="0"/>
              </a:rPr>
              <a:t>(</a:t>
            </a:r>
            <a:r>
              <a:rPr lang="en-GB" sz="1600" dirty="0">
                <a:solidFill>
                  <a:srgbClr val="0000FF"/>
                </a:solidFill>
                <a:latin typeface="Consolas" panose="020B0609020204030204" pitchFamily="49" charset="0"/>
              </a:rPr>
              <a:t>null</a:t>
            </a:r>
            <a:r>
              <a:rPr lang="en-GB" sz="1600" dirty="0">
                <a:solidFill>
                  <a:srgbClr val="000000"/>
                </a:solidFill>
                <a:latin typeface="Consolas" panose="020B0609020204030204" pitchFamily="49" charset="0"/>
              </a:rPr>
              <a: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 </a:t>
            </a:r>
            <a:r>
              <a:rPr lang="en-GB" sz="1400" dirty="0" err="1">
                <a:solidFill>
                  <a:srgbClr val="2B91AF"/>
                </a:solidFill>
                <a:latin typeface="Consolas" panose="020B0609020204030204" pitchFamily="49" charset="0"/>
              </a:rPr>
              <a:t>It</a:t>
            </a:r>
            <a:r>
              <a:rPr lang="en-GB" sz="1400" dirty="0" err="1">
                <a:solidFill>
                  <a:srgbClr val="000000"/>
                </a:solidFill>
                <a:latin typeface="Consolas" panose="020B0609020204030204" pitchFamily="49" charset="0"/>
              </a:rPr>
              <a:t>.IsAny</a:t>
            </a:r>
            <a:r>
              <a:rPr lang="en-GB" sz="1400" dirty="0">
                <a:solidFill>
                  <a:srgbClr val="000000"/>
                </a:solidFill>
                <a:latin typeface="Consolas" panose="020B0609020204030204" pitchFamily="49" charset="0"/>
              </a:rPr>
              <a:t>&lt;</a:t>
            </a:r>
            <a:r>
              <a:rPr lang="en-GB" sz="1400" dirty="0">
                <a:solidFill>
                  <a:srgbClr val="0000FF"/>
                </a:solidFill>
                <a:latin typeface="Consolas" panose="020B0609020204030204" pitchFamily="49" charset="0"/>
              </a:rPr>
              <a:t>string</a:t>
            </a:r>
            <a:r>
              <a:rPr lang="en-GB" sz="1400" dirty="0">
                <a:solidFill>
                  <a:srgbClr val="000000"/>
                </a:solidFill>
                <a:latin typeface="Consolas" panose="020B0609020204030204" pitchFamily="49" charset="0"/>
              </a:rPr>
              <a:t>&gt;()),</a:t>
            </a:r>
          </a:p>
          <a:p>
            <a:pPr algn="l"/>
            <a:r>
              <a:rPr lang="en-GB" sz="1600" dirty="0">
                <a:solidFill>
                  <a:srgbClr val="000000"/>
                </a:solidFill>
                <a:latin typeface="Consolas" panose="020B0609020204030204" pitchFamily="49" charset="0"/>
              </a:rPr>
              <a:t>    </a:t>
            </a:r>
            <a:r>
              <a:rPr lang="en-GB" sz="1600" dirty="0" err="1">
                <a:solidFill>
                  <a:srgbClr val="2B91AF"/>
                </a:solidFill>
                <a:latin typeface="Consolas" panose="020B0609020204030204" pitchFamily="49" charset="0"/>
              </a:rPr>
              <a:t>Times</a:t>
            </a:r>
            <a:r>
              <a:rPr lang="en-GB" sz="1600" dirty="0" err="1">
                <a:solidFill>
                  <a:srgbClr val="000000"/>
                </a:solidFill>
                <a:latin typeface="Consolas" panose="020B0609020204030204" pitchFamily="49" charset="0"/>
              </a:rPr>
              <a:t>.Never</a:t>
            </a:r>
            <a:r>
              <a:rPr lang="en-GB" sz="1600" dirty="0">
                <a:solidFill>
                  <a:srgbClr val="000000"/>
                </a:solidFill>
                <a:latin typeface="Consolas" panose="020B0609020204030204" pitchFamily="49" charset="0"/>
              </a:rPr>
              <a:t>);</a:t>
            </a:r>
            <a:endParaRPr lang="hu-HU" sz="1600" dirty="0">
              <a:solidFill>
                <a:srgbClr val="000000"/>
              </a:solidFill>
              <a:latin typeface="Consolas" panose="020B0609020204030204" pitchFamily="49" charset="0"/>
            </a:endParaRPr>
          </a:p>
          <a:p>
            <a:pPr algn="l"/>
            <a:endParaRPr lang="en-GB" sz="1600" dirty="0">
              <a:solidFill>
                <a:srgbClr val="000000"/>
              </a:solidFill>
              <a:latin typeface="Consolas" panose="020B0609020204030204" pitchFamily="49" charset="0"/>
            </a:endParaRPr>
          </a:p>
          <a:p>
            <a:pPr algn="l"/>
            <a:r>
              <a:rPr lang="en-GB" sz="1600" dirty="0">
                <a:solidFill>
                  <a:srgbClr val="008000"/>
                </a:solidFill>
                <a:latin typeface="Consolas" panose="020B0609020204030204" pitchFamily="49" charset="0"/>
              </a:rPr>
              <a:t>// </a:t>
            </a:r>
            <a:r>
              <a:rPr lang="en-GB" sz="1600" dirty="0" smtClean="0">
                <a:solidFill>
                  <a:srgbClr val="008000"/>
                </a:solidFill>
                <a:latin typeface="Consolas" panose="020B0609020204030204" pitchFamily="49" charset="0"/>
              </a:rPr>
              <a:t>Zero logs with bigger than one first parameter</a:t>
            </a:r>
            <a:endParaRPr lang="en-GB" sz="1600" dirty="0">
              <a:solidFill>
                <a:srgbClr val="000000"/>
              </a:solidFill>
              <a:latin typeface="Consolas" panose="020B0609020204030204" pitchFamily="49" charset="0"/>
            </a:endParaRPr>
          </a:p>
          <a:p>
            <a:pPr algn="l"/>
            <a:r>
              <a:rPr lang="en-GB" sz="1600" dirty="0" err="1">
                <a:solidFill>
                  <a:srgbClr val="000000"/>
                </a:solidFill>
                <a:latin typeface="Consolas" panose="020B0609020204030204" pitchFamily="49" charset="0"/>
              </a:rPr>
              <a:t>loggerMock.Verify</a:t>
            </a:r>
            <a:r>
              <a:rPr lang="en-GB" sz="1600" dirty="0">
                <a:solidFill>
                  <a:srgbClr val="000000"/>
                </a:solidFill>
                <a:latin typeface="Consolas" panose="020B0609020204030204" pitchFamily="49" charset="0"/>
              </a:rPr>
              <a:t>(</a:t>
            </a:r>
          </a:p>
          <a:p>
            <a:pPr algn="l"/>
            <a:r>
              <a:rPr lang="hu-HU" sz="1600" dirty="0">
                <a:solidFill>
                  <a:srgbClr val="000000"/>
                </a:solidFill>
                <a:latin typeface="Consolas" panose="020B0609020204030204" pitchFamily="49" charset="0"/>
              </a:rPr>
              <a:t>    </a:t>
            </a:r>
            <a:r>
              <a:rPr lang="en-GB" sz="1600" dirty="0">
                <a:solidFill>
                  <a:srgbClr val="000000"/>
                </a:solidFill>
                <a:latin typeface="Consolas" panose="020B0609020204030204" pitchFamily="49" charset="0"/>
              </a:rPr>
              <a:t>m =&gt; </a:t>
            </a:r>
            <a:r>
              <a:rPr lang="en-GB" sz="1600" dirty="0" err="1">
                <a:solidFill>
                  <a:srgbClr val="000000"/>
                </a:solidFill>
                <a:latin typeface="Consolas" panose="020B0609020204030204" pitchFamily="49" charset="0"/>
              </a:rPr>
              <a:t>m.Log</a:t>
            </a:r>
            <a:r>
              <a:rPr lang="en-GB" sz="1600" dirty="0">
                <a:solidFill>
                  <a:srgbClr val="000000"/>
                </a:solidFill>
                <a:latin typeface="Consolas" panose="020B0609020204030204" pitchFamily="49" charset="0"/>
              </a:rPr>
              <a:t>(</a:t>
            </a:r>
            <a:r>
              <a:rPr lang="en-GB" sz="1600" dirty="0" err="1">
                <a:solidFill>
                  <a:srgbClr val="2B91AF"/>
                </a:solidFill>
                <a:latin typeface="Consolas" panose="020B0609020204030204" pitchFamily="49" charset="0"/>
              </a:rPr>
              <a:t>It</a:t>
            </a:r>
            <a:r>
              <a:rPr lang="en-GB" sz="1600" dirty="0" err="1">
                <a:solidFill>
                  <a:srgbClr val="000000"/>
                </a:solidFill>
                <a:latin typeface="Consolas" panose="020B0609020204030204" pitchFamily="49" charset="0"/>
              </a:rPr>
              <a:t>.Is</a:t>
            </a:r>
            <a:r>
              <a:rPr lang="en-GB" sz="1600" dirty="0">
                <a:solidFill>
                  <a:srgbClr val="000000"/>
                </a:solidFill>
                <a:latin typeface="Consolas" panose="020B0609020204030204" pitchFamily="49" charset="0"/>
              </a:rPr>
              <a:t>&lt;</a:t>
            </a:r>
            <a:r>
              <a:rPr lang="en-GB" sz="1600" dirty="0">
                <a:solidFill>
                  <a:srgbClr val="0000FF"/>
                </a:solidFill>
                <a:latin typeface="Consolas" panose="020B0609020204030204" pitchFamily="49" charset="0"/>
              </a:rPr>
              <a:t>int</a:t>
            </a:r>
            <a:r>
              <a:rPr lang="en-GB" sz="1600" dirty="0">
                <a:solidFill>
                  <a:srgbClr val="000000"/>
                </a:solidFill>
                <a:latin typeface="Consolas" panose="020B0609020204030204" pitchFamily="49" charset="0"/>
              </a:rPr>
              <a:t>&gt;(</a:t>
            </a:r>
            <a:r>
              <a:rPr lang="en-GB" sz="1600" dirty="0" err="1">
                <a:solidFill>
                  <a:srgbClr val="000000"/>
                </a:solidFill>
                <a:latin typeface="Consolas" panose="020B0609020204030204" pitchFamily="49" charset="0"/>
              </a:rPr>
              <a:t>i</a:t>
            </a:r>
            <a:r>
              <a:rPr lang="en-GB" sz="1600" dirty="0">
                <a:solidFill>
                  <a:srgbClr val="000000"/>
                </a:solidFill>
                <a:latin typeface="Consolas" panose="020B0609020204030204" pitchFamily="49" charset="0"/>
              </a:rPr>
              <a:t> =&gt; </a:t>
            </a:r>
            <a:r>
              <a:rPr lang="en-GB" sz="1600" dirty="0" err="1">
                <a:solidFill>
                  <a:srgbClr val="000000"/>
                </a:solidFill>
                <a:latin typeface="Consolas" panose="020B0609020204030204" pitchFamily="49" charset="0"/>
              </a:rPr>
              <a:t>i</a:t>
            </a:r>
            <a:r>
              <a:rPr lang="en-GB" sz="1600" dirty="0">
                <a:solidFill>
                  <a:srgbClr val="000000"/>
                </a:solidFill>
                <a:latin typeface="Consolas" panose="020B0609020204030204" pitchFamily="49" charset="0"/>
              </a:rPr>
              <a:t> &gt; 1), </a:t>
            </a:r>
            <a:r>
              <a:rPr lang="en-GB" sz="1600" dirty="0" err="1">
                <a:solidFill>
                  <a:srgbClr val="2B91AF"/>
                </a:solidFill>
                <a:latin typeface="Consolas" panose="020B0609020204030204" pitchFamily="49" charset="0"/>
              </a:rPr>
              <a:t>It</a:t>
            </a:r>
            <a:r>
              <a:rPr lang="en-GB" sz="1600" dirty="0" err="1">
                <a:solidFill>
                  <a:srgbClr val="000000"/>
                </a:solidFill>
                <a:latin typeface="Consolas" panose="020B0609020204030204" pitchFamily="49" charset="0"/>
              </a:rPr>
              <a:t>.IsAny</a:t>
            </a:r>
            <a:r>
              <a:rPr lang="en-GB" sz="1600" dirty="0">
                <a:solidFill>
                  <a:srgbClr val="000000"/>
                </a:solidFill>
                <a:latin typeface="Consolas" panose="020B0609020204030204" pitchFamily="49" charset="0"/>
              </a:rPr>
              <a:t>&lt;</a:t>
            </a:r>
            <a:r>
              <a:rPr lang="en-GB" sz="1600" dirty="0">
                <a:solidFill>
                  <a:srgbClr val="0000FF"/>
                </a:solidFill>
                <a:latin typeface="Consolas" panose="020B0609020204030204" pitchFamily="49" charset="0"/>
              </a:rPr>
              <a:t>string</a:t>
            </a:r>
            <a:r>
              <a:rPr lang="en-GB" sz="1600" dirty="0">
                <a:solidFill>
                  <a:srgbClr val="000000"/>
                </a:solidFill>
                <a:latin typeface="Consolas" panose="020B0609020204030204" pitchFamily="49" charset="0"/>
              </a:rPr>
              <a:t>&gt;()), </a:t>
            </a:r>
            <a:r>
              <a:rPr lang="en-GB" sz="1600" dirty="0" err="1">
                <a:solidFill>
                  <a:srgbClr val="2B91AF"/>
                </a:solidFill>
                <a:latin typeface="Consolas" panose="020B0609020204030204" pitchFamily="49" charset="0"/>
              </a:rPr>
              <a:t>Times</a:t>
            </a:r>
            <a:r>
              <a:rPr lang="en-GB" sz="1600" dirty="0" err="1">
                <a:solidFill>
                  <a:srgbClr val="000000"/>
                </a:solidFill>
                <a:latin typeface="Consolas" panose="020B0609020204030204" pitchFamily="49" charset="0"/>
              </a:rPr>
              <a:t>.Never</a:t>
            </a:r>
            <a:r>
              <a:rPr lang="en-GB" sz="1600" dirty="0">
                <a:solidFill>
                  <a:srgbClr val="000000"/>
                </a:solidFill>
                <a:latin typeface="Consolas" panose="020B0609020204030204" pitchFamily="49" charset="0"/>
              </a:rPr>
              <a:t>);</a:t>
            </a:r>
          </a:p>
        </p:txBody>
      </p:sp>
    </p:spTree>
    <p:extLst>
      <p:ext uri="{BB962C8B-B14F-4D97-AF65-F5344CB8AC3E}">
        <p14:creationId xmlns:p14="http://schemas.microsoft.com/office/powerpoint/2010/main" val="1355372327"/>
      </p:ext>
    </p:extLst>
  </p:cSld>
  <p:clrMapOvr>
    <a:masterClrMapping/>
  </p:clrMapOvr>
  <p:transition spd="med">
    <p:cover/>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Testing with a mock</a:t>
            </a:r>
            <a:endParaRPr lang="hu-HU" dirty="0"/>
          </a:p>
        </p:txBody>
      </p:sp>
      <p:sp>
        <p:nvSpPr>
          <p:cNvPr id="3" name="Tartalom helye 2"/>
          <p:cNvSpPr>
            <a:spLocks noGrp="1"/>
          </p:cNvSpPr>
          <p:nvPr>
            <p:ph idx="1"/>
          </p:nvPr>
        </p:nvSpPr>
        <p:spPr/>
        <p:txBody>
          <a:bodyPr/>
          <a:lstStyle/>
          <a:p>
            <a:pPr lvl="1"/>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22</a:t>
            </a:fld>
            <a:endParaRPr lang="hu-HU"/>
          </a:p>
        </p:txBody>
      </p:sp>
      <p:pic>
        <p:nvPicPr>
          <p:cNvPr id="4" name="Kép 3">
            <a:extLst>
              <a:ext uri="{FF2B5EF4-FFF2-40B4-BE49-F238E27FC236}">
                <a16:creationId xmlns:a16="http://schemas.microsoft.com/office/drawing/2014/main" id="{CC6C1EA3-367D-45FF-ACBA-53E19139AA46}"/>
              </a:ext>
            </a:extLst>
          </p:cNvPr>
          <p:cNvPicPr>
            <a:picLocks noChangeAspect="1"/>
          </p:cNvPicPr>
          <p:nvPr/>
        </p:nvPicPr>
        <p:blipFill>
          <a:blip r:embed="rId2"/>
          <a:stretch>
            <a:fillRect/>
          </a:stretch>
        </p:blipFill>
        <p:spPr>
          <a:xfrm>
            <a:off x="229393" y="769477"/>
            <a:ext cx="8685213" cy="4324360"/>
          </a:xfrm>
          <a:prstGeom prst="rect">
            <a:avLst/>
          </a:prstGeom>
        </p:spPr>
      </p:pic>
      <p:pic>
        <p:nvPicPr>
          <p:cNvPr id="9" name="Kép 8">
            <a:extLst>
              <a:ext uri="{FF2B5EF4-FFF2-40B4-BE49-F238E27FC236}">
                <a16:creationId xmlns:a16="http://schemas.microsoft.com/office/drawing/2014/main" id="{F2F10EF6-1D4B-41A4-8B70-9AE30C4CF9AF}"/>
              </a:ext>
            </a:extLst>
          </p:cNvPr>
          <p:cNvPicPr>
            <a:picLocks noChangeAspect="1"/>
          </p:cNvPicPr>
          <p:nvPr/>
        </p:nvPicPr>
        <p:blipFill>
          <a:blip r:embed="rId3"/>
          <a:stretch>
            <a:fillRect/>
          </a:stretch>
        </p:blipFill>
        <p:spPr>
          <a:xfrm>
            <a:off x="4897788" y="4941210"/>
            <a:ext cx="4198984" cy="2621507"/>
          </a:xfrm>
          <a:prstGeom prst="rect">
            <a:avLst/>
          </a:prstGeom>
        </p:spPr>
      </p:pic>
    </p:spTree>
    <p:extLst>
      <p:ext uri="{BB962C8B-B14F-4D97-AF65-F5344CB8AC3E}">
        <p14:creationId xmlns:p14="http://schemas.microsoft.com/office/powerpoint/2010/main" val="929327898"/>
      </p:ext>
    </p:extLst>
  </p:cSld>
  <p:clrMapOvr>
    <a:masterClrMapping/>
  </p:clrMapOvr>
  <p:transition spd="med">
    <p:cove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3C69F1E-6D50-4081-9E92-26DF74334754}"/>
              </a:ext>
            </a:extLst>
          </p:cNvPr>
          <p:cNvSpPr>
            <a:spLocks noGrp="1"/>
          </p:cNvSpPr>
          <p:nvPr>
            <p:ph type="title"/>
          </p:nvPr>
        </p:nvSpPr>
        <p:spPr/>
        <p:txBody>
          <a:bodyPr/>
          <a:lstStyle/>
          <a:p>
            <a:r>
              <a:rPr lang="hu-HU" dirty="0" err="1"/>
              <a:t>Testability</a:t>
            </a:r>
            <a:r>
              <a:rPr lang="hu-HU" dirty="0"/>
              <a:t> </a:t>
            </a:r>
            <a:r>
              <a:rPr lang="hu-HU" dirty="0" err="1"/>
              <a:t>Code</a:t>
            </a:r>
            <a:r>
              <a:rPr lang="hu-HU" dirty="0"/>
              <a:t> </a:t>
            </a:r>
            <a:r>
              <a:rPr lang="hu-HU" dirty="0" err="1"/>
              <a:t>Smells</a:t>
            </a:r>
            <a:endParaRPr lang="en-GB" dirty="0"/>
          </a:p>
        </p:txBody>
      </p:sp>
      <p:sp>
        <p:nvSpPr>
          <p:cNvPr id="3" name="Tartalom helye 2">
            <a:extLst>
              <a:ext uri="{FF2B5EF4-FFF2-40B4-BE49-F238E27FC236}">
                <a16:creationId xmlns:a16="http://schemas.microsoft.com/office/drawing/2014/main" id="{730C90D9-D8CE-4807-8E40-EC7DB3CF9692}"/>
              </a:ext>
            </a:extLst>
          </p:cNvPr>
          <p:cNvSpPr>
            <a:spLocks noGrp="1"/>
          </p:cNvSpPr>
          <p:nvPr>
            <p:ph idx="1"/>
          </p:nvPr>
        </p:nvSpPr>
        <p:spPr/>
        <p:txBody>
          <a:bodyPr/>
          <a:lstStyle/>
          <a:p>
            <a:pPr>
              <a:spcBef>
                <a:spcPts val="0"/>
              </a:spcBef>
            </a:pPr>
            <a:r>
              <a:rPr lang="en-US" dirty="0" smtClean="0"/>
              <a:t>References/parameters with class-typed variables</a:t>
            </a:r>
            <a:endParaRPr lang="hu-HU" dirty="0"/>
          </a:p>
          <a:p>
            <a:pPr lvl="1">
              <a:spcBef>
                <a:spcPts val="0"/>
              </a:spcBef>
            </a:pPr>
            <a:r>
              <a:rPr lang="en-US" dirty="0" smtClean="0"/>
              <a:t>Refactor to interface-typed variables</a:t>
            </a:r>
            <a:endParaRPr lang="hu-HU" dirty="0"/>
          </a:p>
          <a:p>
            <a:pPr>
              <a:spcBef>
                <a:spcPts val="0"/>
              </a:spcBef>
            </a:pPr>
            <a:r>
              <a:rPr lang="hu-HU" dirty="0" err="1"/>
              <a:t>new</a:t>
            </a:r>
            <a:r>
              <a:rPr lang="hu-HU" dirty="0"/>
              <a:t>()</a:t>
            </a:r>
          </a:p>
          <a:p>
            <a:pPr lvl="1">
              <a:spcBef>
                <a:spcPts val="0"/>
              </a:spcBef>
            </a:pPr>
            <a:r>
              <a:rPr lang="en-US" dirty="0" smtClean="0"/>
              <a:t>Refactor to use </a:t>
            </a:r>
            <a:r>
              <a:rPr lang="hu-HU" dirty="0" smtClean="0"/>
              <a:t>DI (</a:t>
            </a:r>
            <a:r>
              <a:rPr lang="en-US" dirty="0" smtClean="0"/>
              <a:t>usually a </a:t>
            </a:r>
            <a:r>
              <a:rPr lang="hu-HU" dirty="0" err="1" smtClean="0"/>
              <a:t>Factory</a:t>
            </a:r>
            <a:r>
              <a:rPr lang="hu-HU" dirty="0" smtClean="0"/>
              <a:t> </a:t>
            </a:r>
            <a:r>
              <a:rPr lang="hu-HU" dirty="0" err="1"/>
              <a:t>pattern</a:t>
            </a:r>
            <a:r>
              <a:rPr lang="hu-HU" dirty="0"/>
              <a:t>)</a:t>
            </a:r>
          </a:p>
          <a:p>
            <a:pPr>
              <a:spcBef>
                <a:spcPts val="0"/>
              </a:spcBef>
            </a:pPr>
            <a:r>
              <a:rPr lang="hu-HU" dirty="0"/>
              <a:t>DI: </a:t>
            </a:r>
            <a:r>
              <a:rPr lang="en-US" dirty="0" smtClean="0"/>
              <a:t>too many parameters</a:t>
            </a:r>
            <a:endParaRPr lang="hu-HU" dirty="0"/>
          </a:p>
          <a:p>
            <a:pPr lvl="1">
              <a:spcBef>
                <a:spcPts val="0"/>
              </a:spcBef>
            </a:pPr>
            <a:r>
              <a:rPr lang="en-US" dirty="0" smtClean="0"/>
              <a:t>The class is responsible for too many things, refactor/split</a:t>
            </a:r>
            <a:endParaRPr lang="hu-HU" dirty="0"/>
          </a:p>
          <a:p>
            <a:pPr lvl="1">
              <a:spcBef>
                <a:spcPts val="0"/>
              </a:spcBef>
            </a:pPr>
            <a:r>
              <a:rPr lang="en-US" dirty="0" smtClean="0"/>
              <a:t>Or: merge the parameters into one class</a:t>
            </a:r>
            <a:endParaRPr lang="hu-HU" dirty="0"/>
          </a:p>
          <a:p>
            <a:pPr>
              <a:spcBef>
                <a:spcPts val="0"/>
              </a:spcBef>
            </a:pPr>
            <a:r>
              <a:rPr lang="en-US" dirty="0" smtClean="0"/>
              <a:t>Usage of static methods and variables </a:t>
            </a:r>
            <a:r>
              <a:rPr lang="hu-HU" dirty="0" smtClean="0"/>
              <a:t>(</a:t>
            </a:r>
            <a:r>
              <a:rPr lang="hu-HU" dirty="0" err="1" smtClean="0"/>
              <a:t>Singleton</a:t>
            </a:r>
            <a:r>
              <a:rPr lang="hu-HU" dirty="0" smtClean="0"/>
              <a:t> </a:t>
            </a:r>
            <a:r>
              <a:rPr lang="hu-HU" dirty="0" err="1"/>
              <a:t>pattern</a:t>
            </a:r>
            <a:r>
              <a:rPr lang="hu-HU" dirty="0"/>
              <a:t>)</a:t>
            </a:r>
          </a:p>
          <a:p>
            <a:pPr lvl="1">
              <a:spcBef>
                <a:spcPts val="0"/>
              </a:spcBef>
            </a:pPr>
            <a:r>
              <a:rPr lang="en-US" dirty="0" smtClean="0"/>
              <a:t>Refactor to use instances</a:t>
            </a:r>
            <a:endParaRPr lang="hu-HU" dirty="0"/>
          </a:p>
          <a:p>
            <a:pPr>
              <a:spcBef>
                <a:spcPts val="0"/>
              </a:spcBef>
            </a:pPr>
            <a:r>
              <a:rPr lang="en-US" dirty="0" smtClean="0"/>
              <a:t>Too much/too long static helper methods</a:t>
            </a:r>
            <a:endParaRPr lang="hu-HU" dirty="0"/>
          </a:p>
          <a:p>
            <a:pPr lvl="1">
              <a:spcBef>
                <a:spcPts val="0"/>
              </a:spcBef>
            </a:pPr>
            <a:r>
              <a:rPr lang="en-US" dirty="0" smtClean="0"/>
              <a:t>This is not OO, refactor to </a:t>
            </a:r>
            <a:r>
              <a:rPr lang="en-US" dirty="0" err="1" smtClean="0"/>
              <a:t>nonstatic</a:t>
            </a:r>
            <a:r>
              <a:rPr lang="en-US" dirty="0" smtClean="0"/>
              <a:t> class</a:t>
            </a:r>
            <a:endParaRPr lang="hu-HU" dirty="0"/>
          </a:p>
          <a:p>
            <a:pPr>
              <a:spcBef>
                <a:spcPts val="0"/>
              </a:spcBef>
            </a:pPr>
            <a:r>
              <a:rPr lang="en-US" dirty="0" smtClean="0"/>
              <a:t>User interaction mixed with logic</a:t>
            </a:r>
            <a:endParaRPr lang="hu-HU" dirty="0"/>
          </a:p>
          <a:p>
            <a:pPr lvl="1">
              <a:spcBef>
                <a:spcPts val="0"/>
              </a:spcBef>
            </a:pPr>
            <a:r>
              <a:rPr lang="en-US" dirty="0" smtClean="0"/>
              <a:t>Separate them, refactor to separated classes </a:t>
            </a:r>
            <a:r>
              <a:rPr lang="hu-HU" dirty="0" smtClean="0"/>
              <a:t>(</a:t>
            </a:r>
            <a:r>
              <a:rPr lang="hu-HU" dirty="0" err="1"/>
              <a:t>Humble</a:t>
            </a:r>
            <a:r>
              <a:rPr lang="hu-HU" dirty="0"/>
              <a:t> </a:t>
            </a:r>
            <a:r>
              <a:rPr lang="hu-HU" dirty="0" err="1"/>
              <a:t>Object</a:t>
            </a:r>
            <a:r>
              <a:rPr lang="hu-HU" dirty="0"/>
              <a:t> </a:t>
            </a:r>
            <a:r>
              <a:rPr lang="hu-HU" dirty="0" err="1"/>
              <a:t>pattern</a:t>
            </a:r>
            <a:r>
              <a:rPr lang="hu-HU" dirty="0"/>
              <a:t>)</a:t>
            </a:r>
          </a:p>
          <a:p>
            <a:pPr>
              <a:spcBef>
                <a:spcPts val="0"/>
              </a:spcBef>
            </a:pPr>
            <a:r>
              <a:rPr lang="hu-HU" dirty="0" smtClean="0"/>
              <a:t>D</a:t>
            </a:r>
            <a:r>
              <a:rPr lang="en-US" dirty="0" err="1" smtClean="0"/>
              <a:t>atab</a:t>
            </a:r>
            <a:r>
              <a:rPr lang="hu-HU" dirty="0" smtClean="0"/>
              <a:t>a</a:t>
            </a:r>
            <a:r>
              <a:rPr lang="en-US" dirty="0" smtClean="0"/>
              <a:t>se</a:t>
            </a:r>
            <a:r>
              <a:rPr lang="en-US" dirty="0" smtClean="0"/>
              <a:t>, file IO, </a:t>
            </a:r>
            <a:r>
              <a:rPr lang="en-US" dirty="0" smtClean="0"/>
              <a:t>resources</a:t>
            </a:r>
            <a:r>
              <a:rPr lang="hu-HU" dirty="0" smtClean="0"/>
              <a:t> </a:t>
            </a:r>
            <a:r>
              <a:rPr lang="hu-HU" dirty="0" err="1" smtClean="0"/>
              <a:t>all</a:t>
            </a:r>
            <a:r>
              <a:rPr lang="hu-HU" dirty="0" smtClean="0"/>
              <a:t> mixed </a:t>
            </a:r>
            <a:r>
              <a:rPr lang="hu-HU" dirty="0" err="1" smtClean="0"/>
              <a:t>with</a:t>
            </a:r>
            <a:r>
              <a:rPr lang="hu-HU" dirty="0" smtClean="0"/>
              <a:t> </a:t>
            </a:r>
            <a:r>
              <a:rPr lang="en-US" dirty="0" smtClean="0"/>
              <a:t>logic</a:t>
            </a:r>
            <a:r>
              <a:rPr lang="en-US" dirty="0" smtClean="0"/>
              <a:t>…</a:t>
            </a:r>
            <a:endParaRPr lang="hu-HU" dirty="0"/>
          </a:p>
          <a:p>
            <a:pPr lvl="1">
              <a:spcBef>
                <a:spcPts val="0"/>
              </a:spcBef>
            </a:pPr>
            <a:r>
              <a:rPr lang="en-US" dirty="0"/>
              <a:t>Separate them, refactor to </a:t>
            </a:r>
            <a:r>
              <a:rPr lang="en-US" dirty="0" smtClean="0"/>
              <a:t>classes </a:t>
            </a:r>
            <a:r>
              <a:rPr lang="hu-HU" dirty="0" smtClean="0"/>
              <a:t>(</a:t>
            </a:r>
            <a:r>
              <a:rPr lang="en-US" dirty="0" smtClean="0"/>
              <a:t>Repository, </a:t>
            </a:r>
            <a:r>
              <a:rPr lang="hu-HU" dirty="0" err="1" smtClean="0"/>
              <a:t>Humble</a:t>
            </a:r>
            <a:r>
              <a:rPr lang="hu-HU" dirty="0" smtClean="0"/>
              <a:t> </a:t>
            </a:r>
            <a:r>
              <a:rPr lang="hu-HU" dirty="0" err="1"/>
              <a:t>Object</a:t>
            </a:r>
            <a:r>
              <a:rPr lang="hu-HU" dirty="0"/>
              <a:t> </a:t>
            </a:r>
            <a:r>
              <a:rPr lang="hu-HU" dirty="0" err="1"/>
              <a:t>pattern</a:t>
            </a:r>
            <a:r>
              <a:rPr lang="hu-HU" dirty="0" smtClean="0"/>
              <a:t>)</a:t>
            </a:r>
            <a:endParaRPr lang="hu-HU" dirty="0"/>
          </a:p>
          <a:p>
            <a:pPr>
              <a:spcBef>
                <a:spcPts val="0"/>
              </a:spcBef>
            </a:pPr>
            <a:r>
              <a:rPr lang="en-US" dirty="0" smtClean="0"/>
              <a:t>Too many mocks created in one test</a:t>
            </a:r>
            <a:endParaRPr lang="hu-HU" dirty="0"/>
          </a:p>
          <a:p>
            <a:pPr lvl="1">
              <a:spcBef>
                <a:spcPts val="0"/>
              </a:spcBef>
            </a:pPr>
            <a:r>
              <a:rPr lang="en-US" dirty="0" smtClean="0"/>
              <a:t>Too many responsibilities, </a:t>
            </a:r>
            <a:r>
              <a:rPr lang="en-US" dirty="0" smtClean="0"/>
              <a:t>refactor/split</a:t>
            </a:r>
            <a:endParaRPr lang="hu-HU" dirty="0" smtClean="0"/>
          </a:p>
          <a:p>
            <a:pPr>
              <a:spcBef>
                <a:spcPts val="0"/>
              </a:spcBef>
            </a:pPr>
            <a:r>
              <a:rPr lang="hu-HU" dirty="0" err="1" smtClean="0"/>
              <a:t>Direct</a:t>
            </a:r>
            <a:r>
              <a:rPr lang="hu-HU" dirty="0" smtClean="0"/>
              <a:t> </a:t>
            </a:r>
            <a:r>
              <a:rPr lang="hu-HU" dirty="0" err="1" smtClean="0"/>
              <a:t>access</a:t>
            </a:r>
            <a:r>
              <a:rPr lang="hu-HU" dirty="0" smtClean="0"/>
              <a:t> </a:t>
            </a:r>
            <a:r>
              <a:rPr lang="hu-HU" dirty="0" err="1" smtClean="0"/>
              <a:t>to</a:t>
            </a:r>
            <a:r>
              <a:rPr lang="hu-HU" dirty="0" smtClean="0"/>
              <a:t> </a:t>
            </a:r>
            <a:r>
              <a:rPr lang="hu-HU" dirty="0" err="1" smtClean="0"/>
              <a:t>mock.Object</a:t>
            </a:r>
            <a:r>
              <a:rPr lang="hu-HU" dirty="0" smtClean="0"/>
              <a:t> </a:t>
            </a:r>
            <a:r>
              <a:rPr lang="hu-HU" dirty="0" smtClean="0">
                <a:sym typeface="Wingdings" panose="05000000000000000000" pitchFamily="2" charset="2"/>
              </a:rPr>
              <a:t> FORBIDDEN</a:t>
            </a:r>
            <a:endParaRPr lang="hu-HU" dirty="0"/>
          </a:p>
        </p:txBody>
      </p:sp>
      <p:sp>
        <p:nvSpPr>
          <p:cNvPr id="4" name="Dia számának helye 3">
            <a:extLst>
              <a:ext uri="{FF2B5EF4-FFF2-40B4-BE49-F238E27FC236}">
                <a16:creationId xmlns:a16="http://schemas.microsoft.com/office/drawing/2014/main" id="{9BD6D8BE-5E41-4315-BC36-FF59AAC9C066}"/>
              </a:ext>
            </a:extLst>
          </p:cNvPr>
          <p:cNvSpPr>
            <a:spLocks noGrp="1"/>
          </p:cNvSpPr>
          <p:nvPr>
            <p:ph type="sldNum" sz="quarter" idx="11"/>
          </p:nvPr>
        </p:nvSpPr>
        <p:spPr/>
        <p:txBody>
          <a:bodyPr/>
          <a:lstStyle/>
          <a:p>
            <a:pPr>
              <a:defRPr/>
            </a:pPr>
            <a:fld id="{B60DAD87-7EB7-4D38-BAF0-0AF208F78DF0}" type="slidenum">
              <a:rPr lang="hu-HU" smtClean="0"/>
              <a:pPr>
                <a:defRPr/>
              </a:pPr>
              <a:t>23</a:t>
            </a:fld>
            <a:endParaRPr lang="hu-HU"/>
          </a:p>
        </p:txBody>
      </p:sp>
    </p:spTree>
    <p:extLst>
      <p:ext uri="{BB962C8B-B14F-4D97-AF65-F5344CB8AC3E}">
        <p14:creationId xmlns:p14="http://schemas.microsoft.com/office/powerpoint/2010/main" val="1254886080"/>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heckerboard(across)">
                                      <p:cBhvr>
                                        <p:cTn id="7" dur="500"/>
                                        <p:tgtEl>
                                          <p:spTgt spid="3">
                                            <p:txEl>
                                              <p:pRg st="0" end="0"/>
                                            </p:txEl>
                                          </p:spTgt>
                                        </p:tgtEl>
                                      </p:cBhvr>
                                    </p:animEffect>
                                  </p:childTnLst>
                                </p:cTn>
                              </p:par>
                              <p:par>
                                <p:cTn id="8" presetID="5" presetClass="entr" presetSubtype="10"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heckerboard(across)">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checkerboard(across)">
                                      <p:cBhvr>
                                        <p:cTn id="15" dur="500"/>
                                        <p:tgtEl>
                                          <p:spTgt spid="3">
                                            <p:txEl>
                                              <p:pRg st="2" end="2"/>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checkerboard(across)">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 presetClass="entr" presetSubtype="1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checkerboard(across)">
                                      <p:cBhvr>
                                        <p:cTn id="23" dur="500"/>
                                        <p:tgtEl>
                                          <p:spTgt spid="3">
                                            <p:txEl>
                                              <p:pRg st="4" end="4"/>
                                            </p:txEl>
                                          </p:spTgt>
                                        </p:tgtEl>
                                      </p:cBhvr>
                                    </p:animEffect>
                                  </p:childTnLst>
                                </p:cTn>
                              </p:par>
                              <p:par>
                                <p:cTn id="24" presetID="5" presetClass="entr" presetSubtype="10" fill="hold" nodeType="with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checkerboard(across)">
                                      <p:cBhvr>
                                        <p:cTn id="26" dur="500"/>
                                        <p:tgtEl>
                                          <p:spTgt spid="3">
                                            <p:txEl>
                                              <p:pRg st="5" end="5"/>
                                            </p:txEl>
                                          </p:spTgt>
                                        </p:tgtEl>
                                      </p:cBhvr>
                                    </p:animEffect>
                                  </p:childTnLst>
                                </p:cTn>
                              </p:par>
                              <p:par>
                                <p:cTn id="27" presetID="5" presetClass="entr" presetSubtype="10" fill="hold"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Effect transition="in" filter="checkerboard(across)">
                                      <p:cBhvr>
                                        <p:cTn id="29" dur="500"/>
                                        <p:tgtEl>
                                          <p:spTgt spid="3">
                                            <p:txEl>
                                              <p:pRg st="6" end="6"/>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
                                            <p:txEl>
                                              <p:pRg st="7" end="7"/>
                                            </p:txEl>
                                          </p:spTgt>
                                        </p:tgtEl>
                                        <p:attrNameLst>
                                          <p:attrName>style.visibility</p:attrName>
                                        </p:attrNameLst>
                                      </p:cBhvr>
                                      <p:to>
                                        <p:strVal val="visible"/>
                                      </p:to>
                                    </p:set>
                                    <p:animEffect transition="in" filter="checkerboard(across)">
                                      <p:cBhvr>
                                        <p:cTn id="34" dur="500"/>
                                        <p:tgtEl>
                                          <p:spTgt spid="3">
                                            <p:txEl>
                                              <p:pRg st="7" end="7"/>
                                            </p:txEl>
                                          </p:spTgt>
                                        </p:tgtEl>
                                      </p:cBhvr>
                                    </p:animEffect>
                                  </p:childTnLst>
                                </p:cTn>
                              </p:par>
                              <p:par>
                                <p:cTn id="35" presetID="5" presetClass="entr" presetSubtype="10" fill="hold" nodeType="withEffect">
                                  <p:stCondLst>
                                    <p:cond delay="0"/>
                                  </p:stCondLst>
                                  <p:childTnLst>
                                    <p:set>
                                      <p:cBhvr>
                                        <p:cTn id="36" dur="1" fill="hold">
                                          <p:stCondLst>
                                            <p:cond delay="0"/>
                                          </p:stCondLst>
                                        </p:cTn>
                                        <p:tgtEl>
                                          <p:spTgt spid="3">
                                            <p:txEl>
                                              <p:pRg st="8" end="8"/>
                                            </p:txEl>
                                          </p:spTgt>
                                        </p:tgtEl>
                                        <p:attrNameLst>
                                          <p:attrName>style.visibility</p:attrName>
                                        </p:attrNameLst>
                                      </p:cBhvr>
                                      <p:to>
                                        <p:strVal val="visible"/>
                                      </p:to>
                                    </p:set>
                                    <p:animEffect transition="in" filter="checkerboard(across)">
                                      <p:cBhvr>
                                        <p:cTn id="37" dur="500"/>
                                        <p:tgtEl>
                                          <p:spTgt spid="3">
                                            <p:txEl>
                                              <p:pRg st="8" end="8"/>
                                            </p:txEl>
                                          </p:spTgt>
                                        </p:tgtEl>
                                      </p:cBhvr>
                                    </p:animEffect>
                                  </p:childTnLst>
                                </p:cTn>
                              </p:par>
                              <p:par>
                                <p:cTn id="38" presetID="5" presetClass="entr" presetSubtype="10" fill="hold" nodeType="withEffect">
                                  <p:stCondLst>
                                    <p:cond delay="0"/>
                                  </p:stCondLst>
                                  <p:childTnLst>
                                    <p:set>
                                      <p:cBhvr>
                                        <p:cTn id="39" dur="1" fill="hold">
                                          <p:stCondLst>
                                            <p:cond delay="0"/>
                                          </p:stCondLst>
                                        </p:cTn>
                                        <p:tgtEl>
                                          <p:spTgt spid="3">
                                            <p:txEl>
                                              <p:pRg st="9" end="9"/>
                                            </p:txEl>
                                          </p:spTgt>
                                        </p:tgtEl>
                                        <p:attrNameLst>
                                          <p:attrName>style.visibility</p:attrName>
                                        </p:attrNameLst>
                                      </p:cBhvr>
                                      <p:to>
                                        <p:strVal val="visible"/>
                                      </p:to>
                                    </p:set>
                                    <p:animEffect transition="in" filter="checkerboard(across)">
                                      <p:cBhvr>
                                        <p:cTn id="40" dur="500"/>
                                        <p:tgtEl>
                                          <p:spTgt spid="3">
                                            <p:txEl>
                                              <p:pRg st="9" end="9"/>
                                            </p:txEl>
                                          </p:spTgt>
                                        </p:tgtEl>
                                      </p:cBhvr>
                                    </p:animEffect>
                                  </p:childTnLst>
                                </p:cTn>
                              </p:par>
                              <p:par>
                                <p:cTn id="41" presetID="5" presetClass="entr" presetSubtype="10" fill="hold" nodeType="with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animEffect transition="in" filter="checkerboard(across)">
                                      <p:cBhvr>
                                        <p:cTn id="43" dur="500"/>
                                        <p:tgtEl>
                                          <p:spTgt spid="3">
                                            <p:txEl>
                                              <p:pRg st="10" end="10"/>
                                            </p:txEl>
                                          </p:spTgt>
                                        </p:tgtEl>
                                      </p:cBhvr>
                                    </p:animEffect>
                                  </p:childTnLst>
                                </p:cTn>
                              </p:par>
                            </p:childTnLst>
                          </p:cTn>
                        </p:par>
                      </p:childTnLst>
                    </p:cTn>
                  </p:par>
                  <p:par>
                    <p:cTn id="44" fill="hold">
                      <p:stCondLst>
                        <p:cond delay="indefinite"/>
                      </p:stCondLst>
                      <p:childTnLst>
                        <p:par>
                          <p:cTn id="45" fill="hold">
                            <p:stCondLst>
                              <p:cond delay="0"/>
                            </p:stCondLst>
                            <p:childTnLst>
                              <p:par>
                                <p:cTn id="46" presetID="5" presetClass="entr" presetSubtype="10" fill="hold" nodeType="clickEffect">
                                  <p:stCondLst>
                                    <p:cond delay="0"/>
                                  </p:stCondLst>
                                  <p:childTnLst>
                                    <p:set>
                                      <p:cBhvr>
                                        <p:cTn id="47" dur="1" fill="hold">
                                          <p:stCondLst>
                                            <p:cond delay="0"/>
                                          </p:stCondLst>
                                        </p:cTn>
                                        <p:tgtEl>
                                          <p:spTgt spid="3">
                                            <p:txEl>
                                              <p:pRg st="11" end="11"/>
                                            </p:txEl>
                                          </p:spTgt>
                                        </p:tgtEl>
                                        <p:attrNameLst>
                                          <p:attrName>style.visibility</p:attrName>
                                        </p:attrNameLst>
                                      </p:cBhvr>
                                      <p:to>
                                        <p:strVal val="visible"/>
                                      </p:to>
                                    </p:set>
                                    <p:animEffect transition="in" filter="checkerboard(across)">
                                      <p:cBhvr>
                                        <p:cTn id="48" dur="500"/>
                                        <p:tgtEl>
                                          <p:spTgt spid="3">
                                            <p:txEl>
                                              <p:pRg st="11" end="11"/>
                                            </p:txEl>
                                          </p:spTgt>
                                        </p:tgtEl>
                                      </p:cBhvr>
                                    </p:animEffect>
                                  </p:childTnLst>
                                </p:cTn>
                              </p:par>
                              <p:par>
                                <p:cTn id="49" presetID="5" presetClass="entr" presetSubtype="10" fill="hold" nodeType="with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Effect transition="in" filter="checkerboard(across)">
                                      <p:cBhvr>
                                        <p:cTn id="51" dur="500"/>
                                        <p:tgtEl>
                                          <p:spTgt spid="3">
                                            <p:txEl>
                                              <p:pRg st="12" end="12"/>
                                            </p:txEl>
                                          </p:spTgt>
                                        </p:tgtEl>
                                      </p:cBhvr>
                                    </p:animEffect>
                                  </p:childTnLst>
                                </p:cTn>
                              </p:par>
                              <p:par>
                                <p:cTn id="52" presetID="5" presetClass="entr" presetSubtype="10" fill="hold" nodeType="withEffect">
                                  <p:stCondLst>
                                    <p:cond delay="0"/>
                                  </p:stCondLst>
                                  <p:childTnLst>
                                    <p:set>
                                      <p:cBhvr>
                                        <p:cTn id="53" dur="1" fill="hold">
                                          <p:stCondLst>
                                            <p:cond delay="0"/>
                                          </p:stCondLst>
                                        </p:cTn>
                                        <p:tgtEl>
                                          <p:spTgt spid="3">
                                            <p:txEl>
                                              <p:pRg st="13" end="13"/>
                                            </p:txEl>
                                          </p:spTgt>
                                        </p:tgtEl>
                                        <p:attrNameLst>
                                          <p:attrName>style.visibility</p:attrName>
                                        </p:attrNameLst>
                                      </p:cBhvr>
                                      <p:to>
                                        <p:strVal val="visible"/>
                                      </p:to>
                                    </p:set>
                                    <p:animEffect transition="in" filter="checkerboard(across)">
                                      <p:cBhvr>
                                        <p:cTn id="54" dur="500"/>
                                        <p:tgtEl>
                                          <p:spTgt spid="3">
                                            <p:txEl>
                                              <p:pRg st="13" end="13"/>
                                            </p:txEl>
                                          </p:spTgt>
                                        </p:tgtEl>
                                      </p:cBhvr>
                                    </p:animEffect>
                                  </p:childTnLst>
                                </p:cTn>
                              </p:par>
                              <p:par>
                                <p:cTn id="55" presetID="5" presetClass="entr" presetSubtype="10" fill="hold" nodeType="withEffect">
                                  <p:stCondLst>
                                    <p:cond delay="0"/>
                                  </p:stCondLst>
                                  <p:childTnLst>
                                    <p:set>
                                      <p:cBhvr>
                                        <p:cTn id="56" dur="1" fill="hold">
                                          <p:stCondLst>
                                            <p:cond delay="0"/>
                                          </p:stCondLst>
                                        </p:cTn>
                                        <p:tgtEl>
                                          <p:spTgt spid="3">
                                            <p:txEl>
                                              <p:pRg st="14" end="14"/>
                                            </p:txEl>
                                          </p:spTgt>
                                        </p:tgtEl>
                                        <p:attrNameLst>
                                          <p:attrName>style.visibility</p:attrName>
                                        </p:attrNameLst>
                                      </p:cBhvr>
                                      <p:to>
                                        <p:strVal val="visible"/>
                                      </p:to>
                                    </p:set>
                                    <p:animEffect transition="in" filter="checkerboard(across)">
                                      <p:cBhvr>
                                        <p:cTn id="57" dur="500"/>
                                        <p:tgtEl>
                                          <p:spTgt spid="3">
                                            <p:txEl>
                                              <p:pRg st="14" end="14"/>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5" presetClass="entr" presetSubtype="10" fill="hold" nodeType="clickEffect">
                                  <p:stCondLst>
                                    <p:cond delay="0"/>
                                  </p:stCondLst>
                                  <p:childTnLst>
                                    <p:set>
                                      <p:cBhvr>
                                        <p:cTn id="61" dur="1" fill="hold">
                                          <p:stCondLst>
                                            <p:cond delay="0"/>
                                          </p:stCondLst>
                                        </p:cTn>
                                        <p:tgtEl>
                                          <p:spTgt spid="3">
                                            <p:txEl>
                                              <p:pRg st="15" end="15"/>
                                            </p:txEl>
                                          </p:spTgt>
                                        </p:tgtEl>
                                        <p:attrNameLst>
                                          <p:attrName>style.visibility</p:attrName>
                                        </p:attrNameLst>
                                      </p:cBhvr>
                                      <p:to>
                                        <p:strVal val="visible"/>
                                      </p:to>
                                    </p:set>
                                    <p:animEffect transition="in" filter="checkerboard(across)">
                                      <p:cBhvr>
                                        <p:cTn id="62" dur="500"/>
                                        <p:tgtEl>
                                          <p:spTgt spid="3">
                                            <p:txEl>
                                              <p:pRg st="15" end="15"/>
                                            </p:txEl>
                                          </p:spTgt>
                                        </p:tgtEl>
                                      </p:cBhvr>
                                    </p:animEffect>
                                  </p:childTnLst>
                                </p:cTn>
                              </p:par>
                              <p:par>
                                <p:cTn id="63" presetID="5" presetClass="entr" presetSubtype="10" fill="hold" nodeType="withEffect">
                                  <p:stCondLst>
                                    <p:cond delay="0"/>
                                  </p:stCondLst>
                                  <p:childTnLst>
                                    <p:set>
                                      <p:cBhvr>
                                        <p:cTn id="64" dur="1" fill="hold">
                                          <p:stCondLst>
                                            <p:cond delay="0"/>
                                          </p:stCondLst>
                                        </p:cTn>
                                        <p:tgtEl>
                                          <p:spTgt spid="3">
                                            <p:txEl>
                                              <p:pRg st="16" end="16"/>
                                            </p:txEl>
                                          </p:spTgt>
                                        </p:tgtEl>
                                        <p:attrNameLst>
                                          <p:attrName>style.visibility</p:attrName>
                                        </p:attrNameLst>
                                      </p:cBhvr>
                                      <p:to>
                                        <p:strVal val="visible"/>
                                      </p:to>
                                    </p:set>
                                    <p:animEffect transition="in" filter="checkerboard(across)">
                                      <p:cBhvr>
                                        <p:cTn id="65" dur="500"/>
                                        <p:tgtEl>
                                          <p:spTgt spid="3">
                                            <p:txEl>
                                              <p:pRg st="16" end="1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 presetClass="entr" presetSubtype="10" fill="hold" nodeType="clickEffect">
                                  <p:stCondLst>
                                    <p:cond delay="0"/>
                                  </p:stCondLst>
                                  <p:childTnLst>
                                    <p:set>
                                      <p:cBhvr>
                                        <p:cTn id="69" dur="1" fill="hold">
                                          <p:stCondLst>
                                            <p:cond delay="0"/>
                                          </p:stCondLst>
                                        </p:cTn>
                                        <p:tgtEl>
                                          <p:spTgt spid="3">
                                            <p:txEl>
                                              <p:pRg st="17" end="17"/>
                                            </p:txEl>
                                          </p:spTgt>
                                        </p:tgtEl>
                                        <p:attrNameLst>
                                          <p:attrName>style.visibility</p:attrName>
                                        </p:attrNameLst>
                                      </p:cBhvr>
                                      <p:to>
                                        <p:strVal val="visible"/>
                                      </p:to>
                                    </p:set>
                                    <p:animEffect transition="in" filter="checkerboard(across)">
                                      <p:cBhvr>
                                        <p:cTn id="70" dur="500"/>
                                        <p:tgtEl>
                                          <p:spTgt spid="3">
                                            <p:txEl>
                                              <p:pRg st="17" end="1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p:cNvSpPr>
            <a:spLocks noGrp="1"/>
          </p:cNvSpPr>
          <p:nvPr>
            <p:ph type="title"/>
          </p:nvPr>
        </p:nvSpPr>
        <p:spPr/>
        <p:txBody>
          <a:bodyPr/>
          <a:lstStyle/>
          <a:p>
            <a:r>
              <a:rPr lang="en-US" dirty="0" smtClean="0"/>
              <a:t>Exercise</a:t>
            </a:r>
            <a:endParaRPr lang="hu-HU" dirty="0"/>
          </a:p>
        </p:txBody>
      </p:sp>
      <p:sp>
        <p:nvSpPr>
          <p:cNvPr id="3" name="Tartalom helye 2"/>
          <p:cNvSpPr>
            <a:spLocks noGrp="1"/>
          </p:cNvSpPr>
          <p:nvPr>
            <p:ph idx="1"/>
          </p:nvPr>
        </p:nvSpPr>
        <p:spPr/>
        <p:txBody>
          <a:bodyPr/>
          <a:lstStyle/>
          <a:p>
            <a:r>
              <a:rPr lang="en-US" dirty="0" smtClean="0"/>
              <a:t>Create a business logic for the </a:t>
            </a:r>
            <a:r>
              <a:rPr lang="hu-HU" dirty="0" err="1" smtClean="0"/>
              <a:t>Cars</a:t>
            </a:r>
            <a:r>
              <a:rPr lang="hu-HU" dirty="0" smtClean="0"/>
              <a:t> </a:t>
            </a:r>
            <a:r>
              <a:rPr lang="en-US" dirty="0" smtClean="0"/>
              <a:t>and </a:t>
            </a:r>
            <a:r>
              <a:rPr lang="hu-HU" dirty="0" err="1" smtClean="0"/>
              <a:t>Brands</a:t>
            </a:r>
            <a:r>
              <a:rPr lang="hu-HU" dirty="0" smtClean="0"/>
              <a:t> </a:t>
            </a:r>
            <a:r>
              <a:rPr lang="en-US" dirty="0" smtClean="0"/>
              <a:t>tables</a:t>
            </a:r>
            <a:endParaRPr lang="hu-HU" dirty="0" smtClean="0"/>
          </a:p>
          <a:p>
            <a:pPr lvl="1"/>
            <a:r>
              <a:rPr lang="en-US" dirty="0" smtClean="0"/>
              <a:t>Access the data using a </a:t>
            </a:r>
            <a:r>
              <a:rPr lang="hu-HU" dirty="0" err="1" smtClean="0"/>
              <a:t>Repository</a:t>
            </a:r>
            <a:endParaRPr lang="hu-HU" dirty="0" smtClean="0"/>
          </a:p>
          <a:p>
            <a:pPr lvl="1"/>
            <a:r>
              <a:rPr lang="en-US" dirty="0" smtClean="0"/>
              <a:t>Create the interfaces that describe the expected </a:t>
            </a:r>
            <a:r>
              <a:rPr lang="hu-HU" dirty="0" err="1" smtClean="0"/>
              <a:t>repository</a:t>
            </a:r>
            <a:r>
              <a:rPr lang="hu-HU" dirty="0" smtClean="0"/>
              <a:t> </a:t>
            </a:r>
            <a:r>
              <a:rPr lang="en-US" dirty="0" smtClean="0"/>
              <a:t>operations</a:t>
            </a:r>
            <a:endParaRPr lang="hu-HU" dirty="0" smtClean="0"/>
          </a:p>
          <a:p>
            <a:pPr lvl="1"/>
            <a:r>
              <a:rPr lang="en-US" dirty="0" smtClean="0"/>
              <a:t>The logic should be capable of filtering for a </a:t>
            </a:r>
            <a:r>
              <a:rPr lang="hu-HU" dirty="0" err="1" smtClean="0"/>
              <a:t>brand</a:t>
            </a:r>
            <a:r>
              <a:rPr lang="hu-HU" dirty="0" smtClean="0"/>
              <a:t> and </a:t>
            </a:r>
            <a:r>
              <a:rPr lang="hu-HU" dirty="0" err="1" smtClean="0"/>
              <a:t>calculate</a:t>
            </a:r>
            <a:r>
              <a:rPr lang="hu-HU" dirty="0" smtClean="0"/>
              <a:t> </a:t>
            </a:r>
            <a:r>
              <a:rPr lang="hu-HU" dirty="0" err="1" smtClean="0"/>
              <a:t>the</a:t>
            </a:r>
            <a:r>
              <a:rPr lang="hu-HU" dirty="0" smtClean="0"/>
              <a:t> </a:t>
            </a:r>
            <a:r>
              <a:rPr lang="hu-HU" dirty="0" err="1" smtClean="0"/>
              <a:t>averages</a:t>
            </a:r>
            <a:r>
              <a:rPr lang="hu-HU" dirty="0" smtClean="0"/>
              <a:t> </a:t>
            </a:r>
            <a:r>
              <a:rPr lang="hu-HU" dirty="0" err="1" smtClean="0"/>
              <a:t>for</a:t>
            </a:r>
            <a:r>
              <a:rPr lang="hu-HU" dirty="0" smtClean="0"/>
              <a:t> </a:t>
            </a:r>
            <a:r>
              <a:rPr lang="hu-HU" dirty="0" err="1" smtClean="0"/>
              <a:t>brands</a:t>
            </a:r>
            <a:endParaRPr lang="hu-HU" dirty="0" smtClean="0"/>
          </a:p>
          <a:p>
            <a:pPr lvl="1"/>
            <a:endParaRPr lang="hu-HU" dirty="0" smtClean="0"/>
          </a:p>
          <a:p>
            <a:r>
              <a:rPr lang="en-US" dirty="0" smtClean="0"/>
              <a:t>To test the logic, do NOT access the real database</a:t>
            </a:r>
            <a:r>
              <a:rPr lang="hu-HU" dirty="0" smtClean="0"/>
              <a:t>!</a:t>
            </a:r>
          </a:p>
          <a:p>
            <a:pPr lvl="1"/>
            <a:r>
              <a:rPr lang="en-US" dirty="0" smtClean="0"/>
              <a:t>Using </a:t>
            </a:r>
            <a:r>
              <a:rPr lang="hu-HU" dirty="0" err="1" smtClean="0"/>
              <a:t>Moq</a:t>
            </a:r>
            <a:r>
              <a:rPr lang="en-US" dirty="0" smtClean="0"/>
              <a:t>, during the Arrange phase create a mocked </a:t>
            </a:r>
            <a:r>
              <a:rPr lang="hu-HU" dirty="0" err="1" smtClean="0"/>
              <a:t>repository</a:t>
            </a:r>
            <a:endParaRPr lang="hu-HU" dirty="0" smtClean="0"/>
          </a:p>
          <a:p>
            <a:pPr lvl="1"/>
            <a:r>
              <a:rPr lang="en-US" dirty="0" smtClean="0"/>
              <a:t>The data access method of the </a:t>
            </a:r>
            <a:r>
              <a:rPr lang="hu-HU" dirty="0" err="1" smtClean="0"/>
              <a:t>repository</a:t>
            </a:r>
            <a:r>
              <a:rPr lang="hu-HU" dirty="0" smtClean="0"/>
              <a:t> </a:t>
            </a:r>
            <a:r>
              <a:rPr lang="en-US" dirty="0" smtClean="0"/>
              <a:t>should return data suitable for the current test case</a:t>
            </a:r>
            <a:endParaRPr lang="hu-HU" dirty="0" smtClean="0"/>
          </a:p>
          <a:p>
            <a:pPr lvl="1"/>
            <a:r>
              <a:rPr lang="en-US" dirty="0" smtClean="0"/>
              <a:t>During the test, we should check if the logic returns with good values, and also that it correctly uses the data access methods of the repository</a:t>
            </a:r>
            <a:endParaRPr lang="hu-HU" dirty="0"/>
          </a:p>
        </p:txBody>
      </p:sp>
      <p:sp>
        <p:nvSpPr>
          <p:cNvPr id="5" name="Dia számának helye 4"/>
          <p:cNvSpPr>
            <a:spLocks noGrp="1"/>
          </p:cNvSpPr>
          <p:nvPr>
            <p:ph type="sldNum" sz="quarter" idx="11"/>
          </p:nvPr>
        </p:nvSpPr>
        <p:spPr/>
        <p:txBody>
          <a:bodyPr/>
          <a:lstStyle/>
          <a:p>
            <a:pPr>
              <a:defRPr/>
            </a:pPr>
            <a:fld id="{B60DAD87-7EB7-4D38-BAF0-0AF208F78DF0}" type="slidenum">
              <a:rPr lang="hu-HU" smtClean="0"/>
              <a:pPr>
                <a:defRPr/>
              </a:pPr>
              <a:t>24</a:t>
            </a:fld>
            <a:endParaRPr lang="hu-HU"/>
          </a:p>
        </p:txBody>
      </p:sp>
    </p:spTree>
    <p:extLst>
      <p:ext uri="{BB962C8B-B14F-4D97-AF65-F5344CB8AC3E}">
        <p14:creationId xmlns:p14="http://schemas.microsoft.com/office/powerpoint/2010/main" val="3560897331"/>
      </p:ext>
    </p:extLst>
  </p:cSld>
  <p:clrMapOvr>
    <a:masterClrMapping/>
  </p:clrMapOvr>
  <p:transition spd="med">
    <p:cove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p:cNvSpPr>
            <a:spLocks noGrp="1"/>
          </p:cNvSpPr>
          <p:nvPr>
            <p:ph type="sldNum" sz="quarter" idx="11"/>
          </p:nvPr>
        </p:nvSpPr>
        <p:spPr/>
        <p:txBody>
          <a:bodyPr/>
          <a:lstStyle/>
          <a:p>
            <a:pPr>
              <a:defRPr/>
            </a:pPr>
            <a:fld id="{EA6E768B-A68D-4F92-85FE-CDBD17E7F572}" type="slidenum">
              <a:rPr lang="hu-HU" smtClean="0"/>
              <a:pPr>
                <a:defRPr/>
              </a:pPr>
              <a:t>25</a:t>
            </a:fld>
            <a:endParaRPr lang="hu-HU"/>
          </a:p>
        </p:txBody>
      </p:sp>
    </p:spTree>
    <p:extLst>
      <p:ext uri="{BB962C8B-B14F-4D97-AF65-F5344CB8AC3E}">
        <p14:creationId xmlns:p14="http://schemas.microsoft.com/office/powerpoint/2010/main" val="3634951740"/>
      </p:ext>
    </p:extLst>
  </p:cSld>
  <p:clrMapOvr>
    <a:masterClrMapping/>
  </p:clrMapOvr>
  <p:transition spd="med">
    <p:cove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ia számának helye 1">
            <a:extLst>
              <a:ext uri="{FF2B5EF4-FFF2-40B4-BE49-F238E27FC236}">
                <a16:creationId xmlns:a16="http://schemas.microsoft.com/office/drawing/2014/main" id="{B6EBD4C4-34D7-4496-9D00-D7044CAF1020}"/>
              </a:ext>
            </a:extLst>
          </p:cNvPr>
          <p:cNvSpPr>
            <a:spLocks noGrp="1"/>
          </p:cNvSpPr>
          <p:nvPr>
            <p:ph type="sldNum" sz="quarter" idx="11"/>
          </p:nvPr>
        </p:nvSpPr>
        <p:spPr/>
        <p:txBody>
          <a:bodyPr/>
          <a:lstStyle/>
          <a:p>
            <a:pPr>
              <a:defRPr/>
            </a:pPr>
            <a:fld id="{9E84FC66-0273-4651-909C-21EC6C7CCEC1}" type="slidenum">
              <a:rPr lang="hu-HU" smtClean="0"/>
              <a:pPr>
                <a:defRPr/>
              </a:pPr>
              <a:t>3</a:t>
            </a:fld>
            <a:endParaRPr lang="hu-HU"/>
          </a:p>
        </p:txBody>
      </p:sp>
      <p:sp>
        <p:nvSpPr>
          <p:cNvPr id="3" name="Tartalom helye 2">
            <a:extLst>
              <a:ext uri="{FF2B5EF4-FFF2-40B4-BE49-F238E27FC236}">
                <a16:creationId xmlns:a16="http://schemas.microsoft.com/office/drawing/2014/main" id="{D4EE78C8-8E96-447D-917D-78BAF6A56E7A}"/>
              </a:ext>
            </a:extLst>
          </p:cNvPr>
          <p:cNvSpPr txBox="1">
            <a:spLocks/>
          </p:cNvSpPr>
          <p:nvPr/>
        </p:nvSpPr>
        <p:spPr bwMode="auto">
          <a:xfrm>
            <a:off x="1079515" y="2276840"/>
            <a:ext cx="6984970" cy="12242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lgn="ctr">
              <a:buNone/>
            </a:pPr>
            <a:r>
              <a:rPr lang="hu-HU" sz="7200" kern="0" dirty="0" smtClean="0"/>
              <a:t>„</a:t>
            </a:r>
            <a:r>
              <a:rPr lang="hu-HU" sz="6600" kern="0" dirty="0" smtClean="0"/>
              <a:t>The </a:t>
            </a:r>
            <a:r>
              <a:rPr lang="hu-HU" sz="6600" kern="0" dirty="0" err="1" smtClean="0"/>
              <a:t>tester</a:t>
            </a:r>
            <a:r>
              <a:rPr lang="hu-HU" sz="6600" kern="0" dirty="0" smtClean="0"/>
              <a:t> </a:t>
            </a:r>
            <a:r>
              <a:rPr lang="hu-HU" sz="6600" kern="0" dirty="0" err="1" smtClean="0"/>
              <a:t>will</a:t>
            </a:r>
            <a:r>
              <a:rPr lang="hu-HU" sz="6600" kern="0" dirty="0" smtClean="0"/>
              <a:t> test </a:t>
            </a:r>
            <a:r>
              <a:rPr lang="hu-HU" sz="6600" kern="0" dirty="0" err="1" smtClean="0"/>
              <a:t>the</a:t>
            </a:r>
            <a:r>
              <a:rPr lang="hu-HU" sz="6600" kern="0" dirty="0" smtClean="0"/>
              <a:t> </a:t>
            </a:r>
            <a:r>
              <a:rPr lang="hu-HU" sz="6600" kern="0" dirty="0" err="1" smtClean="0"/>
              <a:t>code</a:t>
            </a:r>
            <a:r>
              <a:rPr lang="hu-HU" sz="6600" kern="0" dirty="0" smtClean="0"/>
              <a:t>”</a:t>
            </a:r>
            <a:endParaRPr lang="hu-HU" sz="7200" kern="0" dirty="0"/>
          </a:p>
        </p:txBody>
      </p:sp>
      <p:pic>
        <p:nvPicPr>
          <p:cNvPr id="4" name="Kép 3"/>
          <p:cNvPicPr>
            <a:picLocks noChangeAspect="1"/>
          </p:cNvPicPr>
          <p:nvPr/>
        </p:nvPicPr>
        <p:blipFill>
          <a:blip r:embed="rId2"/>
          <a:stretch>
            <a:fillRect/>
          </a:stretch>
        </p:blipFill>
        <p:spPr>
          <a:xfrm rot="20198248">
            <a:off x="800100" y="2002334"/>
            <a:ext cx="7543800" cy="2781300"/>
          </a:xfrm>
          <a:prstGeom prst="rect">
            <a:avLst/>
          </a:prstGeom>
        </p:spPr>
      </p:pic>
    </p:spTree>
    <p:extLst>
      <p:ext uri="{BB962C8B-B14F-4D97-AF65-F5344CB8AC3E}">
        <p14:creationId xmlns:p14="http://schemas.microsoft.com/office/powerpoint/2010/main" val="3374509646"/>
      </p:ext>
    </p:extLst>
  </p:cSld>
  <p:clrMapOvr>
    <a:masterClrMapping/>
  </p:clrMapOvr>
  <p:transition spd="med">
    <p:cov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checkerboard(across)">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It is hard to write a good test!</a:t>
            </a:r>
            <a:endParaRPr lang="en-GB" dirty="0"/>
          </a:p>
        </p:txBody>
      </p:sp>
      <p:sp>
        <p:nvSpPr>
          <p:cNvPr id="3" name="Content Placeholder 2"/>
          <p:cNvSpPr>
            <a:spLocks noGrp="1"/>
          </p:cNvSpPr>
          <p:nvPr>
            <p:ph idx="1"/>
          </p:nvPr>
        </p:nvSpPr>
        <p:spPr/>
        <p:txBody>
          <a:bodyPr/>
          <a:lstStyle/>
          <a:p>
            <a:r>
              <a:rPr lang="en-GB" dirty="0" smtClean="0"/>
              <a:t>The tests must be </a:t>
            </a:r>
            <a:r>
              <a:rPr lang="en-GB" dirty="0" smtClean="0">
                <a:solidFill>
                  <a:srgbClr val="C00000"/>
                </a:solidFill>
              </a:rPr>
              <a:t>fast</a:t>
            </a:r>
            <a:endParaRPr lang="hu-HU" dirty="0">
              <a:solidFill>
                <a:srgbClr val="C00000"/>
              </a:solidFill>
            </a:endParaRPr>
          </a:p>
          <a:p>
            <a:pPr lvl="1"/>
            <a:r>
              <a:rPr lang="en-GB" dirty="0" smtClean="0"/>
              <a:t>Slow tests are impossible to run over and over again </a:t>
            </a:r>
            <a:r>
              <a:rPr lang="en-GB" dirty="0" smtClean="0">
                <a:sym typeface="Wingdings" panose="05000000000000000000" pitchFamily="2" charset="2"/>
              </a:rPr>
              <a:t> test will not be executed, bugs will be found later</a:t>
            </a:r>
            <a:endParaRPr lang="hu-HU" dirty="0"/>
          </a:p>
          <a:p>
            <a:r>
              <a:rPr lang="en-GB" dirty="0" smtClean="0"/>
              <a:t>The tests must be </a:t>
            </a:r>
            <a:r>
              <a:rPr lang="en-GB" dirty="0" smtClean="0">
                <a:solidFill>
                  <a:srgbClr val="C00000"/>
                </a:solidFill>
              </a:rPr>
              <a:t>independent</a:t>
            </a:r>
            <a:endParaRPr lang="hu-HU" dirty="0">
              <a:solidFill>
                <a:srgbClr val="C00000"/>
              </a:solidFill>
            </a:endParaRPr>
          </a:p>
          <a:p>
            <a:pPr lvl="1"/>
            <a:r>
              <a:rPr lang="en-GB" dirty="0" smtClean="0"/>
              <a:t>Order</a:t>
            </a:r>
            <a:r>
              <a:rPr lang="hu-HU" dirty="0" smtClean="0"/>
              <a:t>, </a:t>
            </a:r>
            <a:r>
              <a:rPr lang="en-GB" dirty="0" smtClean="0"/>
              <a:t>timing, </a:t>
            </a:r>
            <a:r>
              <a:rPr lang="en-GB" dirty="0" err="1" smtClean="0"/>
              <a:t>etc</a:t>
            </a:r>
            <a:r>
              <a:rPr lang="hu-HU" dirty="0" smtClean="0"/>
              <a:t>.</a:t>
            </a:r>
            <a:r>
              <a:rPr lang="en-GB" dirty="0" smtClean="0"/>
              <a:t> must not affect the results</a:t>
            </a:r>
            <a:endParaRPr lang="hu-HU" dirty="0"/>
          </a:p>
          <a:p>
            <a:r>
              <a:rPr lang="en-GB" dirty="0" smtClean="0"/>
              <a:t>Naming convention must be easy-to-read</a:t>
            </a:r>
            <a:endParaRPr lang="hu-HU" dirty="0"/>
          </a:p>
          <a:p>
            <a:pPr lvl="1"/>
            <a:r>
              <a:rPr lang="en-GB" dirty="0" smtClean="0"/>
              <a:t>A good test list is basically a </a:t>
            </a:r>
            <a:r>
              <a:rPr lang="hu-HU" dirty="0" err="1" smtClean="0"/>
              <a:t>requirement-list</a:t>
            </a:r>
            <a:r>
              <a:rPr lang="en-GB" dirty="0" smtClean="0"/>
              <a:t> that documents the capabilities of the program</a:t>
            </a:r>
            <a:endParaRPr lang="hu-HU" dirty="0" smtClean="0"/>
          </a:p>
          <a:p>
            <a:r>
              <a:rPr lang="en-GB" dirty="0" smtClean="0"/>
              <a:t>We must not cover every possible inputs</a:t>
            </a:r>
            <a:endParaRPr lang="hu-HU" dirty="0" smtClean="0"/>
          </a:p>
          <a:p>
            <a:pPr lvl="1"/>
            <a:r>
              <a:rPr lang="en-GB" dirty="0" smtClean="0"/>
              <a:t>Examples are good</a:t>
            </a:r>
          </a:p>
          <a:p>
            <a:pPr lvl="1"/>
            <a:r>
              <a:rPr lang="en-GB" dirty="0" smtClean="0"/>
              <a:t>Finding the corner cases are important!</a:t>
            </a:r>
            <a:endParaRPr lang="hu-HU" dirty="0"/>
          </a:p>
          <a:p>
            <a:r>
              <a:rPr lang="en-GB" dirty="0" smtClean="0">
                <a:solidFill>
                  <a:srgbClr val="C00000"/>
                </a:solidFill>
              </a:rPr>
              <a:t>Only test a single feature of a single class</a:t>
            </a:r>
            <a:endParaRPr lang="hu-HU" dirty="0">
              <a:solidFill>
                <a:srgbClr val="C00000"/>
              </a:solidFill>
            </a:endParaRPr>
          </a:p>
          <a:p>
            <a:pPr lvl="1"/>
            <a:r>
              <a:rPr lang="en-GB" dirty="0" smtClean="0"/>
              <a:t>Always independent from the live data (database/settings)</a:t>
            </a:r>
            <a:endParaRPr lang="hu-HU" dirty="0"/>
          </a:p>
          <a:p>
            <a:pPr lvl="1"/>
            <a:r>
              <a:rPr lang="en-GB" u="sng" dirty="0" smtClean="0"/>
              <a:t>We can substitute the </a:t>
            </a:r>
            <a:r>
              <a:rPr lang="en-GB" u="sng" dirty="0" smtClean="0">
                <a:solidFill>
                  <a:srgbClr val="C00000"/>
                </a:solidFill>
              </a:rPr>
              <a:t>dependencies</a:t>
            </a:r>
            <a:r>
              <a:rPr lang="en-GB" u="sng" dirty="0" smtClean="0"/>
              <a:t> too:</a:t>
            </a:r>
            <a:r>
              <a:rPr lang="hu-HU" u="sng" dirty="0" smtClean="0"/>
              <a:t> </a:t>
            </a:r>
            <a:r>
              <a:rPr lang="hu-HU" u="sng" dirty="0" err="1"/>
              <a:t>Dependency</a:t>
            </a:r>
            <a:r>
              <a:rPr lang="hu-HU" u="sng" dirty="0"/>
              <a:t> </a:t>
            </a:r>
            <a:r>
              <a:rPr lang="hu-HU" u="sng" dirty="0" err="1"/>
              <a:t>Injection</a:t>
            </a:r>
            <a:r>
              <a:rPr lang="hu-HU" u="sng" dirty="0"/>
              <a:t> + </a:t>
            </a:r>
            <a:r>
              <a:rPr lang="hu-HU" u="sng" dirty="0" err="1"/>
              <a:t>fake</a:t>
            </a:r>
            <a:r>
              <a:rPr lang="hu-HU" u="sng" dirty="0"/>
              <a:t> </a:t>
            </a:r>
            <a:r>
              <a:rPr lang="en-GB" u="sng" dirty="0" smtClean="0"/>
              <a:t>dependencies</a:t>
            </a:r>
            <a:r>
              <a:rPr lang="hu-HU" u="sng" dirty="0" smtClean="0"/>
              <a:t>, </a:t>
            </a:r>
            <a:r>
              <a:rPr lang="en-GB" u="sng" dirty="0" smtClean="0"/>
              <a:t>mocking</a:t>
            </a:r>
            <a:r>
              <a:rPr lang="hu-HU" u="sng" dirty="0" smtClean="0"/>
              <a:t>... </a:t>
            </a:r>
            <a:r>
              <a:rPr lang="hu-HU" u="sng" dirty="0"/>
              <a:t>(=&gt; </a:t>
            </a:r>
            <a:r>
              <a:rPr lang="hu-HU" u="sng" dirty="0" err="1"/>
              <a:t>Moq</a:t>
            </a:r>
            <a:r>
              <a:rPr lang="hu-HU" u="sng" dirty="0" smtClean="0"/>
              <a:t>)</a:t>
            </a:r>
            <a:endParaRPr lang="hu-HU" u="sng" dirty="0"/>
          </a:p>
        </p:txBody>
      </p:sp>
      <p:sp>
        <p:nvSpPr>
          <p:cNvPr id="5" name="Slide Number Placeholder 4"/>
          <p:cNvSpPr>
            <a:spLocks noGrp="1"/>
          </p:cNvSpPr>
          <p:nvPr>
            <p:ph type="sldNum" sz="quarter" idx="11"/>
          </p:nvPr>
        </p:nvSpPr>
        <p:spPr/>
        <p:txBody>
          <a:bodyPr/>
          <a:lstStyle/>
          <a:p>
            <a:pPr>
              <a:defRPr/>
            </a:pPr>
            <a:fld id="{B60DAD87-7EB7-4D38-BAF0-0AF208F78DF0}" type="slidenum">
              <a:rPr lang="hu-HU" smtClean="0"/>
              <a:pPr>
                <a:defRPr/>
              </a:pPr>
              <a:t>4</a:t>
            </a:fld>
            <a:endParaRPr lang="hu-HU"/>
          </a:p>
        </p:txBody>
      </p:sp>
    </p:spTree>
    <p:extLst>
      <p:ext uri="{BB962C8B-B14F-4D97-AF65-F5344CB8AC3E}">
        <p14:creationId xmlns:p14="http://schemas.microsoft.com/office/powerpoint/2010/main" val="151462744"/>
      </p:ext>
    </p:extLst>
  </p:cSld>
  <p:clrMapOvr>
    <a:masterClrMapping/>
  </p:clrMapOvr>
  <p:transition spd="med">
    <p:cove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90D8EF0-DF15-4276-877B-444BB7748470}"/>
              </a:ext>
            </a:extLst>
          </p:cNvPr>
          <p:cNvSpPr>
            <a:spLocks noGrp="1"/>
          </p:cNvSpPr>
          <p:nvPr>
            <p:ph type="title"/>
          </p:nvPr>
        </p:nvSpPr>
        <p:spPr/>
        <p:txBody>
          <a:bodyPr/>
          <a:lstStyle/>
          <a:p>
            <a:r>
              <a:rPr lang="hu-HU" dirty="0" err="1"/>
              <a:t>Warning</a:t>
            </a:r>
            <a:r>
              <a:rPr lang="hu-HU" dirty="0"/>
              <a:t> – </a:t>
            </a:r>
            <a:r>
              <a:rPr lang="en-US" dirty="0" smtClean="0"/>
              <a:t>not a real</a:t>
            </a:r>
            <a:r>
              <a:rPr lang="hu-HU" dirty="0" smtClean="0"/>
              <a:t> </a:t>
            </a:r>
            <a:r>
              <a:rPr lang="hu-HU" dirty="0"/>
              <a:t>unittest! </a:t>
            </a:r>
            <a:endParaRPr lang="en-GB" dirty="0"/>
          </a:p>
        </p:txBody>
      </p:sp>
      <p:sp>
        <p:nvSpPr>
          <p:cNvPr id="3" name="Tartalom helye 2">
            <a:extLst>
              <a:ext uri="{FF2B5EF4-FFF2-40B4-BE49-F238E27FC236}">
                <a16:creationId xmlns:a16="http://schemas.microsoft.com/office/drawing/2014/main" id="{F7D61334-7A48-4806-BCB0-BE195A6F4C99}"/>
              </a:ext>
            </a:extLst>
          </p:cNvPr>
          <p:cNvSpPr>
            <a:spLocks noGrp="1"/>
          </p:cNvSpPr>
          <p:nvPr>
            <p:ph idx="1"/>
          </p:nvPr>
        </p:nvSpPr>
        <p:spPr/>
        <p:txBody>
          <a:bodyPr/>
          <a:lstStyle/>
          <a:p>
            <a:endParaRPr lang="en-GB" dirty="0"/>
          </a:p>
        </p:txBody>
      </p:sp>
      <p:sp>
        <p:nvSpPr>
          <p:cNvPr id="4" name="Dia számának helye 3">
            <a:extLst>
              <a:ext uri="{FF2B5EF4-FFF2-40B4-BE49-F238E27FC236}">
                <a16:creationId xmlns:a16="http://schemas.microsoft.com/office/drawing/2014/main" id="{B46A3C5D-9E97-41C2-BE00-1CEFCC2035CD}"/>
              </a:ext>
            </a:extLst>
          </p:cNvPr>
          <p:cNvSpPr>
            <a:spLocks noGrp="1"/>
          </p:cNvSpPr>
          <p:nvPr>
            <p:ph type="sldNum" sz="quarter" idx="11"/>
          </p:nvPr>
        </p:nvSpPr>
        <p:spPr/>
        <p:txBody>
          <a:bodyPr/>
          <a:lstStyle/>
          <a:p>
            <a:pPr>
              <a:defRPr/>
            </a:pPr>
            <a:fld id="{B60DAD87-7EB7-4D38-BAF0-0AF208F78DF0}" type="slidenum">
              <a:rPr lang="hu-HU" smtClean="0"/>
              <a:pPr>
                <a:defRPr/>
              </a:pPr>
              <a:t>5</a:t>
            </a:fld>
            <a:endParaRPr lang="hu-HU"/>
          </a:p>
        </p:txBody>
      </p:sp>
      <p:pic>
        <p:nvPicPr>
          <p:cNvPr id="5" name="Kép 4">
            <a:extLst>
              <a:ext uri="{FF2B5EF4-FFF2-40B4-BE49-F238E27FC236}">
                <a16:creationId xmlns:a16="http://schemas.microsoft.com/office/drawing/2014/main" id="{5BDAE1C4-4271-402A-8264-984F05835707}"/>
              </a:ext>
            </a:extLst>
          </p:cNvPr>
          <p:cNvPicPr>
            <a:picLocks noChangeAspect="1"/>
          </p:cNvPicPr>
          <p:nvPr/>
        </p:nvPicPr>
        <p:blipFill>
          <a:blip r:embed="rId2"/>
          <a:stretch>
            <a:fillRect/>
          </a:stretch>
        </p:blipFill>
        <p:spPr>
          <a:xfrm>
            <a:off x="107950" y="685809"/>
            <a:ext cx="6608599" cy="3979707"/>
          </a:xfrm>
          <a:prstGeom prst="rect">
            <a:avLst/>
          </a:prstGeom>
          <a:ln w="38100">
            <a:noFill/>
          </a:ln>
        </p:spPr>
      </p:pic>
      <p:pic>
        <p:nvPicPr>
          <p:cNvPr id="6" name="Kép 5">
            <a:extLst>
              <a:ext uri="{FF2B5EF4-FFF2-40B4-BE49-F238E27FC236}">
                <a16:creationId xmlns:a16="http://schemas.microsoft.com/office/drawing/2014/main" id="{3AF89B05-D7F4-48C3-B876-5676E14A2C5C}"/>
              </a:ext>
            </a:extLst>
          </p:cNvPr>
          <p:cNvPicPr>
            <a:picLocks noChangeAspect="1"/>
          </p:cNvPicPr>
          <p:nvPr/>
        </p:nvPicPr>
        <p:blipFill>
          <a:blip r:embed="rId3"/>
          <a:stretch>
            <a:fillRect/>
          </a:stretch>
        </p:blipFill>
        <p:spPr>
          <a:xfrm>
            <a:off x="3023150" y="4037923"/>
            <a:ext cx="6120850" cy="2820077"/>
          </a:xfrm>
          <a:prstGeom prst="rect">
            <a:avLst/>
          </a:prstGeom>
          <a:ln w="38100">
            <a:solidFill>
              <a:schemeClr val="tx1"/>
            </a:solidFill>
          </a:ln>
        </p:spPr>
      </p:pic>
    </p:spTree>
    <p:extLst>
      <p:ext uri="{BB962C8B-B14F-4D97-AF65-F5344CB8AC3E}">
        <p14:creationId xmlns:p14="http://schemas.microsoft.com/office/powerpoint/2010/main" val="4261877074"/>
      </p:ext>
    </p:extLst>
  </p:cSld>
  <p:clrMapOvr>
    <a:masterClrMapping/>
  </p:clrMapOvr>
  <p:transition spd="med">
    <p:cove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E0B37239-DCDD-47EC-9D26-FD76BF9F3648}"/>
              </a:ext>
            </a:extLst>
          </p:cNvPr>
          <p:cNvSpPr>
            <a:spLocks noGrp="1"/>
          </p:cNvSpPr>
          <p:nvPr>
            <p:ph type="title"/>
          </p:nvPr>
        </p:nvSpPr>
        <p:spPr/>
        <p:txBody>
          <a:bodyPr/>
          <a:lstStyle/>
          <a:p>
            <a:r>
              <a:rPr lang="en-US" dirty="0" smtClean="0"/>
              <a:t>Example</a:t>
            </a:r>
            <a:endParaRPr lang="en-GB" dirty="0"/>
          </a:p>
        </p:txBody>
      </p:sp>
      <p:sp>
        <p:nvSpPr>
          <p:cNvPr id="3" name="Tartalom helye 2">
            <a:extLst>
              <a:ext uri="{FF2B5EF4-FFF2-40B4-BE49-F238E27FC236}">
                <a16:creationId xmlns:a16="http://schemas.microsoft.com/office/drawing/2014/main" id="{11CEFD52-4749-4C06-845B-1ACFB6CEB9E2}"/>
              </a:ext>
            </a:extLst>
          </p:cNvPr>
          <p:cNvSpPr>
            <a:spLocks noGrp="1"/>
          </p:cNvSpPr>
          <p:nvPr>
            <p:ph idx="1"/>
          </p:nvPr>
        </p:nvSpPr>
        <p:spPr/>
        <p:txBody>
          <a:bodyPr/>
          <a:lstStyle/>
          <a:p>
            <a:endParaRPr lang="en-GB" dirty="0"/>
          </a:p>
        </p:txBody>
      </p:sp>
      <p:sp>
        <p:nvSpPr>
          <p:cNvPr id="4" name="Dia számának helye 3">
            <a:extLst>
              <a:ext uri="{FF2B5EF4-FFF2-40B4-BE49-F238E27FC236}">
                <a16:creationId xmlns:a16="http://schemas.microsoft.com/office/drawing/2014/main" id="{ABE9D321-C416-426F-9829-F9882355F252}"/>
              </a:ext>
            </a:extLst>
          </p:cNvPr>
          <p:cNvSpPr>
            <a:spLocks noGrp="1"/>
          </p:cNvSpPr>
          <p:nvPr>
            <p:ph type="sldNum" sz="quarter" idx="11"/>
          </p:nvPr>
        </p:nvSpPr>
        <p:spPr/>
        <p:txBody>
          <a:bodyPr/>
          <a:lstStyle/>
          <a:p>
            <a:pPr>
              <a:defRPr/>
            </a:pPr>
            <a:fld id="{B60DAD87-7EB7-4D38-BAF0-0AF208F78DF0}" type="slidenum">
              <a:rPr lang="hu-HU" smtClean="0"/>
              <a:pPr>
                <a:defRPr/>
              </a:pPr>
              <a:t>6</a:t>
            </a:fld>
            <a:endParaRPr lang="hu-HU"/>
          </a:p>
        </p:txBody>
      </p:sp>
      <p:pic>
        <p:nvPicPr>
          <p:cNvPr id="5" name="Kép 4">
            <a:extLst>
              <a:ext uri="{FF2B5EF4-FFF2-40B4-BE49-F238E27FC236}">
                <a16:creationId xmlns:a16="http://schemas.microsoft.com/office/drawing/2014/main" id="{BAE50D83-9154-4F26-9136-94F3B9130012}"/>
              </a:ext>
            </a:extLst>
          </p:cNvPr>
          <p:cNvPicPr>
            <a:picLocks noChangeAspect="1"/>
          </p:cNvPicPr>
          <p:nvPr/>
        </p:nvPicPr>
        <p:blipFill>
          <a:blip r:embed="rId2"/>
          <a:stretch>
            <a:fillRect/>
          </a:stretch>
        </p:blipFill>
        <p:spPr>
          <a:xfrm>
            <a:off x="125310" y="692149"/>
            <a:ext cx="7470878" cy="3468287"/>
          </a:xfrm>
          <a:prstGeom prst="rect">
            <a:avLst/>
          </a:prstGeom>
        </p:spPr>
      </p:pic>
    </p:spTree>
    <p:extLst>
      <p:ext uri="{BB962C8B-B14F-4D97-AF65-F5344CB8AC3E}">
        <p14:creationId xmlns:p14="http://schemas.microsoft.com/office/powerpoint/2010/main" val="775993847"/>
      </p:ext>
    </p:extLst>
  </p:cSld>
  <p:clrMapOvr>
    <a:masterClrMapping/>
  </p:clrMapOvr>
  <p:transition spd="med">
    <p:cove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6871B044-0D5A-48FD-9EE3-4FED0D9F4F43}"/>
              </a:ext>
            </a:extLst>
          </p:cNvPr>
          <p:cNvSpPr>
            <a:spLocks noGrp="1"/>
          </p:cNvSpPr>
          <p:nvPr>
            <p:ph type="title"/>
          </p:nvPr>
        </p:nvSpPr>
        <p:spPr/>
        <p:txBody>
          <a:bodyPr/>
          <a:lstStyle/>
          <a:p>
            <a:r>
              <a:rPr lang="hu-HU" dirty="0" err="1" smtClean="0"/>
              <a:t>Aim</a:t>
            </a:r>
            <a:r>
              <a:rPr lang="hu-HU" dirty="0" smtClean="0"/>
              <a:t>: </a:t>
            </a:r>
            <a:r>
              <a:rPr lang="en-US" dirty="0" smtClean="0"/>
              <a:t>Refactoring</a:t>
            </a:r>
            <a:endParaRPr lang="en-GB" dirty="0"/>
          </a:p>
        </p:txBody>
      </p:sp>
      <p:sp>
        <p:nvSpPr>
          <p:cNvPr id="3" name="Tartalom helye 2">
            <a:extLst>
              <a:ext uri="{FF2B5EF4-FFF2-40B4-BE49-F238E27FC236}">
                <a16:creationId xmlns:a16="http://schemas.microsoft.com/office/drawing/2014/main" id="{A1178B77-C591-4322-83E8-0D49ED582375}"/>
              </a:ext>
            </a:extLst>
          </p:cNvPr>
          <p:cNvSpPr>
            <a:spLocks noGrp="1"/>
          </p:cNvSpPr>
          <p:nvPr>
            <p:ph idx="1"/>
          </p:nvPr>
        </p:nvSpPr>
        <p:spPr>
          <a:xfrm>
            <a:off x="107950" y="5652358"/>
            <a:ext cx="8928100" cy="800830"/>
          </a:xfrm>
        </p:spPr>
        <p:txBody>
          <a:bodyPr/>
          <a:lstStyle/>
          <a:p>
            <a:pPr>
              <a:spcBef>
                <a:spcPts val="0"/>
              </a:spcBef>
            </a:pPr>
            <a:r>
              <a:rPr lang="en-US" dirty="0" smtClean="0"/>
              <a:t>Refactoring</a:t>
            </a:r>
            <a:r>
              <a:rPr lang="hu-HU" dirty="0" smtClean="0"/>
              <a:t> </a:t>
            </a:r>
            <a:r>
              <a:rPr lang="hu-HU" dirty="0"/>
              <a:t>= </a:t>
            </a:r>
            <a:r>
              <a:rPr lang="en-US" dirty="0" smtClean="0"/>
              <a:t>changing the structure of the code without modifying the behavior of the class/method/product</a:t>
            </a:r>
            <a:endParaRPr lang="hu-HU" dirty="0"/>
          </a:p>
          <a:p>
            <a:pPr>
              <a:spcBef>
                <a:spcPts val="0"/>
              </a:spcBef>
            </a:pPr>
            <a:r>
              <a:rPr lang="hu-HU" dirty="0" err="1"/>
              <a:t>Refactoring</a:t>
            </a:r>
            <a:r>
              <a:rPr lang="hu-HU" dirty="0"/>
              <a:t> </a:t>
            </a:r>
            <a:r>
              <a:rPr lang="hu-HU" dirty="0" err="1"/>
              <a:t>for</a:t>
            </a:r>
            <a:r>
              <a:rPr lang="hu-HU" dirty="0"/>
              <a:t> </a:t>
            </a:r>
            <a:r>
              <a:rPr lang="hu-HU" dirty="0" err="1"/>
              <a:t>testability</a:t>
            </a:r>
            <a:endParaRPr lang="en-GB" dirty="0"/>
          </a:p>
        </p:txBody>
      </p:sp>
      <p:sp>
        <p:nvSpPr>
          <p:cNvPr id="4" name="Dia számának helye 3">
            <a:extLst>
              <a:ext uri="{FF2B5EF4-FFF2-40B4-BE49-F238E27FC236}">
                <a16:creationId xmlns:a16="http://schemas.microsoft.com/office/drawing/2014/main" id="{060E9737-1EC4-49B5-87EF-0B3C06031807}"/>
              </a:ext>
            </a:extLst>
          </p:cNvPr>
          <p:cNvSpPr>
            <a:spLocks noGrp="1"/>
          </p:cNvSpPr>
          <p:nvPr>
            <p:ph type="sldNum" sz="quarter" idx="11"/>
          </p:nvPr>
        </p:nvSpPr>
        <p:spPr/>
        <p:txBody>
          <a:bodyPr/>
          <a:lstStyle/>
          <a:p>
            <a:pPr>
              <a:defRPr/>
            </a:pPr>
            <a:fld id="{B60DAD87-7EB7-4D38-BAF0-0AF208F78DF0}" type="slidenum">
              <a:rPr lang="hu-HU" smtClean="0"/>
              <a:pPr>
                <a:defRPr/>
              </a:pPr>
              <a:t>7</a:t>
            </a:fld>
            <a:endParaRPr lang="hu-HU"/>
          </a:p>
        </p:txBody>
      </p:sp>
      <p:pic>
        <p:nvPicPr>
          <p:cNvPr id="5" name="Kép 4">
            <a:extLst>
              <a:ext uri="{FF2B5EF4-FFF2-40B4-BE49-F238E27FC236}">
                <a16:creationId xmlns:a16="http://schemas.microsoft.com/office/drawing/2014/main" id="{46F99E2D-074C-405D-9FDD-2DC1ED933258}"/>
              </a:ext>
            </a:extLst>
          </p:cNvPr>
          <p:cNvPicPr>
            <a:picLocks noChangeAspect="1"/>
          </p:cNvPicPr>
          <p:nvPr/>
        </p:nvPicPr>
        <p:blipFill>
          <a:blip r:embed="rId2"/>
          <a:stretch>
            <a:fillRect/>
          </a:stretch>
        </p:blipFill>
        <p:spPr>
          <a:xfrm>
            <a:off x="251400" y="792186"/>
            <a:ext cx="8193530" cy="4760136"/>
          </a:xfrm>
          <a:prstGeom prst="rect">
            <a:avLst/>
          </a:prstGeom>
        </p:spPr>
      </p:pic>
      <p:pic>
        <p:nvPicPr>
          <p:cNvPr id="6" name="Kép 5">
            <a:extLst>
              <a:ext uri="{FF2B5EF4-FFF2-40B4-BE49-F238E27FC236}">
                <a16:creationId xmlns:a16="http://schemas.microsoft.com/office/drawing/2014/main" id="{B5330A60-A294-425A-AD59-199B3992CA39}"/>
              </a:ext>
            </a:extLst>
          </p:cNvPr>
          <p:cNvPicPr>
            <a:picLocks noChangeAspect="1"/>
          </p:cNvPicPr>
          <p:nvPr/>
        </p:nvPicPr>
        <p:blipFill>
          <a:blip r:embed="rId3"/>
          <a:stretch>
            <a:fillRect/>
          </a:stretch>
        </p:blipFill>
        <p:spPr>
          <a:xfrm>
            <a:off x="4785064" y="582613"/>
            <a:ext cx="4107536" cy="1531753"/>
          </a:xfrm>
          <a:prstGeom prst="rect">
            <a:avLst/>
          </a:prstGeom>
        </p:spPr>
      </p:pic>
      <p:sp>
        <p:nvSpPr>
          <p:cNvPr id="7" name="Tartalom helye 2">
            <a:extLst>
              <a:ext uri="{FF2B5EF4-FFF2-40B4-BE49-F238E27FC236}">
                <a16:creationId xmlns:a16="http://schemas.microsoft.com/office/drawing/2014/main" id="{3F719739-1E24-4BB5-AFCB-AF03D8BFC026}"/>
              </a:ext>
            </a:extLst>
          </p:cNvPr>
          <p:cNvSpPr txBox="1">
            <a:spLocks/>
          </p:cNvSpPr>
          <p:nvPr/>
        </p:nvSpPr>
        <p:spPr bwMode="auto">
          <a:xfrm>
            <a:off x="6012200" y="4941210"/>
            <a:ext cx="2880400" cy="40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3000" indent="-228600"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200">
                <a:solidFill>
                  <a:schemeClr val="tx1"/>
                </a:solidFill>
                <a:latin typeface="+mn-lt"/>
              </a:defRPr>
            </a:lvl4pPr>
            <a:lvl5pPr marL="2057400" indent="-228600" algn="l" rtl="0" eaLnBrk="0" fontAlgn="base" hangingPunct="0">
              <a:spcBef>
                <a:spcPct val="20000"/>
              </a:spcBef>
              <a:spcAft>
                <a:spcPct val="0"/>
              </a:spcAft>
              <a:buChar char="»"/>
              <a:defRPr sz="1200">
                <a:solidFill>
                  <a:schemeClr val="tx1"/>
                </a:solidFill>
                <a:latin typeface="+mn-lt"/>
              </a:defRPr>
            </a:lvl5pPr>
            <a:lvl6pPr marL="2514600" indent="-228600" algn="l" rtl="0" eaLnBrk="0" fontAlgn="base" hangingPunct="0">
              <a:spcBef>
                <a:spcPct val="20000"/>
              </a:spcBef>
              <a:spcAft>
                <a:spcPct val="0"/>
              </a:spcAft>
              <a:buChar char="»"/>
              <a:defRPr sz="1200">
                <a:solidFill>
                  <a:schemeClr val="tx1"/>
                </a:solidFill>
                <a:latin typeface="+mn-lt"/>
              </a:defRPr>
            </a:lvl6pPr>
            <a:lvl7pPr marL="2971800" indent="-228600" algn="l" rtl="0" eaLnBrk="0" fontAlgn="base" hangingPunct="0">
              <a:spcBef>
                <a:spcPct val="20000"/>
              </a:spcBef>
              <a:spcAft>
                <a:spcPct val="0"/>
              </a:spcAft>
              <a:buChar char="»"/>
              <a:defRPr sz="1200">
                <a:solidFill>
                  <a:schemeClr val="tx1"/>
                </a:solidFill>
                <a:latin typeface="+mn-lt"/>
              </a:defRPr>
            </a:lvl7pPr>
            <a:lvl8pPr marL="3429000" indent="-228600" algn="l" rtl="0" eaLnBrk="0" fontAlgn="base" hangingPunct="0">
              <a:spcBef>
                <a:spcPct val="20000"/>
              </a:spcBef>
              <a:spcAft>
                <a:spcPct val="0"/>
              </a:spcAft>
              <a:buChar char="»"/>
              <a:defRPr sz="1200">
                <a:solidFill>
                  <a:schemeClr val="tx1"/>
                </a:solidFill>
                <a:latin typeface="+mn-lt"/>
              </a:defRPr>
            </a:lvl8pPr>
            <a:lvl9pPr marL="3886200" indent="-228600" algn="l" rtl="0" eaLnBrk="0" fontAlgn="base" hangingPunct="0">
              <a:spcBef>
                <a:spcPct val="20000"/>
              </a:spcBef>
              <a:spcAft>
                <a:spcPct val="0"/>
              </a:spcAft>
              <a:buChar char="»"/>
              <a:defRPr sz="1200">
                <a:solidFill>
                  <a:schemeClr val="tx1"/>
                </a:solidFill>
                <a:latin typeface="+mn-lt"/>
              </a:defRPr>
            </a:lvl9pPr>
          </a:lstStyle>
          <a:p>
            <a:pPr marL="0" indent="0">
              <a:buNone/>
            </a:pPr>
            <a:r>
              <a:rPr lang="hu-HU" sz="2800" kern="0" dirty="0" err="1"/>
              <a:t>Tight</a:t>
            </a:r>
            <a:r>
              <a:rPr lang="hu-HU" sz="2800" kern="0" dirty="0"/>
              <a:t> </a:t>
            </a:r>
            <a:r>
              <a:rPr lang="hu-HU" sz="2800" kern="0" dirty="0" err="1"/>
              <a:t>coupling</a:t>
            </a:r>
            <a:endParaRPr lang="hu-HU" sz="2800" kern="0" dirty="0"/>
          </a:p>
        </p:txBody>
      </p:sp>
    </p:spTree>
    <p:extLst>
      <p:ext uri="{BB962C8B-B14F-4D97-AF65-F5344CB8AC3E}">
        <p14:creationId xmlns:p14="http://schemas.microsoft.com/office/powerpoint/2010/main" val="3652901425"/>
      </p:ext>
    </p:extLst>
  </p:cSld>
  <p:clrMapOvr>
    <a:masterClrMapping/>
  </p:clrMapOvr>
  <p:transition spd="med">
    <p:cove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4890EDED-7DEE-4E5A-8E0C-292F1827D9CB}"/>
              </a:ext>
            </a:extLst>
          </p:cNvPr>
          <p:cNvSpPr>
            <a:spLocks noGrp="1"/>
          </p:cNvSpPr>
          <p:nvPr>
            <p:ph type="title"/>
          </p:nvPr>
        </p:nvSpPr>
        <p:spPr/>
        <p:txBody>
          <a:bodyPr/>
          <a:lstStyle/>
          <a:p>
            <a:r>
              <a:rPr lang="hu-HU" dirty="0" smtClean="0"/>
              <a:t>1. </a:t>
            </a:r>
            <a:r>
              <a:rPr lang="hu-HU" dirty="0" err="1" smtClean="0"/>
              <a:t>Using</a:t>
            </a:r>
            <a:r>
              <a:rPr lang="hu-HU" dirty="0" smtClean="0"/>
              <a:t> </a:t>
            </a:r>
            <a:r>
              <a:rPr lang="hu-HU" dirty="0" err="1" smtClean="0"/>
              <a:t>parameters</a:t>
            </a:r>
            <a:endParaRPr lang="en-GB" dirty="0"/>
          </a:p>
        </p:txBody>
      </p:sp>
      <p:sp>
        <p:nvSpPr>
          <p:cNvPr id="3" name="Tartalom helye 2">
            <a:extLst>
              <a:ext uri="{FF2B5EF4-FFF2-40B4-BE49-F238E27FC236}">
                <a16:creationId xmlns:a16="http://schemas.microsoft.com/office/drawing/2014/main" id="{AFEB7416-D1DB-44BC-9E72-3F1D42900AE1}"/>
              </a:ext>
            </a:extLst>
          </p:cNvPr>
          <p:cNvSpPr>
            <a:spLocks noGrp="1"/>
          </p:cNvSpPr>
          <p:nvPr>
            <p:ph idx="1"/>
          </p:nvPr>
        </p:nvSpPr>
        <p:spPr/>
        <p:txBody>
          <a:bodyPr/>
          <a:lstStyle/>
          <a:p>
            <a:endParaRPr lang="en-GB"/>
          </a:p>
        </p:txBody>
      </p:sp>
      <p:sp>
        <p:nvSpPr>
          <p:cNvPr id="4" name="Dia számának helye 3">
            <a:extLst>
              <a:ext uri="{FF2B5EF4-FFF2-40B4-BE49-F238E27FC236}">
                <a16:creationId xmlns:a16="http://schemas.microsoft.com/office/drawing/2014/main" id="{BBAC20D8-CBC2-46B2-BA5E-2DDD35AF7CAC}"/>
              </a:ext>
            </a:extLst>
          </p:cNvPr>
          <p:cNvSpPr>
            <a:spLocks noGrp="1"/>
          </p:cNvSpPr>
          <p:nvPr>
            <p:ph type="sldNum" sz="quarter" idx="11"/>
          </p:nvPr>
        </p:nvSpPr>
        <p:spPr/>
        <p:txBody>
          <a:bodyPr/>
          <a:lstStyle/>
          <a:p>
            <a:pPr>
              <a:defRPr/>
            </a:pPr>
            <a:fld id="{B60DAD87-7EB7-4D38-BAF0-0AF208F78DF0}" type="slidenum">
              <a:rPr lang="hu-HU" smtClean="0"/>
              <a:pPr>
                <a:defRPr/>
              </a:pPr>
              <a:t>8</a:t>
            </a:fld>
            <a:endParaRPr lang="hu-HU"/>
          </a:p>
        </p:txBody>
      </p:sp>
      <p:pic>
        <p:nvPicPr>
          <p:cNvPr id="5" name="Kép 4">
            <a:extLst>
              <a:ext uri="{FF2B5EF4-FFF2-40B4-BE49-F238E27FC236}">
                <a16:creationId xmlns:a16="http://schemas.microsoft.com/office/drawing/2014/main" id="{14956EA7-A9BB-4766-980E-A7E9D7B595EF}"/>
              </a:ext>
            </a:extLst>
          </p:cNvPr>
          <p:cNvPicPr>
            <a:picLocks noChangeAspect="1"/>
          </p:cNvPicPr>
          <p:nvPr/>
        </p:nvPicPr>
        <p:blipFill>
          <a:blip r:embed="rId2"/>
          <a:stretch>
            <a:fillRect/>
          </a:stretch>
        </p:blipFill>
        <p:spPr>
          <a:xfrm>
            <a:off x="257389" y="801687"/>
            <a:ext cx="8629221" cy="4435080"/>
          </a:xfrm>
          <a:prstGeom prst="rect">
            <a:avLst/>
          </a:prstGeom>
        </p:spPr>
      </p:pic>
      <p:sp>
        <p:nvSpPr>
          <p:cNvPr id="6" name="Téglalap 5">
            <a:extLst>
              <a:ext uri="{FF2B5EF4-FFF2-40B4-BE49-F238E27FC236}">
                <a16:creationId xmlns:a16="http://schemas.microsoft.com/office/drawing/2014/main" id="{09306767-6F0B-4C8A-B075-C073943BAED6}"/>
              </a:ext>
            </a:extLst>
          </p:cNvPr>
          <p:cNvSpPr/>
          <p:nvPr/>
        </p:nvSpPr>
        <p:spPr>
          <a:xfrm>
            <a:off x="3419840" y="2636890"/>
            <a:ext cx="1800250" cy="288040"/>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églalap 6">
            <a:extLst>
              <a:ext uri="{FF2B5EF4-FFF2-40B4-BE49-F238E27FC236}">
                <a16:creationId xmlns:a16="http://schemas.microsoft.com/office/drawing/2014/main" id="{DCB9C026-B171-4C96-B61F-E8E36741D675}"/>
              </a:ext>
            </a:extLst>
          </p:cNvPr>
          <p:cNvSpPr/>
          <p:nvPr/>
        </p:nvSpPr>
        <p:spPr>
          <a:xfrm>
            <a:off x="2771750" y="1611205"/>
            <a:ext cx="2160300" cy="233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604799996"/>
      </p:ext>
    </p:extLst>
  </p:cSld>
  <p:clrMapOvr>
    <a:masterClrMapping/>
  </p:clrMapOvr>
  <p:transition spd="med">
    <p:cove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ím 1">
            <a:extLst>
              <a:ext uri="{FF2B5EF4-FFF2-40B4-BE49-F238E27FC236}">
                <a16:creationId xmlns:a16="http://schemas.microsoft.com/office/drawing/2014/main" id="{DFC80E52-9983-407A-BAAB-253F43AEAEB2}"/>
              </a:ext>
            </a:extLst>
          </p:cNvPr>
          <p:cNvSpPr>
            <a:spLocks noGrp="1"/>
          </p:cNvSpPr>
          <p:nvPr>
            <p:ph type="title"/>
          </p:nvPr>
        </p:nvSpPr>
        <p:spPr/>
        <p:txBody>
          <a:bodyPr/>
          <a:lstStyle/>
          <a:p>
            <a:r>
              <a:rPr lang="hu-HU" dirty="0" smtClean="0"/>
              <a:t>2. </a:t>
            </a:r>
            <a:r>
              <a:rPr lang="hu-HU" dirty="0" err="1" smtClean="0"/>
              <a:t>Interface-typed</a:t>
            </a:r>
            <a:r>
              <a:rPr lang="hu-HU" dirty="0" smtClean="0"/>
              <a:t> </a:t>
            </a:r>
            <a:r>
              <a:rPr lang="hu-HU" dirty="0" err="1" smtClean="0"/>
              <a:t>parameters</a:t>
            </a:r>
            <a:endParaRPr lang="en-GB" dirty="0"/>
          </a:p>
        </p:txBody>
      </p:sp>
      <p:sp>
        <p:nvSpPr>
          <p:cNvPr id="3" name="Tartalom helye 2">
            <a:extLst>
              <a:ext uri="{FF2B5EF4-FFF2-40B4-BE49-F238E27FC236}">
                <a16:creationId xmlns:a16="http://schemas.microsoft.com/office/drawing/2014/main" id="{C321477B-3D9B-4847-BCD7-1769E8400D25}"/>
              </a:ext>
            </a:extLst>
          </p:cNvPr>
          <p:cNvSpPr>
            <a:spLocks noGrp="1"/>
          </p:cNvSpPr>
          <p:nvPr>
            <p:ph idx="1"/>
          </p:nvPr>
        </p:nvSpPr>
        <p:spPr/>
        <p:txBody>
          <a:bodyPr/>
          <a:lstStyle/>
          <a:p>
            <a:endParaRPr lang="en-GB" dirty="0"/>
          </a:p>
        </p:txBody>
      </p:sp>
      <p:sp>
        <p:nvSpPr>
          <p:cNvPr id="4" name="Dia számának helye 3">
            <a:extLst>
              <a:ext uri="{FF2B5EF4-FFF2-40B4-BE49-F238E27FC236}">
                <a16:creationId xmlns:a16="http://schemas.microsoft.com/office/drawing/2014/main" id="{8CC830C1-E45A-40A1-AE22-061D73B985AA}"/>
              </a:ext>
            </a:extLst>
          </p:cNvPr>
          <p:cNvSpPr>
            <a:spLocks noGrp="1"/>
          </p:cNvSpPr>
          <p:nvPr>
            <p:ph type="sldNum" sz="quarter" idx="11"/>
          </p:nvPr>
        </p:nvSpPr>
        <p:spPr/>
        <p:txBody>
          <a:bodyPr/>
          <a:lstStyle/>
          <a:p>
            <a:pPr>
              <a:defRPr/>
            </a:pPr>
            <a:fld id="{B60DAD87-7EB7-4D38-BAF0-0AF208F78DF0}" type="slidenum">
              <a:rPr lang="hu-HU" smtClean="0"/>
              <a:pPr>
                <a:defRPr/>
              </a:pPr>
              <a:t>9</a:t>
            </a:fld>
            <a:endParaRPr lang="hu-HU"/>
          </a:p>
        </p:txBody>
      </p:sp>
      <p:pic>
        <p:nvPicPr>
          <p:cNvPr id="5" name="Kép 4">
            <a:extLst>
              <a:ext uri="{FF2B5EF4-FFF2-40B4-BE49-F238E27FC236}">
                <a16:creationId xmlns:a16="http://schemas.microsoft.com/office/drawing/2014/main" id="{80335A97-3927-42B9-BE74-D12C732CC7AB}"/>
              </a:ext>
            </a:extLst>
          </p:cNvPr>
          <p:cNvPicPr>
            <a:picLocks noChangeAspect="1"/>
          </p:cNvPicPr>
          <p:nvPr/>
        </p:nvPicPr>
        <p:blipFill>
          <a:blip r:embed="rId2"/>
          <a:stretch>
            <a:fillRect/>
          </a:stretch>
        </p:blipFill>
        <p:spPr>
          <a:xfrm>
            <a:off x="179390" y="770673"/>
            <a:ext cx="8397743" cy="4435365"/>
          </a:xfrm>
          <a:prstGeom prst="rect">
            <a:avLst/>
          </a:prstGeom>
        </p:spPr>
      </p:pic>
      <p:pic>
        <p:nvPicPr>
          <p:cNvPr id="6" name="Kép 5">
            <a:extLst>
              <a:ext uri="{FF2B5EF4-FFF2-40B4-BE49-F238E27FC236}">
                <a16:creationId xmlns:a16="http://schemas.microsoft.com/office/drawing/2014/main" id="{0ABD8782-630A-4379-9B2C-19B95C47D578}"/>
              </a:ext>
            </a:extLst>
          </p:cNvPr>
          <p:cNvPicPr>
            <a:picLocks noChangeAspect="1"/>
          </p:cNvPicPr>
          <p:nvPr/>
        </p:nvPicPr>
        <p:blipFill>
          <a:blip r:embed="rId3"/>
          <a:stretch>
            <a:fillRect/>
          </a:stretch>
        </p:blipFill>
        <p:spPr>
          <a:xfrm>
            <a:off x="2415966" y="4131333"/>
            <a:ext cx="6691524" cy="2755334"/>
          </a:xfrm>
          <a:prstGeom prst="rect">
            <a:avLst/>
          </a:prstGeom>
          <a:ln w="25400">
            <a:solidFill>
              <a:schemeClr val="tx1"/>
            </a:solidFill>
          </a:ln>
        </p:spPr>
      </p:pic>
      <p:sp>
        <p:nvSpPr>
          <p:cNvPr id="7" name="Téglalap 6">
            <a:extLst>
              <a:ext uri="{FF2B5EF4-FFF2-40B4-BE49-F238E27FC236}">
                <a16:creationId xmlns:a16="http://schemas.microsoft.com/office/drawing/2014/main" id="{8679CDE0-C179-43CD-BEC3-0A99027D6DBB}"/>
              </a:ext>
            </a:extLst>
          </p:cNvPr>
          <p:cNvSpPr/>
          <p:nvPr/>
        </p:nvSpPr>
        <p:spPr>
          <a:xfrm>
            <a:off x="2771750" y="1611205"/>
            <a:ext cx="2160300" cy="233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églalap 7">
            <a:extLst>
              <a:ext uri="{FF2B5EF4-FFF2-40B4-BE49-F238E27FC236}">
                <a16:creationId xmlns:a16="http://schemas.microsoft.com/office/drawing/2014/main" id="{4BBC0774-7644-419D-997B-A68D8A42C284}"/>
              </a:ext>
            </a:extLst>
          </p:cNvPr>
          <p:cNvSpPr/>
          <p:nvPr/>
        </p:nvSpPr>
        <p:spPr>
          <a:xfrm>
            <a:off x="3419840" y="2636890"/>
            <a:ext cx="1368190" cy="233575"/>
          </a:xfrm>
          <a:prstGeom prst="rect">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4148371459"/>
      </p:ext>
    </p:extLst>
  </p:cSld>
  <p:clrMapOvr>
    <a:masterClrMapping/>
  </p:clrMapOvr>
  <p:transition spd="med">
    <p:cover/>
  </p:transition>
  <p:timing>
    <p:tnLst>
      <p:par>
        <p:cTn id="1" dur="indefinite" restart="never" nodeType="tmRoot"/>
      </p:par>
    </p:tnLst>
  </p:timing>
</p:sld>
</file>

<file path=ppt/theme/theme1.xml><?xml version="1.0" encoding="utf-8"?>
<a:theme xmlns:a="http://schemas.openxmlformats.org/drawingml/2006/main" name="Silver">
  <a:themeElements>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spDef>
    <a:lnDef>
      <a:spPr bwMode="auto">
        <a:xfrm>
          <a:off x="0" y="0"/>
          <a:ext cx="1" cy="1"/>
        </a:xfrm>
        <a:custGeom>
          <a:avLst/>
          <a:gdLst/>
          <a:ahLst/>
          <a:cxnLst/>
          <a:rect l="0" t="0" r="0" b="0"/>
          <a:pathLst/>
        </a:custGeom>
        <a:gradFill rotWithShape="1">
          <a:gsLst>
            <a:gs pos="0">
              <a:srgbClr val="FFFFFF"/>
            </a:gs>
            <a:gs pos="100000">
              <a:srgbClr val="C0C0A8"/>
            </a:gs>
          </a:gsLst>
          <a:lin ang="2700000" scaled="1"/>
        </a:gradFill>
        <a:ln w="12700" cap="flat" cmpd="sng" algn="ctr">
          <a:solidFill>
            <a:srgbClr val="6E6E50"/>
          </a:solidFill>
          <a:prstDash val="solid"/>
          <a:round/>
          <a:headEnd type="none" w="med" len="med"/>
          <a:tailEnd type="none" w="med" len="med"/>
        </a:ln>
        <a:effectLst/>
      </a:spPr>
      <a:bodyPr vert="horz" wrap="square" lIns="18000" tIns="18000" rIns="18000" bIns="1800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hu-HU" sz="1200" b="0" i="0" u="none" strike="noStrike" cap="none" normalizeH="0" baseline="0" smtClean="0">
            <a:ln>
              <a:noFill/>
            </a:ln>
            <a:solidFill>
              <a:srgbClr val="4B4B36"/>
            </a:solidFill>
            <a:effectLst/>
            <a:latin typeface="Calibri" pitchFamily="34" charset="0"/>
          </a:defRPr>
        </a:defPPr>
      </a:lstStyle>
    </a:lnDef>
  </a:objectDefaults>
  <a:extraClrSchemeLst>
    <a:extraClrScheme>
      <a:clrScheme name="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Silver">
  <a:themeElements>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Silver">
      <a:majorFont>
        <a:latin typeface="Segoe U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Silver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ilver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ilver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ilver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ilver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ilver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ilver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ilver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ilver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ilver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ilver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ilver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26973</TotalTime>
  <Words>1529</Words>
  <Application>Microsoft Office PowerPoint</Application>
  <PresentationFormat>Diavetítés a képernyőre (4:3 oldalarány)</PresentationFormat>
  <Paragraphs>242</Paragraphs>
  <Slides>25</Slides>
  <Notes>15</Notes>
  <HiddenSlides>0</HiddenSlides>
  <MMClips>0</MMClips>
  <ScaleCrop>false</ScaleCrop>
  <HeadingPairs>
    <vt:vector size="6" baseType="variant">
      <vt:variant>
        <vt:lpstr>Használt betűtípusok</vt:lpstr>
      </vt:variant>
      <vt:variant>
        <vt:i4>5</vt:i4>
      </vt:variant>
      <vt:variant>
        <vt:lpstr>Téma</vt:lpstr>
      </vt:variant>
      <vt:variant>
        <vt:i4>2</vt:i4>
      </vt:variant>
      <vt:variant>
        <vt:lpstr>Diacímek</vt:lpstr>
      </vt:variant>
      <vt:variant>
        <vt:i4>25</vt:i4>
      </vt:variant>
    </vt:vector>
  </HeadingPairs>
  <TitlesOfParts>
    <vt:vector size="32" baseType="lpstr">
      <vt:lpstr>Times New Roman</vt:lpstr>
      <vt:lpstr>Segoe UI</vt:lpstr>
      <vt:lpstr>Consolas</vt:lpstr>
      <vt:lpstr>Calibri</vt:lpstr>
      <vt:lpstr>Wingdings</vt:lpstr>
      <vt:lpstr>Silver</vt:lpstr>
      <vt:lpstr>1_Silver</vt:lpstr>
      <vt:lpstr>Advanced development techniques</vt:lpstr>
      <vt:lpstr>PowerPoint-bemutató</vt:lpstr>
      <vt:lpstr>PowerPoint-bemutató</vt:lpstr>
      <vt:lpstr>It is hard to write a good test!</vt:lpstr>
      <vt:lpstr>Warning – not a real unittest! </vt:lpstr>
      <vt:lpstr>Example</vt:lpstr>
      <vt:lpstr>Aim: Refactoring</vt:lpstr>
      <vt:lpstr>1. Using parameters</vt:lpstr>
      <vt:lpstr>2. Interface-typed parameters</vt:lpstr>
      <vt:lpstr>3. Avoid hidden dependencies</vt:lpstr>
      <vt:lpstr>Constructor Injection</vt:lpstr>
      <vt:lpstr>Method Injection, Setter Injection</vt:lpstr>
      <vt:lpstr>Dependency Injection</vt:lpstr>
      <vt:lpstr>Dependency Injection</vt:lpstr>
      <vt:lpstr>Test doubles</vt:lpstr>
      <vt:lpstr>Test doubles</vt:lpstr>
      <vt:lpstr>Fake</vt:lpstr>
      <vt:lpstr>Fake</vt:lpstr>
      <vt:lpstr>Mock</vt:lpstr>
      <vt:lpstr>Mock</vt:lpstr>
      <vt:lpstr>Testing with a mock (after Setup)</vt:lpstr>
      <vt:lpstr>Testing with a mock</vt:lpstr>
      <vt:lpstr>Testability Code Smells</vt:lpstr>
      <vt:lpstr>Exercise</vt:lpstr>
      <vt:lpstr>PowerPoint-bemutató</vt:lpstr>
    </vt:vector>
  </TitlesOfParts>
  <Company>OE NIK</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PPT/2</dc:title>
  <dc:subject>PPT</dc:subject>
  <dc:creator>Szabó Zsolt, Szénási Sándor</dc:creator>
  <cp:lastModifiedBy>Zs</cp:lastModifiedBy>
  <cp:revision>1255</cp:revision>
  <dcterms:created xsi:type="dcterms:W3CDTF">2006-05-29T11:27:00Z</dcterms:created>
  <dcterms:modified xsi:type="dcterms:W3CDTF">2020-10-25T14:39:48Z</dcterms:modified>
</cp:coreProperties>
</file>