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55"/>
  </p:notesMasterIdLst>
  <p:handoutMasterIdLst>
    <p:handoutMasterId r:id="rId56"/>
  </p:handoutMasterIdLst>
  <p:sldIdLst>
    <p:sldId id="258" r:id="rId3"/>
    <p:sldId id="662" r:id="rId4"/>
    <p:sldId id="632" r:id="rId5"/>
    <p:sldId id="633" r:id="rId6"/>
    <p:sldId id="634" r:id="rId7"/>
    <p:sldId id="663" r:id="rId8"/>
    <p:sldId id="635" r:id="rId9"/>
    <p:sldId id="636" r:id="rId10"/>
    <p:sldId id="637" r:id="rId11"/>
    <p:sldId id="657" r:id="rId12"/>
    <p:sldId id="664" r:id="rId13"/>
    <p:sldId id="648" r:id="rId14"/>
    <p:sldId id="649" r:id="rId15"/>
    <p:sldId id="651" r:id="rId16"/>
    <p:sldId id="638" r:id="rId17"/>
    <p:sldId id="665" r:id="rId18"/>
    <p:sldId id="666" r:id="rId19"/>
    <p:sldId id="667" r:id="rId20"/>
    <p:sldId id="677" r:id="rId21"/>
    <p:sldId id="668" r:id="rId22"/>
    <p:sldId id="669" r:id="rId23"/>
    <p:sldId id="670" r:id="rId24"/>
    <p:sldId id="671" r:id="rId25"/>
    <p:sldId id="672" r:id="rId26"/>
    <p:sldId id="673" r:id="rId27"/>
    <p:sldId id="674" r:id="rId28"/>
    <p:sldId id="675" r:id="rId29"/>
    <p:sldId id="676" r:id="rId30"/>
    <p:sldId id="691" r:id="rId31"/>
    <p:sldId id="692" r:id="rId32"/>
    <p:sldId id="693" r:id="rId33"/>
    <p:sldId id="694" r:id="rId34"/>
    <p:sldId id="695" r:id="rId35"/>
    <p:sldId id="696" r:id="rId36"/>
    <p:sldId id="697" r:id="rId37"/>
    <p:sldId id="698" r:id="rId38"/>
    <p:sldId id="699" r:id="rId39"/>
    <p:sldId id="700" r:id="rId40"/>
    <p:sldId id="678" r:id="rId41"/>
    <p:sldId id="679" r:id="rId42"/>
    <p:sldId id="680" r:id="rId43"/>
    <p:sldId id="682" r:id="rId44"/>
    <p:sldId id="681" r:id="rId45"/>
    <p:sldId id="684" r:id="rId46"/>
    <p:sldId id="685" r:id="rId47"/>
    <p:sldId id="686" r:id="rId48"/>
    <p:sldId id="687" r:id="rId49"/>
    <p:sldId id="690" r:id="rId50"/>
    <p:sldId id="701" r:id="rId51"/>
    <p:sldId id="688" r:id="rId52"/>
    <p:sldId id="689" r:id="rId53"/>
    <p:sldId id="702" r:id="rId54"/>
  </p:sldIdLst>
  <p:sldSz cx="9144000" cy="6858000" type="screen4x3"/>
  <p:notesSz cx="6858000" cy="9144000"/>
  <p:embeddedFontLst>
    <p:embeddedFont>
      <p:font typeface="Franklin Gothic Medium Cond" panose="020B0604020202020204" charset="0"/>
      <p:regular r:id="rId57"/>
    </p:embeddedFont>
    <p:embeddedFont>
      <p:font typeface="Segoe UI" panose="020B0502040204020203" pitchFamily="34" charset="0"/>
      <p:regular r:id="rId58"/>
      <p:bold r:id="rId59"/>
      <p:italic r:id="rId60"/>
      <p:boldItalic r:id="rId61"/>
    </p:embeddedFont>
    <p:embeddedFont>
      <p:font typeface="Consolas" panose="020B0609020204030204" pitchFamily="49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</p:embeddedFont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C0C0C0"/>
    <a:srgbClr val="0C0684"/>
    <a:srgbClr val="000066"/>
    <a:srgbClr val="FF0000"/>
    <a:srgbClr val="7E1504"/>
    <a:srgbClr val="64C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6" autoAdjust="0"/>
    <p:restoredTop sz="85913" autoAdjust="0"/>
  </p:normalViewPr>
  <p:slideViewPr>
    <p:cSldViewPr>
      <p:cViewPr varScale="1">
        <p:scale>
          <a:sx n="60" d="100"/>
          <a:sy n="60" d="100"/>
        </p:scale>
        <p:origin x="15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3.xml"/><Relationship Id="rId61" Type="http://schemas.openxmlformats.org/officeDocument/2006/relationships/font" Target="fonts/font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fld id="{3C2898ED-82C0-4144-9EAD-10CEF860D202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25402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fld id="{C993001D-08FC-4FD7-9844-822D55F5CB3C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79254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Processzo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u.wikipedia.org/wiki/Oper%C3%A1ci%C3%B3s_rendszer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1ECBBDA-FC4C-4D41-9B34-497F88A6548A}" type="slidenum">
              <a:rPr lang="hu-HU" altLang="en-US"/>
              <a:pPr/>
              <a:t>1</a:t>
            </a:fld>
            <a:endParaRPr lang="hu-HU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5E10E356-5E6E-4093-81CD-FF4D3C02AB67}" type="slidenum">
              <a:rPr lang="hu-HU" altLang="en-US"/>
              <a:pPr/>
              <a:t>10</a:t>
            </a:fld>
            <a:endParaRPr lang="hu-HU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1ECBBDA-FC4C-4D41-9B34-497F88A6548A}" type="slidenum">
              <a:rPr lang="hu-HU" altLang="en-US"/>
              <a:pPr/>
              <a:t>11</a:t>
            </a:fld>
            <a:endParaRPr lang="hu-HU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B6895E49-D4A5-4318-A7D4-DD9315E451C2}" type="slidenum">
              <a:rPr lang="hu-HU" altLang="en-US"/>
              <a:pPr/>
              <a:t>12</a:t>
            </a:fld>
            <a:endParaRPr lang="hu-HU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Threadpool vs task: </a:t>
            </a:r>
            <a:r>
              <a:rPr lang="en-US" altLang="en-US" smtClean="0"/>
              <a:t>http://stackoverflow.com/questions/9200573/threadpool-queueuserworkitem-vs-task-factory-startnew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26C1D16A-88BC-4447-9B00-63933EB7DC02}" type="slidenum">
              <a:rPr lang="hu-HU" altLang="en-US"/>
              <a:pPr/>
              <a:t>13</a:t>
            </a:fld>
            <a:endParaRPr lang="hu-HU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9E452EC6-E6D1-4D43-8D04-332643C82F56}" type="slidenum">
              <a:rPr lang="hu-HU" altLang="en-US"/>
              <a:pPr/>
              <a:t>14</a:t>
            </a:fld>
            <a:endParaRPr lang="hu-HU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Megj. hívjátok fel a figyelmet, hogy a kód nem jó (Start(), Join() egymás utáni sorokban egyből ki is nyírja a párhuzamosságot) 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CBC40F54-2DD6-4859-BE41-060698066CDD}" type="slidenum">
              <a:rPr lang="hu-HU" altLang="en-US"/>
              <a:pPr/>
              <a:t>15</a:t>
            </a:fld>
            <a:endParaRPr lang="hu-HU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1ECBBDA-FC4C-4D41-9B34-497F88A6548A}" type="slidenum">
              <a:rPr lang="hu-HU" altLang="en-US"/>
              <a:pPr/>
              <a:t>16</a:t>
            </a:fld>
            <a:endParaRPr lang="hu-HU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9468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/>
              <a:t>Konklúzió: alapos előny/hátrány mérlegelés után használjuk csak</a:t>
            </a: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fld id="{10C3D57D-88BD-4B49-9EB9-FA7FDA83E2F4}" type="slidenum">
              <a:rPr lang="hu-HU" altLang="en-US" sz="1200">
                <a:solidFill>
                  <a:schemeClr val="tx1"/>
                </a:solidFill>
                <a:latin typeface="Segoe UI" pitchFamily="34" charset="0"/>
              </a:rPr>
              <a:pPr/>
              <a:t>17</a:t>
            </a:fld>
            <a:endParaRPr lang="hu-HU" altLang="en-US" sz="120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8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Mindkét hátrány</a:t>
            </a:r>
            <a:r>
              <a:rPr lang="hu-HU" baseline="0" dirty="0" smtClean="0"/>
              <a:t> megkerülhető, de kellemetlenek. </a:t>
            </a:r>
          </a:p>
          <a:p>
            <a:endParaRPr lang="hu-HU" baseline="0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When a thread calls the Wait method, the system checks if the Task that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thread is waiting for has started executing. If it has, then the thread calling Wait will block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until the Task has completed running. But if the Task has not started executing yet, then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the system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may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(depending on the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TaskScheduler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) execute the Task by using the thread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that called Wait. If this happens, then the thread calling Wait does not block; it executes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the Task and returns immediately.</a:t>
            </a:r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To help you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detect unobserved exceptions, you can register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callback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method with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TaskScheduler’s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static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UnobservedTaskException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event.</a:t>
            </a:r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The task infrastructure is very flexible, and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TaskScheduler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objects are a big part of this flexibility. A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TaskScheduler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object is responsible for executing scheduled tasks and also exposes task information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to the Visual Studio debugger. The FCL ships with two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TaskScheduler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-derived types: the thread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pool task scheduler and a synchronization context task scheduler. By default, all applications use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thread pool task scheduler. This task scheduler schedules tasks to the thread pool’s worker threads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and is discussed in more detail in this chapter’s “How the Thread Pool Manages Its Threads” section.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You can get a reference to the default task scheduler by querying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TaskScheduler’s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static Default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property.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The synchronization context task scheduler is typically used for applications sporting a graphical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user interface, such as Windows Forms, Windows Presentation Foundation (WPF), Silverlight, 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Windows Store applications. This task scheduler schedules all tasks onto the application’s GUI thread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so that all the task code can successfully update UI components like buttons, menu items, and so on.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The synchronization context task scheduler does not use the thread pool at all. You can get a reference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to a synchronization context task scheduler by querying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TaskScheduler’s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static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FromCurrentSynchronizationContext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method.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FFF33-0EC1-4DF9-BA03-179262974392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7118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u-HU" sz="2400" b="1" dirty="0" smtClean="0"/>
              <a:t>A szál extrém hosszú műveletet végez (pl. az alkalmazás teljes élettartama alatt futnia kell)</a:t>
            </a:r>
          </a:p>
          <a:p>
            <a:pPr lvl="1"/>
            <a:r>
              <a:rPr lang="hu-HU" sz="2400" b="1" dirty="0" smtClean="0"/>
              <a:t> 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Ebben amúgy nem vagyok biztos, hogy még most is így van, lásd </a:t>
            </a:r>
            <a:r>
              <a:rPr lang="hu-HU" sz="1200" b="0" i="0" u="none" strike="noStrike" kern="1200" baseline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LongRunning (ilyenkor nem threadpoolra teszi).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De mindenesere ilyenkor nem árt meg a nem Task szál.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Abort: _azonnali_ kinyírása a szálnak, ez a tasknál nincs, csak cancel. Mellesleg threadeknél meg egyebeknél is nagyon ellenjavallt az abort. </a:t>
            </a:r>
          </a:p>
          <a:p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You need the thread to run with a non-normal thread priority. All thread pool threads run at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normal priority. Although you can change this, it is not recommended, and the priority change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does not persist across thread pool operations.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■■ You need the thread to behave as a foreground thread, thereby preventing the application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from dying until the thread has completed its task. For more information, see the ”Foreground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Threads vs. Background Threads” section later in this chapter. Thread pool threads are always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background threads, and they may not complete their task if the CLR wants to terminate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process.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■■ The compute-bound task is extremely long-running; this way, I would not be taxing the thread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pool’s logic as it tries to figure out whether to create an additional thread.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■■ You want to start a thread and possibly abort it prematurely by calling Thread’s Abort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method (discussed in Chapter 22, “CLR Hosting and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AppDomains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”).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FFF33-0EC1-4DF9-BA03-179262974392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1ECBBDA-FC4C-4D41-9B34-497F88A6548A}" type="slidenum">
              <a:rPr lang="hu-HU" altLang="en-US"/>
              <a:pPr/>
              <a:t>2</a:t>
            </a:fld>
            <a:endParaRPr lang="hu-HU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u-HU" sz="2400" b="1" dirty="0" smtClean="0"/>
              <a:t>A szál extrém hosszú műveletet végez (pl. az alkalmazás teljes élettartama alatt futnia kell)</a:t>
            </a:r>
          </a:p>
          <a:p>
            <a:pPr lvl="1"/>
            <a:r>
              <a:rPr lang="hu-HU" sz="2400" b="1" dirty="0" smtClean="0"/>
              <a:t> 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Ebben amúgy nem vagyok biztos, hogy még most is így van, lásd </a:t>
            </a:r>
            <a:r>
              <a:rPr lang="hu-HU" sz="1200" b="0" i="0" u="none" strike="noStrike" kern="1200" baseline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LongRunning (ilyenkor nem threadpoolra teszi).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De mindenesere ilyenkor nem árt meg a nem Task szál.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Abort: _azonnali_ kinyírása a szálnak, ez a tasknál nincs, csak cancel. Mellesleg threadeknél meg egyebeknél is nagyon ellenjavallt az abort. </a:t>
            </a:r>
          </a:p>
          <a:p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endParaRPr lang="hu-HU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You need the thread to run with a non-normal thread priority. All thread pool threads run at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normal priority. Although you can change this, it is not recommended, and the priority change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does not persist across thread pool operations.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■■ You need the thread to behave as a foreground thread, thereby preventing the application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from dying until the thread has completed its task. For more information, see the ”Foreground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Threads vs. Background Threads” section later in this chapter. Thread pool threads are always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background threads, and they may not complete their task if the CLR wants to terminate the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process.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■■ The compute-bound task is extremely long-running; this way, I would not be taxing the thread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pool’s logic as it tries to figure out whether to create an additional thread.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Segoe UI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■■ You want to start a thread and possibly abort it prematurely by calling Thread’s Abort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method (discussed in Chapter 22, “CLR Hosting and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AppDomains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”).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FFF33-0EC1-4DF9-BA03-179262974392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013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Factory-s megoldásnak sok-sok</a:t>
            </a:r>
            <a:r>
              <a:rPr lang="hu-HU" baseline="0" dirty="0" smtClean="0"/>
              <a:t> overloadja van. Valamint egy factory-t felparaméterezhetünk, ahogy akarunk, és az adott paraméterekkel indíthatunk akár több darab Taskot is. (A példa nem mutatja meg ennek a kihasználását)</a:t>
            </a:r>
          </a:p>
          <a:p>
            <a:endParaRPr lang="hu-HU" baseline="0" dirty="0" smtClean="0"/>
          </a:p>
          <a:p>
            <a:r>
              <a:rPr lang="hu-HU" baseline="0" dirty="0" smtClean="0"/>
              <a:t>Task.Run, new segítségével is lehet visszatérési értékkel rendelkező Taskot indítani.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FFF33-0EC1-4DF9-BA03-179262974392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826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Érdekes még, és ha akarod, mutasd</a:t>
            </a:r>
            <a:r>
              <a:rPr lang="hu-HU" baseline="0" dirty="0" smtClean="0"/>
              <a:t> meg: ex.Handle(). Bár van rá példa a cancelnél később! </a:t>
            </a:r>
          </a:p>
          <a:p>
            <a:r>
              <a:rPr lang="hu-HU" baseline="0" dirty="0" smtClean="0"/>
              <a:t>https://msdn.microsoft.com/en-us/library/dd537614%28v=vs.110%29.aspx</a:t>
            </a:r>
          </a:p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FFF33-0EC1-4DF9-BA03-179262974392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227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The Microsoft .NET Framework offers a standard pattern for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canceling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 operations. This pattern is</a:t>
            </a:r>
          </a:p>
          <a:p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cooperative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, meaning that the operation that you want to cancel has to explicitly support being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canceled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Segoe UI" pitchFamily="34" charset="0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3FFF33-0EC1-4DF9-BA03-179262974392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177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1ECBBDA-FC4C-4D41-9B34-497F88A6548A}" type="slidenum">
              <a:rPr lang="hu-HU" altLang="en-US"/>
              <a:pPr/>
              <a:t>29</a:t>
            </a:fld>
            <a:endParaRPr lang="hu-HU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2994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1ECBBDA-FC4C-4D41-9B34-497F88A6548A}" type="slidenum">
              <a:rPr lang="hu-HU" altLang="en-US"/>
              <a:pPr/>
              <a:t>39</a:t>
            </a:fld>
            <a:endParaRPr lang="hu-HU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93333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Live lock occurs when threads continually conflict with each other and back off. </a:t>
            </a:r>
            <a:endParaRPr lang="hu-HU" altLang="en-US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11B608A4-C620-4236-9FF2-7581E53A4A47}" type="slidenum">
              <a:rPr lang="hu-HU" altLang="en-US"/>
              <a:pPr/>
              <a:t>40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24703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smtClean="0"/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E08A0962-1FEA-4787-9431-9AD757E2743B}" type="slidenum">
              <a:rPr lang="hu-HU" altLang="en-US"/>
              <a:pPr/>
              <a:t>41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50040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algn="ctr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algn="ctr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algn="ctr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algn="ctr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r"/>
            <a:fld id="{A33246F1-3AFC-4CA9-BE77-7A07F9013283}" type="slidenum">
              <a:rPr lang="hu-HU" altLang="en-US" sz="1200">
                <a:solidFill>
                  <a:schemeClr val="tx1"/>
                </a:solidFill>
                <a:latin typeface="Segoe UI" pitchFamily="34" charset="0"/>
              </a:rPr>
              <a:pPr algn="r"/>
              <a:t>44</a:t>
            </a:fld>
            <a:endParaRPr lang="hu-HU" altLang="en-US" sz="120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36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AADA7593-4984-44F9-B6FF-B7849B9FF8C3}" type="slidenum">
              <a:rPr lang="hu-HU" altLang="hu-HU"/>
              <a:pPr/>
              <a:t>46</a:t>
            </a:fld>
            <a:endParaRPr lang="hu-HU" altLang="hu-H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smtClean="0"/>
              <a:t>A lista nem teljes. Sztem ezen még pontosítani kéne. </a:t>
            </a:r>
          </a:p>
        </p:txBody>
      </p:sp>
    </p:spTree>
    <p:extLst>
      <p:ext uri="{BB962C8B-B14F-4D97-AF65-F5344CB8AC3E}">
        <p14:creationId xmlns:p14="http://schemas.microsoft.com/office/powerpoint/2010/main" val="6114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C90FB22-E863-41A1-812E-D2E085EBC5B4}" type="slidenum">
              <a:rPr lang="hu-HU" altLang="en-US"/>
              <a:pPr/>
              <a:t>3</a:t>
            </a:fld>
            <a:endParaRPr lang="hu-HU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A Hyper-threading a </a:t>
            </a:r>
            <a:r>
              <a:rPr lang="hu-HU" altLang="en-US" smtClean="0">
                <a:hlinkClick r:id="rId3" tooltip="Processzor"/>
              </a:rPr>
              <a:t>processzor</a:t>
            </a:r>
            <a:r>
              <a:rPr lang="hu-HU" altLang="en-US" smtClean="0"/>
              <a:t> bizonyos részeinek megduplázásával működik – azoknak a részeknek, amelyek a processzor állapotát tartalmazzák – ugyanakkor a fő számítási erőforrásokból egy marad. Így egy hyper-threadinggel ellátott processzor egy extra "logikai" processzort tartalmaz. Azok az </a:t>
            </a:r>
            <a:r>
              <a:rPr lang="hu-HU" altLang="en-US" smtClean="0">
                <a:hlinkClick r:id="rId4" tooltip="Operációs rendszer"/>
              </a:rPr>
              <a:t>operációs rendszerek</a:t>
            </a:r>
            <a:r>
              <a:rPr lang="hu-HU" altLang="en-US" smtClean="0"/>
              <a:t>, amelyek nincsenek felkészítve a hyper-threadingre, két különálló processzorként látják. Ez lehetővé teszi, hogy az operációs rendszer két szálat ütemezzen be futtatásra. A processzor átállhat a másik szál végrehajtására, ha az egyik szál végrehajtása valamilyen okból áll. Tipikus ilyen okok lehetnek a gyorsítótár-tévesztés, hibás előrejelzések vagy adatfüggőség.</a:t>
            </a:r>
          </a:p>
          <a:p>
            <a:r>
              <a:rPr lang="hu-HU" altLang="en-US" smtClean="0"/>
              <a:t>Ez a technológia az operációs rendszer és a felhasználói programok számára transzparens. A felhasználásához az operációs rendszernek csak több processzort kell tudnia kezelni, mivel a logikai processzor fizikai processzornak látszik.</a:t>
            </a:r>
          </a:p>
          <a:p>
            <a:endParaRPr lang="hu-HU" altLang="en-US" smtClean="0"/>
          </a:p>
          <a:p>
            <a:pPr marL="0" lvl="1"/>
            <a:r>
              <a:rPr lang="hu-HU" altLang="en-US" smtClean="0"/>
              <a:t>A folyamatok adminisztrációja és váltása igen erőforrásigényes művelet, viszont az általuk nyújtott elszigetelés szintje egy programon belül csaknem mindig szükségtelen. Ezt az ellentmondást oldják fel a szálak, amelyek elszigetelést nem nyújtanak, gyors párhuzamos végrehajtást azonban igen.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36A19DE9-C247-48AB-B946-C8577C15193B}" type="slidenum">
              <a:rPr lang="hu-HU" altLang="hu-HU"/>
              <a:pPr/>
              <a:t>47</a:t>
            </a:fld>
            <a:endParaRPr lang="hu-HU" altLang="hu-H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hu-HU" dirty="0" err="1" smtClean="0"/>
              <a:t>Event</a:t>
            </a:r>
            <a:r>
              <a:rPr lang="hu-HU" altLang="hu-HU" dirty="0" smtClean="0"/>
              <a:t>: Ez NEM a szokott .NET „esemény”-fogalom!</a:t>
            </a:r>
          </a:p>
          <a:p>
            <a:r>
              <a:rPr lang="hu-HU" altLang="hu-HU" dirty="0" err="1" smtClean="0"/>
              <a:t>Timerből</a:t>
            </a:r>
            <a:r>
              <a:rPr lang="hu-HU" altLang="hu-HU" dirty="0" smtClean="0"/>
              <a:t> már illene említeni a </a:t>
            </a:r>
            <a:r>
              <a:rPr lang="hu-HU" altLang="hu-HU" dirty="0" err="1" smtClean="0"/>
              <a:t>DispatcherTimer</a:t>
            </a:r>
            <a:r>
              <a:rPr lang="hu-HU" altLang="hu-HU" dirty="0" smtClean="0"/>
              <a:t>-t is, ezért inkább kivettem a táblázatot. Már a számok se biztos, hogy igazak azóta. </a:t>
            </a:r>
          </a:p>
          <a:p>
            <a:endParaRPr lang="hu-HU" altLang="hu-HU" dirty="0" smtClean="0"/>
          </a:p>
          <a:p>
            <a:pPr eaLnBrk="1" hangingPunct="1"/>
            <a:r>
              <a:rPr lang="hu-HU" b="1" dirty="0" smtClean="0"/>
              <a:t>Időzítők jellemzői</a:t>
            </a:r>
            <a:endParaRPr lang="en-GB" dirty="0" smtClean="0"/>
          </a:p>
          <a:p>
            <a:pPr eaLnBrk="1" hangingPunct="1"/>
            <a:r>
              <a:rPr lang="hu-HU" dirty="0" err="1" smtClean="0"/>
              <a:t>Windows.Forms.Timer</a:t>
            </a:r>
            <a:endParaRPr lang="en-GB" dirty="0" smtClean="0"/>
          </a:p>
          <a:p>
            <a:pPr eaLnBrk="1" hangingPunct="1"/>
            <a:r>
              <a:rPr lang="hu-HU" dirty="0" err="1" smtClean="0"/>
              <a:t>Timers.Timer</a:t>
            </a:r>
            <a:endParaRPr lang="en-GB" dirty="0" smtClean="0"/>
          </a:p>
          <a:p>
            <a:pPr eaLnBrk="1" hangingPunct="1"/>
            <a:r>
              <a:rPr lang="hu-HU" dirty="0" err="1" smtClean="0"/>
              <a:t>Threading.Timer</a:t>
            </a:r>
            <a:endParaRPr lang="en-GB" dirty="0" smtClean="0"/>
          </a:p>
          <a:p>
            <a:pPr eaLnBrk="1" hangingPunct="1"/>
            <a:r>
              <a:rPr lang="hu-HU" b="1" dirty="0" smtClean="0"/>
              <a:t>Pontosság</a:t>
            </a:r>
            <a:endParaRPr lang="en-GB" dirty="0" smtClean="0"/>
          </a:p>
          <a:p>
            <a:pPr eaLnBrk="1" hangingPunct="1"/>
            <a:r>
              <a:rPr lang="hu-HU" dirty="0" smtClean="0"/>
              <a:t>~10 </a:t>
            </a:r>
            <a:r>
              <a:rPr lang="hu-HU" dirty="0" err="1" smtClean="0"/>
              <a:t>ms</a:t>
            </a:r>
            <a:endParaRPr lang="en-GB" dirty="0" smtClean="0"/>
          </a:p>
          <a:p>
            <a:pPr eaLnBrk="1" hangingPunct="1"/>
            <a:r>
              <a:rPr lang="hu-HU" dirty="0" smtClean="0"/>
              <a:t>~100 </a:t>
            </a:r>
            <a:r>
              <a:rPr lang="hu-HU" dirty="0" err="1" smtClean="0"/>
              <a:t>ns</a:t>
            </a:r>
            <a:r>
              <a:rPr lang="hu-HU" dirty="0" smtClean="0"/>
              <a:t> (!)</a:t>
            </a:r>
            <a:endParaRPr lang="en-GB" dirty="0" smtClean="0"/>
          </a:p>
          <a:p>
            <a:pPr eaLnBrk="1" hangingPunct="1"/>
            <a:r>
              <a:rPr lang="hu-HU" dirty="0" smtClean="0"/>
              <a:t>~1 </a:t>
            </a:r>
            <a:r>
              <a:rPr lang="hu-HU" dirty="0" err="1" smtClean="0"/>
              <a:t>ms</a:t>
            </a:r>
            <a:endParaRPr lang="en-GB" dirty="0" smtClean="0"/>
          </a:p>
          <a:p>
            <a:pPr eaLnBrk="1" hangingPunct="1"/>
            <a:r>
              <a:rPr lang="hu-HU" b="1" dirty="0" smtClean="0"/>
              <a:t>Futtatás saját szálon</a:t>
            </a:r>
            <a:endParaRPr lang="en-GB" dirty="0" smtClean="0"/>
          </a:p>
          <a:p>
            <a:pPr eaLnBrk="1" hangingPunct="1"/>
            <a:r>
              <a:rPr lang="hu-HU" dirty="0" smtClean="0"/>
              <a:t>– </a:t>
            </a:r>
            <a:endParaRPr lang="en-GB" dirty="0" smtClean="0"/>
          </a:p>
          <a:p>
            <a:pPr eaLnBrk="1" hangingPunct="1"/>
            <a:r>
              <a:rPr lang="hu-HU" dirty="0" smtClean="0"/>
              <a:t>+</a:t>
            </a:r>
            <a:endParaRPr lang="en-GB" dirty="0" smtClean="0"/>
          </a:p>
          <a:p>
            <a:pPr eaLnBrk="1" hangingPunct="1"/>
            <a:r>
              <a:rPr lang="hu-HU" dirty="0" smtClean="0"/>
              <a:t>+</a:t>
            </a:r>
            <a:endParaRPr lang="en-GB" dirty="0" smtClean="0"/>
          </a:p>
          <a:p>
            <a:pPr eaLnBrk="1" hangingPunct="1"/>
            <a:r>
              <a:rPr lang="hu-HU" b="1" dirty="0" smtClean="0"/>
              <a:t>Csak egyszeri aktiválás</a:t>
            </a:r>
            <a:endParaRPr lang="en-GB" dirty="0" smtClean="0"/>
          </a:p>
          <a:p>
            <a:pPr eaLnBrk="1" hangingPunct="1"/>
            <a:r>
              <a:rPr lang="hu-HU" dirty="0" smtClean="0"/>
              <a:t>–</a:t>
            </a:r>
            <a:endParaRPr lang="en-GB" dirty="0" smtClean="0"/>
          </a:p>
          <a:p>
            <a:pPr eaLnBrk="1" hangingPunct="1"/>
            <a:r>
              <a:rPr lang="hu-HU" dirty="0" smtClean="0"/>
              <a:t>+</a:t>
            </a:r>
            <a:endParaRPr lang="en-GB" dirty="0" smtClean="0"/>
          </a:p>
          <a:p>
            <a:pPr eaLnBrk="1" hangingPunct="1"/>
            <a:r>
              <a:rPr lang="hu-HU" dirty="0" smtClean="0"/>
              <a:t>+</a:t>
            </a:r>
            <a:endParaRPr lang="en-GB" dirty="0" smtClean="0"/>
          </a:p>
          <a:p>
            <a:pPr eaLnBrk="1" hangingPunct="1"/>
            <a:r>
              <a:rPr lang="hu-HU" b="1" dirty="0" smtClean="0"/>
              <a:t>Beállítható első aktiválás</a:t>
            </a:r>
            <a:endParaRPr lang="en-GB" dirty="0" smtClean="0"/>
          </a:p>
          <a:p>
            <a:pPr eaLnBrk="1" hangingPunct="1"/>
            <a:r>
              <a:rPr lang="hu-HU" dirty="0" smtClean="0"/>
              <a:t>–</a:t>
            </a:r>
            <a:endParaRPr lang="en-GB" dirty="0" smtClean="0"/>
          </a:p>
          <a:p>
            <a:pPr eaLnBrk="1" hangingPunct="1"/>
            <a:r>
              <a:rPr lang="hu-HU" dirty="0" smtClean="0"/>
              <a:t>–</a:t>
            </a:r>
            <a:endParaRPr lang="en-GB" dirty="0" smtClean="0"/>
          </a:p>
          <a:p>
            <a:pPr eaLnBrk="1" hangingPunct="1"/>
            <a:r>
              <a:rPr lang="hu-HU" dirty="0" smtClean="0"/>
              <a:t>+</a:t>
            </a:r>
            <a:endParaRPr lang="en-GB" dirty="0" smtClean="0"/>
          </a:p>
          <a:p>
            <a:pPr eaLnBrk="1" hangingPunct="1"/>
            <a:r>
              <a:rPr lang="hu-HU" b="1" dirty="0" smtClean="0"/>
              <a:t>Vizuális komponens</a:t>
            </a:r>
            <a:endParaRPr lang="en-GB" dirty="0" smtClean="0"/>
          </a:p>
          <a:p>
            <a:pPr eaLnBrk="1" hangingPunct="1"/>
            <a:r>
              <a:rPr lang="hu-HU" dirty="0" smtClean="0"/>
              <a:t>+</a:t>
            </a:r>
            <a:endParaRPr lang="en-GB" dirty="0" smtClean="0"/>
          </a:p>
          <a:p>
            <a:pPr eaLnBrk="1" hangingPunct="1"/>
            <a:r>
              <a:rPr lang="hu-HU" dirty="0" smtClean="0"/>
              <a:t>–</a:t>
            </a:r>
            <a:endParaRPr lang="en-GB" dirty="0" smtClean="0"/>
          </a:p>
          <a:p>
            <a:pPr eaLnBrk="1" hangingPunct="1"/>
            <a:r>
              <a:rPr lang="hu-HU" dirty="0" smtClean="0"/>
              <a:t>–</a:t>
            </a:r>
            <a:endParaRPr lang="en-GB" dirty="0" smtClean="0"/>
          </a:p>
          <a:p>
            <a:pPr eaLnBrk="1" hangingPunct="1"/>
            <a:r>
              <a:rPr lang="hu-HU" b="1" dirty="0" smtClean="0"/>
              <a:t>Platformfüggetlen</a:t>
            </a:r>
            <a:endParaRPr lang="en-GB" dirty="0" smtClean="0"/>
          </a:p>
          <a:p>
            <a:pPr eaLnBrk="1" hangingPunct="1"/>
            <a:r>
              <a:rPr lang="hu-HU" dirty="0" smtClean="0"/>
              <a:t>–</a:t>
            </a:r>
            <a:endParaRPr lang="en-GB" dirty="0" smtClean="0"/>
          </a:p>
          <a:p>
            <a:pPr eaLnBrk="1" hangingPunct="1"/>
            <a:r>
              <a:rPr lang="hu-HU" dirty="0" smtClean="0"/>
              <a:t>–</a:t>
            </a:r>
            <a:endParaRPr lang="en-GB" dirty="0" smtClean="0"/>
          </a:p>
          <a:p>
            <a:pPr eaLnBrk="1" hangingPunct="1"/>
            <a:r>
              <a:rPr lang="hu-HU" dirty="0" smtClean="0"/>
              <a:t>+</a:t>
            </a:r>
            <a:endParaRPr lang="en-GB" dirty="0" smtClean="0"/>
          </a:p>
          <a:p>
            <a:endParaRPr lang="hu-HU" altLang="hu-HU" dirty="0" smtClean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229168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15991321-A947-4C59-B09C-E4528CD71669}" type="slidenum">
              <a:rPr lang="hu-HU" altLang="hu-HU"/>
              <a:pPr/>
              <a:t>50</a:t>
            </a:fld>
            <a:endParaRPr lang="hu-HU" altLang="hu-H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79704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1A8762DC-F83F-4756-BF0C-0B74A2778FA3}" type="slidenum">
              <a:rPr lang="hu-HU" altLang="hu-HU"/>
              <a:pPr/>
              <a:t>51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2083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BF4C3B57-7B01-492B-AB8F-7A3BA485918C}" type="slidenum">
              <a:rPr lang="hu-HU" altLang="en-US"/>
              <a:pPr/>
              <a:t>4</a:t>
            </a:fld>
            <a:endParaRPr lang="hu-HU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FF9E96DC-4F43-410B-A09D-7E33B69847D2}" type="slidenum">
              <a:rPr lang="hu-HU" altLang="en-US"/>
              <a:pPr/>
              <a:t>5</a:t>
            </a:fld>
            <a:endParaRPr lang="hu-HU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61ECBBDA-FC4C-4D41-9B34-497F88A6548A}" type="slidenum">
              <a:rPr lang="hu-HU" altLang="en-US"/>
              <a:pPr/>
              <a:t>6</a:t>
            </a:fld>
            <a:endParaRPr lang="hu-HU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56E5A081-775B-4AA1-BEB6-159F2BC7E7BC}" type="slidenum">
              <a:rPr lang="hu-HU" altLang="en-US"/>
              <a:pPr/>
              <a:t>7</a:t>
            </a:fld>
            <a:endParaRPr lang="hu-HU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Összefoglalás: új processzek egyszerű vezérlése (létrehozás, leállítás), ill. processzekről/ből információnyerésre. </a:t>
            </a:r>
          </a:p>
          <a:p>
            <a:endParaRPr lang="hu-HU" altLang="en-US" smtClean="0"/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D7299A30-279D-4666-BEB9-991A7EFA472F}" type="slidenum">
              <a:rPr lang="hu-HU" altLang="en-US"/>
              <a:pPr/>
              <a:t>8</a:t>
            </a:fld>
            <a:endParaRPr lang="hu-HU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altLang="en-US" smtClean="0"/>
              <a:t>Számos paraméter és beállítás adható meg a folyamatként elindítani kívánt programhoz</a:t>
            </a:r>
          </a:p>
          <a:p>
            <a:endParaRPr lang="hu-HU" altLang="en-US" smtClean="0"/>
          </a:p>
          <a:p>
            <a:r>
              <a:rPr lang="hu-HU" altLang="en-US" smtClean="0"/>
              <a:t>UseShellExecute: shell indítást használjuk-e? Ha igen, akkor: nem kell hogy futtatható állomány legyen (nem futtathatót a társított programmal indít el; mint kettős kattintás a windows explorerben). ErrorDialog csak így megy.  Ha UseShellExecute==false, akkor csak futtatható indítható, ÉS megengedi a RedirectStandardInput/Output/Errort. Teljes elérési út kell.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Segoe U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Segoe U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Segoe U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itchFamily="34" charset="0"/>
              </a:defRPr>
            </a:lvl9pPr>
          </a:lstStyle>
          <a:p>
            <a:fld id="{D7D0806A-5882-4233-8384-B49A059AC975}" type="slidenum">
              <a:rPr lang="hu-HU" altLang="en-US"/>
              <a:pPr/>
              <a:t>9</a:t>
            </a:fld>
            <a:endParaRPr lang="hu-HU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en-US" sz="1000" smtClean="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77A619-F882-480D-BB04-243C989D5C9F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375492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D85A6-1CAC-4ADA-83F5-6DB665A72B5A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704246427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A6844-613D-4640-A900-EE2081EAB30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29139434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F69A7-02E1-4417-881D-6897F1F3376E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969787050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33EFC-366E-4068-8063-BD8A7400AD6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39743425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C7ED-0EEA-4D8A-A03D-F170DE42B3F7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51396337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651C0-869E-4F7C-A1E0-06DAFD7A96F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64015060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CBEA9-D87B-4558-B3DD-7CF97A759B0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474450495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5148D-47B7-4891-B711-FADA208E74FC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20776981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FA73A-7E65-422E-A2E1-2706C0C01D3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16389755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6943F-A080-474F-BFD2-A90C7355EBAB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130847972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02A18-C486-47EB-BCC2-9DD6DC984BE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346217346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B217D-D0A3-4E85-8487-105FF9342DC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145859675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Click to edit Master text styles</a:t>
            </a:r>
          </a:p>
          <a:p>
            <a:pPr lvl="1"/>
            <a:r>
              <a:rPr lang="hu-HU" altLang="en-US" smtClean="0"/>
              <a:t>Second level</a:t>
            </a:r>
          </a:p>
          <a:p>
            <a:pPr lvl="2"/>
            <a:r>
              <a:rPr lang="hu-HU" altLang="en-US" smtClean="0"/>
              <a:t>Third level</a:t>
            </a:r>
          </a:p>
          <a:p>
            <a:pPr lvl="3"/>
            <a:r>
              <a:rPr lang="hu-HU" altLang="en-US" smtClean="0"/>
              <a:t>Fourth level</a:t>
            </a:r>
          </a:p>
          <a:p>
            <a:pPr lvl="4"/>
            <a:r>
              <a:rPr lang="hu-HU" alt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fld id="{F1565988-C9DF-42D4-B42B-6DE81183FF34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en-US" sz="1000" smtClean="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HP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en-US" sz="1000" smtClean="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fld id="{833005A2-54E6-4A3F-AD7D-A3D010A941D7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3B5418-B121-4972-8CF3-33FB4599AC6D}" type="slidenum">
              <a:rPr lang="hu-HU" altLang="en-US" sz="1000" b="0"/>
              <a:pPr/>
              <a:t>1</a:t>
            </a:fld>
            <a:endParaRPr lang="hu-HU" altLang="en-US" sz="1000" b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altLang="hu-HU" sz="4000" dirty="0" smtClean="0"/>
              <a:t>A</a:t>
            </a:r>
            <a:r>
              <a:rPr lang="en-US" altLang="hu-HU" sz="4000" dirty="0" err="1" smtClean="0"/>
              <a:t>dvanced</a:t>
            </a:r>
            <a:r>
              <a:rPr lang="en-US" altLang="hu-HU" sz="4000" dirty="0" smtClean="0"/>
              <a:t> </a:t>
            </a:r>
            <a:r>
              <a:rPr lang="en-US" altLang="hu-HU" sz="4000" dirty="0"/>
              <a:t>development techniques</a:t>
            </a:r>
            <a:endParaRPr lang="hu-HU" altLang="en-US" sz="4000" dirty="0" smtClean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Fundamentals of parallel execution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Processes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Threads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altLang="en-US" sz="2000" b="0" dirty="0" smtClean="0"/>
              <a:t>Tasks</a:t>
            </a:r>
            <a:endParaRPr lang="hu-HU" altLang="en-US" sz="2000" b="0" dirty="0" smtClean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altLang="en-US" sz="2000" b="0" dirty="0" err="1" smtClean="0"/>
              <a:t>Async</a:t>
            </a:r>
            <a:r>
              <a:rPr lang="hu-HU" altLang="en-US" sz="2000" b="0" dirty="0" smtClean="0"/>
              <a:t>/</a:t>
            </a:r>
            <a:r>
              <a:rPr lang="hu-HU" altLang="en-US" sz="2000" b="0" dirty="0" err="1" smtClean="0"/>
              <a:t>Await</a:t>
            </a:r>
            <a:endParaRPr lang="hu-HU" altLang="en-US" sz="2000" b="0" dirty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Thread synchronization</a:t>
            </a:r>
            <a:endParaRPr lang="hu-HU" altLang="en-US" sz="2000" b="0" dirty="0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Exercises</a:t>
            </a:r>
            <a:endParaRPr lang="hu-HU" altLang="en-US" dirty="0" smtClean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397875" cy="547211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Create a console application that executes an arbitrary number of </a:t>
            </a:r>
            <a:r>
              <a:rPr lang="en-US" altLang="en-US" dirty="0" err="1" smtClean="0"/>
              <a:t>traceroute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tracert</a:t>
            </a:r>
            <a:r>
              <a:rPr lang="en-US" altLang="en-US" dirty="0" smtClean="0"/>
              <a:t>) processes so the individual calls do not block the main application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Use the </a:t>
            </a:r>
            <a:r>
              <a:rPr lang="en-US" altLang="en-US" dirty="0" err="1" smtClean="0"/>
              <a:t>netstat</a:t>
            </a:r>
            <a:r>
              <a:rPr lang="en-US" altLang="en-US" dirty="0" smtClean="0"/>
              <a:t> command’s output to list the currently opened network communication channels for an arbitrary process</a:t>
            </a:r>
            <a:endParaRPr lang="en-US" altLang="en-US" dirty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3274BC4-2A7E-4E9E-BC79-75E2738A8801}" type="slidenum">
              <a:rPr lang="hu-HU" altLang="en-US" sz="1000" b="0"/>
              <a:pPr/>
              <a:t>10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3B5418-B121-4972-8CF3-33FB4599AC6D}" type="slidenum">
              <a:rPr lang="hu-HU" altLang="en-US" sz="1000" b="0"/>
              <a:pPr/>
              <a:t>11</a:t>
            </a:fld>
            <a:endParaRPr lang="hu-HU" altLang="en-US" sz="1000" b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altLang="hu-HU" sz="4000" dirty="0" smtClean="0"/>
              <a:t>A</a:t>
            </a:r>
            <a:r>
              <a:rPr lang="en-US" altLang="hu-HU" sz="4000" dirty="0" err="1" smtClean="0"/>
              <a:t>dvanced</a:t>
            </a:r>
            <a:r>
              <a:rPr lang="en-US" altLang="hu-HU" sz="4000" dirty="0" smtClean="0"/>
              <a:t> </a:t>
            </a:r>
            <a:r>
              <a:rPr lang="en-US" altLang="hu-HU" sz="4000" dirty="0"/>
              <a:t>development techniques</a:t>
            </a:r>
            <a:endParaRPr lang="hu-HU" altLang="en-US" sz="4000" dirty="0" smtClean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Fundamentals of parallel execution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Processes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Threads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Async</a:t>
            </a:r>
            <a:r>
              <a:rPr lang="hu-HU" altLang="en-US" sz="20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Await</a:t>
            </a: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Thread synchronization</a:t>
            </a: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137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Possibilities for multi-threaded processing</a:t>
            </a:r>
            <a:endParaRPr lang="hu-HU" altLang="en-US" dirty="0" smtClean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57610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Asynchronous method call</a:t>
            </a:r>
            <a:r>
              <a:rPr lang="hu-HU" altLang="en-US" dirty="0" smtClean="0"/>
              <a:t> (</a:t>
            </a:r>
            <a:r>
              <a:rPr lang="en-US" altLang="en-US" dirty="0" smtClean="0"/>
              <a:t>not in our schedule</a:t>
            </a:r>
            <a:r>
              <a:rPr lang="hu-HU" altLang="en-US" dirty="0" smtClean="0"/>
              <a:t>)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We can call delegates and special methods supporting this pattern</a:t>
            </a:r>
            <a:endParaRPr lang="hu-HU" altLang="en-US" sz="1600" dirty="0" smtClean="0"/>
          </a:p>
          <a:p>
            <a:pPr>
              <a:spcBef>
                <a:spcPct val="0"/>
              </a:spcBef>
            </a:pPr>
            <a:r>
              <a:rPr lang="hu-HU" altLang="en-US" dirty="0" err="1" smtClean="0"/>
              <a:t>Thread</a:t>
            </a:r>
            <a:r>
              <a:rPr lang="hu-HU" altLang="en-US" dirty="0" smtClean="0"/>
              <a:t> </a:t>
            </a:r>
            <a:r>
              <a:rPr lang="en-US" altLang="en-US" dirty="0" smtClean="0"/>
              <a:t>class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Low-level management of threads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Simple (simply “execute this method in another thread”), but requires lots of accuracy and planning (Concurrency? Return values?)</a:t>
            </a:r>
            <a:endParaRPr lang="hu-HU" altLang="en-US" dirty="0" smtClean="0"/>
          </a:p>
          <a:p>
            <a:pPr>
              <a:spcBef>
                <a:spcPct val="0"/>
              </a:spcBef>
            </a:pPr>
            <a:r>
              <a:rPr lang="hu-HU" altLang="en-US" dirty="0" err="1" smtClean="0"/>
              <a:t>ThreadPool</a:t>
            </a:r>
            <a:r>
              <a:rPr lang="hu-HU" altLang="en-US" dirty="0" smtClean="0"/>
              <a:t> </a:t>
            </a:r>
            <a:r>
              <a:rPr lang="en-US" altLang="en-US" dirty="0" smtClean="0"/>
              <a:t>class </a:t>
            </a:r>
            <a:r>
              <a:rPr lang="hu-HU" altLang="en-US" dirty="0" smtClean="0"/>
              <a:t>(</a:t>
            </a:r>
            <a:r>
              <a:rPr lang="en-US" altLang="en-US" dirty="0" smtClean="0"/>
              <a:t>not in our schedule</a:t>
            </a:r>
            <a:r>
              <a:rPr lang="hu-HU" altLang="en-US" dirty="0" smtClean="0"/>
              <a:t>)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There is a set/pool of threads waiting for usage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No need for individually creating/destroying threads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Simple and very efficient, but lacks functionality (e.g. thread identification)</a:t>
            </a:r>
            <a:endParaRPr lang="hu-HU" altLang="en-US" dirty="0" smtClean="0"/>
          </a:p>
          <a:p>
            <a:pPr>
              <a:spcBef>
                <a:spcPct val="0"/>
              </a:spcBef>
            </a:pPr>
            <a:r>
              <a:rPr lang="hu-HU" altLang="en-US" dirty="0" err="1" smtClean="0"/>
              <a:t>BackgroundWorker</a:t>
            </a:r>
            <a:r>
              <a:rPr lang="hu-HU" altLang="en-US" dirty="0" smtClean="0"/>
              <a:t> </a:t>
            </a:r>
            <a:r>
              <a:rPr lang="en-US" altLang="en-US" dirty="0" smtClean="0"/>
              <a:t>class </a:t>
            </a:r>
            <a:r>
              <a:rPr lang="hu-HU" altLang="en-US" dirty="0" smtClean="0"/>
              <a:t>(</a:t>
            </a:r>
            <a:r>
              <a:rPr lang="en-US" altLang="en-US" dirty="0" smtClean="0"/>
              <a:t>not in our schedule</a:t>
            </a:r>
            <a:r>
              <a:rPr lang="hu-HU" altLang="en-US" dirty="0" smtClean="0"/>
              <a:t>)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Typically used to separate the UI thread from long operations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Very limited functionality</a:t>
            </a:r>
            <a:endParaRPr lang="hu-HU" altLang="en-US" dirty="0" smtClean="0"/>
          </a:p>
          <a:p>
            <a:pPr>
              <a:spcBef>
                <a:spcPct val="0"/>
              </a:spcBef>
            </a:pPr>
            <a:r>
              <a:rPr lang="hu-HU" altLang="en-US" dirty="0" smtClean="0"/>
              <a:t>TPL / </a:t>
            </a:r>
            <a:r>
              <a:rPr lang="hu-HU" altLang="en-US" dirty="0" err="1" smtClean="0"/>
              <a:t>Task</a:t>
            </a:r>
            <a:r>
              <a:rPr lang="hu-HU" altLang="en-US" dirty="0" smtClean="0"/>
              <a:t> </a:t>
            </a:r>
            <a:r>
              <a:rPr lang="en-US" altLang="en-US" dirty="0" smtClean="0"/>
              <a:t>class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High-level thread management, unified API with high functionality</a:t>
            </a:r>
            <a:endParaRPr lang="hu-HU" altLang="en-US" dirty="0" smtClean="0"/>
          </a:p>
          <a:p>
            <a:pPr>
              <a:spcBef>
                <a:spcPct val="0"/>
              </a:spcBef>
            </a:pPr>
            <a:r>
              <a:rPr lang="hu-HU" altLang="en-US" dirty="0" smtClean="0"/>
              <a:t>TPL / Parallel </a:t>
            </a:r>
            <a:r>
              <a:rPr lang="en-US" altLang="en-US" dirty="0" smtClean="0"/>
              <a:t>class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Data-parallel execution, Parallel loops</a:t>
            </a:r>
          </a:p>
          <a:p>
            <a:pPr>
              <a:spcBef>
                <a:spcPct val="0"/>
              </a:spcBef>
            </a:pPr>
            <a:r>
              <a:rPr lang="en-US" altLang="en-US" dirty="0" err="1" smtClean="0"/>
              <a:t>Async</a:t>
            </a:r>
            <a:r>
              <a:rPr lang="en-US" altLang="en-US" dirty="0" smtClean="0"/>
              <a:t>/Await (not in </a:t>
            </a:r>
            <a:r>
              <a:rPr lang="hu-HU" altLang="en-US" dirty="0" err="1" smtClean="0"/>
              <a:t>the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practices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727C992-AB77-4527-8C5F-8C57FF551881}" type="slidenum">
              <a:rPr lang="hu-HU" altLang="en-US" sz="1000" b="0"/>
              <a:pPr/>
              <a:t>12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9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99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9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99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9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Threads (fragment)</a:t>
            </a:r>
            <a:endParaRPr lang="hu-HU" altLang="en-US" dirty="0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 dirty="0" err="1" smtClean="0"/>
              <a:t>System.Threading.Thread</a:t>
            </a:r>
            <a:r>
              <a:rPr lang="hu-HU" altLang="en-US" dirty="0" smtClean="0"/>
              <a:t> </a:t>
            </a:r>
            <a:r>
              <a:rPr lang="en-US" altLang="en-US" dirty="0" smtClean="0"/>
              <a:t>class</a:t>
            </a:r>
            <a:endParaRPr lang="hu-HU" altLang="en-US" dirty="0" smtClean="0"/>
          </a:p>
        </p:txBody>
      </p:sp>
      <p:graphicFrame>
        <p:nvGraphicFramePr>
          <p:cNvPr id="397446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15575"/>
              </p:ext>
            </p:extLst>
          </p:nvPr>
        </p:nvGraphicFramePr>
        <p:xfrm>
          <a:off x="539750" y="1190625"/>
          <a:ext cx="8424863" cy="5477820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3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Methods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Start()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Suspend(), Resume()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Abort()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Rarely used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GetHashCode()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Usable for identification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Sleep()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Wait a given timespan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Join()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Wait for a thread to finish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Properties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CurrentCulture, CurrentUICulture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IsBackground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>
                          <a:solidFill>
                            <a:schemeClr val="tx1"/>
                          </a:solidFill>
                        </a:rPr>
                        <a:t>The execution of a program is finished</a:t>
                      </a:r>
                      <a:r>
                        <a:rPr lang="en-US" altLang="en-US" sz="1800" baseline="0" dirty="0" smtClean="0">
                          <a:solidFill>
                            <a:schemeClr val="tx1"/>
                          </a:solidFill>
                        </a:rPr>
                        <a:t> when the last foreground thread is finished (the background threads are aborted)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IsThreadPoolThread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ManagedThreadID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Priority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ThreadState</a:t>
                      </a:r>
                    </a:p>
                  </a:txBody>
                  <a:tcPr marL="108000" marR="0" marT="18000" marB="18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8000" marB="18000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2822" name="Dia számának helye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5157D51-6077-4BB7-A322-03B3C7D35C9A}" type="slidenum">
              <a:rPr lang="hu-HU" altLang="en-US" sz="1000" b="0"/>
              <a:pPr/>
              <a:t>13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err="1" smtClean="0"/>
              <a:t>System.Threading.Thread</a:t>
            </a:r>
            <a:r>
              <a:rPr lang="hu-HU" altLang="en-US" dirty="0" smtClean="0"/>
              <a:t> </a:t>
            </a:r>
            <a:r>
              <a:rPr lang="en-US" altLang="en-US" dirty="0" smtClean="0"/>
              <a:t>example</a:t>
            </a:r>
            <a:endParaRPr lang="hu-HU" altLang="en-US" dirty="0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07950" y="765175"/>
            <a:ext cx="9036050" cy="572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/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using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System;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using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System.Threading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class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>
                <a:solidFill>
                  <a:srgbClr val="2B91AF"/>
                </a:solidFill>
                <a:latin typeface="Franklin Gothic Medium Cond" pitchFamily="34" charset="0"/>
              </a:rPr>
              <a:t>Program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{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static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void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Main(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string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[] 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args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)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{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Console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.WriteLine</a:t>
            </a:r>
            <a:r>
              <a:rPr lang="hu-HU" altLang="en-U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(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en-US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Now we create a thread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hu-HU" altLang="en-U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);</a:t>
            </a: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Console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.WriteLine</a:t>
            </a:r>
            <a:r>
              <a:rPr lang="hu-HU" altLang="en-U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(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en-US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Main thread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>
                <a:solidFill>
                  <a:srgbClr val="A31515"/>
                </a:solidFill>
                <a:latin typeface="Franklin Gothic Medium Cond" pitchFamily="34" charset="0"/>
              </a:rPr>
              <a:t>({0})"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, 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Thread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.CurrentThread.GetHashCode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Thread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newThread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=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new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Thread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ThreadMethod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);		</a:t>
            </a:r>
            <a:endParaRPr lang="hu-HU" altLang="en-US" sz="1800" b="1" dirty="0">
              <a:solidFill>
                <a:srgbClr val="008000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8000"/>
                </a:solidFill>
                <a:latin typeface="Franklin Gothic Medium Cond" pitchFamily="34" charset="0"/>
              </a:rPr>
              <a:t>           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newThread.Name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= 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en-US" altLang="en-US" sz="1800" b="1" dirty="0" err="1" smtClean="0">
                <a:solidFill>
                  <a:srgbClr val="A31515"/>
                </a:solidFill>
                <a:latin typeface="Franklin Gothic Medium Cond" pitchFamily="34" charset="0"/>
              </a:rPr>
              <a:t>NewThread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hu-HU" altLang="en-U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;</a:t>
            </a: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newThread.Start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newThread.Join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}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static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void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ThreadMethod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{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Console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.WriteLine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</a:t>
            </a:r>
            <a:r>
              <a:rPr lang="hu-HU" altLang="en-US" sz="1800" b="1" dirty="0">
                <a:solidFill>
                  <a:srgbClr val="A31515"/>
                </a:solidFill>
                <a:latin typeface="Franklin Gothic Medium Cond" pitchFamily="34" charset="0"/>
              </a:rPr>
              <a:t>"{0} 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(</a:t>
            </a:r>
            <a:r>
              <a:rPr lang="en-US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ID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: </a:t>
            </a:r>
            <a:r>
              <a:rPr lang="hu-HU" altLang="en-US" sz="1800" b="1" dirty="0">
                <a:solidFill>
                  <a:srgbClr val="A31515"/>
                </a:solidFill>
                <a:latin typeface="Franklin Gothic Medium Cond" pitchFamily="34" charset="0"/>
              </a:rPr>
              <a:t>{1})"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, 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Thread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.CurrentThread.Name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, 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Thread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.CurrentThread.GetHashCode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}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}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0" y="765175"/>
            <a:ext cx="388938" cy="572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/>
          <a:lstStyle/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3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4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5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6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7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8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9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10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11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12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13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14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15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16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17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18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19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20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21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22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23</a:t>
            </a: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395288" y="765175"/>
            <a:ext cx="0" cy="5726113"/>
          </a:xfrm>
          <a:prstGeom prst="line">
            <a:avLst/>
          </a:prstGeom>
          <a:noFill/>
          <a:ln w="19050">
            <a:solidFill>
              <a:srgbClr val="2B91A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8000" rIns="18000" bIns="18000" anchor="ctr"/>
          <a:lstStyle/>
          <a:p>
            <a:endParaRPr lang="hu-HU"/>
          </a:p>
        </p:txBody>
      </p:sp>
      <p:sp>
        <p:nvSpPr>
          <p:cNvPr id="34822" name="Dia számának helye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7B724E0-6105-4BC3-95B0-49FD771C144B}" type="slidenum">
              <a:rPr lang="hu-HU" altLang="en-US" sz="1000" b="0"/>
              <a:pPr/>
              <a:t>14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endParaRPr lang="hu-HU" altLang="en-US" dirty="0" smtClean="0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08050"/>
            <a:ext cx="8326438" cy="5545138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Create a console application that is capable of measuring the speed of a webpage throughout 10 seconds by executing </a:t>
            </a:r>
            <a:r>
              <a:rPr lang="hu-HU" altLang="en-US" dirty="0" err="1"/>
              <a:t>System.Net.WebClient</a:t>
            </a:r>
            <a:r>
              <a:rPr lang="hu-HU" altLang="en-US" dirty="0"/>
              <a:t>().</a:t>
            </a:r>
            <a:r>
              <a:rPr lang="hu-HU" altLang="en-US" dirty="0" err="1"/>
              <a:t>DownloadString</a:t>
            </a:r>
            <a:r>
              <a:rPr lang="hu-HU" altLang="en-US" dirty="0"/>
              <a:t>(</a:t>
            </a:r>
            <a:r>
              <a:rPr lang="hu-HU" altLang="en-US" dirty="0" err="1"/>
              <a:t>url</a:t>
            </a:r>
            <a:r>
              <a:rPr lang="hu-HU" altLang="en-US" dirty="0"/>
              <a:t>) </a:t>
            </a:r>
            <a:r>
              <a:rPr lang="en-US" altLang="en-US" dirty="0" smtClean="0"/>
              <a:t>calls in separate threads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 smtClean="0"/>
              <a:t>Create a console application that is capable of concurrently downloading several RSS feeds and looking for user-specified keywords in them.</a:t>
            </a:r>
            <a:endParaRPr lang="hu-HU" altLang="en-US" dirty="0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7BDD219-8DF3-4BB2-8616-AE839CECC284}" type="slidenum">
              <a:rPr lang="hu-HU" altLang="en-US" sz="1000" b="0"/>
              <a:pPr/>
              <a:t>15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3B5418-B121-4972-8CF3-33FB4599AC6D}" type="slidenum">
              <a:rPr lang="hu-HU" altLang="en-US" sz="1000" b="0"/>
              <a:pPr/>
              <a:t>16</a:t>
            </a:fld>
            <a:endParaRPr lang="hu-HU" altLang="en-US" sz="1000" b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altLang="hu-HU" sz="4000" dirty="0" smtClean="0"/>
              <a:t>A</a:t>
            </a:r>
            <a:r>
              <a:rPr lang="en-US" altLang="hu-HU" sz="4000" dirty="0" err="1" smtClean="0"/>
              <a:t>dvanced</a:t>
            </a:r>
            <a:r>
              <a:rPr lang="en-US" altLang="hu-HU" sz="4000" dirty="0" smtClean="0"/>
              <a:t> </a:t>
            </a:r>
            <a:r>
              <a:rPr lang="en-US" altLang="hu-HU" sz="4000" dirty="0"/>
              <a:t>development techniques</a:t>
            </a:r>
            <a:endParaRPr lang="hu-HU" altLang="en-US" sz="4000" dirty="0" smtClean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Fundamentals of parallel execution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Processes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Threads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Tasks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Async</a:t>
            </a:r>
            <a:r>
              <a:rPr lang="hu-HU" altLang="en-US" sz="20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Await</a:t>
            </a: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Thread synchronization</a:t>
            </a: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endParaRPr lang="hu-HU" alt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5903701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threading </a:t>
            </a:r>
            <a:r>
              <a:rPr lang="hu-HU" dirty="0" smtClean="0"/>
              <a:t>/ </a:t>
            </a:r>
            <a:r>
              <a:rPr lang="en-US" dirty="0" smtClean="0"/>
              <a:t>Multi threading</a:t>
            </a:r>
            <a:r>
              <a:rPr lang="hu-HU" dirty="0" smtClean="0"/>
              <a:t>?</a:t>
            </a:r>
            <a:endParaRPr lang="en-GB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7950" y="692150"/>
            <a:ext cx="9217025" cy="57610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Multi-threading is essential for the responsiveness of the program / OS, but</a:t>
            </a:r>
            <a:r>
              <a:rPr lang="hu-HU" dirty="0" smtClean="0"/>
              <a:t>...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It is expensive</a:t>
            </a:r>
            <a:r>
              <a:rPr lang="hu-HU" dirty="0" smtClean="0"/>
              <a:t> (</a:t>
            </a:r>
            <a:r>
              <a:rPr lang="en-US" dirty="0" smtClean="0"/>
              <a:t>depending on the </a:t>
            </a:r>
            <a:r>
              <a:rPr lang="hu-HU" dirty="0" smtClean="0"/>
              <a:t>OS)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/>
              <a:t>Thread </a:t>
            </a:r>
            <a:r>
              <a:rPr lang="hu-HU" dirty="0" err="1"/>
              <a:t>overhead</a:t>
            </a:r>
            <a:r>
              <a:rPr lang="hu-HU" dirty="0"/>
              <a:t> &lt;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overhead</a:t>
            </a:r>
            <a:r>
              <a:rPr lang="en-US" dirty="0"/>
              <a:t>, especially in Windows </a:t>
            </a:r>
            <a:r>
              <a:rPr lang="en-US" dirty="0" smtClean="0"/>
              <a:t>OS</a:t>
            </a:r>
            <a:endParaRPr lang="hu-HU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Memory allocated for each thread</a:t>
            </a:r>
            <a:r>
              <a:rPr lang="hu-HU" dirty="0" smtClean="0"/>
              <a:t>:</a:t>
            </a:r>
          </a:p>
          <a:p>
            <a:pPr lvl="1">
              <a:spcBef>
                <a:spcPct val="0"/>
              </a:spcBef>
            </a:pPr>
            <a:r>
              <a:rPr lang="hu-HU" dirty="0" err="1" smtClean="0"/>
              <a:t>Stack</a:t>
            </a:r>
            <a:r>
              <a:rPr lang="hu-HU" dirty="0" smtClean="0"/>
              <a:t>, </a:t>
            </a:r>
            <a:r>
              <a:rPr lang="en-US" dirty="0" smtClean="0"/>
              <a:t>thread context </a:t>
            </a:r>
            <a:r>
              <a:rPr lang="hu-HU" dirty="0" smtClean="0"/>
              <a:t>(stb.)</a:t>
            </a:r>
            <a:endParaRPr lang="en-US" dirty="0" smtClean="0"/>
          </a:p>
          <a:p>
            <a:pPr lvl="1">
              <a:spcBef>
                <a:spcPct val="0"/>
              </a:spcBef>
            </a:pPr>
            <a:r>
              <a:rPr lang="en-US" dirty="0"/>
              <a:t>Context changes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Increased number of “cache miss” events</a:t>
            </a:r>
            <a:endParaRPr lang="hu-HU" dirty="0"/>
          </a:p>
          <a:p>
            <a:pPr lvl="2">
              <a:spcBef>
                <a:spcPct val="0"/>
              </a:spcBef>
            </a:pPr>
            <a:r>
              <a:rPr lang="en-US" sz="2000" dirty="0"/>
              <a:t>There are lots of context changes, lots of cache miss events...</a:t>
            </a:r>
            <a:endParaRPr lang="hu-HU" sz="2000" dirty="0"/>
          </a:p>
          <a:p>
            <a:pPr lvl="1">
              <a:spcBef>
                <a:spcPct val="0"/>
              </a:spcBef>
            </a:pPr>
            <a:r>
              <a:rPr lang="en-US" dirty="0"/>
              <a:t>Every managed DLL is notified when creating/destroying a thread</a:t>
            </a:r>
          </a:p>
          <a:p>
            <a:pPr lvl="2">
              <a:spcBef>
                <a:spcPct val="0"/>
              </a:spcBef>
            </a:pPr>
            <a:r>
              <a:rPr lang="hu-HU" sz="2000" dirty="0" err="1"/>
              <a:t>Dll_Main</a:t>
            </a:r>
            <a:r>
              <a:rPr lang="hu-HU" sz="2000" dirty="0"/>
              <a:t>(</a:t>
            </a:r>
            <a:r>
              <a:rPr lang="en-GB" sz="2000" dirty="0"/>
              <a:t>DLL_THREAD_ATTACH</a:t>
            </a:r>
            <a:r>
              <a:rPr lang="hu-HU" sz="2000" dirty="0"/>
              <a:t>), </a:t>
            </a:r>
            <a:r>
              <a:rPr lang="hu-HU" sz="2000" dirty="0" err="1"/>
              <a:t>Dll_Main</a:t>
            </a:r>
            <a:r>
              <a:rPr lang="hu-HU" sz="2000" dirty="0"/>
              <a:t>(</a:t>
            </a:r>
            <a:r>
              <a:rPr lang="en-GB" sz="2000" dirty="0"/>
              <a:t>DLL_THREAD_DETACH</a:t>
            </a:r>
            <a:r>
              <a:rPr lang="hu-HU" sz="2000" dirty="0"/>
              <a:t>) </a:t>
            </a:r>
            <a:r>
              <a:rPr lang="en-US" sz="2000" dirty="0"/>
              <a:t>calls</a:t>
            </a:r>
            <a:endParaRPr lang="hu-HU" sz="2000" dirty="0"/>
          </a:p>
          <a:p>
            <a:pPr lvl="2">
              <a:spcBef>
                <a:spcPct val="0"/>
              </a:spcBef>
            </a:pPr>
            <a:r>
              <a:rPr lang="hu-HU" sz="2000" dirty="0"/>
              <a:t>powerpnt.exe 147 </a:t>
            </a:r>
            <a:r>
              <a:rPr lang="hu-HU" sz="2000" dirty="0" err="1"/>
              <a:t>dll</a:t>
            </a:r>
            <a:r>
              <a:rPr lang="hu-HU" sz="2000" dirty="0"/>
              <a:t>!!!!  ... VS 2012: 183 </a:t>
            </a:r>
            <a:r>
              <a:rPr lang="hu-HU" sz="2000" dirty="0" err="1"/>
              <a:t>dll</a:t>
            </a:r>
            <a:r>
              <a:rPr lang="hu-HU" sz="2000" dirty="0"/>
              <a:t>...</a:t>
            </a:r>
            <a:endParaRPr lang="hu-HU" sz="20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Wasted CPU time</a:t>
            </a:r>
            <a:r>
              <a:rPr lang="hu-HU" dirty="0" smtClean="0"/>
              <a:t>: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Management of the time sharing</a:t>
            </a:r>
            <a:endParaRPr lang="hu-HU" dirty="0" smtClean="0"/>
          </a:p>
          <a:p>
            <a:pPr lvl="2">
              <a:spcBef>
                <a:spcPct val="0"/>
              </a:spcBef>
            </a:pPr>
            <a:r>
              <a:rPr lang="en-US" sz="2000" b="1" u="sng" dirty="0" smtClean="0"/>
              <a:t>Ideally: number of active threads = number of cores</a:t>
            </a:r>
          </a:p>
          <a:p>
            <a:pPr>
              <a:spcBef>
                <a:spcPct val="0"/>
              </a:spcBef>
            </a:pPr>
            <a:endParaRPr lang="hu-HU" sz="2800" b="1" u="sng" dirty="0" smtClean="0"/>
          </a:p>
          <a:p>
            <a:pPr>
              <a:spcBef>
                <a:spcPct val="0"/>
              </a:spcBef>
            </a:pPr>
            <a:r>
              <a:rPr lang="en-US" sz="2800" b="1" u="sng" dirty="0" smtClean="0"/>
              <a:t>You never know the ideal number of threads!!!</a:t>
            </a:r>
            <a:endParaRPr lang="en-GB" sz="2800" dirty="0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fld id="{B019765E-892A-4494-873F-F56486FF1BBB}" type="slidenum">
              <a:rPr lang="hu-HU" altLang="en-US" sz="1000">
                <a:solidFill>
                  <a:schemeClr val="tx1"/>
                </a:solidFill>
              </a:rPr>
              <a:pPr/>
              <a:t>17</a:t>
            </a:fld>
            <a:endParaRPr lang="hu-HU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790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solution</a:t>
            </a:r>
            <a:r>
              <a:rPr lang="hu-HU" dirty="0" smtClean="0"/>
              <a:t>: ThreadPool</a:t>
            </a:r>
          </a:p>
          <a:p>
            <a:pPr lvl="1"/>
            <a:r>
              <a:rPr lang="en-US" dirty="0" smtClean="0"/>
              <a:t>There are pre-assigned threads that can have work items</a:t>
            </a:r>
            <a:endParaRPr lang="hu-HU" dirty="0" smtClean="0"/>
          </a:p>
          <a:p>
            <a:pPr lvl="1"/>
            <a:r>
              <a:rPr lang="en-US" dirty="0" smtClean="0"/>
              <a:t>The number of pre-assigned threads depends on the system load / usage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en-US" dirty="0" smtClean="0"/>
              <a:t>Disadvantages</a:t>
            </a:r>
            <a:r>
              <a:rPr lang="hu-HU" dirty="0" smtClean="0"/>
              <a:t>: </a:t>
            </a:r>
          </a:p>
          <a:p>
            <a:pPr lvl="1"/>
            <a:r>
              <a:rPr lang="en-US" dirty="0" smtClean="0"/>
              <a:t>Individual threads are not accessible</a:t>
            </a:r>
            <a:r>
              <a:rPr lang="hu-HU" dirty="0" smtClean="0"/>
              <a:t> </a:t>
            </a:r>
            <a:r>
              <a:rPr lang="en-US" dirty="0" smtClean="0"/>
              <a:t> </a:t>
            </a:r>
            <a:r>
              <a:rPr lang="hu-HU" dirty="0" smtClean="0"/>
              <a:t>(</a:t>
            </a:r>
            <a:r>
              <a:rPr lang="en-US" dirty="0" smtClean="0"/>
              <a:t>ready</a:t>
            </a:r>
            <a:r>
              <a:rPr lang="hu-HU" dirty="0" smtClean="0"/>
              <a:t>?</a:t>
            </a:r>
            <a:r>
              <a:rPr lang="en-US" dirty="0" smtClean="0"/>
              <a:t> priority?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No support for returning values</a:t>
            </a:r>
            <a:endParaRPr lang="hu-HU" dirty="0" smtClean="0"/>
          </a:p>
          <a:p>
            <a:r>
              <a:rPr lang="en-US" dirty="0" smtClean="0"/>
              <a:t>The Task instances are (usually) mapped to the </a:t>
            </a:r>
            <a:r>
              <a:rPr lang="en-US" dirty="0" err="1" smtClean="0"/>
              <a:t>ThreadPool</a:t>
            </a:r>
            <a:r>
              <a:rPr lang="en-US" dirty="0" smtClean="0"/>
              <a:t> threads by the </a:t>
            </a:r>
            <a:r>
              <a:rPr lang="hu-HU" dirty="0" err="1" smtClean="0"/>
              <a:t>TaskScheduler</a:t>
            </a:r>
            <a:endParaRPr lang="hu-HU" dirty="0" smtClean="0"/>
          </a:p>
          <a:p>
            <a:pPr lvl="1"/>
            <a:r>
              <a:rPr lang="en-US" dirty="0" smtClean="0"/>
              <a:t>In case of long operations, independent threads will be created</a:t>
            </a:r>
          </a:p>
          <a:p>
            <a:pPr lvl="1"/>
            <a:r>
              <a:rPr lang="en-US" dirty="0" smtClean="0"/>
              <a:t>Pre-defined API for </a:t>
            </a:r>
            <a:r>
              <a:rPr lang="hu-HU" dirty="0" err="1" smtClean="0"/>
              <a:t>all</a:t>
            </a:r>
            <a:r>
              <a:rPr lang="hu-HU" dirty="0" smtClean="0"/>
              <a:t> of </a:t>
            </a:r>
            <a:r>
              <a:rPr lang="en-US" dirty="0" smtClean="0"/>
              <a:t>the</a:t>
            </a:r>
            <a:r>
              <a:rPr lang="hu-HU" dirty="0"/>
              <a:t> </a:t>
            </a:r>
            <a:r>
              <a:rPr lang="hu-HU" dirty="0" err="1"/>
              <a:t>aforementioned</a:t>
            </a:r>
            <a:r>
              <a:rPr lang="en-US" dirty="0" smtClean="0"/>
              <a:t> shortcomings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4D1C7E-0753-4290-A995-83B367F68B4A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2010" y="1916790"/>
            <a:ext cx="8892600" cy="188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</a:t>
            </a: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GB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ThreadPool</a:t>
            </a: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.QueueUserWorkItem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ComputeBoundOp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5);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1600" b="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ComputeBoundOp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state)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GB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en-GB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 </a:t>
            </a:r>
            <a:r>
              <a:rPr lang="en-GB" sz="1600" b="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running </a:t>
            </a:r>
            <a:r>
              <a:rPr lang="en-GB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operation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*/ 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hu-HU" sz="1600" b="0" dirty="0" smtClean="0">
              <a:solidFill>
                <a:srgbClr val="008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927041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threads vs. Tasks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advantages (“</a:t>
            </a:r>
            <a:r>
              <a:rPr lang="en-US" i="1" dirty="0" smtClean="0"/>
              <a:t>impossible</a:t>
            </a:r>
            <a:r>
              <a:rPr lang="en-US" dirty="0" smtClean="0"/>
              <a:t>” thread </a:t>
            </a:r>
            <a:r>
              <a:rPr lang="hu-HU" dirty="0" err="1" smtClean="0"/>
              <a:t>operations</a:t>
            </a:r>
            <a:r>
              <a:rPr lang="en-US" dirty="0" smtClean="0"/>
              <a:t>)</a:t>
            </a:r>
          </a:p>
          <a:p>
            <a:pPr lvl="1"/>
            <a:r>
              <a:rPr lang="en-US" sz="2400" dirty="0" smtClean="0"/>
              <a:t>Parameter handling</a:t>
            </a:r>
            <a:br>
              <a:rPr lang="en-US" sz="2400" dirty="0" smtClean="0"/>
            </a:br>
            <a:r>
              <a:rPr lang="en-US" sz="2400" dirty="0" smtClean="0"/>
              <a:t>In Thread: nothing or object, always typecast</a:t>
            </a:r>
            <a:br>
              <a:rPr lang="en-US" sz="2400" dirty="0" smtClean="0"/>
            </a:br>
            <a:r>
              <a:rPr lang="en-US" sz="2400" dirty="0" smtClean="0"/>
              <a:t>In Task: custom type(s), compiler supported</a:t>
            </a:r>
          </a:p>
          <a:p>
            <a:pPr lvl="1"/>
            <a:r>
              <a:rPr lang="en-US" sz="2400" dirty="0" smtClean="0"/>
              <a:t>Returned-value handling</a:t>
            </a:r>
            <a:br>
              <a:rPr lang="en-US" sz="2400" dirty="0" smtClean="0"/>
            </a:br>
            <a:r>
              <a:rPr lang="en-US" sz="2400" dirty="0" smtClean="0"/>
              <a:t>In Thread: nothing</a:t>
            </a:r>
            <a:r>
              <a:rPr lang="hu-HU" sz="2400" dirty="0" smtClean="0"/>
              <a:t>, </a:t>
            </a:r>
            <a:r>
              <a:rPr lang="en-US" sz="2400" dirty="0" smtClean="0"/>
              <a:t>difficult to return value to the main thread</a:t>
            </a:r>
            <a:br>
              <a:rPr lang="en-US" sz="2400" dirty="0" smtClean="0"/>
            </a:br>
            <a:r>
              <a:rPr lang="en-US" sz="2400" dirty="0" smtClean="0"/>
              <a:t>In Task: Task vs Task&lt;T&gt;</a:t>
            </a:r>
          </a:p>
          <a:p>
            <a:pPr lvl="1"/>
            <a:r>
              <a:rPr lang="en-US" sz="2400" dirty="0" smtClean="0"/>
              <a:t>Detection of end-of-operation, continue with other operation</a:t>
            </a:r>
            <a:br>
              <a:rPr lang="en-US" sz="2400" dirty="0" smtClean="0"/>
            </a:br>
            <a:r>
              <a:rPr lang="en-US" sz="2400" dirty="0" smtClean="0"/>
              <a:t>In Thread: usually with events, hard to synchronize</a:t>
            </a:r>
            <a:br>
              <a:rPr lang="en-US" sz="2400" dirty="0" smtClean="0"/>
            </a:br>
            <a:r>
              <a:rPr lang="en-US" sz="2400" dirty="0" smtClean="0"/>
              <a:t>In Task: continuation, continue with a new Task</a:t>
            </a:r>
          </a:p>
          <a:p>
            <a:pPr lvl="1"/>
            <a:r>
              <a:rPr lang="en-US" sz="2400" dirty="0" smtClean="0"/>
              <a:t>Exception handling</a:t>
            </a:r>
            <a:br>
              <a:rPr lang="en-US" sz="2400" dirty="0" smtClean="0"/>
            </a:br>
            <a:r>
              <a:rPr lang="en-US" sz="2400" dirty="0" smtClean="0"/>
              <a:t>In Thread: thread dies, not trivial to handle in other thread</a:t>
            </a:r>
            <a:br>
              <a:rPr lang="en-US" sz="2400" dirty="0" smtClean="0"/>
            </a:br>
            <a:r>
              <a:rPr lang="en-US" sz="2400" dirty="0" smtClean="0"/>
              <a:t>In Task: can be handled when reading the result or with continuation</a:t>
            </a:r>
          </a:p>
          <a:p>
            <a:pPr lvl="1"/>
            <a:r>
              <a:rPr lang="en-US" sz="2400" dirty="0" err="1" smtClean="0"/>
              <a:t>Async</a:t>
            </a:r>
            <a:r>
              <a:rPr lang="en-US" sz="2400" dirty="0" smtClean="0"/>
              <a:t>/Await: language-integrated parallelism – only with Task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B100D-86C5-4FBF-94D7-2208C319E12E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47162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3B5418-B121-4972-8CF3-33FB4599AC6D}" type="slidenum">
              <a:rPr lang="hu-HU" altLang="en-US" sz="1000" b="0"/>
              <a:pPr/>
              <a:t>2</a:t>
            </a:fld>
            <a:endParaRPr lang="hu-HU" altLang="en-US" sz="1000" b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altLang="hu-HU" sz="4000" dirty="0" smtClean="0"/>
              <a:t>A</a:t>
            </a:r>
            <a:r>
              <a:rPr lang="en-US" altLang="hu-HU" sz="4000" dirty="0" err="1" smtClean="0"/>
              <a:t>dvanced</a:t>
            </a:r>
            <a:r>
              <a:rPr lang="en-US" altLang="hu-HU" sz="4000" dirty="0" smtClean="0"/>
              <a:t> </a:t>
            </a:r>
            <a:r>
              <a:rPr lang="en-US" altLang="hu-HU" sz="4000" dirty="0"/>
              <a:t>development techniques</a:t>
            </a:r>
            <a:endParaRPr lang="hu-HU" altLang="en-US" sz="4000" dirty="0" smtClean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Fundamentals of parallel execution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Threads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Async</a:t>
            </a:r>
            <a:r>
              <a:rPr lang="hu-HU" altLang="en-US" sz="20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Await</a:t>
            </a: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Thread synchronization</a:t>
            </a: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1726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threads vs. Tasks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regular threads if</a:t>
            </a:r>
            <a:r>
              <a:rPr lang="hu-HU" dirty="0" smtClean="0"/>
              <a:t>:</a:t>
            </a:r>
          </a:p>
          <a:p>
            <a:pPr lvl="1"/>
            <a:r>
              <a:rPr lang="en-US" sz="2400" b="1" dirty="0" smtClean="0"/>
              <a:t>When the thread must run with non-default priority </a:t>
            </a:r>
            <a:r>
              <a:rPr lang="hu-HU" sz="2400" dirty="0" smtClean="0"/>
              <a:t>– </a:t>
            </a:r>
            <a:r>
              <a:rPr lang="en-US" sz="2400" dirty="0" smtClean="0"/>
              <a:t>every </a:t>
            </a:r>
            <a:r>
              <a:rPr lang="hu-HU" sz="2400" dirty="0" smtClean="0"/>
              <a:t> </a:t>
            </a:r>
            <a:r>
              <a:rPr lang="hu-HU" sz="2400" dirty="0" err="1" smtClean="0"/>
              <a:t>ThreadPool</a:t>
            </a:r>
            <a:r>
              <a:rPr lang="en-US" sz="2400" dirty="0" smtClean="0"/>
              <a:t> thread has normal priority</a:t>
            </a:r>
            <a:r>
              <a:rPr lang="hu-HU" sz="2400" dirty="0" smtClean="0"/>
              <a:t> … </a:t>
            </a:r>
            <a:r>
              <a:rPr lang="hu-HU" sz="2400" dirty="0" err="1" smtClean="0"/>
              <a:t>Usually</a:t>
            </a:r>
            <a:r>
              <a:rPr lang="hu-HU" sz="2400" dirty="0" smtClean="0"/>
              <a:t> </a:t>
            </a:r>
            <a:r>
              <a:rPr lang="hu-HU" sz="2400" dirty="0" err="1" smtClean="0"/>
              <a:t>not</a:t>
            </a:r>
            <a:r>
              <a:rPr lang="hu-HU" sz="2400" dirty="0" smtClean="0"/>
              <a:t> a </a:t>
            </a:r>
            <a:r>
              <a:rPr lang="hu-HU" sz="2400" dirty="0" err="1" smtClean="0"/>
              <a:t>problem</a:t>
            </a:r>
            <a:endParaRPr lang="hu-HU" sz="2400" dirty="0" smtClean="0"/>
          </a:p>
          <a:p>
            <a:pPr lvl="1"/>
            <a:r>
              <a:rPr lang="en-US" sz="2400" b="1" dirty="0"/>
              <a:t>The usage of the immediate </a:t>
            </a:r>
            <a:r>
              <a:rPr lang="hu-HU" sz="2400" b="1" dirty="0" err="1"/>
              <a:t>Abort</a:t>
            </a:r>
            <a:r>
              <a:rPr lang="hu-HU" sz="2400" b="1" dirty="0"/>
              <a:t>()</a:t>
            </a:r>
            <a:r>
              <a:rPr lang="en-US" sz="2400" b="1" dirty="0"/>
              <a:t> is required</a:t>
            </a:r>
            <a:r>
              <a:rPr lang="hu-HU" sz="2400" b="1" dirty="0"/>
              <a:t> </a:t>
            </a:r>
            <a:r>
              <a:rPr lang="hu-HU" sz="2400" dirty="0"/>
              <a:t>– NEVER EVER!</a:t>
            </a:r>
          </a:p>
          <a:p>
            <a:pPr lvl="1"/>
            <a:r>
              <a:rPr lang="en-US" sz="2400" b="1" dirty="0" smtClean="0"/>
              <a:t>The thread performs an extremely long operation </a:t>
            </a:r>
            <a:r>
              <a:rPr lang="en-US" sz="2400" dirty="0" smtClean="0"/>
              <a:t>(e.g.  Throughout the execution of the application</a:t>
            </a:r>
            <a:r>
              <a:rPr lang="hu-HU" sz="2400" dirty="0" smtClean="0"/>
              <a:t>) – </a:t>
            </a:r>
            <a:r>
              <a:rPr lang="hu-HU" sz="2400" dirty="0" err="1" smtClean="0"/>
              <a:t>TaskCreationOptions.LongRunning</a:t>
            </a:r>
            <a:endParaRPr lang="hu-HU" sz="2400" dirty="0" smtClean="0"/>
          </a:p>
          <a:p>
            <a:pPr lvl="1"/>
            <a:r>
              <a:rPr lang="en-US" sz="2400" b="1" dirty="0" smtClean="0"/>
              <a:t>A </a:t>
            </a:r>
            <a:r>
              <a:rPr lang="en-US" sz="2400" b="1" dirty="0"/>
              <a:t>foreground thread is necessary </a:t>
            </a:r>
            <a:r>
              <a:rPr lang="hu-HU" sz="2400" dirty="0"/>
              <a:t>– </a:t>
            </a:r>
            <a:r>
              <a:rPr lang="en-US" sz="2400" dirty="0"/>
              <a:t>every </a:t>
            </a:r>
            <a:r>
              <a:rPr lang="hu-HU" sz="2400" dirty="0" err="1"/>
              <a:t>ThreadPool</a:t>
            </a:r>
            <a:r>
              <a:rPr lang="hu-HU" sz="2400" dirty="0"/>
              <a:t> </a:t>
            </a:r>
            <a:r>
              <a:rPr lang="en-US" sz="2400" dirty="0"/>
              <a:t>thread is a background </a:t>
            </a:r>
            <a:r>
              <a:rPr lang="en-US" sz="2400" dirty="0" smtClean="0"/>
              <a:t>thread</a:t>
            </a:r>
            <a:r>
              <a:rPr lang="hu-HU" sz="2400" dirty="0" smtClean="0"/>
              <a:t> –</a:t>
            </a:r>
            <a:r>
              <a:rPr lang="hu-HU" sz="2400" b="1" u="sng" dirty="0" smtClean="0"/>
              <a:t>THE ONLY VALID REASON!</a:t>
            </a:r>
          </a:p>
          <a:p>
            <a:endParaRPr lang="hu-HU" dirty="0" smtClean="0"/>
          </a:p>
          <a:p>
            <a:r>
              <a:rPr lang="en-US" sz="2800" u="sng" dirty="0" smtClean="0"/>
              <a:t>(almost) ALWAYS</a:t>
            </a:r>
            <a:r>
              <a:rPr lang="en-US" sz="2800" dirty="0" smtClean="0"/>
              <a:t> use Task instances!</a:t>
            </a:r>
            <a:endParaRPr lang="en-US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B100D-86C5-4FBF-94D7-2208C319E12E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04869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 new </a:t>
            </a:r>
            <a:r>
              <a:rPr lang="hu-HU" dirty="0" err="1" smtClean="0"/>
              <a:t>Task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necessary on a separate thread</a:t>
            </a:r>
            <a:r>
              <a:rPr lang="hu-HU" dirty="0" smtClean="0"/>
              <a:t> –</a:t>
            </a:r>
            <a:r>
              <a:rPr lang="en-US" dirty="0" smtClean="0"/>
              <a:t> the </a:t>
            </a:r>
            <a:r>
              <a:rPr lang="hu-HU" dirty="0" err="1" smtClean="0"/>
              <a:t>TaskScheduler</a:t>
            </a:r>
            <a:r>
              <a:rPr lang="en-US" dirty="0" smtClean="0"/>
              <a:t> decides</a:t>
            </a:r>
            <a:endParaRPr lang="hu-HU" dirty="0" smtClean="0"/>
          </a:p>
          <a:p>
            <a:pPr lvl="1"/>
            <a:r>
              <a:rPr lang="en-US" dirty="0" smtClean="0"/>
              <a:t>Many different ways, same result but different parameters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Task</a:t>
            </a:r>
            <a:r>
              <a:rPr lang="en-US" dirty="0" smtClean="0"/>
              <a:t>: </a:t>
            </a:r>
            <a:r>
              <a:rPr lang="hu-HU" dirty="0" smtClean="0"/>
              <a:t>Action</a:t>
            </a:r>
            <a:r>
              <a:rPr lang="en-US" dirty="0" smtClean="0"/>
              <a:t> or</a:t>
            </a:r>
            <a:r>
              <a:rPr lang="hu-HU" dirty="0" smtClean="0"/>
              <a:t> Action&lt;</a:t>
            </a:r>
            <a:r>
              <a:rPr lang="hu-HU" dirty="0" err="1" smtClean="0"/>
              <a:t>object</a:t>
            </a:r>
            <a:r>
              <a:rPr lang="hu-HU" dirty="0" smtClean="0"/>
              <a:t>&gt;</a:t>
            </a:r>
            <a:r>
              <a:rPr lang="en-US" dirty="0" smtClean="0"/>
              <a:t>;</a:t>
            </a:r>
            <a:r>
              <a:rPr lang="hu-HU" dirty="0" smtClean="0"/>
              <a:t> </a:t>
            </a:r>
            <a:r>
              <a:rPr lang="hu-HU" dirty="0" err="1" smtClean="0"/>
              <a:t>Task.Run</a:t>
            </a:r>
            <a:r>
              <a:rPr lang="en-US" dirty="0" smtClean="0"/>
              <a:t>: only </a:t>
            </a:r>
            <a:r>
              <a:rPr lang="hu-HU" dirty="0" smtClean="0"/>
              <a:t>Action!</a:t>
            </a:r>
          </a:p>
          <a:p>
            <a:pPr lvl="1"/>
            <a:r>
              <a:rPr lang="hu-HU" dirty="0" smtClean="0"/>
              <a:t> 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r>
              <a:rPr lang="en-US" dirty="0" smtClean="0"/>
              <a:t>Creating a new </a:t>
            </a:r>
            <a:r>
              <a:rPr lang="hu-HU" dirty="0" err="1" smtClean="0"/>
              <a:t>Task</a:t>
            </a:r>
            <a:r>
              <a:rPr lang="hu-HU" dirty="0" smtClean="0"/>
              <a:t> </a:t>
            </a:r>
            <a:r>
              <a:rPr lang="en-US" dirty="0" smtClean="0"/>
              <a:t>with return value</a:t>
            </a:r>
            <a:r>
              <a:rPr lang="hu-HU" dirty="0" smtClean="0"/>
              <a:t>: 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marL="457200" lvl="1" indent="0">
              <a:buNone/>
            </a:pPr>
            <a:endParaRPr lang="hu-HU" dirty="0" smtClean="0"/>
          </a:p>
          <a:p>
            <a:pPr lvl="1"/>
            <a:r>
              <a:rPr lang="en-US" dirty="0" smtClean="0"/>
              <a:t>Reading the </a:t>
            </a:r>
            <a:r>
              <a:rPr lang="hu-HU" dirty="0" err="1" smtClean="0"/>
              <a:t>Result</a:t>
            </a:r>
            <a:r>
              <a:rPr lang="hu-HU" dirty="0" smtClean="0"/>
              <a:t> </a:t>
            </a:r>
            <a:r>
              <a:rPr lang="en-US" dirty="0" smtClean="0"/>
              <a:t>property is a blocking operation, so we should not access it directly after creating the Task</a:t>
            </a:r>
          </a:p>
          <a:p>
            <a:pPr lvl="1"/>
            <a:r>
              <a:rPr lang="en-US" dirty="0" smtClean="0"/>
              <a:t>Exceptions occurring during the task execution are re-thrown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B100D-86C5-4FBF-94D7-2208C319E12E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3319" y="2034149"/>
            <a:ext cx="8892600" cy="15122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hu-HU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(LongOperation).Start();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(LongOperationWithParam, 15).Start();</a:t>
            </a:r>
          </a:p>
          <a:p>
            <a:pPr marL="0" indent="0">
              <a:buNone/>
            </a:pPr>
            <a:r>
              <a:rPr lang="en-GB" sz="1600" b="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</a:t>
            </a: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.Run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(() =&gt; LongOperation());            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//.NET 4.5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GB" sz="1600" b="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= </a:t>
            </a: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.Run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(() =&gt; LongOperationWithParam(15)); 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//.NET 4.5</a:t>
            </a:r>
          </a:p>
          <a:p>
            <a:pPr marL="0" indent="0">
              <a:buNone/>
            </a:pPr>
            <a:r>
              <a:rPr lang="en-GB" sz="1600" b="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 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TaskFactory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StartNew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LongOperation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600" b="0" dirty="0" smtClean="0">
              <a:solidFill>
                <a:srgbClr val="008000"/>
              </a:solidFill>
              <a:highlight>
                <a:srgbClr val="FFFFFF"/>
              </a:highlight>
              <a:latin typeface="Consola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9500" y="4184989"/>
            <a:ext cx="8892600" cy="15122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n-GB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GB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task = </a:t>
            </a: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GB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GB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LongOperationWithReturnValue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task.Start();                  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Func&lt;Tresult&gt; ! 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                 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 ... 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Other operations 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... 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result = task.Result; 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.WriteLine(result);</a:t>
            </a:r>
            <a:endParaRPr lang="hu-HU" altLang="hu-HU" sz="1600" b="0" dirty="0">
              <a:solidFill>
                <a:srgbClr val="008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8540029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Tasks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8520" y="764630"/>
            <a:ext cx="8928100" cy="5761038"/>
          </a:xfrm>
        </p:spPr>
        <p:txBody>
          <a:bodyPr/>
          <a:lstStyle/>
          <a:p>
            <a:r>
              <a:rPr lang="en-US" dirty="0" smtClean="0"/>
              <a:t>In any cases, when we need to wait for the completion of one or more operations </a:t>
            </a:r>
            <a:r>
              <a:rPr lang="hu-HU" dirty="0" smtClean="0"/>
              <a:t>(</a:t>
            </a:r>
            <a:r>
              <a:rPr lang="en-US" dirty="0" smtClean="0"/>
              <a:t>e.g.</a:t>
            </a:r>
            <a:r>
              <a:rPr lang="hu-HU" dirty="0" smtClean="0"/>
              <a:t>  </a:t>
            </a:r>
            <a:r>
              <a:rPr lang="en-US" dirty="0" smtClean="0"/>
              <a:t>Result calculation, filling arrays, setting values, file I/O</a:t>
            </a:r>
            <a:r>
              <a:rPr lang="hu-HU" dirty="0" smtClean="0"/>
              <a:t>…)</a:t>
            </a:r>
            <a:endParaRPr lang="en-US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lvl="1"/>
            <a:r>
              <a:rPr lang="en-US" dirty="0" smtClean="0"/>
              <a:t>Warning: all of these are blocking calls</a:t>
            </a:r>
            <a:endParaRPr lang="hu-HU" dirty="0" smtClean="0"/>
          </a:p>
          <a:p>
            <a:pPr lvl="1"/>
            <a:r>
              <a:rPr lang="en-US" dirty="0" smtClean="0"/>
              <a:t>Solution</a:t>
            </a:r>
            <a:r>
              <a:rPr lang="hu-HU" dirty="0" smtClean="0"/>
              <a:t>: </a:t>
            </a:r>
            <a:r>
              <a:rPr lang="en-US" dirty="0" smtClean="0"/>
              <a:t>Task “</a:t>
            </a:r>
            <a:r>
              <a:rPr lang="hu-HU" dirty="0" err="1" smtClean="0"/>
              <a:t>Continuation</a:t>
            </a:r>
            <a:r>
              <a:rPr lang="en-US" dirty="0" smtClean="0"/>
              <a:t>”s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B100D-86C5-4FBF-94D7-2208C319E12E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1880" y="2060810"/>
            <a:ext cx="8892600" cy="20882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task.Wait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 			 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wait for a single Task (blocking)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.WaitAll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taskArray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wait for all Tasks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blocking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)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.WaitAny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taskArray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wait for at least one Task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 (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blocking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) 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or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.WaitAll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(task1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task2, task3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 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same as above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 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.WaitAny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(task1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task2, task3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 //</a:t>
            </a:r>
            <a:r>
              <a:rPr lang="en-US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same as above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en-US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57031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Continuation</a:t>
            </a:r>
            <a:r>
              <a:rPr lang="en-US" dirty="0" smtClean="0"/>
              <a:t>s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8520" y="764630"/>
            <a:ext cx="8928100" cy="5761038"/>
          </a:xfrm>
        </p:spPr>
        <p:txBody>
          <a:bodyPr/>
          <a:lstStyle/>
          <a:p>
            <a:r>
              <a:rPr lang="en-US" b="1" dirty="0" smtClean="0"/>
              <a:t>After the completion of a Task, execute another </a:t>
            </a:r>
            <a:r>
              <a:rPr lang="hu-HU" b="1" dirty="0" smtClean="0"/>
              <a:t>(</a:t>
            </a:r>
            <a:r>
              <a:rPr lang="en-US" b="1" dirty="0" smtClean="0"/>
              <a:t>where ”t”</a:t>
            </a:r>
            <a:r>
              <a:rPr lang="hu-HU" b="1" dirty="0" smtClean="0"/>
              <a:t> </a:t>
            </a:r>
            <a:r>
              <a:rPr lang="en-US" dirty="0" smtClean="0"/>
              <a:t>is a reference to the previous Task</a:t>
            </a:r>
            <a:r>
              <a:rPr lang="hu-HU" b="1" dirty="0" smtClean="0"/>
              <a:t>)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pPr lvl="1"/>
            <a:endParaRPr lang="hu-HU" dirty="0" smtClean="0"/>
          </a:p>
          <a:p>
            <a:pPr lvl="4"/>
            <a:endParaRPr lang="hu-HU" dirty="0" smtClean="0"/>
          </a:p>
          <a:p>
            <a:pPr lvl="1"/>
            <a:r>
              <a:rPr lang="en-US" dirty="0" smtClean="0"/>
              <a:t>Conditional continuations</a:t>
            </a:r>
            <a:r>
              <a:rPr lang="hu-HU" dirty="0" smtClean="0"/>
              <a:t>:</a:t>
            </a: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FB100D-86C5-4FBF-94D7-2208C319E12E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3710" y="1628750"/>
            <a:ext cx="9010290" cy="12241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n-GB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GB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continuedTask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GB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GB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LongOperationWithReturnValue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pt-BR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//non-blocking: </a:t>
            </a:r>
            <a:endParaRPr lang="pt-BR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continuedTask.ContinueWith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(t 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=&gt; </a:t>
            </a:r>
            <a:r>
              <a:rPr lang="en-GB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GB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"The result was: "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+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t.Result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));</a:t>
            </a: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3710" y="3429000"/>
            <a:ext cx="88309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//only if successful completion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: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continuedTask.ContinueWith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(t 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=&gt; </a:t>
            </a:r>
            <a:r>
              <a:rPr lang="en-GB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GB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"The result was: "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+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t.Result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), 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TaskContinuationOptions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.OnlyOnRanToCompletion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//only if the first Task was canceled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: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continuedTask.ContinueWith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(t 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=&gt; </a:t>
            </a:r>
            <a:r>
              <a:rPr lang="en-GB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GB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"The task was </a:t>
            </a:r>
            <a:r>
              <a:rPr lang="en-GB" sz="1600" b="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canceled</a:t>
            </a:r>
            <a:r>
              <a:rPr lang="en-GB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!"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),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TaskContinuationOptions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.OnlyOnCanceled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b="0" dirty="0" smtClean="0">
              <a:solidFill>
                <a:srgbClr val="008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//only if the first Task was halted because of an Exception </a:t>
            </a:r>
            <a:r>
              <a:rPr lang="hu-HU" sz="1600" b="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/>
              </a:rPr>
              <a:t>: 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continuedTask.ContinueWith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(t 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=&gt; </a:t>
            </a:r>
            <a:r>
              <a:rPr lang="en-GB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GB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"The task threw "</a:t>
            </a:r>
            <a:r>
              <a:rPr lang="hu-HU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 +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0" dirty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GB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"an exception: "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+ 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t.Exception.InnerException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TaskContinuationOptions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.OnlyOnFaulted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001153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an Exception in a Task, it is not raised</a:t>
            </a:r>
          </a:p>
          <a:p>
            <a:r>
              <a:rPr lang="en-US" dirty="0" smtClean="0"/>
              <a:t>When calling for </a:t>
            </a:r>
            <a:r>
              <a:rPr lang="hu-HU" dirty="0" err="1" smtClean="0"/>
              <a:t>Wait</a:t>
            </a:r>
            <a:r>
              <a:rPr lang="hu-HU" dirty="0" smtClean="0"/>
              <a:t>() </a:t>
            </a:r>
            <a:r>
              <a:rPr lang="en-US" dirty="0" smtClean="0"/>
              <a:t>or reading the </a:t>
            </a:r>
            <a:r>
              <a:rPr lang="hu-HU" dirty="0" err="1" smtClean="0"/>
              <a:t>Result</a:t>
            </a:r>
            <a:r>
              <a:rPr lang="en-US" dirty="0" smtClean="0"/>
              <a:t>, an </a:t>
            </a:r>
            <a:r>
              <a:rPr lang="hu-HU" dirty="0" err="1" smtClean="0"/>
              <a:t>AggregateException</a:t>
            </a:r>
            <a:r>
              <a:rPr lang="en-US" dirty="0" smtClean="0"/>
              <a:t> is thrown</a:t>
            </a:r>
            <a:endParaRPr lang="hu-HU" dirty="0" smtClean="0"/>
          </a:p>
          <a:p>
            <a:pPr lvl="1"/>
            <a:r>
              <a:rPr lang="en-US" dirty="0" smtClean="0"/>
              <a:t>One Task can have multiple children Tasks, thus the multiple Exceptions</a:t>
            </a:r>
            <a:endParaRPr lang="hu-HU" dirty="0" smtClean="0"/>
          </a:p>
          <a:p>
            <a:pPr lvl="1"/>
            <a:r>
              <a:rPr lang="en-US" dirty="0" smtClean="0"/>
              <a:t>There is an </a:t>
            </a:r>
            <a:r>
              <a:rPr lang="hu-HU" dirty="0" err="1" smtClean="0"/>
              <a:t>InnerExceptions</a:t>
            </a:r>
            <a:r>
              <a:rPr lang="hu-HU" dirty="0" smtClean="0"/>
              <a:t> </a:t>
            </a:r>
            <a:r>
              <a:rPr lang="en-US" dirty="0" smtClean="0"/>
              <a:t>property, that is a collection for the actual Exception instances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4D1C7E-0753-4290-A995-83B367F68B4A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720" y="2996940"/>
            <a:ext cx="8830900" cy="38610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n-GB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GB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 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taskWithException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endParaRPr lang="hu-HU" sz="1600" b="0" dirty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en-GB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&lt;</a:t>
            </a:r>
            <a:r>
              <a:rPr lang="en-GB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&gt;(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LongOperationWithReturnValueAndException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taskWithException.Start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endParaRPr lang="hu-HU" sz="1600" b="0" dirty="0" smtClean="0">
              <a:solidFill>
                <a:srgbClr val="0000FF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try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result 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 taskWithException.Result;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</a:p>
          <a:p>
            <a:pPr marL="0" indent="0">
              <a:buNone/>
            </a:pPr>
            <a:r>
              <a:rPr lang="en-GB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600" b="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AggregateException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ex)</a:t>
            </a:r>
          </a:p>
          <a:p>
            <a:pPr marL="0" indent="0">
              <a:buNone/>
            </a:pP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GB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foreach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600" b="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Exception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innerException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GB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ex.InnerExceptions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GB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.WriteLine</a:t>
            </a: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GB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ex.Message</a:t>
            </a:r>
            <a:r>
              <a:rPr lang="en-GB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254012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possibility, with a conditional </a:t>
            </a:r>
            <a:r>
              <a:rPr lang="hu-HU" dirty="0" err="1" smtClean="0"/>
              <a:t>continuation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4D1C7E-0753-4290-A995-83B367F68B4A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720" y="1196690"/>
            <a:ext cx="8830900" cy="28306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hu-HU" sz="1600" b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taskWithContinuation = </a:t>
            </a:r>
            <a:r>
              <a:rPr lang="hu-HU" sz="1600" b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(LongOperationWithException);</a:t>
            </a:r>
          </a:p>
          <a:p>
            <a:pPr marL="0" indent="0">
              <a:buNone/>
            </a:pPr>
            <a:endParaRPr lang="hu-HU" sz="1600" b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taskWithContinuation.ContinueWith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((t) =&gt;</a:t>
            </a: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hu-HU" sz="1600" b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en-GB" sz="1600" b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en-GB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en-GB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en-GB" sz="1600" b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"THERE WAS AN EXCEPTION: {0}"</a:t>
            </a:r>
            <a:r>
              <a:rPr lang="en-GB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, t.Exception.Message);</a:t>
            </a: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},</a:t>
            </a:r>
            <a:endParaRPr lang="hu-HU" sz="1600" b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TaskContinuationOptions</a:t>
            </a: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.OnlyOnFaulted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endParaRPr lang="hu-HU" sz="1600" b="0" smtClean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taskWithContinuation.Start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11001219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Canceling a </a:t>
            </a:r>
            <a:r>
              <a:rPr lang="hu-HU" dirty="0" err="1" smtClean="0"/>
              <a:t>Task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abort! The code must handle the cancel requests</a:t>
            </a:r>
          </a:p>
          <a:p>
            <a:r>
              <a:rPr lang="en-US" dirty="0" smtClean="0"/>
              <a:t>Requests are done using a </a:t>
            </a:r>
            <a:r>
              <a:rPr lang="hu-HU" dirty="0" err="1" smtClean="0"/>
              <a:t>CancellationToken</a:t>
            </a:r>
            <a:endParaRPr lang="hu-HU" dirty="0" smtClean="0"/>
          </a:p>
          <a:p>
            <a:r>
              <a:rPr lang="en-US" dirty="0" smtClean="0"/>
              <a:t>Possible usages</a:t>
            </a:r>
            <a:r>
              <a:rPr lang="hu-HU" dirty="0" smtClean="0"/>
              <a:t>:</a:t>
            </a:r>
          </a:p>
          <a:p>
            <a:pPr lvl="1"/>
            <a:r>
              <a:rPr lang="hu-HU" b="1" dirty="0" err="1" smtClean="0"/>
              <a:t>cancellationToken.IsCancellationRequested</a:t>
            </a:r>
            <a:r>
              <a:rPr lang="hu-HU" dirty="0" smtClean="0"/>
              <a:t>: </a:t>
            </a:r>
            <a:r>
              <a:rPr lang="hu-HU" dirty="0" err="1" smtClean="0"/>
              <a:t>bool</a:t>
            </a:r>
            <a:r>
              <a:rPr lang="hu-HU" dirty="0" smtClean="0"/>
              <a:t> </a:t>
            </a:r>
            <a:r>
              <a:rPr lang="en-US" dirty="0" smtClean="0"/>
              <a:t>property</a:t>
            </a:r>
            <a:r>
              <a:rPr lang="hu-HU" dirty="0" smtClean="0"/>
              <a:t>. </a:t>
            </a:r>
            <a:r>
              <a:rPr lang="en-US" dirty="0" smtClean="0"/>
              <a:t>If true, we must return from the Task method</a:t>
            </a:r>
            <a:endParaRPr lang="hu-HU" dirty="0" smtClean="0"/>
          </a:p>
          <a:p>
            <a:pPr lvl="1"/>
            <a:r>
              <a:rPr lang="hu-HU" b="1" dirty="0" err="1" smtClean="0"/>
              <a:t>cancellationToken.ThrowIfCancellationRequested</a:t>
            </a:r>
            <a:r>
              <a:rPr lang="hu-HU" b="1" dirty="0" smtClean="0"/>
              <a:t>():</a:t>
            </a:r>
            <a:r>
              <a:rPr lang="hu-HU" dirty="0" smtClean="0"/>
              <a:t> </a:t>
            </a:r>
            <a:r>
              <a:rPr lang="en-US" dirty="0" smtClean="0"/>
              <a:t>an </a:t>
            </a:r>
            <a:r>
              <a:rPr lang="hu-HU" dirty="0" err="1" smtClean="0"/>
              <a:t>Exception</a:t>
            </a:r>
            <a:r>
              <a:rPr lang="hu-HU" dirty="0" smtClean="0"/>
              <a:t> </a:t>
            </a:r>
            <a:r>
              <a:rPr lang="en-US" dirty="0" smtClean="0"/>
              <a:t>is thrown</a:t>
            </a:r>
            <a:r>
              <a:rPr lang="hu-HU" dirty="0" smtClean="0"/>
              <a:t> (</a:t>
            </a:r>
            <a:r>
              <a:rPr lang="en-US" dirty="0" smtClean="0"/>
              <a:t>thus, quits the Task method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Advantage</a:t>
            </a:r>
            <a:r>
              <a:rPr lang="hu-HU" dirty="0" smtClean="0"/>
              <a:t>: </a:t>
            </a:r>
            <a:r>
              <a:rPr lang="en-US" dirty="0" smtClean="0"/>
              <a:t>the </a:t>
            </a:r>
            <a:r>
              <a:rPr lang="hu-HU" dirty="0" err="1" smtClean="0"/>
              <a:t>Exception</a:t>
            </a:r>
            <a:r>
              <a:rPr lang="hu-HU" dirty="0" smtClean="0"/>
              <a:t> </a:t>
            </a:r>
            <a:r>
              <a:rPr lang="en-US" dirty="0" smtClean="0"/>
              <a:t>clearly shows that the Task was forcibly canceled</a:t>
            </a: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4D1C7E-0753-4290-A995-83B367F68B4A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90" y="4077090"/>
            <a:ext cx="8830900" cy="24483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hu-HU" sz="1600" b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CancellableLongOperation(</a:t>
            </a:r>
            <a:r>
              <a:rPr lang="hu-HU" sz="1600" b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CancellationToken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cancellationToken)</a:t>
            </a: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hu-HU" sz="1600" b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nn-NO" sz="1600" b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nn-NO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nn-NO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nn-NO" sz="1600" b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nn-NO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 = 0; i &lt; 100; i++)</a:t>
            </a: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{</a:t>
            </a:r>
            <a:endParaRPr lang="hu-HU" sz="1600" b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    cancellationToken.ThrowIfCancellationRequested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600" b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	    Thread</a:t>
            </a: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.Sleep(100</a:t>
            </a: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600" b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hu-HU" sz="1600" b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hu-HU" sz="1600" b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8030" y="4077090"/>
            <a:ext cx="9106630" cy="24483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hu-HU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static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void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CancellableLongOperation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CancellationToken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cancellationToken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nn-NO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for</a:t>
            </a:r>
            <a:r>
              <a:rPr lang="nn-NO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nn-NO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nn-NO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int</a:t>
            </a:r>
            <a:r>
              <a:rPr lang="nn-NO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i = 0; i &lt; </a:t>
            </a:r>
            <a:r>
              <a:rPr lang="nn-NO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100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&amp;&amp; !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cancellationToken.IsCancellationRequested</a:t>
            </a:r>
            <a:r>
              <a:rPr lang="nn-NO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; </a:t>
            </a:r>
            <a:r>
              <a:rPr lang="nn-NO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i++)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{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	    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Thread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.Sleep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(100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430023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Canceling a Task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4797188"/>
            <a:ext cx="8928100" cy="1944272"/>
          </a:xfrm>
        </p:spPr>
        <p:txBody>
          <a:bodyPr/>
          <a:lstStyle/>
          <a:p>
            <a:r>
              <a:rPr lang="hu-HU" sz="2000" b="0" dirty="0" err="1" smtClean="0"/>
              <a:t>ex.Handle</a:t>
            </a:r>
            <a:r>
              <a:rPr lang="hu-HU" sz="2000" b="0" dirty="0" smtClean="0"/>
              <a:t> </a:t>
            </a:r>
            <a:r>
              <a:rPr lang="en-US" sz="2000" b="0" dirty="0" smtClean="0"/>
              <a:t>marks the inner exception as handled if the condition is true</a:t>
            </a:r>
            <a:endParaRPr lang="hu-HU" sz="2000" b="0" dirty="0" smtClean="0"/>
          </a:p>
          <a:p>
            <a:r>
              <a:rPr lang="en-US" sz="2000" b="0" dirty="0" smtClean="0"/>
              <a:t>If there is any other exception, a new exception is thrown</a:t>
            </a:r>
            <a:endParaRPr lang="hu-HU" sz="2000" b="0" dirty="0" smtClean="0"/>
          </a:p>
          <a:p>
            <a:r>
              <a:rPr lang="en-US" sz="2000" b="0" dirty="0" smtClean="0"/>
              <a:t>If there is no other exceptions =&gt; the </a:t>
            </a:r>
            <a:r>
              <a:rPr lang="en-US" sz="2000" b="0" dirty="0" err="1" smtClean="0"/>
              <a:t>Console.WriteLine</a:t>
            </a:r>
            <a:r>
              <a:rPr lang="en-US" sz="2000" b="0" dirty="0" smtClean="0"/>
              <a:t>() is executed</a:t>
            </a:r>
            <a:endParaRPr lang="hu-HU" sz="2000" b="0" dirty="0" smtClean="0"/>
          </a:p>
          <a:p>
            <a:r>
              <a:rPr lang="en-US" sz="2000" dirty="0" smtClean="0"/>
              <a:t>We can use </a:t>
            </a:r>
            <a:r>
              <a:rPr lang="hu-HU" sz="2000" dirty="0" err="1" smtClean="0"/>
              <a:t>CancellationToken.None</a:t>
            </a:r>
            <a:r>
              <a:rPr lang="hu-HU" sz="2000" dirty="0" smtClean="0"/>
              <a:t> </a:t>
            </a:r>
            <a:r>
              <a:rPr lang="en-US" sz="2000" dirty="0" smtClean="0"/>
              <a:t>to disable the cancellation</a:t>
            </a:r>
            <a:endParaRPr lang="hu-HU" sz="2000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4D1C7E-0753-4290-A995-83B367F68B4A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720" y="764630"/>
            <a:ext cx="8830900" cy="40325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>
            <a:lvl1pPr marL="266700" indent="-2667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542925" eaLnBrk="0" hangingPunct="0">
              <a:spcBef>
                <a:spcPct val="20000"/>
              </a:spcBef>
              <a:buChar char="•"/>
              <a:tabLst>
                <a:tab pos="447675" algn="l"/>
                <a:tab pos="628650" algn="l"/>
                <a:tab pos="809625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542925" eaLnBrk="0" hangingPunct="0">
              <a:spcBef>
                <a:spcPct val="20000"/>
              </a:spcBef>
              <a:buChar char="–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542925" eaLnBrk="0" hangingPunct="0">
              <a:spcBef>
                <a:spcPct val="20000"/>
              </a:spcBef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29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7675" algn="l"/>
                <a:tab pos="628650" algn="l"/>
                <a:tab pos="80962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CancellationTokenSource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source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hu-HU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new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CancellationTokenSource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taskWithCancel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= 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Task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.Run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(() =&gt; 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CancellableLongOperation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source.Token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),</a:t>
            </a:r>
          </a:p>
          <a:p>
            <a:pPr marL="0" indent="0">
              <a:buNone/>
            </a:pP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					  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source.Token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source.Cancel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try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taskWithCancel.Wait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catch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AggregateException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ex)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{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ex.Handle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(e 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=&gt; </a:t>
            </a:r>
            <a:r>
              <a:rPr lang="hu-HU" sz="1600" b="0" dirty="0" err="1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e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</a:rPr>
              <a:t>is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 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OperationCanceledException</a:t>
            </a:r>
            <a:r>
              <a:rPr lang="hu-HU" sz="1600" b="0" dirty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	</a:t>
            </a:r>
            <a:r>
              <a:rPr lang="hu-HU" sz="1600" b="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/>
              </a:rPr>
              <a:t>Console</a:t>
            </a:r>
            <a:r>
              <a:rPr lang="hu-HU" sz="1600" b="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.WriteLine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(</a:t>
            </a:r>
            <a:r>
              <a:rPr lang="hu-HU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“</a:t>
            </a:r>
            <a:r>
              <a:rPr lang="en-US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The operation was aborted.</a:t>
            </a:r>
            <a:r>
              <a:rPr lang="hu-HU" sz="1600" b="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</a:rPr>
              <a:t>"</a:t>
            </a: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);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</a:rPr>
              <a:t>}</a:t>
            </a:r>
            <a:endParaRPr lang="hu-HU" sz="1600" b="0" dirty="0">
              <a:solidFill>
                <a:srgbClr val="000000"/>
              </a:solidFill>
              <a:highlight>
                <a:srgbClr val="FFFFFF"/>
              </a:highlight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982878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Exercises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download speeds of </a:t>
            </a:r>
            <a:r>
              <a:rPr lang="en-US" dirty="0"/>
              <a:t>multiple websites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microsoft.com, http</a:t>
            </a:r>
            <a:r>
              <a:rPr lang="en-US" dirty="0"/>
              <a:t>://</a:t>
            </a:r>
            <a:r>
              <a:rPr lang="en-US" dirty="0" smtClean="0"/>
              <a:t>bing.com, http</a:t>
            </a:r>
            <a:r>
              <a:rPr lang="en-US" dirty="0"/>
              <a:t>://</a:t>
            </a:r>
            <a:r>
              <a:rPr lang="en-US" dirty="0" smtClean="0"/>
              <a:t>google.com, http</a:t>
            </a:r>
            <a:r>
              <a:rPr lang="en-US" dirty="0"/>
              <a:t>://</a:t>
            </a:r>
            <a:r>
              <a:rPr lang="en-US" dirty="0" smtClean="0"/>
              <a:t>uni-obuda.hu, http</a:t>
            </a:r>
            <a:r>
              <a:rPr lang="en-US" dirty="0"/>
              <a:t>://</a:t>
            </a:r>
            <a:r>
              <a:rPr lang="en-US" dirty="0" smtClean="0"/>
              <a:t>baidu.com</a:t>
            </a:r>
          </a:p>
          <a:p>
            <a:endParaRPr lang="en-US" dirty="0"/>
          </a:p>
          <a:p>
            <a:r>
              <a:rPr lang="en-US" dirty="0" smtClean="0"/>
              <a:t>Measure the size &amp; number of files of </a:t>
            </a:r>
            <a:r>
              <a:rPr lang="en-US" smtClean="0"/>
              <a:t>multiple directories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4D1C7E-0753-4290-A995-83B367F68B4A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16878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3B5418-B121-4972-8CF3-33FB4599AC6D}" type="slidenum">
              <a:rPr lang="hu-HU" altLang="en-US" sz="1000" b="0"/>
              <a:pPr/>
              <a:t>29</a:t>
            </a:fld>
            <a:endParaRPr lang="hu-HU" altLang="en-US" sz="1000" b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altLang="hu-HU" sz="4000" dirty="0" smtClean="0"/>
              <a:t>A</a:t>
            </a:r>
            <a:r>
              <a:rPr lang="en-US" altLang="hu-HU" sz="4000" dirty="0" err="1" smtClean="0"/>
              <a:t>dvanced</a:t>
            </a:r>
            <a:r>
              <a:rPr lang="en-US" altLang="hu-HU" sz="4000" dirty="0" smtClean="0"/>
              <a:t> </a:t>
            </a:r>
            <a:r>
              <a:rPr lang="en-US" altLang="hu-HU" sz="4000" dirty="0"/>
              <a:t>development techniques</a:t>
            </a:r>
            <a:endParaRPr lang="hu-HU" altLang="en-US" sz="4000" dirty="0" smtClean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Fundamentals of parallel execution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Processes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Threads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Tasks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altLang="en-US" sz="2000" b="0" dirty="0" err="1"/>
              <a:t>Async</a:t>
            </a:r>
            <a:r>
              <a:rPr lang="hu-HU" altLang="en-US" sz="2000" b="0" dirty="0"/>
              <a:t>/</a:t>
            </a:r>
            <a:r>
              <a:rPr lang="hu-HU" altLang="en-US" sz="2000" b="0" dirty="0" err="1"/>
              <a:t>Await</a:t>
            </a:r>
            <a:endParaRPr lang="hu-HU" altLang="en-US" sz="2000" b="0" dirty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Thread synchronization</a:t>
            </a: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endParaRPr lang="hu-HU" alt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52509988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Fundamentals of parallel </a:t>
            </a:r>
            <a:r>
              <a:rPr lang="hu-HU" altLang="en-US" dirty="0" err="1"/>
              <a:t>execution</a:t>
            </a:r>
            <a:endParaRPr lang="hu-HU" altLang="en-US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The Neumann-based computers are executing programs in a purely sequential way</a:t>
            </a:r>
            <a:endParaRPr lang="hu-HU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To execute multiple programs simultaneously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More than one CPUs / cores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hu-HU" altLang="en-US" dirty="0" err="1" smtClean="0"/>
              <a:t>Hyperthreading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Time sharing</a:t>
            </a:r>
            <a:endParaRPr lang="hu-HU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Number of concurrent operations &gt; number of execution units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Separation of “concurrently” executing programs</a:t>
            </a:r>
            <a:endParaRPr lang="hu-HU" altLang="en-US" dirty="0" smtClean="0"/>
          </a:p>
          <a:p>
            <a:pPr lvl="1">
              <a:spcBef>
                <a:spcPct val="0"/>
              </a:spcBef>
            </a:pPr>
            <a:r>
              <a:rPr lang="en-US" altLang="en-US" sz="2400" dirty="0" smtClean="0"/>
              <a:t>Processes: high-level separation</a:t>
            </a:r>
            <a:endParaRPr lang="hu-HU" altLang="en-US" sz="2400" dirty="0" smtClean="0"/>
          </a:p>
          <a:p>
            <a:pPr lvl="2">
              <a:spcBef>
                <a:spcPct val="0"/>
              </a:spcBef>
            </a:pPr>
            <a:r>
              <a:rPr lang="en-US" altLang="en-US" sz="2000" dirty="0" smtClean="0"/>
              <a:t>One program (or a set of resources used by a program task)</a:t>
            </a:r>
            <a:endParaRPr lang="hu-HU" altLang="en-US" sz="2000" dirty="0" smtClean="0"/>
          </a:p>
          <a:p>
            <a:pPr lvl="2">
              <a:spcBef>
                <a:spcPct val="0"/>
              </a:spcBef>
            </a:pPr>
            <a:r>
              <a:rPr lang="en-US" altLang="en-US" sz="2000" dirty="0" smtClean="0"/>
              <a:t>Separated memory area</a:t>
            </a:r>
            <a:endParaRPr lang="hu-HU" altLang="en-US" sz="2000" dirty="0" smtClean="0"/>
          </a:p>
          <a:p>
            <a:pPr lvl="2">
              <a:spcBef>
                <a:spcPct val="0"/>
              </a:spcBef>
            </a:pPr>
            <a:r>
              <a:rPr lang="en-US" altLang="en-US" sz="2000" dirty="0" smtClean="0"/>
              <a:t>When faults, only that process is damaged (not the others, nor the OS)</a:t>
            </a:r>
            <a:endParaRPr lang="hu-HU" altLang="en-US" sz="2000" dirty="0" smtClean="0"/>
          </a:p>
          <a:p>
            <a:pPr lvl="2">
              <a:spcBef>
                <a:spcPct val="0"/>
              </a:spcBef>
            </a:pPr>
            <a:r>
              <a:rPr lang="en-US" altLang="en-US" sz="2000" dirty="0" smtClean="0"/>
              <a:t>No simple way for </a:t>
            </a:r>
            <a:r>
              <a:rPr lang="en-US" altLang="en-US" sz="2000" dirty="0" err="1" smtClean="0"/>
              <a:t>Int</a:t>
            </a:r>
            <a:r>
              <a:rPr lang="hu-HU" altLang="en-US" sz="2000" dirty="0" err="1" smtClean="0"/>
              <a:t>er</a:t>
            </a:r>
            <a:r>
              <a:rPr lang="en-US" altLang="en-US" sz="2000" dirty="0" smtClean="0"/>
              <a:t>Process Communication</a:t>
            </a:r>
            <a:endParaRPr lang="hu-HU" altLang="en-US" sz="2000" dirty="0" smtClean="0"/>
          </a:p>
          <a:p>
            <a:pPr lvl="1">
              <a:spcBef>
                <a:spcPct val="0"/>
              </a:spcBef>
            </a:pPr>
            <a:r>
              <a:rPr lang="en-US" altLang="en-US" sz="2400" dirty="0" smtClean="0"/>
              <a:t>Threads: low-level separation</a:t>
            </a:r>
            <a:endParaRPr lang="hu-HU" altLang="en-US" dirty="0" smtClean="0"/>
          </a:p>
          <a:p>
            <a:pPr lvl="2">
              <a:spcBef>
                <a:spcPct val="0"/>
              </a:spcBef>
            </a:pPr>
            <a:r>
              <a:rPr lang="en-US" altLang="en-US" sz="2000" dirty="0" smtClean="0"/>
              <a:t>Parallelism inside the processes</a:t>
            </a:r>
            <a:endParaRPr lang="hu-HU" altLang="en-US" sz="2000" dirty="0" smtClean="0"/>
          </a:p>
          <a:p>
            <a:pPr lvl="2">
              <a:spcBef>
                <a:spcPct val="0"/>
              </a:spcBef>
            </a:pPr>
            <a:r>
              <a:rPr lang="en-US" altLang="en-US" sz="2000" dirty="0" smtClean="0"/>
              <a:t>Partially shared memory area for threads</a:t>
            </a:r>
            <a:br>
              <a:rPr lang="en-US" altLang="en-US" sz="2000" dirty="0" smtClean="0"/>
            </a:br>
            <a:r>
              <a:rPr lang="en-US" altLang="en-US" sz="2000" dirty="0" smtClean="0"/>
              <a:t>in one process</a:t>
            </a:r>
            <a:endParaRPr lang="hu-HU" altLang="en-US" sz="2000" dirty="0" smtClean="0"/>
          </a:p>
        </p:txBody>
      </p:sp>
      <p:sp>
        <p:nvSpPr>
          <p:cNvPr id="10244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FE8D0C6-9242-4DB0-8CF5-E587D55CC1D6}" type="slidenum">
              <a:rPr lang="hu-HU" altLang="en-US" sz="1000" b="0"/>
              <a:pPr/>
              <a:t>3</a:t>
            </a:fld>
            <a:endParaRPr lang="hu-HU" altLang="en-US" sz="1000" b="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249988" y="5011738"/>
            <a:ext cx="1944687" cy="1728787"/>
          </a:xfrm>
          <a:prstGeom prst="rect">
            <a:avLst/>
          </a:prstGeom>
          <a:solidFill>
            <a:schemeClr val="bg1"/>
          </a:solidFill>
          <a:ln w="38100">
            <a:solidFill>
              <a:srgbClr val="646464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altLang="en-US" sz="1600" dirty="0"/>
              <a:t>P</a:t>
            </a:r>
            <a:r>
              <a:rPr lang="en-US" altLang="en-US" sz="1600" baseline="-25000" dirty="0"/>
              <a:t>1</a:t>
            </a:r>
            <a:r>
              <a:rPr lang="hu-HU" altLang="en-US" sz="1600" baseline="-25000" dirty="0"/>
              <a:t> </a:t>
            </a:r>
            <a:r>
              <a:rPr lang="en-US" altLang="en-US" sz="1600" dirty="0" smtClean="0"/>
              <a:t>process</a:t>
            </a:r>
            <a:endParaRPr lang="en-US" altLang="en-US" sz="1600" dirty="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249988" y="5395913"/>
            <a:ext cx="844549" cy="769467"/>
          </a:xfrm>
          <a:prstGeom prst="ellipse">
            <a:avLst/>
          </a:prstGeom>
          <a:solidFill>
            <a:srgbClr val="00B89A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hu-HU" altLang="en-US" sz="1400" dirty="0">
                <a:solidFill>
                  <a:schemeClr val="bg1"/>
                </a:solidFill>
              </a:rPr>
              <a:t>T</a:t>
            </a:r>
            <a:r>
              <a:rPr lang="en-US" altLang="en-US" sz="1400" baseline="-25000" dirty="0">
                <a:solidFill>
                  <a:schemeClr val="bg1"/>
                </a:solidFill>
              </a:rPr>
              <a:t>1</a:t>
            </a:r>
            <a:r>
              <a:rPr lang="hu-HU" altLang="en-US" sz="1400" baseline="-25000" dirty="0">
                <a:solidFill>
                  <a:schemeClr val="bg1"/>
                </a:solidFill>
              </a:rPr>
              <a:t>1 </a:t>
            </a:r>
            <a:r>
              <a:rPr lang="en-US" altLang="en-US" sz="1400" dirty="0" smtClean="0">
                <a:solidFill>
                  <a:schemeClr val="bg1"/>
                </a:solidFill>
              </a:rPr>
              <a:t>thread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842125" y="6057900"/>
            <a:ext cx="909637" cy="682625"/>
          </a:xfrm>
          <a:prstGeom prst="ellipse">
            <a:avLst/>
          </a:prstGeom>
          <a:solidFill>
            <a:srgbClr val="00B89A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hu-HU" altLang="en-US" sz="1400" dirty="0">
                <a:solidFill>
                  <a:schemeClr val="bg1"/>
                </a:solidFill>
              </a:rPr>
              <a:t>T</a:t>
            </a:r>
            <a:r>
              <a:rPr lang="hu-HU" altLang="en-US" sz="1400" baseline="-25000" dirty="0">
                <a:solidFill>
                  <a:schemeClr val="bg1"/>
                </a:solidFill>
              </a:rPr>
              <a:t>12 </a:t>
            </a:r>
            <a:r>
              <a:rPr lang="en-US" altLang="en-US" sz="1400" dirty="0" smtClean="0">
                <a:solidFill>
                  <a:schemeClr val="bg1"/>
                </a:solidFill>
              </a:rPr>
              <a:t>thread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308850" y="5229251"/>
            <a:ext cx="885825" cy="785788"/>
          </a:xfrm>
          <a:prstGeom prst="ellipse">
            <a:avLst/>
          </a:prstGeom>
          <a:solidFill>
            <a:srgbClr val="00B89A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hu-HU" altLang="en-US" sz="1400" dirty="0">
                <a:solidFill>
                  <a:schemeClr val="bg1"/>
                </a:solidFill>
              </a:rPr>
              <a:t>T</a:t>
            </a:r>
            <a:r>
              <a:rPr lang="en-US" altLang="en-US" sz="1400" baseline="-25000" dirty="0">
                <a:solidFill>
                  <a:schemeClr val="bg1"/>
                </a:solidFill>
              </a:rPr>
              <a:t>1</a:t>
            </a:r>
            <a:r>
              <a:rPr lang="hu-HU" altLang="en-US" sz="1400" baseline="-25000" dirty="0">
                <a:solidFill>
                  <a:schemeClr val="bg1"/>
                </a:solidFill>
              </a:rPr>
              <a:t>3 </a:t>
            </a:r>
            <a:r>
              <a:rPr lang="en-US" altLang="en-US" sz="1400" dirty="0" smtClean="0">
                <a:solidFill>
                  <a:schemeClr val="bg1"/>
                </a:solidFill>
              </a:rPr>
              <a:t>thread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7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6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  <p:bldP spid="10246" grpId="0" animBg="1"/>
      <p:bldP spid="10247" grpId="0" animBg="1"/>
      <p:bldP spid="10248" grpId="0" animBg="1"/>
      <p:bldP spid="102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Language-Level </a:t>
            </a:r>
            <a:r>
              <a:rPr lang="en-US" dirty="0" err="1" smtClean="0"/>
              <a:t>Parallelisation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automatic </a:t>
            </a:r>
            <a:r>
              <a:rPr lang="en-US" dirty="0" err="1" smtClean="0"/>
              <a:t>parallelisation</a:t>
            </a:r>
            <a:r>
              <a:rPr lang="en-US" dirty="0" smtClean="0"/>
              <a:t> into </a:t>
            </a:r>
            <a:r>
              <a:rPr lang="en-US" dirty="0"/>
              <a:t>the language itself</a:t>
            </a:r>
          </a:p>
          <a:p>
            <a:pPr lvl="1"/>
            <a:r>
              <a:rPr lang="en-US" dirty="0"/>
              <a:t>Parallel loops</a:t>
            </a:r>
            <a:r>
              <a:rPr lang="en-US" dirty="0" smtClean="0"/>
              <a:t>: </a:t>
            </a:r>
            <a:r>
              <a:rPr lang="en-US" dirty="0" err="1" smtClean="0"/>
              <a:t>Parallel.Invoke</a:t>
            </a:r>
            <a:r>
              <a:rPr lang="en-US" dirty="0" smtClean="0"/>
              <a:t>, </a:t>
            </a:r>
            <a:r>
              <a:rPr lang="en-US" dirty="0" err="1" smtClean="0"/>
              <a:t>Parallel.For</a:t>
            </a:r>
            <a:r>
              <a:rPr lang="en-US" dirty="0"/>
              <a:t>, </a:t>
            </a:r>
            <a:r>
              <a:rPr lang="en-US" dirty="0" err="1"/>
              <a:t>Parallel.ForEach</a:t>
            </a:r>
            <a:endParaRPr lang="en-US" dirty="0"/>
          </a:p>
          <a:p>
            <a:pPr lvl="1"/>
            <a:r>
              <a:rPr lang="en-US" dirty="0"/>
              <a:t>Parallel LINQ</a:t>
            </a:r>
          </a:p>
          <a:p>
            <a:pPr lvl="1"/>
            <a:r>
              <a:rPr lang="en-US" dirty="0"/>
              <a:t>Keywords for parallelization: </a:t>
            </a:r>
            <a:r>
              <a:rPr lang="en-US" dirty="0" err="1" smtClean="0"/>
              <a:t>async</a:t>
            </a:r>
            <a:r>
              <a:rPr lang="en-US" dirty="0" smtClean="0"/>
              <a:t>/await</a:t>
            </a:r>
            <a:endParaRPr lang="hu-HU" dirty="0"/>
          </a:p>
          <a:p>
            <a:r>
              <a:rPr lang="en-US" dirty="0" smtClean="0"/>
              <a:t>Principle: the developer should not…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Create physical threads </a:t>
            </a:r>
            <a:r>
              <a:rPr lang="en-US" dirty="0" smtClean="0">
                <a:sym typeface="Wingdings" panose="05000000000000000000" pitchFamily="2" charset="2"/>
              </a:rPr>
              <a:t> create tasks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Create actual work items (tasks) </a:t>
            </a:r>
            <a:r>
              <a:rPr lang="en-US" dirty="0" smtClean="0">
                <a:sym typeface="Wingdings" panose="05000000000000000000" pitchFamily="2" charset="2"/>
              </a:rPr>
              <a:t> use automatic parallel loops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Know about parallel execution at all  use automatic </a:t>
            </a:r>
            <a:r>
              <a:rPr lang="en-US" dirty="0" err="1" smtClean="0">
                <a:sym typeface="Wingdings" panose="05000000000000000000" pitchFamily="2" charset="2"/>
              </a:rPr>
              <a:t>async</a:t>
            </a:r>
            <a:r>
              <a:rPr lang="en-US" dirty="0" smtClean="0">
                <a:sym typeface="Wingdings" panose="05000000000000000000" pitchFamily="2" charset="2"/>
              </a:rPr>
              <a:t>/await</a:t>
            </a:r>
          </a:p>
          <a:p>
            <a:pPr marL="400050"/>
            <a:r>
              <a:rPr lang="en-US" dirty="0" smtClean="0">
                <a:sym typeface="Wingdings" panose="05000000000000000000" pitchFamily="2" charset="2"/>
              </a:rPr>
              <a:t>Even if we use simpler and simpler parallel execution models, synchronization is something we still have to worry about</a:t>
            </a:r>
          </a:p>
          <a:p>
            <a:pPr marL="800100" lvl="1"/>
            <a:r>
              <a:rPr lang="en-US" dirty="0" smtClean="0"/>
              <a:t>Deadlock</a:t>
            </a:r>
          </a:p>
          <a:p>
            <a:pPr marL="800100" lvl="1"/>
            <a:r>
              <a:rPr lang="en-US" dirty="0" smtClean="0"/>
              <a:t>Race Condition</a:t>
            </a:r>
          </a:p>
          <a:p>
            <a:pPr marL="800100" lvl="1"/>
            <a:r>
              <a:rPr lang="en-US" dirty="0" smtClean="0"/>
              <a:t>Starvation</a:t>
            </a:r>
          </a:p>
          <a:p>
            <a:pPr marL="800100" lvl="1"/>
            <a:r>
              <a:rPr lang="en-US" dirty="0" smtClean="0"/>
              <a:t>Must use thread/process-level synchronization methods </a:t>
            </a:r>
          </a:p>
          <a:p>
            <a:pPr marL="51435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see later</a:t>
            </a:r>
            <a:endParaRPr lang="en-US" dirty="0" smtClean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02A18-C486-47EB-BCC2-9DD6DC984BED}" type="slidenum">
              <a:rPr lang="hu-HU" altLang="en-US" smtClean="0"/>
              <a:pPr/>
              <a:t>30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3431587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(source: Joe </a:t>
            </a:r>
            <a:r>
              <a:rPr lang="en-US" dirty="0" err="1" smtClean="0"/>
              <a:t>Albahari</a:t>
            </a:r>
            <a:r>
              <a:rPr lang="en-US" dirty="0" smtClean="0"/>
              <a:t>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Parallel.Invoke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ParallelOptions</a:t>
            </a:r>
            <a:r>
              <a:rPr lang="en-US" dirty="0"/>
              <a:t>: </a:t>
            </a:r>
            <a:r>
              <a:rPr lang="en-US" dirty="0" err="1" smtClean="0"/>
              <a:t>CancellationToken</a:t>
            </a:r>
            <a:r>
              <a:rPr lang="en-US" dirty="0" smtClean="0"/>
              <a:t>, </a:t>
            </a:r>
            <a:r>
              <a:rPr lang="en-US" dirty="0" err="1" smtClean="0"/>
              <a:t>MaxDegreeOfParallelism</a:t>
            </a:r>
            <a:r>
              <a:rPr lang="en-US" dirty="0" smtClean="0"/>
              <a:t>, </a:t>
            </a:r>
            <a:r>
              <a:rPr lang="en-US" dirty="0" err="1" smtClean="0"/>
              <a:t>TaskScheduler</a:t>
            </a:r>
            <a:endParaRPr lang="en-US" dirty="0" smtClean="0"/>
          </a:p>
          <a:p>
            <a:r>
              <a:rPr lang="en-US" dirty="0" err="1" smtClean="0"/>
              <a:t>Parallel.For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Parallel.ForEach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execution order in these loops is NOT deterministic, we can only use them if we do not care about the execution order</a:t>
            </a:r>
          </a:p>
          <a:p>
            <a:r>
              <a:rPr lang="en-US" dirty="0" smtClean="0"/>
              <a:t>It is not guaranteed that the parallel loop will be faster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02A18-C486-47EB-BCC2-9DD6DC984BED}" type="slidenum">
              <a:rPr lang="hu-HU" altLang="en-US" smtClean="0"/>
              <a:pPr/>
              <a:t>31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39" y="1184753"/>
            <a:ext cx="9156640" cy="8641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0" y="2852920"/>
            <a:ext cx="4475415" cy="104620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30" y="4643096"/>
            <a:ext cx="5067408" cy="7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97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Linq</a:t>
            </a:r>
            <a:r>
              <a:rPr lang="en-US" dirty="0" smtClean="0"/>
              <a:t> </a:t>
            </a:r>
            <a:r>
              <a:rPr lang="en-US" dirty="0"/>
              <a:t>(source: Joe </a:t>
            </a:r>
            <a:r>
              <a:rPr lang="en-US" dirty="0" err="1"/>
              <a:t>Albahari</a:t>
            </a:r>
            <a:r>
              <a:rPr lang="en-US" dirty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680602" cy="5446342"/>
          </a:xfrm>
        </p:spPr>
        <p:txBody>
          <a:bodyPr/>
          <a:lstStyle/>
          <a:p>
            <a:r>
              <a:rPr lang="en-US" dirty="0" smtClean="0"/>
              <a:t>Move special methods that affect automatic threading to the beginning of the LINQ query 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from</a:t>
            </a:r>
            <a:r>
              <a:rPr lang="en-US" dirty="0" smtClean="0"/>
              <a:t> item </a:t>
            </a:r>
            <a:r>
              <a:rPr lang="en-US" dirty="0" smtClean="0">
                <a:solidFill>
                  <a:srgbClr val="0000FF"/>
                </a:solidFill>
              </a:rPr>
              <a:t>in</a:t>
            </a:r>
            <a:r>
              <a:rPr lang="en-US" dirty="0" smtClean="0"/>
              <a:t> collection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from</a:t>
            </a:r>
            <a:r>
              <a:rPr lang="en-US" dirty="0" smtClean="0">
                <a:sym typeface="Wingdings" panose="05000000000000000000" pitchFamily="2" charset="2"/>
              </a:rPr>
              <a:t> item </a:t>
            </a:r>
            <a:r>
              <a:rPr lang="en-US" dirty="0" smtClean="0">
                <a:solidFill>
                  <a:srgbClr val="0000FF"/>
                </a:solidFill>
                <a:sym typeface="Wingdings" panose="05000000000000000000" pitchFamily="2" charset="2"/>
              </a:rPr>
              <a:t>in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collection.AsParallel</a:t>
            </a:r>
            <a:r>
              <a:rPr lang="en-US" dirty="0" smtClean="0">
                <a:sym typeface="Wingdings" panose="05000000000000000000" pitchFamily="2" charset="2"/>
              </a:rPr>
              <a:t>()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AsParallel</a:t>
            </a:r>
            <a:r>
              <a:rPr lang="en-US" dirty="0" smtClean="0"/>
              <a:t>() / .</a:t>
            </a:r>
            <a:r>
              <a:rPr lang="en-US" dirty="0" err="1" smtClean="0"/>
              <a:t>AsSequential</a:t>
            </a:r>
            <a:r>
              <a:rPr lang="en-US" dirty="0" smtClean="0"/>
              <a:t>() </a:t>
            </a:r>
            <a:r>
              <a:rPr lang="en-US" dirty="0"/>
              <a:t>/ .</a:t>
            </a:r>
            <a:r>
              <a:rPr lang="en-US" dirty="0" err="1"/>
              <a:t>AsParallel</a:t>
            </a:r>
            <a:r>
              <a:rPr lang="en-US" dirty="0"/>
              <a:t>().</a:t>
            </a:r>
            <a:r>
              <a:rPr lang="en-US" dirty="0" err="1"/>
              <a:t>WithDegreeOfParallelism</a:t>
            </a:r>
            <a:r>
              <a:rPr lang="en-US" dirty="0"/>
              <a:t>(6)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AsOrdered</a:t>
            </a:r>
            <a:r>
              <a:rPr lang="en-US" dirty="0" smtClean="0"/>
              <a:t>() / .</a:t>
            </a:r>
            <a:r>
              <a:rPr lang="en-US" dirty="0" err="1" smtClean="0"/>
              <a:t>AsUnordered</a:t>
            </a:r>
            <a:r>
              <a:rPr lang="en-US" dirty="0" smtClean="0"/>
              <a:t>()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32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1" y="1935776"/>
            <a:ext cx="8532550" cy="33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61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/Await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76550"/>
          </a:xfrm>
        </p:spPr>
        <p:txBody>
          <a:bodyPr/>
          <a:lstStyle/>
          <a:p>
            <a:r>
              <a:rPr lang="en-US" dirty="0" smtClean="0"/>
              <a:t>Assume we have long operations, with blocking calls: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33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42" y="1181629"/>
            <a:ext cx="5915025" cy="43719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62" y="4013617"/>
            <a:ext cx="5900738" cy="28146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96441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Continuation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34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1" y="703464"/>
            <a:ext cx="55435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67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Continuation?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Continuation makes code hard to read, </a:t>
            </a:r>
            <a:r>
              <a:rPr lang="en-US" dirty="0" err="1" smtClean="0"/>
              <a:t>async</a:t>
            </a:r>
            <a:r>
              <a:rPr lang="en-US" dirty="0" smtClean="0"/>
              <a:t>/await keywords are simple syntax gems to make prettier code from continuations</a:t>
            </a:r>
          </a:p>
          <a:p>
            <a:r>
              <a:rPr lang="en-US" dirty="0" smtClean="0"/>
              <a:t>They do not add anything extra!</a:t>
            </a:r>
          </a:p>
          <a:p>
            <a:pPr lvl="1"/>
            <a:r>
              <a:rPr lang="en-US" dirty="0" err="1" smtClean="0"/>
              <a:t>async</a:t>
            </a:r>
            <a:r>
              <a:rPr lang="en-US" dirty="0" smtClean="0"/>
              <a:t> = method modifier, ‘this method can contain await keywords’</a:t>
            </a:r>
          </a:p>
          <a:p>
            <a:pPr lvl="1"/>
            <a:r>
              <a:rPr lang="en-US" dirty="0" smtClean="0"/>
              <a:t>await = statement prefix, ‘this statement should not block the main thread’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CODE1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await</a:t>
            </a:r>
            <a:r>
              <a:rPr lang="en-US" dirty="0" smtClean="0"/>
              <a:t> LONG OPERATION WRAPPED IN A TASK</a:t>
            </a:r>
          </a:p>
          <a:p>
            <a:pPr marL="0" indent="0">
              <a:buNone/>
            </a:pPr>
            <a:r>
              <a:rPr lang="en-US" dirty="0" smtClean="0"/>
              <a:t>CODE2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CODE1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Task</a:t>
            </a:r>
            <a:r>
              <a:rPr lang="en-US" dirty="0" smtClean="0"/>
              <a:t>(LONG OPERATION).</a:t>
            </a:r>
            <a:r>
              <a:rPr lang="en-US" dirty="0" err="1" smtClean="0">
                <a:solidFill>
                  <a:srgbClr val="0000FF"/>
                </a:solidFill>
              </a:rPr>
              <a:t>ContinueWith</a:t>
            </a:r>
            <a:r>
              <a:rPr lang="en-US" dirty="0" smtClean="0"/>
              <a:t>(CODE2)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35</a:t>
            </a:fld>
            <a:endParaRPr lang="hu-HU" altLang="en-US"/>
          </a:p>
        </p:txBody>
      </p:sp>
      <p:sp>
        <p:nvSpPr>
          <p:cNvPr id="5" name="Lefelé nyíl 4"/>
          <p:cNvSpPr/>
          <p:nvPr/>
        </p:nvSpPr>
        <p:spPr>
          <a:xfrm>
            <a:off x="1619590" y="4293120"/>
            <a:ext cx="3960550" cy="648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21934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continuation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async</a:t>
            </a:r>
            <a:r>
              <a:rPr lang="en-US" dirty="0" smtClean="0">
                <a:sym typeface="Wingdings" panose="05000000000000000000" pitchFamily="2" charset="2"/>
              </a:rPr>
              <a:t>/await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36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1" y="703464"/>
            <a:ext cx="5543550" cy="5486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4127500"/>
            <a:ext cx="8543925" cy="261461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95488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slow operations in Tasks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2592830"/>
          </a:xfrm>
        </p:spPr>
        <p:txBody>
          <a:bodyPr/>
          <a:lstStyle/>
          <a:p>
            <a:r>
              <a:rPr lang="en-US" dirty="0" smtClean="0"/>
              <a:t>If a class knows that operations might take long to finish, then it is advised to wrap those methods into tasks WITHIN the class</a:t>
            </a:r>
          </a:p>
          <a:p>
            <a:r>
              <a:rPr lang="en-US" dirty="0" smtClean="0"/>
              <a:t>This way, the </a:t>
            </a:r>
            <a:r>
              <a:rPr lang="en-US" dirty="0" err="1" smtClean="0"/>
              <a:t>async</a:t>
            </a:r>
            <a:r>
              <a:rPr lang="en-US" dirty="0" smtClean="0"/>
              <a:t>/await code will be A LOT prettier</a:t>
            </a:r>
          </a:p>
          <a:p>
            <a:r>
              <a:rPr lang="en-US" dirty="0" smtClean="0"/>
              <a:t>Inside the class, this can be done very easily</a:t>
            </a:r>
            <a:r>
              <a:rPr lang="hu-HU" dirty="0" smtClean="0"/>
              <a:t>: </a:t>
            </a:r>
            <a:r>
              <a:rPr lang="hu-HU" dirty="0" err="1" smtClean="0"/>
              <a:t>HttpClient</a:t>
            </a:r>
            <a:r>
              <a:rPr lang="hu-HU" dirty="0" smtClean="0"/>
              <a:t>, WCF …</a:t>
            </a:r>
            <a:endParaRPr lang="en-US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37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61" y="3544416"/>
            <a:ext cx="7658100" cy="31003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61" y="2365519"/>
            <a:ext cx="7100888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6342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Language-integrated</a:t>
            </a:r>
            <a:r>
              <a:rPr lang="hu-HU" dirty="0" smtClean="0"/>
              <a:t> </a:t>
            </a:r>
            <a:r>
              <a:rPr lang="hu-HU" dirty="0" err="1" smtClean="0"/>
              <a:t>parallelisation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38</a:t>
            </a:fld>
            <a:endParaRPr lang="hu-HU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024146"/>
            <a:ext cx="5857875" cy="2657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12" y="3837781"/>
            <a:ext cx="5900738" cy="2814638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4499844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3B5418-B121-4972-8CF3-33FB4599AC6D}" type="slidenum">
              <a:rPr lang="hu-HU" altLang="en-US" sz="1000" b="0"/>
              <a:pPr/>
              <a:t>39</a:t>
            </a:fld>
            <a:endParaRPr lang="hu-HU" altLang="en-US" sz="1000" b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altLang="hu-HU" sz="4000" dirty="0" smtClean="0"/>
              <a:t>A</a:t>
            </a:r>
            <a:r>
              <a:rPr lang="en-US" altLang="hu-HU" sz="4000" dirty="0" err="1" smtClean="0"/>
              <a:t>dvanced</a:t>
            </a:r>
            <a:r>
              <a:rPr lang="en-US" altLang="hu-HU" sz="4000" dirty="0" smtClean="0"/>
              <a:t> </a:t>
            </a:r>
            <a:r>
              <a:rPr lang="en-US" altLang="hu-HU" sz="4000" dirty="0"/>
              <a:t>development techniques</a:t>
            </a:r>
            <a:endParaRPr lang="hu-HU" altLang="en-US" sz="4000" dirty="0" smtClean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Fundamentals of parallel execution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Processes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Threads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Tasks</a:t>
            </a:r>
            <a:endParaRPr lang="hu-HU" altLang="en-US" sz="2000" b="0" dirty="0" smtClean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altLang="en-US" sz="2000" b="0" dirty="0" err="1"/>
              <a:t>Async</a:t>
            </a:r>
            <a:r>
              <a:rPr lang="hu-HU" altLang="en-US" sz="2000" b="0" dirty="0"/>
              <a:t>/</a:t>
            </a:r>
            <a:r>
              <a:rPr lang="hu-HU" altLang="en-US" sz="2000" b="0" dirty="0" err="1"/>
              <a:t>Await</a:t>
            </a:r>
            <a:endParaRPr lang="hu-HU" altLang="en-US" sz="2000" b="0" dirty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altLang="en-US" sz="2000" b="0" dirty="0" smtClean="0"/>
              <a:t>Thread </a:t>
            </a:r>
            <a:r>
              <a:rPr lang="en-US" altLang="en-US" sz="2000" b="0" dirty="0"/>
              <a:t>synchronization</a:t>
            </a:r>
            <a:endParaRPr lang="hu-HU" altLang="en-US" sz="2000" b="0" dirty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endParaRPr lang="hu-HU" alt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37736366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Time sharing</a:t>
            </a:r>
            <a:endParaRPr lang="hu-HU" altLang="en-US" dirty="0" smtClean="0"/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1042988" y="1123950"/>
            <a:ext cx="6985000" cy="4794250"/>
          </a:xfrm>
          <a:prstGeom prst="roundRect">
            <a:avLst>
              <a:gd name="adj" fmla="val 3079"/>
            </a:avLst>
          </a:prstGeom>
          <a:gradFill rotWithShape="1">
            <a:gsLst>
              <a:gs pos="0">
                <a:srgbClr val="C3E1D4"/>
              </a:gs>
              <a:gs pos="50000">
                <a:srgbClr val="D4F4E6"/>
              </a:gs>
              <a:gs pos="100000">
                <a:srgbClr val="C3E1D4"/>
              </a:gs>
            </a:gsLst>
            <a:lin ang="2700000" scaled="1"/>
          </a:gra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2322513" y="1674813"/>
            <a:ext cx="0" cy="3598862"/>
          </a:xfrm>
          <a:prstGeom prst="line">
            <a:avLst/>
          </a:prstGeom>
          <a:noFill/>
          <a:ln w="952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389688" y="1676400"/>
            <a:ext cx="1587" cy="3598863"/>
          </a:xfrm>
          <a:prstGeom prst="line">
            <a:avLst/>
          </a:prstGeom>
          <a:noFill/>
          <a:ln w="952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754188" y="1331913"/>
            <a:ext cx="103816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altLang="en-US" sz="1600" dirty="0"/>
              <a:t>P</a:t>
            </a:r>
            <a:r>
              <a:rPr lang="en-US" altLang="en-US" sz="1600" baseline="-25000" dirty="0"/>
              <a:t>1</a:t>
            </a:r>
            <a:r>
              <a:rPr lang="hu-HU" altLang="en-US" sz="1600" baseline="-25000" dirty="0"/>
              <a:t> </a:t>
            </a:r>
            <a:r>
              <a:rPr lang="en-US" altLang="en-US" sz="1600" dirty="0" smtClean="0"/>
              <a:t>process</a:t>
            </a:r>
            <a:endParaRPr lang="en-US" altLang="en-US" sz="1600" dirty="0"/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1166893" y="1790700"/>
            <a:ext cx="10999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/>
              <a:t>Running 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state</a:t>
            </a:r>
            <a:endParaRPr lang="en-US" altLang="en-US" sz="2000" b="0" dirty="0"/>
          </a:p>
        </p:txBody>
      </p:sp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1195745" y="4405313"/>
            <a:ext cx="1042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/>
              <a:t>Running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state</a:t>
            </a:r>
            <a:endParaRPr lang="en-US" altLang="en-US" sz="2000" b="0" dirty="0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>
            <a:off x="2322513" y="1676400"/>
            <a:ext cx="0" cy="53975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2322513" y="4946650"/>
            <a:ext cx="0" cy="360363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1202768" y="3005138"/>
            <a:ext cx="10282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/>
              <a:t>Ready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or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Standby</a:t>
            </a:r>
            <a:endParaRPr lang="en-US" altLang="en-US" sz="2000" b="0" dirty="0"/>
          </a:p>
        </p:txBody>
      </p:sp>
      <p:sp>
        <p:nvSpPr>
          <p:cNvPr id="378894" name="AutoShape 14"/>
          <p:cNvSpPr>
            <a:spLocks noChangeArrowheads="1"/>
          </p:cNvSpPr>
          <p:nvPr/>
        </p:nvSpPr>
        <p:spPr bwMode="auto">
          <a:xfrm>
            <a:off x="3460750" y="3886200"/>
            <a:ext cx="2006600" cy="306388"/>
          </a:xfrm>
          <a:prstGeom prst="roundRect">
            <a:avLst>
              <a:gd name="adj" fmla="val 16667"/>
            </a:avLst>
          </a:prstGeom>
          <a:solidFill>
            <a:srgbClr val="EF1D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dirty="0" smtClean="0">
                <a:solidFill>
                  <a:schemeClr val="tx1"/>
                </a:solidFill>
              </a:rPr>
              <a:t>Save state</a:t>
            </a:r>
            <a:r>
              <a:rPr lang="hu-HU" altLang="en-US" sz="1600" dirty="0" smtClean="0">
                <a:solidFill>
                  <a:schemeClr val="tx1"/>
                </a:solidFill>
              </a:rPr>
              <a:t> </a:t>
            </a:r>
            <a:r>
              <a:rPr lang="hu-HU" altLang="en-US" sz="1600" dirty="0">
                <a:solidFill>
                  <a:schemeClr val="tx1"/>
                </a:solidFill>
              </a:rPr>
              <a:t>(P</a:t>
            </a:r>
            <a:r>
              <a:rPr lang="en-US" altLang="en-US" sz="1600" dirty="0">
                <a:solidFill>
                  <a:schemeClr val="tx1"/>
                </a:solidFill>
              </a:rPr>
              <a:t>CB</a:t>
            </a:r>
            <a:r>
              <a:rPr lang="hu-HU" altLang="en-US" sz="1600" baseline="-25000" dirty="0">
                <a:solidFill>
                  <a:schemeClr val="tx1"/>
                </a:solidFill>
              </a:rPr>
              <a:t>2</a:t>
            </a:r>
            <a:r>
              <a:rPr lang="hu-HU" altLang="en-US" sz="1600" dirty="0">
                <a:solidFill>
                  <a:schemeClr val="tx1"/>
                </a:solidFill>
              </a:rPr>
              <a:t>)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78895" name="AutoShape 15"/>
          <p:cNvSpPr>
            <a:spLocks noChangeArrowheads="1"/>
          </p:cNvSpPr>
          <p:nvPr/>
        </p:nvSpPr>
        <p:spPr bwMode="auto">
          <a:xfrm>
            <a:off x="3460750" y="4295775"/>
            <a:ext cx="2006600" cy="307975"/>
          </a:xfrm>
          <a:prstGeom prst="roundRect">
            <a:avLst>
              <a:gd name="adj" fmla="val 16667"/>
            </a:avLst>
          </a:prstGeom>
          <a:solidFill>
            <a:srgbClr val="00B89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dirty="0" smtClean="0">
                <a:solidFill>
                  <a:schemeClr val="tx1"/>
                </a:solidFill>
              </a:rPr>
              <a:t>Restore state </a:t>
            </a:r>
            <a:r>
              <a:rPr lang="hu-HU" altLang="en-US" sz="1600" dirty="0">
                <a:solidFill>
                  <a:schemeClr val="tx1"/>
                </a:solidFill>
              </a:rPr>
              <a:t>(P</a:t>
            </a:r>
            <a:r>
              <a:rPr lang="en-US" altLang="en-US" sz="1600" dirty="0">
                <a:solidFill>
                  <a:schemeClr val="tx1"/>
                </a:solidFill>
              </a:rPr>
              <a:t>CB</a:t>
            </a:r>
            <a:r>
              <a:rPr lang="hu-HU" altLang="en-US" sz="1600" baseline="-25000" dirty="0">
                <a:solidFill>
                  <a:schemeClr val="tx1"/>
                </a:solidFill>
              </a:rPr>
              <a:t>1</a:t>
            </a:r>
            <a:r>
              <a:rPr lang="hu-HU" altLang="en-US" sz="1600" dirty="0">
                <a:solidFill>
                  <a:schemeClr val="tx1"/>
                </a:solidFill>
              </a:rPr>
              <a:t>)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78896" name="AutoShape 16"/>
          <p:cNvSpPr>
            <a:spLocks noChangeArrowheads="1"/>
          </p:cNvSpPr>
          <p:nvPr/>
        </p:nvSpPr>
        <p:spPr bwMode="auto">
          <a:xfrm>
            <a:off x="3406775" y="1952625"/>
            <a:ext cx="2006600" cy="307975"/>
          </a:xfrm>
          <a:prstGeom prst="roundRect">
            <a:avLst>
              <a:gd name="adj" fmla="val 16667"/>
            </a:avLst>
          </a:prstGeom>
          <a:solidFill>
            <a:srgbClr val="EF1D2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dirty="0" smtClean="0">
                <a:solidFill>
                  <a:schemeClr val="tx1"/>
                </a:solidFill>
              </a:rPr>
              <a:t>Save state</a:t>
            </a:r>
            <a:r>
              <a:rPr lang="hu-HU" altLang="en-US" sz="1600" dirty="0" smtClean="0">
                <a:solidFill>
                  <a:schemeClr val="tx1"/>
                </a:solidFill>
              </a:rPr>
              <a:t> </a:t>
            </a:r>
            <a:r>
              <a:rPr lang="hu-HU" altLang="en-US" sz="1600" dirty="0">
                <a:solidFill>
                  <a:schemeClr val="tx1"/>
                </a:solidFill>
              </a:rPr>
              <a:t>(P</a:t>
            </a:r>
            <a:r>
              <a:rPr lang="en-US" altLang="en-US" sz="1600" dirty="0">
                <a:solidFill>
                  <a:schemeClr val="tx1"/>
                </a:solidFill>
              </a:rPr>
              <a:t>CB</a:t>
            </a:r>
            <a:r>
              <a:rPr lang="en-US" altLang="en-US" sz="1600" baseline="-25000" dirty="0">
                <a:solidFill>
                  <a:schemeClr val="tx1"/>
                </a:solidFill>
              </a:rPr>
              <a:t>1</a:t>
            </a:r>
            <a:r>
              <a:rPr lang="hu-HU" altLang="en-US" sz="1600" dirty="0">
                <a:solidFill>
                  <a:schemeClr val="tx1"/>
                </a:solidFill>
              </a:rPr>
              <a:t>)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78897" name="AutoShape 17"/>
          <p:cNvSpPr>
            <a:spLocks noChangeArrowheads="1"/>
          </p:cNvSpPr>
          <p:nvPr/>
        </p:nvSpPr>
        <p:spPr bwMode="auto">
          <a:xfrm>
            <a:off x="3406775" y="2363788"/>
            <a:ext cx="2006600" cy="306387"/>
          </a:xfrm>
          <a:prstGeom prst="roundRect">
            <a:avLst>
              <a:gd name="adj" fmla="val 16667"/>
            </a:avLst>
          </a:prstGeom>
          <a:solidFill>
            <a:srgbClr val="00B89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600" dirty="0" smtClean="0">
                <a:solidFill>
                  <a:schemeClr val="tx1"/>
                </a:solidFill>
              </a:rPr>
              <a:t>Restore state </a:t>
            </a:r>
            <a:r>
              <a:rPr lang="hu-HU" altLang="en-US" sz="1600" dirty="0">
                <a:solidFill>
                  <a:schemeClr val="tx1"/>
                </a:solidFill>
              </a:rPr>
              <a:t>(P</a:t>
            </a:r>
            <a:r>
              <a:rPr lang="en-US" altLang="en-US" sz="1600" dirty="0">
                <a:solidFill>
                  <a:schemeClr val="tx1"/>
                </a:solidFill>
              </a:rPr>
              <a:t>CB</a:t>
            </a:r>
            <a:r>
              <a:rPr lang="en-US" altLang="en-US" sz="1600" baseline="-25000" dirty="0">
                <a:solidFill>
                  <a:schemeClr val="tx1"/>
                </a:solidFill>
              </a:rPr>
              <a:t>2</a:t>
            </a:r>
            <a:r>
              <a:rPr lang="hu-HU" altLang="en-US" sz="1600" dirty="0">
                <a:solidFill>
                  <a:schemeClr val="tx1"/>
                </a:solidFill>
              </a:rPr>
              <a:t>)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3186794" y="1597025"/>
            <a:ext cx="2473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>
                <a:solidFill>
                  <a:srgbClr val="000099"/>
                </a:solidFill>
              </a:rPr>
              <a:t>Interrupt / system call</a:t>
            </a:r>
            <a:endParaRPr lang="en-US" altLang="en-US" sz="2000" b="0" dirty="0">
              <a:solidFill>
                <a:srgbClr val="000099"/>
              </a:solidFill>
            </a:endParaRPr>
          </a:p>
        </p:txBody>
      </p:sp>
      <p:sp>
        <p:nvSpPr>
          <p:cNvPr id="378899" name="Freeform 19"/>
          <p:cNvSpPr>
            <a:spLocks/>
          </p:cNvSpPr>
          <p:nvPr/>
        </p:nvSpPr>
        <p:spPr bwMode="auto">
          <a:xfrm>
            <a:off x="2484438" y="1851025"/>
            <a:ext cx="1844675" cy="306388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0 h 288"/>
              <a:gd name="T6" fmla="*/ 2147483646 w 1680"/>
              <a:gd name="T7" fmla="*/ 2147483646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88"/>
              <a:gd name="T14" fmla="*/ 1680 w 16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88">
                <a:moveTo>
                  <a:pt x="0" y="288"/>
                </a:moveTo>
                <a:lnTo>
                  <a:pt x="624" y="0"/>
                </a:lnTo>
                <a:lnTo>
                  <a:pt x="1680" y="0"/>
                </a:lnTo>
                <a:lnTo>
                  <a:pt x="168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900" name="Freeform 20"/>
          <p:cNvSpPr>
            <a:spLocks/>
          </p:cNvSpPr>
          <p:nvPr/>
        </p:nvSpPr>
        <p:spPr bwMode="auto">
          <a:xfrm>
            <a:off x="2484438" y="4603750"/>
            <a:ext cx="1898650" cy="306388"/>
          </a:xfrm>
          <a:custGeom>
            <a:avLst/>
            <a:gdLst>
              <a:gd name="T0" fmla="*/ 2147483646 w 1680"/>
              <a:gd name="T1" fmla="*/ 0 h 288"/>
              <a:gd name="T2" fmla="*/ 2147483646 w 1680"/>
              <a:gd name="T3" fmla="*/ 2147483646 h 288"/>
              <a:gd name="T4" fmla="*/ 0 w 1680"/>
              <a:gd name="T5" fmla="*/ 2147483646 h 288"/>
              <a:gd name="T6" fmla="*/ 0 60000 65536"/>
              <a:gd name="T7" fmla="*/ 0 60000 65536"/>
              <a:gd name="T8" fmla="*/ 0 60000 65536"/>
              <a:gd name="T9" fmla="*/ 0 w 1680"/>
              <a:gd name="T10" fmla="*/ 0 h 288"/>
              <a:gd name="T11" fmla="*/ 1680 w 168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288">
                <a:moveTo>
                  <a:pt x="1680" y="0"/>
                </a:moveTo>
                <a:lnTo>
                  <a:pt x="1680" y="144"/>
                </a:lnTo>
                <a:lnTo>
                  <a:pt x="0" y="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901" name="Text Box 21"/>
          <p:cNvSpPr txBox="1">
            <a:spLocks noChangeArrowheads="1"/>
          </p:cNvSpPr>
          <p:nvPr/>
        </p:nvSpPr>
        <p:spPr bwMode="auto">
          <a:xfrm>
            <a:off x="6497995" y="3095625"/>
            <a:ext cx="10422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/>
              <a:t>Running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state</a:t>
            </a:r>
            <a:endParaRPr lang="en-US" altLang="en-US" sz="2000" b="0" dirty="0"/>
          </a:p>
        </p:txBody>
      </p:sp>
      <p:sp>
        <p:nvSpPr>
          <p:cNvPr id="378902" name="Line 22"/>
          <p:cNvSpPr>
            <a:spLocks noChangeShapeType="1"/>
          </p:cNvSpPr>
          <p:nvPr/>
        </p:nvSpPr>
        <p:spPr bwMode="auto">
          <a:xfrm>
            <a:off x="6389688" y="2605088"/>
            <a:ext cx="1587" cy="1800225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903" name="Freeform 23"/>
          <p:cNvSpPr>
            <a:spLocks/>
          </p:cNvSpPr>
          <p:nvPr/>
        </p:nvSpPr>
        <p:spPr bwMode="auto">
          <a:xfrm>
            <a:off x="4329113" y="2568575"/>
            <a:ext cx="1898650" cy="255588"/>
          </a:xfrm>
          <a:custGeom>
            <a:avLst/>
            <a:gdLst>
              <a:gd name="T0" fmla="*/ 0 w 1680"/>
              <a:gd name="T1" fmla="*/ 2147483646 h 240"/>
              <a:gd name="T2" fmla="*/ 0 w 1680"/>
              <a:gd name="T3" fmla="*/ 2147483646 h 240"/>
              <a:gd name="T4" fmla="*/ 2147483646 w 1680"/>
              <a:gd name="T5" fmla="*/ 2147483646 h 240"/>
              <a:gd name="T6" fmla="*/ 2147483646 w 1680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0"/>
              <a:gd name="T14" fmla="*/ 1680 w 168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0">
                <a:moveTo>
                  <a:pt x="0" y="96"/>
                </a:moveTo>
                <a:lnTo>
                  <a:pt x="0" y="240"/>
                </a:lnTo>
                <a:lnTo>
                  <a:pt x="1152" y="240"/>
                </a:lnTo>
                <a:lnTo>
                  <a:pt x="16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904" name="Freeform 24"/>
          <p:cNvSpPr>
            <a:spLocks/>
          </p:cNvSpPr>
          <p:nvPr/>
        </p:nvSpPr>
        <p:spPr bwMode="auto">
          <a:xfrm>
            <a:off x="4329113" y="3732213"/>
            <a:ext cx="1898650" cy="614362"/>
          </a:xfrm>
          <a:custGeom>
            <a:avLst/>
            <a:gdLst>
              <a:gd name="T0" fmla="*/ 2147483646 w 1680"/>
              <a:gd name="T1" fmla="*/ 2147483646 h 576"/>
              <a:gd name="T2" fmla="*/ 2147483646 w 1680"/>
              <a:gd name="T3" fmla="*/ 0 h 576"/>
              <a:gd name="T4" fmla="*/ 0 w 1680"/>
              <a:gd name="T5" fmla="*/ 0 h 576"/>
              <a:gd name="T6" fmla="*/ 0 w 1680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576"/>
              <a:gd name="T14" fmla="*/ 1680 w 1680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576">
                <a:moveTo>
                  <a:pt x="1680" y="576"/>
                </a:moveTo>
                <a:lnTo>
                  <a:pt x="1104" y="0"/>
                </a:lnTo>
                <a:lnTo>
                  <a:pt x="0" y="0"/>
                </a:lnTo>
                <a:lnTo>
                  <a:pt x="0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6505018" y="1754188"/>
            <a:ext cx="10282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/>
              <a:t>Ready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or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Standby</a:t>
            </a:r>
            <a:endParaRPr lang="en-US" altLang="en-US" sz="2000" b="0" dirty="0"/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6506605" y="4192588"/>
            <a:ext cx="10282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/>
              <a:t>Ready 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or</a:t>
            </a:r>
            <a:br>
              <a:rPr lang="en-US" altLang="en-US" sz="2000" b="0" dirty="0" smtClean="0"/>
            </a:br>
            <a:r>
              <a:rPr lang="en-US" altLang="en-US" sz="2000" b="0" dirty="0" smtClean="0"/>
              <a:t>Standby</a:t>
            </a:r>
            <a:endParaRPr lang="hu-HU" altLang="en-US" sz="2000" b="0" dirty="0"/>
          </a:p>
        </p:txBody>
      </p:sp>
      <p:sp>
        <p:nvSpPr>
          <p:cNvPr id="12313" name="Text Box 27"/>
          <p:cNvSpPr txBox="1">
            <a:spLocks noChangeArrowheads="1"/>
          </p:cNvSpPr>
          <p:nvPr/>
        </p:nvSpPr>
        <p:spPr bwMode="auto">
          <a:xfrm>
            <a:off x="5795963" y="1331913"/>
            <a:ext cx="1054199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646464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u-HU" altLang="en-US" sz="1600" dirty="0"/>
              <a:t>P</a:t>
            </a:r>
            <a:r>
              <a:rPr lang="hu-HU" altLang="en-US" sz="1600" baseline="-25000" dirty="0"/>
              <a:t>2</a:t>
            </a:r>
            <a:r>
              <a:rPr lang="hu-HU" altLang="en-US" sz="1600" dirty="0"/>
              <a:t> </a:t>
            </a:r>
            <a:r>
              <a:rPr lang="en-US" altLang="en-US" sz="1600" dirty="0" smtClean="0"/>
              <a:t>process</a:t>
            </a:r>
            <a:endParaRPr lang="hu-HU" altLang="en-US" sz="1600" dirty="0"/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186794" y="3486150"/>
            <a:ext cx="2473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0" dirty="0" smtClean="0">
                <a:solidFill>
                  <a:srgbClr val="000099"/>
                </a:solidFill>
              </a:rPr>
              <a:t>Interrupt / system call</a:t>
            </a:r>
            <a:endParaRPr lang="en-US" altLang="en-US" sz="2000" b="0" dirty="0">
              <a:solidFill>
                <a:srgbClr val="000099"/>
              </a:solidFill>
            </a:endParaRPr>
          </a:p>
        </p:txBody>
      </p:sp>
      <p:sp>
        <p:nvSpPr>
          <p:cNvPr id="12315" name="Text Box 29"/>
          <p:cNvSpPr txBox="1">
            <a:spLocks noChangeArrowheads="1"/>
          </p:cNvSpPr>
          <p:nvPr/>
        </p:nvSpPr>
        <p:spPr bwMode="auto">
          <a:xfrm>
            <a:off x="1116013" y="5703888"/>
            <a:ext cx="31670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 b="0">
                <a:solidFill>
                  <a:schemeClr val="tx2"/>
                </a:solidFill>
              </a:rPr>
              <a:t>Original image © 2000-2005 David A. Solomon and Mark Russinovich</a:t>
            </a:r>
          </a:p>
        </p:txBody>
      </p:sp>
      <p:sp>
        <p:nvSpPr>
          <p:cNvPr id="12316" name="Dia számának helye 2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90EE61D-B3FC-44C9-B241-62C5DB72D911}" type="slidenum">
              <a:rPr lang="hu-HU" altLang="en-US" sz="1000" b="0"/>
              <a:pPr/>
              <a:t>4</a:t>
            </a:fld>
            <a:endParaRPr lang="hu-HU" altLang="en-US" sz="1000" b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07950" y="6021388"/>
            <a:ext cx="89281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kern="0" dirty="0" smtClean="0"/>
              <a:t>this figure is generic </a:t>
            </a:r>
            <a:r>
              <a:rPr lang="hu-HU" altLang="en-US" kern="0" dirty="0" smtClean="0"/>
              <a:t>(DOS/Unix/Windows) </a:t>
            </a:r>
            <a:r>
              <a:rPr lang="en-US" altLang="en-US" kern="0" dirty="0" smtClean="0"/>
              <a:t>and overly simplified; in Windows the base unit of the parallel execution is the thread</a:t>
            </a:r>
            <a:endParaRPr lang="hu-HU" altLang="en-US" sz="2000" kern="0" dirty="0" smtClean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9" grpId="0"/>
      <p:bldP spid="378890" grpId="0"/>
      <p:bldP spid="378891" grpId="0" animBg="1"/>
      <p:bldP spid="378892" grpId="0" animBg="1"/>
      <p:bldP spid="378893" grpId="0"/>
      <p:bldP spid="378894" grpId="0" animBg="1"/>
      <p:bldP spid="378895" grpId="0" animBg="1"/>
      <p:bldP spid="378896" grpId="0" animBg="1"/>
      <p:bldP spid="378897" grpId="0" animBg="1"/>
      <p:bldP spid="378898" grpId="0"/>
      <p:bldP spid="378899" grpId="0" animBg="1"/>
      <p:bldP spid="378900" grpId="0" animBg="1"/>
      <p:bldP spid="378901" grpId="0"/>
      <p:bldP spid="378902" grpId="0" animBg="1"/>
      <p:bldP spid="378903" grpId="0" animBg="1"/>
      <p:bldP spid="378904" grpId="0" animBg="1"/>
      <p:bldP spid="378905" grpId="0"/>
      <p:bldP spid="378906" grpId="0"/>
      <p:bldP spid="378908" grpId="0"/>
      <p:bldP spid="3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Problems in multi-threaded environment</a:t>
            </a:r>
            <a:endParaRPr lang="hu-HU" altLang="en-US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Race Condition</a:t>
            </a:r>
            <a:endParaRPr lang="hu-HU" altLang="en-US" dirty="0" smtClean="0"/>
          </a:p>
          <a:p>
            <a:pPr lvl="1"/>
            <a:r>
              <a:rPr lang="en-US" altLang="hu-HU" dirty="0" smtClean="0"/>
              <a:t>To facilitate the communication between threads, we need some resources (memory/variables, ports, IO devices, files) that are accessible by all threads</a:t>
            </a:r>
            <a:endParaRPr lang="hu-HU" altLang="hu-HU" dirty="0" smtClean="0"/>
          </a:p>
          <a:p>
            <a:pPr lvl="1"/>
            <a:r>
              <a:rPr lang="en-US" altLang="hu-HU" dirty="0" smtClean="0"/>
              <a:t>However, when multiple threads access these simultaneously, the result can be bad data or incomplete results</a:t>
            </a:r>
          </a:p>
          <a:p>
            <a:pPr lvl="1"/>
            <a:r>
              <a:rPr lang="en-US" altLang="hu-HU" dirty="0" smtClean="0"/>
              <a:t>This usually depends on the exact timing of the parallel threads </a:t>
            </a:r>
            <a:r>
              <a:rPr lang="en-US" altLang="hu-HU" dirty="0" smtClean="0">
                <a:sym typeface="Wingdings" pitchFamily="2" charset="2"/>
              </a:rPr>
              <a:t> unpredictable result, hard to detect</a:t>
            </a:r>
            <a:endParaRPr lang="hu-HU" altLang="en-US" dirty="0" smtClean="0"/>
          </a:p>
          <a:p>
            <a:r>
              <a:rPr lang="en-US" altLang="en-US" dirty="0" smtClean="0"/>
              <a:t>Deadlock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A thread is waiting for a resource that will never be available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Typically: two or more threads are waiting for each other, thus none will step forward</a:t>
            </a:r>
            <a:endParaRPr lang="hu-HU" altLang="en-US" dirty="0" smtClean="0"/>
          </a:p>
          <a:p>
            <a:r>
              <a:rPr lang="hu-HU" altLang="en-US" dirty="0" err="1" smtClean="0"/>
              <a:t>Starvation</a:t>
            </a:r>
            <a:endParaRPr lang="hu-HU" altLang="en-US" dirty="0"/>
          </a:p>
          <a:p>
            <a:pPr lvl="1"/>
            <a:r>
              <a:rPr lang="en-US" altLang="en-US" dirty="0"/>
              <a:t>A thread is waiting for a </a:t>
            </a:r>
            <a:r>
              <a:rPr lang="hu-HU" altLang="en-US" dirty="0" err="1" smtClean="0"/>
              <a:t>data</a:t>
            </a:r>
            <a:r>
              <a:rPr lang="hu-HU" altLang="en-US" dirty="0" smtClean="0"/>
              <a:t> </a:t>
            </a:r>
            <a:r>
              <a:rPr lang="en-US" altLang="en-US" dirty="0" smtClean="0"/>
              <a:t>that </a:t>
            </a:r>
            <a:r>
              <a:rPr lang="en-US" altLang="en-US" dirty="0"/>
              <a:t>will </a:t>
            </a:r>
            <a:r>
              <a:rPr lang="en-US" altLang="en-US" dirty="0" smtClean="0"/>
              <a:t>never</a:t>
            </a:r>
            <a:r>
              <a:rPr lang="hu-HU" altLang="en-US" dirty="0" smtClean="0"/>
              <a:t>/</a:t>
            </a:r>
            <a:r>
              <a:rPr lang="hu-HU" altLang="en-US" dirty="0" err="1" smtClean="0"/>
              <a:t>rarely</a:t>
            </a:r>
            <a:r>
              <a:rPr lang="en-US" altLang="en-US" dirty="0" smtClean="0"/>
              <a:t> </a:t>
            </a:r>
            <a:r>
              <a:rPr lang="en-US" altLang="en-US" dirty="0"/>
              <a:t>be available</a:t>
            </a:r>
            <a:endParaRPr lang="hu-HU" altLang="en-US" dirty="0"/>
          </a:p>
          <a:p>
            <a:pPr lvl="1"/>
            <a:r>
              <a:rPr lang="en-US" altLang="en-US" dirty="0"/>
              <a:t>Typically: </a:t>
            </a:r>
            <a:r>
              <a:rPr lang="hu-HU" altLang="en-US" dirty="0" err="1" smtClean="0"/>
              <a:t>one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thread</a:t>
            </a:r>
            <a:r>
              <a:rPr lang="hu-HU" altLang="en-US" dirty="0" smtClean="0"/>
              <a:t> is </a:t>
            </a:r>
            <a:r>
              <a:rPr lang="hu-HU" altLang="en-US" dirty="0" err="1" smtClean="0"/>
              <a:t>slower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than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the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other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thus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the</a:t>
            </a:r>
            <a:r>
              <a:rPr lang="hu-HU" altLang="en-US" dirty="0" smtClean="0"/>
              <a:t> performance is </a:t>
            </a:r>
            <a:r>
              <a:rPr lang="hu-HU" altLang="en-US" dirty="0" err="1" smtClean="0"/>
              <a:t>nowhere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near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the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estimated</a:t>
            </a:r>
            <a:r>
              <a:rPr lang="hu-HU" altLang="en-US" dirty="0" smtClean="0"/>
              <a:t> maximum</a:t>
            </a:r>
            <a:endParaRPr lang="hu-HU" altLang="en-US" dirty="0"/>
          </a:p>
        </p:txBody>
      </p:sp>
      <p:sp>
        <p:nvSpPr>
          <p:cNvPr id="819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3DB164-37B6-45A6-B45C-9DCFCFB743CB}" type="slidenum">
              <a:rPr lang="hu-HU" altLang="en-US" sz="1000" b="0"/>
              <a:pPr/>
              <a:t>40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9685871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Race condition</a:t>
            </a:r>
            <a:endParaRPr lang="hu-HU" altLang="en-US" dirty="0" smtClean="0"/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have to be careful whenever different threads access the same memory: same variables, non-thread-safe collections</a:t>
            </a:r>
          </a:p>
          <a:p>
            <a:pPr lvl="1"/>
            <a:r>
              <a:rPr lang="en-US" altLang="en-US" dirty="0" smtClean="0"/>
              <a:t>Simple operations: mathematical operators, collection add/remove</a:t>
            </a:r>
          </a:p>
          <a:p>
            <a:pPr lvl="1"/>
            <a:r>
              <a:rPr lang="en-US" altLang="en-US" dirty="0" smtClean="0"/>
              <a:t>Common resource: console (</a:t>
            </a:r>
            <a:r>
              <a:rPr lang="en-US" altLang="en-US" dirty="0" err="1" smtClean="0"/>
              <a:t>WriteLine</a:t>
            </a:r>
            <a:r>
              <a:rPr lang="en-US" altLang="en-US" dirty="0" smtClean="0"/>
              <a:t> is </a:t>
            </a:r>
            <a:r>
              <a:rPr lang="en-US" altLang="en-US" dirty="0" err="1" smtClean="0"/>
              <a:t>threadsafe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SetForegroundColor</a:t>
            </a:r>
            <a:r>
              <a:rPr lang="en-US" altLang="en-US" dirty="0" smtClean="0"/>
              <a:t> + </a:t>
            </a:r>
            <a:r>
              <a:rPr lang="en-US" altLang="en-US" dirty="0" err="1" smtClean="0"/>
              <a:t>WriteLine</a:t>
            </a:r>
            <a:r>
              <a:rPr lang="en-US" altLang="en-US" dirty="0" smtClean="0"/>
              <a:t> is not!)</a:t>
            </a:r>
          </a:p>
          <a:p>
            <a:pPr lvl="1"/>
            <a:r>
              <a:rPr lang="en-US" altLang="en-US" dirty="0" smtClean="0"/>
              <a:t>Common resource: files for writing (reading is not a problem)</a:t>
            </a:r>
          </a:p>
          <a:p>
            <a:endParaRPr lang="en-US" altLang="en-US" dirty="0"/>
          </a:p>
          <a:p>
            <a:r>
              <a:rPr lang="en-US" altLang="en-US" dirty="0" smtClean="0"/>
              <a:t>Types: </a:t>
            </a:r>
            <a:r>
              <a:rPr lang="en-US" altLang="en-US" dirty="0" err="1" smtClean="0"/>
              <a:t>threadsafe</a:t>
            </a:r>
            <a:r>
              <a:rPr lang="en-US" altLang="en-US" dirty="0" smtClean="0"/>
              <a:t> vs non-</a:t>
            </a:r>
            <a:r>
              <a:rPr lang="en-US" altLang="en-US" dirty="0" err="1" smtClean="0"/>
              <a:t>threadsafe</a:t>
            </a:r>
            <a:r>
              <a:rPr lang="en-US" altLang="en-US" dirty="0" smtClean="0"/>
              <a:t> types, it is mentioned in every manual page</a:t>
            </a:r>
          </a:p>
          <a:p>
            <a:pPr lvl="1"/>
            <a:r>
              <a:rPr lang="en-US" altLang="en-US" dirty="0" smtClean="0"/>
              <a:t>Unpredictable behavior</a:t>
            </a:r>
          </a:p>
          <a:p>
            <a:pPr lvl="1"/>
            <a:r>
              <a:rPr lang="en-US" altLang="en-US" dirty="0" smtClean="0"/>
              <a:t>E.g. in queue, items might be lost</a:t>
            </a:r>
          </a:p>
          <a:p>
            <a:pPr lvl="1"/>
            <a:r>
              <a:rPr lang="en-US" altLang="en-US" dirty="0" smtClean="0"/>
              <a:t>In Dictionary, a </a:t>
            </a:r>
            <a:r>
              <a:rPr lang="en-US" altLang="en-US" dirty="0" err="1" smtClean="0"/>
              <a:t>NullReferenceException</a:t>
            </a:r>
            <a:r>
              <a:rPr lang="en-US" altLang="en-US" dirty="0" smtClean="0"/>
              <a:t> might be thrown</a:t>
            </a:r>
          </a:p>
          <a:p>
            <a:pPr lvl="1"/>
            <a:r>
              <a:rPr lang="en-US" altLang="en-US" dirty="0" smtClean="0"/>
              <a:t>In </a:t>
            </a:r>
            <a:r>
              <a:rPr lang="en-US" altLang="en-US" dirty="0" err="1" smtClean="0"/>
              <a:t>WebClient</a:t>
            </a:r>
            <a:r>
              <a:rPr lang="en-US" altLang="en-US" dirty="0" smtClean="0"/>
              <a:t>, a custom exception might be thrown</a:t>
            </a:r>
          </a:p>
        </p:txBody>
      </p:sp>
      <p:sp>
        <p:nvSpPr>
          <p:cNvPr id="1024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189DFF3-3D6D-42D2-BBF3-380ACC2EB508}" type="slidenum">
              <a:rPr lang="hu-HU" altLang="en-US" sz="1000" b="0"/>
              <a:pPr/>
              <a:t>41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270744138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Race condition</a:t>
            </a:r>
            <a:endParaRPr lang="hu-HU" altLang="en-US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command != One instruction, a simple language construct can lead to a race condition bug</a:t>
            </a:r>
            <a:r>
              <a:rPr lang="hu-HU" dirty="0" smtClean="0"/>
              <a:t>!</a:t>
            </a:r>
          </a:p>
          <a:p>
            <a:pPr>
              <a:defRPr/>
            </a:pPr>
            <a:r>
              <a:rPr lang="hu-HU" dirty="0" smtClean="0"/>
              <a:t>X++</a:t>
            </a:r>
          </a:p>
          <a:p>
            <a:pPr lvl="1">
              <a:defRPr/>
            </a:pPr>
            <a:r>
              <a:rPr lang="en-US" dirty="0" smtClean="0"/>
              <a:t>Read + Increment + </a:t>
            </a:r>
            <a:r>
              <a:rPr lang="en-US" dirty="0" err="1" smtClean="0"/>
              <a:t>WriteBack</a:t>
            </a:r>
            <a:endParaRPr lang="hu-HU" dirty="0" smtClean="0"/>
          </a:p>
          <a:p>
            <a:pPr>
              <a:defRPr/>
            </a:pPr>
            <a:r>
              <a:rPr lang="hu-HU" dirty="0" smtClean="0"/>
              <a:t>X += 2</a:t>
            </a:r>
          </a:p>
          <a:p>
            <a:pPr lvl="1">
              <a:defRPr/>
            </a:pPr>
            <a:r>
              <a:rPr lang="en-US" dirty="0"/>
              <a:t>Read + Increment + </a:t>
            </a:r>
            <a:r>
              <a:rPr lang="en-US" dirty="0" err="1" smtClean="0"/>
              <a:t>WriteBack</a:t>
            </a:r>
            <a:endParaRPr lang="hu-HU" dirty="0" smtClean="0"/>
          </a:p>
          <a:p>
            <a:pPr>
              <a:defRPr/>
            </a:pPr>
            <a:r>
              <a:rPr lang="hu-HU" dirty="0" smtClean="0"/>
              <a:t>A[i]  += 1</a:t>
            </a:r>
          </a:p>
          <a:p>
            <a:pPr lvl="1">
              <a:defRPr/>
            </a:pPr>
            <a:r>
              <a:rPr lang="en-US" dirty="0" smtClean="0"/>
              <a:t>Index + Read </a:t>
            </a:r>
            <a:r>
              <a:rPr lang="en-US" dirty="0"/>
              <a:t>+ Increment + </a:t>
            </a:r>
            <a:r>
              <a:rPr lang="en-US" dirty="0" err="1" smtClean="0"/>
              <a:t>WriteBack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If multiple threads are accessing different indices, then no problem</a:t>
            </a:r>
            <a:endParaRPr lang="hu-HU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Multiple commands can have the same vulnerability</a:t>
            </a:r>
            <a:endParaRPr lang="hu-HU" dirty="0" smtClean="0"/>
          </a:p>
          <a:p>
            <a:pPr marL="457200" lvl="1" indent="0">
              <a:buFontTx/>
              <a:buNone/>
              <a:defRPr/>
            </a:pPr>
            <a:r>
              <a:rPr lang="hu-HU" b="1" dirty="0" err="1"/>
              <a:t>i</a:t>
            </a:r>
            <a:r>
              <a:rPr lang="hu-HU" b="1" dirty="0" err="1" smtClean="0"/>
              <a:t>f</a:t>
            </a:r>
            <a:r>
              <a:rPr lang="hu-HU" b="1" dirty="0" smtClean="0"/>
              <a:t> (!</a:t>
            </a:r>
            <a:r>
              <a:rPr lang="hu-HU" b="1" dirty="0" err="1" smtClean="0"/>
              <a:t>list.Contains</a:t>
            </a:r>
            <a:r>
              <a:rPr lang="hu-HU" b="1" dirty="0" smtClean="0"/>
              <a:t>(</a:t>
            </a:r>
            <a:r>
              <a:rPr lang="hu-HU" b="1" dirty="0" err="1" smtClean="0"/>
              <a:t>key</a:t>
            </a:r>
            <a:r>
              <a:rPr lang="hu-HU" b="1" dirty="0" smtClean="0"/>
              <a:t>))</a:t>
            </a:r>
          </a:p>
          <a:p>
            <a:pPr marL="457200" lvl="1" indent="0">
              <a:buFontTx/>
              <a:buNone/>
              <a:defRPr/>
            </a:pPr>
            <a:r>
              <a:rPr lang="hu-HU" b="1" dirty="0" smtClean="0"/>
              <a:t>	</a:t>
            </a:r>
            <a:r>
              <a:rPr lang="hu-HU" b="1" dirty="0" err="1" smtClean="0"/>
              <a:t>list.Add</a:t>
            </a:r>
            <a:r>
              <a:rPr lang="hu-HU" b="1" dirty="0" smtClean="0"/>
              <a:t>(</a:t>
            </a:r>
            <a:r>
              <a:rPr lang="hu-HU" b="1" dirty="0" err="1" smtClean="0"/>
              <a:t>key</a:t>
            </a:r>
            <a:r>
              <a:rPr lang="hu-HU" b="1" dirty="0" smtClean="0"/>
              <a:t>);</a:t>
            </a:r>
          </a:p>
          <a:p>
            <a:pPr marL="0" indent="0">
              <a:buFontTx/>
              <a:buNone/>
              <a:defRPr/>
            </a:pPr>
            <a:r>
              <a:rPr lang="en-US" sz="1600" b="0" dirty="0" smtClean="0"/>
              <a:t>Source</a:t>
            </a:r>
            <a:r>
              <a:rPr lang="hu-HU" sz="1600" b="0" dirty="0" smtClean="0"/>
              <a:t>: http://www.drdobbs.com/tools/avoiding-classic-threading-problems/231000499</a:t>
            </a:r>
          </a:p>
        </p:txBody>
      </p:sp>
      <p:sp>
        <p:nvSpPr>
          <p:cNvPr id="1331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FBA2531-6C9A-4DE8-89E2-1EB247FB8001}" type="slidenum">
              <a:rPr lang="hu-HU" altLang="en-US" sz="1000" b="0"/>
              <a:pPr/>
              <a:t>42</a:t>
            </a:fld>
            <a:endParaRPr lang="hu-HU" altLang="en-US" sz="1000" b="0"/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2124074" y="5589300"/>
            <a:ext cx="24479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Szövegdoboz 7"/>
          <p:cNvSpPr txBox="1">
            <a:spLocks noChangeArrowheads="1"/>
          </p:cNvSpPr>
          <p:nvPr/>
        </p:nvSpPr>
        <p:spPr bwMode="auto">
          <a:xfrm>
            <a:off x="4211950" y="5367283"/>
            <a:ext cx="4752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Other thread can insert the same key</a:t>
            </a:r>
            <a:endParaRPr lang="hu-H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026826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Race condition</a:t>
            </a:r>
            <a:endParaRPr lang="hu-HU" altLang="en-US" dirty="0" smtClean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709613"/>
          <a:ext cx="8928099" cy="624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Thread </a:t>
                      </a:r>
                      <a:r>
                        <a:rPr lang="hu-HU" sz="2000" dirty="0" smtClean="0"/>
                        <a:t>1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Thread 2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Original code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smtClean="0"/>
                        <a:t>t = x</a:t>
                      </a:r>
                    </a:p>
                    <a:p>
                      <a:r>
                        <a:rPr lang="hu-HU" sz="2000" smtClean="0"/>
                        <a:t>x = t + 1</a:t>
                      </a:r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smtClean="0"/>
                        <a:t>u = x</a:t>
                      </a:r>
                    </a:p>
                    <a:p>
                      <a:r>
                        <a:rPr lang="hu-HU" sz="2000" smtClean="0"/>
                        <a:t>x = u + 2</a:t>
                      </a:r>
                      <a:endParaRPr lang="hu-H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Possible outcome #1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(x </a:t>
                      </a:r>
                      <a:r>
                        <a:rPr lang="en-US" sz="2000" dirty="0" smtClean="0"/>
                        <a:t>is </a:t>
                      </a:r>
                      <a:r>
                        <a:rPr lang="hu-HU" sz="2000" dirty="0" smtClean="0"/>
                        <a:t>0)</a:t>
                      </a:r>
                    </a:p>
                    <a:p>
                      <a:r>
                        <a:rPr lang="hu-HU" sz="2000" dirty="0" smtClean="0"/>
                        <a:t>t = x</a:t>
                      </a:r>
                    </a:p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x = t + 1 </a:t>
                      </a:r>
                      <a:r>
                        <a:rPr lang="hu-HU" sz="2000" b="1" dirty="0" smtClean="0"/>
                        <a:t>(x </a:t>
                      </a:r>
                      <a:r>
                        <a:rPr lang="en-US" sz="2000" b="1" dirty="0" smtClean="0"/>
                        <a:t>is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hu-HU" sz="2000" b="1" dirty="0" smtClean="0"/>
                        <a:t>1)</a:t>
                      </a:r>
                      <a:endParaRPr lang="hu-H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u = x</a:t>
                      </a:r>
                    </a:p>
                    <a:p>
                      <a:r>
                        <a:rPr lang="hu-HU" sz="2000" dirty="0" smtClean="0"/>
                        <a:t>x = u + 2</a:t>
                      </a:r>
                      <a:r>
                        <a:rPr lang="hu-HU" sz="2000" baseline="0" dirty="0" smtClean="0"/>
                        <a:t> (x </a:t>
                      </a:r>
                      <a:r>
                        <a:rPr lang="en-US" sz="2000" baseline="0" dirty="0" smtClean="0"/>
                        <a:t>is </a:t>
                      </a:r>
                      <a:r>
                        <a:rPr lang="hu-HU" sz="2000" baseline="0" dirty="0" smtClean="0"/>
                        <a:t>2)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Possible outcome #2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smtClean="0"/>
                    </a:p>
                    <a:p>
                      <a:endParaRPr lang="hu-HU" sz="2000" smtClean="0"/>
                    </a:p>
                    <a:p>
                      <a:r>
                        <a:rPr lang="hu-HU" sz="2000" smtClean="0"/>
                        <a:t>t = x</a:t>
                      </a:r>
                    </a:p>
                    <a:p>
                      <a:r>
                        <a:rPr lang="hu-HU" sz="2000" smtClean="0"/>
                        <a:t>x = t + 1</a:t>
                      </a:r>
                      <a:endParaRPr lang="hu-H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(x </a:t>
                      </a:r>
                      <a:r>
                        <a:rPr lang="en-US" sz="2000" dirty="0" smtClean="0"/>
                        <a:t>is </a:t>
                      </a:r>
                      <a:r>
                        <a:rPr lang="hu-HU" sz="2000" dirty="0" smtClean="0"/>
                        <a:t>0)</a:t>
                      </a:r>
                    </a:p>
                    <a:p>
                      <a:r>
                        <a:rPr lang="hu-HU" sz="2000" dirty="0" smtClean="0"/>
                        <a:t>u = x</a:t>
                      </a:r>
                    </a:p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x = u + 2 </a:t>
                      </a:r>
                      <a:r>
                        <a:rPr lang="hu-HU" sz="2000" b="1" dirty="0" smtClean="0"/>
                        <a:t>(x </a:t>
                      </a:r>
                      <a:r>
                        <a:rPr lang="en-US" sz="2000" b="1" dirty="0" smtClean="0"/>
                        <a:t>is </a:t>
                      </a:r>
                      <a:r>
                        <a:rPr lang="hu-HU" sz="2000" b="1" dirty="0" smtClean="0"/>
                        <a:t>2)</a:t>
                      </a:r>
                      <a:endParaRPr lang="hu-H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Possible outcome #3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(x </a:t>
                      </a:r>
                      <a:r>
                        <a:rPr lang="en-US" sz="2000" dirty="0" smtClean="0"/>
                        <a:t>is </a:t>
                      </a:r>
                      <a:r>
                        <a:rPr lang="hu-HU" sz="2000" dirty="0" smtClean="0"/>
                        <a:t>0)</a:t>
                      </a:r>
                    </a:p>
                    <a:p>
                      <a:r>
                        <a:rPr lang="hu-HU" sz="2000" dirty="0" smtClean="0"/>
                        <a:t>t = x</a:t>
                      </a:r>
                    </a:p>
                    <a:p>
                      <a:r>
                        <a:rPr lang="hu-HU" sz="2000" dirty="0" smtClean="0"/>
                        <a:t>x = t + 1 (x </a:t>
                      </a:r>
                      <a:r>
                        <a:rPr lang="en-US" sz="2000" dirty="0" smtClean="0"/>
                        <a:t>is </a:t>
                      </a:r>
                      <a:r>
                        <a:rPr lang="hu-HU" sz="2000" dirty="0" smtClean="0"/>
                        <a:t>1)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r>
                        <a:rPr lang="hu-HU" sz="2000" dirty="0" smtClean="0"/>
                        <a:t>u = x</a:t>
                      </a:r>
                    </a:p>
                    <a:p>
                      <a:r>
                        <a:rPr lang="hu-HU" sz="2000" baseline="0" dirty="0" smtClean="0"/>
                        <a:t>x </a:t>
                      </a:r>
                      <a:r>
                        <a:rPr lang="hu-HU" sz="2000" dirty="0" smtClean="0"/>
                        <a:t>= u + 2 </a:t>
                      </a:r>
                      <a:r>
                        <a:rPr lang="hu-HU" sz="2000" b="1" dirty="0" smtClean="0"/>
                        <a:t>(x </a:t>
                      </a:r>
                      <a:r>
                        <a:rPr lang="en-US" sz="2000" b="1" dirty="0" smtClean="0"/>
                        <a:t>is </a:t>
                      </a:r>
                      <a:r>
                        <a:rPr lang="hu-HU" sz="2000" b="1" dirty="0" smtClean="0"/>
                        <a:t>3)</a:t>
                      </a:r>
                    </a:p>
                    <a:p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18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8A6F8D-A2A3-41CD-871D-0DC6ECEC1024}" type="slidenum">
              <a:rPr lang="hu-HU" altLang="en-US" sz="1000" b="0"/>
              <a:pPr/>
              <a:t>43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16642275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Avoiding race condition and deadlocks</a:t>
            </a:r>
            <a:endParaRPr lang="hu-HU" altLang="en-US" dirty="0" smtClean="0"/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en-US" altLang="en-US" dirty="0" smtClean="0"/>
              <a:t>Race condition: if multiple threads are accessing the same data</a:t>
            </a:r>
            <a:endParaRPr lang="hu-HU" altLang="en-US" dirty="0" smtClean="0"/>
          </a:p>
          <a:p>
            <a:pPr lvl="1">
              <a:spcBef>
                <a:spcPts val="300"/>
              </a:spcBef>
              <a:defRPr/>
            </a:pPr>
            <a:r>
              <a:rPr lang="en-US" altLang="en-US" dirty="0" smtClean="0"/>
              <a:t>If possible, avoid using the same instance from multiple threads (not easy, especially with classes... Use value types OR different thread-assigned instances if possible)</a:t>
            </a:r>
          </a:p>
          <a:p>
            <a:pPr lvl="1">
              <a:spcBef>
                <a:spcPts val="300"/>
              </a:spcBef>
              <a:defRPr/>
            </a:pPr>
            <a:endParaRPr lang="en-US" altLang="en-US" dirty="0" smtClean="0"/>
          </a:p>
          <a:p>
            <a:pPr lvl="1">
              <a:spcBef>
                <a:spcPts val="300"/>
              </a:spcBef>
              <a:defRPr/>
            </a:pPr>
            <a:r>
              <a:rPr lang="en-US" altLang="en-US" dirty="0" smtClean="0"/>
              <a:t>If this is not avoidable, then we have to use synchronization: two threads should not write the same instance at the same time</a:t>
            </a:r>
          </a:p>
          <a:p>
            <a:pPr lvl="1">
              <a:spcBef>
                <a:spcPts val="300"/>
              </a:spcBef>
              <a:defRPr/>
            </a:pPr>
            <a:endParaRPr lang="en-US" altLang="en-US" dirty="0"/>
          </a:p>
          <a:p>
            <a:pPr lvl="1">
              <a:spcBef>
                <a:spcPts val="300"/>
              </a:spcBef>
              <a:defRPr/>
            </a:pPr>
            <a:r>
              <a:rPr lang="en-US" altLang="en-US" dirty="0" smtClean="0"/>
              <a:t>In non-</a:t>
            </a:r>
            <a:r>
              <a:rPr lang="en-US" altLang="en-US" dirty="0" err="1" smtClean="0"/>
              <a:t>threadsafe</a:t>
            </a:r>
            <a:r>
              <a:rPr lang="en-US" altLang="en-US" dirty="0" smtClean="0"/>
              <a:t> types, simply accessing the instances from multiple threads is forbidden too</a:t>
            </a:r>
          </a:p>
          <a:p>
            <a:pPr lvl="1">
              <a:spcBef>
                <a:spcPts val="300"/>
              </a:spcBef>
              <a:defRPr/>
            </a:pPr>
            <a:endParaRPr lang="en-US" altLang="en-US" dirty="0" smtClean="0"/>
          </a:p>
          <a:p>
            <a:pPr lvl="1">
              <a:spcBef>
                <a:spcPts val="300"/>
              </a:spcBef>
              <a:defRPr/>
            </a:pPr>
            <a:r>
              <a:rPr lang="en-US" altLang="en-US" dirty="0" smtClean="0"/>
              <a:t>No need for synchronization if there is maximum one writer-thread (if all threads are read-only, then no problem. If only one writer: results might be non up-to-date, but usually it is not a problem)</a:t>
            </a:r>
            <a:endParaRPr lang="hu-HU" altLang="en-US" dirty="0" smtClean="0"/>
          </a:p>
          <a:p>
            <a:pPr>
              <a:spcBef>
                <a:spcPts val="300"/>
              </a:spcBef>
              <a:defRPr/>
            </a:pPr>
            <a:endParaRPr lang="en-US" altLang="en-US" dirty="0" smtClean="0"/>
          </a:p>
        </p:txBody>
      </p:sp>
      <p:sp>
        <p:nvSpPr>
          <p:cNvPr id="16389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FB73C0-A45E-425C-A72B-61E7FC96C8F3}" type="slidenum">
              <a:rPr lang="hu-HU" altLang="en-US" sz="1000" b="0"/>
              <a:pPr/>
              <a:t>44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184107002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Synchronization</a:t>
            </a:r>
            <a:endParaRPr lang="hu-HU" altLang="en-US" dirty="0" smtClean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dirty="0" smtClean="0"/>
              <a:t>We have to ensure that some operations are not executed in a parallel way; some sections must be “exclusive” / “Interlocked” / “atomic”</a:t>
            </a:r>
            <a:endParaRPr lang="hu-HU" altLang="en-US" dirty="0" smtClean="0"/>
          </a:p>
          <a:p>
            <a:pPr>
              <a:spcBef>
                <a:spcPts val="300"/>
              </a:spcBef>
            </a:pPr>
            <a:r>
              <a:rPr lang="en-US" altLang="en-US" dirty="0" smtClean="0"/>
              <a:t>Several possible ways (we only need: lock / Monitor / Interlocked)</a:t>
            </a:r>
            <a:endParaRPr lang="hu-HU" altLang="en-US" dirty="0" smtClean="0"/>
          </a:p>
          <a:p>
            <a:pPr>
              <a:spcBef>
                <a:spcPts val="300"/>
              </a:spcBef>
            </a:pPr>
            <a:r>
              <a:rPr lang="en-US" altLang="en-US" dirty="0" smtClean="0"/>
              <a:t>Very problematic area of multithreading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Requires lots of attention</a:t>
            </a:r>
          </a:p>
          <a:p>
            <a:pPr lvl="1">
              <a:spcBef>
                <a:spcPts val="300"/>
              </a:spcBef>
            </a:pPr>
            <a:r>
              <a:rPr lang="en-US" altLang="en-US" dirty="0"/>
              <a:t>E</a:t>
            </a:r>
            <a:r>
              <a:rPr lang="en-US" altLang="en-US" dirty="0" smtClean="0"/>
              <a:t>xtremely error-prone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Hard to test – some errors are very rare, some errors will not appear on every configuration (often we have a deadlock hidden in a race condition)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Developer machines are less affected (developers “know” how to use the application, and developer machines are stronger/less infected)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User feedback is only “It got stuck” “Where?” “When I was using it”</a:t>
            </a:r>
            <a:endParaRPr lang="hu-HU" altLang="en-US" dirty="0" smtClean="0"/>
          </a:p>
          <a:p>
            <a:pPr>
              <a:spcBef>
                <a:spcPts val="300"/>
              </a:spcBef>
            </a:pPr>
            <a:r>
              <a:rPr lang="en-US" altLang="en-US" dirty="0" smtClean="0"/>
              <a:t>Slow</a:t>
            </a:r>
            <a:endParaRPr lang="hu-HU" altLang="en-US" dirty="0" smtClean="0"/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Bad effect on parallelism, if threads have to wait a lot...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It is possible that the multithreaded version will be slower than the sequential; but surely it will be far away from the theoretical maximum</a:t>
            </a:r>
            <a:endParaRPr lang="hu-HU" altLang="en-US" dirty="0" smtClean="0"/>
          </a:p>
        </p:txBody>
      </p:sp>
      <p:sp>
        <p:nvSpPr>
          <p:cNvPr id="18437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B67AF9-07AA-43E3-8EE9-939E0418CD78}" type="slidenum">
              <a:rPr lang="hu-HU" altLang="en-US" sz="1000" b="0"/>
              <a:pPr/>
              <a:t>45</a:t>
            </a:fld>
            <a:endParaRPr lang="hu-HU" altLang="en-US" sz="1000" b="0"/>
          </a:p>
        </p:txBody>
      </p:sp>
    </p:spTree>
    <p:extLst>
      <p:ext uri="{BB962C8B-B14F-4D97-AF65-F5344CB8AC3E}">
        <p14:creationId xmlns:p14="http://schemas.microsoft.com/office/powerpoint/2010/main" val="17265779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dirty="0" smtClean="0"/>
              <a:t>Synchronization</a:t>
            </a:r>
            <a:endParaRPr lang="hu-HU" altLang="hu-HU" dirty="0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 dirty="0" smtClean="0"/>
              <a:t>C</a:t>
            </a:r>
            <a:r>
              <a:rPr lang="hu-HU" altLang="hu-HU" dirty="0" err="1" smtClean="0"/>
              <a:t>ritical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section</a:t>
            </a:r>
            <a:endParaRPr lang="hu-HU" altLang="hu-HU" dirty="0" smtClean="0"/>
          </a:p>
          <a:p>
            <a:pPr lvl="1">
              <a:buNone/>
            </a:pPr>
            <a:r>
              <a:rPr lang="hu-HU" altLang="hu-HU" dirty="0" smtClean="0"/>
              <a:t>	</a:t>
            </a:r>
            <a:r>
              <a:rPr lang="en-US" altLang="hu-HU" dirty="0" smtClean="0"/>
              <a:t>Marked sections of the code cannot be overlapped even if executed in multi-threaded environments</a:t>
            </a:r>
            <a:r>
              <a:rPr lang="hu-HU" altLang="hu-HU" dirty="0" smtClean="0"/>
              <a:t>.</a:t>
            </a:r>
            <a:r>
              <a:rPr lang="en-US" altLang="hu-HU" dirty="0"/>
              <a:t/>
            </a:r>
            <a:br>
              <a:rPr lang="en-US" altLang="hu-HU" dirty="0"/>
            </a:br>
            <a:r>
              <a:rPr lang="en-US" altLang="hu-HU" dirty="0" smtClean="0"/>
              <a:t/>
            </a:r>
            <a:br>
              <a:rPr lang="en-US" altLang="hu-HU" dirty="0" smtClean="0"/>
            </a:br>
            <a:r>
              <a:rPr lang="hu-HU" altLang="hu-HU" dirty="0"/>
              <a:t>.NET </a:t>
            </a:r>
            <a:r>
              <a:rPr lang="en-US" altLang="hu-HU" dirty="0"/>
              <a:t>classes</a:t>
            </a:r>
            <a:r>
              <a:rPr lang="hu-HU" altLang="hu-HU" dirty="0"/>
              <a:t>: </a:t>
            </a:r>
            <a:r>
              <a:rPr lang="hu-HU" altLang="hu-HU" i="1" dirty="0" err="1"/>
              <a:t>System.Threading.Monitor</a:t>
            </a:r>
            <a:r>
              <a:rPr lang="hu-HU" altLang="hu-HU" dirty="0"/>
              <a:t> (</a:t>
            </a:r>
            <a:r>
              <a:rPr lang="en-US" altLang="hu-HU" dirty="0"/>
              <a:t>= </a:t>
            </a:r>
            <a:r>
              <a:rPr lang="hu-HU" altLang="hu-HU" dirty="0"/>
              <a:t>C# </a:t>
            </a:r>
            <a:r>
              <a:rPr lang="hu-HU" altLang="hu-HU" i="1" dirty="0"/>
              <a:t>„</a:t>
            </a:r>
            <a:r>
              <a:rPr lang="hu-HU" altLang="hu-HU" i="1" dirty="0" err="1"/>
              <a:t>lock</a:t>
            </a:r>
            <a:r>
              <a:rPr lang="hu-HU" altLang="hu-HU" i="1" dirty="0"/>
              <a:t>” </a:t>
            </a:r>
            <a:r>
              <a:rPr lang="en-US" altLang="hu-HU" dirty="0"/>
              <a:t>statement</a:t>
            </a:r>
            <a:r>
              <a:rPr lang="hu-HU" altLang="hu-HU" dirty="0"/>
              <a:t>), </a:t>
            </a:r>
            <a:r>
              <a:rPr lang="hu-HU" altLang="hu-HU" dirty="0" err="1"/>
              <a:t>System.Threading.Mutex</a:t>
            </a:r>
            <a:r>
              <a:rPr lang="hu-HU" altLang="hu-HU" dirty="0"/>
              <a:t>, </a:t>
            </a:r>
            <a:r>
              <a:rPr lang="hu-HU" altLang="hu-HU" dirty="0" err="1"/>
              <a:t>System.Threading.ReaderWriterLock</a:t>
            </a:r>
            <a:r>
              <a:rPr lang="en-US" altLang="hu-HU" dirty="0"/>
              <a:t>, etc</a:t>
            </a:r>
            <a:r>
              <a:rPr lang="en-US" altLang="hu-HU" dirty="0" smtClean="0"/>
              <a:t>.</a:t>
            </a:r>
          </a:p>
          <a:p>
            <a:pPr lvl="1">
              <a:buFontTx/>
              <a:buNone/>
            </a:pPr>
            <a:r>
              <a:rPr lang="en-US" altLang="hu-HU" dirty="0"/>
              <a:t>	</a:t>
            </a:r>
            <a:r>
              <a:rPr lang="en-US" altLang="hu-HU" dirty="0" smtClean="0"/>
              <a:t>The </a:t>
            </a:r>
            <a:r>
              <a:rPr lang="en-US" altLang="hu-HU" dirty="0"/>
              <a:t>lock keyword calls </a:t>
            </a:r>
            <a:r>
              <a:rPr lang="en-US" altLang="hu-HU" dirty="0" err="1" smtClean="0"/>
              <a:t>Monitor.Enter</a:t>
            </a:r>
            <a:r>
              <a:rPr lang="en-US" altLang="hu-HU" dirty="0" smtClean="0"/>
              <a:t> </a:t>
            </a:r>
            <a:r>
              <a:rPr lang="en-US" altLang="hu-HU" dirty="0"/>
              <a:t>at the start of the block and </a:t>
            </a:r>
            <a:r>
              <a:rPr lang="en-US" altLang="hu-HU" dirty="0" err="1" smtClean="0"/>
              <a:t>Monitor.Exit</a:t>
            </a:r>
            <a:r>
              <a:rPr lang="en-US" altLang="hu-HU" dirty="0" smtClean="0"/>
              <a:t> </a:t>
            </a:r>
            <a:r>
              <a:rPr lang="en-US" altLang="hu-HU" dirty="0"/>
              <a:t>at the end of the block. </a:t>
            </a:r>
            <a:endParaRPr lang="en-US" altLang="hu-HU" dirty="0" smtClean="0"/>
          </a:p>
          <a:p>
            <a:pPr lvl="1">
              <a:buFontTx/>
              <a:buNone/>
            </a:pPr>
            <a:endParaRPr lang="en-US" altLang="hu-HU" dirty="0"/>
          </a:p>
          <a:p>
            <a:pPr lvl="1">
              <a:buFontTx/>
              <a:buNone/>
            </a:pPr>
            <a:r>
              <a:rPr lang="en-US" altLang="hu-HU" dirty="0" smtClean="0"/>
              <a:t>	In </a:t>
            </a:r>
            <a:r>
              <a:rPr lang="en-US" altLang="hu-HU" dirty="0"/>
              <a:t>general, avoid locking on a public type, or instances beyond your code's control. The common constructs lock (this), lock (</a:t>
            </a:r>
            <a:r>
              <a:rPr lang="en-US" altLang="hu-HU" dirty="0" err="1"/>
              <a:t>typeof</a:t>
            </a:r>
            <a:r>
              <a:rPr lang="en-US" altLang="hu-HU" dirty="0"/>
              <a:t> (</a:t>
            </a:r>
            <a:r>
              <a:rPr lang="en-US" altLang="hu-HU" dirty="0" err="1"/>
              <a:t>MyType</a:t>
            </a:r>
            <a:r>
              <a:rPr lang="en-US" altLang="hu-HU" dirty="0"/>
              <a:t>)), and lock ("</a:t>
            </a:r>
            <a:r>
              <a:rPr lang="en-US" altLang="hu-HU" dirty="0" err="1"/>
              <a:t>myLock</a:t>
            </a:r>
            <a:r>
              <a:rPr lang="en-US" altLang="hu-HU" dirty="0"/>
              <a:t>") violate this </a:t>
            </a:r>
            <a:r>
              <a:rPr lang="en-US" altLang="hu-HU" dirty="0" smtClean="0"/>
              <a:t>guideline</a:t>
            </a:r>
            <a:endParaRPr lang="en-US" altLang="hu-HU" dirty="0"/>
          </a:p>
          <a:p>
            <a:pPr lvl="1">
              <a:buFontTx/>
              <a:buNone/>
            </a:pPr>
            <a:endParaRPr lang="hu-HU" altLang="hu-HU" dirty="0" smtClean="0"/>
          </a:p>
          <a:p>
            <a:r>
              <a:rPr lang="en-US" altLang="hu-HU" dirty="0" smtClean="0"/>
              <a:t>I</a:t>
            </a:r>
            <a:r>
              <a:rPr lang="hu-HU" altLang="hu-HU" dirty="0" err="1" smtClean="0"/>
              <a:t>nterlocked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execution</a:t>
            </a:r>
            <a:endParaRPr lang="hu-HU" altLang="hu-HU" dirty="0" smtClean="0"/>
          </a:p>
          <a:p>
            <a:pPr lvl="1">
              <a:buFontTx/>
              <a:buNone/>
            </a:pPr>
            <a:r>
              <a:rPr lang="hu-HU" altLang="hu-HU" dirty="0" smtClean="0"/>
              <a:t>	</a:t>
            </a:r>
            <a:r>
              <a:rPr lang="en-US" altLang="hu-HU" dirty="0" smtClean="0"/>
              <a:t>Some simple operations have atomic versions. </a:t>
            </a:r>
            <a:br>
              <a:rPr lang="en-US" altLang="hu-HU" dirty="0" smtClean="0"/>
            </a:br>
            <a:r>
              <a:rPr lang="en-US" altLang="hu-HU" dirty="0" smtClean="0"/>
              <a:t>Uses references for operations, very fast, no need of lock</a:t>
            </a:r>
            <a:endParaRPr lang="hu-HU" altLang="hu-HU" dirty="0" smtClean="0"/>
          </a:p>
          <a:p>
            <a:pPr lvl="1">
              <a:buFontTx/>
              <a:buNone/>
            </a:pPr>
            <a:r>
              <a:rPr lang="hu-HU" altLang="hu-HU" dirty="0" smtClean="0"/>
              <a:t>	.NET </a:t>
            </a:r>
            <a:r>
              <a:rPr lang="en-US" altLang="hu-HU" dirty="0" smtClean="0"/>
              <a:t>class</a:t>
            </a:r>
            <a:r>
              <a:rPr lang="hu-HU" altLang="hu-HU" dirty="0" smtClean="0"/>
              <a:t>: </a:t>
            </a:r>
            <a:r>
              <a:rPr lang="hu-HU" altLang="hu-HU" i="1" dirty="0" err="1" smtClean="0"/>
              <a:t>System.Threading.Interlocked</a:t>
            </a:r>
            <a:endParaRPr lang="hu-HU" altLang="hu-HU" i="1" dirty="0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F08EB26-8466-4BFF-8A76-7F783C71C3B1}" type="slidenum">
              <a:rPr lang="hu-HU" altLang="hu-HU" sz="1000" b="0"/>
              <a:pPr/>
              <a:t>46</a:t>
            </a:fld>
            <a:endParaRPr lang="hu-HU" altLang="hu-HU" sz="1000" b="0"/>
          </a:p>
        </p:txBody>
      </p:sp>
    </p:spTree>
    <p:extLst>
      <p:ext uri="{BB962C8B-B14F-4D97-AF65-F5344CB8AC3E}">
        <p14:creationId xmlns:p14="http://schemas.microsoft.com/office/powerpoint/2010/main" val="343819285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dirty="0" smtClean="0"/>
              <a:t>Synchronization (not needed)</a:t>
            </a:r>
            <a:endParaRPr lang="hu-HU" altLang="hu-HU" dirty="0" smtClean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 dirty="0" smtClean="0"/>
              <a:t>S</a:t>
            </a:r>
            <a:r>
              <a:rPr lang="hu-HU" altLang="hu-HU" dirty="0" err="1"/>
              <a:t>emaphore</a:t>
            </a:r>
            <a:endParaRPr lang="hu-HU" altLang="hu-HU" dirty="0"/>
          </a:p>
          <a:p>
            <a:pPr lvl="1">
              <a:buFontTx/>
              <a:buNone/>
            </a:pPr>
            <a:r>
              <a:rPr lang="hu-HU" altLang="hu-HU" dirty="0"/>
              <a:t>	</a:t>
            </a:r>
            <a:r>
              <a:rPr lang="en-US" altLang="hu-HU" dirty="0"/>
              <a:t>Generalization of the lock statement (in case of multiple-instance resources, it can allow the execution of multiple threads, if needed)</a:t>
            </a:r>
            <a:r>
              <a:rPr lang="hu-HU" altLang="hu-HU" dirty="0"/>
              <a:t>.</a:t>
            </a:r>
          </a:p>
          <a:p>
            <a:pPr lvl="1">
              <a:buFontTx/>
              <a:buNone/>
            </a:pPr>
            <a:r>
              <a:rPr lang="hu-HU" altLang="hu-HU" dirty="0"/>
              <a:t>	.NET </a:t>
            </a:r>
            <a:r>
              <a:rPr lang="en-US" altLang="hu-HU" dirty="0"/>
              <a:t>class</a:t>
            </a:r>
            <a:r>
              <a:rPr lang="hu-HU" altLang="hu-HU" dirty="0"/>
              <a:t>: </a:t>
            </a:r>
            <a:r>
              <a:rPr lang="hu-HU" altLang="hu-HU" dirty="0" err="1"/>
              <a:t>System.Threading.Semaphore</a:t>
            </a:r>
            <a:endParaRPr lang="hu-HU" altLang="hu-HU" dirty="0"/>
          </a:p>
          <a:p>
            <a:r>
              <a:rPr lang="en-US" altLang="hu-HU" dirty="0"/>
              <a:t>P</a:t>
            </a:r>
            <a:r>
              <a:rPr lang="hu-HU" altLang="hu-HU" dirty="0" err="1"/>
              <a:t>ipe</a:t>
            </a:r>
            <a:r>
              <a:rPr lang="hu-HU" altLang="hu-HU" dirty="0"/>
              <a:t>, </a:t>
            </a:r>
            <a:r>
              <a:rPr lang="en-US" altLang="hu-HU" dirty="0"/>
              <a:t>concurrent collections</a:t>
            </a:r>
            <a:endParaRPr lang="hu-HU" altLang="hu-HU" dirty="0"/>
          </a:p>
          <a:p>
            <a:pPr lvl="1">
              <a:buFontTx/>
              <a:buNone/>
            </a:pPr>
            <a:r>
              <a:rPr lang="hu-HU" altLang="hu-HU" dirty="0"/>
              <a:t>	</a:t>
            </a:r>
            <a:r>
              <a:rPr lang="en-US" altLang="hu-HU" dirty="0"/>
              <a:t>R/W storages that implement concurrent access</a:t>
            </a:r>
            <a:endParaRPr lang="hu-HU" altLang="hu-HU" dirty="0"/>
          </a:p>
          <a:p>
            <a:pPr lvl="1">
              <a:buFontTx/>
              <a:buNone/>
            </a:pPr>
            <a:r>
              <a:rPr lang="hu-HU" altLang="hu-HU" dirty="0"/>
              <a:t>	.NET</a:t>
            </a:r>
            <a:r>
              <a:rPr lang="en-US" altLang="hu-HU" dirty="0"/>
              <a:t> classes</a:t>
            </a:r>
            <a:r>
              <a:rPr lang="hu-HU" altLang="hu-HU" dirty="0"/>
              <a:t>: </a:t>
            </a:r>
            <a:r>
              <a:rPr lang="en-US" altLang="hu-HU" dirty="0"/>
              <a:t>in </a:t>
            </a:r>
            <a:r>
              <a:rPr lang="hu-HU" altLang="hu-HU" dirty="0" err="1"/>
              <a:t>System.Collections.Concurrent</a:t>
            </a:r>
            <a:endParaRPr lang="hu-HU" altLang="hu-HU" dirty="0"/>
          </a:p>
          <a:p>
            <a:r>
              <a:rPr lang="en-US" altLang="hu-HU" dirty="0" smtClean="0"/>
              <a:t>Events</a:t>
            </a:r>
            <a:endParaRPr lang="hu-HU" altLang="hu-HU" dirty="0" smtClean="0"/>
          </a:p>
          <a:p>
            <a:pPr lvl="1">
              <a:buFontTx/>
              <a:buNone/>
            </a:pPr>
            <a:r>
              <a:rPr lang="hu-HU" altLang="hu-HU" dirty="0" smtClean="0"/>
              <a:t>	</a:t>
            </a:r>
            <a:r>
              <a:rPr lang="en-US" altLang="hu-HU" dirty="0" smtClean="0"/>
              <a:t>Advanced timing, one thread can notify the other that it is done</a:t>
            </a:r>
            <a:r>
              <a:rPr lang="hu-HU" altLang="hu-HU" dirty="0" smtClean="0"/>
              <a:t>. </a:t>
            </a:r>
          </a:p>
          <a:p>
            <a:pPr lvl="1">
              <a:buFontTx/>
              <a:buNone/>
            </a:pPr>
            <a:r>
              <a:rPr lang="hu-HU" altLang="hu-HU" dirty="0" smtClean="0"/>
              <a:t>	.NET </a:t>
            </a:r>
            <a:r>
              <a:rPr lang="en-US" altLang="hu-HU" dirty="0" smtClean="0"/>
              <a:t>classes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System.Threading.AutoResetEvent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System.Threading.ManualResetEvent</a:t>
            </a:r>
            <a:r>
              <a:rPr lang="hu-HU" altLang="hu-HU" dirty="0" smtClean="0"/>
              <a:t> </a:t>
            </a:r>
            <a:r>
              <a:rPr lang="en-US" altLang="hu-HU" dirty="0" err="1" smtClean="0"/>
              <a:t>etc</a:t>
            </a:r>
            <a:r>
              <a:rPr lang="hu-HU" altLang="hu-HU" dirty="0" smtClean="0"/>
              <a:t>.</a:t>
            </a:r>
          </a:p>
          <a:p>
            <a:r>
              <a:rPr lang="en-US" altLang="hu-HU" dirty="0" smtClean="0"/>
              <a:t>Timers</a:t>
            </a:r>
            <a:endParaRPr lang="hu-HU" altLang="hu-HU" dirty="0" smtClean="0"/>
          </a:p>
          <a:p>
            <a:pPr lvl="1">
              <a:buFontTx/>
              <a:buNone/>
            </a:pPr>
            <a:r>
              <a:rPr lang="hu-HU" altLang="hu-HU" dirty="0" smtClean="0"/>
              <a:t>	</a:t>
            </a:r>
            <a:r>
              <a:rPr lang="en-US" altLang="hu-HU" dirty="0" smtClean="0"/>
              <a:t>Relative or absolute timing</a:t>
            </a:r>
            <a:r>
              <a:rPr lang="hu-HU" altLang="hu-HU" dirty="0" smtClean="0"/>
              <a:t>.</a:t>
            </a:r>
          </a:p>
          <a:p>
            <a:pPr lvl="1">
              <a:buFontTx/>
              <a:buNone/>
            </a:pPr>
            <a:r>
              <a:rPr lang="hu-HU" altLang="hu-HU" dirty="0" smtClean="0"/>
              <a:t>	.NET </a:t>
            </a:r>
            <a:r>
              <a:rPr lang="en-US" altLang="hu-HU" dirty="0" smtClean="0"/>
              <a:t>classes</a:t>
            </a:r>
            <a:r>
              <a:rPr lang="hu-HU" altLang="hu-HU" dirty="0" smtClean="0"/>
              <a:t>: </a:t>
            </a:r>
            <a:r>
              <a:rPr lang="hu-HU" altLang="hu-HU" dirty="0" err="1" smtClean="0"/>
              <a:t>System.Windows.Forms.Timer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System.Timers.Timer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System.Threading.Timer</a:t>
            </a:r>
            <a:r>
              <a:rPr lang="hu-HU" altLang="hu-HU" dirty="0" smtClean="0"/>
              <a:t> </a:t>
            </a:r>
            <a:r>
              <a:rPr lang="en-US" altLang="hu-HU" dirty="0" err="1" smtClean="0"/>
              <a:t>etc</a:t>
            </a:r>
            <a:r>
              <a:rPr lang="hu-HU" altLang="hu-HU" dirty="0" smtClean="0"/>
              <a:t>.</a:t>
            </a:r>
          </a:p>
        </p:txBody>
      </p:sp>
      <p:sp>
        <p:nvSpPr>
          <p:cNvPr id="21508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936C81-811B-4BBE-93F4-2ADB38CB2CD1}" type="slidenum">
              <a:rPr lang="hu-HU" altLang="hu-HU" sz="1000" b="0"/>
              <a:pPr/>
              <a:t>47</a:t>
            </a:fld>
            <a:endParaRPr lang="hu-HU" altLang="hu-HU" sz="1000" b="0"/>
          </a:p>
        </p:txBody>
      </p:sp>
    </p:spTree>
    <p:extLst>
      <p:ext uri="{BB962C8B-B14F-4D97-AF65-F5344CB8AC3E}">
        <p14:creationId xmlns:p14="http://schemas.microsoft.com/office/powerpoint/2010/main" val="219378569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1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Albahari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http://www.albahari.com/threading/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48</a:t>
            </a:fld>
            <a:endParaRPr lang="hu-HU" alt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60" y="1412720"/>
            <a:ext cx="9576689" cy="43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393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Deadlock</a:t>
            </a:r>
            <a:endParaRPr lang="hu-HU" altLang="en-US" dirty="0" smtClean="0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Cause</a:t>
            </a:r>
            <a:r>
              <a:rPr lang="hu-HU" altLang="en-US" dirty="0" smtClean="0"/>
              <a:t>: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Two threads are both waiting for the other one to complete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Possible with processes too (e.g. processes waiting for each other)</a:t>
            </a:r>
          </a:p>
          <a:p>
            <a:pPr lvl="1">
              <a:spcBef>
                <a:spcPct val="0"/>
              </a:spcBef>
            </a:pPr>
            <a:r>
              <a:rPr lang="en-US" altLang="en-US" dirty="0" smtClean="0"/>
              <a:t>No </a:t>
            </a:r>
            <a:r>
              <a:rPr lang="en-US" altLang="en-US" dirty="0"/>
              <a:t>built-in solution (THINK before </a:t>
            </a:r>
            <a:r>
              <a:rPr lang="en-US" altLang="en-US" dirty="0" smtClean="0"/>
              <a:t>coding, or when you run into one…</a:t>
            </a:r>
            <a:r>
              <a:rPr lang="hu-HU" altLang="en-US" dirty="0" smtClean="0"/>
              <a:t>)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Classic deadlock </a:t>
            </a:r>
            <a:r>
              <a:rPr lang="hu-HU" altLang="en-US" dirty="0" smtClean="0"/>
              <a:t>(</a:t>
            </a:r>
            <a:r>
              <a:rPr lang="en-US" altLang="en-US" dirty="0" smtClean="0"/>
              <a:t>when using lock</a:t>
            </a:r>
            <a:r>
              <a:rPr lang="hu-HU" altLang="en-US" dirty="0" smtClean="0"/>
              <a:t>)</a:t>
            </a:r>
          </a:p>
          <a:p>
            <a:pPr lvl="1">
              <a:spcBef>
                <a:spcPct val="0"/>
              </a:spcBef>
            </a:pPr>
            <a:r>
              <a:rPr lang="en-US" altLang="hu-HU" dirty="0" smtClean="0"/>
              <a:t>Thread1: ...Something1... lock (</a:t>
            </a:r>
            <a:r>
              <a:rPr lang="en-US" altLang="hu-HU" dirty="0" err="1" smtClean="0"/>
              <a:t>obj</a:t>
            </a:r>
            <a:r>
              <a:rPr lang="en-US" altLang="hu-HU" dirty="0" smtClean="0"/>
              <a:t>) ( ... Something2 ... }  ...Something3...</a:t>
            </a:r>
            <a:br>
              <a:rPr lang="en-US" altLang="hu-HU" dirty="0" smtClean="0"/>
            </a:br>
            <a:r>
              <a:rPr lang="en-US" altLang="hu-HU" dirty="0" smtClean="0"/>
              <a:t>Thread2: ...Something4... lock (</a:t>
            </a:r>
            <a:r>
              <a:rPr lang="en-US" altLang="hu-HU" dirty="0" err="1" smtClean="0"/>
              <a:t>obj</a:t>
            </a:r>
            <a:r>
              <a:rPr lang="en-US" altLang="hu-HU" dirty="0" smtClean="0"/>
              <a:t>) { ... Something5 ... } ...Something6...</a:t>
            </a:r>
          </a:p>
          <a:p>
            <a:pPr lvl="1">
              <a:spcBef>
                <a:spcPct val="0"/>
              </a:spcBef>
            </a:pPr>
            <a:r>
              <a:rPr lang="en-US" altLang="hu-HU" dirty="0" smtClean="0"/>
              <a:t>Something2 and Something5 MUST NOT be executed at the same time (because the same object is used for lock</a:t>
            </a:r>
          </a:p>
          <a:p>
            <a:pPr lvl="1">
              <a:spcBef>
                <a:spcPct val="0"/>
              </a:spcBef>
            </a:pPr>
            <a:r>
              <a:rPr lang="en-US" altLang="hu-HU" dirty="0" smtClean="0"/>
              <a:t>Thread2 will wait at the lock statement until Thread1 finishes Something2, and vice versa … But what if…</a:t>
            </a:r>
          </a:p>
          <a:p>
            <a:pPr lvl="1">
              <a:spcBef>
                <a:spcPct val="0"/>
              </a:spcBef>
            </a:pPr>
            <a:endParaRPr lang="hu-HU" altLang="en-US" dirty="0" smtClean="0"/>
          </a:p>
        </p:txBody>
      </p:sp>
      <p:sp>
        <p:nvSpPr>
          <p:cNvPr id="1536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0281F33-BEB1-4866-9B28-B5B03453CB0A}" type="slidenum">
              <a:rPr lang="hu-HU" altLang="en-US" sz="1000" b="0"/>
              <a:pPr/>
              <a:t>49</a:t>
            </a:fld>
            <a:endParaRPr lang="hu-HU" altLang="en-US" sz="1000" b="0"/>
          </a:p>
        </p:txBody>
      </p:sp>
      <p:grpSp>
        <p:nvGrpSpPr>
          <p:cNvPr id="15373" name="Group 8"/>
          <p:cNvGrpSpPr>
            <a:grpSpLocks/>
          </p:cNvGrpSpPr>
          <p:nvPr/>
        </p:nvGrpSpPr>
        <p:grpSpPr bwMode="auto">
          <a:xfrm>
            <a:off x="587912" y="4351337"/>
            <a:ext cx="3598863" cy="2159000"/>
            <a:chOff x="617" y="2259"/>
            <a:chExt cx="2267" cy="1360"/>
          </a:xfrm>
        </p:grpSpPr>
        <p:sp>
          <p:nvSpPr>
            <p:cNvPr id="15376" name="Rectangle 4"/>
            <p:cNvSpPr>
              <a:spLocks noChangeArrowheads="1"/>
            </p:cNvSpPr>
            <p:nvPr/>
          </p:nvSpPr>
          <p:spPr bwMode="auto">
            <a:xfrm>
              <a:off x="617" y="2259"/>
              <a:ext cx="2267" cy="1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8000" bIns="0"/>
            <a:lstStyle/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00FF"/>
                  </a:solidFill>
                  <a:latin typeface="Franklin Gothic Medium Cond" pitchFamily="34" charset="0"/>
                </a:rPr>
                <a:t>	</a:t>
              </a:r>
              <a:r>
                <a:rPr lang="hu-HU" altLang="hu-HU" sz="1800" dirty="0" err="1">
                  <a:solidFill>
                    <a:srgbClr val="0000FF"/>
                  </a:solidFill>
                  <a:latin typeface="Franklin Gothic Medium Cond" pitchFamily="34" charset="0"/>
                </a:rPr>
                <a:t>lock</a:t>
              </a: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 (a)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{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8000"/>
                  </a:solidFill>
                  <a:latin typeface="Franklin Gothic Medium Cond" pitchFamily="34" charset="0"/>
                </a:rPr>
                <a:t>		// </a:t>
              </a:r>
              <a:r>
                <a:rPr lang="en-US" altLang="hu-HU" sz="18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something</a:t>
              </a:r>
              <a:endParaRPr lang="hu-HU" altLang="hu-HU" sz="1800" dirty="0">
                <a:solidFill>
                  <a:srgbClr val="0000FF"/>
                </a:solidFill>
                <a:latin typeface="Franklin Gothic Medium Cond" pitchFamily="34" charset="0"/>
              </a:endParaRP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00FF"/>
                  </a:solidFill>
                  <a:latin typeface="Franklin Gothic Medium Cond" pitchFamily="34" charset="0"/>
                </a:rPr>
                <a:t>		</a:t>
              </a:r>
              <a:r>
                <a:rPr lang="hu-HU" altLang="hu-HU" sz="1800" dirty="0" err="1">
                  <a:solidFill>
                    <a:srgbClr val="0000FF"/>
                  </a:solidFill>
                  <a:latin typeface="Franklin Gothic Medium Cond" pitchFamily="34" charset="0"/>
                </a:rPr>
                <a:t>lock</a:t>
              </a: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 (b)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	{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8000"/>
                  </a:solidFill>
                  <a:latin typeface="Franklin Gothic Medium Cond" pitchFamily="34" charset="0"/>
                </a:rPr>
                <a:t>		// </a:t>
              </a:r>
              <a:r>
                <a:rPr lang="en-US" altLang="hu-HU" sz="18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something</a:t>
              </a:r>
              <a:endParaRPr lang="hu-HU" altLang="hu-HU" sz="1800" dirty="0">
                <a:solidFill>
                  <a:srgbClr val="0000FF"/>
                </a:solidFill>
                <a:latin typeface="Franklin Gothic Medium Cond" pitchFamily="34" charset="0"/>
              </a:endParaRP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	}	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}</a:t>
              </a:r>
            </a:p>
          </p:txBody>
        </p:sp>
        <p:sp>
          <p:nvSpPr>
            <p:cNvPr id="15377" name="AutoShape 6"/>
            <p:cNvSpPr>
              <a:spLocks noChangeArrowheads="1"/>
            </p:cNvSpPr>
            <p:nvPr/>
          </p:nvSpPr>
          <p:spPr bwMode="auto">
            <a:xfrm>
              <a:off x="1902" y="2259"/>
              <a:ext cx="944" cy="4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12700">
              <a:solidFill>
                <a:srgbClr val="64CC64"/>
              </a:solidFill>
              <a:prstDash val="sysDot"/>
              <a:round/>
              <a:headEnd/>
              <a:tailEnd/>
            </a:ln>
          </p:spPr>
          <p:txBody>
            <a:bodyPr lIns="90000" tIns="36000" rIns="90000" bIns="36000" anchor="ctr"/>
            <a:lstStyle/>
            <a:p>
              <a:pPr algn="ctr" eaLnBrk="1" hangingPunct="1"/>
              <a:r>
                <a:rPr lang="en-US" altLang="hu-HU" dirty="0" smtClean="0">
                  <a:solidFill>
                    <a:srgbClr val="326432"/>
                  </a:solidFill>
                </a:rPr>
                <a:t>Thread 1</a:t>
              </a:r>
              <a:endParaRPr lang="hu-HU" altLang="hu-HU" dirty="0">
                <a:solidFill>
                  <a:srgbClr val="326432"/>
                </a:solidFill>
              </a:endParaRPr>
            </a:p>
          </p:txBody>
        </p:sp>
      </p:grp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4656138" y="4286031"/>
            <a:ext cx="3598863" cy="2194616"/>
            <a:chOff x="3153" y="2478"/>
            <a:chExt cx="2267" cy="1360"/>
          </a:xfrm>
        </p:grpSpPr>
        <p:sp>
          <p:nvSpPr>
            <p:cNvPr id="15371" name="Rectangle 5"/>
            <p:cNvSpPr>
              <a:spLocks noChangeArrowheads="1"/>
            </p:cNvSpPr>
            <p:nvPr/>
          </p:nvSpPr>
          <p:spPr bwMode="auto">
            <a:xfrm>
              <a:off x="3153" y="2478"/>
              <a:ext cx="2267" cy="1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8000" bIns="0"/>
            <a:lstStyle/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00FF"/>
                  </a:solidFill>
                  <a:latin typeface="Franklin Gothic Medium Cond" pitchFamily="34" charset="0"/>
                </a:rPr>
                <a:t>	</a:t>
              </a:r>
              <a:r>
                <a:rPr lang="hu-HU" altLang="hu-HU" sz="1800" dirty="0" err="1">
                  <a:solidFill>
                    <a:srgbClr val="0000FF"/>
                  </a:solidFill>
                  <a:latin typeface="Franklin Gothic Medium Cond" pitchFamily="34" charset="0"/>
                </a:rPr>
                <a:t>lock</a:t>
              </a: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 (b)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{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8000"/>
                  </a:solidFill>
                  <a:latin typeface="Franklin Gothic Medium Cond" pitchFamily="34" charset="0"/>
                </a:rPr>
                <a:t>		// </a:t>
              </a:r>
              <a:r>
                <a:rPr lang="en-US" altLang="hu-HU" sz="18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something</a:t>
              </a:r>
              <a:endParaRPr lang="hu-HU" altLang="hu-HU" sz="1800" dirty="0">
                <a:solidFill>
                  <a:srgbClr val="0000FF"/>
                </a:solidFill>
                <a:latin typeface="Franklin Gothic Medium Cond" pitchFamily="34" charset="0"/>
              </a:endParaRP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00FF"/>
                  </a:solidFill>
                  <a:latin typeface="Franklin Gothic Medium Cond" pitchFamily="34" charset="0"/>
                </a:rPr>
                <a:t>		</a:t>
              </a:r>
              <a:r>
                <a:rPr lang="hu-HU" altLang="hu-HU" sz="1800" dirty="0" err="1">
                  <a:solidFill>
                    <a:srgbClr val="0000FF"/>
                  </a:solidFill>
                  <a:latin typeface="Franklin Gothic Medium Cond" pitchFamily="34" charset="0"/>
                </a:rPr>
                <a:t>lock</a:t>
              </a: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 (a)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	{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rgbClr val="008000"/>
                  </a:solidFill>
                  <a:latin typeface="Franklin Gothic Medium Cond" pitchFamily="34" charset="0"/>
                </a:rPr>
                <a:t>		// </a:t>
              </a:r>
              <a:r>
                <a:rPr lang="en-US" altLang="hu-HU" sz="1800" dirty="0" smtClean="0">
                  <a:solidFill>
                    <a:srgbClr val="008000"/>
                  </a:solidFill>
                  <a:latin typeface="Franklin Gothic Medium Cond" pitchFamily="34" charset="0"/>
                </a:rPr>
                <a:t>something</a:t>
              </a:r>
              <a:endParaRPr lang="hu-HU" altLang="hu-HU" sz="1800" dirty="0">
                <a:solidFill>
                  <a:srgbClr val="0000FF"/>
                </a:solidFill>
                <a:latin typeface="Franklin Gothic Medium Cond" pitchFamily="34" charset="0"/>
              </a:endParaRP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	}	</a:t>
              </a:r>
            </a:p>
            <a:p>
              <a:pPr marL="266700" indent="-266700" defTabSz="542925" eaLnBrk="1" hangingPunct="1">
                <a:lnSpc>
                  <a:spcPct val="90000"/>
                </a:lnSpc>
                <a:tabLst>
                  <a:tab pos="447675" algn="l"/>
                  <a:tab pos="628650" algn="l"/>
                  <a:tab pos="809625" algn="l"/>
                </a:tabLst>
              </a:pPr>
              <a:r>
                <a:rPr lang="hu-HU" altLang="hu-HU" sz="1800" dirty="0">
                  <a:solidFill>
                    <a:schemeClr val="tx1"/>
                  </a:solidFill>
                  <a:latin typeface="Franklin Gothic Medium Cond" pitchFamily="34" charset="0"/>
                </a:rPr>
                <a:t>	}</a:t>
              </a:r>
            </a:p>
          </p:txBody>
        </p:sp>
        <p:sp>
          <p:nvSpPr>
            <p:cNvPr id="15372" name="AutoShape 7"/>
            <p:cNvSpPr>
              <a:spLocks noChangeArrowheads="1"/>
            </p:cNvSpPr>
            <p:nvPr/>
          </p:nvSpPr>
          <p:spPr bwMode="auto">
            <a:xfrm>
              <a:off x="4506" y="2518"/>
              <a:ext cx="900" cy="4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9FF99"/>
                </a:gs>
              </a:gsLst>
              <a:lin ang="2700000" scaled="1"/>
            </a:gradFill>
            <a:ln w="12700">
              <a:solidFill>
                <a:srgbClr val="64CC64"/>
              </a:solidFill>
              <a:prstDash val="sysDot"/>
              <a:round/>
              <a:headEnd/>
              <a:tailEnd/>
            </a:ln>
          </p:spPr>
          <p:txBody>
            <a:bodyPr lIns="90000" tIns="36000" rIns="90000" bIns="36000" anchor="ctr"/>
            <a:lstStyle/>
            <a:p>
              <a:pPr algn="ctr" eaLnBrk="1" hangingPunct="1"/>
              <a:r>
                <a:rPr lang="en-US" altLang="hu-HU" dirty="0" smtClean="0">
                  <a:solidFill>
                    <a:srgbClr val="326432"/>
                  </a:solidFill>
                </a:rPr>
                <a:t>Thread 2</a:t>
              </a:r>
              <a:endParaRPr lang="hu-HU" altLang="hu-HU" dirty="0">
                <a:solidFill>
                  <a:srgbClr val="3264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1336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.NET </a:t>
            </a:r>
            <a:r>
              <a:rPr lang="en-US" altLang="en-US" dirty="0" smtClean="0"/>
              <a:t>processes, threads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AppDomain</a:t>
            </a:r>
            <a:endParaRPr lang="hu-HU" altLang="en-US" dirty="0" smtClean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In the </a:t>
            </a:r>
            <a:r>
              <a:rPr lang="hu-HU" altLang="en-US" dirty="0" smtClean="0"/>
              <a:t>.NET </a:t>
            </a:r>
            <a:r>
              <a:rPr lang="en-US" altLang="en-US" dirty="0" smtClean="0"/>
              <a:t>framework the processes are equivalents with the OS processes</a:t>
            </a:r>
            <a:endParaRPr lang="hu-HU" altLang="en-US" dirty="0" smtClean="0"/>
          </a:p>
          <a:p>
            <a:pPr lvl="1"/>
            <a:r>
              <a:rPr lang="hu-HU" altLang="en-US" dirty="0" err="1" smtClean="0"/>
              <a:t>System.Diagnostics.Process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System.Diagnostics.ProcessStartInfo</a:t>
            </a:r>
            <a:endParaRPr lang="hu-HU" altLang="en-US" dirty="0" smtClean="0"/>
          </a:p>
          <a:p>
            <a:r>
              <a:rPr lang="en-US" altLang="en-US" dirty="0" smtClean="0"/>
              <a:t>The </a:t>
            </a:r>
            <a:r>
              <a:rPr lang="hu-HU" altLang="en-US" dirty="0" smtClean="0"/>
              <a:t>.NET </a:t>
            </a:r>
            <a:r>
              <a:rPr lang="en-US" altLang="en-US" dirty="0" smtClean="0"/>
              <a:t>threads are </a:t>
            </a:r>
            <a:r>
              <a:rPr lang="hu-HU" altLang="en-US" dirty="0" smtClean="0"/>
              <a:t>(</a:t>
            </a:r>
            <a:r>
              <a:rPr lang="en-US" altLang="en-US" dirty="0" smtClean="0"/>
              <a:t>currently</a:t>
            </a:r>
            <a:r>
              <a:rPr lang="hu-HU" altLang="en-US" dirty="0" smtClean="0"/>
              <a:t>) </a:t>
            </a:r>
            <a:r>
              <a:rPr lang="en-US" altLang="en-US" dirty="0" smtClean="0"/>
              <a:t>equivalent with the OS threads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It is not limited to this – one OS thread could execute multiple .NET threads</a:t>
            </a:r>
            <a:endParaRPr lang="hu-HU" altLang="en-US" dirty="0" smtClean="0"/>
          </a:p>
          <a:p>
            <a:r>
              <a:rPr lang="en-US" altLang="en-US" dirty="0" smtClean="0"/>
              <a:t>In .NET there is an additional level from in-process parallelism, the </a:t>
            </a:r>
            <a:r>
              <a:rPr lang="hu-HU" altLang="en-US" dirty="0" smtClean="0"/>
              <a:t>„</a:t>
            </a:r>
            <a:r>
              <a:rPr lang="hu-HU" altLang="en-US" dirty="0" err="1" smtClean="0"/>
              <a:t>application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domain</a:t>
            </a:r>
            <a:r>
              <a:rPr lang="hu-HU" altLang="en-US" dirty="0" smtClean="0"/>
              <a:t>”</a:t>
            </a:r>
            <a:r>
              <a:rPr lang="en-US" altLang="en-US" dirty="0" smtClean="0"/>
              <a:t> for multiple processes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The managed programs are supervised by the framework, so they cannot affect each other negatively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Thus, there is no need for truly executing some as physically separate processes</a:t>
            </a:r>
            <a:endParaRPr lang="hu-HU" altLang="en-US" dirty="0" smtClean="0"/>
          </a:p>
          <a:p>
            <a:pPr lvl="1"/>
            <a:r>
              <a:rPr lang="en-US" altLang="en-US" dirty="0" smtClean="0"/>
              <a:t>Due to speed and memory requirements, it can be advantageous </a:t>
            </a:r>
            <a:r>
              <a:rPr lang="hu-HU" altLang="en-US" dirty="0" smtClean="0"/>
              <a:t>(</a:t>
            </a:r>
            <a:r>
              <a:rPr lang="en-US" altLang="en-US" dirty="0" smtClean="0"/>
              <a:t>the creation and maintaining of processes takes up many CPU and memory resources)</a:t>
            </a:r>
          </a:p>
          <a:p>
            <a:pPr lvl="1"/>
            <a:r>
              <a:rPr lang="en-US" altLang="en-US" dirty="0" smtClean="0"/>
              <a:t>Not in our schedule</a:t>
            </a:r>
            <a:endParaRPr lang="hu-HU" altLang="en-US" dirty="0" smtClean="0"/>
          </a:p>
        </p:txBody>
      </p:sp>
      <p:sp>
        <p:nvSpPr>
          <p:cNvPr id="14340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2596893-56D6-414E-9449-4DCD24DE1495}" type="slidenum">
              <a:rPr lang="hu-HU" altLang="en-US" sz="1000" b="0"/>
              <a:pPr/>
              <a:t>5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dirty="0" smtClean="0"/>
              <a:t>Exercise</a:t>
            </a:r>
            <a:r>
              <a:rPr lang="hu-HU" altLang="hu-HU" dirty="0" smtClean="0"/>
              <a:t>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hu-HU" dirty="0" smtClean="0"/>
              <a:t>Let’s demonstrate the classic Producer/Consumer problem:</a:t>
            </a:r>
            <a:r>
              <a:rPr lang="hu-HU" altLang="hu-HU" dirty="0"/>
              <a:t> </a:t>
            </a:r>
            <a:r>
              <a:rPr lang="en-US" altLang="hu-HU" dirty="0" smtClean="0"/>
              <a:t>One</a:t>
            </a:r>
            <a:r>
              <a:rPr lang="hu-HU" altLang="hu-HU" dirty="0" smtClean="0"/>
              <a:t> </a:t>
            </a:r>
            <a:r>
              <a:rPr lang="en-US" altLang="hu-HU" dirty="0" smtClean="0"/>
              <a:t>thread should </a:t>
            </a:r>
            <a:r>
              <a:rPr lang="en-US" altLang="hu-HU" dirty="0" err="1" smtClean="0"/>
              <a:t>Enqueue</a:t>
            </a:r>
            <a:r>
              <a:rPr lang="en-US" altLang="hu-HU" dirty="0" smtClean="0"/>
              <a:t> a work item, the other thread should</a:t>
            </a:r>
            <a:r>
              <a:rPr lang="hu-HU" altLang="hu-HU" dirty="0" smtClean="0"/>
              <a:t> </a:t>
            </a:r>
            <a:r>
              <a:rPr lang="en-US" altLang="hu-HU" dirty="0" err="1" smtClean="0"/>
              <a:t>Dequeue</a:t>
            </a:r>
            <a:r>
              <a:rPr lang="en-US" altLang="hu-HU" dirty="0" smtClean="0"/>
              <a:t> a work item</a:t>
            </a:r>
            <a:endParaRPr lang="hu-HU" altLang="hu-HU" dirty="0" smtClean="0"/>
          </a:p>
          <a:p>
            <a:pPr>
              <a:buFontTx/>
              <a:buNone/>
              <a:defRPr/>
            </a:pPr>
            <a:endParaRPr lang="hu-HU" altLang="hu-HU" dirty="0"/>
          </a:p>
          <a:p>
            <a:pPr>
              <a:buFontTx/>
              <a:buNone/>
              <a:defRPr/>
            </a:pPr>
            <a:r>
              <a:rPr lang="en-US" altLang="hu-HU" dirty="0" smtClean="0"/>
              <a:t>Since multiple threads are using the same</a:t>
            </a:r>
            <a:r>
              <a:rPr lang="hu-HU" altLang="hu-HU" dirty="0" smtClean="0"/>
              <a:t> </a:t>
            </a:r>
            <a:r>
              <a:rPr lang="en-US" altLang="hu-HU" dirty="0" smtClean="0"/>
              <a:t>queue, we have to use lock (or: </a:t>
            </a:r>
            <a:r>
              <a:rPr lang="en-US" altLang="hu-HU" dirty="0" err="1" smtClean="0"/>
              <a:t>ConcurrentQueue</a:t>
            </a:r>
            <a:r>
              <a:rPr lang="en-US" altLang="hu-HU" dirty="0" smtClean="0"/>
              <a:t>, which is a little different, because of the </a:t>
            </a:r>
            <a:r>
              <a:rPr lang="hu-HU" dirty="0" err="1"/>
              <a:t>TryDequeue</a:t>
            </a:r>
            <a:r>
              <a:rPr lang="hu-HU" dirty="0" smtClean="0"/>
              <a:t>()</a:t>
            </a:r>
            <a:r>
              <a:rPr lang="en-US" dirty="0" smtClean="0"/>
              <a:t>)</a:t>
            </a:r>
            <a:br>
              <a:rPr lang="en-US" dirty="0" smtClean="0"/>
            </a:br>
            <a:endParaRPr lang="hu-HU" dirty="0" smtClean="0"/>
          </a:p>
          <a:p>
            <a:pPr>
              <a:buFontTx/>
              <a:buNone/>
              <a:defRPr/>
            </a:pPr>
            <a:r>
              <a:rPr lang="en-US" dirty="0" smtClean="0"/>
              <a:t>In our case, work item = </a:t>
            </a:r>
            <a:r>
              <a:rPr lang="hu-HU" dirty="0" err="1" smtClean="0"/>
              <a:t>characters</a:t>
            </a:r>
            <a:endParaRPr lang="hu-HU" dirty="0" smtClean="0"/>
          </a:p>
          <a:p>
            <a:pPr>
              <a:buFontTx/>
              <a:buNone/>
              <a:defRPr/>
            </a:pPr>
            <a:endParaRPr lang="hu-HU" altLang="hu-HU" dirty="0">
              <a:solidFill>
                <a:schemeClr val="accent4"/>
              </a:solidFill>
            </a:endParaRPr>
          </a:p>
          <a:p>
            <a:pPr>
              <a:buFontTx/>
              <a:buNone/>
              <a:defRPr/>
            </a:pPr>
            <a:r>
              <a:rPr lang="en-US" altLang="hu-HU" dirty="0" smtClean="0">
                <a:solidFill>
                  <a:schemeClr val="accent4"/>
                </a:solidFill>
              </a:rPr>
              <a:t>... Later, let’s write a multithreaded prime locator</a:t>
            </a:r>
          </a:p>
          <a:p>
            <a:pPr>
              <a:buFontTx/>
              <a:buNone/>
              <a:defRPr/>
            </a:pPr>
            <a:r>
              <a:rPr lang="en-US" altLang="hu-HU" dirty="0" smtClean="0">
                <a:solidFill>
                  <a:schemeClr val="accent4"/>
                </a:solidFill>
              </a:rPr>
              <a:t>… using the most automated way possible</a:t>
            </a:r>
            <a:endParaRPr lang="hu-HU" altLang="hu-HU" dirty="0" smtClean="0">
              <a:solidFill>
                <a:schemeClr val="accent4"/>
              </a:solidFill>
            </a:endParaRPr>
          </a:p>
          <a:p>
            <a:pPr lvl="1">
              <a:defRPr/>
            </a:pPr>
            <a:endParaRPr lang="hu-HU" altLang="hu-HU" dirty="0" smtClean="0">
              <a:solidFill>
                <a:srgbClr val="800000"/>
              </a:solidFill>
            </a:endParaRPr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5164158-808A-4449-9219-E47704F1C2FC}" type="slidenum">
              <a:rPr lang="hu-HU" altLang="hu-HU" sz="1000" b="0"/>
              <a:pPr/>
              <a:t>50</a:t>
            </a:fld>
            <a:endParaRPr lang="hu-HU" altLang="hu-HU" sz="1000" b="0"/>
          </a:p>
        </p:txBody>
      </p:sp>
    </p:spTree>
    <p:extLst>
      <p:ext uri="{BB962C8B-B14F-4D97-AF65-F5344CB8AC3E}">
        <p14:creationId xmlns:p14="http://schemas.microsoft.com/office/powerpoint/2010/main" val="268734817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dirty="0" smtClean="0"/>
              <a:t>Solution</a:t>
            </a:r>
            <a:endParaRPr lang="hu-HU" altLang="hu-HU" dirty="0" smtClean="0"/>
          </a:p>
        </p:txBody>
      </p:sp>
      <p:sp>
        <p:nvSpPr>
          <p:cNvPr id="29700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2D71EB-E219-4560-ACA2-85F43EF13079}" type="slidenum">
              <a:rPr lang="hu-HU" altLang="hu-HU" sz="1000" b="0"/>
              <a:pPr/>
              <a:t>51</a:t>
            </a:fld>
            <a:endParaRPr lang="hu-HU" altLang="hu-HU" sz="1000" b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680"/>
            <a:ext cx="9205302" cy="48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415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651C0-869E-4F7C-A1E0-06DAFD7A96FB}" type="slidenum">
              <a:rPr lang="hu-HU" altLang="en-US" smtClean="0"/>
              <a:pPr/>
              <a:t>52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565464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3B5418-B121-4972-8CF3-33FB4599AC6D}" type="slidenum">
              <a:rPr lang="hu-HU" altLang="en-US" sz="1000" b="0"/>
              <a:pPr/>
              <a:t>6</a:t>
            </a:fld>
            <a:endParaRPr lang="hu-HU" altLang="en-US" sz="1000" b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hu-HU" altLang="hu-HU" sz="4000" dirty="0" smtClean="0"/>
              <a:t>A</a:t>
            </a:r>
            <a:r>
              <a:rPr lang="en-US" altLang="hu-HU" sz="4000" dirty="0" err="1" smtClean="0"/>
              <a:t>dvanced</a:t>
            </a:r>
            <a:r>
              <a:rPr lang="en-US" altLang="hu-HU" sz="4000" dirty="0" smtClean="0"/>
              <a:t> </a:t>
            </a:r>
            <a:r>
              <a:rPr lang="en-US" altLang="hu-HU" sz="4000" dirty="0"/>
              <a:t>development techniques</a:t>
            </a:r>
            <a:endParaRPr lang="hu-HU" altLang="en-US" sz="4000" dirty="0" smtClean="0"/>
          </a:p>
        </p:txBody>
      </p:sp>
      <p:sp>
        <p:nvSpPr>
          <p:cNvPr id="6149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Fundamentals of parallel execution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/>
              <a:t>Processes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Threads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Tasks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Async</a:t>
            </a:r>
            <a:r>
              <a:rPr lang="hu-HU" altLang="en-US" sz="20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hu-HU" altLang="en-US" sz="2000" b="0" dirty="0" err="1">
                <a:solidFill>
                  <a:schemeClr val="bg1">
                    <a:lumMod val="50000"/>
                  </a:schemeClr>
                </a:solidFill>
              </a:rPr>
              <a:t>Await</a:t>
            </a: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altLang="en-US" sz="2000" b="0" dirty="0" smtClean="0">
                <a:solidFill>
                  <a:schemeClr val="bg1">
                    <a:lumMod val="50000"/>
                  </a:schemeClr>
                </a:solidFill>
              </a:rPr>
              <a:t>Thread synchronization</a:t>
            </a: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endParaRPr lang="hu-HU" altLang="en-US" sz="2000" b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442913" algn="l"/>
              </a:tabLst>
            </a:pPr>
            <a:endParaRPr lang="hu-HU" altLang="en-US" sz="20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137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Processes (fragment)</a:t>
            </a:r>
            <a:endParaRPr lang="hu-HU" altLang="en-US" dirty="0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 dirty="0" err="1" smtClean="0"/>
              <a:t>System.Diagnostics.Process</a:t>
            </a:r>
            <a:r>
              <a:rPr lang="hu-HU" altLang="en-US" dirty="0" smtClean="0"/>
              <a:t> </a:t>
            </a:r>
            <a:r>
              <a:rPr lang="en-US" altLang="en-US" dirty="0" smtClean="0"/>
              <a:t>class</a:t>
            </a:r>
            <a:endParaRPr lang="hu-HU" altLang="en-US" dirty="0" smtClean="0"/>
          </a:p>
          <a:p>
            <a:endParaRPr lang="hu-HU" altLang="en-US" dirty="0" smtClean="0"/>
          </a:p>
        </p:txBody>
      </p:sp>
      <p:graphicFrame>
        <p:nvGraphicFramePr>
          <p:cNvPr id="395535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79432"/>
              </p:ext>
            </p:extLst>
          </p:nvPr>
        </p:nvGraphicFramePr>
        <p:xfrm>
          <a:off x="539750" y="1123950"/>
          <a:ext cx="8424863" cy="5239152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2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Methods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Start()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CloseMainWindow()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Only with GUI processes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Kill()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GetCurrentProcess()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GetProcesses()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List of all processes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WaitForExit()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Properties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StartInfo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assigned </a:t>
                      </a: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ProcessStartInfo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instance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PriorityClass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EnableRaisingEvents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HasExited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ExitCode, ExitTime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4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StandardInput, StandardOutput</a:t>
                      </a: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Streams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2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Events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Exited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1" marB="17991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488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3CFA72D-F32A-4817-BB74-6F0492D8C177}" type="slidenum">
              <a:rPr lang="hu-HU" altLang="en-US" sz="1000" b="0"/>
              <a:pPr/>
              <a:t>7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Processes (fragment)</a:t>
            </a:r>
            <a:endParaRPr lang="hu-HU" altLang="en-US" dirty="0" smtClean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en-US" dirty="0" err="1" smtClean="0"/>
              <a:t>System.Diagnostics.ProcessStartInfo</a:t>
            </a:r>
            <a:r>
              <a:rPr lang="hu-HU" altLang="en-US" dirty="0" smtClean="0"/>
              <a:t> </a:t>
            </a:r>
            <a:r>
              <a:rPr lang="en-US" altLang="en-US" dirty="0" smtClean="0"/>
              <a:t>class</a:t>
            </a:r>
            <a:endParaRPr lang="hu-HU" altLang="en-US" dirty="0" smtClean="0"/>
          </a:p>
          <a:p>
            <a:endParaRPr lang="hu-HU" altLang="en-US" dirty="0" smtClean="0"/>
          </a:p>
        </p:txBody>
      </p:sp>
      <p:graphicFrame>
        <p:nvGraphicFramePr>
          <p:cNvPr id="428141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85518"/>
              </p:ext>
            </p:extLst>
          </p:nvPr>
        </p:nvGraphicFramePr>
        <p:xfrm>
          <a:off x="539750" y="1123950"/>
          <a:ext cx="8424863" cy="4987374"/>
        </p:xfrm>
        <a:graphic>
          <a:graphicData uri="http://schemas.openxmlformats.org/drawingml/2006/table">
            <a:tbl>
              <a:tblPr/>
              <a:tblGrid>
                <a:gridCol w="251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3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Properties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FileName</a:t>
                      </a: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Executable (on its own or using its associated program</a:t>
                      </a: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Arguments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hu-H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WorkingDirectory</a:t>
                      </a:r>
                      <a:endParaRPr kumimoji="0" lang="hu-H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Domain, UserName, Password</a:t>
                      </a: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RedirectStandardInput, RedirectStandardOutput</a:t>
                      </a: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Redirect the specified stream?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ErrorDialog</a:t>
                      </a: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True/false, if the execution fails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UseShellExecute</a:t>
                      </a: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Use the OS shell execute method (Advantage: more clever execution, independent execution. Disadvantage: cannot read output)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Verb</a:t>
                      </a: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Examples of verbs are "Edit", "Open", "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OpenAsReadOnly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", "Print", and "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Printto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"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WindowStyle</a:t>
                      </a:r>
                    </a:p>
                  </a:txBody>
                  <a:tcPr marL="108000" marR="0" marT="17998" marB="17998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Initial window size (minimized, maximized)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0" marR="0" marT="17998" marB="17998" anchor="ctr" horzOverflow="overflow">
                    <a:lnL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4B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15" name="Dia számának hely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BDE3133-1253-46BA-9EF2-280D2AA6F41E}" type="slidenum">
              <a:rPr lang="hu-HU" altLang="en-US" sz="1000" b="0"/>
              <a:pPr/>
              <a:t>8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new process</a:t>
            </a:r>
            <a:endParaRPr lang="hu-HU" altLang="en-US" dirty="0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7950" y="765175"/>
            <a:ext cx="8928100" cy="572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8000" bIns="0"/>
          <a:lstStyle/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using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System;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using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System.Diagnostics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class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>
                <a:solidFill>
                  <a:srgbClr val="2B91AF"/>
                </a:solidFill>
                <a:latin typeface="Franklin Gothic Medium Cond" pitchFamily="34" charset="0"/>
              </a:rPr>
              <a:t>Program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{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		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static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void</a:t>
            </a:r>
            <a:r>
              <a:rPr lang="hu-HU" altLang="en-US" sz="1800" b="1" dirty="0">
                <a:solidFill>
                  <a:srgbClr val="0000FF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Main()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{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Process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=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new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Process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newProcess.StartInfo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=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new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ProcessStartInfo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</a:t>
            </a:r>
            <a:r>
              <a:rPr lang="hu-HU" altLang="en-US" sz="1800" b="1" dirty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hu-HU" altLang="en-US" sz="1800" b="1" dirty="0" err="1">
                <a:solidFill>
                  <a:srgbClr val="A31515"/>
                </a:solidFill>
                <a:latin typeface="Franklin Gothic Medium Cond" pitchFamily="34" charset="0"/>
              </a:rPr>
              <a:t>hello.exe</a:t>
            </a:r>
            <a:r>
              <a:rPr lang="hu-HU" altLang="en-US" sz="1800" b="1" dirty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, 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en-US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Joe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hu-HU" altLang="en-U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);</a:t>
            </a: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newProcess.StartInfo.ErrorDialog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=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true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newProcess.StartInfo.UseShellExecute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=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false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newProcess.StartInfo.RedirectStandardOutput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 = </a:t>
            </a:r>
            <a:r>
              <a:rPr lang="hu-HU" altLang="en-US" sz="1800" b="1" dirty="0" err="1">
                <a:solidFill>
                  <a:srgbClr val="0000FF"/>
                </a:solidFill>
                <a:latin typeface="Franklin Gothic Medium Cond" pitchFamily="34" charset="0"/>
              </a:rPr>
              <a:t>true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newProcess.Start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newProcess.WaitForExit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Console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.WriteLine</a:t>
            </a:r>
            <a:r>
              <a:rPr lang="hu-HU" altLang="en-U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(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en-US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The messages from the new process:</a:t>
            </a:r>
            <a:r>
              <a:rPr lang="hu-HU" altLang="en-US" sz="1800" b="1" dirty="0" smtClean="0">
                <a:solidFill>
                  <a:srgbClr val="A31515"/>
                </a:solidFill>
                <a:latin typeface="Franklin Gothic Medium Cond" pitchFamily="34" charset="0"/>
              </a:rPr>
              <a:t>"</a:t>
            </a:r>
            <a:r>
              <a:rPr lang="hu-HU" altLang="en-US" sz="1800" b="1" dirty="0" smtClean="0">
                <a:solidFill>
                  <a:schemeClr val="tx1"/>
                </a:solidFill>
                <a:latin typeface="Franklin Gothic Medium Cond" pitchFamily="34" charset="0"/>
              </a:rPr>
              <a:t>);</a:t>
            </a:r>
            <a:endParaRPr lang="hu-HU" altLang="en-US" sz="1800" b="1" dirty="0">
              <a:solidFill>
                <a:schemeClr val="tx1"/>
              </a:solidFill>
              <a:latin typeface="Franklin Gothic Medium Cond" pitchFamily="34" charset="0"/>
            </a:endParaRP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Console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.Write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newProcess.StandardOutput.ReadToEnd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	</a:t>
            </a:r>
            <a:r>
              <a:rPr lang="hu-HU" altLang="en-US" sz="1800" b="1" dirty="0" err="1">
                <a:solidFill>
                  <a:srgbClr val="2B91AF"/>
                </a:solidFill>
                <a:latin typeface="Franklin Gothic Medium Cond" pitchFamily="34" charset="0"/>
              </a:rPr>
              <a:t>Console</a:t>
            </a:r>
            <a:r>
              <a:rPr lang="hu-HU" altLang="en-US" sz="1800" b="1" dirty="0" err="1">
                <a:solidFill>
                  <a:schemeClr val="tx1"/>
                </a:solidFill>
                <a:latin typeface="Franklin Gothic Medium Cond" pitchFamily="34" charset="0"/>
              </a:rPr>
              <a:t>.ReadLine</a:t>
            </a: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();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	}</a:t>
            </a:r>
          </a:p>
          <a:p>
            <a:pPr marL="361950" indent="-361950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 b="1" dirty="0">
                <a:solidFill>
                  <a:schemeClr val="tx1"/>
                </a:solidFill>
                <a:latin typeface="Franklin Gothic Medium Cond" pitchFamily="34" charset="0"/>
              </a:rPr>
              <a:t>	}</a:t>
            </a: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0" y="785813"/>
            <a:ext cx="388938" cy="572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/>
          <a:lstStyle/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3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4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5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6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7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8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9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10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11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12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13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14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15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16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17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18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19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20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21</a:t>
            </a:r>
          </a:p>
          <a:p>
            <a:pPr marL="361950" indent="-361950" algn="r" defTabSz="542925" eaLnBrk="1" hangingPunct="1">
              <a:lnSpc>
                <a:spcPct val="90000"/>
              </a:lnSpc>
              <a:tabLst>
                <a:tab pos="542925" algn="l"/>
                <a:tab pos="714375" algn="l"/>
                <a:tab pos="895350" algn="l"/>
              </a:tabLst>
            </a:pPr>
            <a:r>
              <a:rPr lang="hu-HU" altLang="en-US" sz="1800">
                <a:solidFill>
                  <a:srgbClr val="2B91AF"/>
                </a:solidFill>
                <a:latin typeface="Franklin Gothic Medium Cond" pitchFamily="34" charset="0"/>
              </a:rPr>
              <a:t>22</a:t>
            </a:r>
          </a:p>
        </p:txBody>
      </p:sp>
      <p:sp>
        <p:nvSpPr>
          <p:cNvPr id="22533" name="Line 21"/>
          <p:cNvSpPr>
            <a:spLocks noChangeShapeType="1"/>
          </p:cNvSpPr>
          <p:nvPr/>
        </p:nvSpPr>
        <p:spPr bwMode="auto">
          <a:xfrm>
            <a:off x="395288" y="765175"/>
            <a:ext cx="0" cy="5726113"/>
          </a:xfrm>
          <a:prstGeom prst="line">
            <a:avLst/>
          </a:prstGeom>
          <a:noFill/>
          <a:ln w="19050">
            <a:solidFill>
              <a:srgbClr val="2B91A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8000" tIns="18000" rIns="18000" bIns="18000" anchor="ctr"/>
          <a:lstStyle/>
          <a:p>
            <a:endParaRPr lang="hu-HU"/>
          </a:p>
        </p:txBody>
      </p:sp>
      <p:sp>
        <p:nvSpPr>
          <p:cNvPr id="22534" name="Dia számának helye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DE8AFDA-E953-4514-9A9E-6FA0E333E0B2}" type="slidenum">
              <a:rPr lang="hu-HU" altLang="en-US" sz="1000" b="0"/>
              <a:pPr/>
              <a:t>9</a:t>
            </a:fld>
            <a:endParaRPr lang="hu-HU" altLang="en-US" sz="1000" b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25526</TotalTime>
  <Words>5420</Words>
  <Application>Microsoft Office PowerPoint</Application>
  <PresentationFormat>Diavetítés a képernyőre (4:3 oldalarány)</PresentationFormat>
  <Paragraphs>886</Paragraphs>
  <Slides>52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52</vt:i4>
      </vt:variant>
    </vt:vector>
  </HeadingPairs>
  <TitlesOfParts>
    <vt:vector size="59" baseType="lpstr">
      <vt:lpstr>Franklin Gothic Medium Cond</vt:lpstr>
      <vt:lpstr>Segoe UI</vt:lpstr>
      <vt:lpstr>Consolas</vt:lpstr>
      <vt:lpstr>Calibri</vt:lpstr>
      <vt:lpstr>Wingdings</vt:lpstr>
      <vt:lpstr>Silver</vt:lpstr>
      <vt:lpstr>1_Silver</vt:lpstr>
      <vt:lpstr>Advanced development techniques</vt:lpstr>
      <vt:lpstr>Advanced development techniques</vt:lpstr>
      <vt:lpstr>Fundamentals of parallel execution</vt:lpstr>
      <vt:lpstr>Time sharing</vt:lpstr>
      <vt:lpstr>.NET processes, threads, AppDomain</vt:lpstr>
      <vt:lpstr>Advanced development techniques</vt:lpstr>
      <vt:lpstr>Processes (fragment)</vt:lpstr>
      <vt:lpstr>Processes (fragment)</vt:lpstr>
      <vt:lpstr>Example: new process</vt:lpstr>
      <vt:lpstr>Exercises</vt:lpstr>
      <vt:lpstr>Advanced development techniques</vt:lpstr>
      <vt:lpstr>Possibilities for multi-threaded processing</vt:lpstr>
      <vt:lpstr>Threads (fragment)</vt:lpstr>
      <vt:lpstr>System.Threading.Thread example</vt:lpstr>
      <vt:lpstr>Exercise</vt:lpstr>
      <vt:lpstr>Advanced development techniques</vt:lpstr>
      <vt:lpstr>Single threading / Multi threading?</vt:lpstr>
      <vt:lpstr>Task</vt:lpstr>
      <vt:lpstr>Regular threads vs. Tasks</vt:lpstr>
      <vt:lpstr>Regular threads vs. Tasks</vt:lpstr>
      <vt:lpstr>Creation of a new Task</vt:lpstr>
      <vt:lpstr>Waiting for Tasks</vt:lpstr>
      <vt:lpstr>Continuations</vt:lpstr>
      <vt:lpstr>Error handling</vt:lpstr>
      <vt:lpstr>Error handling</vt:lpstr>
      <vt:lpstr>Canceling a Task</vt:lpstr>
      <vt:lpstr>Canceling a Task</vt:lpstr>
      <vt:lpstr>Exercises</vt:lpstr>
      <vt:lpstr>Advanced development techniques</vt:lpstr>
      <vt:lpstr>Language-Level Parallelisation</vt:lpstr>
      <vt:lpstr>Parallel (source: Joe Albahari)</vt:lpstr>
      <vt:lpstr>Parallel Linq (source: Joe Albahari)</vt:lpstr>
      <vt:lpstr>Async/Await</vt:lpstr>
      <vt:lpstr>With Continuation</vt:lpstr>
      <vt:lpstr>Continuation?</vt:lpstr>
      <vt:lpstr>Without continuation  async/await</vt:lpstr>
      <vt:lpstr>Wrapping slow operations in Tasks</vt:lpstr>
      <vt:lpstr>Language-integrated parallelisation</vt:lpstr>
      <vt:lpstr>Advanced development techniques</vt:lpstr>
      <vt:lpstr>Problems in multi-threaded environment</vt:lpstr>
      <vt:lpstr>Race condition</vt:lpstr>
      <vt:lpstr>Race condition</vt:lpstr>
      <vt:lpstr>Race condition</vt:lpstr>
      <vt:lpstr>Avoiding race condition and deadlocks</vt:lpstr>
      <vt:lpstr>Synchronization</vt:lpstr>
      <vt:lpstr>Synchronization</vt:lpstr>
      <vt:lpstr>Synchronization (not needed)</vt:lpstr>
      <vt:lpstr>Joe Albahari http://www.albahari.com/threading/</vt:lpstr>
      <vt:lpstr>Deadlock</vt:lpstr>
      <vt:lpstr>Exercises</vt:lpstr>
      <vt:lpstr>Solution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1249</cp:revision>
  <dcterms:created xsi:type="dcterms:W3CDTF">2006-05-29T11:27:00Z</dcterms:created>
  <dcterms:modified xsi:type="dcterms:W3CDTF">2020-11-07T15:39:26Z</dcterms:modified>
</cp:coreProperties>
</file>