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  <p:sldMasterId id="2147483653" r:id="rId2"/>
  </p:sldMasterIdLst>
  <p:notesMasterIdLst>
    <p:notesMasterId r:id="rId40"/>
  </p:notesMasterIdLst>
  <p:handoutMasterIdLst>
    <p:handoutMasterId r:id="rId41"/>
  </p:handoutMasterIdLst>
  <p:sldIdLst>
    <p:sldId id="258" r:id="rId3"/>
    <p:sldId id="568" r:id="rId4"/>
    <p:sldId id="569" r:id="rId5"/>
    <p:sldId id="570" r:id="rId6"/>
    <p:sldId id="594" r:id="rId7"/>
    <p:sldId id="595" r:id="rId8"/>
    <p:sldId id="611" r:id="rId9"/>
    <p:sldId id="597" r:id="rId10"/>
    <p:sldId id="625" r:id="rId11"/>
    <p:sldId id="612" r:id="rId12"/>
    <p:sldId id="613" r:id="rId13"/>
    <p:sldId id="614" r:id="rId14"/>
    <p:sldId id="571" r:id="rId15"/>
    <p:sldId id="598" r:id="rId16"/>
    <p:sldId id="599" r:id="rId17"/>
    <p:sldId id="600" r:id="rId18"/>
    <p:sldId id="601" r:id="rId19"/>
    <p:sldId id="615" r:id="rId20"/>
    <p:sldId id="602" r:id="rId21"/>
    <p:sldId id="603" r:id="rId22"/>
    <p:sldId id="609" r:id="rId23"/>
    <p:sldId id="616" r:id="rId24"/>
    <p:sldId id="605" r:id="rId25"/>
    <p:sldId id="606" r:id="rId26"/>
    <p:sldId id="607" r:id="rId27"/>
    <p:sldId id="572" r:id="rId28"/>
    <p:sldId id="573" r:id="rId29"/>
    <p:sldId id="619" r:id="rId30"/>
    <p:sldId id="620" r:id="rId31"/>
    <p:sldId id="617" r:id="rId32"/>
    <p:sldId id="618" r:id="rId33"/>
    <p:sldId id="610" r:id="rId34"/>
    <p:sldId id="574" r:id="rId35"/>
    <p:sldId id="575" r:id="rId36"/>
    <p:sldId id="624" r:id="rId37"/>
    <p:sldId id="566" r:id="rId38"/>
    <p:sldId id="301" r:id="rId3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C64"/>
    <a:srgbClr val="0000FF"/>
    <a:srgbClr val="0066FF"/>
    <a:srgbClr val="C0C0C0"/>
    <a:srgbClr val="0C0684"/>
    <a:srgbClr val="000066"/>
    <a:srgbClr val="FF0000"/>
    <a:srgbClr val="7E1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3" autoAdjust="0"/>
    <p:restoredTop sz="84600" autoAdjust="0"/>
  </p:normalViewPr>
  <p:slideViewPr>
    <p:cSldViewPr>
      <p:cViewPr varScale="1">
        <p:scale>
          <a:sx n="59" d="100"/>
          <a:sy n="59" d="100"/>
        </p:scale>
        <p:origin x="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00"/>
    </p:cViewPr>
  </p:sorter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 dirty="0">
              <a:latin typeface="Calibri" panose="020F0502020204030204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4A35CD9E-0BBC-4150-A3C3-519CDBEF43C5}" type="slidenum">
              <a:rPr lang="hu-HU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 smtClean="0"/>
              <a:t>Click</a:t>
            </a:r>
            <a:r>
              <a:rPr lang="hu-HU" noProof="0" dirty="0" smtClean="0"/>
              <a:t> </a:t>
            </a:r>
            <a:r>
              <a:rPr lang="hu-HU" noProof="0" dirty="0" err="1" smtClean="0"/>
              <a:t>to</a:t>
            </a:r>
            <a:r>
              <a:rPr lang="hu-HU" noProof="0" dirty="0" smtClean="0"/>
              <a:t>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text </a:t>
            </a:r>
            <a:r>
              <a:rPr lang="hu-HU" noProof="0" dirty="0" err="1" smtClean="0"/>
              <a:t>styles</a:t>
            </a:r>
            <a:endParaRPr lang="hu-HU" noProof="0" dirty="0" smtClean="0"/>
          </a:p>
          <a:p>
            <a:pPr lvl="1"/>
            <a:r>
              <a:rPr lang="hu-HU" noProof="0" dirty="0" err="1" smtClean="0"/>
              <a:t>Second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2"/>
            <a:r>
              <a:rPr lang="hu-HU" noProof="0" dirty="0" err="1" smtClean="0"/>
              <a:t>Third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3"/>
            <a:r>
              <a:rPr lang="hu-HU" noProof="0" dirty="0" err="1" smtClean="0"/>
              <a:t>Fourth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  <a:p>
            <a:pPr lvl="4"/>
            <a:r>
              <a:rPr lang="hu-HU" noProof="0" dirty="0" err="1" smtClean="0"/>
              <a:t>Fifth</a:t>
            </a:r>
            <a:r>
              <a:rPr lang="hu-HU" noProof="0" dirty="0" smtClean="0"/>
              <a:t> </a:t>
            </a:r>
            <a:r>
              <a:rPr lang="hu-HU" noProof="0" dirty="0" err="1" smtClean="0"/>
              <a:t>level</a:t>
            </a:r>
            <a:endParaRPr lang="hu-HU" noProof="0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3034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C8646EDD-CE67-4B12-BE09-2BDFAFFA7886}" type="slidenum">
              <a:rPr lang="hu-HU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941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E7E99BE-1503-4292-8AD7-22CC8615CEFD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21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9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1509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9534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372768E-2D13-49D4-897B-ABB607B3757B}" type="slidenum">
              <a:rPr lang="hu-HU" sz="1200" smtClean="0">
                <a:solidFill>
                  <a:schemeClr val="tx1"/>
                </a:solidFill>
              </a:rPr>
              <a:pPr eaLnBrk="1" hangingPunct="1"/>
              <a:t>36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3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5D42427A-9385-44B0-8172-520377342A8C}" type="slidenum">
              <a:rPr lang="hu-HU" sz="1200" smtClean="0">
                <a:solidFill>
                  <a:schemeClr val="tx1"/>
                </a:solidFill>
              </a:rPr>
              <a:pPr eaLnBrk="1" hangingPunct="1"/>
              <a:t>37</a:t>
            </a:fld>
            <a:endParaRPr lang="hu-HU" sz="1200" dirty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655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F28B7E95-F713-4D88-BF37-F2F08E06B93E}" type="slidenum">
              <a:rPr lang="en-US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5</a:t>
            </a:fld>
            <a:endParaRPr lang="en-US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9BD1-3524-4630-8941-E9C07FB87558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5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079BD1-3524-4630-8941-E9C07FB87558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54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https://maxondev.com/serialization-performance-comparison-c-net-formats-frameworks-xmldatacontractserializer-xmlserializer-binaryformatter-json-newtonsoft-servicestack-text/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33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https://maxondev.com/serialization-performance-comparison-c-net-formats-frameworks-xmldatacontractserializer-xmlserializer-binaryformatter-json-newtonsoft-servicestack-text/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1132C3-DFCE-47E9-9662-C659BE1390AF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714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smtClean="0"/>
              <a:t>Ez a dia még nem a WCF –ről szól, csak általánosságban a távoli eljáráshívásos/adateléréses módszerekről</a:t>
            </a:r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EF8C8DC-0365-43A5-81E7-B769CD3ABA1B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14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E7E99BE-1503-4292-8AD7-22CC8615CEFD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16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5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4E7E99BE-1503-4292-8AD7-22CC8615CEFD}" type="slidenum">
              <a:rPr lang="hu-HU" sz="1200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17</a:t>
            </a:fld>
            <a:endParaRPr lang="hu-HU" sz="1200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6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hu-HU" smtClean="0"/>
              <a:t>Mintacím szerkesztése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hu-HU" smtClean="0"/>
              <a:t>Alcím mintájának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E3F63D-85EE-44CC-9B17-615FB0AB84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0170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6CF3-6A93-49FC-89C5-CE152A5E2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5058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5B45-AD67-4138-B7CD-0F5BDAAD2A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307399"/>
      </p:ext>
    </p:extLst>
  </p:cSld>
  <p:clrMapOvr>
    <a:masterClrMapping/>
  </p:clrMapOvr>
  <p:transition spd="med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C6C1-1FAF-43B7-9479-BB452377A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8187"/>
      </p:ext>
    </p:extLst>
  </p:cSld>
  <p:clrMapOvr>
    <a:masterClrMapping/>
  </p:clrMapOvr>
  <p:transition spd="med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5762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C2BE-1823-417E-A4F3-693B93182CA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782675"/>
      </p:ext>
    </p:extLst>
  </p:cSld>
  <p:clrMapOvr>
    <a:masterClrMapping/>
  </p:clrMapOvr>
  <p:transition spd="med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23410" y="1124682"/>
            <a:ext cx="8388350" cy="496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596189" y="6562725"/>
            <a:ext cx="1196975" cy="179388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8C7F5FD8-AE3A-4281-8005-0D973ED324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229462"/>
      </p:ext>
    </p:extLst>
  </p:cSld>
  <p:clrMapOvr>
    <a:masterClrMapping/>
  </p:clrMapOvr>
  <p:transition spd="med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12186"/>
            <a:ext cx="8005727" cy="1612561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1" y="134801"/>
            <a:ext cx="7315499" cy="135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299B-CA50-4C32-AB8B-7E4347FB47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215160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8C77-0C45-4AD4-B4A9-3CA465BDCD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55473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2F33-5BCF-4D90-81BE-CD06FCF6DB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046574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391B6-F415-426E-B7CB-C6CC863700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44196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C312-F233-4176-9F9F-AE9E600C59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910121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436F-A9FF-466B-8F40-6418C1D50A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854253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4607-7461-4212-824A-80C2AA698A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321538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C4A87-4D0F-4CBD-BD5B-CF69A9F2644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11008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hu-HU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309FB9-9E6D-4EAF-8AB4-3A8A968BBD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WHP</a:t>
            </a:r>
            <a:endParaRPr lang="hu-HU"/>
          </a:p>
        </p:txBody>
      </p:sp>
      <p:sp>
        <p:nvSpPr>
          <p:cNvPr id="2053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 1.0</a:t>
            </a: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7DC47E-E48D-4991-9E17-7910E9DAA3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6" r:id="rId13"/>
    <p:sldLayoutId id="2147484017" r:id="rId14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50" y="1628775"/>
            <a:ext cx="8928100" cy="1470025"/>
          </a:xfrm>
        </p:spPr>
        <p:txBody>
          <a:bodyPr/>
          <a:lstStyle/>
          <a:p>
            <a:pPr algn="ctr" eaLnBrk="1" hangingPunct="1"/>
            <a:r>
              <a:rPr lang="en-US" altLang="hu-HU" sz="4000" dirty="0" smtClean="0"/>
              <a:t>Advanced </a:t>
            </a:r>
            <a:r>
              <a:rPr lang="en-US" altLang="hu-HU" sz="4000" dirty="0"/>
              <a:t>development techniques</a:t>
            </a:r>
            <a:endParaRPr lang="hu-HU" sz="4000" dirty="0" smtClean="0"/>
          </a:p>
        </p:txBody>
      </p:sp>
      <p:sp>
        <p:nvSpPr>
          <p:cNvPr id="4101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" y="3141663"/>
            <a:ext cx="8928100" cy="3024187"/>
          </a:xfrm>
          <a:noFill/>
        </p:spPr>
        <p:txBody>
          <a:bodyPr lIns="360000"/>
          <a:lstStyle/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Data-</a:t>
            </a:r>
            <a:r>
              <a:rPr lang="hu-HU" sz="2000" b="0" dirty="0" err="1" smtClean="0"/>
              <a:t>encoding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methods</a:t>
            </a:r>
            <a:endParaRPr lang="hu-HU" sz="2000" b="0" dirty="0" smtClean="0"/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en-US" sz="2000" b="0" dirty="0" smtClean="0"/>
              <a:t>Network data sharing methods</a:t>
            </a:r>
            <a:endParaRPr lang="hu-HU" sz="2000" b="0" dirty="0" smtClean="0"/>
          </a:p>
          <a:p>
            <a:pPr marL="0" indent="0" eaLnBrk="1" hangingPunct="1">
              <a:spcBef>
                <a:spcPct val="0"/>
              </a:spcBef>
              <a:buNone/>
              <a:tabLst>
                <a:tab pos="442913" algn="l"/>
              </a:tabLst>
            </a:pPr>
            <a:r>
              <a:rPr lang="hu-HU" sz="2000" b="0" dirty="0" smtClean="0"/>
              <a:t>SOAP, REST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2B4607-7461-4212-824A-80C2AA698AE4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more complex data - serialization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86"/>
            <a:ext cx="9144000" cy="677828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854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Serialization</a:t>
            </a:r>
            <a:r>
              <a:rPr lang="hu-HU" dirty="0" smtClean="0"/>
              <a:t> - </a:t>
            </a:r>
            <a:r>
              <a:rPr lang="en-US" dirty="0" smtClean="0"/>
              <a:t>speed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" y="812351"/>
            <a:ext cx="9039299" cy="5589300"/>
          </a:xfrm>
          <a:prstGeom prst="rect">
            <a:avLst/>
          </a:prstGeom>
        </p:spPr>
      </p:pic>
      <p:sp>
        <p:nvSpPr>
          <p:cNvPr id="12" name="Dia számának hely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11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Serialization</a:t>
            </a:r>
            <a:r>
              <a:rPr lang="hu-HU" dirty="0" smtClean="0"/>
              <a:t> - </a:t>
            </a:r>
            <a:r>
              <a:rPr lang="en-US" dirty="0" smtClean="0"/>
              <a:t>speed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150"/>
            <a:ext cx="9084501" cy="5617250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928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– Low level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950" y="692150"/>
            <a:ext cx="3959980" cy="5761038"/>
          </a:xfrm>
        </p:spPr>
        <p:txBody>
          <a:bodyPr/>
          <a:lstStyle/>
          <a:p>
            <a:r>
              <a:rPr lang="hu-HU" dirty="0" smtClean="0"/>
              <a:t>TCP/UDP: </a:t>
            </a:r>
            <a:r>
              <a:rPr lang="en-US" dirty="0" smtClean="0"/>
              <a:t>reliable and ordered stream OR quicker/smaller </a:t>
            </a:r>
            <a:r>
              <a:rPr lang="hu-HU" dirty="0" smtClean="0"/>
              <a:t>datagram</a:t>
            </a:r>
            <a:r>
              <a:rPr lang="en-US" dirty="0" smtClean="0"/>
              <a:t>s</a:t>
            </a:r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Encode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binary</a:t>
            </a:r>
            <a:r>
              <a:rPr lang="hu-HU" dirty="0" smtClean="0"/>
              <a:t>”</a:t>
            </a:r>
          </a:p>
          <a:p>
            <a:r>
              <a:rPr lang="en-US" dirty="0" smtClean="0"/>
              <a:t>Every case, encoding, format has to be manually treated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en-US" dirty="0" smtClean="0"/>
              <a:t>e.g.</a:t>
            </a:r>
            <a:r>
              <a:rPr lang="hu-HU" dirty="0" smtClean="0"/>
              <a:t>: </a:t>
            </a:r>
            <a:r>
              <a:rPr lang="en-US" dirty="0" smtClean="0"/>
              <a:t>I want to call </a:t>
            </a:r>
            <a:r>
              <a:rPr lang="hu-HU" dirty="0" err="1" smtClean="0"/>
              <a:t>GetModelExtras</a:t>
            </a:r>
            <a:r>
              <a:rPr lang="hu-HU" dirty="0" smtClean="0"/>
              <a:t> </a:t>
            </a:r>
            <a:r>
              <a:rPr lang="en-US" dirty="0" smtClean="0"/>
              <a:t>method with the car that has the brand </a:t>
            </a:r>
            <a:r>
              <a:rPr lang="hu-HU" dirty="0" smtClean="0"/>
              <a:t>„BMW”, </a:t>
            </a:r>
            <a:r>
              <a:rPr lang="en-US" dirty="0" smtClean="0"/>
              <a:t>the model</a:t>
            </a:r>
            <a:r>
              <a:rPr lang="hu-HU" dirty="0" smtClean="0"/>
              <a:t> </a:t>
            </a:r>
            <a:r>
              <a:rPr lang="en-US" dirty="0" smtClean="0"/>
              <a:t>is </a:t>
            </a:r>
            <a:r>
              <a:rPr lang="hu-HU" dirty="0" smtClean="0"/>
              <a:t>„i8”. </a:t>
            </a:r>
            <a:r>
              <a:rPr lang="en-US" dirty="0" smtClean="0"/>
              <a:t>As a result, I need the list of extras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every encoding is custom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  <a:endParaRPr lang="hu-HU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36471"/>
              </p:ext>
            </p:extLst>
          </p:nvPr>
        </p:nvGraphicFramePr>
        <p:xfrm>
          <a:off x="4829753" y="588548"/>
          <a:ext cx="3963410" cy="61535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326">
                  <a:extLst>
                    <a:ext uri="{9D8B030D-6E8A-4147-A177-3AD203B41FA5}">
                      <a16:colId xmlns:a16="http://schemas.microsoft.com/office/drawing/2014/main" val="2592616641"/>
                    </a:ext>
                  </a:extLst>
                </a:gridCol>
                <a:gridCol w="1627084">
                  <a:extLst>
                    <a:ext uri="{9D8B030D-6E8A-4147-A177-3AD203B41FA5}">
                      <a16:colId xmlns:a16="http://schemas.microsoft.com/office/drawing/2014/main" val="2511905450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TCP/UDP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21178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(format)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SMALL (</a:t>
                      </a:r>
                      <a:r>
                        <a:rPr lang="hu-HU" sz="2400" b="1" u="none" strike="noStrike" dirty="0" err="1">
                          <a:effectLst/>
                        </a:rPr>
                        <a:t>binary</a:t>
                      </a:r>
                      <a:r>
                        <a:rPr lang="hu-HU" sz="2400" b="1" u="none" strike="noStrike" dirty="0">
                          <a:effectLst/>
                        </a:rPr>
                        <a:t>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25063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(comm)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SMALL (</a:t>
                      </a:r>
                      <a:r>
                        <a:rPr lang="hu-HU" sz="2400" b="1" u="none" strike="noStrike" dirty="0" err="1">
                          <a:effectLst/>
                        </a:rPr>
                        <a:t>raw</a:t>
                      </a:r>
                      <a:r>
                        <a:rPr lang="hu-HU" sz="2400" b="1" u="none" strike="noStrike" dirty="0">
                          <a:effectLst/>
                        </a:rPr>
                        <a:t> </a:t>
                      </a:r>
                      <a:r>
                        <a:rPr lang="hu-HU" sz="2400" b="1" u="none" strike="noStrike" dirty="0" err="1" smtClean="0">
                          <a:effectLst/>
                        </a:rPr>
                        <a:t>tcp</a:t>
                      </a:r>
                      <a:r>
                        <a:rPr lang="hu-HU" sz="2400" b="1" u="none" strike="noStrike" dirty="0" smtClean="0">
                          <a:effectLst/>
                        </a:rPr>
                        <a:t>/</a:t>
                      </a:r>
                      <a:r>
                        <a:rPr lang="hu-HU" sz="2400" b="1" u="none" strike="noStrike" dirty="0" err="1" smtClean="0">
                          <a:effectLst/>
                        </a:rPr>
                        <a:t>udp</a:t>
                      </a:r>
                      <a:r>
                        <a:rPr lang="hu-HU" sz="2400" b="1" u="none" strike="noStrike" dirty="0" smtClean="0">
                          <a:effectLst/>
                        </a:rPr>
                        <a:t>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99149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MS/C# </a:t>
                      </a:r>
                      <a:r>
                        <a:rPr lang="hu-HU" sz="2400" b="1" u="sng" strike="noStrike" dirty="0" err="1">
                          <a:effectLst/>
                        </a:rPr>
                        <a:t>specific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3203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Complex types?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 (manual)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6229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Code generation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5106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Webserver needed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1141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Bi-directional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8598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Mature?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YES!!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63987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 err="1">
                          <a:effectLst/>
                        </a:rPr>
                        <a:t>Implementation</a:t>
                      </a:r>
                      <a:r>
                        <a:rPr lang="hu-HU" sz="2400" b="1" u="sng" strike="noStrike" dirty="0">
                          <a:effectLst/>
                        </a:rPr>
                        <a:t> </a:t>
                      </a:r>
                      <a:r>
                        <a:rPr lang="hu-HU" sz="2400" b="1" u="sng" strike="noStrike" dirty="0" err="1">
                          <a:effectLst/>
                        </a:rPr>
                        <a:t>diff</a:t>
                      </a:r>
                      <a:r>
                        <a:rPr lang="hu-HU" sz="2400" b="1" u="sng" strike="noStrike" dirty="0">
                          <a:effectLst/>
                        </a:rPr>
                        <a:t>.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HARD!!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27739"/>
                  </a:ext>
                </a:extLst>
              </a:tr>
            </a:tbl>
          </a:graphicData>
        </a:graphic>
      </p:graphicFrame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868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 NOT </a:t>
            </a:r>
            <a:r>
              <a:rPr lang="hu-HU" dirty="0" err="1" smtClean="0"/>
              <a:t>reinvent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wheel</a:t>
            </a:r>
            <a:r>
              <a:rPr lang="hu-HU" dirty="0" smtClean="0"/>
              <a:t>…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378" y="692150"/>
            <a:ext cx="8795149" cy="5308600"/>
          </a:xfrm>
        </p:spPr>
        <p:txBody>
          <a:bodyPr>
            <a:noAutofit/>
          </a:bodyPr>
          <a:lstStyle/>
          <a:p>
            <a:r>
              <a:rPr lang="hu-HU" b="1" dirty="0" smtClean="0"/>
              <a:t>SOAP</a:t>
            </a:r>
          </a:p>
          <a:p>
            <a:pPr lvl="1"/>
            <a:r>
              <a:rPr lang="en-US" b="1" dirty="0" smtClean="0"/>
              <a:t>A LOT older</a:t>
            </a:r>
            <a:endParaRPr lang="hu-HU" b="1" dirty="0" smtClean="0"/>
          </a:p>
          <a:p>
            <a:pPr lvl="1"/>
            <a:r>
              <a:rPr lang="en-US" sz="2100" b="1" dirty="0" smtClean="0"/>
              <a:t>Pre-defined SOAP XML formats to call methods and pass arbitrary parameters/results</a:t>
            </a:r>
            <a:r>
              <a:rPr lang="hu-HU" sz="2100" b="1" dirty="0" smtClean="0"/>
              <a:t> </a:t>
            </a:r>
            <a:r>
              <a:rPr lang="en-US" sz="2100" b="1" dirty="0" smtClean="0"/>
              <a:t>(</a:t>
            </a:r>
            <a:r>
              <a:rPr lang="en-US" sz="2100" b="1" dirty="0"/>
              <a:t>array, list, object)</a:t>
            </a:r>
            <a:endParaRPr lang="hu-HU" sz="2100" b="1" dirty="0"/>
          </a:p>
          <a:p>
            <a:pPr lvl="1"/>
            <a:r>
              <a:rPr lang="en-US" sz="2100" b="1" dirty="0" smtClean="0"/>
              <a:t>The XML messages can be sent using any protocol, typically HTTP</a:t>
            </a:r>
            <a:endParaRPr lang="hu-HU" sz="2100" b="1" dirty="0"/>
          </a:p>
          <a:p>
            <a:pPr lvl="1"/>
            <a:r>
              <a:rPr lang="en-US" sz="2100" b="1" dirty="0" smtClean="0"/>
              <a:t>Very easy to implement </a:t>
            </a:r>
            <a:r>
              <a:rPr lang="hu-HU" sz="2100" b="1" dirty="0" smtClean="0"/>
              <a:t>(</a:t>
            </a:r>
            <a:r>
              <a:rPr lang="en-US" sz="2100" b="1" dirty="0" smtClean="0"/>
              <a:t>language</a:t>
            </a:r>
            <a:r>
              <a:rPr lang="hu-HU" sz="2100" b="1" dirty="0" smtClean="0"/>
              <a:t>+IDE </a:t>
            </a:r>
            <a:r>
              <a:rPr lang="en-US" sz="2100" b="1" dirty="0" smtClean="0"/>
              <a:t>support</a:t>
            </a:r>
            <a:r>
              <a:rPr lang="hu-HU" sz="2100" b="1" dirty="0" smtClean="0"/>
              <a:t>!), </a:t>
            </a:r>
            <a:r>
              <a:rPr lang="en-US" sz="2100" b="1" dirty="0" smtClean="0"/>
              <a:t>slow</a:t>
            </a:r>
            <a:r>
              <a:rPr lang="hu-HU" sz="2100" b="1" dirty="0" smtClean="0"/>
              <a:t>, </a:t>
            </a:r>
            <a:r>
              <a:rPr lang="en-US" sz="2100" b="1" dirty="0" smtClean="0"/>
              <a:t>big </a:t>
            </a:r>
            <a:r>
              <a:rPr lang="hu-HU" sz="2100" b="1" dirty="0" err="1" smtClean="0"/>
              <a:t>overhead</a:t>
            </a:r>
            <a:endParaRPr lang="hu-HU" sz="2100" b="1" dirty="0"/>
          </a:p>
          <a:p>
            <a:r>
              <a:rPr lang="hu-HU" b="1" dirty="0" smtClean="0"/>
              <a:t>REST</a:t>
            </a:r>
          </a:p>
          <a:p>
            <a:pPr lvl="1"/>
            <a:r>
              <a:rPr lang="en-US" sz="2100" b="1" dirty="0" smtClean="0"/>
              <a:t>Most of the data needed for the methods are string/</a:t>
            </a:r>
            <a:r>
              <a:rPr lang="en-US" sz="2100" b="1" dirty="0" err="1" smtClean="0"/>
              <a:t>int</a:t>
            </a:r>
            <a:r>
              <a:rPr lang="en-US" sz="2100" b="1" dirty="0" smtClean="0"/>
              <a:t> parameters </a:t>
            </a:r>
            <a:r>
              <a:rPr lang="en-US" sz="2100" b="1" dirty="0" smtClean="0">
                <a:sym typeface="Wingdings" panose="05000000000000000000" pitchFamily="2" charset="2"/>
              </a:rPr>
              <a:t> </a:t>
            </a:r>
            <a:r>
              <a:rPr lang="en-US" sz="2100" b="1" dirty="0"/>
              <a:t>HTTP </a:t>
            </a:r>
            <a:r>
              <a:rPr lang="en-US" sz="2100" b="1" dirty="0" smtClean="0"/>
              <a:t>GET</a:t>
            </a:r>
            <a:r>
              <a:rPr lang="hu-HU" sz="2100" b="1" dirty="0" smtClean="0"/>
              <a:t> URL, </a:t>
            </a:r>
            <a:r>
              <a:rPr lang="en-US" sz="2100" b="1" dirty="0" smtClean="0"/>
              <a:t>nothing else is needed</a:t>
            </a:r>
            <a:endParaRPr lang="hu-HU" sz="2100" b="1" dirty="0" smtClean="0"/>
          </a:p>
          <a:p>
            <a:pPr lvl="1"/>
            <a:r>
              <a:rPr lang="en-US" sz="2100" b="1" dirty="0" smtClean="0"/>
              <a:t>The HTTP methods can be used for extra info</a:t>
            </a:r>
            <a:r>
              <a:rPr lang="hu-HU" sz="2100" b="1" dirty="0" smtClean="0"/>
              <a:t>: PATCH, PUT, DELETE, OPTIONS, HEAD …</a:t>
            </a:r>
            <a:endParaRPr lang="hu-HU" sz="2100" b="1" dirty="0"/>
          </a:p>
          <a:p>
            <a:pPr lvl="1"/>
            <a:r>
              <a:rPr lang="en-US" sz="2100" b="1" dirty="0" smtClean="0"/>
              <a:t>Complex data can be sent</a:t>
            </a:r>
            <a:r>
              <a:rPr lang="hu-HU" sz="2100" b="1" dirty="0" smtClean="0"/>
              <a:t>: </a:t>
            </a:r>
            <a:r>
              <a:rPr lang="en-US" sz="2100" b="1" dirty="0" smtClean="0"/>
              <a:t>in HTTP POST, send  a</a:t>
            </a:r>
            <a:r>
              <a:rPr lang="hu-HU" sz="2100" b="1" dirty="0" smtClean="0"/>
              <a:t> </a:t>
            </a:r>
            <a:r>
              <a:rPr lang="en-US" sz="2100" b="1" dirty="0" smtClean="0"/>
              <a:t>JSON (rarely XML</a:t>
            </a:r>
            <a:r>
              <a:rPr lang="en-US" sz="2100" b="1" dirty="0"/>
              <a:t>)</a:t>
            </a:r>
            <a:endParaRPr lang="hu-HU" sz="2100" b="1" dirty="0"/>
          </a:p>
          <a:p>
            <a:pPr lvl="1"/>
            <a:r>
              <a:rPr lang="en-US" sz="2100" b="1" dirty="0" smtClean="0"/>
              <a:t>The reply is JSON (rarely XML</a:t>
            </a:r>
            <a:r>
              <a:rPr lang="en-US" sz="2100" b="1" dirty="0"/>
              <a:t>)</a:t>
            </a:r>
          </a:p>
          <a:p>
            <a:pPr lvl="1"/>
            <a:r>
              <a:rPr lang="en-US" sz="2100" b="1" dirty="0" smtClean="0"/>
              <a:t>Easy to implement </a:t>
            </a:r>
            <a:r>
              <a:rPr lang="hu-HU" sz="2100" b="1" dirty="0" smtClean="0"/>
              <a:t>(</a:t>
            </a:r>
            <a:r>
              <a:rPr lang="en-US" sz="2100" b="1" dirty="0" smtClean="0"/>
              <a:t>needs more work than the </a:t>
            </a:r>
            <a:r>
              <a:rPr lang="hu-HU" sz="2100" b="1" dirty="0" smtClean="0"/>
              <a:t>SOAP), </a:t>
            </a:r>
            <a:r>
              <a:rPr lang="en-US" sz="2100" b="1" dirty="0" smtClean="0"/>
              <a:t>medium speed</a:t>
            </a:r>
            <a:r>
              <a:rPr lang="hu-HU" sz="2100" b="1" dirty="0" smtClean="0"/>
              <a:t>, </a:t>
            </a:r>
            <a:r>
              <a:rPr lang="en-US" sz="2100" b="1" dirty="0" smtClean="0"/>
              <a:t>medium overhead</a:t>
            </a:r>
            <a:r>
              <a:rPr lang="hu-HU" sz="2100" b="1" dirty="0" smtClean="0"/>
              <a:t> (HTTP, </a:t>
            </a:r>
            <a:r>
              <a:rPr lang="en-US" sz="2100" b="1" dirty="0" smtClean="0"/>
              <a:t>not </a:t>
            </a:r>
            <a:r>
              <a:rPr lang="hu-HU" sz="2100" b="1" dirty="0" err="1" smtClean="0"/>
              <a:t>raw</a:t>
            </a:r>
            <a:r>
              <a:rPr lang="hu-HU" sz="2100" b="1" dirty="0" smtClean="0"/>
              <a:t> TCP)</a:t>
            </a:r>
            <a:endParaRPr lang="hu-HU" sz="2100" b="1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0476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SOAP: </a:t>
            </a:r>
            <a:r>
              <a:rPr lang="en-US" u="sng" dirty="0" smtClean="0"/>
              <a:t>EVERYTHING</a:t>
            </a:r>
            <a:r>
              <a:rPr lang="en-US" dirty="0" smtClean="0"/>
              <a:t> is hidden/automatic</a:t>
            </a:r>
            <a:endParaRPr lang="hu-HU" dirty="0" smtClean="0"/>
          </a:p>
        </p:txBody>
      </p:sp>
      <p:grpSp>
        <p:nvGrpSpPr>
          <p:cNvPr id="14341" name="Group 29"/>
          <p:cNvGrpSpPr>
            <a:grpSpLocks/>
          </p:cNvGrpSpPr>
          <p:nvPr/>
        </p:nvGrpSpPr>
        <p:grpSpPr bwMode="auto">
          <a:xfrm>
            <a:off x="4788030" y="1456729"/>
            <a:ext cx="3813962" cy="4240412"/>
            <a:chOff x="1565" y="935"/>
            <a:chExt cx="2676" cy="2858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3334" y="2206"/>
              <a:ext cx="907" cy="182"/>
            </a:xfrm>
            <a:prstGeom prst="rect">
              <a:avLst/>
            </a:prstGeom>
            <a:solidFill>
              <a:schemeClr val="accent1">
                <a:alpha val="6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SOAP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334" y="1752"/>
              <a:ext cx="907" cy="182"/>
            </a:xfrm>
            <a:prstGeom prst="rect">
              <a:avLst/>
            </a:prstGeom>
            <a:solidFill>
              <a:schemeClr val="accent1">
                <a:alpha val="8392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IIS/ASP.NET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334" y="3113"/>
              <a:ext cx="907" cy="182"/>
            </a:xfrm>
            <a:prstGeom prst="rect">
              <a:avLst/>
            </a:prstGeom>
            <a:solidFill>
              <a:schemeClr val="accent1">
                <a:alpha val="3607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TCP/IP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334" y="2659"/>
              <a:ext cx="907" cy="182"/>
            </a:xfrm>
            <a:prstGeom prst="rect">
              <a:avLst/>
            </a:prstGeom>
            <a:solidFill>
              <a:schemeClr val="accent1">
                <a:alpha val="52156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HTTP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1565" y="2659"/>
              <a:ext cx="907" cy="182"/>
            </a:xfrm>
            <a:prstGeom prst="rect">
              <a:avLst/>
            </a:prstGeom>
            <a:solidFill>
              <a:schemeClr val="accent1">
                <a:alpha val="52156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HTTP</a:t>
              </a: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1565" y="3113"/>
              <a:ext cx="907" cy="182"/>
            </a:xfrm>
            <a:prstGeom prst="rect">
              <a:avLst/>
            </a:prstGeom>
            <a:solidFill>
              <a:schemeClr val="accent1">
                <a:alpha val="36078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TCP/IP</a:t>
              </a: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1565" y="2206"/>
              <a:ext cx="907" cy="182"/>
            </a:xfrm>
            <a:prstGeom prst="rect">
              <a:avLst/>
            </a:prstGeom>
            <a:solidFill>
              <a:schemeClr val="accent1">
                <a:alpha val="6784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 smtClean="0"/>
                <a:t>SOAP</a:t>
              </a:r>
              <a:endParaRPr lang="hu-HU" sz="1800" b="1" dirty="0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1565" y="1752"/>
              <a:ext cx="907" cy="182"/>
            </a:xfrm>
            <a:prstGeom prst="rect">
              <a:avLst/>
            </a:prstGeom>
            <a:solidFill>
              <a:schemeClr val="accent1">
                <a:alpha val="8392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hu-HU" sz="1800" b="1" dirty="0"/>
                <a:t>Proxy </a:t>
              </a:r>
              <a:r>
                <a:rPr lang="en-US" sz="1800" b="1" dirty="0"/>
                <a:t>class</a:t>
              </a:r>
              <a:endParaRPr lang="hu-HU" sz="1800" b="1" dirty="0"/>
            </a:p>
          </p:txBody>
        </p:sp>
        <p:cxnSp>
          <p:nvCxnSpPr>
            <p:cNvPr id="14350" name="AutoShape 14"/>
            <p:cNvCxnSpPr>
              <a:cxnSpLocks noChangeShapeType="1"/>
              <a:stCxn id="14347" idx="2"/>
              <a:endCxn id="14344" idx="2"/>
            </p:cNvCxnSpPr>
            <p:nvPr/>
          </p:nvCxnSpPr>
          <p:spPr bwMode="auto">
            <a:xfrm rot="16200000" flipH="1">
              <a:off x="2903" y="2411"/>
              <a:ext cx="1" cy="1769"/>
            </a:xfrm>
            <a:prstGeom prst="bentConnector3">
              <a:avLst>
                <a:gd name="adj1" fmla="val 287000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1" name="AutoShape 15"/>
            <p:cNvCxnSpPr>
              <a:cxnSpLocks noChangeShapeType="1"/>
              <a:stCxn id="14346" idx="2"/>
              <a:endCxn id="14347" idx="0"/>
            </p:cNvCxnSpPr>
            <p:nvPr/>
          </p:nvCxnSpPr>
          <p:spPr bwMode="auto">
            <a:xfrm>
              <a:off x="2019" y="2841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2" name="AutoShape 16"/>
            <p:cNvCxnSpPr>
              <a:cxnSpLocks noChangeShapeType="1"/>
              <a:stCxn id="14348" idx="2"/>
              <a:endCxn id="14346" idx="0"/>
            </p:cNvCxnSpPr>
            <p:nvPr/>
          </p:nvCxnSpPr>
          <p:spPr bwMode="auto">
            <a:xfrm>
              <a:off x="2019" y="2388"/>
              <a:ext cx="0" cy="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AutoShape 17"/>
            <p:cNvCxnSpPr>
              <a:cxnSpLocks noChangeShapeType="1"/>
              <a:stCxn id="14349" idx="2"/>
              <a:endCxn id="14348" idx="0"/>
            </p:cNvCxnSpPr>
            <p:nvPr/>
          </p:nvCxnSpPr>
          <p:spPr bwMode="auto">
            <a:xfrm>
              <a:off x="2019" y="1934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AutoShape 18"/>
            <p:cNvCxnSpPr>
              <a:cxnSpLocks noChangeShapeType="1"/>
              <a:stCxn id="14344" idx="0"/>
              <a:endCxn id="14345" idx="2"/>
            </p:cNvCxnSpPr>
            <p:nvPr/>
          </p:nvCxnSpPr>
          <p:spPr bwMode="auto">
            <a:xfrm flipV="1">
              <a:off x="3788" y="2841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AutoShape 19"/>
            <p:cNvCxnSpPr>
              <a:cxnSpLocks noChangeShapeType="1"/>
              <a:stCxn id="14345" idx="0"/>
              <a:endCxn id="14342" idx="2"/>
            </p:cNvCxnSpPr>
            <p:nvPr/>
          </p:nvCxnSpPr>
          <p:spPr bwMode="auto">
            <a:xfrm flipV="1">
              <a:off x="3788" y="2388"/>
              <a:ext cx="0" cy="2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6" name="AutoShape 20"/>
            <p:cNvCxnSpPr>
              <a:cxnSpLocks noChangeShapeType="1"/>
              <a:stCxn id="14343" idx="2"/>
              <a:endCxn id="14342" idx="0"/>
            </p:cNvCxnSpPr>
            <p:nvPr/>
          </p:nvCxnSpPr>
          <p:spPr bwMode="auto">
            <a:xfrm>
              <a:off x="3788" y="1934"/>
              <a:ext cx="0" cy="2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57" name="AutoShape 21"/>
            <p:cNvSpPr>
              <a:spLocks noChangeArrowheads="1"/>
            </p:cNvSpPr>
            <p:nvPr/>
          </p:nvSpPr>
          <p:spPr bwMode="auto">
            <a:xfrm>
              <a:off x="2222" y="3294"/>
              <a:ext cx="1415" cy="499"/>
            </a:xfrm>
            <a:prstGeom prst="cloudCallout">
              <a:avLst>
                <a:gd name="adj1" fmla="val -41079"/>
                <a:gd name="adj2" fmla="val 33769"/>
              </a:avLst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hu-HU" sz="1800" b="1" dirty="0" err="1" smtClean="0"/>
                <a:t>Other</a:t>
              </a:r>
              <a:r>
                <a:rPr lang="hu-HU" sz="1800" b="1" dirty="0" smtClean="0"/>
                <a:t> OSI </a:t>
              </a:r>
              <a:r>
                <a:rPr lang="hu-HU" sz="1800" b="1" dirty="0" err="1" smtClean="0"/>
                <a:t>layers</a:t>
              </a:r>
              <a:endParaRPr lang="hu-HU" sz="1800" b="1" dirty="0"/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1565" y="935"/>
              <a:ext cx="907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1" dirty="0"/>
                <a:t>Client</a:t>
              </a:r>
              <a:br>
                <a:rPr lang="en-US" sz="1800" b="1" dirty="0"/>
              </a:br>
              <a:r>
                <a:rPr lang="en-US" sz="1800" b="1" dirty="0"/>
                <a:t>application</a:t>
              </a:r>
              <a:endParaRPr lang="hu-HU" sz="1800" b="1" dirty="0"/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3334" y="935"/>
              <a:ext cx="907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800" b="1" dirty="0"/>
                <a:t>Web</a:t>
              </a:r>
              <a:br>
                <a:rPr lang="en-US" sz="1800" b="1" dirty="0"/>
              </a:br>
              <a:r>
                <a:rPr lang="en-US" sz="1800" b="1" dirty="0"/>
                <a:t>Service</a:t>
              </a:r>
              <a:endParaRPr lang="hu-HU" sz="1800" b="1" dirty="0"/>
            </a:p>
          </p:txBody>
        </p:sp>
        <p:cxnSp>
          <p:nvCxnSpPr>
            <p:cNvPr id="14360" name="AutoShape 24"/>
            <p:cNvCxnSpPr>
              <a:cxnSpLocks noChangeShapeType="1"/>
              <a:stCxn id="14358" idx="2"/>
              <a:endCxn id="14349" idx="0"/>
            </p:cNvCxnSpPr>
            <p:nvPr/>
          </p:nvCxnSpPr>
          <p:spPr bwMode="auto">
            <a:xfrm>
              <a:off x="2019" y="1434"/>
              <a:ext cx="0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1" name="AutoShape 25"/>
            <p:cNvCxnSpPr>
              <a:cxnSpLocks noChangeShapeType="1"/>
              <a:stCxn id="14359" idx="2"/>
              <a:endCxn id="14343" idx="0"/>
            </p:cNvCxnSpPr>
            <p:nvPr/>
          </p:nvCxnSpPr>
          <p:spPr bwMode="auto">
            <a:xfrm>
              <a:off x="3788" y="1434"/>
              <a:ext cx="0" cy="3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2" name="AutoShape 27"/>
            <p:cNvCxnSpPr>
              <a:cxnSpLocks noChangeShapeType="1"/>
              <a:stCxn id="14358" idx="3"/>
              <a:endCxn id="14359" idx="1"/>
            </p:cNvCxnSpPr>
            <p:nvPr/>
          </p:nvCxnSpPr>
          <p:spPr bwMode="auto">
            <a:xfrm>
              <a:off x="2472" y="1185"/>
              <a:ext cx="8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63" name="Text Box 28"/>
            <p:cNvSpPr txBox="1">
              <a:spLocks noChangeArrowheads="1"/>
            </p:cNvSpPr>
            <p:nvPr/>
          </p:nvSpPr>
          <p:spPr bwMode="auto">
            <a:xfrm>
              <a:off x="2380" y="981"/>
              <a:ext cx="105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4B4B36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B4B36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B4B36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B4B36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4B4B36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/>
                <a:t>Logical connection</a:t>
              </a:r>
              <a:endParaRPr lang="hu-HU" sz="1800" b="1" dirty="0"/>
            </a:p>
          </p:txBody>
        </p:sp>
      </p:grpSp>
      <p:sp>
        <p:nvSpPr>
          <p:cNvPr id="28" name="Rectangle 3"/>
          <p:cNvSpPr>
            <a:spLocks noGrp="1" noChangeArrowheads="1"/>
          </p:cNvSpPr>
          <p:nvPr>
            <p:ph idx="1"/>
          </p:nvPr>
        </p:nvSpPr>
        <p:spPr>
          <a:xfrm>
            <a:off x="294436" y="1196690"/>
            <a:ext cx="4349574" cy="45004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b="1" i="1" dirty="0" err="1" smtClean="0">
                <a:sym typeface="Wingdings" pitchFamily="2" charset="2"/>
              </a:rPr>
              <a:t>Simple</a:t>
            </a:r>
            <a:r>
              <a:rPr lang="hu-HU" b="1" i="1" dirty="0" smtClean="0">
                <a:sym typeface="Wingdings" pitchFamily="2" charset="2"/>
              </a:rPr>
              <a:t> </a:t>
            </a:r>
            <a:r>
              <a:rPr lang="hu-HU" b="1" i="1" dirty="0" err="1" smtClean="0">
                <a:sym typeface="Wingdings" pitchFamily="2" charset="2"/>
              </a:rPr>
              <a:t>Object</a:t>
            </a:r>
            <a:r>
              <a:rPr lang="hu-HU" b="1" i="1" dirty="0" smtClean="0">
                <a:sym typeface="Wingdings" pitchFamily="2" charset="2"/>
              </a:rPr>
              <a:t> Access </a:t>
            </a:r>
            <a:r>
              <a:rPr lang="hu-HU" b="1" i="1" dirty="0" err="1" smtClean="0">
                <a:sym typeface="Wingdings" pitchFamily="2" charset="2"/>
              </a:rPr>
              <a:t>Protocol</a:t>
            </a:r>
            <a:endParaRPr lang="hu-HU" b="1" i="1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ym typeface="Wingdings" pitchFamily="2" charset="2"/>
              </a:rPr>
              <a:t>There is a </a:t>
            </a:r>
            <a:r>
              <a:rPr lang="hu-HU" b="1" dirty="0" smtClean="0">
                <a:sym typeface="Wingdings" pitchFamily="2" charset="2"/>
              </a:rPr>
              <a:t>SOAP </a:t>
            </a:r>
            <a:r>
              <a:rPr lang="hu-HU" b="1" dirty="0" err="1" smtClean="0">
                <a:sym typeface="Wingdings" pitchFamily="2" charset="2"/>
              </a:rPr>
              <a:t>library</a:t>
            </a:r>
            <a:r>
              <a:rPr lang="hu-HU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for almost all programming environment</a:t>
            </a:r>
            <a:endParaRPr lang="hu-HU" b="1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hu-HU" dirty="0" smtClean="0">
                <a:sym typeface="Wingdings" pitchFamily="2" charset="2"/>
              </a:rPr>
              <a:t>Proxy </a:t>
            </a:r>
            <a:r>
              <a:rPr lang="en-US" dirty="0" smtClean="0">
                <a:sym typeface="Wingdings" pitchFamily="2" charset="2"/>
              </a:rPr>
              <a:t>classes are automatically generated</a:t>
            </a:r>
            <a:endParaRPr lang="hu-HU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ym typeface="Wingdings" pitchFamily="2" charset="2"/>
              </a:rPr>
              <a:t>The server proxy defines methods, the client proxy contains these methods</a:t>
            </a:r>
            <a:endParaRPr lang="hu-HU" b="1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ym typeface="Wingdings" pitchFamily="2" charset="2"/>
              </a:rPr>
              <a:t>The XML communication during the method call is COMPLETELY hidden</a:t>
            </a:r>
            <a:endParaRPr lang="hu-HU" b="1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982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SOAP</a:t>
            </a:r>
            <a:r>
              <a:rPr lang="en-US" dirty="0" smtClean="0"/>
              <a:t> vs REST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377" y="980660"/>
            <a:ext cx="8855307" cy="2102197"/>
          </a:xfrm>
        </p:spPr>
        <p:txBody>
          <a:bodyPr>
            <a:noAutofit/>
          </a:bodyPr>
          <a:lstStyle/>
          <a:p>
            <a:r>
              <a:rPr lang="en-US" b="1" dirty="0" smtClean="0"/>
              <a:t>The SOAP had great potentials, with many supporting protocols</a:t>
            </a:r>
            <a:r>
              <a:rPr lang="hu-HU" b="1" dirty="0" smtClean="0"/>
              <a:t> (DISCO, UDDI)</a:t>
            </a:r>
            <a:r>
              <a:rPr lang="en-US" b="1" dirty="0" smtClean="0"/>
              <a:t> – nowadays rarely used, mainly because of speed and configuration problems</a:t>
            </a:r>
          </a:p>
          <a:p>
            <a:r>
              <a:rPr lang="en-US" b="1" dirty="0" smtClean="0"/>
              <a:t>There are hardly any open endpoints, typically used in intranet communication</a:t>
            </a:r>
            <a:r>
              <a:rPr lang="hu-HU" b="1" dirty="0" smtClean="0"/>
              <a:t> </a:t>
            </a:r>
            <a:r>
              <a:rPr lang="en-US" b="1" dirty="0" smtClean="0"/>
              <a:t>(except</a:t>
            </a:r>
            <a:r>
              <a:rPr lang="hu-HU" b="1" dirty="0" smtClean="0"/>
              <a:t>: </a:t>
            </a:r>
            <a:r>
              <a:rPr lang="en-US" b="1" dirty="0" smtClean="0"/>
              <a:t>OTP </a:t>
            </a:r>
            <a:r>
              <a:rPr lang="hu-HU" b="1" dirty="0" err="1" smtClean="0"/>
              <a:t>cardpay</a:t>
            </a:r>
            <a:r>
              <a:rPr lang="en-US" b="1" dirty="0" smtClean="0"/>
              <a:t>,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smtClean="0"/>
              <a:t>MNB </a:t>
            </a:r>
            <a:r>
              <a:rPr lang="en-US" b="1" dirty="0" smtClean="0"/>
              <a:t>exchange rates http</a:t>
            </a:r>
            <a:r>
              <a:rPr lang="en-US" b="1" dirty="0"/>
              <a:t>://</a:t>
            </a:r>
            <a:r>
              <a:rPr lang="en-US" b="1" dirty="0" smtClean="0"/>
              <a:t>www.mnb.hu/arfolyamok.asmx)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16" y="3371367"/>
            <a:ext cx="6736098" cy="34483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040" y="3368989"/>
            <a:ext cx="7243740" cy="34890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2723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SOAP vs </a:t>
            </a:r>
            <a:r>
              <a:rPr lang="en-US" u="sng" dirty="0" smtClean="0"/>
              <a:t>REST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701539"/>
            <a:ext cx="9144000" cy="2079371"/>
          </a:xfrm>
        </p:spPr>
        <p:txBody>
          <a:bodyPr/>
          <a:lstStyle/>
          <a:p>
            <a:r>
              <a:rPr lang="hu-HU" b="1" i="1" dirty="0" err="1"/>
              <a:t>Representative</a:t>
            </a:r>
            <a:r>
              <a:rPr lang="hu-HU" b="1" i="1" dirty="0"/>
              <a:t> </a:t>
            </a:r>
            <a:r>
              <a:rPr lang="hu-HU" b="1" i="1" dirty="0" err="1"/>
              <a:t>State</a:t>
            </a:r>
            <a:r>
              <a:rPr lang="hu-HU" b="1" i="1" dirty="0"/>
              <a:t> </a:t>
            </a:r>
            <a:r>
              <a:rPr lang="hu-HU" b="1" i="1" dirty="0" err="1" smtClean="0"/>
              <a:t>Transfer</a:t>
            </a:r>
            <a:endParaRPr lang="en-US" b="1" i="1" dirty="0" smtClean="0"/>
          </a:p>
          <a:p>
            <a:r>
              <a:rPr lang="en-US" b="1" dirty="0"/>
              <a:t>SOAP </a:t>
            </a:r>
            <a:r>
              <a:rPr lang="hu-HU" b="1" dirty="0" smtClean="0"/>
              <a:t>= </a:t>
            </a:r>
            <a:r>
              <a:rPr lang="en-US" b="1" dirty="0" smtClean="0"/>
              <a:t>strict protocol</a:t>
            </a:r>
            <a:r>
              <a:rPr lang="hu-HU" b="1" dirty="0" smtClean="0"/>
              <a:t>, </a:t>
            </a:r>
            <a:r>
              <a:rPr lang="en-US" b="1" dirty="0" smtClean="0"/>
              <a:t>REST</a:t>
            </a:r>
            <a:r>
              <a:rPr lang="hu-HU" b="1" dirty="0" smtClean="0"/>
              <a:t> = </a:t>
            </a:r>
            <a:r>
              <a:rPr lang="en-US" b="1" dirty="0" smtClean="0"/>
              <a:t>suggested architectural structure</a:t>
            </a:r>
            <a:endParaRPr lang="hu-HU" b="1" dirty="0" smtClean="0"/>
          </a:p>
          <a:p>
            <a:r>
              <a:rPr lang="en-US" dirty="0" smtClean="0"/>
              <a:t>Simpler messages</a:t>
            </a:r>
            <a:r>
              <a:rPr lang="hu-HU" dirty="0" smtClean="0"/>
              <a:t>, </a:t>
            </a:r>
            <a:r>
              <a:rPr lang="en-US" dirty="0" smtClean="0"/>
              <a:t>custom encoding</a:t>
            </a:r>
            <a:r>
              <a:rPr lang="hu-HU" dirty="0" smtClean="0"/>
              <a:t>, </a:t>
            </a:r>
            <a:r>
              <a:rPr lang="en-US" dirty="0" smtClean="0"/>
              <a:t>no code generation </a:t>
            </a:r>
            <a:r>
              <a:rPr lang="hu-HU" dirty="0" smtClean="0"/>
              <a:t>(</a:t>
            </a:r>
            <a:r>
              <a:rPr lang="en-US" dirty="0" smtClean="0"/>
              <a:t>exception</a:t>
            </a:r>
            <a:r>
              <a:rPr lang="hu-HU" dirty="0" smtClean="0"/>
              <a:t>: WCF – MEX </a:t>
            </a:r>
            <a:r>
              <a:rPr lang="hu-HU" dirty="0" err="1" smtClean="0"/>
              <a:t>endpoint</a:t>
            </a:r>
            <a:r>
              <a:rPr lang="hu-HU" dirty="0" smtClean="0"/>
              <a:t>; </a:t>
            </a:r>
            <a:r>
              <a:rPr lang="hu-HU" dirty="0" err="1" smtClean="0"/>
              <a:t>Swashbuckle</a:t>
            </a:r>
            <a:r>
              <a:rPr lang="hu-HU" dirty="0" smtClean="0"/>
              <a:t>/</a:t>
            </a:r>
            <a:r>
              <a:rPr lang="hu-HU" dirty="0" err="1" smtClean="0"/>
              <a:t>NSwag</a:t>
            </a:r>
            <a:r>
              <a:rPr lang="hu-HU" dirty="0" smtClean="0"/>
              <a:t>)</a:t>
            </a:r>
            <a:endParaRPr lang="en-US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7" y="2442600"/>
            <a:ext cx="4400988" cy="192176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850" y="3266978"/>
            <a:ext cx="7087331" cy="31864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672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test web method calls</a:t>
            </a:r>
            <a:r>
              <a:rPr lang="hu-HU" dirty="0" smtClean="0"/>
              <a:t>: Postman, </a:t>
            </a:r>
            <a:r>
              <a:rPr lang="hu-HU" dirty="0" err="1" smtClean="0"/>
              <a:t>SoapUI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10" y="692150"/>
            <a:ext cx="12265754" cy="5689260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0834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r>
              <a:rPr lang="hu-HU" dirty="0"/>
              <a:t> </a:t>
            </a:r>
            <a:r>
              <a:rPr lang="hu-HU" dirty="0" smtClean="0"/>
              <a:t>= Access </a:t>
            </a:r>
            <a:r>
              <a:rPr lang="hu-HU" dirty="0" err="1" smtClean="0"/>
              <a:t>anything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60" y="708247"/>
            <a:ext cx="9849431" cy="6184526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2539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Serverside</a:t>
            </a:r>
            <a:r>
              <a:rPr lang="en-US" dirty="0" smtClean="0"/>
              <a:t> programming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85813" y="1556740"/>
            <a:ext cx="8550237" cy="3674121"/>
            <a:chOff x="1692378" y="2115729"/>
            <a:chExt cx="8550237" cy="3674121"/>
          </a:xfrm>
        </p:grpSpPr>
        <p:sp>
          <p:nvSpPr>
            <p:cNvPr id="7" name="Téglalap 6">
              <a:extLst>
                <a:ext uri="{FF2B5EF4-FFF2-40B4-BE49-F238E27FC236}">
                  <a16:creationId xmlns:a16="http://schemas.microsoft.com/office/drawing/2014/main" id="{51D773D8-7FE8-406E-B872-078D066CD04B}"/>
                </a:ext>
              </a:extLst>
            </p:cNvPr>
            <p:cNvSpPr/>
            <p:nvPr/>
          </p:nvSpPr>
          <p:spPr>
            <a:xfrm>
              <a:off x="3105286" y="2120467"/>
              <a:ext cx="2771480" cy="36693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>
              <a:extLst>
                <a:ext uri="{FF2B5EF4-FFF2-40B4-BE49-F238E27FC236}">
                  <a16:creationId xmlns:a16="http://schemas.microsoft.com/office/drawing/2014/main" id="{860459CE-FBD4-4579-B3A8-592683734494}"/>
                </a:ext>
              </a:extLst>
            </p:cNvPr>
            <p:cNvSpPr/>
            <p:nvPr/>
          </p:nvSpPr>
          <p:spPr>
            <a:xfrm>
              <a:off x="7471135" y="2115729"/>
              <a:ext cx="2771480" cy="366938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9656F3AB-6AF0-49EF-867F-78537F65240A}"/>
                </a:ext>
              </a:extLst>
            </p:cNvPr>
            <p:cNvSpPr txBox="1"/>
            <p:nvPr/>
          </p:nvSpPr>
          <p:spPr>
            <a:xfrm>
              <a:off x="3502615" y="2120464"/>
              <a:ext cx="19768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Client (browser)</a:t>
              </a:r>
              <a:endParaRPr lang="hu-HU" sz="2100" b="1" dirty="0"/>
            </a:p>
          </p:txBody>
        </p: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482914E8-7CF0-4B77-8BFD-7B32841A186D}"/>
                </a:ext>
              </a:extLst>
            </p:cNvPr>
            <p:cNvSpPr txBox="1"/>
            <p:nvPr/>
          </p:nvSpPr>
          <p:spPr>
            <a:xfrm>
              <a:off x="8482310" y="2120465"/>
              <a:ext cx="90268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/>
                <a:t>Server</a:t>
              </a:r>
              <a:endParaRPr lang="hu-HU" sz="2100" b="1" dirty="0"/>
            </a:p>
          </p:txBody>
        </p:sp>
        <p:sp>
          <p:nvSpPr>
            <p:cNvPr id="11" name="Téglalap 10">
              <a:extLst>
                <a:ext uri="{FF2B5EF4-FFF2-40B4-BE49-F238E27FC236}">
                  <a16:creationId xmlns:a16="http://schemas.microsoft.com/office/drawing/2014/main" id="{7859752A-3923-49A2-9650-9B6D1348E5DF}"/>
                </a:ext>
              </a:extLst>
            </p:cNvPr>
            <p:cNvSpPr/>
            <p:nvPr/>
          </p:nvSpPr>
          <p:spPr>
            <a:xfrm>
              <a:off x="3310320" y="3299751"/>
              <a:ext cx="1357457" cy="586818"/>
            </a:xfrm>
            <a:prstGeom prst="rect">
              <a:avLst/>
            </a:prstGeom>
            <a:solidFill>
              <a:srgbClr val="323F5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URL </a:t>
              </a:r>
              <a:r>
                <a:rPr lang="hu-HU" dirty="0" err="1"/>
                <a:t>address</a:t>
              </a:r>
              <a:endParaRPr lang="hu-HU" dirty="0"/>
            </a:p>
          </p:txBody>
        </p:sp>
        <p:sp>
          <p:nvSpPr>
            <p:cNvPr id="12" name="Téglalap 11">
              <a:extLst>
                <a:ext uri="{FF2B5EF4-FFF2-40B4-BE49-F238E27FC236}">
                  <a16:creationId xmlns:a16="http://schemas.microsoft.com/office/drawing/2014/main" id="{D2EB1F38-8DEF-44C9-95D2-C80C4E5BF549}"/>
                </a:ext>
              </a:extLst>
            </p:cNvPr>
            <p:cNvSpPr/>
            <p:nvPr/>
          </p:nvSpPr>
          <p:spPr>
            <a:xfrm>
              <a:off x="4667776" y="2679337"/>
              <a:ext cx="1491794" cy="586818"/>
            </a:xfrm>
            <a:prstGeom prst="rect">
              <a:avLst/>
            </a:prstGeom>
            <a:solidFill>
              <a:srgbClr val="323F5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REQUEST</a:t>
              </a:r>
            </a:p>
          </p:txBody>
        </p:sp>
        <p:sp>
          <p:nvSpPr>
            <p:cNvPr id="13" name="Téglalap 12">
              <a:extLst>
                <a:ext uri="{FF2B5EF4-FFF2-40B4-BE49-F238E27FC236}">
                  <a16:creationId xmlns:a16="http://schemas.microsoft.com/office/drawing/2014/main" id="{9EBF27F3-B873-4D38-A470-F3ABF3DA0E88}"/>
                </a:ext>
              </a:extLst>
            </p:cNvPr>
            <p:cNvSpPr/>
            <p:nvPr/>
          </p:nvSpPr>
          <p:spPr>
            <a:xfrm>
              <a:off x="7753939" y="2674600"/>
              <a:ext cx="1179712" cy="58681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ACCEPT</a:t>
              </a:r>
            </a:p>
          </p:txBody>
        </p:sp>
        <p:sp>
          <p:nvSpPr>
            <p:cNvPr id="14" name="Téglalap 13">
              <a:extLst>
                <a:ext uri="{FF2B5EF4-FFF2-40B4-BE49-F238E27FC236}">
                  <a16:creationId xmlns:a16="http://schemas.microsoft.com/office/drawing/2014/main" id="{267CDEE0-7A9D-4D51-A71A-E0CB5FFCA989}"/>
                </a:ext>
              </a:extLst>
            </p:cNvPr>
            <p:cNvSpPr/>
            <p:nvPr/>
          </p:nvSpPr>
          <p:spPr>
            <a:xfrm>
              <a:off x="8262986" y="3325583"/>
              <a:ext cx="1839404" cy="344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SEARCH FILE</a:t>
              </a:r>
            </a:p>
          </p:txBody>
        </p:sp>
        <p:sp>
          <p:nvSpPr>
            <p:cNvPr id="15" name="Téglalap 14">
              <a:extLst>
                <a:ext uri="{FF2B5EF4-FFF2-40B4-BE49-F238E27FC236}">
                  <a16:creationId xmlns:a16="http://schemas.microsoft.com/office/drawing/2014/main" id="{09DBABB2-9A13-4603-ABED-8BAFE1D16421}"/>
                </a:ext>
              </a:extLst>
            </p:cNvPr>
            <p:cNvSpPr/>
            <p:nvPr/>
          </p:nvSpPr>
          <p:spPr>
            <a:xfrm>
              <a:off x="8262986" y="4120412"/>
              <a:ext cx="1839404" cy="34436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GENERATE</a:t>
              </a:r>
              <a:endParaRPr lang="hu-HU" dirty="0"/>
            </a:p>
          </p:txBody>
        </p:sp>
        <p:sp>
          <p:nvSpPr>
            <p:cNvPr id="16" name="Téglalap 15">
              <a:extLst>
                <a:ext uri="{FF2B5EF4-FFF2-40B4-BE49-F238E27FC236}">
                  <a16:creationId xmlns:a16="http://schemas.microsoft.com/office/drawing/2014/main" id="{6D65A516-13A9-4FA6-8F00-3CF61CD6223C}"/>
                </a:ext>
              </a:extLst>
            </p:cNvPr>
            <p:cNvSpPr/>
            <p:nvPr/>
          </p:nvSpPr>
          <p:spPr>
            <a:xfrm>
              <a:off x="7838781" y="4542218"/>
              <a:ext cx="1018095" cy="58681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SEND</a:t>
              </a:r>
            </a:p>
          </p:txBody>
        </p:sp>
        <p:sp>
          <p:nvSpPr>
            <p:cNvPr id="17" name="Téglalap 16">
              <a:extLst>
                <a:ext uri="{FF2B5EF4-FFF2-40B4-BE49-F238E27FC236}">
                  <a16:creationId xmlns:a16="http://schemas.microsoft.com/office/drawing/2014/main" id="{133E3F8C-46E5-4AE5-96EA-3680895ADA81}"/>
                </a:ext>
              </a:extLst>
            </p:cNvPr>
            <p:cNvSpPr/>
            <p:nvPr/>
          </p:nvSpPr>
          <p:spPr>
            <a:xfrm>
              <a:off x="4667777" y="4546955"/>
              <a:ext cx="1018095" cy="586818"/>
            </a:xfrm>
            <a:prstGeom prst="rect">
              <a:avLst/>
            </a:prstGeom>
            <a:solidFill>
              <a:srgbClr val="323F5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REPLY</a:t>
              </a:r>
            </a:p>
          </p:txBody>
        </p:sp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1EA54822-B18F-4B91-973A-CF2EB4EA500E}"/>
                </a:ext>
              </a:extLst>
            </p:cNvPr>
            <p:cNvSpPr/>
            <p:nvPr/>
          </p:nvSpPr>
          <p:spPr>
            <a:xfrm>
              <a:off x="3310320" y="4048919"/>
              <a:ext cx="1292057" cy="586818"/>
            </a:xfrm>
            <a:prstGeom prst="rect">
              <a:avLst/>
            </a:prstGeom>
            <a:solidFill>
              <a:srgbClr val="323F5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DISPLAY</a:t>
              </a:r>
            </a:p>
          </p:txBody>
        </p:sp>
        <p:pic>
          <p:nvPicPr>
            <p:cNvPr id="19" name="Picture 4" descr="http://www.fancyicons.com/download/?id=2702&amp;t=png&amp;s=256">
              <a:extLst>
                <a:ext uri="{FF2B5EF4-FFF2-40B4-BE49-F238E27FC236}">
                  <a16:creationId xmlns:a16="http://schemas.microsoft.com/office/drawing/2014/main" id="{871C6CB6-E89D-46E4-9490-1B3EB0EE7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378" y="3450297"/>
              <a:ext cx="872547" cy="872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Egyenes összekötő nyíllal 19">
              <a:extLst>
                <a:ext uri="{FF2B5EF4-FFF2-40B4-BE49-F238E27FC236}">
                  <a16:creationId xmlns:a16="http://schemas.microsoft.com/office/drawing/2014/main" id="{D1219AD9-0721-410E-B884-74D5C63DB0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115" y="3579242"/>
              <a:ext cx="867205" cy="17063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>
              <a:extLst>
                <a:ext uri="{FF2B5EF4-FFF2-40B4-BE49-F238E27FC236}">
                  <a16:creationId xmlns:a16="http://schemas.microsoft.com/office/drawing/2014/main" id="{5F32F347-FFEA-4EF2-AC05-F00ABA44D4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1182" y="2957386"/>
              <a:ext cx="816595" cy="30403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1">
              <a:extLst>
                <a:ext uri="{FF2B5EF4-FFF2-40B4-BE49-F238E27FC236}">
                  <a16:creationId xmlns:a16="http://schemas.microsoft.com/office/drawing/2014/main" id="{AC9F3A00-AC7B-452B-B8F0-306E53810B72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 flipV="1">
              <a:off x="6159570" y="2950088"/>
              <a:ext cx="1543701" cy="2265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2">
              <a:extLst>
                <a:ext uri="{FF2B5EF4-FFF2-40B4-BE49-F238E27FC236}">
                  <a16:creationId xmlns:a16="http://schemas.microsoft.com/office/drawing/2014/main" id="{C8DE9FE1-F1C9-47A3-8757-C20CA1FEE83F}"/>
                </a:ext>
              </a:extLst>
            </p:cNvPr>
            <p:cNvCxnSpPr>
              <a:cxnSpLocks/>
            </p:cNvCxnSpPr>
            <p:nvPr/>
          </p:nvCxnSpPr>
          <p:spPr>
            <a:xfrm>
              <a:off x="8816790" y="2958652"/>
              <a:ext cx="436013" cy="30276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3">
              <a:extLst>
                <a:ext uri="{FF2B5EF4-FFF2-40B4-BE49-F238E27FC236}">
                  <a16:creationId xmlns:a16="http://schemas.microsoft.com/office/drawing/2014/main" id="{2F21064F-8326-4566-9DCD-7B80019557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3651" y="4542219"/>
              <a:ext cx="290868" cy="34499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nyíllal 24">
              <a:extLst>
                <a:ext uri="{FF2B5EF4-FFF2-40B4-BE49-F238E27FC236}">
                  <a16:creationId xmlns:a16="http://schemas.microsoft.com/office/drawing/2014/main" id="{F6094489-3331-4FE9-9042-E48A75004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1272" y="4835627"/>
              <a:ext cx="2044763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nyíllal 25">
              <a:extLst>
                <a:ext uri="{FF2B5EF4-FFF2-40B4-BE49-F238E27FC236}">
                  <a16:creationId xmlns:a16="http://schemas.microsoft.com/office/drawing/2014/main" id="{59C1A5E8-EE62-457A-AFCC-09B89D3A3D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1182" y="4724598"/>
              <a:ext cx="768283" cy="11103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26">
              <a:extLst>
                <a:ext uri="{FF2B5EF4-FFF2-40B4-BE49-F238E27FC236}">
                  <a16:creationId xmlns:a16="http://schemas.microsoft.com/office/drawing/2014/main" id="{574BA104-2A90-4BE0-B7DA-E7D3EB19E3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64926" y="4194380"/>
              <a:ext cx="695933" cy="128464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27">
              <a:extLst>
                <a:ext uri="{FF2B5EF4-FFF2-40B4-BE49-F238E27FC236}">
                  <a16:creationId xmlns:a16="http://schemas.microsoft.com/office/drawing/2014/main" id="{DC2B46FF-4816-4D6A-9D8A-933B4DC7DD9B}"/>
                </a:ext>
              </a:extLst>
            </p:cNvPr>
            <p:cNvSpPr/>
            <p:nvPr/>
          </p:nvSpPr>
          <p:spPr>
            <a:xfrm>
              <a:off x="8262986" y="3728346"/>
              <a:ext cx="1839404" cy="34436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PARSE FILE</a:t>
              </a:r>
            </a:p>
          </p:txBody>
        </p:sp>
      </p:grpSp>
      <p:sp>
        <p:nvSpPr>
          <p:cNvPr id="29" name="Dia számának helye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01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</a:t>
            </a:r>
            <a:r>
              <a:rPr lang="hu-HU" dirty="0" smtClean="0"/>
              <a:t>T = Access </a:t>
            </a:r>
            <a:r>
              <a:rPr lang="hu-HU" dirty="0" err="1" smtClean="0"/>
              <a:t>anywhere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0" y="692150"/>
            <a:ext cx="8136560" cy="5959345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20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r>
              <a:rPr lang="hu-HU" dirty="0" smtClean="0"/>
              <a:t> </a:t>
            </a:r>
            <a:r>
              <a:rPr lang="en-US" dirty="0" smtClean="0"/>
              <a:t>examples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Company-specific</a:t>
            </a:r>
            <a:endParaRPr lang="hu-HU" b="1" dirty="0" smtClean="0"/>
          </a:p>
          <a:p>
            <a:r>
              <a:rPr lang="hu-HU" b="1" dirty="0" smtClean="0"/>
              <a:t>Facebook: </a:t>
            </a:r>
            <a:r>
              <a:rPr lang="hu-HU" b="1" dirty="0" err="1" smtClean="0"/>
              <a:t>graph</a:t>
            </a:r>
            <a:r>
              <a:rPr lang="hu-HU" b="1" dirty="0" smtClean="0"/>
              <a:t> API, marketing API</a:t>
            </a:r>
          </a:p>
          <a:p>
            <a:r>
              <a:rPr lang="hu-HU" b="1" dirty="0" smtClean="0"/>
              <a:t>Google: 138 API </a:t>
            </a:r>
            <a:r>
              <a:rPr lang="en-US" b="1" dirty="0" smtClean="0"/>
              <a:t>categories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(https://developers.google.com/apis-explorer/#p</a:t>
            </a:r>
            <a:r>
              <a:rPr lang="hu-HU" b="1" dirty="0" smtClean="0"/>
              <a:t>/)</a:t>
            </a:r>
          </a:p>
          <a:p>
            <a:r>
              <a:rPr lang="hu-HU" b="1" dirty="0" err="1" smtClean="0"/>
              <a:t>Twitter</a:t>
            </a:r>
            <a:r>
              <a:rPr lang="hu-HU" b="1" dirty="0" smtClean="0"/>
              <a:t>: ~200 API </a:t>
            </a:r>
            <a:r>
              <a:rPr lang="en-US" dirty="0" smtClean="0"/>
              <a:t>endpoints</a:t>
            </a: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>(https://</a:t>
            </a:r>
            <a:r>
              <a:rPr lang="hu-HU" b="1" dirty="0" smtClean="0"/>
              <a:t>developer.twitter.com/en/docs/api-reference-index)</a:t>
            </a:r>
          </a:p>
          <a:p>
            <a:r>
              <a:rPr lang="hu-HU" b="1" dirty="0"/>
              <a:t>https://</a:t>
            </a:r>
            <a:r>
              <a:rPr lang="hu-HU" b="1" dirty="0" smtClean="0"/>
              <a:t>www.programmableweb.com/apis/directory</a:t>
            </a:r>
          </a:p>
          <a:p>
            <a:pPr marL="0" indent="0">
              <a:buNone/>
            </a:pPr>
            <a:r>
              <a:rPr lang="en-US" dirty="0" smtClean="0"/>
              <a:t>Non vendor-specific</a:t>
            </a:r>
            <a:endParaRPr lang="hu-HU" b="1" dirty="0" smtClean="0"/>
          </a:p>
          <a:p>
            <a:r>
              <a:rPr lang="hu-HU" b="1" dirty="0"/>
              <a:t>Linked Open Data (LOD</a:t>
            </a:r>
            <a:r>
              <a:rPr lang="hu-HU" b="1" dirty="0" smtClean="0"/>
              <a:t>)</a:t>
            </a:r>
            <a:endParaRPr lang="hu-HU" b="1" dirty="0"/>
          </a:p>
          <a:p>
            <a:r>
              <a:rPr lang="hu-HU" b="1" dirty="0" err="1" smtClean="0"/>
              <a:t>OpenGraph</a:t>
            </a:r>
            <a:endParaRPr lang="hu-HU" b="1" dirty="0"/>
          </a:p>
          <a:p>
            <a:r>
              <a:rPr lang="hu-HU" b="1" dirty="0" err="1" smtClean="0"/>
              <a:t>Odata</a:t>
            </a:r>
            <a:r>
              <a:rPr lang="hu-HU" b="1" dirty="0" smtClean="0"/>
              <a:t>, </a:t>
            </a:r>
            <a:r>
              <a:rPr lang="hu-HU" b="1" dirty="0" err="1" smtClean="0"/>
              <a:t>Oauth</a:t>
            </a:r>
            <a:endParaRPr lang="hu-HU" b="1" dirty="0" smtClean="0"/>
          </a:p>
          <a:p>
            <a:endParaRPr lang="en-US" b="1" dirty="0" smtClean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5835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Oauth</a:t>
            </a:r>
            <a:r>
              <a:rPr lang="hu-HU" dirty="0" smtClean="0"/>
              <a:t> flow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90" y="164702"/>
            <a:ext cx="6785996" cy="6577411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317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websites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50" y="2131393"/>
            <a:ext cx="2636383" cy="1954150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" y="2131393"/>
            <a:ext cx="2702549" cy="195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SERVERSIDE TEMPLATE / ROUTE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5338933" y="3108469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SUBMIT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FORM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5338933" y="1838402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9" name="Szalagnyíl felfelé 8"/>
          <p:cNvSpPr/>
          <p:nvPr/>
        </p:nvSpPr>
        <p:spPr>
          <a:xfrm flipH="1">
            <a:off x="468385" y="4291692"/>
            <a:ext cx="7304314" cy="14641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... </a:t>
            </a:r>
            <a:r>
              <a:rPr lang="en-US" b="1" dirty="0" smtClean="0">
                <a:solidFill>
                  <a:schemeClr val="tx1"/>
                </a:solidFill>
              </a:rPr>
              <a:t>Then the next page loads 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(which can be the same URL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7151319" y="1809760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7151319" y="3108468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GET / POST</a:t>
            </a: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699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</a:t>
            </a:r>
            <a:r>
              <a:rPr lang="hu-HU" dirty="0" smtClean="0"/>
              <a:t> </a:t>
            </a:r>
            <a:r>
              <a:rPr lang="en-US" dirty="0" smtClean="0"/>
              <a:t>websites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50" y="2131393"/>
            <a:ext cx="2636383" cy="1954150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" y="2131393"/>
            <a:ext cx="2702549" cy="195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CLIENTSIDE TEMPLATE / ROUTE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5338930" y="3116573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SUBMIT</a:t>
            </a:r>
            <a:r>
              <a:rPr lang="en-US" b="1" dirty="0">
                <a:solidFill>
                  <a:schemeClr val="tx1"/>
                </a:solidFill>
              </a:rPr>
              <a:t> JSON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8" name="Jobbra nyíl 7"/>
          <p:cNvSpPr/>
          <p:nvPr/>
        </p:nvSpPr>
        <p:spPr>
          <a:xfrm>
            <a:off x="5338932" y="1849242"/>
            <a:ext cx="178032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3" name="Felfelé nyíl 2"/>
          <p:cNvSpPr/>
          <p:nvPr/>
        </p:nvSpPr>
        <p:spPr>
          <a:xfrm>
            <a:off x="2157327" y="4085544"/>
            <a:ext cx="3726826" cy="1578429"/>
          </a:xfrm>
          <a:prstGeom prst="upArrow">
            <a:avLst>
              <a:gd name="adj1" fmla="val 50000"/>
              <a:gd name="adj2" fmla="val 45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GET </a:t>
            </a:r>
            <a:r>
              <a:rPr lang="en-US" b="1" dirty="0" smtClean="0">
                <a:solidFill>
                  <a:schemeClr val="tx1"/>
                </a:solidFill>
              </a:rPr>
              <a:t>JSON </a:t>
            </a:r>
            <a:r>
              <a:rPr lang="en-US" b="1" dirty="0">
                <a:solidFill>
                  <a:schemeClr val="tx1"/>
                </a:solidFill>
              </a:rPr>
              <a:t>FROM API ENDPOINT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Jobbra nyíl 9"/>
          <p:cNvSpPr/>
          <p:nvPr/>
        </p:nvSpPr>
        <p:spPr>
          <a:xfrm>
            <a:off x="7119255" y="1849242"/>
            <a:ext cx="2100945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NEXT </a:t>
            </a:r>
            <a:r>
              <a:rPr lang="en-US" b="1" dirty="0" smtClean="0">
                <a:solidFill>
                  <a:schemeClr val="tx1"/>
                </a:solidFill>
              </a:rPr>
              <a:t>PAGE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JS?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>
            <a:off x="7119253" y="3166415"/>
            <a:ext cx="2100946" cy="1317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REDIRECT</a:t>
            </a:r>
            <a:endParaRPr lang="hu-HU" b="1" dirty="0">
              <a:solidFill>
                <a:schemeClr val="tx1"/>
              </a:solidFill>
            </a:endParaRP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JS</a:t>
            </a:r>
            <a:r>
              <a:rPr lang="hu-HU" b="1" dirty="0" smtClean="0">
                <a:solidFill>
                  <a:schemeClr val="tx1"/>
                </a:solidFill>
              </a:rPr>
              <a:t>?)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233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 / JS?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412"/>
            <a:ext cx="6400278" cy="346778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6" y="2564448"/>
            <a:ext cx="6237514" cy="3436303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28834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SOAP, REST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6969"/>
              </p:ext>
            </p:extLst>
          </p:nvPr>
        </p:nvGraphicFramePr>
        <p:xfrm>
          <a:off x="2051650" y="802032"/>
          <a:ext cx="4422330" cy="56508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326">
                  <a:extLst>
                    <a:ext uri="{9D8B030D-6E8A-4147-A177-3AD203B41FA5}">
                      <a16:colId xmlns:a16="http://schemas.microsoft.com/office/drawing/2014/main" val="2592616641"/>
                    </a:ext>
                  </a:extLst>
                </a:gridCol>
                <a:gridCol w="1001282">
                  <a:extLst>
                    <a:ext uri="{9D8B030D-6E8A-4147-A177-3AD203B41FA5}">
                      <a16:colId xmlns:a16="http://schemas.microsoft.com/office/drawing/2014/main" val="3670025658"/>
                    </a:ext>
                  </a:extLst>
                </a:gridCol>
                <a:gridCol w="1084722">
                  <a:extLst>
                    <a:ext uri="{9D8B030D-6E8A-4147-A177-3AD203B41FA5}">
                      <a16:colId xmlns:a16="http://schemas.microsoft.com/office/drawing/2014/main" val="4243959963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SOAP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REST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21178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(format)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BIG (XML)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OK (JSON)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25063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(comm)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BIG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BIG (?)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99149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MS/C# </a:t>
                      </a:r>
                      <a:r>
                        <a:rPr lang="hu-HU" sz="2400" b="1" u="sng" strike="noStrike" dirty="0" err="1">
                          <a:effectLst/>
                        </a:rPr>
                        <a:t>specific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3203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Complex types?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6229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Code generation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NO (?)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5106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Webserver needed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 (?)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1141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Bi-directional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8598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Mature?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YES!!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63987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Implementation diff.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EASY!!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OK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27739"/>
                  </a:ext>
                </a:extLst>
              </a:tr>
            </a:tbl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083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950" y="548600"/>
            <a:ext cx="8928100" cy="5904588"/>
          </a:xfrm>
        </p:spPr>
        <p:txBody>
          <a:bodyPr/>
          <a:lstStyle/>
          <a:p>
            <a:r>
              <a:rPr lang="en-US" dirty="0" smtClean="0"/>
              <a:t>Genius principle, not so genius implementation</a:t>
            </a:r>
            <a:r>
              <a:rPr lang="hu-HU" dirty="0" smtClean="0"/>
              <a:t>…</a:t>
            </a:r>
          </a:p>
          <a:p>
            <a:r>
              <a:rPr lang="en-US" dirty="0" smtClean="0"/>
              <a:t>Principle</a:t>
            </a:r>
            <a:r>
              <a:rPr lang="hu-HU" dirty="0" smtClean="0"/>
              <a:t>: ABC – </a:t>
            </a:r>
            <a:r>
              <a:rPr lang="hu-HU" dirty="0" err="1" smtClean="0"/>
              <a:t>Address</a:t>
            </a:r>
            <a:r>
              <a:rPr lang="hu-HU" dirty="0" smtClean="0"/>
              <a:t>, </a:t>
            </a:r>
            <a:r>
              <a:rPr lang="hu-HU" dirty="0" err="1" smtClean="0"/>
              <a:t>Binding</a:t>
            </a:r>
            <a:r>
              <a:rPr lang="hu-HU" dirty="0" smtClean="0"/>
              <a:t>, </a:t>
            </a:r>
            <a:r>
              <a:rPr lang="hu-HU" dirty="0" err="1" smtClean="0"/>
              <a:t>Contract</a:t>
            </a:r>
            <a:r>
              <a:rPr lang="hu-HU" dirty="0" smtClean="0"/>
              <a:t>.</a:t>
            </a:r>
          </a:p>
          <a:p>
            <a:pPr lvl="1"/>
            <a:r>
              <a:rPr lang="hu-HU" dirty="0" err="1" smtClean="0"/>
              <a:t>Address</a:t>
            </a:r>
            <a:r>
              <a:rPr lang="hu-HU" dirty="0" smtClean="0"/>
              <a:t>: </a:t>
            </a:r>
            <a:r>
              <a:rPr lang="en-US" dirty="0" smtClean="0"/>
              <a:t>Where can it be accessed</a:t>
            </a:r>
            <a:r>
              <a:rPr lang="hu-HU" dirty="0" smtClean="0"/>
              <a:t> (</a:t>
            </a:r>
            <a:r>
              <a:rPr lang="hu-HU" dirty="0" err="1" smtClean="0"/>
              <a:t>ip</a:t>
            </a:r>
            <a:r>
              <a:rPr lang="hu-HU" dirty="0" smtClean="0"/>
              <a:t>/</a:t>
            </a:r>
            <a:r>
              <a:rPr lang="hu-HU" dirty="0" err="1" smtClean="0"/>
              <a:t>host</a:t>
            </a:r>
            <a:r>
              <a:rPr lang="hu-HU" dirty="0" smtClean="0"/>
              <a:t> + port), </a:t>
            </a:r>
            <a:r>
              <a:rPr lang="en-US" dirty="0" smtClean="0"/>
              <a:t>and using what data protocol </a:t>
            </a:r>
            <a:r>
              <a:rPr lang="hu-HU" dirty="0" smtClean="0"/>
              <a:t>(http://, tcp://, udp://)</a:t>
            </a:r>
          </a:p>
          <a:p>
            <a:pPr lvl="1"/>
            <a:r>
              <a:rPr lang="hu-HU" dirty="0" err="1" smtClean="0"/>
              <a:t>Binding</a:t>
            </a:r>
            <a:r>
              <a:rPr lang="hu-HU" dirty="0" smtClean="0"/>
              <a:t>: </a:t>
            </a:r>
            <a:r>
              <a:rPr lang="en-US" dirty="0" smtClean="0"/>
              <a:t>how is the data encoded and transmitted</a:t>
            </a:r>
            <a:r>
              <a:rPr lang="hu-HU" dirty="0" smtClean="0"/>
              <a:t> (</a:t>
            </a:r>
            <a:r>
              <a:rPr lang="hu-HU" dirty="0" err="1" smtClean="0"/>
              <a:t>WsHttpBinding</a:t>
            </a:r>
            <a:r>
              <a:rPr lang="hu-HU" dirty="0" smtClean="0"/>
              <a:t>, </a:t>
            </a:r>
            <a:r>
              <a:rPr lang="hu-HU" dirty="0" err="1" smtClean="0"/>
              <a:t>NetTcpBinding</a:t>
            </a:r>
            <a:r>
              <a:rPr lang="hu-HU" dirty="0" smtClean="0"/>
              <a:t>, </a:t>
            </a:r>
            <a:r>
              <a:rPr lang="hu-HU" dirty="0" err="1" smtClean="0"/>
              <a:t>MsMqBinding</a:t>
            </a:r>
            <a:r>
              <a:rPr lang="hu-HU" dirty="0" smtClean="0"/>
              <a:t>, </a:t>
            </a:r>
            <a:r>
              <a:rPr lang="hu-HU" dirty="0" err="1" smtClean="0"/>
              <a:t>NetPeerTcpBinding</a:t>
            </a:r>
            <a:r>
              <a:rPr lang="hu-HU" dirty="0" smtClean="0"/>
              <a:t>, MEX)</a:t>
            </a:r>
          </a:p>
          <a:p>
            <a:pPr lvl="1"/>
            <a:r>
              <a:rPr lang="hu-HU" dirty="0" err="1" smtClean="0"/>
              <a:t>Contract</a:t>
            </a:r>
            <a:r>
              <a:rPr lang="hu-HU" dirty="0" smtClean="0"/>
              <a:t>: </a:t>
            </a:r>
            <a:r>
              <a:rPr lang="en-US" dirty="0" smtClean="0"/>
              <a:t>what methods/parameters/results are used</a:t>
            </a:r>
            <a:r>
              <a:rPr lang="hu-HU" dirty="0" smtClean="0"/>
              <a:t>… </a:t>
            </a:r>
          </a:p>
          <a:p>
            <a:pPr lvl="1"/>
            <a:r>
              <a:rPr lang="en-US" dirty="0" smtClean="0"/>
              <a:t>The Contract needs an everyday </a:t>
            </a:r>
            <a:r>
              <a:rPr lang="en-US" dirty="0" err="1" smtClean="0"/>
              <a:t>interface+classes</a:t>
            </a:r>
            <a:r>
              <a:rPr lang="hu-HU" dirty="0" smtClean="0"/>
              <a:t>, </a:t>
            </a:r>
            <a:r>
              <a:rPr lang="en-US" dirty="0" smtClean="0"/>
              <a:t>the </a:t>
            </a:r>
            <a:r>
              <a:rPr lang="hu-HU" dirty="0" err="1" smtClean="0"/>
              <a:t>Address</a:t>
            </a:r>
            <a:r>
              <a:rPr lang="hu-HU" dirty="0" smtClean="0"/>
              <a:t>/</a:t>
            </a:r>
            <a:r>
              <a:rPr lang="hu-HU" dirty="0" err="1" smtClean="0"/>
              <a:t>Binding</a:t>
            </a:r>
            <a:r>
              <a:rPr lang="hu-HU" dirty="0" smtClean="0"/>
              <a:t> </a:t>
            </a:r>
            <a:r>
              <a:rPr lang="en-US" dirty="0" smtClean="0"/>
              <a:t>can be set in a </a:t>
            </a:r>
            <a:r>
              <a:rPr lang="hu-HU" dirty="0" smtClean="0"/>
              <a:t>Config file</a:t>
            </a:r>
          </a:p>
          <a:p>
            <a:pPr lvl="1"/>
            <a:r>
              <a:rPr lang="en-US" dirty="0" smtClean="0"/>
              <a:t>The source code is</a:t>
            </a:r>
            <a:r>
              <a:rPr lang="hu-HU" dirty="0" smtClean="0"/>
              <a:t> </a:t>
            </a:r>
            <a:r>
              <a:rPr lang="en-US" b="1" u="sng" dirty="0" smtClean="0"/>
              <a:t>COMPLETELY INDEPENDENT FROM THE PROTOCOL</a:t>
            </a:r>
            <a:endParaRPr lang="hu-HU" b="1" u="sng" dirty="0" smtClean="0"/>
          </a:p>
          <a:p>
            <a:r>
              <a:rPr lang="en-US" dirty="0" smtClean="0"/>
              <a:t>Implementation</a:t>
            </a:r>
            <a:endParaRPr lang="hu-HU" dirty="0" smtClean="0"/>
          </a:p>
          <a:p>
            <a:pPr lvl="1"/>
            <a:r>
              <a:rPr lang="hu-HU" dirty="0" smtClean="0"/>
              <a:t>Windows </a:t>
            </a:r>
            <a:r>
              <a:rPr lang="hu-HU" dirty="0" err="1" smtClean="0"/>
              <a:t>Communication</a:t>
            </a:r>
            <a:r>
              <a:rPr lang="hu-HU" dirty="0" smtClean="0"/>
              <a:t> </a:t>
            </a:r>
            <a:r>
              <a:rPr lang="hu-HU" dirty="0" err="1" smtClean="0"/>
              <a:t>Foundation</a:t>
            </a:r>
            <a:endParaRPr lang="hu-HU" dirty="0" smtClean="0"/>
          </a:p>
          <a:p>
            <a:pPr lvl="1"/>
            <a:r>
              <a:rPr lang="en-US" b="1" u="sng" dirty="0" smtClean="0"/>
              <a:t>Complex</a:t>
            </a:r>
            <a:r>
              <a:rPr lang="hu-HU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hu-HU" dirty="0" smtClean="0"/>
              <a:t>(</a:t>
            </a:r>
            <a:r>
              <a:rPr lang="en-US" dirty="0" smtClean="0"/>
              <a:t>if you need extras. </a:t>
            </a:r>
            <a:r>
              <a:rPr lang="hu-HU" dirty="0" smtClean="0"/>
              <a:t>SOAP </a:t>
            </a:r>
            <a:r>
              <a:rPr lang="en-US" dirty="0" smtClean="0"/>
              <a:t>is very simple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Full </a:t>
            </a:r>
            <a:r>
              <a:rPr lang="hu-HU" dirty="0" smtClean="0"/>
              <a:t>SOAP </a:t>
            </a:r>
            <a:r>
              <a:rPr lang="en-US" dirty="0" smtClean="0"/>
              <a:t>support</a:t>
            </a:r>
            <a:r>
              <a:rPr lang="hu-HU" dirty="0" smtClean="0"/>
              <a:t>, </a:t>
            </a:r>
            <a:r>
              <a:rPr lang="en-US" dirty="0" smtClean="0"/>
              <a:t>almost full</a:t>
            </a:r>
            <a:r>
              <a:rPr lang="hu-HU" dirty="0" smtClean="0"/>
              <a:t> (</a:t>
            </a:r>
            <a:r>
              <a:rPr lang="en-US" dirty="0" smtClean="0"/>
              <a:t>weird</a:t>
            </a:r>
            <a:r>
              <a:rPr lang="hu-HU" dirty="0" smtClean="0"/>
              <a:t>) REST </a:t>
            </a:r>
            <a:r>
              <a:rPr lang="en-US" dirty="0" smtClean="0"/>
              <a:t>support</a:t>
            </a:r>
            <a:r>
              <a:rPr lang="hu-HU" dirty="0" smtClean="0"/>
              <a:t>, </a:t>
            </a:r>
            <a:r>
              <a:rPr lang="en-US" dirty="0" smtClean="0"/>
              <a:t>integration of </a:t>
            </a:r>
            <a:r>
              <a:rPr lang="hu-HU" dirty="0" smtClean="0"/>
              <a:t>MS/.NET </a:t>
            </a:r>
            <a:r>
              <a:rPr lang="en-US" dirty="0" smtClean="0"/>
              <a:t>technologies/protocols into the same system</a:t>
            </a:r>
            <a:endParaRPr lang="hu-HU" dirty="0" smtClean="0"/>
          </a:p>
          <a:p>
            <a:r>
              <a:rPr lang="en-US" dirty="0" smtClean="0"/>
              <a:t>Support</a:t>
            </a:r>
            <a:endParaRPr lang="hu-HU" dirty="0" smtClean="0"/>
          </a:p>
          <a:p>
            <a:pPr lvl="1"/>
            <a:r>
              <a:rPr lang="en-US" dirty="0" smtClean="0"/>
              <a:t>Not widespread, as not fully MS-free, and </a:t>
            </a:r>
            <a:r>
              <a:rPr lang="hu-HU" dirty="0" smtClean="0"/>
              <a:t>SPA+REST</a:t>
            </a:r>
            <a:r>
              <a:rPr lang="en-US" dirty="0"/>
              <a:t> </a:t>
            </a:r>
            <a:r>
              <a:rPr lang="en-US" dirty="0" smtClean="0"/>
              <a:t>was not taken seriously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839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App.config</a:t>
            </a:r>
            <a:r>
              <a:rPr lang="hu-HU" dirty="0" smtClean="0"/>
              <a:t> </a:t>
            </a:r>
            <a:r>
              <a:rPr lang="en-US" dirty="0" smtClean="0"/>
              <a:t>file</a:t>
            </a:r>
            <a:endParaRPr lang="hu-HU" dirty="0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2653" r="22717" b="5862"/>
          <a:stretch>
            <a:fillRect/>
          </a:stretch>
        </p:blipFill>
        <p:spPr bwMode="auto">
          <a:xfrm>
            <a:off x="68263" y="908050"/>
            <a:ext cx="821531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466725" y="2420938"/>
            <a:ext cx="7705725" cy="14446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/>
          </a:p>
        </p:txBody>
      </p:sp>
      <p:sp>
        <p:nvSpPr>
          <p:cNvPr id="14343" name="AutoShape 4"/>
          <p:cNvSpPr>
            <a:spLocks noChangeArrowheads="1"/>
          </p:cNvSpPr>
          <p:nvPr/>
        </p:nvSpPr>
        <p:spPr bwMode="auto">
          <a:xfrm>
            <a:off x="7164388" y="1196975"/>
            <a:ext cx="1871662" cy="1008063"/>
          </a:xfrm>
          <a:prstGeom prst="foldedCorner">
            <a:avLst>
              <a:gd name="adj" fmla="val 125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u-HU" sz="1400" dirty="0"/>
              <a:t>ABC</a:t>
            </a:r>
          </a:p>
          <a:p>
            <a:r>
              <a:rPr lang="hu-HU" sz="1400" dirty="0" err="1" smtClean="0"/>
              <a:t>baseAddress</a:t>
            </a:r>
            <a:r>
              <a:rPr lang="en-US" sz="1400" dirty="0" smtClean="0"/>
              <a:t> + Binding</a:t>
            </a:r>
            <a:endParaRPr lang="hu-HU" sz="1400" dirty="0"/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 flipH="1">
            <a:off x="5507038" y="1846263"/>
            <a:ext cx="1657350" cy="50323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39750" y="3213100"/>
            <a:ext cx="6408738" cy="14446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/>
          </a:p>
        </p:txBody>
      </p:sp>
      <p:sp>
        <p:nvSpPr>
          <p:cNvPr id="14346" name="AutoShape 4"/>
          <p:cNvSpPr>
            <a:spLocks noChangeArrowheads="1"/>
          </p:cNvSpPr>
          <p:nvPr/>
        </p:nvSpPr>
        <p:spPr bwMode="auto">
          <a:xfrm>
            <a:off x="7524750" y="2997200"/>
            <a:ext cx="1223963" cy="431800"/>
          </a:xfrm>
          <a:prstGeom prst="foldedCorner">
            <a:avLst>
              <a:gd name="adj" fmla="val 125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u-HU" sz="1400" dirty="0"/>
              <a:t>MEX </a:t>
            </a:r>
            <a:r>
              <a:rPr lang="en-US" sz="1400" dirty="0" smtClean="0"/>
              <a:t>endpoint</a:t>
            </a:r>
            <a:endParaRPr lang="hu-HU" sz="1400" dirty="0"/>
          </a:p>
        </p:txBody>
      </p:sp>
      <p:sp>
        <p:nvSpPr>
          <p:cNvPr id="14347" name="Line 7"/>
          <p:cNvSpPr>
            <a:spLocks noChangeShapeType="1"/>
          </p:cNvSpPr>
          <p:nvPr/>
        </p:nvSpPr>
        <p:spPr bwMode="auto">
          <a:xfrm flipH="1">
            <a:off x="6948488" y="3213100"/>
            <a:ext cx="576262" cy="7143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574675" y="4652963"/>
            <a:ext cx="4429125" cy="100806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u-HU"/>
          </a:p>
        </p:txBody>
      </p:sp>
      <p:sp>
        <p:nvSpPr>
          <p:cNvPr id="14349" name="AutoShape 4"/>
          <p:cNvSpPr>
            <a:spLocks noChangeArrowheads="1"/>
          </p:cNvSpPr>
          <p:nvPr/>
        </p:nvSpPr>
        <p:spPr bwMode="auto">
          <a:xfrm>
            <a:off x="7235825" y="4437063"/>
            <a:ext cx="1549400" cy="542925"/>
          </a:xfrm>
          <a:prstGeom prst="foldedCorner">
            <a:avLst>
              <a:gd name="adj" fmla="val 125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dirty="0" smtClean="0"/>
              <a:t>Behavior </a:t>
            </a:r>
            <a:r>
              <a:rPr lang="en-US" sz="1400" dirty="0" err="1" smtClean="0"/>
              <a:t>config</a:t>
            </a:r>
            <a:endParaRPr lang="hu-HU" sz="1400" dirty="0"/>
          </a:p>
        </p:txBody>
      </p:sp>
      <p:sp>
        <p:nvSpPr>
          <p:cNvPr id="14350" name="Line 7"/>
          <p:cNvSpPr>
            <a:spLocks noChangeShapeType="1"/>
          </p:cNvSpPr>
          <p:nvPr/>
        </p:nvSpPr>
        <p:spPr bwMode="auto">
          <a:xfrm flipH="1">
            <a:off x="5003800" y="4724400"/>
            <a:ext cx="2305050" cy="2889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879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 </a:t>
            </a:r>
            <a:r>
              <a:rPr lang="hu-HU" dirty="0" err="1" smtClean="0"/>
              <a:t>Host</a:t>
            </a:r>
            <a:endParaRPr lang="hu-HU" dirty="0" smtClean="0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</a:t>
            </a:r>
            <a:r>
              <a:rPr lang="hu-HU" dirty="0" err="1" smtClean="0"/>
              <a:t>System.ServiceModel</a:t>
            </a:r>
            <a:r>
              <a:rPr lang="hu-HU" dirty="0" smtClean="0"/>
              <a:t> </a:t>
            </a:r>
            <a:r>
              <a:rPr lang="hu-HU" dirty="0" err="1" smtClean="0"/>
              <a:t>dll</a:t>
            </a:r>
            <a:endParaRPr lang="hu-HU" dirty="0" smtClean="0"/>
          </a:p>
          <a:p>
            <a:pPr lvl="1"/>
            <a:r>
              <a:rPr lang="en-US" dirty="0" smtClean="0"/>
              <a:t>Must be added as a reference</a:t>
            </a:r>
            <a:endParaRPr lang="hu-HU" dirty="0" smtClean="0"/>
          </a:p>
          <a:p>
            <a:r>
              <a:rPr lang="en-US" dirty="0" smtClean="0"/>
              <a:t>The </a:t>
            </a:r>
            <a:r>
              <a:rPr lang="hu-HU" dirty="0" err="1" smtClean="0"/>
              <a:t>App.Config</a:t>
            </a:r>
            <a:r>
              <a:rPr lang="hu-HU" dirty="0" smtClean="0"/>
              <a:t> </a:t>
            </a:r>
            <a:r>
              <a:rPr lang="en-US" dirty="0" smtClean="0"/>
              <a:t>file is needed</a:t>
            </a:r>
            <a:endParaRPr lang="hu-HU" dirty="0" smtClean="0"/>
          </a:p>
          <a:p>
            <a:r>
              <a:rPr lang="en-US" dirty="0" smtClean="0"/>
              <a:t>The host is simply created by specifying the service type</a:t>
            </a:r>
            <a:endParaRPr lang="hu-HU" dirty="0" smtClean="0"/>
          </a:p>
          <a:p>
            <a:pPr lvl="1"/>
            <a:r>
              <a:rPr lang="hu-HU" dirty="0" err="1" smtClean="0"/>
              <a:t>ServiceHost</a:t>
            </a:r>
            <a:r>
              <a:rPr lang="hu-HU" dirty="0" smtClean="0"/>
              <a:t> </a:t>
            </a:r>
            <a:r>
              <a:rPr lang="hu-HU" dirty="0" err="1" smtClean="0"/>
              <a:t>host</a:t>
            </a:r>
            <a:r>
              <a:rPr lang="hu-HU" dirty="0" smtClean="0"/>
              <a:t>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ServiceHost</a:t>
            </a:r>
            <a:r>
              <a:rPr lang="hu-HU" dirty="0" smtClean="0"/>
              <a:t>(</a:t>
            </a:r>
            <a:r>
              <a:rPr lang="hu-HU" dirty="0" err="1" smtClean="0"/>
              <a:t>typeof</a:t>
            </a:r>
            <a:r>
              <a:rPr lang="hu-HU" dirty="0" smtClean="0"/>
              <a:t>(</a:t>
            </a:r>
            <a:r>
              <a:rPr lang="hu-HU" dirty="0" err="1" smtClean="0"/>
              <a:t>EightBallService</a:t>
            </a:r>
            <a:r>
              <a:rPr lang="hu-HU" dirty="0" smtClean="0"/>
              <a:t>))</a:t>
            </a:r>
          </a:p>
          <a:p>
            <a:endParaRPr lang="hu-HU" dirty="0" smtClean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12653" r="34192" b="43909"/>
          <a:stretch>
            <a:fillRect/>
          </a:stretch>
        </p:blipFill>
        <p:spPr bwMode="auto">
          <a:xfrm>
            <a:off x="52949" y="2980141"/>
            <a:ext cx="9091051" cy="36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620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GET/POST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24503" y="836640"/>
            <a:ext cx="8811547" cy="5340323"/>
          </a:xfrm>
        </p:spPr>
        <p:txBody>
          <a:bodyPr/>
          <a:lstStyle/>
          <a:p>
            <a:r>
              <a:rPr lang="it-IT" dirty="0"/>
              <a:t>https://www.google.hu/search?biw=1356&amp;bih=780&amp;tbm=isch&amp;sa=1&amp;ei=Co8IWu-4JIee6ASd-rC4DA&amp;q=get+request+php&amp;oq=get+request+php&amp;gs_l=psy-ab.3..0i24k1.31945.32304.0.32490.4.4.0.0.0.0.137.457.2j2.4.0....0...1.1.64.psy-ab..0.4.456...</a:t>
            </a:r>
            <a:r>
              <a:rPr lang="it-IT" dirty="0" smtClean="0"/>
              <a:t>0i19k1j0i30i19k1j0i5i30i19k1j0i8i30i19k1.0.E0Bilc-HLVE#imgrc=avXEoB6d96FGaM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hu-HU" dirty="0" smtClean="0"/>
              <a:t>[</a:t>
            </a:r>
            <a:r>
              <a:rPr lang="hu-HU" dirty="0" err="1" smtClean="0"/>
              <a:t>protocol</a:t>
            </a:r>
            <a:r>
              <a:rPr lang="hu-HU" dirty="0" smtClean="0"/>
              <a:t>]://</a:t>
            </a:r>
            <a:r>
              <a:rPr lang="it-IT" dirty="0" smtClean="0"/>
              <a:t>[web_server_host_ip]/</a:t>
            </a:r>
            <a:r>
              <a:rPr lang="hu-HU" dirty="0" smtClean="0"/>
              <a:t>[file]</a:t>
            </a:r>
            <a:r>
              <a:rPr lang="it-IT" sz="3600" dirty="0" smtClean="0">
                <a:solidFill>
                  <a:srgbClr val="0070C0"/>
                </a:solidFill>
              </a:rPr>
              <a:t>?</a:t>
            </a:r>
            <a:r>
              <a:rPr lang="hu-HU" sz="3600" dirty="0" smtClean="0">
                <a:solidFill>
                  <a:srgbClr val="0070C0"/>
                </a:solidFill>
              </a:rPr>
              <a:t/>
            </a:r>
            <a:br>
              <a:rPr lang="hu-HU" sz="3600" dirty="0" smtClean="0">
                <a:solidFill>
                  <a:srgbClr val="0070C0"/>
                </a:solidFill>
              </a:rPr>
            </a:br>
            <a:r>
              <a:rPr lang="it-IT" dirty="0" smtClean="0"/>
              <a:t>action=sendEmail</a:t>
            </a:r>
            <a:r>
              <a:rPr lang="it-IT" sz="4000" dirty="0" smtClean="0">
                <a:solidFill>
                  <a:srgbClr val="FF0000"/>
                </a:solidFill>
              </a:rPr>
              <a:t>&amp;</a:t>
            </a:r>
            <a:r>
              <a:rPr lang="it-IT" dirty="0" smtClean="0"/>
              <a:t>action2=thenDelete</a:t>
            </a:r>
            <a:endParaRPr lang="hu-HU" dirty="0" smtClean="0"/>
          </a:p>
        </p:txBody>
      </p:sp>
      <p:sp>
        <p:nvSpPr>
          <p:cNvPr id="7" name="Jobb oldali kapcsos zárójel 6"/>
          <p:cNvSpPr/>
          <p:nvPr/>
        </p:nvSpPr>
        <p:spPr>
          <a:xfrm rot="5400000">
            <a:off x="1326941" y="4996799"/>
            <a:ext cx="795822" cy="1794745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 oldali kapcsos zárójel 7"/>
          <p:cNvSpPr/>
          <p:nvPr/>
        </p:nvSpPr>
        <p:spPr>
          <a:xfrm rot="5400000">
            <a:off x="4174088" y="4697889"/>
            <a:ext cx="795824" cy="2444942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07139" y="6268987"/>
            <a:ext cx="247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Variable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306217" y="6292083"/>
            <a:ext cx="229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Variable</a:t>
            </a:r>
            <a:endParaRPr lang="hu-HU" sz="2800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457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 </a:t>
            </a:r>
            <a:r>
              <a:rPr lang="hu-HU" dirty="0" err="1" smtClean="0"/>
              <a:t>Client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37" y="671590"/>
            <a:ext cx="7488238" cy="6116810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316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 </a:t>
            </a:r>
            <a:r>
              <a:rPr lang="hu-HU" dirty="0" err="1" smtClean="0"/>
              <a:t>Client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50"/>
            <a:ext cx="7504841" cy="25208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27" y="3235443"/>
            <a:ext cx="8212990" cy="7013339"/>
          </a:xfrm>
          <a:prstGeom prst="rect">
            <a:avLst/>
          </a:prstGeom>
        </p:spPr>
      </p:pic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314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MS trend</a:t>
            </a:r>
            <a:r>
              <a:rPr lang="hu-HU" dirty="0" smtClean="0"/>
              <a:t>: </a:t>
            </a:r>
            <a:r>
              <a:rPr lang="hu-HU" dirty="0" err="1" smtClean="0"/>
              <a:t>WebAPI</a:t>
            </a:r>
            <a:r>
              <a:rPr lang="hu-HU" dirty="0" smtClean="0"/>
              <a:t> + </a:t>
            </a:r>
            <a:r>
              <a:rPr lang="hu-HU" dirty="0" err="1" smtClean="0"/>
              <a:t>SignalR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948" y="692150"/>
            <a:ext cx="8928101" cy="5761038"/>
          </a:xfrm>
        </p:spPr>
        <p:txBody>
          <a:bodyPr/>
          <a:lstStyle/>
          <a:p>
            <a:r>
              <a:rPr lang="hu-HU" dirty="0" smtClean="0"/>
              <a:t>ASP </a:t>
            </a:r>
            <a:r>
              <a:rPr lang="hu-HU" dirty="0" err="1" smtClean="0"/>
              <a:t>History</a:t>
            </a:r>
            <a:endParaRPr lang="hu-HU" dirty="0" smtClean="0"/>
          </a:p>
          <a:p>
            <a:pPr lvl="1"/>
            <a:r>
              <a:rPr lang="hu-HU" dirty="0" smtClean="0"/>
              <a:t>ASP.NET MVC: </a:t>
            </a:r>
            <a:r>
              <a:rPr lang="en-US" dirty="0" smtClean="0"/>
              <a:t>Traditional webpages, which should be enough as WCF handles the API</a:t>
            </a:r>
            <a:r>
              <a:rPr lang="hu-HU" dirty="0" smtClean="0"/>
              <a:t>…</a:t>
            </a:r>
          </a:p>
          <a:p>
            <a:pPr lvl="1"/>
            <a:r>
              <a:rPr lang="en-US" dirty="0" smtClean="0"/>
              <a:t>Later</a:t>
            </a:r>
            <a:r>
              <a:rPr lang="hu-HU" dirty="0" smtClean="0"/>
              <a:t>: ASP.NET </a:t>
            </a:r>
            <a:r>
              <a:rPr lang="hu-HU" dirty="0" err="1" smtClean="0"/>
              <a:t>WebApi</a:t>
            </a:r>
            <a:r>
              <a:rPr lang="hu-HU" dirty="0" smtClean="0"/>
              <a:t>: JSON API </a:t>
            </a:r>
            <a:r>
              <a:rPr lang="en-US" dirty="0" smtClean="0"/>
              <a:t>endpoints</a:t>
            </a:r>
            <a:endParaRPr lang="hu-HU" dirty="0" smtClean="0"/>
          </a:p>
          <a:p>
            <a:pPr lvl="1"/>
            <a:r>
              <a:rPr lang="hu-HU" dirty="0" smtClean="0"/>
              <a:t>… </a:t>
            </a:r>
            <a:r>
              <a:rPr lang="en-US" dirty="0" smtClean="0"/>
              <a:t>Separated approaches, frameworks, base classes, </a:t>
            </a:r>
            <a:r>
              <a:rPr lang="en-US" dirty="0" err="1" smtClean="0"/>
              <a:t>config</a:t>
            </a:r>
            <a:r>
              <a:rPr lang="hu-HU" dirty="0" smtClean="0"/>
              <a:t> …</a:t>
            </a:r>
          </a:p>
          <a:p>
            <a:pPr lvl="1"/>
            <a:r>
              <a:rPr lang="hu-HU" dirty="0" smtClean="0"/>
              <a:t>ASP.NET </a:t>
            </a:r>
            <a:r>
              <a:rPr lang="hu-HU" dirty="0" err="1" smtClean="0"/>
              <a:t>Core</a:t>
            </a:r>
            <a:r>
              <a:rPr lang="hu-HU" dirty="0" smtClean="0"/>
              <a:t>: </a:t>
            </a:r>
            <a:r>
              <a:rPr lang="en-US" dirty="0" smtClean="0"/>
              <a:t>Merge all into one</a:t>
            </a:r>
            <a:endParaRPr lang="hu-HU" dirty="0"/>
          </a:p>
          <a:p>
            <a:r>
              <a:rPr lang="hu-HU" dirty="0" err="1" smtClean="0"/>
              <a:t>SignalR</a:t>
            </a:r>
            <a:endParaRPr lang="hu-HU" dirty="0" smtClean="0"/>
          </a:p>
          <a:p>
            <a:pPr lvl="1"/>
            <a:r>
              <a:rPr lang="en-US" dirty="0" smtClean="0"/>
              <a:t>From the previous solutions, only </a:t>
            </a:r>
            <a:r>
              <a:rPr lang="hu-HU" dirty="0" smtClean="0"/>
              <a:t>TCP/UDP </a:t>
            </a:r>
            <a:r>
              <a:rPr lang="en-US" dirty="0" smtClean="0"/>
              <a:t>is bi-directional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A HTTP/1 </a:t>
            </a:r>
            <a:r>
              <a:rPr lang="en-US" dirty="0" smtClean="0"/>
              <a:t>is one-way..</a:t>
            </a:r>
            <a:r>
              <a:rPr lang="hu-HU" dirty="0" smtClean="0"/>
              <a:t>. </a:t>
            </a:r>
            <a:r>
              <a:rPr lang="en-US" dirty="0" smtClean="0"/>
              <a:t>So </a:t>
            </a:r>
            <a:r>
              <a:rPr lang="hu-HU" dirty="0" smtClean="0"/>
              <a:t>SOAP/REST </a:t>
            </a:r>
            <a:r>
              <a:rPr lang="hu-HU" dirty="0"/>
              <a:t>is </a:t>
            </a:r>
            <a:r>
              <a:rPr lang="en-US" dirty="0" smtClean="0"/>
              <a:t>basically one-way too</a:t>
            </a:r>
            <a:endParaRPr lang="hu-HU" dirty="0" smtClean="0"/>
          </a:p>
          <a:p>
            <a:pPr lvl="1"/>
            <a:r>
              <a:rPr lang="hu-HU" i="1" dirty="0" smtClean="0"/>
              <a:t>(Long </a:t>
            </a:r>
            <a:r>
              <a:rPr lang="hu-HU" i="1" dirty="0" err="1"/>
              <a:t>polling</a:t>
            </a:r>
            <a:r>
              <a:rPr lang="hu-HU" i="1" dirty="0"/>
              <a:t>, XHR </a:t>
            </a:r>
            <a:r>
              <a:rPr lang="hu-HU" i="1" dirty="0" err="1"/>
              <a:t>polling</a:t>
            </a:r>
            <a:r>
              <a:rPr lang="hu-HU" i="1" dirty="0"/>
              <a:t>, </a:t>
            </a:r>
            <a:r>
              <a:rPr lang="hu-HU" i="1" dirty="0" err="1"/>
              <a:t>forever</a:t>
            </a:r>
            <a:r>
              <a:rPr lang="hu-HU" i="1" dirty="0"/>
              <a:t> </a:t>
            </a:r>
            <a:r>
              <a:rPr lang="hu-HU" i="1" dirty="0" err="1"/>
              <a:t>frame</a:t>
            </a:r>
            <a:r>
              <a:rPr lang="hu-HU" i="1" dirty="0"/>
              <a:t>, server </a:t>
            </a:r>
            <a:r>
              <a:rPr lang="hu-HU" i="1" dirty="0" err="1"/>
              <a:t>sent</a:t>
            </a:r>
            <a:r>
              <a:rPr lang="hu-HU" i="1" dirty="0"/>
              <a:t> </a:t>
            </a:r>
            <a:r>
              <a:rPr lang="hu-HU" i="1" dirty="0" err="1" smtClean="0"/>
              <a:t>events</a:t>
            </a:r>
            <a:r>
              <a:rPr lang="hu-HU" i="1" dirty="0" smtClean="0"/>
              <a:t>)</a:t>
            </a:r>
          </a:p>
          <a:p>
            <a:pPr lvl="1"/>
            <a:r>
              <a:rPr lang="hu-HU" dirty="0" smtClean="0"/>
              <a:t>WCF </a:t>
            </a:r>
            <a:r>
              <a:rPr lang="hu-HU" dirty="0" err="1" smtClean="0"/>
              <a:t>net.tcp</a:t>
            </a:r>
            <a:r>
              <a:rPr lang="hu-HU" dirty="0" smtClean="0"/>
              <a:t> </a:t>
            </a:r>
            <a:r>
              <a:rPr lang="hu-HU" dirty="0" err="1" smtClean="0"/>
              <a:t>binding</a:t>
            </a:r>
            <a:r>
              <a:rPr lang="hu-HU" dirty="0" smtClean="0"/>
              <a:t> </a:t>
            </a:r>
            <a:r>
              <a:rPr lang="en-US" dirty="0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WsDualHttpBinding</a:t>
            </a:r>
            <a:r>
              <a:rPr lang="hu-HU" dirty="0" smtClean="0"/>
              <a:t> </a:t>
            </a:r>
            <a:r>
              <a:rPr lang="en-US" dirty="0" smtClean="0"/>
              <a:t>is two-way (</a:t>
            </a:r>
            <a:r>
              <a:rPr lang="en-US" dirty="0" err="1" smtClean="0"/>
              <a:t>ms</a:t>
            </a:r>
            <a:r>
              <a:rPr lang="en-US" dirty="0" smtClean="0"/>
              <a:t> specific!)</a:t>
            </a:r>
            <a:r>
              <a:rPr lang="hu-HU" dirty="0" smtClean="0"/>
              <a:t>…</a:t>
            </a:r>
          </a:p>
          <a:p>
            <a:pPr lvl="1"/>
            <a:r>
              <a:rPr lang="en-US" dirty="0" smtClean="0"/>
              <a:t>Older </a:t>
            </a:r>
            <a:r>
              <a:rPr lang="hu-HU" dirty="0" smtClean="0"/>
              <a:t>ASP.NET + </a:t>
            </a:r>
            <a:r>
              <a:rPr lang="hu-HU" dirty="0" err="1" smtClean="0"/>
              <a:t>SignalR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 </a:t>
            </a:r>
            <a:r>
              <a:rPr lang="hu-HU" dirty="0" err="1" smtClean="0">
                <a:sym typeface="Wingdings" panose="05000000000000000000" pitchFamily="2" charset="2"/>
              </a:rPr>
              <a:t>jQuery</a:t>
            </a:r>
            <a:r>
              <a:rPr lang="hu-HU" dirty="0" smtClean="0">
                <a:sym typeface="Wingdings" panose="05000000000000000000" pitchFamily="2" charset="2"/>
              </a:rPr>
              <a:t> + duplex </a:t>
            </a:r>
            <a:r>
              <a:rPr lang="en-US" dirty="0" smtClean="0">
                <a:sym typeface="Wingdings" panose="05000000000000000000" pitchFamily="2" charset="2"/>
              </a:rPr>
              <a:t>communication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New </a:t>
            </a:r>
            <a:r>
              <a:rPr lang="hu-HU" dirty="0" smtClean="0">
                <a:sym typeface="Wingdings" panose="05000000000000000000" pitchFamily="2" charset="2"/>
              </a:rPr>
              <a:t>ASP.NET </a:t>
            </a:r>
            <a:r>
              <a:rPr lang="hu-HU" dirty="0" err="1" smtClean="0">
                <a:sym typeface="Wingdings" panose="05000000000000000000" pitchFamily="2" charset="2"/>
              </a:rPr>
              <a:t>Core</a:t>
            </a:r>
            <a:r>
              <a:rPr lang="hu-HU" dirty="0" smtClean="0">
                <a:sym typeface="Wingdings" panose="05000000000000000000" pitchFamily="2" charset="2"/>
              </a:rPr>
              <a:t> + </a:t>
            </a:r>
            <a:r>
              <a:rPr lang="hu-HU" dirty="0" err="1" smtClean="0">
                <a:sym typeface="Wingdings" panose="05000000000000000000" pitchFamily="2" charset="2"/>
              </a:rPr>
              <a:t>SignalR</a:t>
            </a:r>
            <a:r>
              <a:rPr lang="hu-HU" dirty="0" smtClean="0">
                <a:sym typeface="Wingdings" panose="05000000000000000000" pitchFamily="2" charset="2"/>
              </a:rPr>
              <a:t>  </a:t>
            </a:r>
            <a:r>
              <a:rPr lang="hu-HU" dirty="0" err="1" smtClean="0">
                <a:sym typeface="Wingdings" panose="05000000000000000000" pitchFamily="2" charset="2"/>
              </a:rPr>
              <a:t>npm</a:t>
            </a:r>
            <a:r>
              <a:rPr lang="hu-HU" dirty="0" smtClean="0">
                <a:sym typeface="Wingdings" panose="05000000000000000000" pitchFamily="2" charset="2"/>
              </a:rPr>
              <a:t> + </a:t>
            </a:r>
            <a:r>
              <a:rPr lang="hu-HU" dirty="0" err="1" smtClean="0">
                <a:sym typeface="Wingdings" panose="05000000000000000000" pitchFamily="2" charset="2"/>
              </a:rPr>
              <a:t>typeScript</a:t>
            </a:r>
            <a:r>
              <a:rPr lang="hu-HU" dirty="0" smtClean="0">
                <a:sym typeface="Wingdings" panose="05000000000000000000" pitchFamily="2" charset="2"/>
              </a:rPr>
              <a:t> + duplex </a:t>
            </a:r>
            <a:r>
              <a:rPr lang="en-US" dirty="0" smtClean="0">
                <a:sym typeface="Wingdings" panose="05000000000000000000" pitchFamily="2" charset="2"/>
              </a:rPr>
              <a:t>communication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Web or self-hosted server, Web or self-hosted client</a:t>
            </a:r>
            <a:endParaRPr lang="hu-HU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theory, language and platform-independent</a:t>
            </a:r>
            <a:r>
              <a:rPr lang="hu-HU" dirty="0" smtClean="0">
                <a:sym typeface="Wingdings" panose="05000000000000000000" pitchFamily="2" charset="2"/>
              </a:rPr>
              <a:t>…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ALSO used with BLAZOR!!!</a:t>
            </a:r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477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WCF + </a:t>
            </a:r>
            <a:r>
              <a:rPr lang="hu-HU" dirty="0" err="1" smtClean="0"/>
              <a:t>SignalR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29778"/>
              </p:ext>
            </p:extLst>
          </p:nvPr>
        </p:nvGraphicFramePr>
        <p:xfrm>
          <a:off x="3821038" y="260560"/>
          <a:ext cx="5215012" cy="59021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326">
                  <a:extLst>
                    <a:ext uri="{9D8B030D-6E8A-4147-A177-3AD203B41FA5}">
                      <a16:colId xmlns:a16="http://schemas.microsoft.com/office/drawing/2014/main" val="2592616641"/>
                    </a:ext>
                  </a:extLst>
                </a:gridCol>
                <a:gridCol w="1773104">
                  <a:extLst>
                    <a:ext uri="{9D8B030D-6E8A-4147-A177-3AD203B41FA5}">
                      <a16:colId xmlns:a16="http://schemas.microsoft.com/office/drawing/2014/main" val="2695529584"/>
                    </a:ext>
                  </a:extLst>
                </a:gridCol>
                <a:gridCol w="1105582">
                  <a:extLst>
                    <a:ext uri="{9D8B030D-6E8A-4147-A177-3AD203B41FA5}">
                      <a16:colId xmlns:a16="http://schemas.microsoft.com/office/drawing/2014/main" val="1172749910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pPr algn="l" fontAlgn="b"/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WCF (</a:t>
                      </a:r>
                      <a:r>
                        <a:rPr lang="hu-HU" sz="2400" b="1" u="sng" strike="noStrike" dirty="0" err="1">
                          <a:effectLst/>
                        </a:rPr>
                        <a:t>net.tcp</a:t>
                      </a:r>
                      <a:r>
                        <a:rPr lang="hu-HU" sz="2400" b="1" u="sng" strike="noStrike" dirty="0">
                          <a:effectLst/>
                        </a:rPr>
                        <a:t>)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SignalR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21178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 err="1">
                          <a:effectLst/>
                        </a:rPr>
                        <a:t>Overhead</a:t>
                      </a:r>
                      <a:r>
                        <a:rPr lang="hu-HU" sz="2400" b="1" u="sng" strike="noStrike" dirty="0">
                          <a:effectLst/>
                        </a:rPr>
                        <a:t> (</a:t>
                      </a:r>
                      <a:r>
                        <a:rPr lang="hu-HU" sz="2400" b="1" u="sng" strike="noStrike" dirty="0" err="1">
                          <a:effectLst/>
                        </a:rPr>
                        <a:t>format</a:t>
                      </a:r>
                      <a:r>
                        <a:rPr lang="hu-HU" sz="2400" b="1" u="sng" strike="noStrike" dirty="0">
                          <a:effectLst/>
                        </a:rPr>
                        <a:t>)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SMALL </a:t>
                      </a:r>
                      <a:r>
                        <a:rPr lang="hu-HU" sz="2400" b="1" u="none" strike="noStrike" dirty="0" smtClean="0">
                          <a:effectLst/>
                        </a:rPr>
                        <a:t>(</a:t>
                      </a:r>
                      <a:r>
                        <a:rPr lang="hu-HU" sz="2400" b="1" u="none" strike="noStrike" dirty="0" err="1" smtClean="0">
                          <a:effectLst/>
                        </a:rPr>
                        <a:t>custom</a:t>
                      </a:r>
                      <a:r>
                        <a:rPr lang="hu-HU" sz="2400" b="1" u="none" strike="noStrike" dirty="0">
                          <a:effectLst/>
                        </a:rPr>
                        <a:t>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OK (JSON)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25063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Overhead (comm)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SMALL</a:t>
                      </a:r>
                      <a:r>
                        <a:rPr lang="hu-HU" sz="2400" b="1" u="none" strike="noStrike" baseline="0" dirty="0" smtClean="0">
                          <a:effectLst/>
                        </a:rPr>
                        <a:t> (</a:t>
                      </a:r>
                      <a:r>
                        <a:rPr lang="hu-HU" sz="2400" b="1" u="none" strike="noStrike" baseline="0" dirty="0" err="1" smtClean="0">
                          <a:effectLst/>
                        </a:rPr>
                        <a:t>custom</a:t>
                      </a:r>
                      <a:r>
                        <a:rPr lang="hu-HU" sz="2400" b="1" u="none" strike="noStrike" baseline="0" dirty="0" smtClean="0">
                          <a:effectLst/>
                        </a:rPr>
                        <a:t>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BIG (?)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99149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>
                          <a:effectLst/>
                        </a:rPr>
                        <a:t>MS/C# </a:t>
                      </a:r>
                      <a:r>
                        <a:rPr lang="hu-HU" sz="2400" b="1" u="sng" strike="noStrike" dirty="0" err="1">
                          <a:effectLst/>
                        </a:rPr>
                        <a:t>specific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NO? (JS)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3203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Complex types?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YES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6229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Code generation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 smtClean="0">
                          <a:effectLst/>
                        </a:rPr>
                        <a:t>NO</a:t>
                      </a:r>
                      <a:r>
                        <a:rPr lang="hu-HU" sz="2400" b="1" u="none" strike="noStrike" baseline="0" dirty="0" smtClean="0">
                          <a:effectLst/>
                        </a:rPr>
                        <a:t> (?)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5106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Webserver needed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 (?)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1141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Bi-directional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8598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>
                          <a:effectLst/>
                        </a:rPr>
                        <a:t>Mature?</a:t>
                      </a:r>
                      <a:endParaRPr lang="hu-HU" sz="24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YES?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NO?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63987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sng" strike="noStrike" dirty="0" err="1">
                          <a:effectLst/>
                        </a:rPr>
                        <a:t>Implementation</a:t>
                      </a:r>
                      <a:r>
                        <a:rPr lang="hu-HU" sz="2400" b="1" u="sng" strike="noStrike" dirty="0">
                          <a:effectLst/>
                        </a:rPr>
                        <a:t> </a:t>
                      </a:r>
                      <a:r>
                        <a:rPr lang="hu-HU" sz="2400" b="1" u="sng" strike="noStrike" dirty="0" err="1">
                          <a:effectLst/>
                        </a:rPr>
                        <a:t>diff</a:t>
                      </a:r>
                      <a:r>
                        <a:rPr lang="hu-HU" sz="2400" b="1" u="sng" strike="noStrike" dirty="0">
                          <a:effectLst/>
                        </a:rPr>
                        <a:t>.</a:t>
                      </a:r>
                      <a:endParaRPr lang="hu-HU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>
                          <a:effectLst/>
                        </a:rPr>
                        <a:t>EASY?</a:t>
                      </a:r>
                      <a:endParaRPr lang="hu-H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1" u="none" strike="noStrike" dirty="0">
                          <a:effectLst/>
                        </a:rPr>
                        <a:t>OK?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27739"/>
                  </a:ext>
                </a:extLst>
              </a:tr>
            </a:tbl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368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summarize…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35752"/>
              </p:ext>
            </p:extLst>
          </p:nvPr>
        </p:nvGraphicFramePr>
        <p:xfrm>
          <a:off x="107950" y="908650"/>
          <a:ext cx="8928100" cy="51555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36326">
                  <a:extLst>
                    <a:ext uri="{9D8B030D-6E8A-4147-A177-3AD203B41FA5}">
                      <a16:colId xmlns:a16="http://schemas.microsoft.com/office/drawing/2014/main" val="2592616641"/>
                    </a:ext>
                  </a:extLst>
                </a:gridCol>
                <a:gridCol w="1627084">
                  <a:extLst>
                    <a:ext uri="{9D8B030D-6E8A-4147-A177-3AD203B41FA5}">
                      <a16:colId xmlns:a16="http://schemas.microsoft.com/office/drawing/2014/main" val="2511905450"/>
                    </a:ext>
                  </a:extLst>
                </a:gridCol>
                <a:gridCol w="1001282">
                  <a:extLst>
                    <a:ext uri="{9D8B030D-6E8A-4147-A177-3AD203B41FA5}">
                      <a16:colId xmlns:a16="http://schemas.microsoft.com/office/drawing/2014/main" val="3670025658"/>
                    </a:ext>
                  </a:extLst>
                </a:gridCol>
                <a:gridCol w="1084722">
                  <a:extLst>
                    <a:ext uri="{9D8B030D-6E8A-4147-A177-3AD203B41FA5}">
                      <a16:colId xmlns:a16="http://schemas.microsoft.com/office/drawing/2014/main" val="4243959963"/>
                    </a:ext>
                  </a:extLst>
                </a:gridCol>
                <a:gridCol w="1773104">
                  <a:extLst>
                    <a:ext uri="{9D8B030D-6E8A-4147-A177-3AD203B41FA5}">
                      <a16:colId xmlns:a16="http://schemas.microsoft.com/office/drawing/2014/main" val="2695529584"/>
                    </a:ext>
                  </a:extLst>
                </a:gridCol>
                <a:gridCol w="1105582">
                  <a:extLst>
                    <a:ext uri="{9D8B030D-6E8A-4147-A177-3AD203B41FA5}">
                      <a16:colId xmlns:a16="http://schemas.microsoft.com/office/drawing/2014/main" val="1172749910"/>
                    </a:ext>
                  </a:extLst>
                </a:gridCol>
              </a:tblGrid>
              <a:tr h="489668">
                <a:tc>
                  <a:txBody>
                    <a:bodyPr/>
                    <a:lstStyle/>
                    <a:p>
                      <a:pPr algn="l" fontAlgn="b"/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TCP/UDP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SOAP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REST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WCF (net.tcp)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SignalR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21178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Overhead (format)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SMALL (binary)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BIG (XML)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OK (JSON)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SMALL </a:t>
                      </a:r>
                      <a:r>
                        <a:rPr lang="hu-HU" sz="2000" b="1" u="none" strike="noStrike" dirty="0" smtClean="0">
                          <a:effectLst/>
                        </a:rPr>
                        <a:t>(</a:t>
                      </a:r>
                      <a:r>
                        <a:rPr lang="hu-HU" sz="2000" b="1" u="none" strike="noStrike" dirty="0" err="1" smtClean="0">
                          <a:effectLst/>
                        </a:rPr>
                        <a:t>custom</a:t>
                      </a:r>
                      <a:r>
                        <a:rPr lang="hu-HU" sz="2000" b="1" u="none" strike="noStrike" dirty="0">
                          <a:effectLst/>
                        </a:rPr>
                        <a:t>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OK (JSON)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225063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Overhead (comm)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SMALL (</a:t>
                      </a:r>
                      <a:r>
                        <a:rPr lang="hu-HU" sz="2000" b="1" u="none" strike="noStrike" dirty="0" err="1">
                          <a:effectLst/>
                        </a:rPr>
                        <a:t>raw</a:t>
                      </a:r>
                      <a:r>
                        <a:rPr lang="hu-HU" sz="2000" b="1" u="none" strike="noStrike" dirty="0">
                          <a:effectLst/>
                        </a:rPr>
                        <a:t> </a:t>
                      </a:r>
                      <a:r>
                        <a:rPr lang="hu-HU" sz="2000" b="1" u="none" strike="noStrike" dirty="0" err="1" smtClean="0">
                          <a:effectLst/>
                        </a:rPr>
                        <a:t>tcp</a:t>
                      </a:r>
                      <a:r>
                        <a:rPr lang="hu-HU" sz="2000" b="1" u="none" strike="noStrike" dirty="0" smtClean="0">
                          <a:effectLst/>
                        </a:rPr>
                        <a:t>/</a:t>
                      </a:r>
                      <a:r>
                        <a:rPr lang="hu-HU" sz="2000" b="1" u="none" strike="noStrike" dirty="0" err="1" smtClean="0">
                          <a:effectLst/>
                        </a:rPr>
                        <a:t>udp</a:t>
                      </a:r>
                      <a:r>
                        <a:rPr lang="hu-HU" sz="2000" b="1" u="none" strike="noStrike" dirty="0" smtClean="0">
                          <a:effectLst/>
                        </a:rPr>
                        <a:t>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BIG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BIG (?)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SMALL (</a:t>
                      </a:r>
                      <a:r>
                        <a:rPr lang="hu-HU" sz="2000" b="1" u="none" strike="noStrike" dirty="0" err="1" smtClean="0">
                          <a:effectLst/>
                        </a:rPr>
                        <a:t>custom</a:t>
                      </a:r>
                      <a:r>
                        <a:rPr lang="hu-HU" sz="2000" b="1" u="none" strike="noStrike" dirty="0" smtClean="0">
                          <a:effectLst/>
                        </a:rPr>
                        <a:t>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BIG (?)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899149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 dirty="0">
                          <a:effectLst/>
                        </a:rPr>
                        <a:t>MS/C# </a:t>
                      </a:r>
                      <a:r>
                        <a:rPr lang="hu-HU" sz="2000" b="1" u="sng" strike="noStrike" dirty="0" err="1">
                          <a:effectLst/>
                        </a:rPr>
                        <a:t>specific</a:t>
                      </a:r>
                      <a:endParaRPr lang="hu-HU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NO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NO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NO? (JS)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32032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Complex types?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 (manual)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YES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YES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62297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Code generation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NO (?)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 smtClean="0">
                          <a:effectLst/>
                        </a:rPr>
                        <a:t>NO (?)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0151066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Webserver needed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 (?)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 (?)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4211418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Bi-directional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385983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>
                          <a:effectLst/>
                        </a:rPr>
                        <a:t>Mature?</a:t>
                      </a:r>
                      <a:endParaRPr lang="hu-HU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YES!!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YES!!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YES?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NO?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2639875"/>
                  </a:ext>
                </a:extLst>
              </a:tr>
              <a:tr h="489668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sng" strike="noStrike" dirty="0" err="1">
                          <a:effectLst/>
                        </a:rPr>
                        <a:t>Implementation</a:t>
                      </a:r>
                      <a:r>
                        <a:rPr lang="hu-HU" sz="2000" b="1" u="sng" strike="noStrike" dirty="0">
                          <a:effectLst/>
                        </a:rPr>
                        <a:t> </a:t>
                      </a:r>
                      <a:r>
                        <a:rPr lang="hu-HU" sz="2000" b="1" u="sng" strike="noStrike" dirty="0" err="1">
                          <a:effectLst/>
                        </a:rPr>
                        <a:t>diff</a:t>
                      </a:r>
                      <a:r>
                        <a:rPr lang="hu-HU" sz="2000" b="1" u="sng" strike="noStrike" dirty="0">
                          <a:effectLst/>
                        </a:rPr>
                        <a:t>.</a:t>
                      </a:r>
                      <a:endParaRPr lang="hu-HU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HARD!!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EASY!!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OK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>
                          <a:effectLst/>
                        </a:rPr>
                        <a:t>EASY?</a:t>
                      </a:r>
                      <a:endParaRPr lang="hu-H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u="none" strike="noStrike" dirty="0">
                          <a:effectLst/>
                        </a:rPr>
                        <a:t>OK?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627739"/>
                  </a:ext>
                </a:extLst>
              </a:tr>
            </a:tbl>
          </a:graphicData>
        </a:graphic>
      </p:graphicFrame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9723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gRPC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</a:t>
            </a:r>
            <a:r>
              <a:rPr lang="en-US" dirty="0" err="1" smtClean="0"/>
              <a:t>wcf</a:t>
            </a:r>
            <a:r>
              <a:rPr lang="en-US" dirty="0" smtClean="0"/>
              <a:t> in </a:t>
            </a:r>
            <a:r>
              <a:rPr lang="hu-HU" dirty="0" smtClean="0"/>
              <a:t>.NET CORE 3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en-US" dirty="0" smtClean="0"/>
              <a:t>Maybe, there will never be?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SignalR</a:t>
            </a:r>
            <a:r>
              <a:rPr lang="hu-HU" dirty="0" smtClean="0"/>
              <a:t> </a:t>
            </a:r>
            <a:r>
              <a:rPr lang="en-US" dirty="0" smtClean="0"/>
              <a:t>is in </a:t>
            </a:r>
            <a:r>
              <a:rPr lang="hu-HU" dirty="0" smtClean="0"/>
              <a:t>ASP.NET </a:t>
            </a:r>
            <a:r>
              <a:rPr lang="hu-HU" dirty="0" err="1" smtClean="0"/>
              <a:t>core</a:t>
            </a:r>
            <a:r>
              <a:rPr lang="hu-HU" dirty="0" smtClean="0"/>
              <a:t>, </a:t>
            </a:r>
            <a:r>
              <a:rPr lang="en-US" dirty="0" err="1" smtClean="0"/>
              <a:t>imho</a:t>
            </a:r>
            <a:r>
              <a:rPr lang="en-US" dirty="0" smtClean="0"/>
              <a:t> it will not be widespread in non-</a:t>
            </a:r>
            <a:r>
              <a:rPr lang="en-US" dirty="0" err="1" smtClean="0"/>
              <a:t>ms</a:t>
            </a:r>
            <a:endParaRPr lang="hu-HU" dirty="0" smtClean="0"/>
          </a:p>
          <a:p>
            <a:pPr lvl="1"/>
            <a:r>
              <a:rPr lang="hu-HU" dirty="0" smtClean="0"/>
              <a:t>WCF </a:t>
            </a:r>
            <a:r>
              <a:rPr lang="hu-HU" dirty="0" err="1" smtClean="0"/>
              <a:t>net.tcp</a:t>
            </a:r>
            <a:r>
              <a:rPr lang="hu-HU" dirty="0" smtClean="0"/>
              <a:t> </a:t>
            </a:r>
            <a:r>
              <a:rPr lang="hu-HU" dirty="0" err="1" smtClean="0"/>
              <a:t>binary</a:t>
            </a:r>
            <a:r>
              <a:rPr lang="hu-HU" dirty="0" smtClean="0"/>
              <a:t>: ??????</a:t>
            </a:r>
          </a:p>
          <a:p>
            <a:r>
              <a:rPr lang="hu-HU" dirty="0" smtClean="0"/>
              <a:t>REST </a:t>
            </a:r>
            <a:r>
              <a:rPr lang="hu-HU" dirty="0" err="1" smtClean="0"/>
              <a:t>api</a:t>
            </a:r>
            <a:r>
              <a:rPr lang="hu-HU" dirty="0" smtClean="0"/>
              <a:t> </a:t>
            </a:r>
            <a:r>
              <a:rPr lang="en-US" dirty="0" smtClean="0"/>
              <a:t>is accessible</a:t>
            </a:r>
            <a:r>
              <a:rPr lang="hu-HU" dirty="0" smtClean="0"/>
              <a:t>, </a:t>
            </a:r>
            <a:r>
              <a:rPr lang="en-US" dirty="0" smtClean="0"/>
              <a:t>many </a:t>
            </a:r>
            <a:r>
              <a:rPr lang="hu-HU" dirty="0" err="1" smtClean="0"/>
              <a:t>librar</a:t>
            </a:r>
            <a:r>
              <a:rPr lang="en-US" dirty="0" err="1" smtClean="0"/>
              <a:t>ies</a:t>
            </a:r>
            <a:endParaRPr lang="hu-HU" dirty="0" smtClean="0"/>
          </a:p>
          <a:p>
            <a:pPr lvl="1"/>
            <a:r>
              <a:rPr lang="hu-HU" dirty="0" err="1" smtClean="0"/>
              <a:t>WebClient</a:t>
            </a:r>
            <a:r>
              <a:rPr lang="hu-HU" dirty="0" smtClean="0"/>
              <a:t> / </a:t>
            </a:r>
            <a:r>
              <a:rPr lang="hu-HU" dirty="0" err="1" smtClean="0"/>
              <a:t>HTTPClient</a:t>
            </a:r>
            <a:endParaRPr lang="hu-HU" dirty="0" smtClean="0"/>
          </a:p>
          <a:p>
            <a:pPr lvl="1"/>
            <a:r>
              <a:rPr lang="hu-HU" dirty="0" err="1" smtClean="0"/>
              <a:t>NSwag</a:t>
            </a:r>
            <a:r>
              <a:rPr lang="hu-HU" dirty="0" smtClean="0"/>
              <a:t> (</a:t>
            </a:r>
            <a:r>
              <a:rPr lang="hu-HU" dirty="0" err="1" smtClean="0"/>
              <a:t>class</a:t>
            </a:r>
            <a:r>
              <a:rPr lang="hu-HU" dirty="0" smtClean="0"/>
              <a:t> </a:t>
            </a:r>
            <a:r>
              <a:rPr lang="hu-HU" dirty="0" err="1" smtClean="0"/>
              <a:t>generation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json</a:t>
            </a:r>
            <a:r>
              <a:rPr lang="hu-HU" dirty="0"/>
              <a:t> </a:t>
            </a:r>
            <a:r>
              <a:rPr lang="hu-HU" dirty="0" err="1" smtClean="0"/>
              <a:t>replies</a:t>
            </a:r>
            <a:r>
              <a:rPr lang="hu-HU" dirty="0" smtClean="0"/>
              <a:t> / </a:t>
            </a:r>
            <a:r>
              <a:rPr lang="hu-HU" dirty="0" err="1" smtClean="0"/>
              <a:t>schema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gRPC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>: HTTP/2</a:t>
            </a:r>
          </a:p>
          <a:p>
            <a:pPr lvl="1"/>
            <a:r>
              <a:rPr lang="hu-HU" dirty="0" smtClean="0"/>
              <a:t>Grpc.io, </a:t>
            </a:r>
            <a:r>
              <a:rPr lang="hu-HU" dirty="0" err="1" smtClean="0"/>
              <a:t>opensource</a:t>
            </a:r>
            <a:r>
              <a:rPr lang="hu-HU" dirty="0" smtClean="0"/>
              <a:t>, MS </a:t>
            </a:r>
            <a:r>
              <a:rPr lang="en-US" dirty="0" smtClean="0"/>
              <a:t>suggestion when releasing .NET CORE 3 !</a:t>
            </a:r>
            <a:endParaRPr lang="hu-HU" dirty="0" smtClean="0"/>
          </a:p>
          <a:p>
            <a:pPr lvl="1"/>
            <a:r>
              <a:rPr lang="hu-HU" dirty="0" err="1" smtClean="0"/>
              <a:t>Protobuf</a:t>
            </a:r>
            <a:r>
              <a:rPr lang="hu-HU" dirty="0" smtClean="0"/>
              <a:t>-net, </a:t>
            </a:r>
            <a:r>
              <a:rPr lang="hu-HU" dirty="0" err="1" smtClean="0"/>
              <a:t>grpc</a:t>
            </a:r>
            <a:r>
              <a:rPr lang="hu-HU" dirty="0"/>
              <a:t>-net </a:t>
            </a:r>
            <a:r>
              <a:rPr lang="hu-HU" dirty="0" smtClean="0"/>
              <a:t>(</a:t>
            </a:r>
            <a:r>
              <a:rPr lang="hu-HU" dirty="0" err="1" smtClean="0"/>
              <a:t>github</a:t>
            </a:r>
            <a:r>
              <a:rPr lang="hu-HU" dirty="0" smtClean="0"/>
              <a:t>: </a:t>
            </a:r>
            <a:r>
              <a:rPr lang="hu-HU" dirty="0" err="1" smtClean="0"/>
              <a:t>protobuf-net.Grpc</a:t>
            </a:r>
            <a:r>
              <a:rPr lang="hu-HU" dirty="0" smtClean="0"/>
              <a:t>): </a:t>
            </a:r>
            <a:r>
              <a:rPr lang="en-US" dirty="0" smtClean="0"/>
              <a:t>no automatic </a:t>
            </a:r>
            <a:r>
              <a:rPr lang="hu-HU" dirty="0" smtClean="0"/>
              <a:t>MEX</a:t>
            </a:r>
          </a:p>
          <a:p>
            <a:pPr lvl="1"/>
            <a:r>
              <a:rPr lang="hu-HU" dirty="0" err="1"/>
              <a:t>MyServer</a:t>
            </a:r>
            <a:r>
              <a:rPr lang="hu-HU" dirty="0"/>
              <a:t> : </a:t>
            </a:r>
            <a:r>
              <a:rPr lang="hu-HU" dirty="0" err="1" smtClean="0"/>
              <a:t>IMyAmazingService</a:t>
            </a:r>
            <a:endParaRPr lang="hu-HU" dirty="0" smtClean="0"/>
          </a:p>
          <a:p>
            <a:pPr lvl="1"/>
            <a:r>
              <a:rPr lang="hu-HU" dirty="0" err="1" smtClean="0"/>
              <a:t>client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http.CreateGrpcService</a:t>
            </a:r>
            <a:r>
              <a:rPr lang="hu-HU" dirty="0"/>
              <a:t>&lt;</a:t>
            </a:r>
            <a:r>
              <a:rPr lang="hu-HU" dirty="0" err="1"/>
              <a:t>IMyAmazingService</a:t>
            </a:r>
            <a:r>
              <a:rPr lang="hu-HU" dirty="0" smtClean="0"/>
              <a:t>&gt;();</a:t>
            </a:r>
          </a:p>
          <a:p>
            <a:pPr lvl="1"/>
            <a:r>
              <a:rPr lang="en-US" dirty="0" smtClean="0"/>
              <a:t>Equally simple </a:t>
            </a:r>
            <a:r>
              <a:rPr lang="hu-HU" dirty="0" smtClean="0"/>
              <a:t>(</a:t>
            </a:r>
            <a:r>
              <a:rPr lang="en-US" dirty="0" smtClean="0"/>
              <a:t>no </a:t>
            </a:r>
            <a:r>
              <a:rPr lang="en-US" dirty="0" err="1" smtClean="0"/>
              <a:t>config</a:t>
            </a:r>
            <a:r>
              <a:rPr lang="en-US" dirty="0" smtClean="0"/>
              <a:t>, so maybe more simple</a:t>
            </a:r>
            <a:r>
              <a:rPr lang="hu-HU" dirty="0" smtClean="0"/>
              <a:t>), </a:t>
            </a:r>
            <a:r>
              <a:rPr lang="en-US" dirty="0" smtClean="0"/>
              <a:t>than the</a:t>
            </a:r>
            <a:r>
              <a:rPr lang="hu-HU" dirty="0" smtClean="0"/>
              <a:t> WCF</a:t>
            </a:r>
          </a:p>
          <a:p>
            <a:r>
              <a:rPr lang="en-US" dirty="0" smtClean="0"/>
              <a:t>The future of </a:t>
            </a:r>
            <a:r>
              <a:rPr lang="hu-HU" dirty="0" smtClean="0"/>
              <a:t>WCF</a:t>
            </a:r>
            <a:r>
              <a:rPr lang="en-US" dirty="0" smtClean="0"/>
              <a:t>: doubtful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482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2B4607-7461-4212-824A-80C2AA698AE4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2B4607-7461-4212-824A-80C2AA698AE4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SEO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" y="1268700"/>
            <a:ext cx="9073260" cy="211236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4" b="12891"/>
          <a:stretch/>
        </p:blipFill>
        <p:spPr>
          <a:xfrm>
            <a:off x="1745470" y="3764808"/>
            <a:ext cx="6481365" cy="1862305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7185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services</a:t>
            </a:r>
            <a:endParaRPr lang="en-GB" dirty="0" smtClean="0"/>
          </a:p>
        </p:txBody>
      </p:sp>
      <p:sp>
        <p:nvSpPr>
          <p:cNvPr id="11267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Traditional input</a:t>
            </a:r>
            <a:r>
              <a:rPr lang="en-GB" dirty="0" smtClean="0"/>
              <a:t>: GET/POST/SESSION/COOKIES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(extra input: </a:t>
            </a:r>
            <a:r>
              <a:rPr lang="en-US" dirty="0" smtClean="0"/>
              <a:t>nowadays the other HTTP methods are used too</a:t>
            </a:r>
            <a:r>
              <a:rPr lang="hu-HU" dirty="0" smtClean="0"/>
              <a:t>)</a:t>
            </a:r>
            <a:endParaRPr lang="en-GB" dirty="0" smtClean="0"/>
          </a:p>
          <a:p>
            <a:pPr eaLnBrk="1" hangingPunct="1"/>
            <a:r>
              <a:rPr lang="en-US" dirty="0" smtClean="0"/>
              <a:t>Regular output</a:t>
            </a:r>
            <a:r>
              <a:rPr lang="en-GB" dirty="0" smtClean="0"/>
              <a:t>: HTML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US" dirty="0" smtClean="0"/>
              <a:t>Many times we don’t want to download a simple file, but we want to execute a method/ask for special data</a:t>
            </a:r>
            <a:endParaRPr lang="en-GB" dirty="0" smtClean="0"/>
          </a:p>
          <a:p>
            <a:pPr eaLnBrk="1" hangingPunct="1"/>
            <a:r>
              <a:rPr lang="en-US" dirty="0" smtClean="0"/>
              <a:t>Aim: do this in a simple, platform and language-independent way!</a:t>
            </a:r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/>
            <a:r>
              <a:rPr lang="en-US" dirty="0" smtClean="0"/>
              <a:t>First question</a:t>
            </a:r>
            <a:r>
              <a:rPr lang="hu-HU" dirty="0" smtClean="0"/>
              <a:t>: </a:t>
            </a:r>
            <a:r>
              <a:rPr lang="en-US" dirty="0" smtClean="0"/>
              <a:t>data encoding</a:t>
            </a:r>
            <a:endParaRPr lang="hu-HU" dirty="0" smtClean="0"/>
          </a:p>
          <a:p>
            <a:pPr eaLnBrk="1" hangingPunct="1"/>
            <a:r>
              <a:rPr lang="en-US" dirty="0" smtClean="0"/>
              <a:t>Second question</a:t>
            </a:r>
            <a:r>
              <a:rPr lang="hu-HU" dirty="0" smtClean="0"/>
              <a:t>: </a:t>
            </a:r>
            <a:r>
              <a:rPr lang="en-US" dirty="0" smtClean="0"/>
              <a:t>data transfer</a:t>
            </a:r>
            <a:endParaRPr lang="en-GB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2B4607-7461-4212-824A-80C2AA698AE4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423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data encoding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7950" y="476590"/>
            <a:ext cx="8928100" cy="5905058"/>
          </a:xfrm>
        </p:spPr>
        <p:txBody>
          <a:bodyPr/>
          <a:lstStyle/>
          <a:p>
            <a:r>
              <a:rPr lang="en-US" dirty="0" smtClean="0"/>
              <a:t>Language dependent</a:t>
            </a:r>
            <a:r>
              <a:rPr lang="hu-HU" dirty="0" smtClean="0"/>
              <a:t> – </a:t>
            </a:r>
            <a:r>
              <a:rPr lang="en-US" dirty="0" smtClean="0"/>
              <a:t>From the most simple type</a:t>
            </a:r>
            <a:endParaRPr lang="hu-HU" dirty="0" smtClean="0"/>
          </a:p>
          <a:p>
            <a:r>
              <a:rPr lang="hu-HU" dirty="0" err="1"/>
              <a:t>b</a:t>
            </a:r>
            <a:r>
              <a:rPr lang="hu-HU" dirty="0" err="1" smtClean="0"/>
              <a:t>ool</a:t>
            </a:r>
            <a:endParaRPr lang="hu-HU" dirty="0" smtClean="0"/>
          </a:p>
          <a:p>
            <a:pPr lvl="1"/>
            <a:r>
              <a:rPr lang="hu-HU" dirty="0"/>
              <a:t>„</a:t>
            </a:r>
            <a:r>
              <a:rPr lang="hu-HU" dirty="0" err="1"/>
              <a:t>Encode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string</a:t>
            </a:r>
            <a:r>
              <a:rPr lang="hu-HU" dirty="0"/>
              <a:t>” </a:t>
            </a:r>
            <a:r>
              <a:rPr lang="hu-HU" dirty="0" err="1"/>
              <a:t>vs</a:t>
            </a:r>
            <a:r>
              <a:rPr lang="hu-HU" dirty="0"/>
              <a:t> „</a:t>
            </a:r>
            <a:r>
              <a:rPr lang="hu-HU" dirty="0" err="1"/>
              <a:t>Binary</a:t>
            </a:r>
            <a:r>
              <a:rPr lang="hu-HU" dirty="0"/>
              <a:t> </a:t>
            </a:r>
            <a:r>
              <a:rPr lang="hu-HU" dirty="0" err="1"/>
              <a:t>encoding</a:t>
            </a:r>
            <a:r>
              <a:rPr lang="hu-HU" dirty="0"/>
              <a:t>”</a:t>
            </a:r>
          </a:p>
          <a:p>
            <a:pPr lvl="1"/>
            <a:r>
              <a:rPr lang="en-US" dirty="0" smtClean="0"/>
              <a:t>If string</a:t>
            </a:r>
            <a:r>
              <a:rPr lang="hu-HU" dirty="0" smtClean="0"/>
              <a:t>: 0/F/</a:t>
            </a:r>
            <a:r>
              <a:rPr lang="hu-HU" dirty="0" err="1" smtClean="0"/>
              <a:t>False</a:t>
            </a:r>
            <a:r>
              <a:rPr lang="hu-HU" dirty="0" smtClean="0"/>
              <a:t>/FALSE/HAMIS? </a:t>
            </a:r>
            <a:r>
              <a:rPr lang="en-US" dirty="0" smtClean="0"/>
              <a:t>If binary</a:t>
            </a:r>
            <a:r>
              <a:rPr lang="hu-HU" dirty="0" smtClean="0"/>
              <a:t>: </a:t>
            </a:r>
            <a:r>
              <a:rPr lang="en-US" dirty="0" smtClean="0"/>
              <a:t>how many bits</a:t>
            </a:r>
            <a:r>
              <a:rPr lang="hu-HU" dirty="0" smtClean="0"/>
              <a:t>?</a:t>
            </a:r>
          </a:p>
          <a:p>
            <a:r>
              <a:rPr lang="hu-HU" dirty="0" smtClean="0"/>
              <a:t>int/</a:t>
            </a:r>
            <a:r>
              <a:rPr lang="hu-HU" dirty="0" err="1" smtClean="0"/>
              <a:t>long</a:t>
            </a:r>
            <a:endParaRPr lang="hu-HU" dirty="0" smtClean="0"/>
          </a:p>
          <a:p>
            <a:pPr lvl="1"/>
            <a:r>
              <a:rPr lang="hu-HU" dirty="0"/>
              <a:t>„</a:t>
            </a:r>
            <a:r>
              <a:rPr lang="hu-HU" dirty="0" err="1"/>
              <a:t>Encode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string</a:t>
            </a:r>
            <a:r>
              <a:rPr lang="hu-HU" dirty="0"/>
              <a:t>” </a:t>
            </a:r>
            <a:r>
              <a:rPr lang="hu-HU" dirty="0" err="1"/>
              <a:t>vs</a:t>
            </a:r>
            <a:r>
              <a:rPr lang="hu-HU" dirty="0"/>
              <a:t> „</a:t>
            </a:r>
            <a:r>
              <a:rPr lang="hu-HU" dirty="0" err="1"/>
              <a:t>Binary</a:t>
            </a:r>
            <a:r>
              <a:rPr lang="hu-HU" dirty="0"/>
              <a:t> </a:t>
            </a:r>
            <a:r>
              <a:rPr lang="hu-HU" dirty="0" err="1"/>
              <a:t>encoding</a:t>
            </a:r>
            <a:r>
              <a:rPr lang="hu-HU" dirty="0" smtClean="0"/>
              <a:t>”</a:t>
            </a:r>
          </a:p>
          <a:p>
            <a:pPr lvl="1"/>
            <a:r>
              <a:rPr lang="en-US" dirty="0" smtClean="0"/>
              <a:t>If binary</a:t>
            </a:r>
            <a:r>
              <a:rPr lang="hu-HU" dirty="0" smtClean="0"/>
              <a:t>: MSB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LSB </a:t>
            </a:r>
            <a:r>
              <a:rPr lang="hu-HU" dirty="0" err="1" smtClean="0"/>
              <a:t>first</a:t>
            </a:r>
            <a:r>
              <a:rPr lang="hu-HU" dirty="0" smtClean="0"/>
              <a:t>?</a:t>
            </a:r>
          </a:p>
          <a:p>
            <a:r>
              <a:rPr lang="hu-HU" dirty="0" err="1"/>
              <a:t>f</a:t>
            </a:r>
            <a:r>
              <a:rPr lang="hu-HU" dirty="0" err="1" smtClean="0"/>
              <a:t>loat</a:t>
            </a:r>
            <a:r>
              <a:rPr lang="hu-HU" dirty="0" smtClean="0"/>
              <a:t>/</a:t>
            </a:r>
            <a:r>
              <a:rPr lang="hu-HU" dirty="0" err="1" smtClean="0"/>
              <a:t>double</a:t>
            </a:r>
            <a:endParaRPr lang="hu-HU" dirty="0" smtClean="0"/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Encode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r>
              <a:rPr lang="hu-HU" dirty="0" smtClean="0"/>
              <a:t>” </a:t>
            </a:r>
            <a:r>
              <a:rPr lang="hu-HU" dirty="0" err="1" smtClean="0"/>
              <a:t>vs</a:t>
            </a:r>
            <a:r>
              <a:rPr lang="hu-HU" dirty="0" smtClean="0"/>
              <a:t> „</a:t>
            </a:r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encoding</a:t>
            </a:r>
            <a:r>
              <a:rPr lang="hu-HU" dirty="0" smtClean="0"/>
              <a:t>”</a:t>
            </a:r>
          </a:p>
          <a:p>
            <a:pPr lvl="1"/>
            <a:r>
              <a:rPr lang="en-US" dirty="0" smtClean="0"/>
              <a:t>If string</a:t>
            </a:r>
            <a:r>
              <a:rPr lang="hu-HU" dirty="0" smtClean="0"/>
              <a:t>: </a:t>
            </a:r>
            <a:r>
              <a:rPr lang="en-US" dirty="0" smtClean="0"/>
              <a:t>decimal separator, normalized or not?</a:t>
            </a:r>
            <a:endParaRPr lang="hu-HU" dirty="0" smtClean="0"/>
          </a:p>
          <a:p>
            <a:r>
              <a:rPr lang="hu-HU" dirty="0" err="1" smtClean="0"/>
              <a:t>string</a:t>
            </a:r>
            <a:r>
              <a:rPr lang="hu-HU" dirty="0" smtClean="0"/>
              <a:t>/</a:t>
            </a:r>
            <a:r>
              <a:rPr lang="hu-HU" dirty="0" err="1" smtClean="0"/>
              <a:t>char</a:t>
            </a:r>
            <a:endParaRPr lang="hu-HU" dirty="0" smtClean="0"/>
          </a:p>
          <a:p>
            <a:pPr lvl="1"/>
            <a:r>
              <a:rPr lang="en-US" dirty="0" smtClean="0"/>
              <a:t>In modern high-level languages </a:t>
            </a:r>
            <a:r>
              <a:rPr lang="hu-HU" dirty="0" smtClean="0"/>
              <a:t>(C#, Java) </a:t>
            </a:r>
            <a:r>
              <a:rPr lang="en-US" dirty="0" smtClean="0"/>
              <a:t>usually fixed and well defined encoding</a:t>
            </a:r>
            <a:r>
              <a:rPr lang="hu-HU" dirty="0" smtClean="0"/>
              <a:t> (UTF8 / Unicode)</a:t>
            </a:r>
          </a:p>
          <a:p>
            <a:pPr lvl="1"/>
            <a:r>
              <a:rPr lang="en-US" dirty="0" smtClean="0"/>
              <a:t>In less modern high-level languages </a:t>
            </a:r>
            <a:r>
              <a:rPr lang="hu-HU" dirty="0" smtClean="0"/>
              <a:t>(PHP) </a:t>
            </a:r>
            <a:r>
              <a:rPr lang="en-US" dirty="0" smtClean="0"/>
              <a:t>usually fixed, with strange behavior</a:t>
            </a:r>
            <a:r>
              <a:rPr lang="hu-HU" dirty="0" smtClean="0"/>
              <a:t> (</a:t>
            </a:r>
            <a:r>
              <a:rPr lang="en-US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strtoupper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mb_strtoupper</a:t>
            </a:r>
            <a:r>
              <a:rPr lang="hu-HU" dirty="0" smtClean="0"/>
              <a:t>)</a:t>
            </a:r>
          </a:p>
          <a:p>
            <a:pPr lvl="1"/>
            <a:r>
              <a:rPr lang="en-US" dirty="0" smtClean="0"/>
              <a:t>In low level languages </a:t>
            </a:r>
            <a:r>
              <a:rPr lang="hu-HU" dirty="0" smtClean="0"/>
              <a:t>(C++) </a:t>
            </a:r>
            <a:r>
              <a:rPr lang="en-US" dirty="0" smtClean="0"/>
              <a:t>arbitrary encoding and LOTS of weirdness</a:t>
            </a:r>
            <a:r>
              <a:rPr lang="hu-HU" dirty="0" smtClean="0"/>
              <a:t> (</a:t>
            </a:r>
            <a:r>
              <a:rPr lang="hu-HU" dirty="0" err="1" smtClean="0"/>
              <a:t>char</a:t>
            </a:r>
            <a:r>
              <a:rPr lang="hu-HU" dirty="0" smtClean="0"/>
              <a:t>[], </a:t>
            </a:r>
            <a:r>
              <a:rPr lang="hu-HU" dirty="0" err="1" smtClean="0"/>
              <a:t>char</a:t>
            </a:r>
            <a:r>
              <a:rPr lang="hu-HU" dirty="0" smtClean="0"/>
              <a:t>*, </a:t>
            </a:r>
            <a:r>
              <a:rPr lang="hu-HU" dirty="0" err="1" smtClean="0"/>
              <a:t>wchar_t</a:t>
            </a:r>
            <a:r>
              <a:rPr lang="hu-HU" dirty="0" smtClean="0"/>
              <a:t>*, </a:t>
            </a:r>
            <a:r>
              <a:rPr lang="hu-HU" dirty="0" err="1" smtClean="0"/>
              <a:t>std</a:t>
            </a:r>
            <a:r>
              <a:rPr lang="hu-HU" dirty="0" smtClean="0"/>
              <a:t>::</a:t>
            </a:r>
            <a:r>
              <a:rPr lang="hu-HU" dirty="0" err="1" smtClean="0"/>
              <a:t>string</a:t>
            </a:r>
            <a:r>
              <a:rPr lang="hu-HU" dirty="0" smtClean="0"/>
              <a:t>, </a:t>
            </a:r>
            <a:r>
              <a:rPr lang="hu-HU" dirty="0" err="1" smtClean="0"/>
              <a:t>std</a:t>
            </a:r>
            <a:r>
              <a:rPr lang="hu-HU" dirty="0" smtClean="0"/>
              <a:t>::</a:t>
            </a:r>
            <a:r>
              <a:rPr lang="hu-HU" dirty="0" err="1" smtClean="0"/>
              <a:t>wstring</a:t>
            </a:r>
            <a:r>
              <a:rPr lang="hu-HU" dirty="0" smtClean="0"/>
              <a:t>, </a:t>
            </a:r>
            <a:r>
              <a:rPr lang="hu-HU" dirty="0" err="1" smtClean="0"/>
              <a:t>QString</a:t>
            </a:r>
            <a:r>
              <a:rPr lang="hu-HU" dirty="0" smtClean="0"/>
              <a:t>, </a:t>
            </a:r>
            <a:r>
              <a:rPr lang="hu-HU" dirty="0" err="1" smtClean="0"/>
              <a:t>CString</a:t>
            </a:r>
            <a:r>
              <a:rPr lang="hu-HU" dirty="0" smtClean="0"/>
              <a:t>, </a:t>
            </a:r>
            <a:r>
              <a:rPr lang="hu-HU" dirty="0" err="1" smtClean="0"/>
              <a:t>fbstring</a:t>
            </a:r>
            <a:r>
              <a:rPr lang="hu-HU" dirty="0" smtClean="0"/>
              <a:t>)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CC8C77-0C45-4AD4-B4A9-3CA465BDCD49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6681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more complex data </a:t>
            </a:r>
            <a:r>
              <a:rPr lang="hu-HU" dirty="0" smtClean="0"/>
              <a:t>- XML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5898670" y="908650"/>
            <a:ext cx="3076889" cy="4941705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dirty="0" smtClean="0"/>
              <a:t>Strict format</a:t>
            </a:r>
            <a:endParaRPr lang="hu-HU" dirty="0" smtClean="0"/>
          </a:p>
          <a:p>
            <a:pPr>
              <a:defRPr/>
            </a:pPr>
            <a:r>
              <a:rPr lang="hu-HU" dirty="0">
                <a:cs typeface="Times New Roman" pitchFamily="18" charset="0"/>
                <a:sym typeface="Wingdings" pitchFamily="2" charset="2"/>
              </a:rPr>
              <a:t>XML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declaration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+ XML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node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+ XML </a:t>
            </a:r>
            <a:r>
              <a:rPr lang="en-US" dirty="0" err="1" smtClean="0">
                <a:cs typeface="Times New Roman" pitchFamily="18" charset="0"/>
                <a:sym typeface="Wingdings" pitchFamily="2" charset="2"/>
              </a:rPr>
              <a:t>attribut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e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s</a:t>
            </a:r>
            <a:endParaRPr lang="hu-HU" dirty="0" smtClean="0"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Can encode anything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!</a:t>
            </a: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„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Encode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as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string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”</a:t>
            </a:r>
          </a:p>
          <a:p>
            <a:pPr>
              <a:defRPr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Any encoding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(UTF8!!!)</a:t>
            </a:r>
          </a:p>
          <a:p>
            <a:pPr>
              <a:defRPr/>
            </a:pP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Schema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/DTD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is possible, advised</a:t>
            </a:r>
            <a:endParaRPr lang="hu-HU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4123" y="908650"/>
            <a:ext cx="5824547" cy="3616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&lt;?xml version="1.0"?&gt;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COOKING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Everyday Italian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Giada De Laurentiis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2005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30.00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category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Learning XML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Erik T. Ray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author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2003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hu-HU" altLang="hu-HU" sz="1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39.95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0" algn="l" eaLnBrk="0" hangingPunct="0"/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hu-HU" altLang="hu-HU" sz="1500" b="1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bookstore</a:t>
            </a:r>
            <a:r>
              <a:rPr lang="hu-HU" altLang="hu-HU" sz="15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hu-HU" altLang="hu-HU" sz="15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049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more complex data</a:t>
            </a:r>
            <a:r>
              <a:rPr lang="hu-HU" dirty="0" smtClean="0"/>
              <a:t> </a:t>
            </a:r>
            <a:r>
              <a:rPr lang="hu-HU" dirty="0"/>
              <a:t>- </a:t>
            </a:r>
            <a:r>
              <a:rPr lang="hu-HU" dirty="0" smtClean="0"/>
              <a:t>JSON</a:t>
            </a:r>
            <a:endParaRPr lang="hu-HU" dirty="0"/>
          </a:p>
        </p:txBody>
      </p:sp>
      <p:pic>
        <p:nvPicPr>
          <p:cNvPr id="5" name="Picture 2" descr="https://izlooite.files.wordpress.com/2010/05/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7704500" cy="461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 helye 2"/>
          <p:cNvSpPr>
            <a:spLocks noGrp="1"/>
          </p:cNvSpPr>
          <p:nvPr>
            <p:ph type="body" sz="quarter" idx="13"/>
          </p:nvPr>
        </p:nvSpPr>
        <p:spPr>
          <a:xfrm>
            <a:off x="107950" y="5445281"/>
            <a:ext cx="8915175" cy="12363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No schema 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=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more flexible (schema is possible nowadays)</a:t>
            </a:r>
            <a:endParaRPr lang="hu-HU" dirty="0" smtClean="0"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„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Encode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as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string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”</a:t>
            </a: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UTF8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,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not obligatory, not defined</a:t>
            </a:r>
            <a:endParaRPr lang="hu-HU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816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more complex data</a:t>
            </a:r>
            <a:r>
              <a:rPr lang="hu-HU" dirty="0" smtClean="0"/>
              <a:t> </a:t>
            </a:r>
            <a:r>
              <a:rPr lang="hu-HU" dirty="0"/>
              <a:t>- </a:t>
            </a:r>
            <a:r>
              <a:rPr lang="en-US" dirty="0" smtClean="0"/>
              <a:t>YAML</a:t>
            </a:r>
            <a:endParaRPr lang="hu-HU" dirty="0"/>
          </a:p>
        </p:txBody>
      </p:sp>
      <p:sp>
        <p:nvSpPr>
          <p:cNvPr id="6" name="Szöveg helye 2"/>
          <p:cNvSpPr>
            <a:spLocks noGrp="1"/>
          </p:cNvSpPr>
          <p:nvPr>
            <p:ph type="body" sz="quarter" idx="13"/>
          </p:nvPr>
        </p:nvSpPr>
        <p:spPr>
          <a:xfrm>
            <a:off x="107950" y="5445281"/>
            <a:ext cx="8915175" cy="12363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Rarely used: ROS, PHP </a:t>
            </a:r>
            <a:r>
              <a:rPr lang="en-US" dirty="0" err="1" smtClean="0">
                <a:cs typeface="Times New Roman" pitchFamily="18" charset="0"/>
                <a:sym typeface="Wingdings" pitchFamily="2" charset="2"/>
              </a:rPr>
              <a:t>Symfony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, Amazon AWS</a:t>
            </a:r>
          </a:p>
          <a:p>
            <a:pPr>
              <a:defRPr/>
            </a:pPr>
            <a:r>
              <a:rPr lang="en-US" dirty="0" smtClean="0">
                <a:cs typeface="Times New Roman" pitchFamily="18" charset="0"/>
                <a:sym typeface="Wingdings" pitchFamily="2" charset="2"/>
              </a:rPr>
              <a:t>Schema is not possible</a:t>
            </a:r>
            <a:endParaRPr lang="hu-HU" dirty="0" smtClean="0"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r>
              <a:rPr lang="hu-HU" dirty="0" smtClean="0">
                <a:cs typeface="Times New Roman" pitchFamily="18" charset="0"/>
                <a:sym typeface="Wingdings" pitchFamily="2" charset="2"/>
              </a:rPr>
              <a:t>„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Encode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as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string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”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, </a:t>
            </a:r>
            <a:r>
              <a:rPr lang="hu-HU" dirty="0" smtClean="0">
                <a:cs typeface="Times New Roman" pitchFamily="18" charset="0"/>
                <a:sym typeface="Wingdings" pitchFamily="2" charset="2"/>
              </a:rPr>
              <a:t>UTF8 </a:t>
            </a:r>
            <a:r>
              <a:rPr lang="hu-HU" dirty="0" err="1" smtClean="0">
                <a:cs typeface="Times New Roman" pitchFamily="18" charset="0"/>
                <a:sym typeface="Wingdings" pitchFamily="2" charset="2"/>
              </a:rPr>
              <a:t>encoding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 recommended</a:t>
            </a:r>
            <a:endParaRPr lang="hu-HU" dirty="0"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7F5FD8-AE3A-4281-8005-0D973ED324AE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" y="692149"/>
            <a:ext cx="4515011" cy="46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4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ilver">
  <a:themeElements>
    <a:clrScheme name="1_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27883</TotalTime>
  <Words>1809</Words>
  <Application>Microsoft Office PowerPoint</Application>
  <PresentationFormat>Diavetítés a képernyőre (4:3 oldalarány)</PresentationFormat>
  <Paragraphs>404</Paragraphs>
  <Slides>37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37</vt:i4>
      </vt:variant>
    </vt:vector>
  </HeadingPairs>
  <TitlesOfParts>
    <vt:vector size="44" baseType="lpstr">
      <vt:lpstr>Calibri</vt:lpstr>
      <vt:lpstr>Wingdings</vt:lpstr>
      <vt:lpstr>Times New Roman</vt:lpstr>
      <vt:lpstr>Courier New</vt:lpstr>
      <vt:lpstr>Segoe UI</vt:lpstr>
      <vt:lpstr>Silver</vt:lpstr>
      <vt:lpstr>1_Silver</vt:lpstr>
      <vt:lpstr>Advanced development techniques</vt:lpstr>
      <vt:lpstr>Serverside programming</vt:lpstr>
      <vt:lpstr>GET/POST</vt:lpstr>
      <vt:lpstr>SEO</vt:lpstr>
      <vt:lpstr>Web services</vt:lpstr>
      <vt:lpstr>Low-level data encoding</vt:lpstr>
      <vt:lpstr>Encoding more complex data - XML</vt:lpstr>
      <vt:lpstr>Encoding more complex data - JSON</vt:lpstr>
      <vt:lpstr>Encoding more complex data - YAML</vt:lpstr>
      <vt:lpstr>Encoding more complex data - serialization</vt:lpstr>
      <vt:lpstr>Serialization - speed</vt:lpstr>
      <vt:lpstr>Serialization - speed</vt:lpstr>
      <vt:lpstr>Data transfer – Low level</vt:lpstr>
      <vt:lpstr>DO NOT reinvent the wheel… </vt:lpstr>
      <vt:lpstr>SOAP: EVERYTHING is hidden/automatic</vt:lpstr>
      <vt:lpstr>SOAP vs REST</vt:lpstr>
      <vt:lpstr>SOAP vs REST</vt:lpstr>
      <vt:lpstr>To test web method calls: Postman, SoapUI</vt:lpstr>
      <vt:lpstr>REST = Access anything</vt:lpstr>
      <vt:lpstr>REST = Access anywhere</vt:lpstr>
      <vt:lpstr>REST examples</vt:lpstr>
      <vt:lpstr>Oauth flow</vt:lpstr>
      <vt:lpstr>Classic websites</vt:lpstr>
      <vt:lpstr>Modern websites</vt:lpstr>
      <vt:lpstr>Redirect / JS?</vt:lpstr>
      <vt:lpstr>SOAP, REST</vt:lpstr>
      <vt:lpstr>WCF</vt:lpstr>
      <vt:lpstr>App.config file</vt:lpstr>
      <vt:lpstr>WCF Host</vt:lpstr>
      <vt:lpstr>WCF Client</vt:lpstr>
      <vt:lpstr>WCF Client</vt:lpstr>
      <vt:lpstr>Current MS trend: WebAPI + SignalR</vt:lpstr>
      <vt:lpstr>WCF + SignalR</vt:lpstr>
      <vt:lpstr>To summarize…</vt:lpstr>
      <vt:lpstr>gRPC</vt:lpstr>
      <vt:lpstr>PowerPoint-bemutató</vt:lpstr>
      <vt:lpstr>PowerPoint-bemutató</vt:lpstr>
    </vt:vector>
  </TitlesOfParts>
  <Company>OE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PPT/2</dc:title>
  <dc:subject>PPT</dc:subject>
  <dc:creator>Szabó Zsolt, Szénási Sándor</dc:creator>
  <cp:lastModifiedBy>Zs</cp:lastModifiedBy>
  <cp:revision>1410</cp:revision>
  <dcterms:created xsi:type="dcterms:W3CDTF">2006-05-29T11:27:00Z</dcterms:created>
  <dcterms:modified xsi:type="dcterms:W3CDTF">2020-11-29T15:53:31Z</dcterms:modified>
</cp:coreProperties>
</file>