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32"/>
  </p:notesMasterIdLst>
  <p:handoutMasterIdLst>
    <p:handoutMasterId r:id="rId33"/>
  </p:handoutMasterIdLst>
  <p:sldIdLst>
    <p:sldId id="258" r:id="rId3"/>
    <p:sldId id="742" r:id="rId4"/>
    <p:sldId id="743" r:id="rId5"/>
    <p:sldId id="744" r:id="rId6"/>
    <p:sldId id="745" r:id="rId7"/>
    <p:sldId id="746" r:id="rId8"/>
    <p:sldId id="747" r:id="rId9"/>
    <p:sldId id="748" r:id="rId10"/>
    <p:sldId id="749" r:id="rId11"/>
    <p:sldId id="750" r:id="rId12"/>
    <p:sldId id="751" r:id="rId13"/>
    <p:sldId id="752" r:id="rId14"/>
    <p:sldId id="753" r:id="rId15"/>
    <p:sldId id="754" r:id="rId16"/>
    <p:sldId id="755" r:id="rId17"/>
    <p:sldId id="756" r:id="rId18"/>
    <p:sldId id="757" r:id="rId19"/>
    <p:sldId id="758" r:id="rId20"/>
    <p:sldId id="759" r:id="rId21"/>
    <p:sldId id="760" r:id="rId22"/>
    <p:sldId id="761" r:id="rId23"/>
    <p:sldId id="763" r:id="rId24"/>
    <p:sldId id="764" r:id="rId25"/>
    <p:sldId id="765" r:id="rId26"/>
    <p:sldId id="766" r:id="rId27"/>
    <p:sldId id="767" r:id="rId28"/>
    <p:sldId id="762" r:id="rId29"/>
    <p:sldId id="566" r:id="rId30"/>
    <p:sldId id="301" r:id="rId31"/>
  </p:sldIdLst>
  <p:sldSz cx="9144000" cy="6858000" type="screen4x3"/>
  <p:notesSz cx="6858000" cy="9144000"/>
  <p:embeddedFontLst>
    <p:embeddedFont>
      <p:font typeface="Segoe UI" panose="020B0502040204020203"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4CC64"/>
    <a:srgbClr val="0000FF"/>
    <a:srgbClr val="C0C0C0"/>
    <a:srgbClr val="0C0684"/>
    <a:srgbClr val="000066"/>
    <a:srgbClr val="FF0000"/>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84600" autoAdjust="0"/>
  </p:normalViewPr>
  <p:slideViewPr>
    <p:cSldViewPr>
      <p:cViewPr varScale="1">
        <p:scale>
          <a:sx n="59" d="100"/>
          <a:sy n="59" d="100"/>
        </p:scale>
        <p:origin x="1152" y="78"/>
      </p:cViewPr>
      <p:guideLst>
        <p:guide orient="horz" pos="2160"/>
        <p:guide pos="2880"/>
      </p:guideLst>
    </p:cSldViewPr>
  </p:slideViewPr>
  <p:outlineViewPr>
    <p:cViewPr>
      <p:scale>
        <a:sx n="33" d="100"/>
        <a:sy n="33" d="100"/>
      </p:scale>
      <p:origin x="0" y="23064"/>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4A35CD9E-0BBC-4150-A3C3-519CDBEF43C5}" type="slidenum">
              <a:rPr lang="hu-HU">
                <a:latin typeface="Calibri" panose="020F0502020204030204" pitchFamily="34" charset="0"/>
              </a:rPr>
              <a:pPr>
                <a:defRPr/>
              </a:pPr>
              <a:t>‹#›</a:t>
            </a:fld>
            <a:endParaRPr lang="hu-HU" dirty="0">
              <a:latin typeface="Calibri" panose="020F0502020204030204" pitchFamily="34" charset="0"/>
            </a:endParaRPr>
          </a:p>
        </p:txBody>
      </p:sp>
    </p:spTree>
    <p:extLst>
      <p:ext uri="{BB962C8B-B14F-4D97-AF65-F5344CB8AC3E}">
        <p14:creationId xmlns:p14="http://schemas.microsoft.com/office/powerpoint/2010/main" val="165124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Calibri" panose="020F0502020204030204" pitchFamily="34" charset="0"/>
              </a:defRPr>
            </a:lvl1pPr>
          </a:lstStyle>
          <a:p>
            <a:pPr>
              <a:defRPr/>
            </a:pPr>
            <a:endParaRPr lang="hu-HU"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Calibri" panose="020F0502020204030204" pitchFamily="34" charset="0"/>
              </a:defRPr>
            </a:lvl1pPr>
          </a:lstStyle>
          <a:p>
            <a:pPr>
              <a:defRPr/>
            </a:pPr>
            <a:endParaRPr lang="hu-HU"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dirty="0" err="1" smtClean="0"/>
              <a:t>Click</a:t>
            </a:r>
            <a:r>
              <a:rPr lang="hu-HU" noProof="0" dirty="0" smtClean="0"/>
              <a:t> </a:t>
            </a:r>
            <a:r>
              <a:rPr lang="hu-HU" noProof="0" dirty="0" err="1" smtClean="0"/>
              <a:t>to</a:t>
            </a:r>
            <a:r>
              <a:rPr lang="hu-HU" noProof="0" dirty="0" smtClean="0"/>
              <a:t> </a:t>
            </a:r>
            <a:r>
              <a:rPr lang="hu-HU" noProof="0" dirty="0" err="1" smtClean="0"/>
              <a:t>edit</a:t>
            </a:r>
            <a:r>
              <a:rPr lang="hu-HU" noProof="0" dirty="0" smtClean="0"/>
              <a:t> Master text </a:t>
            </a:r>
            <a:r>
              <a:rPr lang="hu-HU" noProof="0" dirty="0" err="1" smtClean="0"/>
              <a:t>styles</a:t>
            </a:r>
            <a:endParaRPr lang="hu-HU" noProof="0" dirty="0" smtClean="0"/>
          </a:p>
          <a:p>
            <a:pPr lvl="1"/>
            <a:r>
              <a:rPr lang="hu-HU" noProof="0" dirty="0" err="1" smtClean="0"/>
              <a:t>Second</a:t>
            </a:r>
            <a:r>
              <a:rPr lang="hu-HU" noProof="0" dirty="0" smtClean="0"/>
              <a:t> </a:t>
            </a:r>
            <a:r>
              <a:rPr lang="hu-HU" noProof="0" dirty="0" err="1" smtClean="0"/>
              <a:t>level</a:t>
            </a:r>
            <a:endParaRPr lang="hu-HU" noProof="0" dirty="0" smtClean="0"/>
          </a:p>
          <a:p>
            <a:pPr lvl="2"/>
            <a:r>
              <a:rPr lang="hu-HU" noProof="0" dirty="0" err="1" smtClean="0"/>
              <a:t>Third</a:t>
            </a:r>
            <a:r>
              <a:rPr lang="hu-HU" noProof="0" dirty="0" smtClean="0"/>
              <a:t> </a:t>
            </a:r>
            <a:r>
              <a:rPr lang="hu-HU" noProof="0" dirty="0" err="1" smtClean="0"/>
              <a:t>level</a:t>
            </a:r>
            <a:endParaRPr lang="hu-HU" noProof="0" dirty="0" smtClean="0"/>
          </a:p>
          <a:p>
            <a:pPr lvl="3"/>
            <a:r>
              <a:rPr lang="hu-HU" noProof="0" dirty="0" err="1" smtClean="0"/>
              <a:t>Fourth</a:t>
            </a:r>
            <a:r>
              <a:rPr lang="hu-HU" noProof="0" dirty="0" smtClean="0"/>
              <a:t> </a:t>
            </a:r>
            <a:r>
              <a:rPr lang="hu-HU" noProof="0" dirty="0" err="1" smtClean="0"/>
              <a:t>level</a:t>
            </a:r>
            <a:endParaRPr lang="hu-HU" noProof="0" dirty="0" smtClean="0"/>
          </a:p>
          <a:p>
            <a:pPr lvl="4"/>
            <a:r>
              <a:rPr lang="hu-HU" noProof="0" dirty="0" err="1" smtClean="0"/>
              <a:t>Fifth</a:t>
            </a:r>
            <a:r>
              <a:rPr lang="hu-HU" noProof="0" dirty="0" smtClean="0"/>
              <a:t> </a:t>
            </a:r>
            <a:r>
              <a:rPr lang="hu-HU" noProof="0" dirty="0" err="1" smtClean="0"/>
              <a:t>level</a:t>
            </a:r>
            <a:endParaRPr lang="hu-HU" noProof="0" dirty="0" smtClean="0"/>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Calibri" panose="020F0502020204030204" pitchFamily="34" charset="0"/>
              </a:defRPr>
            </a:lvl1pPr>
          </a:lstStyle>
          <a:p>
            <a:pPr>
              <a:defRPr/>
            </a:pPr>
            <a:endParaRPr lang="hu-HU"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anose="020F0502020204030204" pitchFamily="34" charset="0"/>
              </a:defRPr>
            </a:lvl1pPr>
          </a:lstStyle>
          <a:p>
            <a:pPr>
              <a:defRPr/>
            </a:pPr>
            <a:fld id="{101132C3-DFCE-47E9-9662-C659BE1390AF}" type="slidenum">
              <a:rPr lang="hu-HU" smtClean="0"/>
              <a:pPr>
                <a:defRPr/>
              </a:pPr>
              <a:t>‹#›</a:t>
            </a:fld>
            <a:endParaRPr lang="hu-HU" dirty="0"/>
          </a:p>
        </p:txBody>
      </p:sp>
    </p:spTree>
    <p:extLst>
      <p:ext uri="{BB962C8B-B14F-4D97-AF65-F5344CB8AC3E}">
        <p14:creationId xmlns:p14="http://schemas.microsoft.com/office/powerpoint/2010/main" val="783034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C8646EDD-CE67-4B12-BE09-2BDFAFFA7886}" type="slidenum">
              <a:rPr lang="hu-HU" sz="1200" smtClean="0">
                <a:solidFill>
                  <a:schemeClr val="tx1"/>
                </a:solidFill>
              </a:rPr>
              <a:pPr eaLnBrk="1" hangingPunct="1"/>
              <a:t>1</a:t>
            </a:fld>
            <a:endParaRPr lang="hu-HU" sz="1200" dirty="0" smtClean="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0941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12</a:t>
            </a:fld>
            <a:endParaRPr lang="hu-HU"/>
          </a:p>
        </p:txBody>
      </p:sp>
    </p:spTree>
    <p:extLst>
      <p:ext uri="{BB962C8B-B14F-4D97-AF65-F5344CB8AC3E}">
        <p14:creationId xmlns:p14="http://schemas.microsoft.com/office/powerpoint/2010/main" val="394632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kép helye 1"/>
          <p:cNvSpPr>
            <a:spLocks noGrp="1" noRot="1" noChangeAspect="1" noTextEdit="1"/>
          </p:cNvSpPr>
          <p:nvPr>
            <p:ph type="sldImg"/>
          </p:nvPr>
        </p:nvSpPr>
        <p:spPr>
          <a:ln/>
        </p:spPr>
      </p:sp>
      <p:sp>
        <p:nvSpPr>
          <p:cNvPr id="450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ValamiEventArgs: opcionális. Mese: van olyan esemény, ahol elég az esemény maga (pl. Click, Connect), és ez elmondja, hogy valami történt. Van olyan esemény, ahol az esemény mellé extra információkat akarunk adni (pl. MouseClick, MouseMove). Erre való az eseményparaméter. Ha nem kell saját, akkor: EventArgs (amúgy is ez az ős)</a:t>
            </a:r>
          </a:p>
          <a:p>
            <a:r>
              <a:rPr lang="hu-HU" altLang="hu-HU" smtClean="0"/>
              <a:t>ValamiEventHandler: object sender + eventargs paraméterű, void visszatérési típusú</a:t>
            </a:r>
          </a:p>
          <a:p>
            <a:r>
              <a:rPr lang="hu-HU" altLang="hu-HU" smtClean="0"/>
              <a:t>OnValami: opcionális, általában akkor, ha az esemény több helyen is bekövetkezhet a kódban, és nem akarjuk a NULL-ellenőrzést ismételni, vagy az esemény-loggolást ismételni --- Ez a külön metódus CSAK az esemény meghívását végzi el</a:t>
            </a:r>
          </a:p>
          <a:p>
            <a:r>
              <a:rPr lang="hu-HU" altLang="hu-HU" smtClean="0"/>
              <a:t>Esemény lekezelése az eseményt lekezelő osztályban: automata elnevezést fogunk többnyire használni</a:t>
            </a:r>
          </a:p>
        </p:txBody>
      </p:sp>
      <p:sp>
        <p:nvSpPr>
          <p:cNvPr id="450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11651B13-FFD0-4ECD-9F26-92D16F8EA5B7}" type="slidenum">
              <a:rPr lang="hu-HU" altLang="hu-HU" sz="1200" smtClean="0">
                <a:solidFill>
                  <a:schemeClr val="tx1"/>
                </a:solidFill>
                <a:latin typeface="Segoe UI" pitchFamily="34" charset="0"/>
              </a:rPr>
              <a:pPr eaLnBrk="1" hangingPunct="1"/>
              <a:t>13</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626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C# 2.0 megoldás</a:t>
            </a:r>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25202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C# 3.0-tól kezdve</a:t>
            </a:r>
            <a:endParaRPr lang="en-GB" dirty="0"/>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16</a:t>
            </a:fld>
            <a:endParaRPr lang="hu-HU"/>
          </a:p>
        </p:txBody>
      </p:sp>
    </p:spTree>
    <p:extLst>
      <p:ext uri="{BB962C8B-B14F-4D97-AF65-F5344CB8AC3E}">
        <p14:creationId xmlns:p14="http://schemas.microsoft.com/office/powerpoint/2010/main" val="377795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a:ln/>
        </p:spPr>
      </p:sp>
      <p:sp>
        <p:nvSpPr>
          <p:cNvPr id="3686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Funct: utolsó helyen van a visszatérési típus, előtte a bemenő paraméterek (max. 4)</a:t>
            </a:r>
          </a:p>
          <a:p>
            <a:r>
              <a:rPr lang="hu-HU" altLang="hu-HU" smtClean="0"/>
              <a:t>A Func párja az Action, amely szintén maximum négy bemenő paramétert kaphat, de nem lehet visszatérési értéke</a:t>
            </a:r>
            <a:r>
              <a:rPr lang="hu-HU" altLang="hu-HU" i="1" smtClean="0"/>
              <a:t> </a:t>
            </a:r>
            <a:r>
              <a:rPr lang="hu-HU" altLang="hu-HU" smtClean="0"/>
              <a:t>Speciális eset: amikor a fordító nem tudja a delegate-ből eldönteni, hogy milyen típusúak a paraméterek</a:t>
            </a:r>
          </a:p>
        </p:txBody>
      </p:sp>
      <p:sp>
        <p:nvSpPr>
          <p:cNvPr id="368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E2855486-B442-4C7C-8D3F-4852CD0F5487}" type="slidenum">
              <a:rPr lang="hu-HU" altLang="hu-HU" sz="1200" smtClean="0">
                <a:solidFill>
                  <a:schemeClr val="tx1"/>
                </a:solidFill>
                <a:latin typeface="Segoe UI" pitchFamily="34" charset="0"/>
              </a:rPr>
              <a:pPr eaLnBrk="1" hangingPunct="1"/>
              <a:t>17</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406791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20</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345309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22</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185683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27</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258936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a:ln/>
        </p:spPr>
      </p:sp>
      <p:sp>
        <p:nvSpPr>
          <p:cNvPr id="9011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smtClean="0"/>
          </a:p>
        </p:txBody>
      </p:sp>
      <p:sp>
        <p:nvSpPr>
          <p:cNvPr id="9011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372768E-2D13-49D4-897B-ABB607B3757B}" type="slidenum">
              <a:rPr lang="hu-HU" sz="1200" smtClean="0">
                <a:solidFill>
                  <a:schemeClr val="tx1"/>
                </a:solidFill>
              </a:rPr>
              <a:pPr eaLnBrk="1" hangingPunct="1"/>
              <a:t>28</a:t>
            </a:fld>
            <a:endParaRPr lang="hu-HU" sz="1200" dirty="0" smtClean="0">
              <a:solidFill>
                <a:schemeClr val="tx1"/>
              </a:solidFill>
            </a:endParaRPr>
          </a:p>
        </p:txBody>
      </p:sp>
    </p:spTree>
    <p:extLst>
      <p:ext uri="{BB962C8B-B14F-4D97-AF65-F5344CB8AC3E}">
        <p14:creationId xmlns:p14="http://schemas.microsoft.com/office/powerpoint/2010/main" val="287453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D42427A-9385-44B0-8172-520377342A8C}" type="slidenum">
              <a:rPr lang="hu-HU" sz="1200" smtClean="0">
                <a:solidFill>
                  <a:schemeClr val="tx1"/>
                </a:solidFill>
              </a:rPr>
              <a:pPr eaLnBrk="1" hangingPunct="1"/>
              <a:t>29</a:t>
            </a:fld>
            <a:endParaRPr lang="hu-HU" sz="1200" dirty="0" smtClean="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3655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4</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800" smtClean="0"/>
              <a:t>NEM</a:t>
            </a:r>
            <a:r>
              <a:rPr lang="hu-HU" altLang="hu-HU" sz="2800" baseline="0" smtClean="0"/>
              <a:t> KEVERNI ÖSSZE A DELEGÁLTAT ÉS A DELEGÁLT TÍPUSÁT!!!! -&gt; OSZTÁLY VS PÉLDÁNY</a:t>
            </a:r>
            <a:endParaRPr lang="hu-HU" altLang="hu-HU" sz="2800" smtClean="0"/>
          </a:p>
          <a:p>
            <a:pPr eaLnBrk="1" hangingPunct="1"/>
            <a:endParaRPr lang="hu-HU" altLang="hu-HU" sz="2800" smtClean="0"/>
          </a:p>
          <a:p>
            <a:pPr eaLnBrk="1" hangingPunct="1"/>
            <a:r>
              <a:rPr lang="hu-HU" altLang="hu-HU" sz="2800" smtClean="0"/>
              <a:t>Fontos: ez még csak egy típusdeklaráció </a:t>
            </a:r>
            <a:r>
              <a:rPr lang="hu-HU" altLang="hu-HU" sz="2800" smtClean="0">
                <a:sym typeface="Wingdings" pitchFamily="2" charset="2"/>
              </a:rPr>
              <a:t></a:t>
            </a:r>
          </a:p>
          <a:p>
            <a:pPr lvl="1" eaLnBrk="1" hangingPunct="1"/>
            <a:r>
              <a:rPr lang="hu-HU" altLang="hu-HU" sz="2800" b="1" smtClean="0">
                <a:sym typeface="Wingdings" pitchFamily="2" charset="2"/>
              </a:rPr>
              <a:t>Változó nélkül nem használható</a:t>
            </a:r>
          </a:p>
          <a:p>
            <a:pPr lvl="1" eaLnBrk="1" hangingPunct="1"/>
            <a:r>
              <a:rPr lang="hu-HU" altLang="hu-HU" sz="2800" b="1" smtClean="0">
                <a:sym typeface="Wingdings" pitchFamily="2" charset="2"/>
              </a:rPr>
              <a:t>Referenciatípus</a:t>
            </a:r>
          </a:p>
          <a:p>
            <a:pPr lvl="1" eaLnBrk="1" hangingPunct="1"/>
            <a:r>
              <a:rPr lang="hu-HU" altLang="hu-HU" sz="2800" b="1" smtClean="0">
                <a:sym typeface="Wingdings" pitchFamily="2" charset="2"/>
              </a:rPr>
              <a:t>Metóduson belül nem deklarálható</a:t>
            </a:r>
          </a:p>
          <a:p>
            <a:pPr lvl="1" eaLnBrk="1" hangingPunct="1"/>
            <a:r>
              <a:rPr lang="hu-HU" altLang="hu-HU" sz="2800" b="1" smtClean="0">
                <a:sym typeface="Wingdings" pitchFamily="2" charset="2"/>
              </a:rPr>
              <a:t>Osztályon belül és kívül is deklarálható</a:t>
            </a:r>
            <a:endParaRPr lang="hu-HU" altLang="hu-HU" sz="2400" b="1" smtClean="0"/>
          </a:p>
        </p:txBody>
      </p:sp>
    </p:spTree>
    <p:extLst>
      <p:ext uri="{BB962C8B-B14F-4D97-AF65-F5344CB8AC3E}">
        <p14:creationId xmlns:p14="http://schemas.microsoft.com/office/powerpoint/2010/main" val="301234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5</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400" b="1" smtClean="0"/>
              <a:t>Azt,</a:t>
            </a:r>
            <a:r>
              <a:rPr lang="hu-HU" altLang="hu-HU" sz="2400" b="1" baseline="0" smtClean="0"/>
              <a:t> h a delegáltban több függvény is lehet, multicast tulajdonságnak hívják. NEM AZT HÍVJÁK MULTICAST TULAJDONSÁGNAK, HOGY TÉNYLEG TÖBB FÜGGVÉNY VAN BENNE! A multicast kifejezés a képességét jelzi, .NET-ben van unicast delegált is, de C#-ban csak multicast van (=minden delegáltban több függvény lehet)</a:t>
            </a:r>
            <a:endParaRPr lang="hu-HU" altLang="hu-HU" sz="2400" b="1" smtClean="0"/>
          </a:p>
        </p:txBody>
      </p:sp>
    </p:spTree>
    <p:extLst>
      <p:ext uri="{BB962C8B-B14F-4D97-AF65-F5344CB8AC3E}">
        <p14:creationId xmlns:p14="http://schemas.microsoft.com/office/powerpoint/2010/main" val="100781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6</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z="2400" b="1" smtClean="0"/>
          </a:p>
        </p:txBody>
      </p:sp>
    </p:spTree>
    <p:extLst>
      <p:ext uri="{BB962C8B-B14F-4D97-AF65-F5344CB8AC3E}">
        <p14:creationId xmlns:p14="http://schemas.microsoft.com/office/powerpoint/2010/main" val="184330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7</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400" b="1" smtClean="0"/>
              <a:t>A felső harmadik oszlop az adott delegált</a:t>
            </a:r>
            <a:r>
              <a:rPr lang="hu-HU" altLang="hu-HU" sz="2400" b="1" baseline="0" smtClean="0"/>
              <a:t> típusok használatára mutat példát </a:t>
            </a:r>
            <a:endParaRPr lang="hu-HU" altLang="hu-HU" sz="2400" b="1" smtClean="0"/>
          </a:p>
        </p:txBody>
      </p:sp>
    </p:spTree>
    <p:extLst>
      <p:ext uri="{BB962C8B-B14F-4D97-AF65-F5344CB8AC3E}">
        <p14:creationId xmlns:p14="http://schemas.microsoft.com/office/powerpoint/2010/main" val="55020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8</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z="2400" b="1" smtClean="0"/>
          </a:p>
        </p:txBody>
      </p:sp>
    </p:spTree>
    <p:extLst>
      <p:ext uri="{BB962C8B-B14F-4D97-AF65-F5344CB8AC3E}">
        <p14:creationId xmlns:p14="http://schemas.microsoft.com/office/powerpoint/2010/main" val="201655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147C4171-0AD2-43F7-8424-FBE25EB37279}" type="slidenum">
              <a:rPr lang="hu-HU" altLang="hu-HU" sz="1200">
                <a:solidFill>
                  <a:schemeClr val="tx1"/>
                </a:solidFill>
                <a:latin typeface="Segoe UI" pitchFamily="34" charset="0"/>
              </a:rPr>
              <a:pPr algn="r" eaLnBrk="1" hangingPunct="1"/>
              <a:t>9</a:t>
            </a:fld>
            <a:endParaRPr lang="hu-HU" altLang="hu-HU" sz="1200">
              <a:solidFill>
                <a:schemeClr val="tx1"/>
              </a:solidFill>
              <a:latin typeface="Segoe UI"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mtClean="0"/>
              <a:t>A látható kód apró hiányossága, hogy a delegate-et NULL ellenőrzés nélkül hajtja végre – inicializálatlan delegate esetén ez nullreferenceexception-t jelent</a:t>
            </a:r>
          </a:p>
          <a:p>
            <a:pPr eaLnBrk="1" hangingPunct="1"/>
            <a:endParaRPr lang="en-US" altLang="hu-HU" smtClean="0"/>
          </a:p>
        </p:txBody>
      </p:sp>
    </p:spTree>
    <p:extLst>
      <p:ext uri="{BB962C8B-B14F-4D97-AF65-F5344CB8AC3E}">
        <p14:creationId xmlns:p14="http://schemas.microsoft.com/office/powerpoint/2010/main" val="338680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ln/>
        </p:spPr>
      </p:sp>
      <p:sp>
        <p:nvSpPr>
          <p:cNvPr id="4096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4096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8CDFEF27-D5C5-4407-A550-97D5E36DD491}" type="slidenum">
              <a:rPr lang="hu-HU" altLang="hu-HU" sz="1200" smtClean="0">
                <a:solidFill>
                  <a:schemeClr val="tx1"/>
                </a:solidFill>
                <a:latin typeface="Segoe UI" pitchFamily="34" charset="0"/>
              </a:rPr>
              <a:pPr eaLnBrk="1" hangingPunct="1"/>
              <a:t>10</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172906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kép helye 1"/>
          <p:cNvSpPr>
            <a:spLocks noGrp="1" noRot="1" noChangeAspect="1" noTextEdit="1"/>
          </p:cNvSpPr>
          <p:nvPr>
            <p:ph type="sldImg"/>
          </p:nvPr>
        </p:nvSpPr>
        <p:spPr>
          <a:ln/>
        </p:spPr>
      </p:sp>
      <p:sp>
        <p:nvSpPr>
          <p:cNvPr id="4198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p>
        </p:txBody>
      </p:sp>
      <p:sp>
        <p:nvSpPr>
          <p:cNvPr id="4198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19C9260-DD0F-474D-B6EB-427DB84FC845}" type="slidenum">
              <a:rPr lang="hu-HU" altLang="hu-HU" sz="1200" smtClean="0">
                <a:solidFill>
                  <a:schemeClr val="tx1"/>
                </a:solidFill>
                <a:latin typeface="Segoe UI" pitchFamily="34" charset="0"/>
              </a:rPr>
              <a:pPr eaLnBrk="1" hangingPunct="1"/>
              <a:t>11</a:t>
            </a:fld>
            <a:endParaRPr lang="hu-HU" altLang="hu-HU" sz="1200" smtClean="0">
              <a:solidFill>
                <a:schemeClr val="tx1"/>
              </a:solidFill>
              <a:latin typeface="Segoe UI" pitchFamily="34" charset="0"/>
            </a:endParaRPr>
          </a:p>
        </p:txBody>
      </p:sp>
    </p:spTree>
    <p:extLst>
      <p:ext uri="{BB962C8B-B14F-4D97-AF65-F5344CB8AC3E}">
        <p14:creationId xmlns:p14="http://schemas.microsoft.com/office/powerpoint/2010/main" val="340009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smtClean="0"/>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smtClean="0"/>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4FE3F63D-85EE-44CC-9B17-615FB0AB8482}" type="slidenum">
              <a:rPr lang="hu-HU"/>
              <a:pPr>
                <a:defRPr/>
              </a:pPr>
              <a:t>‹#›</a:t>
            </a:fld>
            <a:endParaRPr lang="hu-HU"/>
          </a:p>
        </p:txBody>
      </p:sp>
      <p:sp>
        <p:nvSpPr>
          <p:cNvPr id="7" name="Rectangle 15"/>
          <p:cNvSpPr>
            <a:spLocks noGrp="1" noChangeArrowheads="1"/>
          </p:cNvSpPr>
          <p:nvPr>
            <p:ph type="ftr" sz="quarter" idx="12"/>
          </p:nvPr>
        </p:nvSpPr>
        <p:spPr>
          <a:xfrm>
            <a:off x="3124200" y="6245225"/>
            <a:ext cx="2895600" cy="476250"/>
          </a:xfrm>
        </p:spPr>
        <p:txBody>
          <a:bodyPr/>
          <a:lstStyle>
            <a:lvl1pPr>
              <a:defRPr/>
            </a:lvl1pPr>
          </a:lstStyle>
          <a:p>
            <a:pPr>
              <a:defRPr/>
            </a:pPr>
            <a:r>
              <a:rPr lang="hu-HU" smtClean="0"/>
              <a:t>SzaboZs</a:t>
            </a:r>
            <a:endParaRPr lang="hu-HU"/>
          </a:p>
        </p:txBody>
      </p:sp>
    </p:spTree>
    <p:extLst>
      <p:ext uri="{BB962C8B-B14F-4D97-AF65-F5344CB8AC3E}">
        <p14:creationId xmlns:p14="http://schemas.microsoft.com/office/powerpoint/2010/main" val="202401707"/>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F6576CF3-6A93-49FC-89C5-CE152A5E28C8}" type="slidenum">
              <a:rPr lang="hu-HU"/>
              <a:pPr>
                <a:defRPr/>
              </a:pPr>
              <a:t>‹#›</a:t>
            </a:fld>
            <a:endParaRPr lang="hu-HU"/>
          </a:p>
        </p:txBody>
      </p:sp>
    </p:spTree>
    <p:extLst>
      <p:ext uri="{BB962C8B-B14F-4D97-AF65-F5344CB8AC3E}">
        <p14:creationId xmlns:p14="http://schemas.microsoft.com/office/powerpoint/2010/main" val="113750586"/>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BC425B45-AD67-4138-B7CD-0F5BDAAD2A0E}" type="slidenum">
              <a:rPr lang="hu-HU"/>
              <a:pPr>
                <a:defRPr/>
              </a:pPr>
              <a:t>‹#›</a:t>
            </a:fld>
            <a:endParaRPr lang="hu-HU"/>
          </a:p>
        </p:txBody>
      </p:sp>
    </p:spTree>
    <p:extLst>
      <p:ext uri="{BB962C8B-B14F-4D97-AF65-F5344CB8AC3E}">
        <p14:creationId xmlns:p14="http://schemas.microsoft.com/office/powerpoint/2010/main" val="3720307399"/>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AE6FC6C1-1FAF-43B7-9479-BB452377AAE4}" type="slidenum">
              <a:rPr lang="hu-HU"/>
              <a:pPr>
                <a:defRPr/>
              </a:pPr>
              <a:t>‹#›</a:t>
            </a:fld>
            <a:endParaRPr lang="hu-HU"/>
          </a:p>
        </p:txBody>
      </p:sp>
    </p:spTree>
    <p:extLst>
      <p:ext uri="{BB962C8B-B14F-4D97-AF65-F5344CB8AC3E}">
        <p14:creationId xmlns:p14="http://schemas.microsoft.com/office/powerpoint/2010/main" val="380908187"/>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smtClean="0"/>
              <a:t>Mintacím szerkesztése</a:t>
            </a:r>
            <a:endParaRPr lang="hu-HU"/>
          </a:p>
        </p:txBody>
      </p:sp>
      <p:sp>
        <p:nvSpPr>
          <p:cNvPr id="3" name="Táblázat helye 2"/>
          <p:cNvSpPr>
            <a:spLocks noGrp="1"/>
          </p:cNvSpPr>
          <p:nvPr>
            <p:ph type="tbl" idx="1"/>
          </p:nvPr>
        </p:nvSpPr>
        <p:spPr>
          <a:xfrm>
            <a:off x="107950" y="692150"/>
            <a:ext cx="8928100" cy="5761038"/>
          </a:xfrm>
        </p:spPr>
        <p:txBody>
          <a:bodyPr/>
          <a:lstStyle/>
          <a:p>
            <a:pPr lvl="0"/>
            <a:endParaRPr lang="hu-HU" noProof="0" smtClean="0"/>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C4EDC2BE-1823-417E-A4F3-693B93182CA0}" type="slidenum">
              <a:rPr lang="hu-HU"/>
              <a:pPr>
                <a:defRPr/>
              </a:pPr>
              <a:t>‹#›</a:t>
            </a:fld>
            <a:endParaRPr lang="hu-HU"/>
          </a:p>
        </p:txBody>
      </p:sp>
    </p:spTree>
    <p:extLst>
      <p:ext uri="{BB962C8B-B14F-4D97-AF65-F5344CB8AC3E}">
        <p14:creationId xmlns:p14="http://schemas.microsoft.com/office/powerpoint/2010/main" val="987782675"/>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5804299B-CA50-4C32-AB8B-7E4347FB4798}" type="slidenum">
              <a:rPr lang="hu-HU"/>
              <a:pPr>
                <a:defRPr/>
              </a:pPr>
              <a:t>‹#›</a:t>
            </a:fld>
            <a:endParaRPr lang="hu-HU"/>
          </a:p>
        </p:txBody>
      </p:sp>
    </p:spTree>
    <p:extLst>
      <p:ext uri="{BB962C8B-B14F-4D97-AF65-F5344CB8AC3E}">
        <p14:creationId xmlns:p14="http://schemas.microsoft.com/office/powerpoint/2010/main" val="2017215160"/>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FECC8C77-0C45-4AD4-B4A9-3CA465BDCD49}" type="slidenum">
              <a:rPr lang="hu-HU"/>
              <a:pPr>
                <a:defRPr/>
              </a:pPr>
              <a:t>‹#›</a:t>
            </a:fld>
            <a:endParaRPr lang="hu-HU"/>
          </a:p>
        </p:txBody>
      </p:sp>
    </p:spTree>
    <p:extLst>
      <p:ext uri="{BB962C8B-B14F-4D97-AF65-F5344CB8AC3E}">
        <p14:creationId xmlns:p14="http://schemas.microsoft.com/office/powerpoint/2010/main" val="99554738"/>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5C1E2F33-5BCF-4D90-81BE-CD06FCF6DBB1}" type="slidenum">
              <a:rPr lang="hu-HU"/>
              <a:pPr>
                <a:defRPr/>
              </a:pPr>
              <a:t>‹#›</a:t>
            </a:fld>
            <a:endParaRPr lang="hu-HU"/>
          </a:p>
        </p:txBody>
      </p:sp>
    </p:spTree>
    <p:extLst>
      <p:ext uri="{BB962C8B-B14F-4D97-AF65-F5344CB8AC3E}">
        <p14:creationId xmlns:p14="http://schemas.microsoft.com/office/powerpoint/2010/main" val="3860465744"/>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FEC391B6-F415-426E-B7CB-C6CC8637004D}" type="slidenum">
              <a:rPr lang="hu-HU"/>
              <a:pPr>
                <a:defRPr/>
              </a:pPr>
              <a:t>‹#›</a:t>
            </a:fld>
            <a:endParaRPr lang="hu-HU"/>
          </a:p>
        </p:txBody>
      </p:sp>
    </p:spTree>
    <p:extLst>
      <p:ext uri="{BB962C8B-B14F-4D97-AF65-F5344CB8AC3E}">
        <p14:creationId xmlns:p14="http://schemas.microsoft.com/office/powerpoint/2010/main" val="956744196"/>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8" name="Rectangle 9"/>
          <p:cNvSpPr>
            <a:spLocks noGrp="1" noChangeArrowheads="1"/>
          </p:cNvSpPr>
          <p:nvPr>
            <p:ph type="sldNum" sz="quarter" idx="11"/>
          </p:nvPr>
        </p:nvSpPr>
        <p:spPr>
          <a:ln/>
        </p:spPr>
        <p:txBody>
          <a:bodyPr/>
          <a:lstStyle>
            <a:lvl1pPr>
              <a:defRPr/>
            </a:lvl1pPr>
          </a:lstStyle>
          <a:p>
            <a:pPr>
              <a:defRPr/>
            </a:pPr>
            <a:fld id="{0DC7C312-F233-4176-9F9F-AE9E600C59BF}" type="slidenum">
              <a:rPr lang="hu-HU"/>
              <a:pPr>
                <a:defRPr/>
              </a:pPr>
              <a:t>‹#›</a:t>
            </a:fld>
            <a:endParaRPr lang="hu-HU"/>
          </a:p>
        </p:txBody>
      </p:sp>
    </p:spTree>
    <p:extLst>
      <p:ext uri="{BB962C8B-B14F-4D97-AF65-F5344CB8AC3E}">
        <p14:creationId xmlns:p14="http://schemas.microsoft.com/office/powerpoint/2010/main" val="3249910121"/>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4" name="Rectangle 9"/>
          <p:cNvSpPr>
            <a:spLocks noGrp="1" noChangeArrowheads="1"/>
          </p:cNvSpPr>
          <p:nvPr>
            <p:ph type="sldNum" sz="quarter" idx="11"/>
          </p:nvPr>
        </p:nvSpPr>
        <p:spPr>
          <a:ln/>
        </p:spPr>
        <p:txBody>
          <a:bodyPr/>
          <a:lstStyle>
            <a:lvl1pPr>
              <a:defRPr/>
            </a:lvl1pPr>
          </a:lstStyle>
          <a:p>
            <a:pPr>
              <a:defRPr/>
            </a:pPr>
            <a:fld id="{A8C0436F-A9FF-466B-8F40-6418C1D50AD5}" type="slidenum">
              <a:rPr lang="hu-HU"/>
              <a:pPr>
                <a:defRPr/>
              </a:pPr>
              <a:t>‹#›</a:t>
            </a:fld>
            <a:endParaRPr lang="hu-HU"/>
          </a:p>
        </p:txBody>
      </p:sp>
    </p:spTree>
    <p:extLst>
      <p:ext uri="{BB962C8B-B14F-4D97-AF65-F5344CB8AC3E}">
        <p14:creationId xmlns:p14="http://schemas.microsoft.com/office/powerpoint/2010/main" val="4110854253"/>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3" name="Rectangle 9"/>
          <p:cNvSpPr>
            <a:spLocks noGrp="1" noChangeArrowheads="1"/>
          </p:cNvSpPr>
          <p:nvPr>
            <p:ph type="sldNum" sz="quarter" idx="11"/>
          </p:nvPr>
        </p:nvSpPr>
        <p:spPr>
          <a:ln/>
        </p:spPr>
        <p:txBody>
          <a:bodyPr/>
          <a:lstStyle>
            <a:lvl1pPr>
              <a:defRPr/>
            </a:lvl1pPr>
          </a:lstStyle>
          <a:p>
            <a:pPr>
              <a:defRPr/>
            </a:pPr>
            <a:fld id="{3E2B4607-7461-4212-824A-80C2AA698AE4}" type="slidenum">
              <a:rPr lang="hu-HU"/>
              <a:pPr>
                <a:defRPr/>
              </a:pPr>
              <a:t>‹#›</a:t>
            </a:fld>
            <a:endParaRPr lang="hu-HU"/>
          </a:p>
        </p:txBody>
      </p:sp>
    </p:spTree>
    <p:extLst>
      <p:ext uri="{BB962C8B-B14F-4D97-AF65-F5344CB8AC3E}">
        <p14:creationId xmlns:p14="http://schemas.microsoft.com/office/powerpoint/2010/main" val="1698321538"/>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SzaboZs</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B12C4A87-4D0F-4CBD-BD5B-CF69A9F2644C}" type="slidenum">
              <a:rPr lang="hu-HU"/>
              <a:pPr>
                <a:defRPr/>
              </a:pPr>
              <a:t>‹#›</a:t>
            </a:fld>
            <a:endParaRPr lang="hu-HU"/>
          </a:p>
        </p:txBody>
      </p:sp>
    </p:spTree>
    <p:extLst>
      <p:ext uri="{BB962C8B-B14F-4D97-AF65-F5344CB8AC3E}">
        <p14:creationId xmlns:p14="http://schemas.microsoft.com/office/powerpoint/2010/main" val="3061110080"/>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dirty="0" err="1" smtClean="0"/>
              <a:t>Click</a:t>
            </a:r>
            <a:r>
              <a:rPr lang="hu-HU" dirty="0" smtClean="0"/>
              <a:t> </a:t>
            </a:r>
            <a:r>
              <a:rPr lang="hu-HU" dirty="0" err="1" smtClean="0"/>
              <a:t>to</a:t>
            </a:r>
            <a:r>
              <a:rPr lang="hu-HU" dirty="0" smtClean="0"/>
              <a:t> </a:t>
            </a:r>
            <a:r>
              <a:rPr lang="hu-HU" dirty="0" err="1" smtClean="0"/>
              <a:t>edit</a:t>
            </a:r>
            <a:r>
              <a:rPr lang="hu-HU" dirty="0" smtClean="0"/>
              <a:t> Master </a:t>
            </a:r>
            <a:r>
              <a:rPr lang="hu-HU" dirty="0" err="1" smtClean="0"/>
              <a:t>title</a:t>
            </a:r>
            <a:r>
              <a:rPr lang="hu-HU" dirty="0" smtClean="0"/>
              <a:t> </a:t>
            </a:r>
            <a:r>
              <a:rPr lang="hu-HU" dirty="0" err="1" smtClean="0"/>
              <a:t>style</a:t>
            </a:r>
            <a:endParaRPr lang="hu-HU" dirty="0" smtClean="0"/>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E7309FB9-9E6D-4EAF-8AB4-3A8A968BBDC0}" type="slidenum">
              <a:rPr lang="hu-HU"/>
              <a:pPr>
                <a:defRPr/>
              </a:pPr>
              <a:t>‹#›</a:t>
            </a:fld>
            <a:endParaRPr lang="hu-HU"/>
          </a:p>
        </p:txBody>
      </p:sp>
      <p:sp>
        <p:nvSpPr>
          <p:cNvPr id="1030"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55311" name="Rectangle 15"/>
          <p:cNvSpPr>
            <a:spLocks noGrp="1" noChangeArrowheads="1"/>
          </p:cNvSpPr>
          <p:nvPr>
            <p:ph type="ftr" sz="quarter" idx="3"/>
          </p:nvPr>
        </p:nvSpPr>
        <p:spPr bwMode="auto">
          <a:xfrm>
            <a:off x="2446338" y="6564313"/>
            <a:ext cx="4246562" cy="17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tx1"/>
                </a:solidFill>
              </a:defRPr>
            </a:lvl1pPr>
          </a:lstStyle>
          <a:p>
            <a:pPr>
              <a:defRPr/>
            </a:pPr>
            <a:r>
              <a:rPr lang="hu-HU" smtClean="0"/>
              <a:t>SzaboZs</a:t>
            </a:r>
            <a:endParaRPr lang="hu-HU"/>
          </a:p>
        </p:txBody>
      </p:sp>
    </p:spTree>
  </p:cSld>
  <p:clrMap bg1="lt1" tx1="dk1" bg2="lt2" tx2="dk2" accent1="accent1" accent2="accent2" accent3="accent3" accent4="accent4" accent5="accent5" accent6="accent6" hlink="hlink" folHlink="folHlink"/>
  <p:sldLayoutIdLst>
    <p:sldLayoutId id="2147484015" r:id="rId1"/>
  </p:sldLayoutIdLst>
  <p:transition spd="med">
    <p:cover/>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dirty="0" smtClean="0"/>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8" name="Rectangle 15"/>
          <p:cNvSpPr>
            <a:spLocks noGrp="1" noChangeArrowheads="1"/>
          </p:cNvSpPr>
          <p:nvPr>
            <p:ph type="ftr" sz="quarter" idx="3"/>
          </p:nvPr>
        </p:nvSpPr>
        <p:spPr bwMode="auto">
          <a:xfrm>
            <a:off x="2446338" y="6564313"/>
            <a:ext cx="4246562" cy="1793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000">
                <a:solidFill>
                  <a:schemeClr val="tx1"/>
                </a:solidFill>
              </a:defRPr>
            </a:lvl1pPr>
          </a:lstStyle>
          <a:p>
            <a:pPr>
              <a:defRPr/>
            </a:pPr>
            <a:r>
              <a:rPr lang="hu-HU" smtClean="0"/>
              <a:t>SzaboZs</a:t>
            </a:r>
            <a:endParaRPr lang="hu-HU"/>
          </a:p>
        </p:txBody>
      </p:sp>
      <p:sp>
        <p:nvSpPr>
          <p:cNvPr id="2053"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3A7DC47E-E48D-4991-9E17-7910E9DAA3E8}"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transition spd="med">
    <p:cover/>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msdn.microsoft.com/en-us/library/bb882516.asp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1CCD52CA-6380-49FE-80BE-6E2DFC2F268D}" type="slidenum">
              <a:rPr lang="hu-HU" sz="1000" smtClean="0">
                <a:solidFill>
                  <a:schemeClr val="tx1"/>
                </a:solidFill>
              </a:rPr>
              <a:pPr eaLnBrk="1" hangingPunct="1"/>
              <a:t>1</a:t>
            </a:fld>
            <a:endParaRPr lang="hu-HU" sz="1000" smtClean="0">
              <a:solidFill>
                <a:schemeClr val="tx1"/>
              </a:solidFill>
            </a:endParaRPr>
          </a:p>
        </p:txBody>
      </p:sp>
      <p:sp>
        <p:nvSpPr>
          <p:cNvPr id="4100" name="Rectangle 8"/>
          <p:cNvSpPr>
            <a:spLocks noGrp="1" noChangeArrowheads="1"/>
          </p:cNvSpPr>
          <p:nvPr>
            <p:ph type="ctrTitle" idx="4294967295"/>
          </p:nvPr>
        </p:nvSpPr>
        <p:spPr>
          <a:xfrm>
            <a:off x="107950" y="1628775"/>
            <a:ext cx="8928100" cy="1470025"/>
          </a:xfrm>
        </p:spPr>
        <p:txBody>
          <a:bodyPr/>
          <a:lstStyle/>
          <a:p>
            <a:pPr algn="ctr" eaLnBrk="1" hangingPunct="1"/>
            <a:r>
              <a:rPr lang="hu-HU" sz="4000" dirty="0" smtClean="0"/>
              <a:t>Haladó </a:t>
            </a:r>
            <a:r>
              <a:rPr lang="hu-HU" sz="4000" dirty="0"/>
              <a:t>fejlesztési technikák</a:t>
            </a:r>
            <a:endParaRPr lang="hu-HU" sz="4000" dirty="0" smtClean="0"/>
          </a:p>
        </p:txBody>
      </p:sp>
      <p:sp>
        <p:nvSpPr>
          <p:cNvPr id="4101" name="Rectangle 9"/>
          <p:cNvSpPr>
            <a:spLocks noGrp="1" noChangeArrowheads="1"/>
          </p:cNvSpPr>
          <p:nvPr>
            <p:ph type="subTitle" idx="4294967295"/>
          </p:nvPr>
        </p:nvSpPr>
        <p:spPr>
          <a:xfrm>
            <a:off x="107950" y="3141663"/>
            <a:ext cx="8928100" cy="3024187"/>
          </a:xfrm>
          <a:noFill/>
        </p:spPr>
        <p:txBody>
          <a:bodyPr lIns="360000"/>
          <a:lstStyle/>
          <a:p>
            <a:pPr marL="0" indent="0" eaLnBrk="1" hangingPunct="1">
              <a:spcBef>
                <a:spcPct val="0"/>
              </a:spcBef>
              <a:buNone/>
              <a:tabLst>
                <a:tab pos="442913" algn="l"/>
              </a:tabLst>
            </a:pPr>
            <a:r>
              <a:rPr lang="hu-HU" sz="2000" b="0" dirty="0" smtClean="0"/>
              <a:t>Követelmények</a:t>
            </a:r>
          </a:p>
          <a:p>
            <a:pPr marL="0" indent="0" eaLnBrk="1" hangingPunct="1">
              <a:spcBef>
                <a:spcPct val="0"/>
              </a:spcBef>
              <a:buNone/>
              <a:tabLst>
                <a:tab pos="442913" algn="l"/>
              </a:tabLst>
            </a:pPr>
            <a:r>
              <a:rPr lang="hu-HU" sz="2000" b="0" dirty="0" err="1" smtClean="0"/>
              <a:t>Delegate</a:t>
            </a:r>
            <a:r>
              <a:rPr lang="hu-HU" sz="2000" b="0" dirty="0"/>
              <a:t> </a:t>
            </a:r>
            <a:r>
              <a:rPr lang="hu-HU" sz="2000" b="0" dirty="0" smtClean="0"/>
              <a:t>– ismétlés</a:t>
            </a:r>
          </a:p>
          <a:p>
            <a:pPr marL="0" indent="0" eaLnBrk="1" hangingPunct="1">
              <a:spcBef>
                <a:spcPct val="0"/>
              </a:spcBef>
              <a:buNone/>
              <a:tabLst>
                <a:tab pos="442913" algn="l"/>
              </a:tabLst>
            </a:pPr>
            <a:r>
              <a:rPr lang="hu-HU" sz="2000" b="0" dirty="0" err="1" smtClean="0"/>
              <a:t>Delegate-ek</a:t>
            </a:r>
            <a:r>
              <a:rPr lang="hu-HU" sz="2000" b="0" dirty="0" smtClean="0"/>
              <a:t> modern használata</a:t>
            </a:r>
          </a:p>
          <a:p>
            <a:pPr marL="0" indent="0" eaLnBrk="1" hangingPunct="1">
              <a:spcBef>
                <a:spcPct val="0"/>
              </a:spcBef>
              <a:buFontTx/>
              <a:buNone/>
              <a:tabLst>
                <a:tab pos="442913" algn="l"/>
              </a:tabLst>
            </a:pPr>
            <a:endParaRPr lang="hu-HU" sz="2000" b="0" dirty="0" smtClean="0"/>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altLang="hu-HU" dirty="0" err="1">
                <a:latin typeface="+mn-lt"/>
              </a:rPr>
              <a:t>Az</a:t>
            </a:r>
            <a:r>
              <a:rPr lang="en-US" altLang="hu-HU" dirty="0">
                <a:latin typeface="+mn-lt"/>
              </a:rPr>
              <a:t> </a:t>
            </a:r>
            <a:r>
              <a:rPr lang="hu-HU" altLang="hu-HU" dirty="0" err="1">
                <a:latin typeface="+mn-lt"/>
              </a:rPr>
              <a:t>Array.Sort</a:t>
            </a:r>
            <a:r>
              <a:rPr lang="en-US" altLang="hu-HU" dirty="0">
                <a:latin typeface="+mn-lt"/>
              </a:rPr>
              <a:t> </a:t>
            </a:r>
            <a:r>
              <a:rPr lang="hu-HU" altLang="hu-HU" dirty="0">
                <a:latin typeface="+mn-lt"/>
              </a:rPr>
              <a:t>újra-felfedezése</a:t>
            </a:r>
            <a:endParaRPr lang="hu-HU" altLang="hu-HU" dirty="0" smtClean="0">
              <a:latin typeface="+mn-lt"/>
            </a:endParaRPr>
          </a:p>
        </p:txBody>
      </p:sp>
      <p:sp>
        <p:nvSpPr>
          <p:cNvPr id="11269" name="Rectangle 3"/>
          <p:cNvSpPr>
            <a:spLocks noGrp="1" noChangeArrowheads="1"/>
          </p:cNvSpPr>
          <p:nvPr>
            <p:ph type="body" idx="1"/>
          </p:nvPr>
        </p:nvSpPr>
        <p:spPr/>
        <p:txBody>
          <a:bodyPr/>
          <a:lstStyle/>
          <a:p>
            <a:pPr>
              <a:lnSpc>
                <a:spcPct val="115000"/>
              </a:lnSpc>
              <a:buFontTx/>
              <a:buNone/>
            </a:pPr>
            <a:r>
              <a:rPr lang="hu-HU" altLang="hu-HU" sz="2000" smtClean="0">
                <a:solidFill>
                  <a:srgbClr val="0000FF"/>
                </a:solidFill>
                <a:latin typeface="Consolas" pitchFamily="49" charset="0"/>
                <a:ea typeface="Calibri" pitchFamily="34" charset="0"/>
                <a:cs typeface="Calibri" pitchFamily="34" charset="0"/>
              </a:rPr>
              <a:t>class</a:t>
            </a:r>
            <a:r>
              <a:rPr lang="hu-HU" altLang="hu-HU" sz="2000" smtClean="0">
                <a:latin typeface="Consolas" pitchFamily="49" charset="0"/>
                <a:ea typeface="Calibri" pitchFamily="34" charset="0"/>
                <a:cs typeface="Calibri" pitchFamily="34" charset="0"/>
              </a:rPr>
              <a:t> </a:t>
            </a:r>
            <a:r>
              <a:rPr lang="hu-HU" altLang="hu-HU" sz="2000" smtClean="0">
                <a:solidFill>
                  <a:srgbClr val="2B91AF"/>
                </a:solidFill>
                <a:latin typeface="Consolas" pitchFamily="49" charset="0"/>
                <a:ea typeface="Calibri" pitchFamily="34" charset="0"/>
                <a:cs typeface="Calibri" pitchFamily="34" charset="0"/>
              </a:rPr>
              <a:t>Diak</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public</a:t>
            </a: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string</a:t>
            </a:r>
            <a:r>
              <a:rPr lang="hu-HU" altLang="hu-HU" sz="2000" smtClean="0">
                <a:latin typeface="Consolas" pitchFamily="49" charset="0"/>
                <a:ea typeface="Calibri" pitchFamily="34" charset="0"/>
                <a:cs typeface="Calibri" pitchFamily="34" charset="0"/>
              </a:rPr>
              <a:t> Nev</a:t>
            </a:r>
            <a:r>
              <a:rPr lang="hu-HU" altLang="hu-HU" sz="2000">
                <a:latin typeface="Consolas" pitchFamily="49" charset="0"/>
                <a:ea typeface="Calibri" pitchFamily="34" charset="0"/>
                <a:cs typeface="Calibri" pitchFamily="34" charset="0"/>
              </a:rPr>
              <a:t> </a:t>
            </a:r>
            <a:r>
              <a:rPr lang="hu-HU" altLang="hu-HU" sz="2000" smtClean="0">
                <a:latin typeface="Consolas" pitchFamily="49" charset="0"/>
                <a:ea typeface="Calibri" pitchFamily="34" charset="0"/>
                <a:cs typeface="Calibri" pitchFamily="34" charset="0"/>
              </a:rPr>
              <a:t>{ get; set; }</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public</a:t>
            </a: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int</a:t>
            </a:r>
            <a:r>
              <a:rPr lang="hu-HU" altLang="hu-HU" sz="2000" smtClean="0">
                <a:latin typeface="Consolas" pitchFamily="49" charset="0"/>
                <a:ea typeface="Calibri" pitchFamily="34" charset="0"/>
                <a:cs typeface="Calibri" pitchFamily="34" charset="0"/>
              </a:rPr>
              <a:t> Kreditek</a:t>
            </a:r>
            <a:r>
              <a:rPr lang="hu-HU" altLang="hu-HU" sz="2000">
                <a:latin typeface="Consolas" pitchFamily="49" charset="0"/>
                <a:ea typeface="Calibri" pitchFamily="34" charset="0"/>
                <a:cs typeface="Calibri" pitchFamily="34" charset="0"/>
              </a:rPr>
              <a:t> </a:t>
            </a:r>
            <a:r>
              <a:rPr lang="hu-HU" altLang="hu-HU" sz="2000" smtClean="0">
                <a:latin typeface="Consolas" pitchFamily="49" charset="0"/>
                <a:ea typeface="Calibri" pitchFamily="34" charset="0"/>
                <a:cs typeface="Calibri" pitchFamily="34" charset="0"/>
              </a:rPr>
              <a:t>{ get; set; }</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public</a:t>
            </a:r>
            <a:r>
              <a:rPr lang="hu-HU" altLang="hu-HU" sz="2000" smtClean="0">
                <a:latin typeface="Consolas" pitchFamily="49" charset="0"/>
                <a:ea typeface="Calibri" pitchFamily="34" charset="0"/>
                <a:cs typeface="Calibri" pitchFamily="34" charset="0"/>
              </a:rPr>
              <a:t> Diak(</a:t>
            </a:r>
            <a:r>
              <a:rPr lang="hu-HU" altLang="hu-HU" sz="2000" smtClean="0">
                <a:solidFill>
                  <a:srgbClr val="0000FF"/>
                </a:solidFill>
                <a:latin typeface="Consolas" pitchFamily="49" charset="0"/>
                <a:ea typeface="Calibri" pitchFamily="34" charset="0"/>
                <a:cs typeface="Calibri" pitchFamily="34" charset="0"/>
              </a:rPr>
              <a:t>string</a:t>
            </a:r>
            <a:r>
              <a:rPr lang="hu-HU" altLang="hu-HU" sz="2000" smtClean="0">
                <a:latin typeface="Consolas" pitchFamily="49" charset="0"/>
                <a:ea typeface="Calibri" pitchFamily="34" charset="0"/>
                <a:cs typeface="Calibri" pitchFamily="34" charset="0"/>
              </a:rPr>
              <a:t> nev, </a:t>
            </a:r>
            <a:r>
              <a:rPr lang="hu-HU" altLang="hu-HU" sz="2000" smtClean="0">
                <a:solidFill>
                  <a:srgbClr val="0000FF"/>
                </a:solidFill>
                <a:latin typeface="Consolas" pitchFamily="49" charset="0"/>
                <a:ea typeface="Calibri" pitchFamily="34" charset="0"/>
                <a:cs typeface="Calibri" pitchFamily="34" charset="0"/>
              </a:rPr>
              <a:t>int</a:t>
            </a:r>
            <a:r>
              <a:rPr lang="hu-HU" altLang="hu-HU" sz="2000" smtClean="0">
                <a:latin typeface="Consolas" pitchFamily="49" charset="0"/>
                <a:ea typeface="Calibri" pitchFamily="34" charset="0"/>
                <a:cs typeface="Calibri" pitchFamily="34" charset="0"/>
              </a:rPr>
              <a:t> kreditek)</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    {</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this</a:t>
            </a:r>
            <a:r>
              <a:rPr lang="hu-HU" altLang="hu-HU" sz="2000" smtClean="0">
                <a:latin typeface="Consolas" pitchFamily="49" charset="0"/>
                <a:ea typeface="Calibri" pitchFamily="34" charset="0"/>
                <a:cs typeface="Calibri" pitchFamily="34" charset="0"/>
              </a:rPr>
              <a:t>.Nev = nev; </a:t>
            </a:r>
            <a:r>
              <a:rPr lang="hu-HU" altLang="hu-HU" sz="2000" smtClean="0">
                <a:solidFill>
                  <a:srgbClr val="0000FF"/>
                </a:solidFill>
                <a:latin typeface="Consolas" pitchFamily="49" charset="0"/>
                <a:ea typeface="Calibri" pitchFamily="34" charset="0"/>
                <a:cs typeface="Calibri" pitchFamily="34" charset="0"/>
              </a:rPr>
              <a:t>this</a:t>
            </a:r>
            <a:r>
              <a:rPr lang="hu-HU" altLang="hu-HU" sz="2000" smtClean="0">
                <a:latin typeface="Consolas" pitchFamily="49" charset="0"/>
                <a:ea typeface="Calibri" pitchFamily="34" charset="0"/>
                <a:cs typeface="Calibri" pitchFamily="34" charset="0"/>
              </a:rPr>
              <a:t>.Kreditek = kreditek;</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    }</a:t>
            </a:r>
            <a:endParaRPr lang="hu-HU" altLang="hu-HU" sz="2000" smtClean="0">
              <a:ea typeface="Calibri" pitchFamily="34" charset="0"/>
              <a:cs typeface="Calibri" pitchFamily="34" charset="0"/>
            </a:endParaRPr>
          </a:p>
          <a:p>
            <a:pPr>
              <a:lnSpc>
                <a:spcPct val="115000"/>
              </a:lnSpc>
              <a:buFontTx/>
              <a:buNone/>
            </a:pPr>
            <a:r>
              <a:rPr lang="hu-HU" altLang="hu-HU" sz="2000" smtClean="0">
                <a:latin typeface="Consolas" pitchFamily="49" charset="0"/>
                <a:ea typeface="Calibri" pitchFamily="34" charset="0"/>
                <a:cs typeface="Calibri" pitchFamily="34" charset="0"/>
              </a:rPr>
              <a:t>}</a:t>
            </a:r>
            <a:endParaRPr lang="hu-HU" altLang="hu-HU" sz="2000" smtClean="0">
              <a:ea typeface="Calibri" pitchFamily="34" charset="0"/>
              <a:cs typeface="Calibri" pitchFamily="34" charset="0"/>
            </a:endParaRPr>
          </a:p>
        </p:txBody>
      </p:sp>
      <p:sp>
        <p:nvSpPr>
          <p:cNvPr id="6" name="Szövegdoboz 5"/>
          <p:cNvSpPr txBox="1">
            <a:spLocks noChangeArrowheads="1"/>
          </p:cNvSpPr>
          <p:nvPr/>
        </p:nvSpPr>
        <p:spPr bwMode="auto">
          <a:xfrm>
            <a:off x="1763610" y="4286138"/>
            <a:ext cx="5500687" cy="2570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lnSpc>
                <a:spcPct val="115000"/>
              </a:lnSpc>
            </a:pPr>
            <a:r>
              <a:rPr lang="hu-HU" altLang="hu-HU" sz="2000" b="1" smtClean="0">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 csoport =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smtClean="0">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 {</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smtClean="0">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"Első Egon"</a:t>
            </a:r>
            <a:r>
              <a:rPr lang="hu-HU" altLang="hu-HU" sz="2000" b="1">
                <a:latin typeface="Consolas" pitchFamily="49" charset="0"/>
                <a:ea typeface="Calibri" pitchFamily="34" charset="0"/>
                <a:cs typeface="Calibri" pitchFamily="34" charset="0"/>
              </a:rPr>
              <a:t>, 52),</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smtClean="0">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"Második Miksa"</a:t>
            </a:r>
            <a:r>
              <a:rPr lang="hu-HU" altLang="hu-HU" sz="2000" b="1">
                <a:latin typeface="Consolas" pitchFamily="49" charset="0"/>
                <a:ea typeface="Calibri" pitchFamily="34" charset="0"/>
                <a:cs typeface="Calibri" pitchFamily="34" charset="0"/>
              </a:rPr>
              <a:t>, 97),</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smtClean="0">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"Harmadik Huba"</a:t>
            </a:r>
            <a:r>
              <a:rPr lang="hu-HU" altLang="hu-HU" sz="2000" b="1">
                <a:latin typeface="Consolas" pitchFamily="49" charset="0"/>
                <a:ea typeface="Calibri" pitchFamily="34" charset="0"/>
                <a:cs typeface="Calibri" pitchFamily="34" charset="0"/>
              </a:rPr>
              <a:t>, 10),</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smtClean="0">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"Negyedik Néró"</a:t>
            </a:r>
            <a:r>
              <a:rPr lang="hu-HU" altLang="hu-HU" sz="2000" b="1">
                <a:latin typeface="Consolas" pitchFamily="49" charset="0"/>
                <a:ea typeface="Calibri" pitchFamily="34" charset="0"/>
                <a:cs typeface="Calibri" pitchFamily="34" charset="0"/>
              </a:rPr>
              <a:t>, 89),</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smtClean="0">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"Ötödik Ödön"</a:t>
            </a:r>
            <a:r>
              <a:rPr lang="hu-HU" altLang="hu-HU" sz="2000" b="1">
                <a:latin typeface="Consolas" pitchFamily="49" charset="0"/>
                <a:ea typeface="Calibri" pitchFamily="34" charset="0"/>
                <a:cs typeface="Calibri" pitchFamily="34" charset="0"/>
              </a:rPr>
              <a:t>, 69)</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a:t>
            </a:r>
            <a:endParaRPr lang="hu-HU" altLang="hu-HU" sz="2000" b="1"/>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10</a:t>
            </a:fld>
            <a:endParaRPr lang="hu-HU"/>
          </a:p>
        </p:txBody>
      </p:sp>
    </p:spTree>
    <p:extLst>
      <p:ext uri="{BB962C8B-B14F-4D97-AF65-F5344CB8AC3E}">
        <p14:creationId xmlns:p14="http://schemas.microsoft.com/office/powerpoint/2010/main" val="3173964280"/>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altLang="hu-HU" dirty="0" err="1">
                <a:latin typeface="+mn-lt"/>
              </a:rPr>
              <a:t>Az</a:t>
            </a:r>
            <a:r>
              <a:rPr lang="en-US" altLang="hu-HU" dirty="0">
                <a:latin typeface="+mn-lt"/>
              </a:rPr>
              <a:t> </a:t>
            </a:r>
            <a:r>
              <a:rPr lang="hu-HU" altLang="hu-HU" dirty="0" err="1">
                <a:latin typeface="+mn-lt"/>
              </a:rPr>
              <a:t>Array.Sort</a:t>
            </a:r>
            <a:r>
              <a:rPr lang="en-US" altLang="hu-HU" dirty="0">
                <a:latin typeface="+mn-lt"/>
              </a:rPr>
              <a:t> </a:t>
            </a:r>
            <a:r>
              <a:rPr lang="hu-HU" altLang="hu-HU" dirty="0">
                <a:latin typeface="+mn-lt"/>
              </a:rPr>
              <a:t>újra-felfedezése</a:t>
            </a:r>
            <a:endParaRPr lang="hu-HU" altLang="hu-HU" dirty="0" smtClean="0">
              <a:latin typeface="+mn-lt"/>
            </a:endParaRPr>
          </a:p>
        </p:txBody>
      </p:sp>
      <p:sp>
        <p:nvSpPr>
          <p:cNvPr id="12293" name="Rectangle 3"/>
          <p:cNvSpPr>
            <a:spLocks noGrp="1" noChangeArrowheads="1"/>
          </p:cNvSpPr>
          <p:nvPr>
            <p:ph type="body" idx="1"/>
          </p:nvPr>
        </p:nvSpPr>
        <p:spPr>
          <a:xfrm>
            <a:off x="107950" y="692150"/>
            <a:ext cx="9144700" cy="5761038"/>
          </a:xfrm>
        </p:spPr>
        <p:txBody>
          <a:bodyPr/>
          <a:lstStyle/>
          <a:p>
            <a:pPr>
              <a:lnSpc>
                <a:spcPct val="115000"/>
              </a:lnSpc>
              <a:buFontTx/>
              <a:buNone/>
            </a:pPr>
            <a:r>
              <a:rPr lang="hu-HU" altLang="hu-HU" dirty="0" err="1" smtClean="0">
                <a:solidFill>
                  <a:srgbClr val="0000FF"/>
                </a:solidFill>
                <a:latin typeface="Consolas" pitchFamily="49" charset="0"/>
                <a:ea typeface="Calibri" pitchFamily="34" charset="0"/>
                <a:cs typeface="Calibri" pitchFamily="34" charset="0"/>
              </a:rPr>
              <a:t>bool</a:t>
            </a:r>
            <a:r>
              <a:rPr lang="hu-HU" altLang="hu-HU" dirty="0" smtClean="0">
                <a:latin typeface="Consolas" pitchFamily="49" charset="0"/>
                <a:ea typeface="Calibri" pitchFamily="34" charset="0"/>
                <a:cs typeface="Calibri" pitchFamily="34" charset="0"/>
              </a:rPr>
              <a:t> </a:t>
            </a:r>
            <a:r>
              <a:rPr lang="hu-HU" altLang="hu-HU" dirty="0" err="1" smtClean="0">
                <a:latin typeface="Consolas" pitchFamily="49" charset="0"/>
                <a:ea typeface="Calibri" pitchFamily="34" charset="0"/>
                <a:cs typeface="Calibri" pitchFamily="34" charset="0"/>
              </a:rPr>
              <a:t>KreditSzerint</a:t>
            </a:r>
            <a:r>
              <a:rPr lang="hu-HU" altLang="hu-HU" dirty="0" smtClean="0">
                <a:latin typeface="Consolas" pitchFamily="49" charset="0"/>
                <a:ea typeface="Calibri" pitchFamily="34" charset="0"/>
                <a:cs typeface="Calibri" pitchFamily="34" charset="0"/>
              </a:rPr>
              <a:t>(</a:t>
            </a:r>
            <a:r>
              <a:rPr lang="hu-HU" altLang="hu-HU" dirty="0" err="1" smtClean="0">
                <a:solidFill>
                  <a:srgbClr val="0000FF"/>
                </a:solidFill>
                <a:latin typeface="Consolas" pitchFamily="49" charset="0"/>
                <a:ea typeface="Calibri" pitchFamily="34" charset="0"/>
                <a:cs typeface="Calibri" pitchFamily="34" charset="0"/>
              </a:rPr>
              <a:t>object</a:t>
            </a:r>
            <a:r>
              <a:rPr lang="hu-HU" altLang="hu-HU" dirty="0" smtClean="0">
                <a:latin typeface="Consolas" pitchFamily="49" charset="0"/>
                <a:ea typeface="Calibri" pitchFamily="34" charset="0"/>
                <a:cs typeface="Calibri" pitchFamily="34" charset="0"/>
              </a:rPr>
              <a:t> </a:t>
            </a:r>
            <a:r>
              <a:rPr lang="hu-HU" altLang="hu-HU" dirty="0" err="1" smtClean="0">
                <a:latin typeface="Consolas" pitchFamily="49" charset="0"/>
                <a:ea typeface="Calibri" pitchFamily="34" charset="0"/>
                <a:cs typeface="Calibri" pitchFamily="34" charset="0"/>
              </a:rPr>
              <a:t>elso</a:t>
            </a: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object</a:t>
            </a:r>
            <a:r>
              <a:rPr lang="hu-HU" altLang="hu-HU" dirty="0" smtClean="0">
                <a:latin typeface="Consolas" pitchFamily="49" charset="0"/>
                <a:ea typeface="Calibri" pitchFamily="34" charset="0"/>
                <a:cs typeface="Calibri" pitchFamily="34" charset="0"/>
              </a:rPr>
              <a:t> </a:t>
            </a:r>
            <a:r>
              <a:rPr lang="hu-HU" altLang="hu-HU" dirty="0" err="1" smtClean="0">
                <a:latin typeface="Consolas" pitchFamily="49" charset="0"/>
                <a:ea typeface="Calibri" pitchFamily="34" charset="0"/>
                <a:cs typeface="Calibri" pitchFamily="34" charset="0"/>
              </a:rPr>
              <a:t>masodik</a:t>
            </a: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return</a:t>
            </a:r>
            <a:r>
              <a:rPr lang="hu-HU" altLang="hu-HU" dirty="0" smtClean="0">
                <a:latin typeface="Consolas" pitchFamily="49" charset="0"/>
                <a:ea typeface="Calibri" pitchFamily="34" charset="0"/>
                <a:cs typeface="Calibri" pitchFamily="34" charset="0"/>
              </a:rPr>
              <a:t> ((</a:t>
            </a:r>
            <a:r>
              <a:rPr lang="hu-HU" altLang="hu-HU" dirty="0" err="1" smtClean="0">
                <a:latin typeface="Consolas" pitchFamily="49" charset="0"/>
                <a:ea typeface="Calibri" pitchFamily="34" charset="0"/>
                <a:cs typeface="Calibri" pitchFamily="34" charset="0"/>
              </a:rPr>
              <a:t>elso</a:t>
            </a: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as</a:t>
            </a:r>
            <a:r>
              <a:rPr lang="hu-HU" altLang="hu-HU" dirty="0" smtClean="0">
                <a:latin typeface="Consolas" pitchFamily="49" charset="0"/>
                <a:ea typeface="Calibri" pitchFamily="34" charset="0"/>
                <a:cs typeface="Calibri" pitchFamily="34" charset="0"/>
              </a:rPr>
              <a:t> </a:t>
            </a:r>
            <a:r>
              <a:rPr lang="hu-HU" altLang="hu-HU" dirty="0" err="1" smtClean="0">
                <a:solidFill>
                  <a:srgbClr val="2B91AF"/>
                </a:solidFill>
                <a:latin typeface="Consolas" pitchFamily="49" charset="0"/>
                <a:ea typeface="Calibri" pitchFamily="34" charset="0"/>
                <a:cs typeface="Calibri" pitchFamily="34" charset="0"/>
              </a:rPr>
              <a:t>diak</a:t>
            </a:r>
            <a:r>
              <a:rPr lang="hu-HU" altLang="hu-HU" dirty="0" smtClean="0">
                <a:latin typeface="Consolas" pitchFamily="49" charset="0"/>
                <a:ea typeface="Calibri" pitchFamily="34" charset="0"/>
                <a:cs typeface="Calibri" pitchFamily="34" charset="0"/>
              </a:rPr>
              <a:t>).Kreditek &lt;</a:t>
            </a:r>
            <a:br>
              <a:rPr lang="hu-HU" altLang="hu-HU" dirty="0" smtClean="0">
                <a:latin typeface="Consolas" pitchFamily="49" charset="0"/>
                <a:ea typeface="Calibri" pitchFamily="34" charset="0"/>
                <a:cs typeface="Calibri" pitchFamily="34" charset="0"/>
              </a:rPr>
            </a:br>
            <a:r>
              <a:rPr lang="hu-HU" altLang="hu-HU" dirty="0" smtClean="0">
                <a:latin typeface="Consolas" pitchFamily="49" charset="0"/>
                <a:ea typeface="Calibri" pitchFamily="34" charset="0"/>
                <a:cs typeface="Calibri" pitchFamily="34" charset="0"/>
              </a:rPr>
              <a:t>		(</a:t>
            </a:r>
            <a:r>
              <a:rPr lang="hu-HU" altLang="hu-HU" dirty="0" err="1" smtClean="0">
                <a:latin typeface="Consolas" pitchFamily="49" charset="0"/>
                <a:ea typeface="Calibri" pitchFamily="34" charset="0"/>
                <a:cs typeface="Calibri" pitchFamily="34" charset="0"/>
              </a:rPr>
              <a:t>masodik</a:t>
            </a:r>
            <a:r>
              <a:rPr lang="hu-HU" altLang="hu-HU" dirty="0" smtClean="0">
                <a:latin typeface="Consolas" pitchFamily="49" charset="0"/>
                <a:ea typeface="Calibri" pitchFamily="34" charset="0"/>
                <a:cs typeface="Calibri" pitchFamily="34" charset="0"/>
              </a:rPr>
              <a:t> </a:t>
            </a:r>
            <a:r>
              <a:rPr lang="hu-HU" altLang="hu-HU" dirty="0" err="1" smtClean="0">
                <a:solidFill>
                  <a:srgbClr val="0000FF"/>
                </a:solidFill>
                <a:latin typeface="Consolas" pitchFamily="49" charset="0"/>
                <a:ea typeface="Calibri" pitchFamily="34" charset="0"/>
                <a:cs typeface="Calibri" pitchFamily="34" charset="0"/>
              </a:rPr>
              <a:t>as</a:t>
            </a:r>
            <a:r>
              <a:rPr lang="hu-HU" altLang="hu-HU" dirty="0" smtClean="0">
                <a:latin typeface="Consolas" pitchFamily="49" charset="0"/>
                <a:ea typeface="Calibri" pitchFamily="34" charset="0"/>
                <a:cs typeface="Calibri" pitchFamily="34" charset="0"/>
              </a:rPr>
              <a:t> </a:t>
            </a:r>
            <a:r>
              <a:rPr lang="hu-HU" altLang="hu-HU" dirty="0" err="1" smtClean="0">
                <a:solidFill>
                  <a:srgbClr val="2B91AF"/>
                </a:solidFill>
                <a:latin typeface="Consolas" pitchFamily="49" charset="0"/>
                <a:ea typeface="Calibri" pitchFamily="34" charset="0"/>
                <a:cs typeface="Calibri" pitchFamily="34" charset="0"/>
              </a:rPr>
              <a:t>diak</a:t>
            </a:r>
            <a:r>
              <a:rPr lang="hu-HU" altLang="hu-HU" dirty="0" smtClean="0">
                <a:latin typeface="Consolas" pitchFamily="49" charset="0"/>
                <a:ea typeface="Calibri" pitchFamily="34" charset="0"/>
                <a:cs typeface="Calibri" pitchFamily="34" charset="0"/>
              </a:rPr>
              <a:t>).Kreditek);</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a:p>
            <a:pPr>
              <a:lnSpc>
                <a:spcPct val="115000"/>
              </a:lnSpc>
              <a:buFontTx/>
              <a:buNone/>
            </a:pPr>
            <a:r>
              <a:rPr lang="hu-HU" altLang="hu-HU" dirty="0" smtClean="0">
                <a:latin typeface="Consolas" pitchFamily="49" charset="0"/>
                <a:ea typeface="Calibri" pitchFamily="34" charset="0"/>
                <a:cs typeface="Calibri" pitchFamily="34" charset="0"/>
              </a:rPr>
              <a:t> </a:t>
            </a:r>
            <a:endParaRPr lang="hu-HU" altLang="hu-HU" dirty="0" smtClean="0">
              <a:ea typeface="Calibri" pitchFamily="34" charset="0"/>
              <a:cs typeface="Calibri" pitchFamily="34" charset="0"/>
            </a:endParaRPr>
          </a:p>
          <a:p>
            <a:pPr>
              <a:lnSpc>
                <a:spcPct val="115000"/>
              </a:lnSpc>
              <a:buFontTx/>
              <a:buNone/>
            </a:pPr>
            <a:r>
              <a:rPr lang="hu-HU" altLang="hu-HU" dirty="0" err="1" smtClean="0">
                <a:solidFill>
                  <a:srgbClr val="2B91AF"/>
                </a:solidFill>
                <a:latin typeface="Consolas" pitchFamily="49" charset="0"/>
                <a:ea typeface="Calibri" pitchFamily="34" charset="0"/>
                <a:cs typeface="Calibri" pitchFamily="34" charset="0"/>
              </a:rPr>
              <a:t>EgyszeruCseresRendezo</a:t>
            </a:r>
            <a:r>
              <a:rPr lang="hu-HU" altLang="hu-HU" dirty="0" err="1" smtClean="0">
                <a:latin typeface="Consolas" pitchFamily="49" charset="0"/>
                <a:ea typeface="Calibri" pitchFamily="34" charset="0"/>
                <a:cs typeface="Calibri" pitchFamily="34" charset="0"/>
              </a:rPr>
              <a:t>.Rendez</a:t>
            </a:r>
            <a:r>
              <a:rPr lang="hu-HU" altLang="hu-HU" dirty="0" smtClean="0">
                <a:latin typeface="Consolas" pitchFamily="49" charset="0"/>
                <a:ea typeface="Calibri" pitchFamily="34" charset="0"/>
                <a:cs typeface="Calibri" pitchFamily="34" charset="0"/>
              </a:rPr>
              <a:t>(csoport, </a:t>
            </a:r>
            <a:r>
              <a:rPr lang="hu-HU" altLang="hu-HU" dirty="0" err="1" smtClean="0">
                <a:latin typeface="Consolas" pitchFamily="49" charset="0"/>
                <a:ea typeface="Calibri" pitchFamily="34" charset="0"/>
                <a:cs typeface="Calibri" pitchFamily="34" charset="0"/>
              </a:rPr>
              <a:t>KreditSzerint</a:t>
            </a:r>
            <a:r>
              <a:rPr lang="hu-HU" altLang="hu-HU" dirty="0" smtClean="0">
                <a:latin typeface="Consolas" pitchFamily="49" charset="0"/>
                <a:ea typeface="Calibri" pitchFamily="34" charset="0"/>
                <a:cs typeface="Calibri" pitchFamily="34" charset="0"/>
              </a:rPr>
              <a:t>);</a:t>
            </a:r>
            <a:endParaRPr lang="hu-HU" altLang="hu-HU" dirty="0" smtClean="0">
              <a:ea typeface="Calibri" pitchFamily="34" charset="0"/>
              <a:cs typeface="Calibri" pitchFamily="34" charset="0"/>
            </a:endParaRPr>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11</a:t>
            </a:fld>
            <a:endParaRPr lang="hu-HU"/>
          </a:p>
        </p:txBody>
      </p:sp>
    </p:spTree>
    <p:extLst>
      <p:ext uri="{BB962C8B-B14F-4D97-AF65-F5344CB8AC3E}">
        <p14:creationId xmlns:p14="http://schemas.microsoft.com/office/powerpoint/2010/main" val="3437586732"/>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a:spLocks noChangeArrowheads="1"/>
          </p:cNvSpPr>
          <p:nvPr/>
        </p:nvSpPr>
        <p:spPr bwMode="auto">
          <a:xfrm>
            <a:off x="1043510" y="1876730"/>
            <a:ext cx="763306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endParaRPr lang="hu-HU" altLang="hu-HU" sz="2000" smtClean="0">
              <a:solidFill>
                <a:schemeClr val="tx1"/>
              </a:solidFill>
            </a:endParaRPr>
          </a:p>
        </p:txBody>
      </p:sp>
      <p:sp>
        <p:nvSpPr>
          <p:cNvPr id="7" name="Szövegdoboz 6"/>
          <p:cNvSpPr txBox="1">
            <a:spLocks noChangeArrowheads="1"/>
          </p:cNvSpPr>
          <p:nvPr/>
        </p:nvSpPr>
        <p:spPr bwMode="auto">
          <a:xfrm>
            <a:off x="1043510" y="1124680"/>
            <a:ext cx="763306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endParaRPr lang="hu-HU" altLang="hu-HU" sz="2000" smtClean="0">
              <a:solidFill>
                <a:schemeClr val="tx1"/>
              </a:solidFill>
            </a:endParaRPr>
          </a:p>
        </p:txBody>
      </p:sp>
      <p:sp>
        <p:nvSpPr>
          <p:cNvPr id="2" name="Cím 1"/>
          <p:cNvSpPr>
            <a:spLocks noGrp="1"/>
          </p:cNvSpPr>
          <p:nvPr>
            <p:ph type="title"/>
          </p:nvPr>
        </p:nvSpPr>
        <p:spPr/>
        <p:txBody>
          <a:bodyPr/>
          <a:lstStyle/>
          <a:p>
            <a:r>
              <a:rPr lang="hu-HU" dirty="0" smtClean="0">
                <a:latin typeface="+mn-lt"/>
              </a:rPr>
              <a:t>Esemény vs. </a:t>
            </a:r>
            <a:r>
              <a:rPr lang="hu-HU" dirty="0" err="1" smtClean="0">
                <a:latin typeface="+mn-lt"/>
              </a:rPr>
              <a:t>delegate</a:t>
            </a:r>
            <a:endParaRPr lang="hu-HU" dirty="0">
              <a:latin typeface="+mn-lt"/>
            </a:endParaRPr>
          </a:p>
        </p:txBody>
      </p:sp>
      <p:sp>
        <p:nvSpPr>
          <p:cNvPr id="3" name="Tartalom helye 2"/>
          <p:cNvSpPr>
            <a:spLocks noGrp="1"/>
          </p:cNvSpPr>
          <p:nvPr>
            <p:ph idx="1"/>
          </p:nvPr>
        </p:nvSpPr>
        <p:spPr/>
        <p:txBody>
          <a:bodyPr/>
          <a:lstStyle/>
          <a:p>
            <a:r>
              <a:rPr lang="hu-HU" dirty="0" err="1" smtClean="0"/>
              <a:t>Delegate</a:t>
            </a:r>
            <a:r>
              <a:rPr lang="hu-HU" dirty="0" smtClean="0"/>
              <a:t> tagváltozó megadása osztályban: 	</a:t>
            </a:r>
          </a:p>
          <a:p>
            <a:pPr marL="0" indent="0">
              <a:buNone/>
            </a:pPr>
            <a:r>
              <a:rPr lang="hu-HU" sz="1800" dirty="0">
                <a:solidFill>
                  <a:srgbClr val="2B91AF"/>
                </a:solidFill>
                <a:highlight>
                  <a:srgbClr val="FFFFFF"/>
                </a:highlight>
                <a:latin typeface="Consolas"/>
              </a:rPr>
              <a:t>	</a:t>
            </a:r>
            <a:r>
              <a:rPr lang="hu-HU" sz="1800" dirty="0" err="1" smtClean="0">
                <a:solidFill>
                  <a:srgbClr val="2B91AF"/>
                </a:solidFill>
                <a:highlight>
                  <a:srgbClr val="FFFFFF"/>
                </a:highlight>
                <a:latin typeface="Consolas"/>
              </a:rPr>
              <a:t>DelegateType</a:t>
            </a:r>
            <a:r>
              <a:rPr lang="hu-HU" sz="1800" dirty="0" smtClean="0">
                <a:solidFill>
                  <a:srgbClr val="000000"/>
                </a:solidFill>
                <a:highlight>
                  <a:srgbClr val="FFFFFF"/>
                </a:highlight>
                <a:latin typeface="Consolas"/>
              </a:rPr>
              <a:t> </a:t>
            </a:r>
            <a:r>
              <a:rPr lang="hu-HU" sz="1800" dirty="0" err="1">
                <a:solidFill>
                  <a:srgbClr val="000000"/>
                </a:solidFill>
                <a:highlight>
                  <a:srgbClr val="FFFFFF"/>
                </a:highlight>
                <a:latin typeface="Consolas"/>
              </a:rPr>
              <a:t>valtozoNeve</a:t>
            </a:r>
            <a:r>
              <a:rPr lang="hu-HU" sz="1800" dirty="0">
                <a:solidFill>
                  <a:srgbClr val="000000"/>
                </a:solidFill>
                <a:highlight>
                  <a:srgbClr val="FFFFFF"/>
                </a:highlight>
                <a:latin typeface="Consolas"/>
              </a:rPr>
              <a:t>;</a:t>
            </a:r>
            <a:endParaRPr lang="hu-HU" dirty="0" smtClean="0"/>
          </a:p>
          <a:p>
            <a:r>
              <a:rPr lang="hu-HU" dirty="0" smtClean="0"/>
              <a:t>Esemény megadása osztályban: 	</a:t>
            </a:r>
          </a:p>
          <a:p>
            <a:pPr marL="0" indent="0">
              <a:buNone/>
            </a:pPr>
            <a:r>
              <a:rPr lang="hu-HU" sz="1800" dirty="0" smtClean="0">
                <a:solidFill>
                  <a:srgbClr val="0000FF"/>
                </a:solidFill>
                <a:highlight>
                  <a:srgbClr val="FFFFFF"/>
                </a:highlight>
                <a:latin typeface="Consolas"/>
              </a:rPr>
              <a:t>	</a:t>
            </a:r>
            <a:r>
              <a:rPr lang="hu-HU" sz="1800" dirty="0" err="1" smtClean="0">
                <a:solidFill>
                  <a:srgbClr val="0000FF"/>
                </a:solidFill>
                <a:highlight>
                  <a:srgbClr val="FFFFFF"/>
                </a:highlight>
                <a:latin typeface="Consolas"/>
              </a:rPr>
              <a:t>event</a:t>
            </a:r>
            <a:r>
              <a:rPr lang="hu-HU" sz="1800" dirty="0" smtClean="0">
                <a:solidFill>
                  <a:srgbClr val="000000"/>
                </a:solidFill>
                <a:highlight>
                  <a:srgbClr val="FFFFFF"/>
                </a:highlight>
                <a:latin typeface="Consolas"/>
              </a:rPr>
              <a:t> </a:t>
            </a:r>
            <a:r>
              <a:rPr lang="hu-HU" sz="1800" dirty="0" err="1" smtClean="0">
                <a:solidFill>
                  <a:srgbClr val="2B91AF"/>
                </a:solidFill>
                <a:highlight>
                  <a:srgbClr val="FFFFFF"/>
                </a:highlight>
                <a:latin typeface="Consolas"/>
              </a:rPr>
              <a:t>DelegateType</a:t>
            </a:r>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esemenyNeve</a:t>
            </a:r>
            <a:r>
              <a:rPr lang="hu-HU" sz="1800" dirty="0">
                <a:solidFill>
                  <a:srgbClr val="000000"/>
                </a:solidFill>
                <a:highlight>
                  <a:srgbClr val="FFFFFF"/>
                </a:highlight>
                <a:latin typeface="Consolas"/>
              </a:rPr>
              <a:t>;</a:t>
            </a:r>
            <a:endParaRPr lang="hu-HU" dirty="0" smtClean="0"/>
          </a:p>
          <a:p>
            <a:pPr>
              <a:buFont typeface="Wingdings" pitchFamily="2" charset="2"/>
              <a:buChar char="è"/>
            </a:pPr>
            <a:r>
              <a:rPr lang="hu-HU" dirty="0" smtClean="0">
                <a:sym typeface="Wingdings" panose="05000000000000000000" pitchFamily="2" charset="2"/>
              </a:rPr>
              <a:t> Az esemény csak egy </a:t>
            </a:r>
            <a:r>
              <a:rPr lang="hu-HU" dirty="0" err="1" smtClean="0">
                <a:sym typeface="Wingdings" panose="05000000000000000000" pitchFamily="2" charset="2"/>
              </a:rPr>
              <a:t>event</a:t>
            </a:r>
            <a:r>
              <a:rPr lang="hu-HU" dirty="0" smtClean="0">
                <a:sym typeface="Wingdings" panose="05000000000000000000" pitchFamily="2" charset="2"/>
              </a:rPr>
              <a:t> kulcsszóval ellátott egyszerű </a:t>
            </a:r>
            <a:r>
              <a:rPr lang="hu-HU" dirty="0" err="1" smtClean="0">
                <a:sym typeface="Wingdings" panose="05000000000000000000" pitchFamily="2" charset="2"/>
              </a:rPr>
              <a:t>delegate</a:t>
            </a:r>
            <a:r>
              <a:rPr lang="hu-HU" dirty="0" smtClean="0">
                <a:sym typeface="Wingdings" panose="05000000000000000000" pitchFamily="2" charset="2"/>
              </a:rPr>
              <a:t>! – az </a:t>
            </a:r>
            <a:r>
              <a:rPr lang="hu-HU" dirty="0" err="1" smtClean="0">
                <a:sym typeface="Wingdings" panose="05000000000000000000" pitchFamily="2" charset="2"/>
              </a:rPr>
              <a:t>event</a:t>
            </a:r>
            <a:r>
              <a:rPr lang="hu-HU" dirty="0" smtClean="0">
                <a:sym typeface="Wingdings" panose="05000000000000000000" pitchFamily="2" charset="2"/>
              </a:rPr>
              <a:t> kulcsszó célja a védelem</a:t>
            </a:r>
          </a:p>
          <a:p>
            <a:pPr lvl="1">
              <a:buFont typeface="Arial" panose="020B0604020202020204" pitchFamily="34" charset="0"/>
              <a:buChar char="•"/>
            </a:pPr>
            <a:r>
              <a:rPr lang="hu-HU" sz="2400" dirty="0" smtClean="0">
                <a:sym typeface="Wingdings" panose="05000000000000000000" pitchFamily="2" charset="2"/>
              </a:rPr>
              <a:t>A védelem miatt az </a:t>
            </a:r>
            <a:r>
              <a:rPr lang="hu-HU" sz="2400" dirty="0" err="1" smtClean="0">
                <a:sym typeface="Wingdings" panose="05000000000000000000" pitchFamily="2" charset="2"/>
              </a:rPr>
              <a:t>event</a:t>
            </a:r>
            <a:r>
              <a:rPr lang="hu-HU" sz="2400" dirty="0" smtClean="0">
                <a:sym typeface="Wingdings" panose="05000000000000000000" pitchFamily="2" charset="2"/>
              </a:rPr>
              <a:t> nagyon gyakran publikus</a:t>
            </a:r>
            <a:endParaRPr lang="hu-HU" sz="2400" dirty="0">
              <a:sym typeface="Wingdings" panose="05000000000000000000" pitchFamily="2" charset="2"/>
            </a:endParaRPr>
          </a:p>
          <a:p>
            <a:pPr marL="0" indent="0">
              <a:buNone/>
            </a:pPr>
            <a:endParaRPr lang="hu-HU" dirty="0" smtClean="0">
              <a:sym typeface="Wingdings" panose="05000000000000000000" pitchFamily="2" charset="2"/>
            </a:endParaRPr>
          </a:p>
        </p:txBody>
      </p:sp>
      <p:graphicFrame>
        <p:nvGraphicFramePr>
          <p:cNvPr id="6" name="Táblázat 5"/>
          <p:cNvGraphicFramePr>
            <a:graphicFrameLocks noGrp="1"/>
          </p:cNvGraphicFramePr>
          <p:nvPr>
            <p:extLst>
              <p:ext uri="{D42A27DB-BD31-4B8C-83A1-F6EECF244321}">
                <p14:modId xmlns:p14="http://schemas.microsoft.com/office/powerpoint/2010/main" val="3887956677"/>
              </p:ext>
            </p:extLst>
          </p:nvPr>
        </p:nvGraphicFramePr>
        <p:xfrm>
          <a:off x="0" y="3757910"/>
          <a:ext cx="9144000" cy="2983550"/>
        </p:xfrm>
        <a:graphic>
          <a:graphicData uri="http://schemas.openxmlformats.org/drawingml/2006/table">
            <a:tbl>
              <a:tblPr firstRow="1" bandRow="1">
                <a:tableStyleId>{21E4AEA4-8DFA-4A89-87EB-49C32662AFE0}</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04580">
                <a:tc>
                  <a:txBody>
                    <a:bodyPr/>
                    <a:lstStyle/>
                    <a:p>
                      <a:r>
                        <a:rPr lang="hu-HU" sz="2000" dirty="0" err="1" smtClean="0"/>
                        <a:t>Delegate</a:t>
                      </a:r>
                      <a:endParaRPr lang="hu-HU" sz="2000" dirty="0"/>
                    </a:p>
                  </a:txBody>
                  <a:tcPr/>
                </a:tc>
                <a:tc>
                  <a:txBody>
                    <a:bodyPr/>
                    <a:lstStyle/>
                    <a:p>
                      <a:r>
                        <a:rPr lang="hu-HU" sz="2000" smtClean="0"/>
                        <a:t>Event</a:t>
                      </a:r>
                      <a:endParaRPr lang="hu-HU" sz="2000"/>
                    </a:p>
                  </a:txBody>
                  <a:tcPr/>
                </a:tc>
                <a:extLst>
                  <a:ext uri="{0D108BD9-81ED-4DB2-BD59-A6C34878D82A}">
                    <a16:rowId xmlns:a16="http://schemas.microsoft.com/office/drawing/2014/main" val="10000"/>
                  </a:ext>
                </a:extLst>
              </a:tr>
              <a:tr h="667480">
                <a:tc>
                  <a:txBody>
                    <a:bodyPr/>
                    <a:lstStyle/>
                    <a:p>
                      <a:r>
                        <a:rPr lang="hu-HU" sz="2000" smtClean="0"/>
                        <a:t>Bárhonnan meg lehet hívni</a:t>
                      </a:r>
                      <a:endParaRPr lang="hu-HU" sz="2000"/>
                    </a:p>
                  </a:txBody>
                  <a:tcPr/>
                </a:tc>
                <a:tc>
                  <a:txBody>
                    <a:bodyPr/>
                    <a:lstStyle/>
                    <a:p>
                      <a:r>
                        <a:rPr lang="hu-HU" sz="2000" smtClean="0"/>
                        <a:t>Csak a deklaráló osztályból lehet meghívni, „tüzelni”</a:t>
                      </a:r>
                      <a:endParaRPr lang="hu-HU" sz="2000"/>
                    </a:p>
                  </a:txBody>
                  <a:tcPr/>
                </a:tc>
                <a:extLst>
                  <a:ext uri="{0D108BD9-81ED-4DB2-BD59-A6C34878D82A}">
                    <a16:rowId xmlns:a16="http://schemas.microsoft.com/office/drawing/2014/main" val="10001"/>
                  </a:ext>
                </a:extLst>
              </a:tr>
              <a:tr h="780650">
                <a:tc>
                  <a:txBody>
                    <a:bodyPr/>
                    <a:lstStyle/>
                    <a:p>
                      <a:r>
                        <a:rPr lang="hu-HU" sz="2000" smtClean="0"/>
                        <a:t>Értékadással</a:t>
                      </a:r>
                      <a:r>
                        <a:rPr lang="hu-HU" sz="2000" baseline="0" smtClean="0"/>
                        <a:t> (=) felülírható</a:t>
                      </a:r>
                      <a:endParaRPr lang="hu-HU" sz="2000"/>
                    </a:p>
                  </a:txBody>
                  <a:tcPr/>
                </a:tc>
                <a:tc>
                  <a:txBody>
                    <a:bodyPr/>
                    <a:lstStyle/>
                    <a:p>
                      <a:r>
                        <a:rPr lang="hu-HU" sz="2000" smtClean="0"/>
                        <a:t>= operátor nem megengedett, += és -= van csak</a:t>
                      </a:r>
                      <a:endParaRPr lang="hu-HU" sz="2000"/>
                    </a:p>
                  </a:txBody>
                  <a:tcPr/>
                </a:tc>
                <a:extLst>
                  <a:ext uri="{0D108BD9-81ED-4DB2-BD59-A6C34878D82A}">
                    <a16:rowId xmlns:a16="http://schemas.microsoft.com/office/drawing/2014/main" val="10002"/>
                  </a:ext>
                </a:extLst>
              </a:tr>
              <a:tr h="628192">
                <a:tc>
                  <a:txBody>
                    <a:bodyPr/>
                    <a:lstStyle/>
                    <a:p>
                      <a:r>
                        <a:rPr lang="hu-HU" sz="2000" baseline="0" smtClean="0"/>
                        <a:t>Standard tulajdonság készíthető hozzá get és set kulcsszavakkal</a:t>
                      </a:r>
                      <a:r>
                        <a:rPr lang="hu-HU" sz="2000" smtClean="0"/>
                        <a:t> </a:t>
                      </a:r>
                      <a:endParaRPr lang="hu-HU" sz="2000"/>
                    </a:p>
                  </a:txBody>
                  <a:tcPr/>
                </a:tc>
                <a:tc>
                  <a:txBody>
                    <a:bodyPr/>
                    <a:lstStyle/>
                    <a:p>
                      <a:r>
                        <a:rPr lang="hu-HU" sz="2000" smtClean="0"/>
                        <a:t>Korlátozott képességű tulajdonság add (+=) és remove (-=) kulcsszavakkal</a:t>
                      </a:r>
                      <a:endParaRPr lang="hu-HU" sz="2000"/>
                    </a:p>
                  </a:txBody>
                  <a:tcPr/>
                </a:tc>
                <a:extLst>
                  <a:ext uri="{0D108BD9-81ED-4DB2-BD59-A6C34878D82A}">
                    <a16:rowId xmlns:a16="http://schemas.microsoft.com/office/drawing/2014/main" val="10003"/>
                  </a:ext>
                </a:extLst>
              </a:tr>
              <a:tr h="353190">
                <a:tc>
                  <a:txBody>
                    <a:bodyPr/>
                    <a:lstStyle/>
                    <a:p>
                      <a:r>
                        <a:rPr lang="hu-HU" sz="2000" smtClean="0"/>
                        <a:t>Nem szerepelhet interface-ben</a:t>
                      </a:r>
                      <a:endParaRPr lang="hu-HU" sz="2000"/>
                    </a:p>
                  </a:txBody>
                  <a:tcPr/>
                </a:tc>
                <a:tc>
                  <a:txBody>
                    <a:bodyPr/>
                    <a:lstStyle/>
                    <a:p>
                      <a:r>
                        <a:rPr lang="hu-HU" sz="2000" dirty="0" smtClean="0"/>
                        <a:t>Szerepelhet</a:t>
                      </a:r>
                      <a:r>
                        <a:rPr lang="hu-HU" sz="2000" baseline="0" dirty="0" smtClean="0"/>
                        <a:t> </a:t>
                      </a:r>
                      <a:r>
                        <a:rPr lang="hu-HU" sz="2000" baseline="0" dirty="0" err="1" smtClean="0"/>
                        <a:t>interface-ben</a:t>
                      </a:r>
                      <a:endParaRPr lang="hu-HU" sz="2000" dirty="0"/>
                    </a:p>
                  </a:txBody>
                  <a:tcPr/>
                </a:tc>
                <a:extLst>
                  <a:ext uri="{0D108BD9-81ED-4DB2-BD59-A6C34878D82A}">
                    <a16:rowId xmlns:a16="http://schemas.microsoft.com/office/drawing/2014/main" val="10004"/>
                  </a:ext>
                </a:extLst>
              </a:tr>
            </a:tbl>
          </a:graphicData>
        </a:graphic>
      </p:graphicFrame>
      <p:sp>
        <p:nvSpPr>
          <p:cNvPr id="9" name="Dia számának helye 8"/>
          <p:cNvSpPr>
            <a:spLocks noGrp="1"/>
          </p:cNvSpPr>
          <p:nvPr>
            <p:ph type="sldNum" sz="quarter" idx="11"/>
          </p:nvPr>
        </p:nvSpPr>
        <p:spPr/>
        <p:txBody>
          <a:bodyPr/>
          <a:lstStyle/>
          <a:p>
            <a:pPr>
              <a:defRPr/>
            </a:pPr>
            <a:fld id="{B60DAD87-7EB7-4D38-BAF0-0AF208F78DF0}" type="slidenum">
              <a:rPr lang="hu-HU" smtClean="0"/>
              <a:pPr>
                <a:defRPr/>
              </a:pPr>
              <a:t>12</a:t>
            </a:fld>
            <a:endParaRPr lang="hu-HU"/>
          </a:p>
        </p:txBody>
      </p:sp>
    </p:spTree>
    <p:extLst>
      <p:ext uri="{BB962C8B-B14F-4D97-AF65-F5344CB8AC3E}">
        <p14:creationId xmlns:p14="http://schemas.microsoft.com/office/powerpoint/2010/main" val="1327652181"/>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hu-HU" altLang="hu-HU" dirty="0" smtClean="0">
                <a:latin typeface="+mn-lt"/>
              </a:rPr>
              <a:t>Eseménykezelés – Névkonvenciók</a:t>
            </a:r>
          </a:p>
        </p:txBody>
      </p:sp>
      <p:graphicFrame>
        <p:nvGraphicFramePr>
          <p:cNvPr id="8" name="Tartalom helye 7"/>
          <p:cNvGraphicFramePr>
            <a:graphicFrameLocks noGrp="1"/>
          </p:cNvGraphicFramePr>
          <p:nvPr>
            <p:ph idx="1"/>
            <p:extLst/>
          </p:nvPr>
        </p:nvGraphicFramePr>
        <p:xfrm>
          <a:off x="107950" y="692150"/>
          <a:ext cx="8928099" cy="547370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20000"/>
                    </a:ext>
                  </a:extLst>
                </a:gridCol>
                <a:gridCol w="2976033">
                  <a:extLst>
                    <a:ext uri="{9D8B030D-6E8A-4147-A177-3AD203B41FA5}">
                      <a16:colId xmlns:a16="http://schemas.microsoft.com/office/drawing/2014/main" val="20001"/>
                    </a:ext>
                  </a:extLst>
                </a:gridCol>
                <a:gridCol w="2976033">
                  <a:extLst>
                    <a:ext uri="{9D8B030D-6E8A-4147-A177-3AD203B41FA5}">
                      <a16:colId xmlns:a16="http://schemas.microsoft.com/office/drawing/2014/main" val="20002"/>
                    </a:ext>
                  </a:extLst>
                </a:gridCol>
              </a:tblGrid>
              <a:tr h="593710">
                <a:tc>
                  <a:txBody>
                    <a:bodyPr/>
                    <a:lstStyle/>
                    <a:p>
                      <a:r>
                        <a:rPr lang="hu-HU" sz="2400" b="1" dirty="0" smtClean="0"/>
                        <a:t>Feladat</a:t>
                      </a:r>
                      <a:endParaRPr lang="hu-HU" sz="2400" b="1" dirty="0"/>
                    </a:p>
                  </a:txBody>
                  <a:tcPr/>
                </a:tc>
                <a:tc>
                  <a:txBody>
                    <a:bodyPr/>
                    <a:lstStyle/>
                    <a:p>
                      <a:r>
                        <a:rPr lang="hu-HU" sz="2400" b="1" dirty="0" smtClean="0"/>
                        <a:t>Név</a:t>
                      </a:r>
                      <a:endParaRPr lang="hu-HU" sz="2400" b="1" dirty="0"/>
                    </a:p>
                  </a:txBody>
                  <a:tcPr/>
                </a:tc>
                <a:tc>
                  <a:txBody>
                    <a:bodyPr/>
                    <a:lstStyle/>
                    <a:p>
                      <a:r>
                        <a:rPr lang="hu-HU" sz="2400" b="1" dirty="0" smtClean="0"/>
                        <a:t>Elhelyezés</a:t>
                      </a:r>
                      <a:endParaRPr lang="hu-HU" sz="2400" b="1" dirty="0"/>
                    </a:p>
                  </a:txBody>
                  <a:tcPr/>
                </a:tc>
                <a:extLst>
                  <a:ext uri="{0D108BD9-81ED-4DB2-BD59-A6C34878D82A}">
                    <a16:rowId xmlns:a16="http://schemas.microsoft.com/office/drawing/2014/main" val="10000"/>
                  </a:ext>
                </a:extLst>
              </a:tr>
              <a:tr h="975998">
                <a:tc>
                  <a:txBody>
                    <a:bodyPr/>
                    <a:lstStyle/>
                    <a:p>
                      <a:r>
                        <a:rPr lang="hu-HU" sz="2400" b="1" dirty="0" smtClean="0"/>
                        <a:t>Eseményparaméter</a:t>
                      </a:r>
                      <a:endParaRPr lang="hu-HU" sz="2400" b="1" dirty="0"/>
                    </a:p>
                  </a:txBody>
                  <a:tcPr/>
                </a:tc>
                <a:tc>
                  <a:txBody>
                    <a:bodyPr/>
                    <a:lstStyle/>
                    <a:p>
                      <a:r>
                        <a:rPr lang="hu-HU" sz="2400" b="1" dirty="0" smtClean="0"/>
                        <a:t>...EventArgs</a:t>
                      </a:r>
                    </a:p>
                    <a:p>
                      <a:r>
                        <a:rPr lang="hu-HU" sz="1600" b="0" dirty="0" smtClean="0"/>
                        <a:t>(PropertyChangedEventArgs)</a:t>
                      </a:r>
                      <a:endParaRPr lang="hu-HU" sz="2400" b="0" dirty="0"/>
                    </a:p>
                  </a:txBody>
                  <a:tcPr/>
                </a:tc>
                <a:tc>
                  <a:txBody>
                    <a:bodyPr/>
                    <a:lstStyle/>
                    <a:p>
                      <a:r>
                        <a:rPr lang="hu-HU" sz="2400" b="1" dirty="0" smtClean="0"/>
                        <a:t>A </a:t>
                      </a:r>
                      <a:r>
                        <a:rPr lang="hu-HU" sz="2400" b="1" u="none" dirty="0" smtClean="0"/>
                        <a:t>névtérben</a:t>
                      </a:r>
                      <a:r>
                        <a:rPr lang="hu-HU" sz="2400" b="1" u="none" baseline="0" dirty="0" smtClean="0"/>
                        <a:t> </a:t>
                      </a:r>
                      <a:r>
                        <a:rPr lang="hu-HU" sz="2400" b="1" baseline="0" dirty="0" smtClean="0"/>
                        <a:t>vagy a kiváltó osztályban</a:t>
                      </a:r>
                      <a:endParaRPr lang="hu-HU" sz="2400" b="1" dirty="0"/>
                    </a:p>
                  </a:txBody>
                  <a:tcPr/>
                </a:tc>
                <a:extLst>
                  <a:ext uri="{0D108BD9-81ED-4DB2-BD59-A6C34878D82A}">
                    <a16:rowId xmlns:a16="http://schemas.microsoft.com/office/drawing/2014/main" val="10001"/>
                  </a:ext>
                </a:extLst>
              </a:tr>
              <a:tr h="975998">
                <a:tc>
                  <a:txBody>
                    <a:bodyPr/>
                    <a:lstStyle/>
                    <a:p>
                      <a:r>
                        <a:rPr lang="hu-HU" sz="2400" b="1" dirty="0" err="1" smtClean="0"/>
                        <a:t>Delegate</a:t>
                      </a:r>
                      <a:endParaRPr lang="hu-HU" sz="2400" b="1" dirty="0"/>
                    </a:p>
                  </a:txBody>
                  <a:tcPr/>
                </a:tc>
                <a:tc>
                  <a:txBody>
                    <a:bodyPr/>
                    <a:lstStyle/>
                    <a:p>
                      <a:r>
                        <a:rPr lang="hu-HU" sz="2400" b="1" dirty="0" smtClean="0"/>
                        <a:t>...EventHandler</a:t>
                      </a:r>
                    </a:p>
                    <a:p>
                      <a:r>
                        <a:rPr lang="hu-HU" sz="1600" b="0" dirty="0" smtClean="0"/>
                        <a:t>(PropertyChangedEventHandler)</a:t>
                      </a:r>
                      <a:endParaRPr lang="hu-HU" sz="2400" b="0" dirty="0"/>
                    </a:p>
                  </a:txBody>
                  <a:tcPr/>
                </a:tc>
                <a:tc>
                  <a:txBody>
                    <a:bodyPr/>
                    <a:lstStyle/>
                    <a:p>
                      <a:r>
                        <a:rPr lang="hu-HU" sz="2400" b="1" dirty="0" smtClean="0"/>
                        <a:t>A </a:t>
                      </a:r>
                      <a:r>
                        <a:rPr lang="hu-HU" sz="2400" b="1" u="none" dirty="0" smtClean="0"/>
                        <a:t>névtérben</a:t>
                      </a:r>
                      <a:r>
                        <a:rPr lang="hu-HU" sz="2400" b="1" dirty="0" smtClean="0"/>
                        <a:t> vagy a  kiváltó osztályban</a:t>
                      </a:r>
                      <a:endParaRPr lang="hu-HU" sz="2400" b="1" dirty="0"/>
                    </a:p>
                  </a:txBody>
                  <a:tcPr/>
                </a:tc>
                <a:extLst>
                  <a:ext uri="{0D108BD9-81ED-4DB2-BD59-A6C34878D82A}">
                    <a16:rowId xmlns:a16="http://schemas.microsoft.com/office/drawing/2014/main" val="10002"/>
                  </a:ext>
                </a:extLst>
              </a:tr>
              <a:tr h="975998">
                <a:tc>
                  <a:txBody>
                    <a:bodyPr/>
                    <a:lstStyle/>
                    <a:p>
                      <a:r>
                        <a:rPr lang="hu-HU" sz="2400" b="1" dirty="0" smtClean="0"/>
                        <a:t>Esemény</a:t>
                      </a:r>
                      <a:endParaRPr lang="hu-HU" sz="2400" b="1" dirty="0"/>
                    </a:p>
                  </a:txBody>
                  <a:tcPr/>
                </a:tc>
                <a:tc>
                  <a:txBody>
                    <a:bodyPr/>
                    <a:lstStyle/>
                    <a:p>
                      <a:r>
                        <a:rPr lang="hu-HU" sz="2400" b="1" dirty="0" smtClean="0"/>
                        <a:t>...</a:t>
                      </a:r>
                    </a:p>
                    <a:p>
                      <a:r>
                        <a:rPr lang="hu-HU" sz="1600" b="0" dirty="0" smtClean="0"/>
                        <a:t>(PropertyChanged)</a:t>
                      </a:r>
                      <a:endParaRPr lang="hu-HU" sz="2000" b="0" dirty="0"/>
                    </a:p>
                  </a:txBody>
                  <a:tcPr/>
                </a:tc>
                <a:tc>
                  <a:txBody>
                    <a:bodyPr/>
                    <a:lstStyle/>
                    <a:p>
                      <a:r>
                        <a:rPr lang="hu-HU" sz="2400" b="1" dirty="0" smtClean="0"/>
                        <a:t>Kiváltó osztályban</a:t>
                      </a:r>
                      <a:endParaRPr lang="hu-HU" sz="2400" b="1" dirty="0"/>
                    </a:p>
                  </a:txBody>
                  <a:tcPr/>
                </a:tc>
                <a:extLst>
                  <a:ext uri="{0D108BD9-81ED-4DB2-BD59-A6C34878D82A}">
                    <a16:rowId xmlns:a16="http://schemas.microsoft.com/office/drawing/2014/main" val="10003"/>
                  </a:ext>
                </a:extLst>
              </a:tr>
              <a:tr h="975998">
                <a:tc>
                  <a:txBody>
                    <a:bodyPr/>
                    <a:lstStyle/>
                    <a:p>
                      <a:r>
                        <a:rPr lang="hu-HU" sz="2400" b="1" dirty="0" smtClean="0"/>
                        <a:t>Eseményt közvetlenül</a:t>
                      </a:r>
                      <a:r>
                        <a:rPr lang="hu-HU" sz="2400" b="1" baseline="0" dirty="0" smtClean="0"/>
                        <a:t> meghívó metódus</a:t>
                      </a:r>
                      <a:endParaRPr lang="hu-HU" sz="2400" b="1" dirty="0"/>
                    </a:p>
                  </a:txBody>
                  <a:tcPr/>
                </a:tc>
                <a:tc>
                  <a:txBody>
                    <a:bodyPr/>
                    <a:lstStyle/>
                    <a:p>
                      <a:r>
                        <a:rPr lang="hu-HU" sz="2400" b="1" dirty="0" smtClean="0"/>
                        <a:t>On...</a:t>
                      </a:r>
                    </a:p>
                    <a:p>
                      <a:r>
                        <a:rPr lang="hu-HU" sz="1600" b="0" dirty="0" smtClean="0"/>
                        <a:t>(OnPropertyChanged)</a:t>
                      </a:r>
                      <a:endParaRPr lang="hu-HU" sz="2400" b="0" dirty="0"/>
                    </a:p>
                  </a:txBody>
                  <a:tcPr/>
                </a:tc>
                <a:tc>
                  <a:txBody>
                    <a:bodyPr/>
                    <a:lstStyle/>
                    <a:p>
                      <a:r>
                        <a:rPr lang="hu-HU" sz="2400" b="1" dirty="0" smtClean="0"/>
                        <a:t>Kiváltó osztályban</a:t>
                      </a:r>
                      <a:endParaRPr lang="hu-HU" sz="2400" b="1" dirty="0"/>
                    </a:p>
                  </a:txBody>
                  <a:tcPr/>
                </a:tc>
                <a:extLst>
                  <a:ext uri="{0D108BD9-81ED-4DB2-BD59-A6C34878D82A}">
                    <a16:rowId xmlns:a16="http://schemas.microsoft.com/office/drawing/2014/main" val="10004"/>
                  </a:ext>
                </a:extLst>
              </a:tr>
              <a:tr h="975998">
                <a:tc>
                  <a:txBody>
                    <a:bodyPr/>
                    <a:lstStyle/>
                    <a:p>
                      <a:r>
                        <a:rPr lang="hu-HU" sz="2400" b="1" dirty="0" smtClean="0"/>
                        <a:t>Esemény lekezelése</a:t>
                      </a:r>
                      <a:endParaRPr lang="hu-HU" sz="2400" b="1" dirty="0"/>
                    </a:p>
                  </a:txBody>
                  <a:tcPr/>
                </a:tc>
                <a:tc>
                  <a:txBody>
                    <a:bodyPr/>
                    <a:lstStyle/>
                    <a:p>
                      <a:r>
                        <a:rPr lang="hu-HU" sz="2400" b="1" dirty="0" smtClean="0"/>
                        <a:t>---</a:t>
                      </a:r>
                      <a:endParaRPr lang="hu-HU" sz="2400" b="1" dirty="0"/>
                    </a:p>
                  </a:txBody>
                  <a:tcPr/>
                </a:tc>
                <a:tc>
                  <a:txBody>
                    <a:bodyPr/>
                    <a:lstStyle/>
                    <a:p>
                      <a:r>
                        <a:rPr lang="hu-HU" sz="2400" b="1" dirty="0" smtClean="0"/>
                        <a:t>Lekezelő osztályban</a:t>
                      </a:r>
                      <a:endParaRPr lang="hu-HU" sz="2400" b="1" dirty="0"/>
                    </a:p>
                  </a:txBody>
                  <a:tcPr/>
                </a:tc>
                <a:extLst>
                  <a:ext uri="{0D108BD9-81ED-4DB2-BD59-A6C34878D82A}">
                    <a16:rowId xmlns:a16="http://schemas.microsoft.com/office/drawing/2014/main" val="10005"/>
                  </a:ext>
                </a:extLst>
              </a:tr>
            </a:tbl>
          </a:graphicData>
        </a:graphic>
      </p:graphicFrame>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13</a:t>
            </a:fld>
            <a:endParaRPr lang="hu-HU"/>
          </a:p>
        </p:txBody>
      </p:sp>
    </p:spTree>
    <p:extLst>
      <p:ext uri="{BB962C8B-B14F-4D97-AF65-F5344CB8AC3E}">
        <p14:creationId xmlns:p14="http://schemas.microsoft.com/office/powerpoint/2010/main" val="4246787189"/>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Névtelen függvények</a:t>
            </a:r>
            <a:endParaRPr lang="en-GB" dirty="0"/>
          </a:p>
        </p:txBody>
      </p:sp>
      <p:sp>
        <p:nvSpPr>
          <p:cNvPr id="3" name="Content Placeholder 2"/>
          <p:cNvSpPr>
            <a:spLocks noGrp="1"/>
          </p:cNvSpPr>
          <p:nvPr>
            <p:ph idx="1"/>
          </p:nvPr>
        </p:nvSpPr>
        <p:spPr/>
        <p:txBody>
          <a:bodyPr/>
          <a:lstStyle/>
          <a:p>
            <a:r>
              <a:rPr lang="hu-HU" dirty="0" err="1" smtClean="0"/>
              <a:t>Delegate-ek</a:t>
            </a:r>
            <a:r>
              <a:rPr lang="hu-HU" dirty="0" smtClean="0"/>
              <a:t> fő használati módjai: </a:t>
            </a:r>
          </a:p>
          <a:p>
            <a:pPr lvl="1"/>
            <a:r>
              <a:rPr lang="hu-HU" sz="2400" dirty="0" smtClean="0"/>
              <a:t>Események</a:t>
            </a:r>
          </a:p>
          <a:p>
            <a:pPr lvl="1"/>
            <a:r>
              <a:rPr lang="hu-HU" sz="2400" dirty="0" smtClean="0"/>
              <a:t>Metódussal való paraméterezés</a:t>
            </a:r>
          </a:p>
          <a:p>
            <a:r>
              <a:rPr lang="hu-HU" dirty="0" smtClean="0"/>
              <a:t>Probléma: az egyszer használatos függvények „elszennyezik” a </a:t>
            </a:r>
            <a:r>
              <a:rPr lang="hu-HU" dirty="0" smtClean="0"/>
              <a:t>kódot</a:t>
            </a:r>
            <a:r>
              <a:rPr lang="en-US" dirty="0" smtClean="0"/>
              <a:t>,</a:t>
            </a:r>
            <a:r>
              <a:rPr lang="hu-HU" dirty="0" smtClean="0"/>
              <a:t> nehezebben érthető lesz</a:t>
            </a:r>
            <a:endParaRPr lang="hu-HU" dirty="0" smtClean="0"/>
          </a:p>
          <a:p>
            <a:r>
              <a:rPr lang="hu-HU" dirty="0" smtClean="0"/>
              <a:t>Megoldás: névtelen függvények</a:t>
            </a:r>
          </a:p>
          <a:p>
            <a:pPr lvl="0" eaLnBrk="1" hangingPunct="1"/>
            <a:r>
              <a:rPr lang="hu-HU" altLang="hu-HU" dirty="0">
                <a:solidFill>
                  <a:srgbClr val="000000"/>
                </a:solidFill>
              </a:rPr>
              <a:t>Az angol dokumentáció szerint: (</a:t>
            </a:r>
            <a:r>
              <a:rPr lang="hu-HU" altLang="hu-HU" dirty="0">
                <a:solidFill>
                  <a:srgbClr val="000000"/>
                </a:solidFill>
                <a:hlinkClick r:id="rId2"/>
              </a:rPr>
              <a:t>http://msdn.microsoft.com/en-us/library/bb882516.aspx</a:t>
            </a:r>
            <a:r>
              <a:rPr lang="hu-HU" altLang="hu-HU" dirty="0" smtClean="0">
                <a:solidFill>
                  <a:srgbClr val="000000"/>
                </a:solidFill>
              </a:rPr>
              <a:t>)</a:t>
            </a:r>
            <a:endParaRPr lang="en-US" altLang="hu-HU" dirty="0" smtClean="0">
              <a:solidFill>
                <a:srgbClr val="000000"/>
              </a:solidFill>
            </a:endParaRPr>
          </a:p>
          <a:p>
            <a:pPr eaLnBrk="1" hangingPunct="1"/>
            <a:r>
              <a:rPr lang="hu-HU" altLang="hu-HU" dirty="0" smtClean="0">
                <a:solidFill>
                  <a:srgbClr val="000000"/>
                </a:solidFill>
              </a:rPr>
              <a:t>Nem keverendő össze</a:t>
            </a:r>
            <a:r>
              <a:rPr lang="en-US" altLang="hu-HU" dirty="0" smtClean="0">
                <a:solidFill>
                  <a:srgbClr val="000000"/>
                </a:solidFill>
              </a:rPr>
              <a:t>: </a:t>
            </a:r>
            <a:r>
              <a:rPr lang="en-US" altLang="hu-HU" dirty="0">
                <a:solidFill>
                  <a:srgbClr val="000000"/>
                </a:solidFill>
              </a:rPr>
              <a:t>local/inline functions, </a:t>
            </a:r>
            <a:r>
              <a:rPr lang="hu-HU" altLang="hu-HU" dirty="0" smtClean="0">
                <a:solidFill>
                  <a:srgbClr val="000000"/>
                </a:solidFill>
              </a:rPr>
              <a:t>ami ROSSZ</a:t>
            </a:r>
          </a:p>
          <a:p>
            <a:pPr eaLnBrk="1" hangingPunct="1"/>
            <a:endParaRPr lang="hu-HU" altLang="hu-HU" dirty="0">
              <a:solidFill>
                <a:srgbClr val="000000"/>
              </a:solidFill>
            </a:endParaRPr>
          </a:p>
          <a:p>
            <a:pPr lvl="0" eaLnBrk="1" hangingPunct="1"/>
            <a:endParaRPr lang="hu-HU" altLang="hu-HU" dirty="0">
              <a:solidFill>
                <a:srgbClr val="000000"/>
              </a:solidFill>
            </a:endParaRPr>
          </a:p>
          <a:p>
            <a:pPr lvl="0" eaLnBrk="1" hangingPunct="1"/>
            <a:endParaRPr lang="hu-HU" altLang="hu-HU" sz="2800" dirty="0">
              <a:solidFill>
                <a:srgbClr val="000000"/>
              </a:solidFill>
            </a:endParaRPr>
          </a:p>
          <a:p>
            <a:pPr lvl="0" eaLnBrk="1" hangingPunct="1"/>
            <a:endParaRPr lang="hu-HU" altLang="hu-HU" dirty="0">
              <a:solidFill>
                <a:srgbClr val="000000"/>
              </a:solidFill>
            </a:endParaRPr>
          </a:p>
          <a:p>
            <a:pPr lvl="0" eaLnBrk="1" hangingPunct="1"/>
            <a:endParaRPr lang="hu-HU" altLang="hu-HU" dirty="0">
              <a:solidFill>
                <a:srgbClr val="000000"/>
              </a:solidFill>
            </a:endParaRPr>
          </a:p>
          <a:p>
            <a:pPr lvl="0" eaLnBrk="1" hangingPunct="1"/>
            <a:endParaRPr lang="hu-HU" altLang="hu-HU" dirty="0">
              <a:solidFill>
                <a:srgbClr val="000000"/>
              </a:solidFill>
            </a:endParaRPr>
          </a:p>
          <a:p>
            <a:endParaRPr lang="hu-HU" dirty="0" smtClean="0"/>
          </a:p>
          <a:p>
            <a:endParaRPr lang="en-GB" dirty="0"/>
          </a:p>
        </p:txBody>
      </p:sp>
      <p:sp>
        <p:nvSpPr>
          <p:cNvPr id="6" name="Szövegdoboz 5"/>
          <p:cNvSpPr txBox="1"/>
          <p:nvPr/>
        </p:nvSpPr>
        <p:spPr>
          <a:xfrm>
            <a:off x="1242801" y="4749966"/>
            <a:ext cx="7056980" cy="1569660"/>
          </a:xfrm>
          <a:prstGeom prst="rect">
            <a:avLst/>
          </a:prstGeom>
          <a:noFill/>
        </p:spPr>
        <p:txBody>
          <a:bodyPr wrap="square" rtlCol="0">
            <a:spAutoFit/>
          </a:bodyPr>
          <a:lstStyle/>
          <a:p>
            <a:pPr algn="l"/>
            <a:r>
              <a:rPr lang="hu-HU" altLang="hu-HU" dirty="0" smtClean="0"/>
              <a:t>				anonymous methods </a:t>
            </a:r>
            <a:r>
              <a:rPr lang="hu-HU" altLang="hu-HU" dirty="0" smtClean="0">
                <a:sym typeface="Wingdings" panose="05000000000000000000" pitchFamily="2" charset="2"/>
              </a:rPr>
              <a:t></a:t>
            </a:r>
            <a:endParaRPr lang="hu-HU" altLang="hu-HU" dirty="0" smtClean="0"/>
          </a:p>
          <a:p>
            <a:pPr algn="l"/>
            <a:r>
              <a:rPr lang="hu-HU" altLang="hu-HU" dirty="0" smtClean="0"/>
              <a:t>Anonymous functions</a:t>
            </a:r>
          </a:p>
          <a:p>
            <a:pPr algn="l"/>
            <a:r>
              <a:rPr lang="hu-HU" altLang="hu-HU" dirty="0" smtClean="0">
                <a:sym typeface="Wingdings" panose="05000000000000000000" pitchFamily="2" charset="2"/>
              </a:rPr>
              <a:t>				lambda expressions</a:t>
            </a:r>
            <a:endParaRPr lang="hu-HU" altLang="hu-HU" dirty="0" smtClean="0"/>
          </a:p>
          <a:p>
            <a:endParaRPr lang="hu-HU" altLang="hu-HU" dirty="0" smtClean="0"/>
          </a:p>
        </p:txBody>
      </p:sp>
      <p:sp>
        <p:nvSpPr>
          <p:cNvPr id="7" name="Bal oldali kapcsos zárójel 10"/>
          <p:cNvSpPr/>
          <p:nvPr/>
        </p:nvSpPr>
        <p:spPr>
          <a:xfrm>
            <a:off x="4267221" y="4813747"/>
            <a:ext cx="504070" cy="108015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8" name="Dia számának helye 7"/>
          <p:cNvSpPr>
            <a:spLocks noGrp="1"/>
          </p:cNvSpPr>
          <p:nvPr>
            <p:ph type="sldNum" sz="quarter" idx="11"/>
          </p:nvPr>
        </p:nvSpPr>
        <p:spPr/>
        <p:txBody>
          <a:bodyPr/>
          <a:lstStyle/>
          <a:p>
            <a:pPr>
              <a:defRPr/>
            </a:pPr>
            <a:fld id="{B60DAD87-7EB7-4D38-BAF0-0AF208F78DF0}" type="slidenum">
              <a:rPr lang="hu-HU" smtClean="0"/>
              <a:pPr>
                <a:defRPr/>
              </a:pPr>
              <a:t>14</a:t>
            </a:fld>
            <a:endParaRPr lang="hu-HU"/>
          </a:p>
        </p:txBody>
      </p:sp>
    </p:spTree>
    <p:extLst>
      <p:ext uri="{BB962C8B-B14F-4D97-AF65-F5344CB8AC3E}">
        <p14:creationId xmlns:p14="http://schemas.microsoft.com/office/powerpoint/2010/main" val="2825270093"/>
      </p:ext>
    </p:extLst>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Anonim függvények</a:t>
            </a:r>
            <a:endParaRPr lang="en-GB" dirty="0"/>
          </a:p>
        </p:txBody>
      </p:sp>
      <p:sp>
        <p:nvSpPr>
          <p:cNvPr id="3" name="Content Placeholder 2"/>
          <p:cNvSpPr>
            <a:spLocks noGrp="1"/>
          </p:cNvSpPr>
          <p:nvPr>
            <p:ph idx="1"/>
          </p:nvPr>
        </p:nvSpPr>
        <p:spPr/>
        <p:txBody>
          <a:bodyPr/>
          <a:lstStyle/>
          <a:p>
            <a:endParaRPr lang="hu-HU" dirty="0" smtClean="0"/>
          </a:p>
          <a:p>
            <a:endParaRPr lang="hu-HU" dirty="0"/>
          </a:p>
          <a:p>
            <a:endParaRPr lang="hu-HU" dirty="0" smtClean="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r>
              <a:rPr lang="hu-HU" dirty="0" smtClean="0"/>
              <a:t>Ma már nem használjuk (-&gt; lambdák)</a:t>
            </a:r>
          </a:p>
          <a:p>
            <a:endParaRPr lang="hu-HU" dirty="0" smtClean="0"/>
          </a:p>
          <a:p>
            <a:endParaRPr lang="en-GB" dirty="0"/>
          </a:p>
        </p:txBody>
      </p:sp>
      <p:sp>
        <p:nvSpPr>
          <p:cNvPr id="8" name="Szövegdoboz 5"/>
          <p:cNvSpPr txBox="1">
            <a:spLocks noChangeArrowheads="1"/>
          </p:cNvSpPr>
          <p:nvPr/>
        </p:nvSpPr>
        <p:spPr bwMode="auto">
          <a:xfrm>
            <a:off x="0" y="682171"/>
            <a:ext cx="9144000" cy="5078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elsoParos = </a:t>
            </a:r>
          </a:p>
          <a:p>
            <a:pPr algn="l"/>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lista.Find(</a:t>
            </a:r>
            <a:r>
              <a:rPr lang="hu-HU" sz="1800" dirty="0" smtClean="0">
                <a:solidFill>
                  <a:srgbClr val="0000FF"/>
                </a:solidFill>
                <a:highlight>
                  <a:srgbClr val="FFFFFF"/>
                </a:highlight>
                <a:latin typeface="Consolas"/>
              </a:rPr>
              <a:t>delegate</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 {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i % 2 == 0; });</a:t>
            </a:r>
          </a:p>
          <a:p>
            <a:pPr algn="l"/>
            <a:r>
              <a:rPr lang="hu-HU" sz="1800" dirty="0" smtClean="0">
                <a:solidFill>
                  <a:srgbClr val="2B91AF"/>
                </a:solidFill>
                <a:highlight>
                  <a:srgbClr val="FFFFFF"/>
                </a:highlight>
                <a:latin typeface="Consolas"/>
              </a:rPr>
              <a:t>List</a:t>
            </a:r>
            <a:r>
              <a:rPr lang="hu-HU" sz="1800" dirty="0" smtClean="0">
                <a:solidFill>
                  <a:srgbClr val="000000"/>
                </a:solidFill>
                <a:highlight>
                  <a:srgbClr val="FFFFFF"/>
                </a:highlight>
                <a:latin typeface="Consolas"/>
              </a:rPr>
              <a:t>&lt;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&gt; osszesParos = </a:t>
            </a:r>
          </a:p>
          <a:p>
            <a:pPr algn="l"/>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lista.FindAll(</a:t>
            </a:r>
            <a:r>
              <a:rPr lang="hu-HU" sz="1800" dirty="0" smtClean="0">
                <a:solidFill>
                  <a:srgbClr val="0000FF"/>
                </a:solidFill>
                <a:highlight>
                  <a:srgbClr val="FFFFFF"/>
                </a:highlight>
                <a:latin typeface="Consolas"/>
              </a:rPr>
              <a:t>delegate</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 {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i % 2 == 0; });</a:t>
            </a:r>
          </a:p>
          <a:p>
            <a:pPr algn="l"/>
            <a:r>
              <a:rPr lang="en-GB" sz="1800" dirty="0" smtClean="0">
                <a:solidFill>
                  <a:srgbClr val="0000FF"/>
                </a:solidFill>
                <a:highlight>
                  <a:srgbClr val="FFFFFF"/>
                </a:highlight>
                <a:latin typeface="Consolas"/>
              </a:rPr>
              <a:t>bool</a:t>
            </a:r>
            <a:r>
              <a:rPr lang="en-GB" sz="1800" dirty="0" smtClean="0">
                <a:solidFill>
                  <a:srgbClr val="000000"/>
                </a:solidFill>
                <a:highlight>
                  <a:srgbClr val="FFFFFF"/>
                </a:highlight>
                <a:latin typeface="Consolas"/>
              </a:rPr>
              <a:t> </a:t>
            </a:r>
            <a:r>
              <a:rPr lang="en-GB" sz="1800" dirty="0" err="1" smtClean="0">
                <a:solidFill>
                  <a:srgbClr val="000000"/>
                </a:solidFill>
                <a:highlight>
                  <a:srgbClr val="FFFFFF"/>
                </a:highlight>
                <a:latin typeface="Consolas"/>
              </a:rPr>
              <a:t>vanParos</a:t>
            </a:r>
            <a:r>
              <a:rPr lang="en-GB" sz="1800" dirty="0" smtClean="0">
                <a:solidFill>
                  <a:srgbClr val="000000"/>
                </a:solidFill>
                <a:highlight>
                  <a:srgbClr val="FFFFFF"/>
                </a:highlight>
                <a:latin typeface="Consolas"/>
              </a:rPr>
              <a:t> = </a:t>
            </a:r>
            <a:endParaRPr lang="hu-HU" sz="1800" dirty="0">
              <a:solidFill>
                <a:srgbClr val="000000"/>
              </a:solidFill>
              <a:highlight>
                <a:srgbClr val="FFFFFF"/>
              </a:highlight>
              <a:latin typeface="Consolas"/>
            </a:endParaRPr>
          </a:p>
          <a:p>
            <a:pPr algn="l"/>
            <a:r>
              <a:rPr lang="hu-HU" sz="1800" dirty="0" smtClean="0">
                <a:solidFill>
                  <a:srgbClr val="000000"/>
                </a:solidFill>
                <a:highlight>
                  <a:srgbClr val="FFFFFF"/>
                </a:highlight>
                <a:latin typeface="Consolas"/>
              </a:rPr>
              <a:t>    </a:t>
            </a:r>
            <a:r>
              <a:rPr lang="en-GB" sz="1800" dirty="0" err="1" smtClean="0">
                <a:solidFill>
                  <a:srgbClr val="000000"/>
                </a:solidFill>
                <a:highlight>
                  <a:srgbClr val="FFFFFF"/>
                </a:highlight>
                <a:latin typeface="Consolas"/>
              </a:rPr>
              <a:t>lista.Exists</a:t>
            </a:r>
            <a:r>
              <a:rPr lang="en-GB" sz="1800" dirty="0" smtClean="0">
                <a:solidFill>
                  <a:srgbClr val="000000"/>
                </a:solidFill>
                <a:highlight>
                  <a:srgbClr val="FFFFFF"/>
                </a:highlight>
                <a:latin typeface="Consolas"/>
              </a:rPr>
              <a:t>(</a:t>
            </a:r>
            <a:r>
              <a:rPr lang="en-GB" sz="1800" dirty="0" smtClean="0">
                <a:solidFill>
                  <a:srgbClr val="0000FF"/>
                </a:solidFill>
                <a:highlight>
                  <a:srgbClr val="FFFFFF"/>
                </a:highlight>
                <a:latin typeface="Consolas"/>
              </a:rPr>
              <a:t>delegate</a:t>
            </a:r>
            <a:r>
              <a:rPr lang="en-GB" sz="1800" dirty="0" smtClean="0">
                <a:solidFill>
                  <a:srgbClr val="000000"/>
                </a:solidFill>
                <a:highlight>
                  <a:srgbClr val="FFFFFF"/>
                </a:highlight>
                <a:latin typeface="Consolas"/>
              </a:rPr>
              <a:t>(</a:t>
            </a:r>
            <a:r>
              <a:rPr lang="en-GB" sz="1800" dirty="0" err="1" smtClean="0">
                <a:solidFill>
                  <a:srgbClr val="0000FF"/>
                </a:solidFill>
                <a:highlight>
                  <a:srgbClr val="FFFFFF"/>
                </a:highlight>
                <a:latin typeface="Consolas"/>
              </a:rPr>
              <a:t>int</a:t>
            </a:r>
            <a:r>
              <a:rPr lang="en-GB" sz="1800" dirty="0" smtClean="0">
                <a:solidFill>
                  <a:srgbClr val="000000"/>
                </a:solidFill>
                <a:highlight>
                  <a:srgbClr val="FFFFFF"/>
                </a:highlight>
                <a:latin typeface="Consolas"/>
              </a:rPr>
              <a:t> </a:t>
            </a:r>
            <a:r>
              <a:rPr lang="en-GB" sz="1800" dirty="0" err="1" smtClean="0">
                <a:solidFill>
                  <a:srgbClr val="000000"/>
                </a:solidFill>
                <a:highlight>
                  <a:srgbClr val="FFFFFF"/>
                </a:highlight>
                <a:latin typeface="Consolas"/>
              </a:rPr>
              <a:t>i</a:t>
            </a:r>
            <a:r>
              <a:rPr lang="en-GB" sz="1800" dirty="0" smtClean="0">
                <a:solidFill>
                  <a:srgbClr val="000000"/>
                </a:solidFill>
                <a:highlight>
                  <a:srgbClr val="FFFFFF"/>
                </a:highlight>
                <a:latin typeface="Consolas"/>
              </a:rPr>
              <a:t>) { </a:t>
            </a:r>
            <a:r>
              <a:rPr lang="en-GB" sz="1800" dirty="0" smtClean="0">
                <a:solidFill>
                  <a:srgbClr val="0000FF"/>
                </a:solidFill>
                <a:highlight>
                  <a:srgbClr val="FFFFFF"/>
                </a:highlight>
                <a:latin typeface="Consolas"/>
              </a:rPr>
              <a:t>return</a:t>
            </a:r>
            <a:r>
              <a:rPr lang="en-GB" sz="1800" dirty="0" smtClean="0">
                <a:solidFill>
                  <a:srgbClr val="000000"/>
                </a:solidFill>
                <a:highlight>
                  <a:srgbClr val="FFFFFF"/>
                </a:highlight>
                <a:latin typeface="Consolas"/>
              </a:rPr>
              <a:t> </a:t>
            </a:r>
            <a:r>
              <a:rPr lang="en-GB" sz="1800" dirty="0" err="1" smtClean="0">
                <a:solidFill>
                  <a:srgbClr val="000000"/>
                </a:solidFill>
                <a:highlight>
                  <a:srgbClr val="FFFFFF"/>
                </a:highlight>
                <a:latin typeface="Consolas"/>
              </a:rPr>
              <a:t>i</a:t>
            </a:r>
            <a:r>
              <a:rPr lang="en-GB" sz="1800" dirty="0" smtClean="0">
                <a:solidFill>
                  <a:srgbClr val="000000"/>
                </a:solidFill>
                <a:highlight>
                  <a:srgbClr val="FFFFFF"/>
                </a:highlight>
                <a:latin typeface="Consolas"/>
              </a:rPr>
              <a:t> % 2 == 0; });</a:t>
            </a:r>
          </a:p>
          <a:p>
            <a:pPr algn="l"/>
            <a:endParaRPr lang="hu-HU" sz="1800" dirty="0" smtClean="0">
              <a:solidFill>
                <a:srgbClr val="2B91AF"/>
              </a:solidFill>
              <a:highlight>
                <a:srgbClr val="FFFFFF"/>
              </a:highlight>
              <a:latin typeface="Consolas"/>
            </a:endParaRPr>
          </a:p>
          <a:p>
            <a:pPr algn="l"/>
            <a:r>
              <a:rPr lang="hu-HU" sz="1800" dirty="0" smtClean="0">
                <a:solidFill>
                  <a:srgbClr val="2B91AF"/>
                </a:solidFill>
                <a:highlight>
                  <a:srgbClr val="FFFFFF"/>
                </a:highlight>
                <a:latin typeface="Consolas"/>
              </a:rPr>
              <a:t>Array</a:t>
            </a:r>
            <a:r>
              <a:rPr lang="hu-HU" sz="1800" dirty="0" smtClean="0">
                <a:solidFill>
                  <a:srgbClr val="000000"/>
                </a:solidFill>
                <a:highlight>
                  <a:srgbClr val="FFFFFF"/>
                </a:highlight>
                <a:latin typeface="Consolas"/>
              </a:rPr>
              <a:t>.Sort(tomb, </a:t>
            </a:r>
          </a:p>
          <a:p>
            <a:pPr algn="l"/>
            <a:r>
              <a:rPr lang="hu-HU" sz="1800" dirty="0" smtClean="0">
                <a:solidFill>
                  <a:srgbClr val="0000FF"/>
                </a:solidFill>
                <a:highlight>
                  <a:srgbClr val="FFFFFF"/>
                </a:highlight>
                <a:latin typeface="Consolas"/>
              </a:rPr>
              <a:t>	delegate</a:t>
            </a:r>
            <a:r>
              <a:rPr lang="hu-HU" sz="1800" dirty="0" smtClean="0">
                <a:solidFill>
                  <a:srgbClr val="000000"/>
                </a:solidFill>
                <a:highlight>
                  <a:srgbClr val="FFFFFF"/>
                </a:highlight>
                <a:latin typeface="Consolas"/>
              </a:rPr>
              <a: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i1, </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i2)</a:t>
            </a:r>
          </a:p>
          <a:p>
            <a:pPr algn="l"/>
            <a:r>
              <a:rPr lang="hu-HU" sz="1800" dirty="0" smtClean="0">
                <a:solidFill>
                  <a:srgbClr val="000000"/>
                </a:solidFill>
                <a:highlight>
                  <a:srgbClr val="FFFFFF"/>
                </a:highlight>
                <a:latin typeface="Consolas"/>
              </a:rPr>
              <a:t>	{</a:t>
            </a:r>
          </a:p>
          <a:p>
            <a:pPr algn="l"/>
            <a:r>
              <a:rPr lang="hu-HU" sz="1800" dirty="0" smtClean="0">
                <a:solidFill>
                  <a:srgbClr val="0000FF"/>
                </a:solidFill>
                <a:highlight>
                  <a:srgbClr val="FFFFFF"/>
                </a:highlight>
                <a:latin typeface="Consolas"/>
              </a:rPr>
              <a:t>		</a:t>
            </a:r>
            <a:r>
              <a:rPr lang="pt-BR" sz="1800" dirty="0" smtClean="0">
                <a:solidFill>
                  <a:srgbClr val="0000FF"/>
                </a:solidFill>
                <a:highlight>
                  <a:srgbClr val="FFFFFF"/>
                </a:highlight>
                <a:latin typeface="Consolas"/>
              </a:rPr>
              <a:t>bool</a:t>
            </a:r>
            <a:r>
              <a:rPr lang="pt-BR" sz="1800" dirty="0" smtClean="0">
                <a:solidFill>
                  <a:srgbClr val="000000"/>
                </a:solidFill>
                <a:highlight>
                  <a:srgbClr val="FFFFFF"/>
                </a:highlight>
                <a:latin typeface="Consolas"/>
              </a:rPr>
              <a:t> i1Paros = i1 % 2 == 0;</a:t>
            </a:r>
          </a:p>
          <a:p>
            <a:pPr algn="l"/>
            <a:r>
              <a:rPr lang="hu-HU" sz="1800" dirty="0" smtClean="0">
                <a:solidFill>
                  <a:srgbClr val="0000FF"/>
                </a:solidFill>
                <a:highlight>
                  <a:srgbClr val="FFFFFF"/>
                </a:highlight>
                <a:latin typeface="Consolas"/>
              </a:rPr>
              <a:t>		</a:t>
            </a:r>
            <a:r>
              <a:rPr lang="pt-BR" sz="1800" dirty="0" smtClean="0">
                <a:solidFill>
                  <a:srgbClr val="0000FF"/>
                </a:solidFill>
                <a:highlight>
                  <a:srgbClr val="FFFFFF"/>
                </a:highlight>
                <a:latin typeface="Consolas"/>
              </a:rPr>
              <a:t>bool</a:t>
            </a:r>
            <a:r>
              <a:rPr lang="pt-BR" sz="1800" dirty="0" smtClean="0">
                <a:solidFill>
                  <a:srgbClr val="000000"/>
                </a:solidFill>
                <a:highlight>
                  <a:srgbClr val="FFFFFF"/>
                </a:highlight>
                <a:latin typeface="Consolas"/>
              </a:rPr>
              <a:t> i2Paros = i2 % 2 == 0;</a:t>
            </a:r>
          </a:p>
          <a:p>
            <a:pPr algn="l"/>
            <a:r>
              <a:rPr lang="hu-HU" sz="1800" dirty="0" smtClean="0">
                <a:solidFill>
                  <a:srgbClr val="0000FF"/>
                </a:solidFill>
                <a:highlight>
                  <a:srgbClr val="FFFFFF"/>
                </a:highlight>
                <a:latin typeface="Consolas"/>
              </a:rPr>
              <a:t>		if</a:t>
            </a:r>
            <a:r>
              <a:rPr lang="hu-HU" sz="1800" dirty="0" smtClean="0">
                <a:solidFill>
                  <a:srgbClr val="000000"/>
                </a:solidFill>
                <a:highlight>
                  <a:srgbClr val="FFFFFF"/>
                </a:highlight>
                <a:latin typeface="Consolas"/>
              </a:rPr>
              <a:t> (i1Paros &amp;&amp; !i2Paros)</a:t>
            </a:r>
          </a:p>
          <a:p>
            <a:pPr algn="l"/>
            <a:r>
              <a:rPr lang="hu-HU" sz="1800" dirty="0" smtClean="0">
                <a:solidFill>
                  <a:srgbClr val="0000FF"/>
                </a:solidFill>
                <a:highlight>
                  <a:srgbClr val="FFFFFF"/>
                </a:highlight>
                <a:latin typeface="Consolas"/>
              </a:rPr>
              <a:t>			return</a:t>
            </a:r>
            <a:r>
              <a:rPr lang="hu-HU" sz="1800" dirty="0" smtClean="0">
                <a:solidFill>
                  <a:srgbClr val="000000"/>
                </a:solidFill>
                <a:highlight>
                  <a:srgbClr val="FFFFFF"/>
                </a:highlight>
                <a:latin typeface="Consolas"/>
              </a:rPr>
              <a:t> -1;</a:t>
            </a:r>
          </a:p>
          <a:p>
            <a:pPr algn="l"/>
            <a:r>
              <a:rPr lang="hu-HU" sz="1800" dirty="0" smtClean="0">
                <a:solidFill>
                  <a:srgbClr val="0000FF"/>
                </a:solidFill>
                <a:highlight>
                  <a:srgbClr val="FFFFFF"/>
                </a:highlight>
                <a:latin typeface="Consolas"/>
              </a:rPr>
              <a:t>		else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if</a:t>
            </a:r>
            <a:r>
              <a:rPr lang="hu-HU" sz="1800" dirty="0" smtClean="0">
                <a:solidFill>
                  <a:srgbClr val="000000"/>
                </a:solidFill>
                <a:highlight>
                  <a:srgbClr val="FFFFFF"/>
                </a:highlight>
                <a:latin typeface="Consolas"/>
              </a:rPr>
              <a:t> (!i1Paros &amp;&amp; i2Paros)</a:t>
            </a:r>
          </a:p>
          <a:p>
            <a:pPr algn="l"/>
            <a:r>
              <a:rPr lang="hu-HU" sz="1800" dirty="0" smtClean="0">
                <a:solidFill>
                  <a:srgbClr val="0000FF"/>
                </a:solidFill>
                <a:highlight>
                  <a:srgbClr val="FFFFFF"/>
                </a:highlight>
                <a:latin typeface="Consolas"/>
              </a:rPr>
              <a:t>			return</a:t>
            </a:r>
            <a:r>
              <a:rPr lang="hu-HU" sz="1800" dirty="0" smtClean="0">
                <a:solidFill>
                  <a:srgbClr val="000000"/>
                </a:solidFill>
                <a:highlight>
                  <a:srgbClr val="FFFFFF"/>
                </a:highlight>
                <a:latin typeface="Consolas"/>
              </a:rPr>
              <a:t> 1;</a:t>
            </a:r>
          </a:p>
          <a:p>
            <a:pPr algn="l"/>
            <a:r>
              <a:rPr lang="hu-HU" sz="1800" dirty="0" smtClean="0">
                <a:solidFill>
                  <a:srgbClr val="0000FF"/>
                </a:solidFill>
                <a:highlight>
                  <a:srgbClr val="FFFFFF"/>
                </a:highlight>
                <a:latin typeface="Consolas"/>
              </a:rPr>
              <a:t>		else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0;</a:t>
            </a:r>
          </a:p>
          <a:p>
            <a:pPr algn="l"/>
            <a:r>
              <a:rPr lang="hu-HU" sz="1800" dirty="0" smtClean="0">
                <a:solidFill>
                  <a:srgbClr val="000000"/>
                </a:solidFill>
                <a:highlight>
                  <a:srgbClr val="FFFFFF"/>
                </a:highlight>
                <a:latin typeface="Consolas"/>
              </a:rPr>
              <a:t>	});</a:t>
            </a:r>
            <a:endParaRPr lang="hu-HU" altLang="hu-HU" sz="1800" b="1" dirty="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spTree>
    <p:extLst>
      <p:ext uri="{BB962C8B-B14F-4D97-AF65-F5344CB8AC3E}">
        <p14:creationId xmlns:p14="http://schemas.microsoft.com/office/powerpoint/2010/main" val="236974660"/>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Lambda függvények</a:t>
            </a:r>
            <a:endParaRPr lang="en-GB" dirty="0"/>
          </a:p>
        </p:txBody>
      </p:sp>
      <p:sp>
        <p:nvSpPr>
          <p:cNvPr id="3" name="Content Placeholder 2"/>
          <p:cNvSpPr>
            <a:spLocks noGrp="1"/>
          </p:cNvSpPr>
          <p:nvPr>
            <p:ph idx="1"/>
          </p:nvPr>
        </p:nvSpPr>
        <p:spPr/>
        <p:txBody>
          <a:bodyPr/>
          <a:lstStyle/>
          <a:p>
            <a:r>
              <a:rPr lang="hu-HU" altLang="hu-HU" dirty="0">
                <a:sym typeface="Wingdings" pitchFamily="2" charset="2"/>
              </a:rPr>
              <a:t>Új operátor:     =&gt;     (Lambda operátor</a:t>
            </a:r>
            <a:r>
              <a:rPr lang="hu-HU" altLang="hu-HU" dirty="0" smtClean="0">
                <a:sym typeface="Wingdings" pitchFamily="2" charset="2"/>
              </a:rPr>
              <a:t>) </a:t>
            </a:r>
          </a:p>
          <a:p>
            <a:pPr lvl="1"/>
            <a:r>
              <a:rPr lang="hu-HU" altLang="hu-HU" sz="2400" dirty="0" smtClean="0">
                <a:sym typeface="Wingdings" pitchFamily="2" charset="2"/>
              </a:rPr>
              <a:t>Bemenet </a:t>
            </a:r>
            <a:r>
              <a:rPr lang="hu-HU" altLang="hu-HU" sz="2400" dirty="0">
                <a:sym typeface="Wingdings" pitchFamily="2" charset="2"/>
              </a:rPr>
              <a:t>és a kimenet </a:t>
            </a:r>
            <a:r>
              <a:rPr lang="hu-HU" altLang="hu-HU" sz="2400" dirty="0" smtClean="0">
                <a:sym typeface="Wingdings" pitchFamily="2" charset="2"/>
              </a:rPr>
              <a:t>összekötésére</a:t>
            </a:r>
            <a:endParaRPr lang="en-US" altLang="hu-HU" sz="2400" dirty="0" smtClean="0">
              <a:sym typeface="Wingdings" pitchFamily="2" charset="2"/>
            </a:endParaRPr>
          </a:p>
          <a:p>
            <a:pPr lvl="1"/>
            <a:r>
              <a:rPr lang="en-US" altLang="hu-HU" sz="2400" dirty="0" smtClean="0">
                <a:sym typeface="Wingdings" pitchFamily="2" charset="2"/>
              </a:rPr>
              <a:t>“</a:t>
            </a:r>
            <a:r>
              <a:rPr lang="hu-HU" altLang="hu-HU" sz="2400" dirty="0" smtClean="0">
                <a:sym typeface="Wingdings" pitchFamily="2" charset="2"/>
              </a:rPr>
              <a:t>Ha a bemenet egy X nevű egész szám, akkor a kimenet…”</a:t>
            </a:r>
            <a:endParaRPr lang="en-US" altLang="hu-HU" sz="2400" dirty="0" smtClean="0">
              <a:sym typeface="Wingdings" pitchFamily="2" charset="2"/>
            </a:endParaRPr>
          </a:p>
          <a:p>
            <a:r>
              <a:rPr lang="hu-HU" altLang="hu-HU" dirty="0" smtClean="0">
                <a:sym typeface="Wingdings" pitchFamily="2" charset="2"/>
              </a:rPr>
              <a:t>Szintaxis</a:t>
            </a:r>
            <a:r>
              <a:rPr lang="hu-HU" altLang="hu-HU" dirty="0">
                <a:sym typeface="Wingdings" pitchFamily="2" charset="2"/>
              </a:rPr>
              <a:t>: </a:t>
            </a:r>
            <a:r>
              <a:rPr lang="hu-HU" altLang="hu-HU" dirty="0" smtClean="0">
                <a:sym typeface="Wingdings" pitchFamily="2" charset="2"/>
              </a:rPr>
              <a:t>paraméter[ek] </a:t>
            </a:r>
            <a:r>
              <a:rPr lang="hu-HU" altLang="hu-HU" dirty="0">
                <a:sym typeface="Wingdings" pitchFamily="2" charset="2"/>
              </a:rPr>
              <a:t>=&gt; kimenetet meghatározó </a:t>
            </a:r>
            <a:r>
              <a:rPr lang="hu-HU" altLang="hu-HU" dirty="0" smtClean="0">
                <a:sym typeface="Wingdings" pitchFamily="2" charset="2"/>
              </a:rPr>
              <a:t>kifejezés</a:t>
            </a:r>
            <a:endParaRPr lang="hu-HU" altLang="hu-HU" dirty="0">
              <a:sym typeface="Wingdings" pitchFamily="2" charset="2"/>
            </a:endParaRPr>
          </a:p>
          <a:p>
            <a:r>
              <a:rPr lang="hu-HU" altLang="hu-HU" dirty="0" smtClean="0">
                <a:sym typeface="Wingdings" pitchFamily="2" charset="2"/>
              </a:rPr>
              <a:t>Használata:</a:t>
            </a:r>
          </a:p>
          <a:p>
            <a:pPr lvl="1"/>
            <a:r>
              <a:rPr lang="hu-HU" altLang="hu-HU" sz="2400" dirty="0" smtClean="0">
                <a:sym typeface="Wingdings" pitchFamily="2" charset="2"/>
              </a:rPr>
              <a:t>delegate </a:t>
            </a:r>
            <a:r>
              <a:rPr lang="hu-HU" altLang="hu-HU" sz="2400" dirty="0">
                <a:sym typeface="Wingdings" pitchFamily="2" charset="2"/>
              </a:rPr>
              <a:t>típus (saját v. keretrendszeri</a:t>
            </a:r>
            <a:r>
              <a:rPr lang="hu-HU" altLang="hu-HU" sz="2400" dirty="0" smtClean="0">
                <a:sym typeface="Wingdings" pitchFamily="2" charset="2"/>
              </a:rPr>
              <a:t>), ez </a:t>
            </a:r>
            <a:r>
              <a:rPr lang="hu-HU" altLang="hu-HU" sz="2400" dirty="0" smtClean="0">
                <a:sym typeface="Wingdings" pitchFamily="2" charset="2"/>
              </a:rPr>
              <a:t>tipikusan </a:t>
            </a:r>
            <a:r>
              <a:rPr lang="hu-HU" altLang="hu-HU" sz="2400" dirty="0" smtClean="0">
                <a:sym typeface="Wingdings" pitchFamily="2" charset="2"/>
              </a:rPr>
              <a:t>paraméter típusa</a:t>
            </a:r>
          </a:p>
          <a:p>
            <a:pPr lvl="1"/>
            <a:endParaRPr lang="hu-HU" altLang="hu-HU" sz="2400" dirty="0">
              <a:sym typeface="Wingdings" pitchFamily="2" charset="2"/>
            </a:endParaRPr>
          </a:p>
          <a:p>
            <a:pPr lvl="1"/>
            <a:endParaRPr lang="hu-HU" altLang="hu-HU" sz="2400" dirty="0" smtClean="0">
              <a:sym typeface="Wingdings" pitchFamily="2" charset="2"/>
            </a:endParaRPr>
          </a:p>
          <a:p>
            <a:pPr lvl="1"/>
            <a:r>
              <a:rPr lang="hu-HU" altLang="hu-HU" sz="2400" dirty="0" err="1" smtClean="0">
                <a:sym typeface="Wingdings" pitchFamily="2" charset="2"/>
              </a:rPr>
              <a:t>delegate</a:t>
            </a:r>
            <a:r>
              <a:rPr lang="hu-HU" altLang="hu-HU" sz="2400" dirty="0" smtClean="0">
                <a:sym typeface="Wingdings" pitchFamily="2" charset="2"/>
              </a:rPr>
              <a:t> </a:t>
            </a:r>
            <a:r>
              <a:rPr lang="hu-HU" altLang="hu-HU" sz="2400" dirty="0">
                <a:sym typeface="Wingdings" pitchFamily="2" charset="2"/>
              </a:rPr>
              <a:t>változó elkészítése és függvény megadása lambda kifejezés </a:t>
            </a:r>
            <a:r>
              <a:rPr lang="hu-HU" altLang="hu-HU" sz="2400" dirty="0" smtClean="0">
                <a:sym typeface="Wingdings" pitchFamily="2" charset="2"/>
              </a:rPr>
              <a:t>formájában, </a:t>
            </a:r>
            <a:r>
              <a:rPr lang="hu-HU" altLang="hu-HU" sz="2400" dirty="0" smtClean="0">
                <a:ea typeface="Calibri" pitchFamily="34" charset="0"/>
                <a:cs typeface="Calibri" pitchFamily="34" charset="0"/>
                <a:sym typeface="Wingdings" pitchFamily="2" charset="2"/>
              </a:rPr>
              <a:t>metódus </a:t>
            </a:r>
            <a:r>
              <a:rPr lang="hu-HU" altLang="hu-HU" sz="2400" dirty="0">
                <a:ea typeface="Calibri" pitchFamily="34" charset="0"/>
                <a:cs typeface="Calibri" pitchFamily="34" charset="0"/>
                <a:sym typeface="Wingdings" pitchFamily="2" charset="2"/>
              </a:rPr>
              <a:t>meghívása</a:t>
            </a:r>
            <a:r>
              <a:rPr lang="hu-HU" altLang="hu-HU" sz="2400" dirty="0">
                <a:latin typeface="Consolas" pitchFamily="49" charset="0"/>
                <a:cs typeface="Times New Roman" pitchFamily="18" charset="0"/>
                <a:sym typeface="Wingdings" pitchFamily="2" charset="2"/>
              </a:rPr>
              <a:t/>
            </a:r>
            <a:br>
              <a:rPr lang="hu-HU" altLang="hu-HU" sz="2400" dirty="0">
                <a:latin typeface="Consolas" pitchFamily="49" charset="0"/>
                <a:cs typeface="Times New Roman" pitchFamily="18" charset="0"/>
                <a:sym typeface="Wingdings" pitchFamily="2" charset="2"/>
              </a:rPr>
            </a:br>
            <a:endParaRPr lang="hu-HU" altLang="hu-HU" sz="2400" dirty="0">
              <a:sym typeface="Wingdings" pitchFamily="2" charset="2"/>
            </a:endParaRPr>
          </a:p>
          <a:p>
            <a:endParaRPr lang="en-GB" dirty="0"/>
          </a:p>
        </p:txBody>
      </p:sp>
      <p:sp>
        <p:nvSpPr>
          <p:cNvPr id="7" name="Szövegdoboz 5"/>
          <p:cNvSpPr txBox="1">
            <a:spLocks noChangeArrowheads="1"/>
          </p:cNvSpPr>
          <p:nvPr/>
        </p:nvSpPr>
        <p:spPr bwMode="auto">
          <a:xfrm>
            <a:off x="681429" y="3717040"/>
            <a:ext cx="777638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delegate</a:t>
            </a:r>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double</a:t>
            </a:r>
            <a:r>
              <a:rPr lang="en-GB" sz="1800" dirty="0">
                <a:solidFill>
                  <a:srgbClr val="000000"/>
                </a:solidFill>
                <a:highlight>
                  <a:srgbClr val="FFFFFF"/>
                </a:highlight>
                <a:latin typeface="Consolas" panose="020B0609020204030204" pitchFamily="49" charset="0"/>
              </a:rPr>
              <a:t> </a:t>
            </a:r>
            <a:r>
              <a:rPr lang="en-GB" sz="1800" dirty="0" err="1">
                <a:solidFill>
                  <a:srgbClr val="2B91AF"/>
                </a:solidFill>
                <a:highlight>
                  <a:srgbClr val="FFFFFF"/>
                </a:highlight>
                <a:latin typeface="Consolas" panose="020B0609020204030204" pitchFamily="49" charset="0"/>
              </a:rPr>
              <a:t>SingleParamMathOp</a:t>
            </a:r>
            <a:r>
              <a:rPr lang="en-GB" sz="1800" dirty="0">
                <a:solidFill>
                  <a:srgbClr val="000000"/>
                </a:solidFill>
                <a:highlight>
                  <a:srgbClr val="FFFFFF"/>
                </a:highlight>
                <a:latin typeface="Consolas" panose="020B0609020204030204" pitchFamily="49" charset="0"/>
              </a:rPr>
              <a:t>(</a:t>
            </a:r>
            <a:r>
              <a:rPr lang="en-GB" sz="1800" dirty="0">
                <a:solidFill>
                  <a:srgbClr val="0000FF"/>
                </a:solidFill>
                <a:highlight>
                  <a:srgbClr val="FFFFFF"/>
                </a:highlight>
                <a:latin typeface="Consolas" panose="020B0609020204030204" pitchFamily="49" charset="0"/>
              </a:rPr>
              <a:t>double</a:t>
            </a:r>
            <a:r>
              <a:rPr lang="en-GB" sz="1800" dirty="0">
                <a:solidFill>
                  <a:srgbClr val="000000"/>
                </a:solidFill>
                <a:highlight>
                  <a:srgbClr val="FFFFFF"/>
                </a:highlight>
                <a:latin typeface="Consolas" panose="020B0609020204030204" pitchFamily="49" charset="0"/>
              </a:rPr>
              <a:t> x</a:t>
            </a:r>
            <a:r>
              <a:rPr lang="en-GB" sz="1800" dirty="0" smtClean="0">
                <a:solidFill>
                  <a:srgbClr val="000000"/>
                </a:solidFill>
                <a:highlight>
                  <a:srgbClr val="FFFFFF"/>
                </a:highlight>
                <a:latin typeface="Consolas" panose="020B0609020204030204" pitchFamily="49" charset="0"/>
              </a:rPr>
              <a:t>)</a:t>
            </a:r>
            <a:r>
              <a:rPr lang="hu-HU" sz="1800" dirty="0" smtClean="0">
                <a:solidFill>
                  <a:srgbClr val="000000"/>
                </a:solidFill>
                <a:highlight>
                  <a:srgbClr val="FFFFFF"/>
                </a:highlight>
                <a:latin typeface="Consolas" panose="020B0609020204030204" pitchFamily="49" charset="0"/>
              </a:rPr>
              <a:t/>
            </a:r>
            <a:br>
              <a:rPr lang="hu-HU" sz="1800" dirty="0" smtClean="0">
                <a:solidFill>
                  <a:srgbClr val="000000"/>
                </a:solidFill>
                <a:highlight>
                  <a:srgbClr val="FFFFFF"/>
                </a:highlight>
                <a:latin typeface="Consolas" panose="020B0609020204030204" pitchFamily="49" charset="0"/>
              </a:rPr>
            </a:br>
            <a:r>
              <a:rPr lang="hu-HU" sz="1800" dirty="0" smtClean="0">
                <a:solidFill>
                  <a:srgbClr val="000000"/>
                </a:solidFill>
                <a:highlight>
                  <a:srgbClr val="FFFFFF"/>
                </a:highlight>
                <a:latin typeface="Consolas" panose="020B0609020204030204" pitchFamily="49" charset="0"/>
              </a:rPr>
              <a:t> </a:t>
            </a:r>
            <a:r>
              <a:rPr lang="hu-HU" sz="1800" dirty="0" err="1" smtClean="0">
                <a:solidFill>
                  <a:srgbClr val="0000FF"/>
                </a:solidFill>
                <a:highlight>
                  <a:srgbClr val="FFFFFF"/>
                </a:highlight>
                <a:latin typeface="Consolas" panose="020B0609020204030204" pitchFamily="49" charset="0"/>
              </a:rPr>
              <a:t>Func</a:t>
            </a:r>
            <a:r>
              <a:rPr lang="hu-HU" sz="1800" dirty="0" smtClean="0">
                <a:solidFill>
                  <a:srgbClr val="0000FF"/>
                </a:solidFill>
                <a:highlight>
                  <a:srgbClr val="FFFFFF"/>
                </a:highlight>
                <a:latin typeface="Consolas" panose="020B0609020204030204" pitchFamily="49" charset="0"/>
              </a:rPr>
              <a:t>&lt;</a:t>
            </a:r>
            <a:r>
              <a:rPr lang="hu-HU" sz="1800" dirty="0" err="1" smtClean="0">
                <a:solidFill>
                  <a:srgbClr val="0000FF"/>
                </a:solidFill>
                <a:highlight>
                  <a:srgbClr val="FFFFFF"/>
                </a:highlight>
                <a:latin typeface="Consolas" panose="020B0609020204030204" pitchFamily="49" charset="0"/>
              </a:rPr>
              <a:t>double</a:t>
            </a:r>
            <a:r>
              <a:rPr lang="hu-HU" sz="1800" dirty="0" smtClean="0">
                <a:solidFill>
                  <a:srgbClr val="0000FF"/>
                </a:solidFill>
                <a:highlight>
                  <a:srgbClr val="FFFFFF"/>
                </a:highlight>
                <a:latin typeface="Consolas" panose="020B0609020204030204" pitchFamily="49" charset="0"/>
              </a:rPr>
              <a:t>, </a:t>
            </a:r>
            <a:r>
              <a:rPr lang="hu-HU" sz="1800" dirty="0" err="1" smtClean="0">
                <a:solidFill>
                  <a:srgbClr val="0000FF"/>
                </a:solidFill>
                <a:highlight>
                  <a:srgbClr val="FFFFFF"/>
                </a:highlight>
                <a:latin typeface="Consolas" panose="020B0609020204030204" pitchFamily="49" charset="0"/>
              </a:rPr>
              <a:t>double</a:t>
            </a:r>
            <a:r>
              <a:rPr lang="hu-HU" sz="1800" dirty="0" smtClean="0">
                <a:solidFill>
                  <a:srgbClr val="0000FF"/>
                </a:solidFill>
                <a:highlight>
                  <a:srgbClr val="FFFFFF"/>
                </a:highlight>
                <a:latin typeface="Consolas" panose="020B0609020204030204" pitchFamily="49" charset="0"/>
              </a:rPr>
              <a:t>&gt;</a:t>
            </a:r>
            <a:endParaRPr lang="hu-HU" altLang="hu-HU" sz="1800" b="1" dirty="0"/>
          </a:p>
        </p:txBody>
      </p:sp>
      <p:sp>
        <p:nvSpPr>
          <p:cNvPr id="8" name="Szövegdoboz 5"/>
          <p:cNvSpPr txBox="1">
            <a:spLocks noChangeArrowheads="1"/>
          </p:cNvSpPr>
          <p:nvPr/>
        </p:nvSpPr>
        <p:spPr bwMode="auto">
          <a:xfrm>
            <a:off x="681429" y="5538460"/>
            <a:ext cx="777638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a:solidFill>
                  <a:srgbClr val="2B91AF"/>
                </a:solidFill>
                <a:highlight>
                  <a:srgbClr val="FFFFFF"/>
                </a:highlight>
                <a:latin typeface="Consolas" panose="020B0609020204030204" pitchFamily="49" charset="0"/>
              </a:rPr>
              <a:t>SingleParamMathOp</a:t>
            </a:r>
            <a:r>
              <a:rPr lang="en-GB"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muvelet</a:t>
            </a:r>
            <a:r>
              <a:rPr lang="en-GB" sz="1800" dirty="0">
                <a:solidFill>
                  <a:srgbClr val="000000"/>
                </a:solidFill>
                <a:highlight>
                  <a:srgbClr val="FFFFFF"/>
                </a:highlight>
                <a:latin typeface="Consolas" panose="020B0609020204030204" pitchFamily="49" charset="0"/>
              </a:rPr>
              <a:t> = </a:t>
            </a:r>
            <a:r>
              <a:rPr lang="en-GB" sz="1800" dirty="0" smtClean="0">
                <a:solidFill>
                  <a:srgbClr val="000000"/>
                </a:solidFill>
                <a:highlight>
                  <a:srgbClr val="FFFFFF"/>
                </a:highlight>
                <a:latin typeface="Consolas" panose="020B0609020204030204" pitchFamily="49" charset="0"/>
              </a:rPr>
              <a:t>x </a:t>
            </a:r>
            <a:r>
              <a:rPr lang="en-GB" sz="1800" dirty="0">
                <a:solidFill>
                  <a:srgbClr val="000000"/>
                </a:solidFill>
                <a:highlight>
                  <a:srgbClr val="FFFFFF"/>
                </a:highlight>
                <a:latin typeface="Consolas" panose="020B0609020204030204" pitchFamily="49" charset="0"/>
              </a:rPr>
              <a:t>=&gt; x * x;</a:t>
            </a:r>
          </a:p>
          <a:p>
            <a:pPr algn="l"/>
            <a:r>
              <a:rPr lang="en-GB" sz="1800" dirty="0" smtClean="0">
                <a:solidFill>
                  <a:srgbClr val="0000FF"/>
                </a:solidFill>
                <a:highlight>
                  <a:srgbClr val="FFFFFF"/>
                </a:highlight>
                <a:latin typeface="Consolas" panose="020B0609020204030204" pitchFamily="49" charset="0"/>
              </a:rPr>
              <a:t>double</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j = </a:t>
            </a:r>
            <a:r>
              <a:rPr lang="en-GB" sz="1800" dirty="0" err="1">
                <a:solidFill>
                  <a:srgbClr val="000000"/>
                </a:solidFill>
                <a:highlight>
                  <a:srgbClr val="FFFFFF"/>
                </a:highlight>
                <a:latin typeface="Consolas" panose="020B0609020204030204" pitchFamily="49" charset="0"/>
              </a:rPr>
              <a:t>muvelet</a:t>
            </a:r>
            <a:r>
              <a:rPr lang="en-GB" sz="1800" dirty="0">
                <a:solidFill>
                  <a:srgbClr val="000000"/>
                </a:solidFill>
                <a:highlight>
                  <a:srgbClr val="FFFFFF"/>
                </a:highlight>
                <a:latin typeface="Consolas" panose="020B0609020204030204" pitchFamily="49" charset="0"/>
              </a:rPr>
              <a:t>(5);</a:t>
            </a:r>
            <a:endParaRPr lang="hu-HU" altLang="hu-HU" sz="1800" b="1" dirty="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16</a:t>
            </a:fld>
            <a:endParaRPr lang="hu-HU"/>
          </a:p>
        </p:txBody>
      </p:sp>
    </p:spTree>
    <p:extLst>
      <p:ext uri="{BB962C8B-B14F-4D97-AF65-F5344CB8AC3E}">
        <p14:creationId xmlns:p14="http://schemas.microsoft.com/office/powerpoint/2010/main" val="190266730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hu-HU" altLang="hu-HU" dirty="0" smtClean="0">
                <a:latin typeface="+mn-lt"/>
              </a:rPr>
              <a:t>Lambda kifejezések</a:t>
            </a:r>
          </a:p>
        </p:txBody>
      </p:sp>
      <p:sp>
        <p:nvSpPr>
          <p:cNvPr id="17413" name="Rectangle 3"/>
          <p:cNvSpPr>
            <a:spLocks noGrp="1" noChangeArrowheads="1"/>
          </p:cNvSpPr>
          <p:nvPr>
            <p:ph type="body" idx="1"/>
          </p:nvPr>
        </p:nvSpPr>
        <p:spPr>
          <a:xfrm>
            <a:off x="107950" y="692150"/>
            <a:ext cx="9216710" cy="5761038"/>
          </a:xfrm>
        </p:spPr>
        <p:txBody>
          <a:bodyPr/>
          <a:lstStyle/>
          <a:p>
            <a:pPr>
              <a:lnSpc>
                <a:spcPct val="115000"/>
              </a:lnSpc>
            </a:pPr>
            <a:endParaRPr lang="hu-HU" altLang="hu-HU" dirty="0" smtClean="0">
              <a:solidFill>
                <a:srgbClr val="008000"/>
              </a:solidFill>
              <a:latin typeface="Consolas" pitchFamily="49" charset="0"/>
              <a:ea typeface="Calibri" pitchFamily="34" charset="0"/>
              <a:cs typeface="Calibri" pitchFamily="34" charset="0"/>
            </a:endParaRPr>
          </a:p>
          <a:p>
            <a:pPr>
              <a:lnSpc>
                <a:spcPct val="115000"/>
              </a:lnSpc>
            </a:pPr>
            <a:endParaRPr lang="hu-HU" altLang="hu-HU" dirty="0">
              <a:solidFill>
                <a:srgbClr val="008000"/>
              </a:solidFill>
              <a:latin typeface="Consolas" pitchFamily="49" charset="0"/>
              <a:ea typeface="Calibri" pitchFamily="34" charset="0"/>
              <a:cs typeface="Calibri" pitchFamily="34" charset="0"/>
            </a:endParaRPr>
          </a:p>
          <a:p>
            <a:pPr marL="0" indent="0">
              <a:lnSpc>
                <a:spcPct val="115000"/>
              </a:lnSpc>
              <a:buNone/>
            </a:pPr>
            <a:endParaRPr lang="hu-HU" altLang="hu-HU" dirty="0">
              <a:solidFill>
                <a:srgbClr val="008000"/>
              </a:solidFill>
              <a:latin typeface="Consolas" pitchFamily="49" charset="0"/>
              <a:ea typeface="Calibri" pitchFamily="34" charset="0"/>
              <a:cs typeface="Calibri" pitchFamily="34" charset="0"/>
            </a:endParaRPr>
          </a:p>
          <a:p>
            <a:pPr marL="0" indent="0">
              <a:lnSpc>
                <a:spcPct val="115000"/>
              </a:lnSpc>
              <a:buNone/>
            </a:pPr>
            <a:endParaRPr lang="hu-HU" altLang="hu-HU" dirty="0" smtClean="0">
              <a:solidFill>
                <a:srgbClr val="008000"/>
              </a:solidFill>
              <a:latin typeface="Consolas" pitchFamily="49" charset="0"/>
              <a:ea typeface="Calibri" pitchFamily="34" charset="0"/>
              <a:cs typeface="Calibri" pitchFamily="34" charset="0"/>
            </a:endParaRPr>
          </a:p>
          <a:p>
            <a:pPr>
              <a:lnSpc>
                <a:spcPct val="115000"/>
              </a:lnSpc>
            </a:pPr>
            <a:r>
              <a:rPr lang="hu-HU" altLang="hu-HU" dirty="0" smtClean="0"/>
              <a:t>Beépített delegált típussal:</a:t>
            </a:r>
            <a:br>
              <a:rPr lang="hu-HU" altLang="hu-HU" dirty="0" smtClean="0"/>
            </a:br>
            <a:endParaRPr lang="hu-HU" altLang="hu-HU" b="0" dirty="0" smtClean="0">
              <a:solidFill>
                <a:srgbClr val="2B91AF"/>
              </a:solidFill>
              <a:latin typeface="Consolas" pitchFamily="49" charset="0"/>
              <a:ea typeface="Calibri" pitchFamily="34" charset="0"/>
              <a:cs typeface="Calibri" pitchFamily="34" charset="0"/>
            </a:endParaRPr>
          </a:p>
          <a:p>
            <a:pPr>
              <a:lnSpc>
                <a:spcPct val="115000"/>
              </a:lnSpc>
            </a:pPr>
            <a:endParaRPr lang="hu-HU" altLang="hu-HU" b="0" dirty="0">
              <a:solidFill>
                <a:srgbClr val="2B91AF"/>
              </a:solidFill>
              <a:latin typeface="Consolas" pitchFamily="49" charset="0"/>
              <a:ea typeface="Calibri" pitchFamily="34" charset="0"/>
              <a:cs typeface="Calibri" pitchFamily="34" charset="0"/>
            </a:endParaRPr>
          </a:p>
          <a:p>
            <a:pPr>
              <a:lnSpc>
                <a:spcPct val="115000"/>
              </a:lnSpc>
            </a:pPr>
            <a:endParaRPr lang="hu-HU" altLang="hu-HU" b="0" dirty="0" smtClean="0">
              <a:solidFill>
                <a:srgbClr val="2B91AF"/>
              </a:solidFill>
              <a:latin typeface="Consolas" pitchFamily="49" charset="0"/>
              <a:ea typeface="Calibri" pitchFamily="34" charset="0"/>
              <a:cs typeface="Calibri" pitchFamily="34" charset="0"/>
            </a:endParaRPr>
          </a:p>
          <a:p>
            <a:pPr marL="0" indent="0">
              <a:lnSpc>
                <a:spcPct val="115000"/>
              </a:lnSpc>
              <a:buNone/>
            </a:pPr>
            <a:endParaRPr lang="hu-HU" altLang="hu-HU" dirty="0" smtClean="0">
              <a:solidFill>
                <a:srgbClr val="008000"/>
              </a:solidFill>
              <a:latin typeface="Consolas" pitchFamily="49" charset="0"/>
              <a:ea typeface="Calibri" pitchFamily="34" charset="0"/>
              <a:cs typeface="Calibri" pitchFamily="34" charset="0"/>
            </a:endParaRPr>
          </a:p>
          <a:p>
            <a:pPr>
              <a:lnSpc>
                <a:spcPct val="115000"/>
              </a:lnSpc>
            </a:pPr>
            <a:r>
              <a:rPr lang="hu-HU" altLang="hu-HU" dirty="0" smtClean="0">
                <a:sym typeface="Wingdings" pitchFamily="2" charset="2"/>
              </a:rPr>
              <a:t>Több paramétert zárójelezni kell </a:t>
            </a:r>
          </a:p>
          <a:p>
            <a:pPr>
              <a:lnSpc>
                <a:spcPct val="115000"/>
              </a:lnSpc>
            </a:pPr>
            <a:r>
              <a:rPr lang="hu-HU" altLang="hu-HU" dirty="0" smtClean="0">
                <a:sym typeface="Wingdings" pitchFamily="2" charset="2"/>
              </a:rPr>
              <a:t>A paraméterek típusozása nem kötelező, csak speciális esetekben</a:t>
            </a:r>
          </a:p>
        </p:txBody>
      </p:sp>
      <p:sp>
        <p:nvSpPr>
          <p:cNvPr id="6" name="Szövegdoboz 5"/>
          <p:cNvSpPr txBox="1">
            <a:spLocks noChangeArrowheads="1"/>
          </p:cNvSpPr>
          <p:nvPr/>
        </p:nvSpPr>
        <p:spPr bwMode="auto">
          <a:xfrm>
            <a:off x="411360" y="1052670"/>
            <a:ext cx="838180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2000" dirty="0">
                <a:solidFill>
                  <a:srgbClr val="0000FF"/>
                </a:solidFill>
                <a:highlight>
                  <a:srgbClr val="FFFFFF"/>
                </a:highlight>
                <a:latin typeface="Consolas" panose="020B0609020204030204" pitchFamily="49" charset="0"/>
              </a:rPr>
              <a:t>delegate</a:t>
            </a:r>
            <a:r>
              <a:rPr lang="en-GB" sz="2000" dirty="0">
                <a:solidFill>
                  <a:srgbClr val="000000"/>
                </a:solidFill>
                <a:highlight>
                  <a:srgbClr val="FFFFFF"/>
                </a:highlight>
                <a:latin typeface="Consolas" panose="020B0609020204030204" pitchFamily="49" charset="0"/>
              </a:rPr>
              <a:t> </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a:t>
            </a:r>
            <a:r>
              <a:rPr lang="en-GB" sz="2000" dirty="0" err="1">
                <a:solidFill>
                  <a:srgbClr val="2B91AF"/>
                </a:solidFill>
                <a:highlight>
                  <a:srgbClr val="FFFFFF"/>
                </a:highlight>
                <a:latin typeface="Consolas" panose="020B0609020204030204" pitchFamily="49" charset="0"/>
              </a:rPr>
              <a:t>TwoParamMathOp</a:t>
            </a:r>
            <a:r>
              <a:rPr lang="en-GB" sz="2000" dirty="0">
                <a:solidFill>
                  <a:srgbClr val="000000"/>
                </a:solidFill>
                <a:highlight>
                  <a:srgbClr val="FFFFFF"/>
                </a:highlight>
                <a:latin typeface="Consolas" panose="020B0609020204030204" pitchFamily="49" charset="0"/>
              </a:rPr>
              <a:t>(</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x, </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y);</a:t>
            </a:r>
            <a:endParaRPr lang="hu-HU" altLang="hu-HU" sz="2000" b="1" dirty="0"/>
          </a:p>
        </p:txBody>
      </p:sp>
      <p:sp>
        <p:nvSpPr>
          <p:cNvPr id="7" name="Szövegdoboz 5"/>
          <p:cNvSpPr txBox="1">
            <a:spLocks noChangeArrowheads="1"/>
          </p:cNvSpPr>
          <p:nvPr/>
        </p:nvSpPr>
        <p:spPr bwMode="auto">
          <a:xfrm>
            <a:off x="411359" y="1628750"/>
            <a:ext cx="8316520" cy="721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s-ES" sz="2000" dirty="0" err="1">
                <a:solidFill>
                  <a:srgbClr val="2B91AF"/>
                </a:solidFill>
                <a:highlight>
                  <a:srgbClr val="FFFFFF"/>
                </a:highlight>
                <a:latin typeface="Consolas" panose="020B0609020204030204" pitchFamily="49" charset="0"/>
              </a:rPr>
              <a:t>TwoParamMathOp</a:t>
            </a:r>
            <a:r>
              <a:rPr lang="es-ES" sz="2000" dirty="0">
                <a:solidFill>
                  <a:srgbClr val="000000"/>
                </a:solidFill>
                <a:highlight>
                  <a:srgbClr val="FFFFFF"/>
                </a:highlight>
                <a:latin typeface="Consolas" panose="020B0609020204030204" pitchFamily="49" charset="0"/>
              </a:rPr>
              <a:t> </a:t>
            </a:r>
            <a:r>
              <a:rPr lang="es-ES" sz="2000" dirty="0" err="1">
                <a:solidFill>
                  <a:srgbClr val="000000"/>
                </a:solidFill>
                <a:highlight>
                  <a:srgbClr val="FFFFFF"/>
                </a:highlight>
                <a:latin typeface="Consolas" panose="020B0609020204030204" pitchFamily="49" charset="0"/>
              </a:rPr>
              <a:t>myFunc</a:t>
            </a:r>
            <a:r>
              <a:rPr lang="es-ES" sz="2000" dirty="0">
                <a:solidFill>
                  <a:srgbClr val="000000"/>
                </a:solidFill>
                <a:highlight>
                  <a:srgbClr val="FFFFFF"/>
                </a:highlight>
                <a:latin typeface="Consolas" panose="020B0609020204030204" pitchFamily="49" charset="0"/>
              </a:rPr>
              <a:t> = (x, y) =&gt; x + y;</a:t>
            </a:r>
          </a:p>
          <a:p>
            <a:pPr algn="l"/>
            <a:r>
              <a:rPr lang="fr-FR" sz="2000" dirty="0" smtClean="0">
                <a:solidFill>
                  <a:srgbClr val="0000FF"/>
                </a:solidFill>
                <a:highlight>
                  <a:srgbClr val="FFFFFF"/>
                </a:highlight>
                <a:latin typeface="Consolas" panose="020B0609020204030204" pitchFamily="49" charset="0"/>
              </a:rPr>
              <a:t>double</a:t>
            </a:r>
            <a:r>
              <a:rPr lang="fr-FR" sz="2000" dirty="0" smtClean="0">
                <a:solidFill>
                  <a:srgbClr val="000000"/>
                </a:solidFill>
                <a:highlight>
                  <a:srgbClr val="FFFFFF"/>
                </a:highlight>
                <a:latin typeface="Consolas" panose="020B0609020204030204" pitchFamily="49" charset="0"/>
              </a:rPr>
              <a:t> </a:t>
            </a:r>
            <a:r>
              <a:rPr lang="fr-FR" sz="2000" dirty="0">
                <a:solidFill>
                  <a:srgbClr val="000000"/>
                </a:solidFill>
                <a:highlight>
                  <a:srgbClr val="FFFFFF"/>
                </a:highlight>
                <a:latin typeface="Consolas" panose="020B0609020204030204" pitchFamily="49" charset="0"/>
              </a:rPr>
              <a:t>j = </a:t>
            </a:r>
            <a:r>
              <a:rPr lang="fr-FR" sz="2000" dirty="0" err="1">
                <a:solidFill>
                  <a:srgbClr val="000000"/>
                </a:solidFill>
                <a:highlight>
                  <a:srgbClr val="FFFFFF"/>
                </a:highlight>
                <a:latin typeface="Consolas" panose="020B0609020204030204" pitchFamily="49" charset="0"/>
              </a:rPr>
              <a:t>myFunc</a:t>
            </a:r>
            <a:r>
              <a:rPr lang="fr-FR" sz="2000" dirty="0">
                <a:solidFill>
                  <a:srgbClr val="000000"/>
                </a:solidFill>
                <a:highlight>
                  <a:srgbClr val="FFFFFF"/>
                </a:highlight>
                <a:latin typeface="Consolas" panose="020B0609020204030204" pitchFamily="49" charset="0"/>
              </a:rPr>
              <a:t>(5, 10); </a:t>
            </a:r>
            <a:r>
              <a:rPr lang="hu-HU" sz="2000" dirty="0" smtClean="0">
                <a:solidFill>
                  <a:srgbClr val="000000"/>
                </a:solidFill>
                <a:highlight>
                  <a:srgbClr val="FFFFFF"/>
                </a:highlight>
                <a:latin typeface="Consolas" panose="020B0609020204030204" pitchFamily="49" charset="0"/>
              </a:rPr>
              <a:t>  </a:t>
            </a:r>
            <a:r>
              <a:rPr lang="fr-FR" sz="2000" dirty="0" smtClean="0">
                <a:solidFill>
                  <a:srgbClr val="008000"/>
                </a:solidFill>
                <a:highlight>
                  <a:srgbClr val="FFFFFF"/>
                </a:highlight>
                <a:latin typeface="Consolas" panose="020B0609020204030204" pitchFamily="49" charset="0"/>
              </a:rPr>
              <a:t>//</a:t>
            </a:r>
            <a:r>
              <a:rPr lang="fr-FR" sz="2000" dirty="0">
                <a:solidFill>
                  <a:srgbClr val="008000"/>
                </a:solidFill>
                <a:highlight>
                  <a:srgbClr val="FFFFFF"/>
                </a:highlight>
                <a:latin typeface="Consolas" panose="020B0609020204030204" pitchFamily="49" charset="0"/>
              </a:rPr>
              <a:t>j = 15</a:t>
            </a:r>
            <a:endParaRPr lang="hu-HU" altLang="hu-HU" sz="2000" b="1" dirty="0"/>
          </a:p>
        </p:txBody>
      </p:sp>
      <p:sp>
        <p:nvSpPr>
          <p:cNvPr id="8" name="Szövegdoboz 5"/>
          <p:cNvSpPr txBox="1">
            <a:spLocks noChangeArrowheads="1"/>
          </p:cNvSpPr>
          <p:nvPr/>
        </p:nvSpPr>
        <p:spPr bwMode="auto">
          <a:xfrm>
            <a:off x="411359" y="3356990"/>
            <a:ext cx="831652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sv-SE" sz="2000" dirty="0" smtClean="0">
                <a:solidFill>
                  <a:srgbClr val="2B91AF"/>
                </a:solidFill>
                <a:highlight>
                  <a:srgbClr val="FFFFFF"/>
                </a:highlight>
                <a:latin typeface="Consolas" panose="020B0609020204030204" pitchFamily="49" charset="0"/>
              </a:rPr>
              <a:t>Func</a:t>
            </a:r>
            <a:r>
              <a:rPr lang="sv-SE" sz="2000" dirty="0" smtClean="0">
                <a:solidFill>
                  <a:srgbClr val="000000"/>
                </a:solidFill>
                <a:highlight>
                  <a:srgbClr val="FFFFFF"/>
                </a:highlight>
                <a:latin typeface="Consolas" panose="020B0609020204030204" pitchFamily="49" charset="0"/>
              </a:rPr>
              <a:t>&lt;</a:t>
            </a:r>
            <a:r>
              <a:rPr lang="sv-SE" sz="2000" dirty="0" smtClean="0">
                <a:solidFill>
                  <a:srgbClr val="0000FF"/>
                </a:solidFill>
                <a:highlight>
                  <a:srgbClr val="FFFFFF"/>
                </a:highlight>
                <a:latin typeface="Consolas" panose="020B0609020204030204" pitchFamily="49" charset="0"/>
              </a:rPr>
              <a:t>int</a:t>
            </a:r>
            <a:r>
              <a:rPr lang="sv-SE" sz="2000" dirty="0">
                <a:solidFill>
                  <a:srgbClr val="000000"/>
                </a:solidFill>
                <a:highlight>
                  <a:srgbClr val="FFFFFF"/>
                </a:highlight>
                <a:latin typeface="Consolas" panose="020B0609020204030204" pitchFamily="49" charset="0"/>
              </a:rPr>
              <a:t>, </a:t>
            </a:r>
            <a:r>
              <a:rPr lang="sv-SE" sz="2000" dirty="0">
                <a:solidFill>
                  <a:srgbClr val="0000FF"/>
                </a:solidFill>
                <a:highlight>
                  <a:srgbClr val="FFFFFF"/>
                </a:highlight>
                <a:latin typeface="Consolas" panose="020B0609020204030204" pitchFamily="49" charset="0"/>
              </a:rPr>
              <a:t>int</a:t>
            </a:r>
            <a:r>
              <a:rPr lang="sv-SE" sz="2000" dirty="0">
                <a:solidFill>
                  <a:srgbClr val="000000"/>
                </a:solidFill>
                <a:highlight>
                  <a:srgbClr val="FFFFFF"/>
                </a:highlight>
                <a:latin typeface="Consolas" panose="020B0609020204030204" pitchFamily="49" charset="0"/>
              </a:rPr>
              <a:t>&gt; myFunc = (x) =&gt; x * x; </a:t>
            </a:r>
          </a:p>
          <a:p>
            <a:pPr algn="l"/>
            <a:r>
              <a:rPr lang="en-GB" sz="2000" dirty="0" err="1" smtClean="0">
                <a:solidFill>
                  <a:srgbClr val="0000FF"/>
                </a:solidFill>
                <a:highlight>
                  <a:srgbClr val="FFFFFF"/>
                </a:highlight>
                <a:latin typeface="Consolas" panose="020B0609020204030204" pitchFamily="49" charset="0"/>
              </a:rPr>
              <a:t>int</a:t>
            </a:r>
            <a:r>
              <a:rPr lang="en-GB" sz="2000" dirty="0" smtClean="0">
                <a:solidFill>
                  <a:srgbClr val="000000"/>
                </a:solidFill>
                <a:highlight>
                  <a:srgbClr val="FFFFFF"/>
                </a:highlight>
                <a:latin typeface="Consolas" panose="020B0609020204030204" pitchFamily="49" charset="0"/>
              </a:rPr>
              <a:t> </a:t>
            </a:r>
            <a:r>
              <a:rPr lang="en-GB" sz="2000" dirty="0">
                <a:solidFill>
                  <a:srgbClr val="000000"/>
                </a:solidFill>
                <a:highlight>
                  <a:srgbClr val="FFFFFF"/>
                </a:highlight>
                <a:latin typeface="Consolas" panose="020B0609020204030204" pitchFamily="49" charset="0"/>
              </a:rPr>
              <a:t>j = </a:t>
            </a:r>
            <a:r>
              <a:rPr lang="en-GB" sz="2000" dirty="0" err="1">
                <a:solidFill>
                  <a:srgbClr val="000000"/>
                </a:solidFill>
                <a:highlight>
                  <a:srgbClr val="FFFFFF"/>
                </a:highlight>
                <a:latin typeface="Consolas" panose="020B0609020204030204" pitchFamily="49" charset="0"/>
              </a:rPr>
              <a:t>myFunc</a:t>
            </a:r>
            <a:r>
              <a:rPr lang="en-GB" sz="2000" dirty="0">
                <a:solidFill>
                  <a:srgbClr val="000000"/>
                </a:solidFill>
                <a:highlight>
                  <a:srgbClr val="FFFFFF"/>
                </a:highlight>
                <a:latin typeface="Consolas" panose="020B0609020204030204" pitchFamily="49" charset="0"/>
              </a:rPr>
              <a:t>(5); </a:t>
            </a:r>
            <a:r>
              <a:rPr lang="en-GB" sz="2000" dirty="0">
                <a:solidFill>
                  <a:srgbClr val="008000"/>
                </a:solidFill>
                <a:highlight>
                  <a:srgbClr val="FFFFFF"/>
                </a:highlight>
                <a:latin typeface="Consolas" panose="020B0609020204030204" pitchFamily="49" charset="0"/>
              </a:rPr>
              <a:t>//j = 25</a:t>
            </a:r>
            <a:endParaRPr lang="en-GB" sz="2000" dirty="0">
              <a:solidFill>
                <a:srgbClr val="000000"/>
              </a:solidFill>
              <a:highlight>
                <a:srgbClr val="FFFFFF"/>
              </a:highlight>
              <a:latin typeface="Consolas" panose="020B0609020204030204" pitchFamily="49" charset="0"/>
            </a:endParaRPr>
          </a:p>
          <a:p>
            <a:pPr algn="l"/>
            <a:r>
              <a:rPr lang="fr-FR" sz="2000" dirty="0" err="1" smtClean="0">
                <a:solidFill>
                  <a:srgbClr val="2B91AF"/>
                </a:solidFill>
                <a:highlight>
                  <a:srgbClr val="FFFFFF"/>
                </a:highlight>
                <a:latin typeface="Consolas" panose="020B0609020204030204" pitchFamily="49" charset="0"/>
              </a:rPr>
              <a:t>Func</a:t>
            </a:r>
            <a:r>
              <a:rPr lang="fr-FR" sz="2000" dirty="0" smtClean="0">
                <a:solidFill>
                  <a:srgbClr val="000000"/>
                </a:solidFill>
                <a:highlight>
                  <a:srgbClr val="FFFFFF"/>
                </a:highlight>
                <a:latin typeface="Consolas" panose="020B0609020204030204" pitchFamily="49" charset="0"/>
              </a:rPr>
              <a:t>&lt;</a:t>
            </a:r>
            <a:r>
              <a:rPr lang="fr-FR" sz="2000" dirty="0" err="1" smtClean="0">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 </a:t>
            </a:r>
            <a:r>
              <a:rPr lang="fr-FR" sz="2000" dirty="0" err="1">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 </a:t>
            </a:r>
            <a:r>
              <a:rPr lang="fr-FR" sz="2000" dirty="0" err="1">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&gt; myFunc2 = (x, y) =&gt; x + y; </a:t>
            </a:r>
          </a:p>
          <a:p>
            <a:pPr algn="l"/>
            <a:r>
              <a:rPr lang="en-GB" sz="2000" dirty="0" err="1" smtClean="0">
                <a:solidFill>
                  <a:srgbClr val="0000FF"/>
                </a:solidFill>
                <a:highlight>
                  <a:srgbClr val="FFFFFF"/>
                </a:highlight>
                <a:latin typeface="Consolas" panose="020B0609020204030204" pitchFamily="49" charset="0"/>
              </a:rPr>
              <a:t>int</a:t>
            </a:r>
            <a:r>
              <a:rPr lang="en-GB" sz="2000" dirty="0" smtClean="0">
                <a:solidFill>
                  <a:srgbClr val="000000"/>
                </a:solidFill>
                <a:highlight>
                  <a:srgbClr val="FFFFFF"/>
                </a:highlight>
                <a:latin typeface="Consolas" panose="020B0609020204030204" pitchFamily="49" charset="0"/>
              </a:rPr>
              <a:t> </a:t>
            </a:r>
            <a:r>
              <a:rPr lang="en-GB" sz="2000" dirty="0">
                <a:solidFill>
                  <a:srgbClr val="000000"/>
                </a:solidFill>
                <a:highlight>
                  <a:srgbClr val="FFFFFF"/>
                </a:highlight>
                <a:latin typeface="Consolas" panose="020B0609020204030204" pitchFamily="49" charset="0"/>
              </a:rPr>
              <a:t>j2 = myFunc2(5, 10); </a:t>
            </a:r>
            <a:r>
              <a:rPr lang="en-GB" sz="2000" dirty="0">
                <a:solidFill>
                  <a:srgbClr val="008000"/>
                </a:solidFill>
                <a:highlight>
                  <a:srgbClr val="FFFFFF"/>
                </a:highlight>
                <a:latin typeface="Consolas" panose="020B0609020204030204" pitchFamily="49" charset="0"/>
              </a:rPr>
              <a:t>//j = 15</a:t>
            </a:r>
            <a:endParaRPr lang="hu-HU" altLang="hu-HU" sz="2000" b="1" dirty="0"/>
          </a:p>
        </p:txBody>
      </p:sp>
      <p:sp>
        <p:nvSpPr>
          <p:cNvPr id="3" name="Dia számának helye 2"/>
          <p:cNvSpPr>
            <a:spLocks noGrp="1"/>
          </p:cNvSpPr>
          <p:nvPr>
            <p:ph type="sldNum" sz="quarter" idx="11"/>
          </p:nvPr>
        </p:nvSpPr>
        <p:spPr/>
        <p:txBody>
          <a:bodyPr/>
          <a:lstStyle/>
          <a:p>
            <a:pPr>
              <a:defRPr/>
            </a:pPr>
            <a:fld id="{B60DAD87-7EB7-4D38-BAF0-0AF208F78DF0}" type="slidenum">
              <a:rPr lang="hu-HU" smtClean="0"/>
              <a:pPr>
                <a:defRPr/>
              </a:pPr>
              <a:t>17</a:t>
            </a:fld>
            <a:endParaRPr lang="hu-HU"/>
          </a:p>
        </p:txBody>
      </p:sp>
    </p:spTree>
    <p:extLst>
      <p:ext uri="{BB962C8B-B14F-4D97-AF65-F5344CB8AC3E}">
        <p14:creationId xmlns:p14="http://schemas.microsoft.com/office/powerpoint/2010/main" val="539033704"/>
      </p:ext>
    </p:extLst>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Lambda kifejezések</a:t>
            </a:r>
            <a:endParaRPr lang="en-GB" dirty="0"/>
          </a:p>
        </p:txBody>
      </p:sp>
      <p:sp>
        <p:nvSpPr>
          <p:cNvPr id="3" name="Content Placeholder 2"/>
          <p:cNvSpPr>
            <a:spLocks noGrp="1"/>
          </p:cNvSpPr>
          <p:nvPr>
            <p:ph idx="1"/>
          </p:nvPr>
        </p:nvSpPr>
        <p:spPr/>
        <p:txBody>
          <a:bodyPr/>
          <a:lstStyle/>
          <a:p>
            <a:endParaRPr lang="en-GB" dirty="0"/>
          </a:p>
        </p:txBody>
      </p:sp>
      <p:sp>
        <p:nvSpPr>
          <p:cNvPr id="6" name="Szövegdoboz 5"/>
          <p:cNvSpPr txBox="1">
            <a:spLocks noChangeArrowheads="1"/>
          </p:cNvSpPr>
          <p:nvPr/>
        </p:nvSpPr>
        <p:spPr bwMode="auto">
          <a:xfrm>
            <a:off x="90924" y="727017"/>
            <a:ext cx="9144000" cy="5078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a:solidFill>
                  <a:srgbClr val="0000FF"/>
                </a:solidFill>
                <a:highlight>
                  <a:srgbClr val="FFFFFF"/>
                </a:highlight>
                <a:latin typeface="Consolas" panose="020B0609020204030204" pitchFamily="49" charset="0"/>
              </a:rPr>
              <a:t>int</a:t>
            </a:r>
            <a:r>
              <a:rPr lang="en-GB"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elsoParos</a:t>
            </a:r>
            <a:r>
              <a:rPr lang="en-GB"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p>
          <a:p>
            <a:pPr algn="l"/>
            <a:r>
              <a:rPr lang="hu-HU"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lista.Find</a:t>
            </a:r>
            <a:r>
              <a:rPr lang="en-GB" sz="1800" dirty="0" smtClean="0">
                <a:solidFill>
                  <a:srgbClr val="000000"/>
                </a:solidFill>
                <a:highlight>
                  <a:srgbClr val="FFFFFF"/>
                </a:highlight>
                <a:latin typeface="Consolas" panose="020B0609020204030204" pitchFamily="49" charset="0"/>
              </a:rPr>
              <a:t>(</a:t>
            </a:r>
            <a:r>
              <a:rPr lang="en-GB" sz="1800" dirty="0" err="1" smtClean="0">
                <a:solidFill>
                  <a:srgbClr val="000000"/>
                </a:solidFill>
                <a:highlight>
                  <a:srgbClr val="FFFFFF"/>
                </a:highlight>
                <a:latin typeface="Consolas" panose="020B0609020204030204" pitchFamily="49" charset="0"/>
              </a:rPr>
              <a:t>i</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r>
              <a:rPr lang="en-GB" sz="1800" dirty="0" smtClean="0">
                <a:solidFill>
                  <a:srgbClr val="2B91AF"/>
                </a:solidFill>
                <a:highlight>
                  <a:srgbClr val="FFFFFF"/>
                </a:highlight>
                <a:latin typeface="Consolas" panose="020B0609020204030204" pitchFamily="49" charset="0"/>
              </a:rPr>
              <a:t>List</a:t>
            </a:r>
            <a:r>
              <a:rPr lang="en-GB" sz="1800" dirty="0" smtClean="0">
                <a:solidFill>
                  <a:srgbClr val="000000"/>
                </a:solidFill>
                <a:highlight>
                  <a:srgbClr val="FFFFFF"/>
                </a:highlight>
                <a:latin typeface="Consolas" panose="020B0609020204030204" pitchFamily="49" charset="0"/>
              </a:rPr>
              <a:t>&lt;</a:t>
            </a:r>
            <a:r>
              <a:rPr lang="en-GB" sz="1800" dirty="0" err="1" smtClean="0">
                <a:solidFill>
                  <a:srgbClr val="0000FF"/>
                </a:solidFill>
                <a:highlight>
                  <a:srgbClr val="FFFFFF"/>
                </a:highlight>
                <a:latin typeface="Consolas" panose="020B0609020204030204" pitchFamily="49" charset="0"/>
              </a:rPr>
              <a:t>int</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osszesParos</a:t>
            </a:r>
            <a:r>
              <a:rPr lang="en-GB" sz="1800" dirty="0">
                <a:solidFill>
                  <a:srgbClr val="000000"/>
                </a:solidFill>
                <a:highlight>
                  <a:srgbClr val="FFFFFF"/>
                </a:highlight>
                <a:latin typeface="Consolas" panose="020B0609020204030204" pitchFamily="49" charset="0"/>
              </a:rPr>
              <a:t> </a:t>
            </a:r>
            <a:r>
              <a:rPr lang="en-GB" sz="1800" dirty="0" smtClean="0">
                <a:solidFill>
                  <a:srgbClr val="000000"/>
                </a:solidFill>
                <a:highlight>
                  <a:srgbClr val="FFFFFF"/>
                </a:highlight>
                <a:latin typeface="Consolas" panose="020B0609020204030204" pitchFamily="49" charset="0"/>
              </a:rPr>
              <a:t>=</a:t>
            </a:r>
            <a:r>
              <a:rPr lang="hu-HU" sz="1800" dirty="0" smtClean="0">
                <a:solidFill>
                  <a:srgbClr val="000000"/>
                </a:solidFill>
                <a:highlight>
                  <a:srgbClr val="FFFFFF"/>
                </a:highlight>
                <a:latin typeface="Consolas" panose="020B0609020204030204" pitchFamily="49" charset="0"/>
              </a:rPr>
              <a:t> </a:t>
            </a:r>
          </a:p>
          <a:p>
            <a:pPr algn="l"/>
            <a:r>
              <a:rPr lang="hu-HU"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lista.FindAll</a:t>
            </a:r>
            <a:r>
              <a:rPr lang="en-GB" sz="1800" dirty="0" smtClean="0">
                <a:solidFill>
                  <a:srgbClr val="000000"/>
                </a:solidFill>
                <a:highlight>
                  <a:srgbClr val="FFFFFF"/>
                </a:highlight>
                <a:latin typeface="Consolas" panose="020B0609020204030204" pitchFamily="49" charset="0"/>
              </a:rPr>
              <a:t>(</a:t>
            </a:r>
            <a:r>
              <a:rPr lang="en-GB" sz="1800" dirty="0" err="1" smtClean="0">
                <a:solidFill>
                  <a:srgbClr val="000000"/>
                </a:solidFill>
                <a:highlight>
                  <a:srgbClr val="FFFFFF"/>
                </a:highlight>
                <a:latin typeface="Consolas" panose="020B0609020204030204" pitchFamily="49" charset="0"/>
              </a:rPr>
              <a:t>i</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r>
              <a:rPr lang="en-GB" sz="1800" dirty="0" smtClean="0">
                <a:solidFill>
                  <a:srgbClr val="0000FF"/>
                </a:solidFill>
                <a:highlight>
                  <a:srgbClr val="FFFFFF"/>
                </a:highlight>
                <a:latin typeface="Consolas" panose="020B0609020204030204" pitchFamily="49" charset="0"/>
              </a:rPr>
              <a:t>bool</a:t>
            </a:r>
            <a:r>
              <a:rPr lang="en-GB" sz="1800" dirty="0" smtClean="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vanParos</a:t>
            </a:r>
            <a:r>
              <a:rPr lang="en-GB" sz="1800" dirty="0">
                <a:solidFill>
                  <a:srgbClr val="000000"/>
                </a:solidFill>
                <a:highlight>
                  <a:srgbClr val="FFFFFF"/>
                </a:highlight>
                <a:latin typeface="Consolas" panose="020B0609020204030204" pitchFamily="49" charset="0"/>
              </a:rPr>
              <a:t> </a:t>
            </a:r>
            <a:r>
              <a:rPr lang="en-GB" sz="1800" dirty="0" smtClean="0">
                <a:solidFill>
                  <a:srgbClr val="000000"/>
                </a:solidFill>
                <a:highlight>
                  <a:srgbClr val="FFFFFF"/>
                </a:highlight>
                <a:latin typeface="Consolas" panose="020B0609020204030204" pitchFamily="49" charset="0"/>
              </a:rPr>
              <a:t>=</a:t>
            </a:r>
            <a:endParaRPr lang="hu-HU" sz="1800" dirty="0" smtClean="0">
              <a:solidFill>
                <a:srgbClr val="000000"/>
              </a:solidFill>
              <a:highlight>
                <a:srgbClr val="FFFFFF"/>
              </a:highlight>
              <a:latin typeface="Consolas" panose="020B0609020204030204" pitchFamily="49" charset="0"/>
            </a:endParaRPr>
          </a:p>
          <a:p>
            <a:pPr algn="l"/>
            <a:r>
              <a:rPr lang="hu-HU"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r>
              <a:rPr lang="en-GB" sz="1800" dirty="0" err="1" smtClean="0">
                <a:solidFill>
                  <a:srgbClr val="000000"/>
                </a:solidFill>
                <a:highlight>
                  <a:srgbClr val="FFFFFF"/>
                </a:highlight>
                <a:latin typeface="Consolas" panose="020B0609020204030204" pitchFamily="49" charset="0"/>
              </a:rPr>
              <a:t>lista.Exists</a:t>
            </a:r>
            <a:r>
              <a:rPr lang="en-GB" sz="1800" dirty="0" smtClean="0">
                <a:solidFill>
                  <a:srgbClr val="000000"/>
                </a:solidFill>
                <a:highlight>
                  <a:srgbClr val="FFFFFF"/>
                </a:highlight>
                <a:latin typeface="Consolas" panose="020B0609020204030204" pitchFamily="49" charset="0"/>
              </a:rPr>
              <a:t>(</a:t>
            </a:r>
            <a:r>
              <a:rPr lang="en-GB" sz="1800" dirty="0" err="1" smtClean="0">
                <a:solidFill>
                  <a:srgbClr val="000000"/>
                </a:solidFill>
                <a:highlight>
                  <a:srgbClr val="FFFFFF"/>
                </a:highlight>
                <a:latin typeface="Consolas" panose="020B0609020204030204" pitchFamily="49" charset="0"/>
              </a:rPr>
              <a:t>i</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endParaRPr lang="en-GB" sz="1800" dirty="0">
              <a:solidFill>
                <a:srgbClr val="000000"/>
              </a:solidFill>
              <a:highlight>
                <a:srgbClr val="FFFFFF"/>
              </a:highlight>
              <a:latin typeface="Consolas" panose="020B0609020204030204" pitchFamily="49" charset="0"/>
            </a:endParaRPr>
          </a:p>
          <a:p>
            <a:pPr algn="l"/>
            <a:r>
              <a:rPr lang="en-GB" sz="1800" dirty="0" err="1" smtClean="0">
                <a:solidFill>
                  <a:srgbClr val="2B91AF"/>
                </a:solidFill>
                <a:highlight>
                  <a:srgbClr val="FFFFFF"/>
                </a:highlight>
                <a:latin typeface="Consolas" panose="020B0609020204030204" pitchFamily="49" charset="0"/>
              </a:rPr>
              <a:t>Array</a:t>
            </a:r>
            <a:r>
              <a:rPr lang="en-GB" sz="1800" dirty="0" err="1" smtClean="0">
                <a:solidFill>
                  <a:srgbClr val="000000"/>
                </a:solidFill>
                <a:highlight>
                  <a:srgbClr val="FFFFFF"/>
                </a:highlight>
                <a:latin typeface="Consolas" panose="020B0609020204030204" pitchFamily="49" charset="0"/>
              </a:rPr>
              <a:t>.Sort</a:t>
            </a:r>
            <a:r>
              <a:rPr lang="en-GB" sz="1800" dirty="0" smtClean="0">
                <a:solidFill>
                  <a:srgbClr val="000000"/>
                </a:solidFill>
                <a:highlight>
                  <a:srgbClr val="FFFFFF"/>
                </a:highlight>
                <a:latin typeface="Consolas" panose="020B0609020204030204" pitchFamily="49" charset="0"/>
              </a:rPr>
              <a:t>(tomb</a:t>
            </a:r>
            <a:r>
              <a:rPr lang="en-GB" sz="1800" dirty="0">
                <a:solidFill>
                  <a:srgbClr val="000000"/>
                </a:solidFill>
                <a:highlight>
                  <a:srgbClr val="FFFFFF"/>
                </a:highlight>
                <a:latin typeface="Consolas" panose="020B0609020204030204" pitchFamily="49" charset="0"/>
              </a:rPr>
              <a:t>,</a:t>
            </a:r>
          </a:p>
          <a:p>
            <a:pPr algn="l"/>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(i1, i2) =&gt; </a:t>
            </a:r>
          </a:p>
          <a:p>
            <a:pPr algn="l"/>
            <a:r>
              <a:rPr lang="hu-HU" sz="1800" dirty="0" smtClean="0">
                <a:solidFill>
                  <a:srgbClr val="000000"/>
                </a:solidFill>
                <a:highlight>
                  <a:srgbClr val="FFFFFF"/>
                </a:highlight>
                <a:latin typeface="Consolas" panose="020B0609020204030204" pitchFamily="49" charset="0"/>
              </a:rPr>
              <a:t> </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a:t>
            </a:r>
          </a:p>
          <a:p>
            <a:pPr algn="l"/>
            <a:r>
              <a:rPr lang="hu-HU" sz="1800" dirty="0" smtClean="0">
                <a:solidFill>
                  <a:srgbClr val="0000FF"/>
                </a:solidFill>
                <a:highlight>
                  <a:srgbClr val="FFFFFF"/>
                </a:highlight>
                <a:latin typeface="Consolas" panose="020B0609020204030204" pitchFamily="49" charset="0"/>
              </a:rPr>
              <a:t>           </a:t>
            </a:r>
            <a:r>
              <a:rPr lang="pt-BR" sz="1800" dirty="0" smtClean="0">
                <a:solidFill>
                  <a:srgbClr val="0000FF"/>
                </a:solidFill>
                <a:highlight>
                  <a:srgbClr val="FFFFFF"/>
                </a:highlight>
                <a:latin typeface="Consolas" panose="020B0609020204030204" pitchFamily="49" charset="0"/>
              </a:rPr>
              <a:t>bool</a:t>
            </a:r>
            <a:r>
              <a:rPr lang="pt-BR" sz="1800" dirty="0" smtClean="0">
                <a:solidFill>
                  <a:srgbClr val="000000"/>
                </a:solidFill>
                <a:highlight>
                  <a:srgbClr val="FFFFFF"/>
                </a:highlight>
                <a:latin typeface="Consolas" panose="020B0609020204030204" pitchFamily="49" charset="0"/>
              </a:rPr>
              <a:t> </a:t>
            </a:r>
            <a:r>
              <a:rPr lang="pt-BR" sz="1800" dirty="0">
                <a:solidFill>
                  <a:srgbClr val="000000"/>
                </a:solidFill>
                <a:highlight>
                  <a:srgbClr val="FFFFFF"/>
                </a:highlight>
                <a:latin typeface="Consolas" panose="020B0609020204030204" pitchFamily="49" charset="0"/>
              </a:rPr>
              <a:t>i1Paros = i1 % 2 == 0;</a:t>
            </a:r>
          </a:p>
          <a:p>
            <a:pPr algn="l"/>
            <a:r>
              <a:rPr lang="hu-HU" sz="1800" dirty="0" smtClean="0">
                <a:solidFill>
                  <a:srgbClr val="0000FF"/>
                </a:solidFill>
                <a:highlight>
                  <a:srgbClr val="FFFFFF"/>
                </a:highlight>
                <a:latin typeface="Consolas" panose="020B0609020204030204" pitchFamily="49" charset="0"/>
              </a:rPr>
              <a:t>           </a:t>
            </a:r>
            <a:r>
              <a:rPr lang="pt-BR" sz="1800" dirty="0" smtClean="0">
                <a:solidFill>
                  <a:srgbClr val="0000FF"/>
                </a:solidFill>
                <a:highlight>
                  <a:srgbClr val="FFFFFF"/>
                </a:highlight>
                <a:latin typeface="Consolas" panose="020B0609020204030204" pitchFamily="49" charset="0"/>
              </a:rPr>
              <a:t>bool</a:t>
            </a:r>
            <a:r>
              <a:rPr lang="pt-BR" sz="1800" dirty="0" smtClean="0">
                <a:solidFill>
                  <a:srgbClr val="000000"/>
                </a:solidFill>
                <a:highlight>
                  <a:srgbClr val="FFFFFF"/>
                </a:highlight>
                <a:latin typeface="Consolas" panose="020B0609020204030204" pitchFamily="49" charset="0"/>
              </a:rPr>
              <a:t> </a:t>
            </a:r>
            <a:r>
              <a:rPr lang="pt-BR" sz="1800" dirty="0">
                <a:solidFill>
                  <a:srgbClr val="000000"/>
                </a:solidFill>
                <a:highlight>
                  <a:srgbClr val="FFFFFF"/>
                </a:highlight>
                <a:latin typeface="Consolas" panose="020B0609020204030204" pitchFamily="49" charset="0"/>
              </a:rPr>
              <a:t>i2Paros = i2 % 2 == 0;</a:t>
            </a:r>
          </a:p>
          <a:p>
            <a:pPr algn="l"/>
            <a:r>
              <a:rPr lang="hu-HU" sz="1800" dirty="0" smtClean="0">
                <a:solidFill>
                  <a:srgbClr val="0000FF"/>
                </a:solidFill>
                <a:highlight>
                  <a:srgbClr val="FFFFFF"/>
                </a:highlight>
                <a:latin typeface="Consolas" panose="020B0609020204030204" pitchFamily="49" charset="0"/>
              </a:rPr>
              <a:t>           </a:t>
            </a:r>
            <a:r>
              <a:rPr lang="en-GB" sz="1800" dirty="0" smtClean="0">
                <a:solidFill>
                  <a:srgbClr val="0000FF"/>
                </a:solidFill>
                <a:highlight>
                  <a:srgbClr val="FFFFFF"/>
                </a:highlight>
                <a:latin typeface="Consolas" panose="020B0609020204030204" pitchFamily="49" charset="0"/>
              </a:rPr>
              <a:t>if</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(i1Paros &amp;&amp; !i2Paros)</a:t>
            </a:r>
          </a:p>
          <a:p>
            <a:pPr algn="l"/>
            <a:r>
              <a:rPr lang="hu-HU" sz="1800" dirty="0" smtClean="0">
                <a:solidFill>
                  <a:srgbClr val="0000FF"/>
                </a:solidFill>
                <a:highlight>
                  <a:srgbClr val="FFFFFF"/>
                </a:highlight>
                <a:latin typeface="Consolas" panose="020B0609020204030204" pitchFamily="49" charset="0"/>
              </a:rPr>
              <a:t>                </a:t>
            </a:r>
            <a:r>
              <a:rPr lang="en-GB" sz="1800" dirty="0" smtClean="0">
                <a:solidFill>
                  <a:srgbClr val="0000FF"/>
                </a:solidFill>
                <a:highlight>
                  <a:srgbClr val="FFFFFF"/>
                </a:highlight>
                <a:latin typeface="Consolas" panose="020B0609020204030204" pitchFamily="49" charset="0"/>
              </a:rPr>
              <a:t>return</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-1;</a:t>
            </a:r>
          </a:p>
          <a:p>
            <a:pPr algn="l"/>
            <a:r>
              <a:rPr lang="hu-HU" sz="1800" dirty="0" smtClean="0">
                <a:solidFill>
                  <a:srgbClr val="0000FF"/>
                </a:solidFill>
                <a:highlight>
                  <a:srgbClr val="FFFFFF"/>
                </a:highlight>
                <a:latin typeface="Consolas" panose="020B0609020204030204" pitchFamily="49" charset="0"/>
              </a:rPr>
              <a:t>           </a:t>
            </a:r>
            <a:r>
              <a:rPr lang="en-GB" sz="1800" dirty="0" smtClean="0">
                <a:solidFill>
                  <a:srgbClr val="0000FF"/>
                </a:solidFill>
                <a:highlight>
                  <a:srgbClr val="FFFFFF"/>
                </a:highlight>
                <a:latin typeface="Consolas" panose="020B0609020204030204" pitchFamily="49" charset="0"/>
              </a:rPr>
              <a:t>else</a:t>
            </a:r>
            <a:r>
              <a:rPr lang="en-GB" sz="1800" dirty="0" smtClean="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if</a:t>
            </a:r>
            <a:r>
              <a:rPr lang="en-GB" sz="1800" dirty="0">
                <a:solidFill>
                  <a:srgbClr val="000000"/>
                </a:solidFill>
                <a:highlight>
                  <a:srgbClr val="FFFFFF"/>
                </a:highlight>
                <a:latin typeface="Consolas" panose="020B0609020204030204" pitchFamily="49" charset="0"/>
              </a:rPr>
              <a:t> (!i1Paros &amp;&amp; i2Paros)</a:t>
            </a:r>
          </a:p>
          <a:p>
            <a:pPr algn="l"/>
            <a:r>
              <a:rPr lang="hu-HU" sz="1800" dirty="0" smtClean="0">
                <a:solidFill>
                  <a:srgbClr val="0000FF"/>
                </a:solidFill>
                <a:highlight>
                  <a:srgbClr val="FFFFFF"/>
                </a:highlight>
                <a:latin typeface="Consolas" panose="020B0609020204030204" pitchFamily="49" charset="0"/>
              </a:rPr>
              <a:t>                </a:t>
            </a:r>
            <a:r>
              <a:rPr lang="en-GB" sz="1800" dirty="0" smtClean="0">
                <a:solidFill>
                  <a:srgbClr val="0000FF"/>
                </a:solidFill>
                <a:highlight>
                  <a:srgbClr val="FFFFFF"/>
                </a:highlight>
                <a:latin typeface="Consolas" panose="020B0609020204030204" pitchFamily="49" charset="0"/>
              </a:rPr>
              <a:t>return</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1;</a:t>
            </a:r>
          </a:p>
          <a:p>
            <a:pPr algn="l"/>
            <a:r>
              <a:rPr lang="en-GB" sz="1800" dirty="0">
                <a:solidFill>
                  <a:srgbClr val="000000"/>
                </a:solidFill>
                <a:highlight>
                  <a:srgbClr val="FFFFFF"/>
                </a:highlight>
                <a:latin typeface="Consolas" panose="020B0609020204030204" pitchFamily="49" charset="0"/>
              </a:rPr>
              <a:t>          </a:t>
            </a:r>
            <a:r>
              <a:rPr lang="hu-HU" sz="1800" dirty="0" smtClean="0">
                <a:solidFill>
                  <a:srgbClr val="000000"/>
                </a:solidFill>
                <a:highlight>
                  <a:srgbClr val="FFFFFF"/>
                </a:highlight>
                <a:latin typeface="Consolas" panose="020B0609020204030204" pitchFamily="49" charset="0"/>
              </a:rPr>
              <a:t> </a:t>
            </a:r>
            <a:r>
              <a:rPr lang="en-GB" sz="1800" dirty="0" smtClean="0">
                <a:solidFill>
                  <a:srgbClr val="0000FF"/>
                </a:solidFill>
                <a:highlight>
                  <a:srgbClr val="FFFFFF"/>
                </a:highlight>
                <a:latin typeface="Consolas" panose="020B0609020204030204" pitchFamily="49" charset="0"/>
              </a:rPr>
              <a:t>else</a:t>
            </a:r>
            <a:r>
              <a:rPr lang="en-GB" sz="1800" dirty="0" smtClean="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return</a:t>
            </a:r>
            <a:r>
              <a:rPr lang="en-GB" sz="1800" dirty="0">
                <a:solidFill>
                  <a:srgbClr val="000000"/>
                </a:solidFill>
                <a:highlight>
                  <a:srgbClr val="FFFFFF"/>
                </a:highlight>
                <a:latin typeface="Consolas" panose="020B0609020204030204" pitchFamily="49" charset="0"/>
              </a:rPr>
              <a:t> 0;</a:t>
            </a:r>
          </a:p>
          <a:p>
            <a:pPr algn="l"/>
            <a:r>
              <a:rPr lang="en-GB" sz="1800" dirty="0">
                <a:solidFill>
                  <a:srgbClr val="000000"/>
                </a:solidFill>
                <a:highlight>
                  <a:srgbClr val="FFFFFF"/>
                </a:highlight>
                <a:latin typeface="Consolas" panose="020B0609020204030204" pitchFamily="49" charset="0"/>
              </a:rPr>
              <a:t>    </a:t>
            </a:r>
            <a:r>
              <a:rPr lang="en-GB" sz="1800" dirty="0" smtClean="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a:t>
            </a:r>
            <a:endParaRPr lang="hu-HU" altLang="hu-HU" sz="1800" b="1" dirty="0"/>
          </a:p>
        </p:txBody>
      </p:sp>
      <p:sp>
        <p:nvSpPr>
          <p:cNvPr id="7" name="Dia számának helye 6"/>
          <p:cNvSpPr>
            <a:spLocks noGrp="1"/>
          </p:cNvSpPr>
          <p:nvPr>
            <p:ph type="sldNum" sz="quarter" idx="11"/>
          </p:nvPr>
        </p:nvSpPr>
        <p:spPr/>
        <p:txBody>
          <a:bodyPr/>
          <a:lstStyle/>
          <a:p>
            <a:pPr>
              <a:defRPr/>
            </a:pPr>
            <a:fld id="{B60DAD87-7EB7-4D38-BAF0-0AF208F78DF0}" type="slidenum">
              <a:rPr lang="hu-HU" smtClean="0"/>
              <a:pPr>
                <a:defRPr/>
              </a:pPr>
              <a:t>18</a:t>
            </a:fld>
            <a:endParaRPr lang="hu-HU"/>
          </a:p>
        </p:txBody>
      </p:sp>
    </p:spTree>
    <p:extLst>
      <p:ext uri="{BB962C8B-B14F-4D97-AF65-F5344CB8AC3E}">
        <p14:creationId xmlns:p14="http://schemas.microsoft.com/office/powerpoint/2010/main" val="3486155694"/>
      </p:ext>
    </p:extLst>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Lambda kifejezések</a:t>
            </a:r>
            <a:endParaRPr lang="hu-HU" dirty="0"/>
          </a:p>
        </p:txBody>
      </p:sp>
      <p:sp>
        <p:nvSpPr>
          <p:cNvPr id="3" name="Tartalom helye 2"/>
          <p:cNvSpPr>
            <a:spLocks noGrp="1"/>
          </p:cNvSpPr>
          <p:nvPr>
            <p:ph idx="1"/>
          </p:nvPr>
        </p:nvSpPr>
        <p:spPr>
          <a:xfrm>
            <a:off x="107950" y="692150"/>
            <a:ext cx="9036050" cy="5761038"/>
          </a:xfrm>
        </p:spPr>
        <p:txBody>
          <a:bodyPr/>
          <a:lstStyle/>
          <a:p>
            <a:pPr>
              <a:spcBef>
                <a:spcPts val="300"/>
              </a:spcBef>
            </a:pPr>
            <a:r>
              <a:rPr lang="hu-HU" dirty="0" smtClean="0"/>
              <a:t>Altípusok:</a:t>
            </a:r>
          </a:p>
          <a:p>
            <a:pPr lvl="1">
              <a:spcBef>
                <a:spcPts val="300"/>
              </a:spcBef>
            </a:pPr>
            <a:r>
              <a:rPr lang="hu-HU" sz="2400" b="1" dirty="0" smtClean="0"/>
              <a:t>Kifejezéslambda (Expression Lambda)</a:t>
            </a:r>
          </a:p>
          <a:p>
            <a:pPr lvl="2">
              <a:spcBef>
                <a:spcPts val="300"/>
              </a:spcBef>
            </a:pPr>
            <a:r>
              <a:rPr lang="hu-HU" sz="2400" dirty="0" smtClean="0"/>
              <a:t>Szigorúan egyetlen kifejezés a kimenetet meghatározó oldalon</a:t>
            </a:r>
          </a:p>
          <a:p>
            <a:pPr marL="457200" lvl="1" indent="0">
              <a:spcBef>
                <a:spcPts val="300"/>
              </a:spcBef>
              <a:buNone/>
            </a:pPr>
            <a:r>
              <a:rPr lang="hu-HU" sz="2400" dirty="0" smtClean="0"/>
              <a:t>		x =&gt; x * x </a:t>
            </a:r>
          </a:p>
          <a:p>
            <a:pPr lvl="1">
              <a:spcBef>
                <a:spcPts val="300"/>
              </a:spcBef>
            </a:pPr>
            <a:r>
              <a:rPr lang="hu-HU" sz="2400" b="1" dirty="0" smtClean="0"/>
              <a:t>Kijelentéslambda (Statement Lambda) </a:t>
            </a:r>
          </a:p>
          <a:p>
            <a:pPr lvl="2">
              <a:spcBef>
                <a:spcPts val="300"/>
              </a:spcBef>
            </a:pPr>
            <a:r>
              <a:rPr lang="hu-HU" sz="2400" dirty="0" smtClean="0"/>
              <a:t>Akár több sorból álló kód a kimenetet meghatározó oldalon, változólétrehozás, .NET függvény hívása, return is megengedett</a:t>
            </a:r>
          </a:p>
          <a:p>
            <a:pPr marL="457200" lvl="1" indent="0">
              <a:spcBef>
                <a:spcPts val="300"/>
              </a:spcBef>
              <a:buNone/>
            </a:pPr>
            <a:r>
              <a:rPr lang="hu-HU" sz="2400" dirty="0" smtClean="0"/>
              <a:t>		x =&gt; { Console.WriteLine(x); }</a:t>
            </a:r>
          </a:p>
          <a:p>
            <a:pPr lvl="1">
              <a:spcBef>
                <a:spcPts val="300"/>
              </a:spcBef>
            </a:pPr>
            <a:r>
              <a:rPr lang="hu-HU" sz="2400" b="1" dirty="0" smtClean="0"/>
              <a:t>Különbség:</a:t>
            </a:r>
          </a:p>
          <a:p>
            <a:pPr lvl="2">
              <a:spcBef>
                <a:spcPts val="300"/>
              </a:spcBef>
            </a:pPr>
            <a:r>
              <a:rPr lang="hu-HU" sz="2400" b="1" dirty="0" smtClean="0"/>
              <a:t>Az kifejezéslambda adott helyeken (pl. adatbázis felé való kommunikáció) nem delegáltra fordul, hanem kifejezésfára (Expression Tree) – pl. adatbázisszerver tudja az SQL dialektusára való fordítás után végrehajtani</a:t>
            </a:r>
            <a:endParaRPr lang="hu-HU" sz="2400" dirty="0" smtClean="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19</a:t>
            </a:fld>
            <a:endParaRPr lang="hu-HU"/>
          </a:p>
        </p:txBody>
      </p:sp>
    </p:spTree>
    <p:extLst>
      <p:ext uri="{BB962C8B-B14F-4D97-AF65-F5344CB8AC3E}">
        <p14:creationId xmlns:p14="http://schemas.microsoft.com/office/powerpoint/2010/main" val="242625202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checkerboard(across)">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Követelmények</a:t>
            </a:r>
            <a:endParaRPr lang="hu-HU" dirty="0"/>
          </a:p>
        </p:txBody>
      </p:sp>
      <p:sp>
        <p:nvSpPr>
          <p:cNvPr id="3" name="Tartalom helye 2"/>
          <p:cNvSpPr>
            <a:spLocks noGrp="1"/>
          </p:cNvSpPr>
          <p:nvPr>
            <p:ph idx="1"/>
          </p:nvPr>
        </p:nvSpPr>
        <p:spPr/>
        <p:txBody>
          <a:bodyPr/>
          <a:lstStyle/>
          <a:p>
            <a:r>
              <a:rPr lang="hu-HU" dirty="0"/>
              <a:t>Külön kihangsúlyoznánk: az előadás NEM egy vizsgás tárgy előadása, ahol „majd a vizsgaidőszakban megtanuljuk”, hanem a gyakorlatok első 45 percének összevont része!</a:t>
            </a:r>
          </a:p>
          <a:p>
            <a:pPr lvl="1"/>
            <a:r>
              <a:rPr lang="hu-HU" dirty="0"/>
              <a:t>A gyakorlaton való részvétel előfeltétele (beugró MÉG nincs)</a:t>
            </a:r>
          </a:p>
          <a:p>
            <a:pPr lvl="1"/>
            <a:r>
              <a:rPr lang="hu-HU" dirty="0"/>
              <a:t>A gyakorlatok előtt az előadás PPT átolvasása és a videó megnézése </a:t>
            </a:r>
            <a:r>
              <a:rPr lang="hu-HU" dirty="0" smtClean="0"/>
              <a:t>kötelező</a:t>
            </a:r>
            <a:endParaRPr lang="en-US" dirty="0" smtClean="0"/>
          </a:p>
          <a:p>
            <a:pPr lvl="1"/>
            <a:r>
              <a:rPr lang="hu-HU" dirty="0" smtClean="0"/>
              <a:t>A félév végén </a:t>
            </a:r>
            <a:r>
              <a:rPr lang="hu-HU" dirty="0" err="1" smtClean="0"/>
              <a:t>Moodle</a:t>
            </a:r>
            <a:r>
              <a:rPr lang="hu-HU" dirty="0" smtClean="0"/>
              <a:t> kérdésbankos ZH várható</a:t>
            </a:r>
            <a:endParaRPr lang="hu-HU" dirty="0"/>
          </a:p>
          <a:p>
            <a:r>
              <a:rPr lang="hu-HU" dirty="0" smtClean="0"/>
              <a:t>Java rész külön</a:t>
            </a:r>
          </a:p>
          <a:p>
            <a:pPr lvl="1"/>
            <a:r>
              <a:rPr lang="hu-HU" dirty="0" smtClean="0"/>
              <a:t>Minden Java-</a:t>
            </a:r>
            <a:r>
              <a:rPr lang="hu-HU" dirty="0" err="1" smtClean="0"/>
              <a:t>val</a:t>
            </a:r>
            <a:r>
              <a:rPr lang="hu-HU" dirty="0" smtClean="0"/>
              <a:t> kapcsolatos dolog </a:t>
            </a:r>
            <a:r>
              <a:rPr lang="hu-HU" dirty="0" smtClean="0">
                <a:sym typeface="Wingdings" panose="05000000000000000000" pitchFamily="2" charset="2"/>
              </a:rPr>
              <a:t> nagy.gabriella@nik.uni-obuda.hu</a:t>
            </a:r>
            <a:endParaRPr lang="hu-HU" dirty="0" smtClean="0"/>
          </a:p>
          <a:p>
            <a:r>
              <a:rPr lang="hu-HU" dirty="0"/>
              <a:t>C# </a:t>
            </a:r>
            <a:r>
              <a:rPr lang="hu-HU" dirty="0" smtClean="0"/>
              <a:t>ZH, </a:t>
            </a:r>
            <a:r>
              <a:rPr lang="hu-HU" dirty="0"/>
              <a:t>az </a:t>
            </a:r>
            <a:r>
              <a:rPr lang="hu-HU" dirty="0" smtClean="0"/>
              <a:t>utolsó </a:t>
            </a:r>
            <a:r>
              <a:rPr lang="hu-HU" dirty="0"/>
              <a:t>héten </a:t>
            </a:r>
            <a:r>
              <a:rPr lang="hu-HU" dirty="0" smtClean="0"/>
              <a:t>pótolható</a:t>
            </a:r>
          </a:p>
          <a:p>
            <a:pPr lvl="1"/>
            <a:r>
              <a:rPr lang="hu-HU" dirty="0" smtClean="0"/>
              <a:t>Elektronikusan kiadott, aznap határidőre feltöltött</a:t>
            </a:r>
            <a:endParaRPr lang="hu-HU" dirty="0"/>
          </a:p>
          <a:p>
            <a:r>
              <a:rPr lang="hu-HU" dirty="0" smtClean="0"/>
              <a:t>Féléves Feladat</a:t>
            </a:r>
          </a:p>
          <a:p>
            <a:pPr lvl="1"/>
            <a:r>
              <a:rPr lang="hu-HU" dirty="0" smtClean="0"/>
              <a:t>Eddigi tudás: OOP, Öröklés, Interfészek, Adatszerkezetek</a:t>
            </a:r>
          </a:p>
          <a:p>
            <a:pPr lvl="1"/>
            <a:r>
              <a:rPr lang="hu-HU" dirty="0" smtClean="0"/>
              <a:t>Mostani FF: </a:t>
            </a:r>
            <a:r>
              <a:rPr lang="hu-HU" dirty="0" err="1" smtClean="0"/>
              <a:t>Git</a:t>
            </a:r>
            <a:r>
              <a:rPr lang="hu-HU" dirty="0" smtClean="0"/>
              <a:t>, Tesztelés, Rétegzett alkalmazás-fejlesztés, SOLID elvek</a:t>
            </a:r>
          </a:p>
          <a:p>
            <a:pPr lvl="1"/>
            <a:r>
              <a:rPr lang="hu-HU" dirty="0" smtClean="0"/>
              <a:t>Data, </a:t>
            </a:r>
            <a:r>
              <a:rPr lang="hu-HU" dirty="0" err="1" smtClean="0"/>
              <a:t>Repository</a:t>
            </a:r>
            <a:r>
              <a:rPr lang="hu-HU" dirty="0" smtClean="0"/>
              <a:t>, </a:t>
            </a:r>
            <a:r>
              <a:rPr lang="hu-HU" dirty="0" err="1" smtClean="0"/>
              <a:t>Logic</a:t>
            </a:r>
            <a:r>
              <a:rPr lang="hu-HU" dirty="0" smtClean="0"/>
              <a:t>, Program, </a:t>
            </a:r>
            <a:r>
              <a:rPr lang="hu-HU" dirty="0" err="1" smtClean="0"/>
              <a:t>Tests</a:t>
            </a:r>
            <a:endParaRPr lang="hu-HU" dirty="0" smtClean="0"/>
          </a:p>
          <a:p>
            <a:endParaRPr lang="hu-HU" dirty="0" smtClean="0"/>
          </a:p>
          <a:p>
            <a:endParaRPr lang="hu-HU" dirty="0" smtClean="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a:t>
            </a:fld>
            <a:endParaRPr lang="hu-HU"/>
          </a:p>
        </p:txBody>
      </p:sp>
    </p:spTree>
    <p:extLst>
      <p:ext uri="{BB962C8B-B14F-4D97-AF65-F5344CB8AC3E}">
        <p14:creationId xmlns:p14="http://schemas.microsoft.com/office/powerpoint/2010/main" val="37456408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heckerboard(across)">
                                      <p:cBhvr>
                                        <p:cTn id="15" dur="500"/>
                                        <p:tgtEl>
                                          <p:spTgt spid="3">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checkerboard(across)">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checkerboard(across)">
                                      <p:cBhvr>
                                        <p:cTn id="23" dur="500"/>
                                        <p:tgtEl>
                                          <p:spTgt spid="3">
                                            <p:txEl>
                                              <p:pRg st="8" end="8"/>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checkerboard(across)">
                                      <p:cBhvr>
                                        <p:cTn id="26" dur="500"/>
                                        <p:tgtEl>
                                          <p:spTgt spid="3">
                                            <p:txEl>
                                              <p:pRg st="9" end="9"/>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9" dur="500"/>
                                        <p:tgtEl>
                                          <p:spTgt spid="3">
                                            <p:txEl>
                                              <p:pRg st="10" end="1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hu-HU" altLang="hu-HU" dirty="0" smtClean="0">
                <a:latin typeface="+mn-lt"/>
              </a:rPr>
              <a:t>Névtelen függvények és lambdák</a:t>
            </a:r>
          </a:p>
        </p:txBody>
      </p:sp>
      <p:sp>
        <p:nvSpPr>
          <p:cNvPr id="17413" name="Rectangle 3"/>
          <p:cNvSpPr>
            <a:spLocks noGrp="1" noChangeArrowheads="1"/>
          </p:cNvSpPr>
          <p:nvPr>
            <p:ph type="body" idx="1"/>
          </p:nvPr>
        </p:nvSpPr>
        <p:spPr/>
        <p:txBody>
          <a:bodyPr/>
          <a:lstStyle/>
          <a:p>
            <a:r>
              <a:rPr lang="hu-HU" altLang="hu-HU" dirty="0" smtClean="0"/>
              <a:t>Előny:</a:t>
            </a:r>
          </a:p>
          <a:p>
            <a:pPr lvl="1"/>
            <a:r>
              <a:rPr lang="hu-HU" altLang="hu-HU" sz="2400" dirty="0" smtClean="0"/>
              <a:t>A függvény azonnal olvasható a felhasználás helyén</a:t>
            </a:r>
          </a:p>
          <a:p>
            <a:pPr lvl="1"/>
            <a:r>
              <a:rPr lang="hu-HU" altLang="hu-HU" sz="2400" dirty="0" smtClean="0"/>
              <a:t>Kevesebb „szemét” tagfüggvény az osztályban </a:t>
            </a:r>
          </a:p>
          <a:p>
            <a:r>
              <a:rPr lang="hu-HU" altLang="hu-HU" dirty="0" smtClean="0"/>
              <a:t>Csak az egyszer használatos, és lehetőleg rövid függvényeket írjuk így meg:</a:t>
            </a:r>
          </a:p>
          <a:p>
            <a:pPr lvl="1"/>
            <a:r>
              <a:rPr lang="hu-HU" altLang="hu-HU" sz="2400" dirty="0" smtClean="0"/>
              <a:t>A hosszú kód olvashatatlan</a:t>
            </a:r>
          </a:p>
          <a:p>
            <a:pPr lvl="1"/>
            <a:r>
              <a:rPr lang="hu-HU" altLang="hu-HU" sz="2400" dirty="0" smtClean="0"/>
              <a:t>Mivel „beágyazott kód”, ezért nem újrafelhasználható</a:t>
            </a:r>
          </a:p>
          <a:p>
            <a:r>
              <a:rPr lang="hu-HU" altLang="hu-HU" dirty="0" smtClean="0"/>
              <a:t>Lehetőleg ne ágyazzunk egymásba névtelen metódusokat</a:t>
            </a:r>
          </a:p>
          <a:p>
            <a:r>
              <a:rPr lang="hu-HU" altLang="hu-HU" dirty="0" smtClean="0">
                <a:solidFill>
                  <a:srgbClr val="C00000"/>
                </a:solidFill>
              </a:rPr>
              <a:t>Óriási hibalehetőség: Outer Variable Trap</a:t>
            </a:r>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20</a:t>
            </a:fld>
            <a:endParaRPr lang="hu-HU"/>
          </a:p>
        </p:txBody>
      </p:sp>
    </p:spTree>
    <p:extLst>
      <p:ext uri="{BB962C8B-B14F-4D97-AF65-F5344CB8AC3E}">
        <p14:creationId xmlns:p14="http://schemas.microsoft.com/office/powerpoint/2010/main" val="590912397"/>
      </p:ext>
    </p:extLst>
  </p:cSld>
  <p:clrMapOvr>
    <a:masterClrMapping/>
  </p:clrMapOvr>
  <p:transition spd="med">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Outer</a:t>
            </a:r>
            <a:r>
              <a:rPr lang="hu-HU" dirty="0" smtClean="0"/>
              <a:t> </a:t>
            </a:r>
            <a:r>
              <a:rPr lang="hu-HU" dirty="0" err="1" smtClean="0"/>
              <a:t>Variable</a:t>
            </a:r>
            <a:r>
              <a:rPr lang="hu-HU" dirty="0" smtClean="0"/>
              <a:t> </a:t>
            </a:r>
            <a:r>
              <a:rPr lang="hu-HU" dirty="0" err="1" smtClean="0"/>
              <a:t>Trap</a:t>
            </a:r>
            <a:endParaRPr lang="hu-HU" dirty="0"/>
          </a:p>
        </p:txBody>
      </p:sp>
      <p:sp>
        <p:nvSpPr>
          <p:cNvPr id="3" name="Tartalom helye 2"/>
          <p:cNvSpPr>
            <a:spLocks noGrp="1"/>
          </p:cNvSpPr>
          <p:nvPr>
            <p:ph idx="1"/>
          </p:nvPr>
        </p:nvSpPr>
        <p:spPr/>
        <p:txBody>
          <a:bodyPr/>
          <a:lstStyle/>
          <a:p>
            <a:pPr>
              <a:spcBef>
                <a:spcPts val="0"/>
              </a:spcBef>
            </a:pPr>
            <a:r>
              <a:rPr lang="hu-HU" dirty="0" smtClean="0"/>
              <a:t>Lambda </a:t>
            </a:r>
            <a:r>
              <a:rPr lang="hu-HU" dirty="0" err="1" smtClean="0"/>
              <a:t>kifjezések</a:t>
            </a:r>
            <a:r>
              <a:rPr lang="hu-HU" dirty="0" smtClean="0"/>
              <a:t> jobb oldalán </a:t>
            </a:r>
            <a:r>
              <a:rPr lang="hu-HU" dirty="0" smtClean="0"/>
              <a:t>felhasználhatók </a:t>
            </a:r>
            <a:r>
              <a:rPr lang="hu-HU" dirty="0" smtClean="0"/>
              <a:t>a külső </a:t>
            </a:r>
            <a:r>
              <a:rPr lang="hu-HU" dirty="0" smtClean="0"/>
              <a:t>változók (</a:t>
            </a:r>
            <a:r>
              <a:rPr lang="hu-HU" dirty="0" err="1" smtClean="0"/>
              <a:t>closure</a:t>
            </a:r>
            <a:r>
              <a:rPr lang="hu-HU" dirty="0" smtClean="0"/>
              <a:t>), ez mindig speciális figyelmet igényel:</a:t>
            </a:r>
            <a:endParaRPr lang="hu-HU" dirty="0" smtClean="0"/>
          </a:p>
          <a:p>
            <a:pPr>
              <a:spcBef>
                <a:spcPts val="0"/>
              </a:spcBef>
            </a:pPr>
            <a:endParaRPr lang="hu-HU" dirty="0" smtClean="0"/>
          </a:p>
          <a:p>
            <a:pPr>
              <a:spcBef>
                <a:spcPts val="0"/>
              </a:spcBef>
            </a:pPr>
            <a:endParaRPr lang="hu-HU" dirty="0"/>
          </a:p>
          <a:p>
            <a:pPr>
              <a:spcBef>
                <a:spcPts val="0"/>
              </a:spcBef>
            </a:pPr>
            <a:endParaRPr lang="hu-HU" dirty="0" smtClean="0"/>
          </a:p>
          <a:p>
            <a:pPr>
              <a:spcBef>
                <a:spcPts val="0"/>
              </a:spcBef>
            </a:pPr>
            <a:endParaRPr lang="hu-HU" dirty="0"/>
          </a:p>
          <a:p>
            <a:pPr>
              <a:spcBef>
                <a:spcPts val="0"/>
              </a:spcBef>
            </a:pPr>
            <a:endParaRPr lang="hu-HU" dirty="0" smtClean="0"/>
          </a:p>
          <a:p>
            <a:pPr>
              <a:spcBef>
                <a:spcPts val="0"/>
              </a:spcBef>
            </a:pPr>
            <a:r>
              <a:rPr lang="hu-HU" dirty="0" smtClean="0"/>
              <a:t>„Elvárt” kimenet: 0, 1, 2, 3, 4, 5,  … </a:t>
            </a:r>
          </a:p>
          <a:p>
            <a:pPr>
              <a:spcBef>
                <a:spcPts val="0"/>
              </a:spcBef>
            </a:pPr>
            <a:r>
              <a:rPr lang="hu-HU" dirty="0"/>
              <a:t>DE a külső változókat a függvény referencia formájában kapja meg – az érték típusúakat is! </a:t>
            </a:r>
            <a:endParaRPr lang="hu-HU" dirty="0" smtClean="0"/>
          </a:p>
          <a:p>
            <a:pPr>
              <a:spcBef>
                <a:spcPts val="0"/>
              </a:spcBef>
            </a:pPr>
            <a:r>
              <a:rPr lang="hu-HU" dirty="0" smtClean="0"/>
              <a:t>Valós kimenet: 10, 10, 10, 10, 10 …</a:t>
            </a:r>
          </a:p>
          <a:p>
            <a:pPr>
              <a:spcBef>
                <a:spcPts val="0"/>
              </a:spcBef>
            </a:pPr>
            <a:r>
              <a:rPr lang="hu-HU" dirty="0" smtClean="0"/>
              <a:t>Megoldás ideiglenes változó bevezetésével (amit sehol nem változtatunk később)</a:t>
            </a:r>
            <a:endParaRPr lang="hu-HU" dirty="0"/>
          </a:p>
        </p:txBody>
      </p:sp>
      <p:sp>
        <p:nvSpPr>
          <p:cNvPr id="6" name="Szövegdoboz 5"/>
          <p:cNvSpPr txBox="1">
            <a:spLocks noChangeArrowheads="1"/>
          </p:cNvSpPr>
          <p:nvPr/>
        </p:nvSpPr>
        <p:spPr bwMode="auto">
          <a:xfrm>
            <a:off x="377832" y="1486401"/>
            <a:ext cx="8281151"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2B91AF"/>
                </a:solidFill>
                <a:highlight>
                  <a:srgbClr val="FFFFFF"/>
                </a:highlight>
                <a:latin typeface="Consolas"/>
              </a:rPr>
              <a:t>Action</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szamkiiro</a:t>
            </a:r>
            <a:r>
              <a:rPr lang="hu-HU" sz="1800" dirty="0" smtClean="0">
                <a:solidFill>
                  <a:srgbClr val="000000"/>
                </a:solidFill>
                <a:highlight>
                  <a:srgbClr val="FFFFFF"/>
                </a:highlight>
                <a:latin typeface="Consolas"/>
              </a:rPr>
              <a:t> = </a:t>
            </a:r>
            <a:r>
              <a:rPr lang="hu-HU" sz="1800" dirty="0" smtClean="0">
                <a:solidFill>
                  <a:srgbClr val="0000FF"/>
                </a:solidFill>
                <a:highlight>
                  <a:srgbClr val="FFFFFF"/>
                </a:highlight>
                <a:latin typeface="Consolas"/>
              </a:rPr>
              <a:t>null</a:t>
            </a:r>
            <a:r>
              <a:rPr lang="hu-HU" sz="1800" dirty="0" smtClean="0">
                <a:solidFill>
                  <a:srgbClr val="000000"/>
                </a:solidFill>
                <a:highlight>
                  <a:srgbClr val="FFFFFF"/>
                </a:highlight>
                <a:latin typeface="Consolas"/>
              </a:rPr>
              <a:t>;</a:t>
            </a:r>
          </a:p>
          <a:p>
            <a:pPr algn="l"/>
            <a:r>
              <a:rPr lang="nn-NO" sz="1800" dirty="0" smtClean="0">
                <a:solidFill>
                  <a:srgbClr val="0000FF"/>
                </a:solidFill>
                <a:highlight>
                  <a:srgbClr val="FFFFFF"/>
                </a:highlight>
                <a:latin typeface="Consolas"/>
              </a:rPr>
              <a:t>for</a:t>
            </a:r>
            <a:r>
              <a:rPr lang="nn-NO" sz="1800" dirty="0" smtClean="0">
                <a:solidFill>
                  <a:srgbClr val="000000"/>
                </a:solidFill>
                <a:highlight>
                  <a:srgbClr val="FFFFFF"/>
                </a:highlight>
                <a:latin typeface="Consolas"/>
              </a:rPr>
              <a:t> (</a:t>
            </a:r>
            <a:r>
              <a:rPr lang="nn-NO" sz="1800" dirty="0" smtClean="0">
                <a:solidFill>
                  <a:srgbClr val="0000FF"/>
                </a:solidFill>
                <a:highlight>
                  <a:srgbClr val="FFFFFF"/>
                </a:highlight>
                <a:latin typeface="Consolas"/>
              </a:rPr>
              <a:t>int</a:t>
            </a:r>
            <a:r>
              <a:rPr lang="nn-NO" sz="1800" dirty="0" smtClean="0">
                <a:solidFill>
                  <a:srgbClr val="000000"/>
                </a:solidFill>
                <a:highlight>
                  <a:srgbClr val="FFFFFF"/>
                </a:highlight>
                <a:latin typeface="Consolas"/>
              </a:rPr>
              <a:t> i = 0; i &lt; 10; i++)</a:t>
            </a:r>
          </a:p>
          <a:p>
            <a:pPr algn="l"/>
            <a:r>
              <a:rPr lang="hu-HU" sz="1800" dirty="0" smtClean="0">
                <a:solidFill>
                  <a:srgbClr val="000000"/>
                </a:solidFill>
                <a:highlight>
                  <a:srgbClr val="FFFFFF"/>
                </a:highlight>
                <a:latin typeface="Consolas"/>
              </a:rPr>
              <a:t>{</a:t>
            </a:r>
          </a:p>
          <a:p>
            <a:pPr algn="l"/>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szamkiiro</a:t>
            </a:r>
            <a:r>
              <a:rPr lang="hu-HU" sz="1800" dirty="0" smtClean="0">
                <a:solidFill>
                  <a:srgbClr val="000000"/>
                </a:solidFill>
                <a:highlight>
                  <a:srgbClr val="FFFFFF"/>
                </a:highlight>
                <a:latin typeface="Consolas"/>
              </a:rPr>
              <a:t> += () =&gt; { </a:t>
            </a:r>
            <a:r>
              <a:rPr lang="hu-HU" sz="1800" dirty="0" err="1" smtClean="0">
                <a:solidFill>
                  <a:srgbClr val="2B91AF"/>
                </a:solidFill>
                <a:highlight>
                  <a:srgbClr val="FFFFFF"/>
                </a:highlight>
                <a:latin typeface="Consolas"/>
              </a:rPr>
              <a:t>Console</a:t>
            </a:r>
            <a:r>
              <a:rPr lang="hu-HU" sz="1800" dirty="0" err="1" smtClean="0">
                <a:solidFill>
                  <a:srgbClr val="000000"/>
                </a:solidFill>
                <a:highlight>
                  <a:srgbClr val="FFFFFF"/>
                </a:highlight>
                <a:latin typeface="Consolas"/>
              </a:rPr>
              <a:t>.WriteLine</a:t>
            </a:r>
            <a:r>
              <a:rPr lang="hu-HU" sz="1800" dirty="0" smtClean="0">
                <a:solidFill>
                  <a:srgbClr val="000000"/>
                </a:solidFill>
                <a:highlight>
                  <a:srgbClr val="FFFFFF"/>
                </a:highlight>
                <a:latin typeface="Consolas"/>
              </a:rPr>
              <a:t>(i); };</a:t>
            </a:r>
          </a:p>
          <a:p>
            <a:pPr algn="l"/>
            <a:r>
              <a:rPr lang="hu-HU" sz="1800" dirty="0" smtClean="0">
                <a:solidFill>
                  <a:srgbClr val="000000"/>
                </a:solidFill>
                <a:highlight>
                  <a:srgbClr val="FFFFFF"/>
                </a:highlight>
                <a:latin typeface="Consolas"/>
              </a:rPr>
              <a:t>}</a:t>
            </a:r>
          </a:p>
          <a:p>
            <a:pPr algn="l"/>
            <a:r>
              <a:rPr lang="hu-HU" sz="1800" dirty="0" err="1" smtClean="0">
                <a:solidFill>
                  <a:srgbClr val="000000"/>
                </a:solidFill>
                <a:highlight>
                  <a:srgbClr val="FFFFFF"/>
                </a:highlight>
                <a:latin typeface="Consolas"/>
              </a:rPr>
              <a:t>szamkiiro</a:t>
            </a:r>
            <a:r>
              <a:rPr lang="hu-HU" sz="1800" dirty="0" smtClean="0">
                <a:solidFill>
                  <a:srgbClr val="000000"/>
                </a:solidFill>
                <a:highlight>
                  <a:srgbClr val="FFFFFF"/>
                </a:highlight>
                <a:latin typeface="Consolas"/>
              </a:rPr>
              <a:t>();</a:t>
            </a:r>
            <a:endParaRPr lang="hu-HU" altLang="hu-HU" sz="1800" b="1" dirty="0"/>
          </a:p>
        </p:txBody>
      </p:sp>
      <p:sp>
        <p:nvSpPr>
          <p:cNvPr id="7" name="Szövegdoboz 6"/>
          <p:cNvSpPr txBox="1">
            <a:spLocks noChangeArrowheads="1"/>
          </p:cNvSpPr>
          <p:nvPr/>
        </p:nvSpPr>
        <p:spPr bwMode="auto">
          <a:xfrm>
            <a:off x="395417" y="5517290"/>
            <a:ext cx="8281151"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8000"/>
                </a:solidFill>
                <a:highlight>
                  <a:srgbClr val="FFFFFF"/>
                </a:highlight>
                <a:latin typeface="Consolas"/>
              </a:rPr>
              <a:t>// ...</a:t>
            </a:r>
            <a:endParaRPr lang="hu-HU" sz="1800" dirty="0" smtClean="0">
              <a:solidFill>
                <a:srgbClr val="000000"/>
              </a:solidFill>
              <a:highlight>
                <a:srgbClr val="FFFFFF"/>
              </a:highlight>
              <a:latin typeface="Consolas"/>
            </a:endParaRPr>
          </a:p>
          <a:p>
            <a:pPr algn="l"/>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f = i;</a:t>
            </a:r>
          </a:p>
          <a:p>
            <a:pPr algn="l"/>
            <a:r>
              <a:rPr lang="hu-HU" sz="1800" dirty="0" err="1" smtClean="0">
                <a:solidFill>
                  <a:srgbClr val="000000"/>
                </a:solidFill>
                <a:highlight>
                  <a:srgbClr val="FFFFFF"/>
                </a:highlight>
                <a:latin typeface="Consolas"/>
              </a:rPr>
              <a:t>szamkiiro</a:t>
            </a:r>
            <a:r>
              <a:rPr lang="hu-HU" sz="1800" dirty="0" smtClean="0">
                <a:solidFill>
                  <a:srgbClr val="000000"/>
                </a:solidFill>
                <a:highlight>
                  <a:srgbClr val="FFFFFF"/>
                </a:highlight>
                <a:latin typeface="Consolas"/>
              </a:rPr>
              <a:t> += () =&gt; { </a:t>
            </a:r>
            <a:r>
              <a:rPr lang="hu-HU" sz="1800" dirty="0" err="1" smtClean="0">
                <a:solidFill>
                  <a:srgbClr val="2B91AF"/>
                </a:solidFill>
                <a:highlight>
                  <a:srgbClr val="FFFFFF"/>
                </a:highlight>
                <a:latin typeface="Consolas"/>
              </a:rPr>
              <a:t>Console</a:t>
            </a:r>
            <a:r>
              <a:rPr lang="hu-HU" sz="1800" dirty="0" err="1" smtClean="0">
                <a:solidFill>
                  <a:srgbClr val="000000"/>
                </a:solidFill>
                <a:highlight>
                  <a:srgbClr val="FFFFFF"/>
                </a:highlight>
                <a:latin typeface="Consolas"/>
              </a:rPr>
              <a:t>.WriteLine</a:t>
            </a:r>
            <a:r>
              <a:rPr lang="hu-HU" sz="1800" dirty="0" smtClean="0">
                <a:solidFill>
                  <a:srgbClr val="000000"/>
                </a:solidFill>
                <a:highlight>
                  <a:srgbClr val="FFFFFF"/>
                </a:highlight>
                <a:latin typeface="Consolas"/>
              </a:rPr>
              <a:t>(f); };</a:t>
            </a:r>
          </a:p>
          <a:p>
            <a:pPr algn="l"/>
            <a:r>
              <a:rPr lang="hu-HU" sz="1800" dirty="0" smtClean="0">
                <a:solidFill>
                  <a:srgbClr val="008000"/>
                </a:solidFill>
                <a:highlight>
                  <a:srgbClr val="FFFFFF"/>
                </a:highlight>
                <a:latin typeface="Consolas"/>
              </a:rPr>
              <a:t>// ...</a:t>
            </a:r>
            <a:endParaRPr lang="hu-HU" altLang="hu-HU" sz="1800" b="1" dirty="0"/>
          </a:p>
        </p:txBody>
      </p:sp>
      <p:sp>
        <p:nvSpPr>
          <p:cNvPr id="8" name="Dia számának helye 7"/>
          <p:cNvSpPr>
            <a:spLocks noGrp="1"/>
          </p:cNvSpPr>
          <p:nvPr>
            <p:ph type="sldNum" sz="quarter" idx="11"/>
          </p:nvPr>
        </p:nvSpPr>
        <p:spPr/>
        <p:txBody>
          <a:bodyPr/>
          <a:lstStyle/>
          <a:p>
            <a:pPr>
              <a:defRPr/>
            </a:pPr>
            <a:fld id="{B60DAD87-7EB7-4D38-BAF0-0AF208F78DF0}" type="slidenum">
              <a:rPr lang="hu-HU" smtClean="0"/>
              <a:pPr>
                <a:defRPr/>
              </a:pPr>
              <a:t>21</a:t>
            </a:fld>
            <a:endParaRPr lang="hu-HU"/>
          </a:p>
        </p:txBody>
      </p:sp>
    </p:spTree>
    <p:extLst>
      <p:ext uri="{BB962C8B-B14F-4D97-AF65-F5344CB8AC3E}">
        <p14:creationId xmlns:p14="http://schemas.microsoft.com/office/powerpoint/2010/main" val="278787149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 dur="500"/>
                                        <p:tgtEl>
                                          <p:spTgt spid="3">
                                            <p:txEl>
                                              <p:pRg st="7" end="7"/>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checkerboard(across)">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checkerboard(across)">
                                      <p:cBhvr>
                                        <p:cTn id="20" dur="500"/>
                                        <p:tgtEl>
                                          <p:spTgt spid="3">
                                            <p:txEl>
                                              <p:pRg st="9" end="9"/>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hu-HU" altLang="hu-HU" dirty="0" smtClean="0">
                <a:latin typeface="+mn-lt"/>
              </a:rPr>
              <a:t>Példa</a:t>
            </a:r>
          </a:p>
        </p:txBody>
      </p:sp>
      <p:sp>
        <p:nvSpPr>
          <p:cNvPr id="17413" name="Rectangle 3"/>
          <p:cNvSpPr>
            <a:spLocks noGrp="1" noChangeArrowheads="1"/>
          </p:cNvSpPr>
          <p:nvPr>
            <p:ph type="body" idx="1"/>
          </p:nvPr>
        </p:nvSpPr>
        <p:spPr>
          <a:xfrm>
            <a:off x="107950" y="692150"/>
            <a:ext cx="8928100" cy="1224640"/>
          </a:xfrm>
        </p:spPr>
        <p:txBody>
          <a:bodyPr/>
          <a:lstStyle/>
          <a:p>
            <a:r>
              <a:rPr lang="hu-HU" altLang="hu-HU" dirty="0" smtClean="0"/>
              <a:t>Naplózó alkalmazást akarunk írni, amelynél a </a:t>
            </a:r>
            <a:r>
              <a:rPr lang="hu-HU" altLang="hu-HU" dirty="0" err="1" smtClean="0"/>
              <a:t>Logger</a:t>
            </a:r>
            <a:r>
              <a:rPr lang="hu-HU" altLang="hu-HU" dirty="0" smtClean="0"/>
              <a:t> osztály nem tudja, hogy pontosan milyen naplózási módszerek léteznek</a:t>
            </a:r>
            <a:br>
              <a:rPr lang="hu-HU" altLang="hu-HU" dirty="0" smtClean="0"/>
            </a:br>
            <a:r>
              <a:rPr lang="hu-HU" altLang="hu-HU" dirty="0" smtClean="0"/>
              <a:t>(email, adatbázis, helyi OS eseménynapló, </a:t>
            </a:r>
            <a:r>
              <a:rPr lang="hu-HU" altLang="hu-HU" dirty="0" err="1" smtClean="0"/>
              <a:t>syslog-ng</a:t>
            </a:r>
            <a:r>
              <a:rPr lang="hu-HU" altLang="hu-HU" dirty="0" smtClean="0"/>
              <a:t>, …)</a:t>
            </a:r>
          </a:p>
          <a:p>
            <a:endParaRPr lang="hu-HU" altLang="hu-HU" sz="2400" dirty="0" smtClean="0"/>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22</a:t>
            </a:fld>
            <a:endParaRPr lang="hu-HU"/>
          </a:p>
        </p:txBody>
      </p:sp>
      <p:pic>
        <p:nvPicPr>
          <p:cNvPr id="3" name="Kép 2"/>
          <p:cNvPicPr>
            <a:picLocks noChangeAspect="1"/>
          </p:cNvPicPr>
          <p:nvPr/>
        </p:nvPicPr>
        <p:blipFill>
          <a:blip r:embed="rId3"/>
          <a:stretch>
            <a:fillRect/>
          </a:stretch>
        </p:blipFill>
        <p:spPr>
          <a:xfrm>
            <a:off x="251400" y="1916790"/>
            <a:ext cx="7615238" cy="3457575"/>
          </a:xfrm>
          <a:prstGeom prst="rect">
            <a:avLst/>
          </a:prstGeom>
        </p:spPr>
      </p:pic>
    </p:spTree>
    <p:extLst>
      <p:ext uri="{BB962C8B-B14F-4D97-AF65-F5344CB8AC3E}">
        <p14:creationId xmlns:p14="http://schemas.microsoft.com/office/powerpoint/2010/main" val="147449129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Példa - </a:t>
            </a:r>
            <a:r>
              <a:rPr lang="hu-HU" dirty="0" err="1" smtClean="0"/>
              <a:t>Főprogram</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23</a:t>
            </a:fld>
            <a:endParaRPr lang="hu-HU"/>
          </a:p>
        </p:txBody>
      </p:sp>
      <p:pic>
        <p:nvPicPr>
          <p:cNvPr id="5" name="Kép 4"/>
          <p:cNvPicPr>
            <a:picLocks noChangeAspect="1"/>
          </p:cNvPicPr>
          <p:nvPr/>
        </p:nvPicPr>
        <p:blipFill>
          <a:blip r:embed="rId2"/>
          <a:stretch>
            <a:fillRect/>
          </a:stretch>
        </p:blipFill>
        <p:spPr>
          <a:xfrm>
            <a:off x="-11995" y="908650"/>
            <a:ext cx="9444038" cy="5043488"/>
          </a:xfrm>
          <a:prstGeom prst="rect">
            <a:avLst/>
          </a:prstGeom>
        </p:spPr>
      </p:pic>
      <p:pic>
        <p:nvPicPr>
          <p:cNvPr id="6" name="Kép 5"/>
          <p:cNvPicPr>
            <a:picLocks noChangeAspect="1"/>
          </p:cNvPicPr>
          <p:nvPr/>
        </p:nvPicPr>
        <p:blipFill>
          <a:blip r:embed="rId3"/>
          <a:stretch>
            <a:fillRect/>
          </a:stretch>
        </p:blipFill>
        <p:spPr>
          <a:xfrm>
            <a:off x="4301949" y="4422477"/>
            <a:ext cx="4872038" cy="2443163"/>
          </a:xfrm>
          <a:prstGeom prst="rect">
            <a:avLst/>
          </a:prstGeom>
          <a:ln w="25400">
            <a:solidFill>
              <a:schemeClr val="tx1"/>
            </a:solidFill>
          </a:ln>
        </p:spPr>
      </p:pic>
    </p:spTree>
    <p:extLst>
      <p:ext uri="{BB962C8B-B14F-4D97-AF65-F5344CB8AC3E}">
        <p14:creationId xmlns:p14="http://schemas.microsoft.com/office/powerpoint/2010/main" val="87427120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Bővítés: Szűrés</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24</a:t>
            </a:fld>
            <a:endParaRPr lang="hu-HU"/>
          </a:p>
        </p:txBody>
      </p:sp>
      <p:pic>
        <p:nvPicPr>
          <p:cNvPr id="5" name="Kép 4"/>
          <p:cNvPicPr>
            <a:picLocks noChangeAspect="1"/>
          </p:cNvPicPr>
          <p:nvPr/>
        </p:nvPicPr>
        <p:blipFill>
          <a:blip r:embed="rId2"/>
          <a:stretch>
            <a:fillRect/>
          </a:stretch>
        </p:blipFill>
        <p:spPr>
          <a:xfrm>
            <a:off x="107950" y="980281"/>
            <a:ext cx="5014913" cy="1714500"/>
          </a:xfrm>
          <a:prstGeom prst="rect">
            <a:avLst/>
          </a:prstGeom>
        </p:spPr>
      </p:pic>
      <p:pic>
        <p:nvPicPr>
          <p:cNvPr id="6" name="Kép 5"/>
          <p:cNvPicPr>
            <a:picLocks noChangeAspect="1"/>
          </p:cNvPicPr>
          <p:nvPr/>
        </p:nvPicPr>
        <p:blipFill>
          <a:blip r:embed="rId3"/>
          <a:stretch>
            <a:fillRect/>
          </a:stretch>
        </p:blipFill>
        <p:spPr>
          <a:xfrm>
            <a:off x="107950" y="2982912"/>
            <a:ext cx="7386638" cy="2628900"/>
          </a:xfrm>
          <a:prstGeom prst="rect">
            <a:avLst/>
          </a:prstGeom>
        </p:spPr>
      </p:pic>
    </p:spTree>
    <p:extLst>
      <p:ext uri="{BB962C8B-B14F-4D97-AF65-F5344CB8AC3E}">
        <p14:creationId xmlns:p14="http://schemas.microsoft.com/office/powerpoint/2010/main" val="1179313489"/>
      </p:ext>
    </p:extLst>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Reinvent</a:t>
            </a:r>
            <a:r>
              <a:rPr lang="hu-HU" dirty="0" smtClean="0"/>
              <a:t> </a:t>
            </a:r>
            <a:r>
              <a:rPr lang="hu-HU" dirty="0" err="1" smtClean="0"/>
              <a:t>the</a:t>
            </a:r>
            <a:r>
              <a:rPr lang="hu-HU" dirty="0" smtClean="0"/>
              <a:t> </a:t>
            </a:r>
            <a:r>
              <a:rPr lang="hu-HU" dirty="0" err="1" smtClean="0"/>
              <a:t>wheel</a:t>
            </a:r>
            <a:r>
              <a:rPr lang="hu-HU" dirty="0" smtClean="0"/>
              <a:t>???</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25</a:t>
            </a:fld>
            <a:endParaRPr lang="hu-HU"/>
          </a:p>
        </p:txBody>
      </p:sp>
      <p:pic>
        <p:nvPicPr>
          <p:cNvPr id="5" name="Kép 4"/>
          <p:cNvPicPr>
            <a:picLocks noChangeAspect="1"/>
          </p:cNvPicPr>
          <p:nvPr/>
        </p:nvPicPr>
        <p:blipFill>
          <a:blip r:embed="rId2"/>
          <a:stretch>
            <a:fillRect/>
          </a:stretch>
        </p:blipFill>
        <p:spPr>
          <a:xfrm>
            <a:off x="107950" y="879292"/>
            <a:ext cx="7315200" cy="1171575"/>
          </a:xfrm>
          <a:prstGeom prst="rect">
            <a:avLst/>
          </a:prstGeom>
        </p:spPr>
      </p:pic>
      <p:pic>
        <p:nvPicPr>
          <p:cNvPr id="6" name="Kép 5"/>
          <p:cNvPicPr>
            <a:picLocks noChangeAspect="1"/>
          </p:cNvPicPr>
          <p:nvPr/>
        </p:nvPicPr>
        <p:blipFill>
          <a:blip r:embed="rId3"/>
          <a:stretch>
            <a:fillRect/>
          </a:stretch>
        </p:blipFill>
        <p:spPr>
          <a:xfrm>
            <a:off x="107950" y="2345075"/>
            <a:ext cx="7443788" cy="1185863"/>
          </a:xfrm>
          <a:prstGeom prst="rect">
            <a:avLst/>
          </a:prstGeom>
        </p:spPr>
      </p:pic>
      <p:pic>
        <p:nvPicPr>
          <p:cNvPr id="7" name="Kép 6"/>
          <p:cNvPicPr>
            <a:picLocks noChangeAspect="1"/>
          </p:cNvPicPr>
          <p:nvPr/>
        </p:nvPicPr>
        <p:blipFill>
          <a:blip r:embed="rId4"/>
          <a:stretch>
            <a:fillRect/>
          </a:stretch>
        </p:blipFill>
        <p:spPr>
          <a:xfrm>
            <a:off x="101953" y="3825146"/>
            <a:ext cx="10052814" cy="1908173"/>
          </a:xfrm>
          <a:prstGeom prst="rect">
            <a:avLst/>
          </a:prstGeom>
        </p:spPr>
      </p:pic>
    </p:spTree>
    <p:extLst>
      <p:ext uri="{BB962C8B-B14F-4D97-AF65-F5344CB8AC3E}">
        <p14:creationId xmlns:p14="http://schemas.microsoft.com/office/powerpoint/2010/main" val="280056840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latin typeface="+mn-lt"/>
              </a:rPr>
              <a:t>Szűrés - </a:t>
            </a:r>
            <a:r>
              <a:rPr lang="hu-HU" dirty="0" err="1" smtClean="0">
                <a:latin typeface="+mn-lt"/>
              </a:rPr>
              <a:t>Főprogram</a:t>
            </a:r>
            <a:endParaRPr lang="hu-HU" dirty="0">
              <a:latin typeface="+mn-lt"/>
            </a:endParaRPr>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26</a:t>
            </a:fld>
            <a:endParaRPr lang="hu-HU"/>
          </a:p>
        </p:txBody>
      </p:sp>
      <p:pic>
        <p:nvPicPr>
          <p:cNvPr id="5" name="Kép 4"/>
          <p:cNvPicPr>
            <a:picLocks noChangeAspect="1"/>
          </p:cNvPicPr>
          <p:nvPr/>
        </p:nvPicPr>
        <p:blipFill>
          <a:blip r:embed="rId2"/>
          <a:stretch>
            <a:fillRect/>
          </a:stretch>
        </p:blipFill>
        <p:spPr>
          <a:xfrm>
            <a:off x="107950" y="1056930"/>
            <a:ext cx="6786563" cy="1728788"/>
          </a:xfrm>
          <a:prstGeom prst="rect">
            <a:avLst/>
          </a:prstGeom>
        </p:spPr>
      </p:pic>
    </p:spTree>
    <p:extLst>
      <p:ext uri="{BB962C8B-B14F-4D97-AF65-F5344CB8AC3E}">
        <p14:creationId xmlns:p14="http://schemas.microsoft.com/office/powerpoint/2010/main" val="2867023397"/>
      </p:ext>
    </p:extLst>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hu-HU" altLang="hu-HU" dirty="0" smtClean="0">
                <a:latin typeface="+mn-lt"/>
              </a:rPr>
              <a:t>Gyakorlat</a:t>
            </a:r>
          </a:p>
        </p:txBody>
      </p:sp>
      <p:sp>
        <p:nvSpPr>
          <p:cNvPr id="17413" name="Rectangle 3"/>
          <p:cNvSpPr>
            <a:spLocks noGrp="1" noChangeArrowheads="1"/>
          </p:cNvSpPr>
          <p:nvPr>
            <p:ph type="body" idx="1"/>
          </p:nvPr>
        </p:nvSpPr>
        <p:spPr/>
        <p:txBody>
          <a:bodyPr/>
          <a:lstStyle/>
          <a:p>
            <a:r>
              <a:rPr lang="hu-HU" altLang="hu-HU" dirty="0" smtClean="0"/>
              <a:t>Visszajelzéseket akarunk kezelni</a:t>
            </a:r>
            <a:br>
              <a:rPr lang="hu-HU" altLang="hu-HU" dirty="0" smtClean="0"/>
            </a:br>
            <a:r>
              <a:rPr lang="hu-HU" altLang="hu-HU" dirty="0" smtClean="0"/>
              <a:t>(</a:t>
            </a:r>
            <a:r>
              <a:rPr lang="hu-HU" altLang="hu-HU" dirty="0" err="1" smtClean="0"/>
              <a:t>Opinion</a:t>
            </a:r>
            <a:r>
              <a:rPr lang="hu-HU" altLang="hu-HU" dirty="0" smtClean="0"/>
              <a:t>, </a:t>
            </a:r>
            <a:r>
              <a:rPr lang="hu-HU" altLang="hu-HU" dirty="0" err="1" smtClean="0"/>
              <a:t>Bugreport</a:t>
            </a:r>
            <a:r>
              <a:rPr lang="hu-HU" altLang="hu-HU" dirty="0" smtClean="0"/>
              <a:t>, </a:t>
            </a:r>
            <a:r>
              <a:rPr lang="hu-HU" altLang="hu-HU" dirty="0" err="1" smtClean="0"/>
              <a:t>FeatureRequest</a:t>
            </a:r>
            <a:r>
              <a:rPr lang="hu-HU" altLang="hu-HU" dirty="0" smtClean="0"/>
              <a:t>)</a:t>
            </a:r>
          </a:p>
          <a:p>
            <a:r>
              <a:rPr lang="hu-HU" altLang="hu-HU" sz="2400" dirty="0" smtClean="0"/>
              <a:t>Mindegyik visszajelzés típushoz több fajta feldolgozó rutint akarok hozzárendelni</a:t>
            </a:r>
          </a:p>
          <a:p>
            <a:r>
              <a:rPr lang="hu-HU" altLang="hu-HU" dirty="0" smtClean="0"/>
              <a:t>Periodikusan minden tizedik (a gyakorlaton: harmadik) visszajelzés után hívjuk meg minden visszajelzésre a feldolgozó </a:t>
            </a:r>
            <a:r>
              <a:rPr lang="hu-HU" altLang="hu-HU" dirty="0" smtClean="0"/>
              <a:t>metódus</a:t>
            </a:r>
            <a:r>
              <a:rPr lang="en-US" altLang="hu-HU" dirty="0" err="1" smtClean="0"/>
              <a:t>okat</a:t>
            </a:r>
            <a:endParaRPr lang="en-US" altLang="hu-HU" dirty="0" smtClean="0"/>
          </a:p>
          <a:p>
            <a:r>
              <a:rPr lang="hu-HU" altLang="hu-HU" dirty="0" smtClean="0"/>
              <a:t>A </a:t>
            </a:r>
            <a:r>
              <a:rPr lang="hu-HU" altLang="hu-HU" dirty="0"/>
              <a:t>feldolgozó metódusokat egy </a:t>
            </a:r>
            <a:r>
              <a:rPr lang="hu-HU" altLang="hu-HU" dirty="0" err="1"/>
              <a:t>Dictionary</a:t>
            </a:r>
            <a:r>
              <a:rPr lang="hu-HU" altLang="hu-HU" dirty="0"/>
              <a:t>&lt;</a:t>
            </a:r>
            <a:r>
              <a:rPr lang="hu-HU" altLang="hu-HU" dirty="0" err="1"/>
              <a:t>Category</a:t>
            </a:r>
            <a:r>
              <a:rPr lang="hu-HU" altLang="hu-HU" dirty="0"/>
              <a:t>, Action&lt;</a:t>
            </a:r>
            <a:r>
              <a:rPr lang="hu-HU" altLang="hu-HU" dirty="0" err="1"/>
              <a:t>Feedback</a:t>
            </a:r>
            <a:r>
              <a:rPr lang="hu-HU" altLang="hu-HU" dirty="0" smtClean="0"/>
              <a:t>&gt;&gt; adatszerkezetben akarjuk tárolni</a:t>
            </a:r>
            <a:endParaRPr lang="hu-HU" altLang="hu-HU" sz="2400" dirty="0" smtClean="0"/>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27</a:t>
            </a:fld>
            <a:endParaRPr lang="hu-HU"/>
          </a:p>
        </p:txBody>
      </p:sp>
    </p:spTree>
    <p:extLst>
      <p:ext uri="{BB962C8B-B14F-4D97-AF65-F5344CB8AC3E}">
        <p14:creationId xmlns:p14="http://schemas.microsoft.com/office/powerpoint/2010/main" val="2071881562"/>
      </p:ext>
    </p:extLst>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4AF1ECC1-1EDF-4F78-8680-BB65F61EA0AF}" type="slidenum">
              <a:rPr lang="hu-HU" sz="1000" smtClean="0">
                <a:solidFill>
                  <a:schemeClr val="tx1"/>
                </a:solidFill>
              </a:rPr>
              <a:pPr eaLnBrk="1" hangingPunct="1"/>
              <a:t>28</a:t>
            </a:fld>
            <a:endParaRPr lang="hu-HU" sz="1000" smtClean="0">
              <a:solidFill>
                <a:schemeClr val="tx1"/>
              </a:solidFill>
            </a:endParaRPr>
          </a:p>
        </p:txBody>
      </p:sp>
    </p:spTree>
  </p:cSld>
  <p:clrMapOvr>
    <a:masterClrMapping/>
  </p:clrMapOvr>
  <p:transition spd="med">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7106" name="Dia számának hely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3CAA329-7899-49E1-ABC8-DDC045C23C90}" type="slidenum">
              <a:rPr lang="hu-HU" sz="1000" smtClean="0">
                <a:solidFill>
                  <a:schemeClr val="tx1"/>
                </a:solidFill>
              </a:rPr>
              <a:pPr eaLnBrk="1" hangingPunct="1"/>
              <a:t>29</a:t>
            </a:fld>
            <a:endParaRPr lang="hu-HU" sz="1000" smtClean="0">
              <a:solidFill>
                <a:schemeClr val="tx1"/>
              </a:solidFill>
            </a:endParaRPr>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Féléves Feladat</a:t>
            </a:r>
            <a:endParaRPr lang="hu-HU" dirty="0"/>
          </a:p>
        </p:txBody>
      </p:sp>
      <p:sp>
        <p:nvSpPr>
          <p:cNvPr id="3" name="Tartalom helye 2"/>
          <p:cNvSpPr>
            <a:spLocks noGrp="1"/>
          </p:cNvSpPr>
          <p:nvPr>
            <p:ph idx="1"/>
          </p:nvPr>
        </p:nvSpPr>
        <p:spPr/>
        <p:txBody>
          <a:bodyPr/>
          <a:lstStyle/>
          <a:p>
            <a:r>
              <a:rPr lang="hu-HU" dirty="0"/>
              <a:t>Részletek: prog3_layers_requirements.pdf (</a:t>
            </a:r>
            <a:r>
              <a:rPr lang="hu-HU" dirty="0" err="1"/>
              <a:t>Milestones</a:t>
            </a:r>
            <a:r>
              <a:rPr lang="hu-HU" dirty="0"/>
              <a:t>!!!)</a:t>
            </a:r>
          </a:p>
          <a:p>
            <a:pPr lvl="1"/>
            <a:r>
              <a:rPr lang="hu-HU" dirty="0" smtClean="0"/>
              <a:t>Az ötödik gyakorlat után tudunk majd nekiállni</a:t>
            </a:r>
          </a:p>
          <a:p>
            <a:pPr lvl="1"/>
            <a:r>
              <a:rPr lang="hu-HU" dirty="0" smtClean="0"/>
              <a:t>Szükséges: adatbázis + EF, az adatbázisban lennie kell minimum 3 táblának, amik idegen kulcsokkal egymásra hivatkoznak</a:t>
            </a:r>
          </a:p>
          <a:p>
            <a:pPr lvl="1"/>
            <a:r>
              <a:rPr lang="hu-HU" dirty="0" err="1" smtClean="0"/>
              <a:t>Code-First</a:t>
            </a:r>
            <a:r>
              <a:rPr lang="hu-HU" dirty="0" smtClean="0"/>
              <a:t> megközelítés</a:t>
            </a:r>
          </a:p>
          <a:p>
            <a:r>
              <a:rPr lang="hu-HU" dirty="0"/>
              <a:t>A feladat: ezen 3 táblának teljes körű kezelése </a:t>
            </a:r>
            <a:endParaRPr lang="hu-HU" dirty="0" smtClean="0"/>
          </a:p>
          <a:p>
            <a:pPr lvl="1"/>
            <a:r>
              <a:rPr lang="hu-HU" dirty="0" smtClean="0"/>
              <a:t>lista </a:t>
            </a:r>
            <a:r>
              <a:rPr lang="hu-HU" dirty="0"/>
              <a:t>+ hozzáadás + törlés + </a:t>
            </a:r>
            <a:r>
              <a:rPr lang="hu-HU" dirty="0" smtClean="0"/>
              <a:t>valaminek a módosítása</a:t>
            </a:r>
          </a:p>
          <a:p>
            <a:pPr lvl="1"/>
            <a:r>
              <a:rPr lang="hu-HU" dirty="0" smtClean="0"/>
              <a:t>minimum 3 </a:t>
            </a:r>
            <a:r>
              <a:rPr lang="hu-HU" dirty="0"/>
              <a:t>olyan funkció megírása, amik az egyszerű </a:t>
            </a:r>
            <a:r>
              <a:rPr lang="hu-HU" dirty="0" err="1"/>
              <a:t>listázáson</a:t>
            </a:r>
            <a:r>
              <a:rPr lang="hu-HU" dirty="0"/>
              <a:t> túlmutatnak, és a megoldáshoz több tábla összecsatolása és/vagy csoportosítás </a:t>
            </a:r>
            <a:r>
              <a:rPr lang="hu-HU" dirty="0" smtClean="0"/>
              <a:t>szükséges</a:t>
            </a:r>
          </a:p>
          <a:p>
            <a:r>
              <a:rPr lang="hu-HU" dirty="0" smtClean="0"/>
              <a:t>Formai elvárások</a:t>
            </a:r>
          </a:p>
          <a:p>
            <a:pPr lvl="1"/>
            <a:r>
              <a:rPr lang="hu-HU" dirty="0"/>
              <a:t>Rétegzett </a:t>
            </a:r>
            <a:r>
              <a:rPr lang="hu-HU" dirty="0" smtClean="0"/>
              <a:t>architektúra, SOLID, </a:t>
            </a:r>
            <a:r>
              <a:rPr lang="hu-HU" dirty="0" err="1" smtClean="0"/>
              <a:t>Dependency</a:t>
            </a:r>
            <a:r>
              <a:rPr lang="hu-HU" dirty="0" smtClean="0"/>
              <a:t> </a:t>
            </a:r>
            <a:r>
              <a:rPr lang="hu-HU" dirty="0" err="1" smtClean="0"/>
              <a:t>Injection</a:t>
            </a:r>
            <a:endParaRPr lang="hu-HU" dirty="0"/>
          </a:p>
          <a:p>
            <a:pPr lvl="1"/>
            <a:r>
              <a:rPr lang="hu-HU" dirty="0" err="1" smtClean="0"/>
              <a:t>Doxygen</a:t>
            </a:r>
            <a:r>
              <a:rPr lang="hu-HU" dirty="0" smtClean="0"/>
              <a:t>, </a:t>
            </a:r>
            <a:r>
              <a:rPr lang="hu-HU" dirty="0" err="1" smtClean="0"/>
              <a:t>Stylecop</a:t>
            </a:r>
            <a:endParaRPr lang="hu-HU" dirty="0" smtClean="0"/>
          </a:p>
          <a:p>
            <a:pPr lvl="1"/>
            <a:r>
              <a:rPr lang="hu-HU" dirty="0" smtClean="0"/>
              <a:t>Unit </a:t>
            </a:r>
            <a:r>
              <a:rPr lang="hu-HU" dirty="0" smtClean="0"/>
              <a:t>tesztek (</a:t>
            </a:r>
            <a:r>
              <a:rPr lang="hu-HU" dirty="0" err="1" smtClean="0"/>
              <a:t>nUnit</a:t>
            </a:r>
            <a:r>
              <a:rPr lang="hu-HU" dirty="0" smtClean="0"/>
              <a:t> + MOQ)</a:t>
            </a:r>
            <a:endParaRPr lang="hu-HU" dirty="0" smtClean="0"/>
          </a:p>
          <a:p>
            <a:pPr lvl="1"/>
            <a:r>
              <a:rPr lang="hu-HU" dirty="0" err="1" smtClean="0"/>
              <a:t>Git</a:t>
            </a:r>
            <a:r>
              <a:rPr lang="hu-HU" dirty="0" smtClean="0"/>
              <a:t> </a:t>
            </a:r>
            <a:r>
              <a:rPr lang="hu-HU" dirty="0" err="1" smtClean="0"/>
              <a:t>repository</a:t>
            </a:r>
            <a:r>
              <a:rPr lang="hu-HU" dirty="0" smtClean="0"/>
              <a:t> (megfelelő projektnévvel!), </a:t>
            </a:r>
            <a:r>
              <a:rPr lang="hu-HU" dirty="0" err="1" smtClean="0"/>
              <a:t>Gitstat</a:t>
            </a:r>
            <a:r>
              <a:rPr lang="hu-HU" dirty="0" smtClean="0"/>
              <a:t> </a:t>
            </a:r>
            <a:r>
              <a:rPr lang="hu-HU" dirty="0" err="1" smtClean="0"/>
              <a:t>true</a:t>
            </a:r>
            <a:endParaRPr lang="hu-HU" dirty="0" smtClean="0"/>
          </a:p>
          <a:p>
            <a:pPr lvl="1"/>
            <a:r>
              <a:rPr lang="hu-HU" dirty="0" smtClean="0"/>
              <a:t>Videó</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3</a:t>
            </a:fld>
            <a:endParaRPr lang="hu-HU"/>
          </a:p>
        </p:txBody>
      </p:sp>
    </p:spTree>
    <p:extLst>
      <p:ext uri="{BB962C8B-B14F-4D97-AF65-F5344CB8AC3E}">
        <p14:creationId xmlns:p14="http://schemas.microsoft.com/office/powerpoint/2010/main" val="243545435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checkerboard(across)">
                                      <p:cBhvr>
                                        <p:cTn id="18" dur="500"/>
                                        <p:tgtEl>
                                          <p:spTgt spid="3">
                                            <p:txEl>
                                              <p:pRg st="7" end="7"/>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checkerboard(across)">
                                      <p:cBhvr>
                                        <p:cTn id="21" dur="500"/>
                                        <p:tgtEl>
                                          <p:spTgt spid="3">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heckerboard(across)">
                                      <p:cBhvr>
                                        <p:cTn id="24" dur="500"/>
                                        <p:tgtEl>
                                          <p:spTgt spid="3">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0" dur="500"/>
                                        <p:tgtEl>
                                          <p:spTgt spid="3">
                                            <p:txEl>
                                              <p:pRg st="11" end="11"/>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r>
              <a:rPr lang="hu-HU" altLang="hu-HU" dirty="0" smtClean="0"/>
              <a:t>Olyan típus, aminek változóiban metódusokat tudunk elhelyezni</a:t>
            </a:r>
          </a:p>
          <a:p>
            <a:pPr lvl="1" eaLnBrk="1" hangingPunct="1"/>
            <a:r>
              <a:rPr lang="hu-HU" altLang="hu-HU" dirty="0" smtClean="0"/>
              <a:t>A </a:t>
            </a:r>
            <a:r>
              <a:rPr lang="hu-HU" altLang="hu-HU" b="1" dirty="0" err="1" smtClean="0"/>
              <a:t>delegate</a:t>
            </a:r>
            <a:r>
              <a:rPr lang="hu-HU" altLang="hu-HU" b="1" dirty="0" smtClean="0"/>
              <a:t> típusa</a:t>
            </a:r>
            <a:r>
              <a:rPr lang="hu-HU" altLang="hu-HU" dirty="0" smtClean="0"/>
              <a:t> meghatározza, hogy milyen szignatúrájú függvényt tehetünk bele</a:t>
            </a:r>
          </a:p>
          <a:p>
            <a:pPr marL="0" indent="0" eaLnBrk="1" hangingPunct="1">
              <a:buNone/>
            </a:pPr>
            <a:endParaRPr lang="hu-HU" altLang="hu-HU" sz="2000" dirty="0" smtClean="0"/>
          </a:p>
          <a:p>
            <a:pPr lvl="1" eaLnBrk="1" hangingPunct="1"/>
            <a:r>
              <a:rPr lang="hu-HU" altLang="hu-HU" dirty="0" smtClean="0"/>
              <a:t>A konkrét </a:t>
            </a:r>
            <a:r>
              <a:rPr lang="hu-HU" altLang="hu-HU" b="1" dirty="0" err="1" smtClean="0"/>
              <a:t>delegate</a:t>
            </a:r>
            <a:r>
              <a:rPr lang="hu-HU" altLang="hu-HU" b="1" dirty="0" smtClean="0"/>
              <a:t> </a:t>
            </a:r>
            <a:r>
              <a:rPr lang="hu-HU" altLang="hu-HU" b="1" dirty="0" err="1" smtClean="0"/>
              <a:t>váltózó</a:t>
            </a:r>
            <a:r>
              <a:rPr lang="hu-HU" altLang="hu-HU" dirty="0" err="1" smtClean="0"/>
              <a:t>ban</a:t>
            </a:r>
            <a:r>
              <a:rPr lang="hu-HU" altLang="hu-HU" dirty="0" smtClean="0"/>
              <a:t> tárolhatjuk el a függvényeket</a:t>
            </a:r>
            <a:br>
              <a:rPr lang="hu-HU" altLang="hu-HU" dirty="0" smtClean="0"/>
            </a:br>
            <a:r>
              <a:rPr lang="hu-HU" altLang="hu-HU" dirty="0" smtClean="0"/>
              <a:t>(a háttérben: osztály=típus és </a:t>
            </a:r>
            <a:r>
              <a:rPr lang="hu-HU" altLang="hu-HU" dirty="0" err="1" smtClean="0"/>
              <a:t>példány+változó+lista</a:t>
            </a:r>
            <a:r>
              <a:rPr lang="hu-HU" altLang="hu-HU" dirty="0" smtClean="0"/>
              <a:t>)</a:t>
            </a:r>
            <a:endParaRPr lang="hu-HU" altLang="hu-HU" dirty="0" smtClean="0"/>
          </a:p>
          <a:p>
            <a:pPr lvl="1" eaLnBrk="1" hangingPunct="1"/>
            <a:endParaRPr lang="hu-HU" altLang="hu-HU" dirty="0"/>
          </a:p>
          <a:p>
            <a:pPr lvl="2" eaLnBrk="1" hangingPunct="1"/>
            <a:endParaRPr lang="hu-HU" altLang="hu-HU" sz="2000" dirty="0" smtClean="0"/>
          </a:p>
          <a:p>
            <a:pPr lvl="1" eaLnBrk="1" hangingPunct="1"/>
            <a:endParaRPr lang="hu-HU" altLang="hu-HU" dirty="0"/>
          </a:p>
          <a:p>
            <a:pPr lvl="1" eaLnBrk="1" hangingPunct="1"/>
            <a:endParaRPr lang="hu-HU" altLang="hu-HU" dirty="0" smtClean="0"/>
          </a:p>
          <a:p>
            <a:pPr lvl="1" eaLnBrk="1" hangingPunct="1"/>
            <a:endParaRPr lang="hu-HU" altLang="hu-HU" dirty="0"/>
          </a:p>
          <a:p>
            <a:pPr lvl="1" eaLnBrk="1" hangingPunct="1"/>
            <a:endParaRPr lang="hu-HU" altLang="hu-HU" dirty="0" smtClean="0"/>
          </a:p>
          <a:p>
            <a:pPr marL="457200" lvl="1" indent="0" eaLnBrk="1" hangingPunct="1">
              <a:buNone/>
            </a:pPr>
            <a:endParaRPr lang="hu-HU" altLang="hu-HU" dirty="0" smtClean="0"/>
          </a:p>
          <a:p>
            <a:pPr lvl="1" eaLnBrk="1" hangingPunct="1"/>
            <a:endParaRPr lang="hu-HU" altLang="hu-HU" b="1" dirty="0" smtClean="0"/>
          </a:p>
          <a:p>
            <a:pPr lvl="1" eaLnBrk="1" hangingPunct="1"/>
            <a:r>
              <a:rPr lang="hu-HU" altLang="hu-HU" b="1" dirty="0" smtClean="0"/>
              <a:t>A delegáltnak null értéke van, amíg nincs benne függvény</a:t>
            </a:r>
          </a:p>
          <a:p>
            <a:pPr eaLnBrk="1" hangingPunct="1"/>
            <a:endParaRPr lang="hu-HU" altLang="hu-HU" sz="2000" dirty="0" smtClean="0"/>
          </a:p>
        </p:txBody>
      </p:sp>
      <p:sp>
        <p:nvSpPr>
          <p:cNvPr id="7173" name="Rectangle 2"/>
          <p:cNvSpPr>
            <a:spLocks noGrp="1" noChangeArrowheads="1"/>
          </p:cNvSpPr>
          <p:nvPr>
            <p:ph type="title" idx="4294967295"/>
          </p:nvPr>
        </p:nvSpPr>
        <p:spPr/>
        <p:txBody>
          <a:bodyPr/>
          <a:lstStyle/>
          <a:p>
            <a:pPr eaLnBrk="1" hangingPunct="1"/>
            <a:r>
              <a:rPr lang="hu-HU" altLang="hu-HU" dirty="0" err="1" smtClean="0">
                <a:latin typeface="+mn-lt"/>
              </a:rPr>
              <a:t>Delegate</a:t>
            </a:r>
            <a:endParaRPr lang="hu-HU" altLang="hu-HU" dirty="0" smtClean="0">
              <a:latin typeface="+mn-lt"/>
            </a:endParaRPr>
          </a:p>
        </p:txBody>
      </p:sp>
      <p:sp>
        <p:nvSpPr>
          <p:cNvPr id="6" name="Szövegdoboz 5"/>
          <p:cNvSpPr txBox="1">
            <a:spLocks noChangeArrowheads="1"/>
          </p:cNvSpPr>
          <p:nvPr/>
        </p:nvSpPr>
        <p:spPr bwMode="auto">
          <a:xfrm>
            <a:off x="633482" y="1835119"/>
            <a:ext cx="820914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r>
              <a:rPr lang="hu-HU" altLang="hu-HU" sz="2000" dirty="0" err="1" smtClean="0">
                <a:solidFill>
                  <a:srgbClr val="0000FF"/>
                </a:solidFill>
                <a:latin typeface="Consolas" pitchFamily="49" charset="0"/>
                <a:ea typeface="Calibri" pitchFamily="34" charset="0"/>
                <a:cs typeface="Calibri" pitchFamily="34" charset="0"/>
              </a:rPr>
              <a:t>delegate</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double</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2B91AF"/>
                </a:solidFill>
                <a:latin typeface="Consolas" pitchFamily="49" charset="0"/>
                <a:ea typeface="Calibri" pitchFamily="34" charset="0"/>
                <a:cs typeface="Calibri" pitchFamily="34" charset="0"/>
              </a:rPr>
              <a:t>MyDelegate</a:t>
            </a:r>
            <a:r>
              <a:rPr lang="hu-HU" altLang="hu-HU" sz="2000" dirty="0" smtClean="0">
                <a:latin typeface="Consolas" pitchFamily="49" charset="0"/>
                <a:ea typeface="Calibri" pitchFamily="34" charset="0"/>
                <a:cs typeface="Calibri" pitchFamily="34" charset="0"/>
              </a:rPr>
              <a:t>(</a:t>
            </a:r>
            <a:r>
              <a:rPr lang="hu-HU" altLang="hu-HU" sz="2000" dirty="0" smtClean="0">
                <a:solidFill>
                  <a:srgbClr val="0000FF"/>
                </a:solidFill>
                <a:latin typeface="Consolas" pitchFamily="49" charset="0"/>
                <a:ea typeface="Calibri" pitchFamily="34" charset="0"/>
                <a:cs typeface="Calibri" pitchFamily="34" charset="0"/>
              </a:rPr>
              <a:t>int</a:t>
            </a:r>
            <a:r>
              <a:rPr lang="hu-HU" altLang="hu-HU" sz="2000" dirty="0" smtClean="0">
                <a:latin typeface="Consolas" pitchFamily="49" charset="0"/>
                <a:ea typeface="Calibri" pitchFamily="34" charset="0"/>
                <a:cs typeface="Calibri" pitchFamily="34" charset="0"/>
              </a:rPr>
              <a:t> </a:t>
            </a:r>
            <a:r>
              <a:rPr lang="hu-HU" altLang="hu-HU" sz="2000" dirty="0" smtClean="0">
                <a:solidFill>
                  <a:schemeClr val="tx1"/>
                </a:solidFill>
                <a:latin typeface="Consolas" pitchFamily="49" charset="0"/>
                <a:ea typeface="Calibri" pitchFamily="34" charset="0"/>
                <a:cs typeface="Calibri" pitchFamily="34" charset="0"/>
              </a:rPr>
              <a:t>param1</a:t>
            </a:r>
            <a:r>
              <a:rPr lang="hu-HU" altLang="hu-HU" sz="2000" dirty="0" smtClean="0">
                <a:latin typeface="Consolas" pitchFamily="49" charset="0"/>
                <a:ea typeface="Calibri" pitchFamily="34" charset="0"/>
                <a:cs typeface="Calibri" pitchFamily="34" charset="0"/>
              </a:rPr>
              <a:t>, </a:t>
            </a:r>
            <a:r>
              <a:rPr lang="hu-HU" altLang="hu-HU" sz="2000" dirty="0" err="1" smtClean="0">
                <a:solidFill>
                  <a:srgbClr val="0000FF"/>
                </a:solidFill>
                <a:latin typeface="Consolas" pitchFamily="49" charset="0"/>
                <a:ea typeface="Calibri" pitchFamily="34" charset="0"/>
                <a:cs typeface="Calibri" pitchFamily="34" charset="0"/>
              </a:rPr>
              <a:t>string</a:t>
            </a:r>
            <a:r>
              <a:rPr lang="hu-HU" altLang="hu-HU" sz="2000" dirty="0" smtClean="0">
                <a:latin typeface="Consolas" pitchFamily="49" charset="0"/>
                <a:ea typeface="Calibri" pitchFamily="34" charset="0"/>
                <a:cs typeface="Calibri" pitchFamily="34" charset="0"/>
              </a:rPr>
              <a:t> </a:t>
            </a:r>
            <a:r>
              <a:rPr lang="hu-HU" altLang="hu-HU" sz="2000" dirty="0" smtClean="0">
                <a:solidFill>
                  <a:schemeClr val="tx1"/>
                </a:solidFill>
                <a:latin typeface="Consolas" pitchFamily="49" charset="0"/>
                <a:ea typeface="Calibri" pitchFamily="34" charset="0"/>
                <a:cs typeface="Calibri" pitchFamily="34" charset="0"/>
              </a:rPr>
              <a:t>param2);</a:t>
            </a:r>
            <a:endParaRPr lang="hu-HU" altLang="hu-HU" sz="2000" dirty="0" smtClean="0">
              <a:solidFill>
                <a:schemeClr val="tx1"/>
              </a:solidFill>
            </a:endParaRPr>
          </a:p>
        </p:txBody>
      </p:sp>
      <p:sp>
        <p:nvSpPr>
          <p:cNvPr id="7" name="Szövegdoboz 6"/>
          <p:cNvSpPr txBox="1">
            <a:spLocks noChangeArrowheads="1"/>
          </p:cNvSpPr>
          <p:nvPr/>
        </p:nvSpPr>
        <p:spPr bwMode="auto">
          <a:xfrm>
            <a:off x="584023" y="2996940"/>
            <a:ext cx="820914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lvl="0" algn="l">
              <a:lnSpc>
                <a:spcPct val="115000"/>
              </a:lnSpc>
              <a:spcBef>
                <a:spcPct val="20000"/>
              </a:spcBef>
              <a:spcAft>
                <a:spcPts val="0"/>
              </a:spcAft>
              <a:defRPr/>
            </a:pPr>
            <a:r>
              <a:rPr lang="hu-HU" sz="2000" kern="0" dirty="0" err="1" smtClean="0">
                <a:solidFill>
                  <a:srgbClr val="0000FF"/>
                </a:solidFill>
                <a:latin typeface="Consolas"/>
                <a:ea typeface="Calibri"/>
                <a:cs typeface="Times New Roman"/>
              </a:rPr>
              <a:t>double</a:t>
            </a:r>
            <a:r>
              <a:rPr lang="hu-HU" sz="2000" kern="0" dirty="0" smtClean="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funct</a:t>
            </a:r>
            <a:r>
              <a:rPr lang="hu-HU" sz="2000" kern="0" dirty="0">
                <a:solidFill>
                  <a:srgbClr val="000000"/>
                </a:solidFill>
                <a:latin typeface="Consolas"/>
                <a:ea typeface="Calibri"/>
                <a:cs typeface="Times New Roman"/>
              </a:rPr>
              <a:t>(</a:t>
            </a:r>
            <a:r>
              <a:rPr lang="hu-HU" sz="2000" kern="0" dirty="0">
                <a:solidFill>
                  <a:srgbClr val="0000FF"/>
                </a:solidFill>
                <a:latin typeface="Consolas"/>
                <a:ea typeface="Calibri"/>
                <a:cs typeface="Times New Roman"/>
              </a:rPr>
              <a:t>int</a:t>
            </a:r>
            <a:r>
              <a:rPr lang="hu-HU" sz="2000" kern="0" dirty="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elso</a:t>
            </a:r>
            <a:r>
              <a:rPr lang="hu-HU" sz="2000" kern="0" dirty="0">
                <a:solidFill>
                  <a:srgbClr val="000000"/>
                </a:solidFill>
                <a:latin typeface="Consolas"/>
                <a:ea typeface="Calibri"/>
                <a:cs typeface="Times New Roman"/>
              </a:rPr>
              <a:t>, </a:t>
            </a:r>
            <a:r>
              <a:rPr lang="hu-HU" sz="2000" kern="0" dirty="0" err="1">
                <a:solidFill>
                  <a:srgbClr val="0000FF"/>
                </a:solidFill>
                <a:latin typeface="Consolas"/>
                <a:ea typeface="Calibri"/>
                <a:cs typeface="Times New Roman"/>
              </a:rPr>
              <a:t>string</a:t>
            </a:r>
            <a:r>
              <a:rPr lang="hu-HU" sz="2000" kern="0" dirty="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masodik</a:t>
            </a:r>
            <a:r>
              <a:rPr lang="hu-HU" sz="2000" kern="0" dirty="0">
                <a:solidFill>
                  <a:srgbClr val="000000"/>
                </a:solidFill>
                <a:latin typeface="Consolas"/>
                <a:ea typeface="Calibri"/>
                <a:cs typeface="Times New Roman"/>
              </a:rPr>
              <a:t>) </a:t>
            </a:r>
            <a:endParaRPr lang="hu-HU" sz="2000" kern="0" dirty="0" smtClean="0">
              <a:solidFill>
                <a:srgbClr val="000000"/>
              </a:solidFill>
              <a:latin typeface="Consolas"/>
              <a:ea typeface="Calibri"/>
              <a:cs typeface="Times New Roman"/>
            </a:endParaRPr>
          </a:p>
          <a:p>
            <a:pPr lvl="0" algn="l">
              <a:lnSpc>
                <a:spcPct val="115000"/>
              </a:lnSpc>
              <a:spcBef>
                <a:spcPct val="20000"/>
              </a:spcBef>
              <a:spcAft>
                <a:spcPts val="0"/>
              </a:spcAft>
              <a:defRPr/>
            </a:pPr>
            <a:r>
              <a:rPr lang="hu-HU" sz="2000" kern="0" dirty="0" smtClean="0">
                <a:solidFill>
                  <a:srgbClr val="000000"/>
                </a:solidFill>
                <a:latin typeface="Consolas"/>
                <a:ea typeface="Calibri"/>
                <a:cs typeface="Times New Roman"/>
              </a:rPr>
              <a:t>{ </a:t>
            </a:r>
            <a:r>
              <a:rPr lang="hu-HU" sz="2000" kern="0" dirty="0">
                <a:solidFill>
                  <a:srgbClr val="000000"/>
                </a:solidFill>
                <a:latin typeface="Consolas"/>
                <a:ea typeface="Calibri"/>
                <a:cs typeface="Times New Roman"/>
              </a:rPr>
              <a:t/>
            </a:r>
            <a:br>
              <a:rPr lang="hu-HU" sz="2000" kern="0" dirty="0">
                <a:solidFill>
                  <a:srgbClr val="000000"/>
                </a:solidFill>
                <a:latin typeface="Consolas"/>
                <a:ea typeface="Calibri"/>
                <a:cs typeface="Times New Roman"/>
              </a:rPr>
            </a:br>
            <a:r>
              <a:rPr lang="hu-HU" sz="2000" kern="0" dirty="0">
                <a:solidFill>
                  <a:srgbClr val="000000"/>
                </a:solidFill>
                <a:latin typeface="Consolas"/>
                <a:ea typeface="Calibri"/>
                <a:cs typeface="Times New Roman"/>
              </a:rPr>
              <a:t>	</a:t>
            </a:r>
            <a:r>
              <a:rPr lang="hu-HU" sz="2000" kern="0" dirty="0" err="1">
                <a:solidFill>
                  <a:srgbClr val="0000FF"/>
                </a:solidFill>
                <a:latin typeface="Consolas"/>
                <a:ea typeface="Calibri"/>
                <a:cs typeface="Times New Roman"/>
              </a:rPr>
              <a:t>return</a:t>
            </a:r>
            <a:r>
              <a:rPr lang="hu-HU" sz="2000" kern="0" dirty="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elso</a:t>
            </a:r>
            <a:r>
              <a:rPr lang="hu-HU" sz="2000" kern="0" dirty="0">
                <a:solidFill>
                  <a:srgbClr val="000000"/>
                </a:solidFill>
                <a:latin typeface="Consolas"/>
                <a:ea typeface="Calibri"/>
                <a:cs typeface="Times New Roman"/>
              </a:rPr>
              <a:t> + </a:t>
            </a:r>
            <a:r>
              <a:rPr lang="hu-HU" sz="2000" kern="0" dirty="0" err="1">
                <a:solidFill>
                  <a:srgbClr val="000000"/>
                </a:solidFill>
                <a:latin typeface="Consolas"/>
                <a:ea typeface="Calibri"/>
                <a:cs typeface="Times New Roman"/>
              </a:rPr>
              <a:t>masodik.Length</a:t>
            </a:r>
            <a:r>
              <a:rPr lang="hu-HU" sz="2000" kern="0" dirty="0">
                <a:solidFill>
                  <a:srgbClr val="000000"/>
                </a:solidFill>
                <a:latin typeface="Consolas"/>
                <a:ea typeface="Calibri"/>
                <a:cs typeface="Times New Roman"/>
              </a:rPr>
              <a:t>;</a:t>
            </a:r>
            <a:br>
              <a:rPr lang="hu-HU" sz="2000" kern="0" dirty="0">
                <a:solidFill>
                  <a:srgbClr val="000000"/>
                </a:solidFill>
                <a:latin typeface="Consolas"/>
                <a:ea typeface="Calibri"/>
                <a:cs typeface="Times New Roman"/>
              </a:rPr>
            </a:br>
            <a:r>
              <a:rPr lang="hu-HU" sz="2000" kern="0" dirty="0">
                <a:solidFill>
                  <a:srgbClr val="000000"/>
                </a:solidFill>
                <a:latin typeface="Consolas"/>
                <a:ea typeface="Calibri"/>
                <a:cs typeface="Times New Roman"/>
              </a:rPr>
              <a:t>}</a:t>
            </a:r>
          </a:p>
        </p:txBody>
      </p:sp>
      <p:sp>
        <p:nvSpPr>
          <p:cNvPr id="8" name="Szövegdoboz 7"/>
          <p:cNvSpPr txBox="1">
            <a:spLocks noChangeArrowheads="1"/>
          </p:cNvSpPr>
          <p:nvPr/>
        </p:nvSpPr>
        <p:spPr bwMode="auto">
          <a:xfrm>
            <a:off x="584023" y="4732180"/>
            <a:ext cx="8209140" cy="777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lnSpc>
                <a:spcPct val="115000"/>
              </a:lnSpc>
              <a:spcBef>
                <a:spcPct val="20000"/>
              </a:spcBef>
              <a:spcAft>
                <a:spcPts val="0"/>
              </a:spcAft>
              <a:defRPr/>
            </a:pPr>
            <a:r>
              <a:rPr lang="hu-HU" sz="2000" kern="0" dirty="0" err="1" smtClean="0">
                <a:solidFill>
                  <a:srgbClr val="2B91AF"/>
                </a:solidFill>
                <a:latin typeface="Consolas"/>
                <a:ea typeface="Calibri"/>
                <a:cs typeface="Times New Roman"/>
              </a:rPr>
              <a:t>MyDelegate</a:t>
            </a:r>
            <a:r>
              <a:rPr lang="hu-HU" sz="2000" kern="0" dirty="0" smtClean="0">
                <a:solidFill>
                  <a:srgbClr val="000000"/>
                </a:solidFill>
                <a:latin typeface="Consolas"/>
                <a:ea typeface="Calibri"/>
                <a:cs typeface="Times New Roman"/>
              </a:rPr>
              <a:t> </a:t>
            </a:r>
            <a:r>
              <a:rPr lang="hu-HU" sz="2000" kern="0" dirty="0">
                <a:solidFill>
                  <a:srgbClr val="000000"/>
                </a:solidFill>
                <a:latin typeface="Consolas"/>
                <a:ea typeface="Calibri"/>
                <a:cs typeface="Times New Roman"/>
              </a:rPr>
              <a:t>del = </a:t>
            </a:r>
            <a:r>
              <a:rPr lang="hu-HU" sz="2000" kern="0" dirty="0" err="1">
                <a:solidFill>
                  <a:srgbClr val="0000FF"/>
                </a:solidFill>
                <a:latin typeface="Consolas"/>
                <a:ea typeface="Calibri"/>
                <a:cs typeface="Times New Roman"/>
              </a:rPr>
              <a:t>new</a:t>
            </a:r>
            <a:r>
              <a:rPr lang="hu-HU" sz="2000" kern="0" dirty="0">
                <a:solidFill>
                  <a:srgbClr val="000000"/>
                </a:solidFill>
                <a:latin typeface="Consolas"/>
                <a:ea typeface="Calibri"/>
                <a:cs typeface="Times New Roman"/>
              </a:rPr>
              <a:t> </a:t>
            </a:r>
            <a:r>
              <a:rPr lang="hu-HU" sz="2000" kern="0" dirty="0" err="1">
                <a:solidFill>
                  <a:srgbClr val="2B91AF"/>
                </a:solidFill>
                <a:latin typeface="Consolas"/>
                <a:ea typeface="Calibri"/>
                <a:cs typeface="Times New Roman"/>
              </a:rPr>
              <a:t>MyDelegate</a:t>
            </a:r>
            <a:r>
              <a:rPr lang="hu-HU" sz="2000" kern="0" dirty="0">
                <a:solidFill>
                  <a:srgbClr val="000000"/>
                </a:solidFill>
                <a:latin typeface="Consolas"/>
                <a:ea typeface="Calibri"/>
                <a:cs typeface="Times New Roman"/>
              </a:rPr>
              <a:t>(</a:t>
            </a:r>
            <a:r>
              <a:rPr lang="hu-HU" sz="2000" kern="0" dirty="0" err="1">
                <a:solidFill>
                  <a:srgbClr val="000000"/>
                </a:solidFill>
                <a:latin typeface="Consolas"/>
                <a:ea typeface="Calibri"/>
                <a:cs typeface="Times New Roman"/>
              </a:rPr>
              <a:t>funct</a:t>
            </a:r>
            <a:r>
              <a:rPr lang="hu-HU" sz="2000" kern="0" dirty="0" smtClean="0">
                <a:solidFill>
                  <a:srgbClr val="000000"/>
                </a:solidFill>
                <a:latin typeface="Consolas"/>
                <a:ea typeface="Calibri"/>
                <a:cs typeface="Times New Roman"/>
              </a:rPr>
              <a:t>); </a:t>
            </a:r>
            <a:r>
              <a:rPr lang="en-GB" sz="2000" dirty="0">
                <a:solidFill>
                  <a:srgbClr val="008000"/>
                </a:solidFill>
                <a:highlight>
                  <a:srgbClr val="FFFFFF"/>
                </a:highlight>
                <a:latin typeface="Consolas"/>
              </a:rPr>
              <a:t>//</a:t>
            </a:r>
            <a:r>
              <a:rPr lang="en-GB" sz="2000" dirty="0" err="1">
                <a:solidFill>
                  <a:srgbClr val="008000"/>
                </a:solidFill>
                <a:highlight>
                  <a:srgbClr val="FFFFFF"/>
                </a:highlight>
                <a:latin typeface="Consolas"/>
              </a:rPr>
              <a:t>hosszú</a:t>
            </a:r>
            <a:r>
              <a:rPr lang="en-GB" sz="2000" dirty="0">
                <a:solidFill>
                  <a:srgbClr val="008000"/>
                </a:solidFill>
                <a:highlight>
                  <a:srgbClr val="FFFFFF"/>
                </a:highlight>
                <a:latin typeface="Consolas"/>
              </a:rPr>
              <a:t> </a:t>
            </a:r>
            <a:r>
              <a:rPr lang="en-GB" sz="2000" dirty="0" err="1" smtClean="0">
                <a:solidFill>
                  <a:srgbClr val="008000"/>
                </a:solidFill>
                <a:highlight>
                  <a:srgbClr val="FFFFFF"/>
                </a:highlight>
                <a:latin typeface="Consolas"/>
              </a:rPr>
              <a:t>megadás</a:t>
            </a:r>
            <a:r>
              <a:rPr lang="hu-HU" sz="2000" kern="0" dirty="0">
                <a:solidFill>
                  <a:srgbClr val="000000"/>
                </a:solidFill>
                <a:latin typeface="Consolas"/>
                <a:ea typeface="Calibri"/>
                <a:cs typeface="Times New Roman"/>
              </a:rPr>
              <a:t/>
            </a:r>
            <a:br>
              <a:rPr lang="hu-HU" sz="2000" kern="0" dirty="0">
                <a:solidFill>
                  <a:srgbClr val="000000"/>
                </a:solidFill>
                <a:latin typeface="Consolas"/>
                <a:ea typeface="Calibri"/>
                <a:cs typeface="Times New Roman"/>
              </a:rPr>
            </a:br>
            <a:r>
              <a:rPr lang="hu-HU" sz="2000" kern="0" dirty="0" err="1">
                <a:solidFill>
                  <a:srgbClr val="2B91AF"/>
                </a:solidFill>
                <a:latin typeface="Consolas"/>
                <a:ea typeface="Calibri"/>
                <a:cs typeface="Times New Roman"/>
              </a:rPr>
              <a:t>MyDelegate</a:t>
            </a:r>
            <a:r>
              <a:rPr lang="hu-HU" sz="2000" kern="0" dirty="0">
                <a:solidFill>
                  <a:srgbClr val="000000"/>
                </a:solidFill>
                <a:latin typeface="Consolas"/>
                <a:ea typeface="Calibri"/>
                <a:cs typeface="Times New Roman"/>
              </a:rPr>
              <a:t> del = </a:t>
            </a:r>
            <a:r>
              <a:rPr lang="hu-HU" sz="2000" kern="0" dirty="0" err="1" smtClean="0">
                <a:solidFill>
                  <a:srgbClr val="000000"/>
                </a:solidFill>
                <a:latin typeface="Consolas"/>
                <a:ea typeface="Calibri"/>
                <a:cs typeface="Times New Roman"/>
              </a:rPr>
              <a:t>funct</a:t>
            </a:r>
            <a:r>
              <a:rPr lang="hu-HU" sz="2000" kern="0" dirty="0" smtClean="0">
                <a:solidFill>
                  <a:srgbClr val="000000"/>
                </a:solidFill>
                <a:latin typeface="Consolas"/>
                <a:ea typeface="Calibri"/>
                <a:cs typeface="Times New Roman"/>
              </a:rPr>
              <a:t>;</a:t>
            </a:r>
            <a:r>
              <a:rPr lang="en-GB" sz="2000" dirty="0">
                <a:solidFill>
                  <a:srgbClr val="008000"/>
                </a:solidFill>
                <a:highlight>
                  <a:srgbClr val="FFFFFF"/>
                </a:highlight>
                <a:latin typeface="Consolas"/>
              </a:rPr>
              <a:t> </a:t>
            </a:r>
            <a:r>
              <a:rPr lang="hu-HU" sz="2000" dirty="0" smtClean="0">
                <a:solidFill>
                  <a:srgbClr val="008000"/>
                </a:solidFill>
                <a:highlight>
                  <a:srgbClr val="FFFFFF"/>
                </a:highlight>
                <a:latin typeface="Consolas"/>
              </a:rPr>
              <a:t>                </a:t>
            </a:r>
            <a:r>
              <a:rPr lang="en-GB" sz="2000" dirty="0" smtClean="0">
                <a:solidFill>
                  <a:srgbClr val="008000"/>
                </a:solidFill>
                <a:highlight>
                  <a:srgbClr val="FFFFFF"/>
                </a:highlight>
                <a:latin typeface="Consolas"/>
              </a:rPr>
              <a:t>//</a:t>
            </a:r>
            <a:r>
              <a:rPr lang="hu-HU" sz="2000" dirty="0" smtClean="0">
                <a:solidFill>
                  <a:srgbClr val="008000"/>
                </a:solidFill>
                <a:highlight>
                  <a:srgbClr val="FFFFFF"/>
                </a:highlight>
                <a:latin typeface="Consolas"/>
              </a:rPr>
              <a:t>rövid</a:t>
            </a:r>
            <a:r>
              <a:rPr lang="en-GB" sz="2000" dirty="0" smtClean="0">
                <a:solidFill>
                  <a:srgbClr val="008000"/>
                </a:solidFill>
                <a:highlight>
                  <a:srgbClr val="FFFFFF"/>
                </a:highlight>
                <a:latin typeface="Consolas"/>
              </a:rPr>
              <a:t> </a:t>
            </a:r>
            <a:r>
              <a:rPr lang="en-GB" sz="2000" dirty="0" err="1" smtClean="0">
                <a:solidFill>
                  <a:srgbClr val="008000"/>
                </a:solidFill>
                <a:highlight>
                  <a:srgbClr val="FFFFFF"/>
                </a:highlight>
                <a:latin typeface="Consolas"/>
              </a:rPr>
              <a:t>megadás</a:t>
            </a:r>
            <a:endParaRPr lang="hu-HU" sz="2000" dirty="0">
              <a:solidFill>
                <a:srgbClr val="000000"/>
              </a:solidFill>
              <a:highlight>
                <a:srgbClr val="FFFFFF"/>
              </a:highlight>
              <a:latin typeface="Consolas"/>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4</a:t>
            </a:fld>
            <a:endParaRPr lang="hu-HU"/>
          </a:p>
        </p:txBody>
      </p:sp>
    </p:spTree>
    <p:extLst>
      <p:ext uri="{BB962C8B-B14F-4D97-AF65-F5344CB8AC3E}">
        <p14:creationId xmlns:p14="http://schemas.microsoft.com/office/powerpoint/2010/main" val="207494446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6835">
                                            <p:txEl>
                                              <p:pRg st="3" end="3"/>
                                            </p:txEl>
                                          </p:spTgt>
                                        </p:tgtEl>
                                        <p:attrNameLst>
                                          <p:attrName>style.visibility</p:attrName>
                                        </p:attrNameLst>
                                      </p:cBhvr>
                                      <p:to>
                                        <p:strVal val="visible"/>
                                      </p:to>
                                    </p:set>
                                    <p:animEffect transition="in" filter="checkerboard(across)">
                                      <p:cBhvr>
                                        <p:cTn id="7" dur="500"/>
                                        <p:tgtEl>
                                          <p:spTgt spid="37683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76835">
                                            <p:txEl>
                                              <p:pRg st="12" end="12"/>
                                            </p:txEl>
                                          </p:spTgt>
                                        </p:tgtEl>
                                        <p:attrNameLst>
                                          <p:attrName>style.visibility</p:attrName>
                                        </p:attrNameLst>
                                      </p:cBhvr>
                                      <p:to>
                                        <p:strVal val="visible"/>
                                      </p:to>
                                    </p:set>
                                    <p:animEffect transition="in" filter="checkerboard(across)">
                                      <p:cBhvr>
                                        <p:cTn id="20" dur="500"/>
                                        <p:tgtEl>
                                          <p:spTgt spid="3768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hu-HU" altLang="hu-HU" dirty="0" smtClean="0"/>
              <a:t>A C#-</a:t>
            </a:r>
            <a:r>
              <a:rPr lang="hu-HU" altLang="hu-HU" dirty="0" err="1" smtClean="0"/>
              <a:t>os</a:t>
            </a:r>
            <a:r>
              <a:rPr lang="hu-HU" altLang="hu-HU" dirty="0" smtClean="0"/>
              <a:t> </a:t>
            </a:r>
            <a:r>
              <a:rPr lang="hu-HU" altLang="hu-HU" dirty="0" err="1" smtClean="0"/>
              <a:t>delegate</a:t>
            </a:r>
            <a:r>
              <a:rPr lang="hu-HU" altLang="hu-HU" dirty="0" smtClean="0"/>
              <a:t> </a:t>
            </a:r>
            <a:r>
              <a:rPr lang="hu-HU" altLang="hu-HU" dirty="0" err="1" smtClean="0"/>
              <a:t>multicast</a:t>
            </a:r>
            <a:r>
              <a:rPr lang="hu-HU" altLang="hu-HU" dirty="0" smtClean="0"/>
              <a:t> tulajdonságú, több függvény is lehet benne – függvény hozzáadása, eltávolítása:</a:t>
            </a:r>
          </a:p>
          <a:p>
            <a:pPr lvl="3" eaLnBrk="1" hangingPunct="1">
              <a:spcBef>
                <a:spcPts val="0"/>
              </a:spcBef>
            </a:pPr>
            <a:endParaRPr lang="hu-HU" altLang="hu-HU" dirty="0" smtClean="0"/>
          </a:p>
          <a:p>
            <a:pPr marL="0" indent="0" eaLnBrk="1" hangingPunct="1">
              <a:spcBef>
                <a:spcPts val="0"/>
              </a:spcBef>
              <a:buNone/>
            </a:pPr>
            <a:endParaRPr lang="hu-HU" altLang="hu-HU" sz="2800" dirty="0" smtClean="0"/>
          </a:p>
          <a:p>
            <a:pPr marL="914400" lvl="2" indent="0" eaLnBrk="1" hangingPunct="1">
              <a:spcBef>
                <a:spcPts val="0"/>
              </a:spcBef>
              <a:buNone/>
            </a:pPr>
            <a:endParaRPr lang="hu-HU" altLang="hu-HU" sz="2800" dirty="0"/>
          </a:p>
          <a:p>
            <a:pPr marL="914400" lvl="2" indent="0" eaLnBrk="1" hangingPunct="1">
              <a:spcBef>
                <a:spcPts val="0"/>
              </a:spcBef>
              <a:buNone/>
            </a:pPr>
            <a:r>
              <a:rPr lang="hu-HU" altLang="hu-HU" sz="2800" dirty="0"/>
              <a:t>	</a:t>
            </a:r>
            <a:endParaRPr lang="hu-HU" altLang="hu-HU" dirty="0"/>
          </a:p>
          <a:p>
            <a:pPr eaLnBrk="1" hangingPunct="1">
              <a:spcBef>
                <a:spcPts val="0"/>
              </a:spcBef>
            </a:pPr>
            <a:r>
              <a:rPr lang="hu-HU" altLang="hu-HU" dirty="0" smtClean="0"/>
              <a:t>A </a:t>
            </a:r>
            <a:r>
              <a:rPr lang="hu-HU" altLang="hu-HU" dirty="0" err="1" smtClean="0"/>
              <a:t>delegate-ben</a:t>
            </a:r>
            <a:r>
              <a:rPr lang="hu-HU" altLang="hu-HU" dirty="0" smtClean="0"/>
              <a:t> lévő függvények hívása:</a:t>
            </a:r>
          </a:p>
          <a:p>
            <a:pPr eaLnBrk="1" hangingPunct="1">
              <a:spcBef>
                <a:spcPts val="0"/>
              </a:spcBef>
            </a:pPr>
            <a:endParaRPr lang="hu-HU" altLang="hu-HU" sz="2800" dirty="0"/>
          </a:p>
          <a:p>
            <a:pPr marL="0" indent="0" eaLnBrk="1" hangingPunct="1">
              <a:spcBef>
                <a:spcPts val="0"/>
              </a:spcBef>
              <a:buNone/>
            </a:pPr>
            <a:endParaRPr lang="hu-HU" altLang="hu-HU" sz="2400" dirty="0" smtClean="0"/>
          </a:p>
          <a:p>
            <a:pPr lvl="1" eaLnBrk="1" hangingPunct="1">
              <a:spcBef>
                <a:spcPts val="0"/>
              </a:spcBef>
            </a:pPr>
            <a:endParaRPr lang="hu-HU" altLang="hu-HU" dirty="0" smtClean="0"/>
          </a:p>
          <a:p>
            <a:pPr lvl="1" eaLnBrk="1" hangingPunct="1">
              <a:spcBef>
                <a:spcPts val="0"/>
              </a:spcBef>
            </a:pPr>
            <a:endParaRPr lang="hu-HU" altLang="hu-HU" sz="2400" b="1" dirty="0" smtClean="0"/>
          </a:p>
          <a:p>
            <a:pPr lvl="1" eaLnBrk="1" hangingPunct="1">
              <a:spcBef>
                <a:spcPts val="0"/>
              </a:spcBef>
            </a:pPr>
            <a:endParaRPr lang="hu-HU" altLang="hu-HU" b="1" dirty="0" smtClean="0"/>
          </a:p>
          <a:p>
            <a:pPr lvl="1" eaLnBrk="1" hangingPunct="1">
              <a:spcBef>
                <a:spcPts val="0"/>
              </a:spcBef>
            </a:pPr>
            <a:r>
              <a:rPr lang="hu-HU" altLang="hu-HU" b="1" dirty="0" smtClean="0"/>
              <a:t>A hívási sorrend a keretrendszer által nincs garantálva, ne építsünk rá!</a:t>
            </a:r>
            <a:r>
              <a:rPr lang="hu-HU" altLang="hu-HU" dirty="0" smtClean="0"/>
              <a:t> (.NET 4.5-ös állapot: abban a sorrendben hívja, amiben beleraktuk)</a:t>
            </a:r>
          </a:p>
          <a:p>
            <a:pPr lvl="1" eaLnBrk="1" hangingPunct="1">
              <a:spcBef>
                <a:spcPts val="0"/>
              </a:spcBef>
            </a:pPr>
            <a:r>
              <a:rPr lang="hu-HU" altLang="hu-HU" dirty="0" smtClean="0"/>
              <a:t>Visszatérési érték használata esetén az utoljára hívódó metódus visszatérési értékét kapjuk meg</a:t>
            </a:r>
          </a:p>
        </p:txBody>
      </p:sp>
      <p:sp>
        <p:nvSpPr>
          <p:cNvPr id="7173" name="Rectangle 2"/>
          <p:cNvSpPr>
            <a:spLocks noGrp="1" noChangeArrowheads="1"/>
          </p:cNvSpPr>
          <p:nvPr>
            <p:ph type="title" idx="4294967295"/>
          </p:nvPr>
        </p:nvSpPr>
        <p:spPr/>
        <p:txBody>
          <a:bodyPr/>
          <a:lstStyle/>
          <a:p>
            <a:pPr eaLnBrk="1" hangingPunct="1"/>
            <a:r>
              <a:rPr lang="hu-HU" altLang="hu-HU" dirty="0" err="1" smtClean="0">
                <a:latin typeface="+mn-lt"/>
              </a:rPr>
              <a:t>Delegate</a:t>
            </a:r>
            <a:r>
              <a:rPr lang="hu-HU" altLang="hu-HU" dirty="0" smtClean="0">
                <a:latin typeface="+mn-lt"/>
              </a:rPr>
              <a:t> használata</a:t>
            </a:r>
          </a:p>
        </p:txBody>
      </p:sp>
      <p:sp>
        <p:nvSpPr>
          <p:cNvPr id="6" name="Szövegdoboz 5"/>
          <p:cNvSpPr txBox="1">
            <a:spLocks noChangeArrowheads="1"/>
          </p:cNvSpPr>
          <p:nvPr/>
        </p:nvSpPr>
        <p:spPr bwMode="auto">
          <a:xfrm>
            <a:off x="467430" y="1630509"/>
            <a:ext cx="820914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smtClean="0">
                <a:solidFill>
                  <a:srgbClr val="000000"/>
                </a:solidFill>
                <a:highlight>
                  <a:srgbClr val="FFFFFF"/>
                </a:highlight>
                <a:latin typeface="Consolas"/>
              </a:rPr>
              <a:t>del += </a:t>
            </a:r>
            <a:r>
              <a:rPr lang="en-GB" sz="1800" smtClean="0">
                <a:solidFill>
                  <a:srgbClr val="0000FF"/>
                </a:solidFill>
                <a:highlight>
                  <a:srgbClr val="FFFFFF"/>
                </a:highlight>
                <a:latin typeface="Consolas"/>
              </a:rPr>
              <a:t>new</a:t>
            </a:r>
            <a:r>
              <a:rPr lang="en-GB" sz="1800" smtClean="0">
                <a:solidFill>
                  <a:srgbClr val="000000"/>
                </a:solidFill>
                <a:highlight>
                  <a:srgbClr val="FFFFFF"/>
                </a:highlight>
                <a:latin typeface="Consolas"/>
              </a:rPr>
              <a:t> </a:t>
            </a:r>
            <a:r>
              <a:rPr lang="en-GB" sz="1800" smtClean="0">
                <a:solidFill>
                  <a:srgbClr val="2B91AF"/>
                </a:solidFill>
                <a:highlight>
                  <a:srgbClr val="FFFFFF"/>
                </a:highlight>
                <a:latin typeface="Consolas"/>
              </a:rPr>
              <a:t>MyDelegate</a:t>
            </a:r>
            <a:r>
              <a:rPr lang="en-GB" sz="1800" smtClean="0">
                <a:solidFill>
                  <a:srgbClr val="000000"/>
                </a:solidFill>
                <a:highlight>
                  <a:srgbClr val="FFFFFF"/>
                </a:highlight>
                <a:latin typeface="Consolas"/>
              </a:rPr>
              <a:t>(Function1);  </a:t>
            </a:r>
            <a:r>
              <a:rPr lang="en-GB" sz="1800" smtClean="0">
                <a:solidFill>
                  <a:srgbClr val="008000"/>
                </a:solidFill>
                <a:highlight>
                  <a:srgbClr val="FFFFFF"/>
                </a:highlight>
                <a:latin typeface="Consolas"/>
              </a:rPr>
              <a:t>//hosszú megadás</a:t>
            </a:r>
            <a:endParaRPr lang="hu-HU" sz="1800">
              <a:solidFill>
                <a:srgbClr val="000000"/>
              </a:solidFill>
              <a:highlight>
                <a:srgbClr val="FFFFFF"/>
              </a:highlight>
              <a:latin typeface="Consolas"/>
            </a:endParaRPr>
          </a:p>
          <a:p>
            <a:pPr algn="l"/>
            <a:r>
              <a:rPr lang="hu-HU" sz="1800" smtClean="0">
                <a:solidFill>
                  <a:srgbClr val="000000"/>
                </a:solidFill>
                <a:highlight>
                  <a:srgbClr val="FFFFFF"/>
                </a:highlight>
                <a:latin typeface="Consolas"/>
              </a:rPr>
              <a:t>del += Function1;                  </a:t>
            </a:r>
            <a:r>
              <a:rPr lang="hu-HU" sz="1800" smtClean="0">
                <a:solidFill>
                  <a:srgbClr val="008000"/>
                </a:solidFill>
                <a:highlight>
                  <a:srgbClr val="FFFFFF"/>
                </a:highlight>
                <a:latin typeface="Consolas"/>
              </a:rPr>
              <a:t>//rövid megadás</a:t>
            </a:r>
          </a:p>
        </p:txBody>
      </p:sp>
      <p:sp>
        <p:nvSpPr>
          <p:cNvPr id="9" name="Szövegdoboz 8"/>
          <p:cNvSpPr txBox="1">
            <a:spLocks noChangeArrowheads="1"/>
          </p:cNvSpPr>
          <p:nvPr/>
        </p:nvSpPr>
        <p:spPr bwMode="auto">
          <a:xfrm>
            <a:off x="467430" y="2350609"/>
            <a:ext cx="820914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smtClean="0">
                <a:solidFill>
                  <a:srgbClr val="000000"/>
                </a:solidFill>
                <a:highlight>
                  <a:srgbClr val="FFFFFF"/>
                </a:highlight>
                <a:latin typeface="Consolas"/>
              </a:rPr>
              <a:t>del -= </a:t>
            </a:r>
            <a:r>
              <a:rPr lang="en-GB" sz="1800" smtClean="0">
                <a:solidFill>
                  <a:srgbClr val="0000FF"/>
                </a:solidFill>
                <a:highlight>
                  <a:srgbClr val="FFFFFF"/>
                </a:highlight>
                <a:latin typeface="Consolas"/>
              </a:rPr>
              <a:t>new</a:t>
            </a:r>
            <a:r>
              <a:rPr lang="en-GB" sz="1800" smtClean="0">
                <a:solidFill>
                  <a:srgbClr val="000000"/>
                </a:solidFill>
                <a:highlight>
                  <a:srgbClr val="FFFFFF"/>
                </a:highlight>
                <a:latin typeface="Consolas"/>
              </a:rPr>
              <a:t> </a:t>
            </a:r>
            <a:r>
              <a:rPr lang="en-GB" sz="1800" smtClean="0">
                <a:solidFill>
                  <a:srgbClr val="2B91AF"/>
                </a:solidFill>
                <a:highlight>
                  <a:srgbClr val="FFFFFF"/>
                </a:highlight>
                <a:latin typeface="Consolas"/>
              </a:rPr>
              <a:t>MyDelegate</a:t>
            </a:r>
            <a:r>
              <a:rPr lang="en-GB" sz="1800" smtClean="0">
                <a:solidFill>
                  <a:srgbClr val="000000"/>
                </a:solidFill>
                <a:highlight>
                  <a:srgbClr val="FFFFFF"/>
                </a:highlight>
                <a:latin typeface="Consolas"/>
              </a:rPr>
              <a:t>(Function1);  </a:t>
            </a:r>
            <a:r>
              <a:rPr lang="en-GB" sz="1800" smtClean="0">
                <a:solidFill>
                  <a:srgbClr val="008000"/>
                </a:solidFill>
                <a:highlight>
                  <a:srgbClr val="FFFFFF"/>
                </a:highlight>
                <a:latin typeface="Consolas"/>
              </a:rPr>
              <a:t>//hosszú megadás</a:t>
            </a:r>
            <a:endParaRPr lang="en-GB" sz="1800" smtClean="0">
              <a:solidFill>
                <a:srgbClr val="000000"/>
              </a:solidFill>
              <a:highlight>
                <a:srgbClr val="FFFFFF"/>
              </a:highlight>
              <a:latin typeface="Consolas"/>
            </a:endParaRPr>
          </a:p>
          <a:p>
            <a:pPr algn="l"/>
            <a:r>
              <a:rPr lang="hu-HU" sz="1800" smtClean="0">
                <a:solidFill>
                  <a:srgbClr val="000000"/>
                </a:solidFill>
                <a:highlight>
                  <a:srgbClr val="FFFFFF"/>
                </a:highlight>
                <a:latin typeface="Consolas"/>
              </a:rPr>
              <a:t>del -= Function1;                  </a:t>
            </a:r>
            <a:r>
              <a:rPr lang="hu-HU" sz="1800" smtClean="0">
                <a:solidFill>
                  <a:srgbClr val="008000"/>
                </a:solidFill>
                <a:highlight>
                  <a:srgbClr val="FFFFFF"/>
                </a:highlight>
                <a:latin typeface="Consolas"/>
              </a:rPr>
              <a:t>//rövid megadás</a:t>
            </a:r>
            <a:endParaRPr lang="hu-HU" altLang="hu-HU" sz="1800" smtClean="0">
              <a:solidFill>
                <a:schemeClr val="tx1"/>
              </a:solidFill>
            </a:endParaRPr>
          </a:p>
        </p:txBody>
      </p:sp>
      <p:sp>
        <p:nvSpPr>
          <p:cNvPr id="10" name="Szövegdoboz 9"/>
          <p:cNvSpPr txBox="1">
            <a:spLocks noChangeArrowheads="1"/>
          </p:cNvSpPr>
          <p:nvPr/>
        </p:nvSpPr>
        <p:spPr bwMode="auto">
          <a:xfrm>
            <a:off x="467430" y="3429000"/>
            <a:ext cx="8209140"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smtClean="0">
                <a:solidFill>
                  <a:srgbClr val="2B91AF"/>
                </a:solidFill>
                <a:highlight>
                  <a:srgbClr val="FFFFFF"/>
                </a:highlight>
                <a:latin typeface="Consolas"/>
              </a:rPr>
              <a:t>MyDelegate</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temp</a:t>
            </a:r>
            <a:r>
              <a:rPr lang="hu-HU" sz="1800" dirty="0" smtClean="0">
                <a:solidFill>
                  <a:srgbClr val="000000"/>
                </a:solidFill>
                <a:highlight>
                  <a:srgbClr val="FFFFFF"/>
                </a:highlight>
                <a:latin typeface="Consolas"/>
              </a:rPr>
              <a:t> = del;</a:t>
            </a:r>
            <a:r>
              <a:rPr lang="en-GB" sz="1800" dirty="0" smtClean="0">
                <a:solidFill>
                  <a:srgbClr val="008000"/>
                </a:solidFill>
                <a:highlight>
                  <a:srgbClr val="FFFFFF"/>
                </a:highlight>
                <a:latin typeface="Consolas"/>
              </a:rPr>
              <a:t> </a:t>
            </a:r>
            <a:r>
              <a:rPr lang="hu-HU" sz="1800" dirty="0" smtClean="0">
                <a:solidFill>
                  <a:srgbClr val="008000"/>
                </a:solidFill>
                <a:highlight>
                  <a:srgbClr val="FFFFFF"/>
                </a:highlight>
                <a:latin typeface="Consolas"/>
              </a:rPr>
              <a:t> </a:t>
            </a:r>
            <a:r>
              <a:rPr lang="en-GB" sz="1800" dirty="0" smtClean="0">
                <a:solidFill>
                  <a:srgbClr val="008000"/>
                </a:solidFill>
                <a:highlight>
                  <a:srgbClr val="FFFFFF"/>
                </a:highlight>
                <a:latin typeface="Consolas"/>
              </a:rPr>
              <a:t>//</a:t>
            </a:r>
            <a:r>
              <a:rPr lang="hu-HU" sz="1800" dirty="0" smtClean="0">
                <a:solidFill>
                  <a:srgbClr val="008000"/>
                </a:solidFill>
                <a:highlight>
                  <a:srgbClr val="FFFFFF"/>
                </a:highlight>
                <a:latin typeface="Consolas"/>
              </a:rPr>
              <a:t>Az ideiglenes változó</a:t>
            </a:r>
            <a:endParaRPr lang="hu-HU" sz="1800" dirty="0" smtClean="0">
              <a:solidFill>
                <a:srgbClr val="000000"/>
              </a:solidFill>
              <a:highlight>
                <a:srgbClr val="FFFFFF"/>
              </a:highlight>
              <a:latin typeface="Consolas"/>
            </a:endParaRPr>
          </a:p>
          <a:p>
            <a:pPr algn="l"/>
            <a:r>
              <a:rPr lang="hu-HU" sz="1800" dirty="0" err="1" smtClean="0">
                <a:solidFill>
                  <a:srgbClr val="0000FF"/>
                </a:solidFill>
                <a:highlight>
                  <a:srgbClr val="FFFFFF"/>
                </a:highlight>
                <a:latin typeface="Consolas"/>
              </a:rPr>
              <a:t>if</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temp</a:t>
            </a:r>
            <a:r>
              <a:rPr lang="hu-HU" sz="1800" dirty="0" smtClean="0">
                <a:solidFill>
                  <a:srgbClr val="000000"/>
                </a:solidFill>
                <a:highlight>
                  <a:srgbClr val="FFFFFF"/>
                </a:highlight>
                <a:latin typeface="Consolas"/>
              </a:rPr>
              <a:t> != </a:t>
            </a:r>
            <a:r>
              <a:rPr lang="hu-HU" sz="1800" dirty="0" smtClean="0">
                <a:solidFill>
                  <a:srgbClr val="0000FF"/>
                </a:solidFill>
                <a:highlight>
                  <a:srgbClr val="FFFFFF"/>
                </a:highlight>
                <a:latin typeface="Consolas"/>
              </a:rPr>
              <a:t>null</a:t>
            </a:r>
            <a:r>
              <a:rPr lang="hu-HU" sz="1800" dirty="0" smtClean="0">
                <a:solidFill>
                  <a:srgbClr val="000000"/>
                </a:solidFill>
                <a:highlight>
                  <a:srgbClr val="FFFFFF"/>
                </a:highlight>
                <a:latin typeface="Consolas"/>
              </a:rPr>
              <a:t>)       </a:t>
            </a:r>
            <a:r>
              <a:rPr lang="hu-HU" sz="1800" dirty="0" smtClean="0">
                <a:solidFill>
                  <a:srgbClr val="008000"/>
                </a:solidFill>
                <a:highlight>
                  <a:srgbClr val="FFFFFF"/>
                </a:highlight>
                <a:latin typeface="Consolas"/>
              </a:rPr>
              <a:t>//szálbiztonság (</a:t>
            </a:r>
            <a:r>
              <a:rPr lang="hu-HU" sz="1800" dirty="0" err="1" smtClean="0">
                <a:solidFill>
                  <a:srgbClr val="008000"/>
                </a:solidFill>
                <a:highlight>
                  <a:srgbClr val="FFFFFF"/>
                </a:highlight>
                <a:latin typeface="Consolas"/>
              </a:rPr>
              <a:t>thread</a:t>
            </a:r>
            <a:r>
              <a:rPr lang="hu-HU" sz="1800" dirty="0" smtClean="0">
                <a:solidFill>
                  <a:srgbClr val="008000"/>
                </a:solidFill>
                <a:highlight>
                  <a:srgbClr val="FFFFFF"/>
                </a:highlight>
                <a:latin typeface="Consolas"/>
              </a:rPr>
              <a:t> </a:t>
            </a:r>
            <a:r>
              <a:rPr lang="hu-HU" sz="1800" dirty="0" err="1" smtClean="0">
                <a:solidFill>
                  <a:srgbClr val="008000"/>
                </a:solidFill>
                <a:highlight>
                  <a:srgbClr val="FFFFFF"/>
                </a:highlight>
                <a:latin typeface="Consolas"/>
              </a:rPr>
              <a:t>safety</a:t>
            </a:r>
            <a:r>
              <a:rPr lang="hu-HU" sz="1800" dirty="0" smtClean="0">
                <a:solidFill>
                  <a:srgbClr val="008000"/>
                </a:solidFill>
                <a:highlight>
                  <a:srgbClr val="FFFFFF"/>
                </a:highlight>
                <a:latin typeface="Consolas"/>
              </a:rPr>
              <a:t>)</a:t>
            </a:r>
            <a:endParaRPr lang="hu-HU" sz="1800" dirty="0" smtClean="0">
              <a:solidFill>
                <a:srgbClr val="000000"/>
              </a:solidFill>
              <a:highlight>
                <a:srgbClr val="FFFFFF"/>
              </a:highlight>
              <a:latin typeface="Consolas"/>
            </a:endParaRPr>
          </a:p>
          <a:p>
            <a:pPr algn="l"/>
            <a:r>
              <a:rPr lang="hu-HU" sz="1800" dirty="0">
                <a:solidFill>
                  <a:srgbClr val="000000"/>
                </a:solidFill>
                <a:highlight>
                  <a:srgbClr val="FFFFFF"/>
                </a:highlight>
                <a:latin typeface="Consolas"/>
              </a:rPr>
              <a:t> </a:t>
            </a:r>
            <a:r>
              <a:rPr lang="hu-HU" sz="1800" dirty="0" smtClean="0">
                <a:solidFill>
                  <a:srgbClr val="000000"/>
                </a:solidFill>
                <a:highlight>
                  <a:srgbClr val="FFFFFF"/>
                </a:highlight>
                <a:latin typeface="Consolas"/>
              </a:rPr>
              <a:t>   </a:t>
            </a:r>
            <a:r>
              <a:rPr lang="hu-HU" sz="1800" dirty="0" err="1" smtClean="0">
                <a:solidFill>
                  <a:srgbClr val="000000"/>
                </a:solidFill>
                <a:highlight>
                  <a:srgbClr val="FFFFFF"/>
                </a:highlight>
                <a:latin typeface="Consolas"/>
              </a:rPr>
              <a:t>temp</a:t>
            </a:r>
            <a:r>
              <a:rPr lang="hu-HU" sz="1800" dirty="0" smtClean="0">
                <a:solidFill>
                  <a:srgbClr val="000000"/>
                </a:solidFill>
                <a:highlight>
                  <a:srgbClr val="FFFFFF"/>
                </a:highlight>
                <a:latin typeface="Consolas"/>
              </a:rPr>
              <a:t>(0, </a:t>
            </a:r>
            <a:r>
              <a:rPr lang="hu-HU" sz="1800" dirty="0" smtClean="0">
                <a:solidFill>
                  <a:srgbClr val="A31515"/>
                </a:solidFill>
                <a:highlight>
                  <a:srgbClr val="FFFFFF"/>
                </a:highlight>
                <a:latin typeface="Consolas"/>
              </a:rPr>
              <a:t>"alma"</a:t>
            </a:r>
            <a:r>
              <a:rPr lang="hu-HU" sz="1800" dirty="0" smtClean="0">
                <a:solidFill>
                  <a:srgbClr val="000000"/>
                </a:solidFill>
                <a:highlight>
                  <a:srgbClr val="FFFFFF"/>
                </a:highlight>
                <a:latin typeface="Consolas"/>
              </a:rPr>
              <a:t>);</a:t>
            </a:r>
            <a:r>
              <a:rPr lang="hu-HU" sz="1800" dirty="0" smtClean="0">
                <a:solidFill>
                  <a:srgbClr val="008000"/>
                </a:solidFill>
                <a:highlight>
                  <a:srgbClr val="FFFFFF"/>
                </a:highlight>
                <a:latin typeface="Consolas"/>
              </a:rPr>
              <a:t>    //miatt kell.</a:t>
            </a:r>
          </a:p>
          <a:p>
            <a:pPr algn="l"/>
            <a:endParaRPr lang="hu-HU" sz="1800" dirty="0" smtClean="0">
              <a:solidFill>
                <a:schemeClr val="tx1"/>
              </a:solidFill>
              <a:highlight>
                <a:srgbClr val="FFFFFF"/>
              </a:highlight>
              <a:latin typeface="Consolas"/>
            </a:endParaRPr>
          </a:p>
          <a:p>
            <a:pPr algn="l"/>
            <a:r>
              <a:rPr lang="hu-HU" sz="1800" dirty="0" smtClean="0">
                <a:solidFill>
                  <a:schemeClr val="tx1"/>
                </a:solidFill>
                <a:highlight>
                  <a:srgbClr val="FFFFFF"/>
                </a:highlight>
                <a:latin typeface="Consolas"/>
              </a:rPr>
              <a:t>del?.</a:t>
            </a:r>
            <a:r>
              <a:rPr lang="hu-HU" sz="1800" dirty="0" err="1" smtClean="0">
                <a:solidFill>
                  <a:schemeClr val="tx1"/>
                </a:solidFill>
                <a:highlight>
                  <a:srgbClr val="FFFFFF"/>
                </a:highlight>
                <a:latin typeface="Consolas"/>
              </a:rPr>
              <a:t>Invoke</a:t>
            </a:r>
            <a:r>
              <a:rPr lang="hu-HU" sz="1800" dirty="0" smtClean="0">
                <a:solidFill>
                  <a:schemeClr val="tx1"/>
                </a:solidFill>
                <a:highlight>
                  <a:srgbClr val="FFFFFF"/>
                </a:highlight>
                <a:latin typeface="Consolas"/>
              </a:rPr>
              <a:t>(0, </a:t>
            </a:r>
            <a:r>
              <a:rPr lang="hu-HU" sz="1800" dirty="0">
                <a:solidFill>
                  <a:srgbClr val="A31515"/>
                </a:solidFill>
                <a:highlight>
                  <a:srgbClr val="FFFFFF"/>
                </a:highlight>
                <a:latin typeface="Consolas"/>
              </a:rPr>
              <a:t>"alma</a:t>
            </a:r>
            <a:r>
              <a:rPr lang="hu-HU" sz="1800" dirty="0" smtClean="0">
                <a:solidFill>
                  <a:srgbClr val="A31515"/>
                </a:solidFill>
                <a:highlight>
                  <a:srgbClr val="FFFFFF"/>
                </a:highlight>
                <a:latin typeface="Consolas"/>
              </a:rPr>
              <a:t>"</a:t>
            </a:r>
            <a:r>
              <a:rPr lang="hu-HU" sz="1800" dirty="0" smtClean="0">
                <a:solidFill>
                  <a:schemeClr val="tx1"/>
                </a:solidFill>
                <a:highlight>
                  <a:srgbClr val="FFFFFF"/>
                </a:highlight>
                <a:latin typeface="Consolas"/>
              </a:rPr>
              <a:t>); </a:t>
            </a:r>
            <a:r>
              <a:rPr lang="hu-HU" sz="1800" dirty="0" smtClean="0">
                <a:solidFill>
                  <a:srgbClr val="008000"/>
                </a:solidFill>
                <a:highlight>
                  <a:srgbClr val="FFFFFF"/>
                </a:highlight>
                <a:latin typeface="Consolas"/>
              </a:rPr>
              <a:t>//Újabb szintaxis, ATOMI művelet</a:t>
            </a:r>
            <a:endParaRPr lang="hu-HU" sz="1800" dirty="0">
              <a:solidFill>
                <a:srgbClr val="008000"/>
              </a:solidFill>
              <a:highlight>
                <a:srgbClr val="FFFFFF"/>
              </a:highlight>
              <a:latin typeface="Consolas"/>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5</a:t>
            </a:fld>
            <a:endParaRPr lang="hu-HU"/>
          </a:p>
        </p:txBody>
      </p:sp>
    </p:spTree>
    <p:extLst>
      <p:ext uri="{BB962C8B-B14F-4D97-AF65-F5344CB8AC3E}">
        <p14:creationId xmlns:p14="http://schemas.microsoft.com/office/powerpoint/2010/main" val="3243633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Effect transition="in" filter="checkerboard(across)">
                                      <p:cBhvr>
                                        <p:cTn id="7" dur="500"/>
                                        <p:tgtEl>
                                          <p:spTgt spid="3768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76835">
                                            <p:txEl>
                                              <p:pRg st="5" end="5"/>
                                            </p:txEl>
                                          </p:spTgt>
                                        </p:tgtEl>
                                        <p:attrNameLst>
                                          <p:attrName>style.visibility</p:attrName>
                                        </p:attrNameLst>
                                      </p:cBhvr>
                                      <p:to>
                                        <p:strVal val="visible"/>
                                      </p:to>
                                    </p:set>
                                    <p:animEffect transition="in" filter="checkerboard(across)">
                                      <p:cBhvr>
                                        <p:cTn id="18" dur="500"/>
                                        <p:tgtEl>
                                          <p:spTgt spid="376835">
                                            <p:txEl>
                                              <p:pRg st="5" end="5"/>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76835">
                                            <p:txEl>
                                              <p:pRg st="11" end="11"/>
                                            </p:txEl>
                                          </p:spTgt>
                                        </p:tgtEl>
                                        <p:attrNameLst>
                                          <p:attrName>style.visibility</p:attrName>
                                        </p:attrNameLst>
                                      </p:cBhvr>
                                      <p:to>
                                        <p:strVal val="visible"/>
                                      </p:to>
                                    </p:set>
                                    <p:animEffect transition="in" filter="checkerboard(across)">
                                      <p:cBhvr>
                                        <p:cTn id="26" dur="500"/>
                                        <p:tgtEl>
                                          <p:spTgt spid="376835">
                                            <p:txEl>
                                              <p:pRg st="11" end="11"/>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76835">
                                            <p:txEl>
                                              <p:pRg st="12" end="12"/>
                                            </p:txEl>
                                          </p:spTgt>
                                        </p:tgtEl>
                                        <p:attrNameLst>
                                          <p:attrName>style.visibility</p:attrName>
                                        </p:attrNameLst>
                                      </p:cBhvr>
                                      <p:to>
                                        <p:strVal val="visible"/>
                                      </p:to>
                                    </p:set>
                                    <p:animEffect transition="in" filter="checkerboard(across)">
                                      <p:cBhvr>
                                        <p:cTn id="29" dur="500"/>
                                        <p:tgtEl>
                                          <p:spTgt spid="3768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uiExpand="1" build="p"/>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hu-HU" altLang="hu-HU" dirty="0" err="1" smtClean="0"/>
              <a:t>Delegate</a:t>
            </a:r>
            <a:r>
              <a:rPr lang="hu-HU" altLang="hu-HU" dirty="0" smtClean="0"/>
              <a:t> megadása:</a:t>
            </a:r>
          </a:p>
          <a:p>
            <a:pPr marL="0" indent="0" eaLnBrk="1" hangingPunct="1">
              <a:spcBef>
                <a:spcPts val="0"/>
              </a:spcBef>
              <a:buNone/>
            </a:pPr>
            <a:endParaRPr lang="hu-HU" altLang="hu-HU" dirty="0" smtClean="0"/>
          </a:p>
          <a:p>
            <a:pPr lvl="1" eaLnBrk="1" hangingPunct="1">
              <a:spcBef>
                <a:spcPts val="0"/>
              </a:spcBef>
            </a:pPr>
            <a:endParaRPr lang="hu-HU" altLang="hu-HU" dirty="0" smtClean="0"/>
          </a:p>
          <a:p>
            <a:pPr lvl="1" eaLnBrk="1" hangingPunct="1">
              <a:spcBef>
                <a:spcPts val="0"/>
              </a:spcBef>
            </a:pPr>
            <a:r>
              <a:rPr lang="hu-HU" altLang="hu-HU" dirty="0" smtClean="0"/>
              <a:t>„Olyan függvényt képes fogadni, aminek </a:t>
            </a:r>
            <a:r>
              <a:rPr lang="hu-HU" altLang="hu-HU" dirty="0" err="1" smtClean="0"/>
              <a:t>double</a:t>
            </a:r>
            <a:r>
              <a:rPr lang="hu-HU" altLang="hu-HU" dirty="0" smtClean="0"/>
              <a:t> visszatérési értéke van, és egy int és egy </a:t>
            </a:r>
            <a:r>
              <a:rPr lang="hu-HU" altLang="hu-HU" dirty="0" err="1" smtClean="0"/>
              <a:t>string</a:t>
            </a:r>
            <a:r>
              <a:rPr lang="hu-HU" altLang="hu-HU" dirty="0" smtClean="0"/>
              <a:t> paramétere” </a:t>
            </a:r>
            <a:r>
              <a:rPr lang="hu-HU" altLang="hu-HU" sz="2400" dirty="0"/>
              <a:t>	</a:t>
            </a:r>
            <a:endParaRPr lang="hu-HU" altLang="hu-HU" sz="1800" dirty="0"/>
          </a:p>
          <a:p>
            <a:pPr eaLnBrk="1" hangingPunct="1">
              <a:spcBef>
                <a:spcPts val="0"/>
              </a:spcBef>
            </a:pPr>
            <a:endParaRPr lang="hu-HU" altLang="hu-HU" dirty="0" smtClean="0"/>
          </a:p>
          <a:p>
            <a:pPr eaLnBrk="1" hangingPunct="1">
              <a:spcBef>
                <a:spcPts val="0"/>
              </a:spcBef>
            </a:pPr>
            <a:r>
              <a:rPr lang="hu-HU" altLang="hu-HU" dirty="0" smtClean="0"/>
              <a:t>Szinte soha nincs rá szükség, a keretrendszerben rengeteg a beépített </a:t>
            </a:r>
            <a:r>
              <a:rPr lang="hu-HU" altLang="hu-HU" dirty="0" err="1" smtClean="0"/>
              <a:t>delegate</a:t>
            </a:r>
            <a:r>
              <a:rPr lang="hu-HU" altLang="hu-HU" dirty="0" smtClean="0"/>
              <a:t> típus, használjuk inkább ezeket! </a:t>
            </a:r>
          </a:p>
          <a:p>
            <a:pPr eaLnBrk="1" hangingPunct="1">
              <a:spcBef>
                <a:spcPts val="0"/>
              </a:spcBef>
            </a:pPr>
            <a:endParaRPr lang="hu-HU" altLang="hu-HU" dirty="0" smtClean="0"/>
          </a:p>
          <a:p>
            <a:pPr eaLnBrk="1" hangingPunct="1">
              <a:spcBef>
                <a:spcPts val="0"/>
              </a:spcBef>
            </a:pPr>
            <a:r>
              <a:rPr lang="hu-HU" altLang="hu-HU" dirty="0" smtClean="0"/>
              <a:t>A </a:t>
            </a:r>
            <a:r>
              <a:rPr lang="hu-HU" altLang="hu-HU" dirty="0" err="1" smtClean="0"/>
              <a:t>delegate</a:t>
            </a:r>
            <a:r>
              <a:rPr lang="hu-HU" altLang="hu-HU" dirty="0" smtClean="0"/>
              <a:t>-változó típusa így nem </a:t>
            </a:r>
            <a:r>
              <a:rPr lang="hu-HU" altLang="hu-HU" dirty="0" err="1" smtClean="0"/>
              <a:t>MyDelegate</a:t>
            </a:r>
            <a:r>
              <a:rPr lang="hu-HU" altLang="hu-HU" dirty="0" smtClean="0"/>
              <a:t> lesz, hanem valami olyan keretrendszeri osztály, ami rögzíti, hogy a változó milyen szignatúrájú metódusokat tud magában foglalni (eredmény + paraméter típusai)</a:t>
            </a:r>
          </a:p>
          <a:p>
            <a:pPr eaLnBrk="1" hangingPunct="1">
              <a:spcBef>
                <a:spcPts val="0"/>
              </a:spcBef>
            </a:pPr>
            <a:endParaRPr lang="hu-HU" altLang="hu-HU" dirty="0"/>
          </a:p>
          <a:p>
            <a:pPr lvl="1" eaLnBrk="1" hangingPunct="1">
              <a:spcBef>
                <a:spcPts val="0"/>
              </a:spcBef>
            </a:pPr>
            <a:endParaRPr lang="hu-HU" altLang="hu-HU" sz="1800" dirty="0" smtClean="0"/>
          </a:p>
          <a:p>
            <a:pPr lvl="1" eaLnBrk="1" hangingPunct="1">
              <a:spcBef>
                <a:spcPts val="0"/>
              </a:spcBef>
            </a:pPr>
            <a:endParaRPr lang="hu-HU" altLang="hu-HU" sz="1800" dirty="0" smtClean="0"/>
          </a:p>
          <a:p>
            <a:pPr lvl="1" eaLnBrk="1" hangingPunct="1">
              <a:spcBef>
                <a:spcPts val="0"/>
              </a:spcBef>
            </a:pPr>
            <a:endParaRPr lang="hu-HU" altLang="hu-HU" sz="1800" dirty="0" smtClean="0"/>
          </a:p>
        </p:txBody>
      </p:sp>
      <p:sp>
        <p:nvSpPr>
          <p:cNvPr id="7173" name="Rectangle 2"/>
          <p:cNvSpPr>
            <a:spLocks noGrp="1" noChangeArrowheads="1"/>
          </p:cNvSpPr>
          <p:nvPr>
            <p:ph type="title" idx="4294967295"/>
          </p:nvPr>
        </p:nvSpPr>
        <p:spPr/>
        <p:txBody>
          <a:bodyPr/>
          <a:lstStyle/>
          <a:p>
            <a:pPr eaLnBrk="1" hangingPunct="1"/>
            <a:r>
              <a:rPr lang="hu-HU" altLang="hu-HU" dirty="0" smtClean="0">
                <a:latin typeface="+mn-lt"/>
              </a:rPr>
              <a:t>Saját vs. beépített </a:t>
            </a:r>
            <a:r>
              <a:rPr lang="hu-HU" altLang="hu-HU" dirty="0" err="1" smtClean="0">
                <a:latin typeface="+mn-lt"/>
              </a:rPr>
              <a:t>delegate</a:t>
            </a:r>
            <a:r>
              <a:rPr lang="hu-HU" altLang="hu-HU" dirty="0" smtClean="0">
                <a:latin typeface="+mn-lt"/>
              </a:rPr>
              <a:t> típus</a:t>
            </a:r>
          </a:p>
        </p:txBody>
      </p:sp>
      <p:sp>
        <p:nvSpPr>
          <p:cNvPr id="11" name="Szövegdoboz 10"/>
          <p:cNvSpPr txBox="1">
            <a:spLocks noChangeArrowheads="1"/>
          </p:cNvSpPr>
          <p:nvPr/>
        </p:nvSpPr>
        <p:spPr bwMode="auto">
          <a:xfrm>
            <a:off x="323410" y="1300650"/>
            <a:ext cx="820914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r>
              <a:rPr lang="hu-HU" altLang="hu-HU" sz="2000" smtClean="0">
                <a:solidFill>
                  <a:srgbClr val="0000FF"/>
                </a:solidFill>
                <a:latin typeface="Consolas" pitchFamily="49" charset="0"/>
                <a:ea typeface="Calibri" pitchFamily="34" charset="0"/>
                <a:cs typeface="Calibri" pitchFamily="34" charset="0"/>
              </a:rPr>
              <a:t>delegate</a:t>
            </a: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double</a:t>
            </a:r>
            <a:r>
              <a:rPr lang="hu-HU" altLang="hu-HU" sz="2000" smtClean="0">
                <a:latin typeface="Consolas" pitchFamily="49" charset="0"/>
                <a:ea typeface="Calibri" pitchFamily="34" charset="0"/>
                <a:cs typeface="Calibri" pitchFamily="34" charset="0"/>
              </a:rPr>
              <a:t> </a:t>
            </a:r>
            <a:r>
              <a:rPr lang="hu-HU" altLang="hu-HU" sz="2000" smtClean="0">
                <a:solidFill>
                  <a:srgbClr val="2B91AF"/>
                </a:solidFill>
                <a:latin typeface="Consolas" pitchFamily="49" charset="0"/>
                <a:ea typeface="Calibri" pitchFamily="34" charset="0"/>
                <a:cs typeface="Calibri" pitchFamily="34" charset="0"/>
              </a:rPr>
              <a:t>MyDelegate</a:t>
            </a:r>
            <a:r>
              <a:rPr lang="hu-HU" altLang="hu-HU" sz="2000" smtClean="0">
                <a:latin typeface="Consolas" pitchFamily="49" charset="0"/>
                <a:ea typeface="Calibri" pitchFamily="34" charset="0"/>
                <a:cs typeface="Calibri" pitchFamily="34" charset="0"/>
              </a:rPr>
              <a:t>(</a:t>
            </a:r>
            <a:r>
              <a:rPr lang="hu-HU" altLang="hu-HU" sz="2000" smtClean="0">
                <a:solidFill>
                  <a:srgbClr val="0000FF"/>
                </a:solidFill>
                <a:latin typeface="Consolas" pitchFamily="49" charset="0"/>
                <a:ea typeface="Calibri" pitchFamily="34" charset="0"/>
                <a:cs typeface="Calibri" pitchFamily="34" charset="0"/>
              </a:rPr>
              <a:t>int</a:t>
            </a:r>
            <a:r>
              <a:rPr lang="hu-HU" altLang="hu-HU" sz="2000" smtClean="0">
                <a:latin typeface="Consolas" pitchFamily="49" charset="0"/>
                <a:ea typeface="Calibri" pitchFamily="34" charset="0"/>
                <a:cs typeface="Calibri" pitchFamily="34" charset="0"/>
              </a:rPr>
              <a:t> </a:t>
            </a:r>
            <a:r>
              <a:rPr lang="hu-HU" altLang="hu-HU" sz="2000" smtClean="0">
                <a:solidFill>
                  <a:schemeClr val="tx1"/>
                </a:solidFill>
                <a:latin typeface="Consolas" pitchFamily="49" charset="0"/>
                <a:ea typeface="Calibri" pitchFamily="34" charset="0"/>
                <a:cs typeface="Calibri" pitchFamily="34" charset="0"/>
              </a:rPr>
              <a:t>param1</a:t>
            </a:r>
            <a:r>
              <a:rPr lang="hu-HU" altLang="hu-HU" sz="2000" smtClean="0">
                <a:latin typeface="Consolas" pitchFamily="49" charset="0"/>
                <a:ea typeface="Calibri" pitchFamily="34" charset="0"/>
                <a:cs typeface="Calibri" pitchFamily="34" charset="0"/>
              </a:rPr>
              <a:t>, </a:t>
            </a:r>
            <a:r>
              <a:rPr lang="hu-HU" altLang="hu-HU" sz="2000" smtClean="0">
                <a:solidFill>
                  <a:srgbClr val="0000FF"/>
                </a:solidFill>
                <a:latin typeface="Consolas" pitchFamily="49" charset="0"/>
                <a:ea typeface="Calibri" pitchFamily="34" charset="0"/>
                <a:cs typeface="Calibri" pitchFamily="34" charset="0"/>
              </a:rPr>
              <a:t>string</a:t>
            </a:r>
            <a:r>
              <a:rPr lang="hu-HU" altLang="hu-HU" sz="2000" smtClean="0">
                <a:latin typeface="Consolas" pitchFamily="49" charset="0"/>
                <a:ea typeface="Calibri" pitchFamily="34" charset="0"/>
                <a:cs typeface="Calibri" pitchFamily="34" charset="0"/>
              </a:rPr>
              <a:t> </a:t>
            </a:r>
            <a:r>
              <a:rPr lang="hu-HU" altLang="hu-HU" sz="2000" smtClean="0">
                <a:solidFill>
                  <a:schemeClr val="tx1"/>
                </a:solidFill>
                <a:latin typeface="Consolas" pitchFamily="49" charset="0"/>
                <a:ea typeface="Calibri" pitchFamily="34" charset="0"/>
                <a:cs typeface="Calibri" pitchFamily="34" charset="0"/>
              </a:rPr>
              <a:t>param2);</a:t>
            </a:r>
            <a:endParaRPr lang="hu-HU" altLang="hu-HU" sz="2000" smtClean="0">
              <a:solidFill>
                <a:schemeClr val="tx1"/>
              </a:solidFill>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6</a:t>
            </a:fld>
            <a:endParaRPr lang="hu-HU"/>
          </a:p>
        </p:txBody>
      </p:sp>
    </p:spTree>
    <p:extLst>
      <p:ext uri="{BB962C8B-B14F-4D97-AF65-F5344CB8AC3E}">
        <p14:creationId xmlns:p14="http://schemas.microsoft.com/office/powerpoint/2010/main" val="4031453475"/>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marL="0" indent="0" eaLnBrk="1" hangingPunct="1">
              <a:spcBef>
                <a:spcPts val="0"/>
              </a:spcBef>
              <a:buNone/>
            </a:pPr>
            <a:endParaRPr lang="hu-HU" altLang="hu-HU" smtClean="0"/>
          </a:p>
        </p:txBody>
      </p:sp>
      <p:sp>
        <p:nvSpPr>
          <p:cNvPr id="7173" name="Rectangle 2"/>
          <p:cNvSpPr>
            <a:spLocks noGrp="1" noChangeArrowheads="1"/>
          </p:cNvSpPr>
          <p:nvPr>
            <p:ph type="title" idx="4294967295"/>
          </p:nvPr>
        </p:nvSpPr>
        <p:spPr/>
        <p:txBody>
          <a:bodyPr/>
          <a:lstStyle/>
          <a:p>
            <a:pPr eaLnBrk="1" hangingPunct="1"/>
            <a:r>
              <a:rPr lang="hu-HU" altLang="hu-HU" dirty="0" smtClean="0">
                <a:latin typeface="+mn-lt"/>
              </a:rPr>
              <a:t>Beépített </a:t>
            </a:r>
            <a:r>
              <a:rPr lang="hu-HU" altLang="hu-HU" dirty="0" err="1" smtClean="0">
                <a:latin typeface="+mn-lt"/>
              </a:rPr>
              <a:t>delegate</a:t>
            </a:r>
            <a:r>
              <a:rPr lang="hu-HU" altLang="hu-HU" dirty="0" smtClean="0">
                <a:latin typeface="+mn-lt"/>
              </a:rPr>
              <a:t> típusok</a:t>
            </a:r>
          </a:p>
        </p:txBody>
      </p:sp>
      <p:graphicFrame>
        <p:nvGraphicFramePr>
          <p:cNvPr id="3" name="Táblázat 2"/>
          <p:cNvGraphicFramePr>
            <a:graphicFrameLocks noGrp="1"/>
          </p:cNvGraphicFramePr>
          <p:nvPr>
            <p:extLst/>
          </p:nvPr>
        </p:nvGraphicFramePr>
        <p:xfrm>
          <a:off x="-1" y="693213"/>
          <a:ext cx="9144001" cy="6155491"/>
        </p:xfrm>
        <a:graphic>
          <a:graphicData uri="http://schemas.openxmlformats.org/drawingml/2006/table">
            <a:tbl>
              <a:tblPr bandRow="1">
                <a:tableStyleId>{8A107856-5554-42FB-B03E-39F5DBC370BA}</a:tableStyleId>
              </a:tblPr>
              <a:tblGrid>
                <a:gridCol w="3460478">
                  <a:extLst>
                    <a:ext uri="{9D8B030D-6E8A-4147-A177-3AD203B41FA5}">
                      <a16:colId xmlns:a16="http://schemas.microsoft.com/office/drawing/2014/main" val="20000"/>
                    </a:ext>
                  </a:extLst>
                </a:gridCol>
                <a:gridCol w="2635523">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5906">
                <a:tc>
                  <a:txBody>
                    <a:bodyPr/>
                    <a:lstStyle/>
                    <a:p>
                      <a:pPr algn="l" rtl="0" fontAlgn="ctr"/>
                      <a:r>
                        <a:rPr lang="hu-HU" sz="2400" u="none" strike="noStrike" dirty="0" err="1">
                          <a:effectLst/>
                        </a:rPr>
                        <a:t>Predicate</a:t>
                      </a:r>
                      <a:r>
                        <a:rPr lang="hu-HU" sz="2400" u="none" strike="noStrike" dirty="0">
                          <a:effectLst/>
                        </a:rPr>
                        <a:t>&lt;T&gt;</a:t>
                      </a:r>
                      <a:endParaRPr lang="hu-HU" sz="2400" b="1" i="0" u="none" strike="noStrike" dirty="0">
                        <a:solidFill>
                          <a:srgbClr val="000000"/>
                        </a:solidFill>
                        <a:effectLst/>
                        <a:latin typeface="Calibri"/>
                      </a:endParaRPr>
                    </a:p>
                  </a:txBody>
                  <a:tcPr marL="2262" marR="2262" marT="2262" marB="0" anchor="ctr"/>
                </a:tc>
                <a:tc>
                  <a:txBody>
                    <a:bodyPr/>
                    <a:lstStyle/>
                    <a:p>
                      <a:pPr algn="l" rtl="0" fontAlgn="ctr"/>
                      <a:r>
                        <a:rPr lang="hu-HU" sz="2400" u="none" strike="noStrike" dirty="0" err="1">
                          <a:effectLst/>
                        </a:rPr>
                        <a:t>bool</a:t>
                      </a:r>
                      <a:r>
                        <a:rPr lang="hu-HU" sz="2400" u="none" strike="noStrike" dirty="0">
                          <a:effectLst/>
                        </a:rPr>
                        <a:t>(T)</a:t>
                      </a:r>
                      <a:endParaRPr lang="hu-HU" sz="2400" b="1" i="0" u="none" strike="noStrike" dirty="0">
                        <a:solidFill>
                          <a:srgbClr val="000000"/>
                        </a:solidFill>
                        <a:effectLst/>
                        <a:latin typeface="Calibri"/>
                      </a:endParaRPr>
                    </a:p>
                  </a:txBody>
                  <a:tcPr marL="2262" marR="2262" marT="2262" marB="0" anchor="ctr"/>
                </a:tc>
                <a:tc>
                  <a:txBody>
                    <a:bodyPr/>
                    <a:lstStyle/>
                    <a:p>
                      <a:pPr algn="l" rtl="0" fontAlgn="ctr"/>
                      <a:r>
                        <a:rPr lang="hu-HU" sz="2400" u="none" strike="noStrike">
                          <a:effectLst/>
                        </a:rPr>
                        <a:t>List&lt;T&gt;.Find(), .Exists(), RemoveAll()… </a:t>
                      </a:r>
                      <a:endParaRPr lang="hu-HU" sz="2400" b="1" i="0" u="none" strike="noStrike">
                        <a:solidFill>
                          <a:srgbClr val="000000"/>
                        </a:solidFill>
                        <a:effectLst/>
                        <a:latin typeface="Calibri"/>
                      </a:endParaRPr>
                    </a:p>
                  </a:txBody>
                  <a:tcPr marL="2262" marR="2262" marT="2262" marB="0" anchor="ctr"/>
                </a:tc>
                <a:extLst>
                  <a:ext uri="{0D108BD9-81ED-4DB2-BD59-A6C34878D82A}">
                    <a16:rowId xmlns:a16="http://schemas.microsoft.com/office/drawing/2014/main" val="10000"/>
                  </a:ext>
                </a:extLst>
              </a:tr>
              <a:tr h="717949">
                <a:tc>
                  <a:txBody>
                    <a:bodyPr/>
                    <a:lstStyle/>
                    <a:p>
                      <a:pPr algn="l" rtl="0" fontAlgn="ctr"/>
                      <a:r>
                        <a:rPr lang="hu-HU" sz="2400" u="none" strike="noStrike">
                          <a:effectLst/>
                        </a:rPr>
                        <a:t>Comparison&lt;T&gt;</a:t>
                      </a:r>
                      <a:endParaRPr lang="hu-HU" sz="2400" b="1" i="0" u="none" strike="noStrike">
                        <a:solidFill>
                          <a:srgbClr val="000000"/>
                        </a:solidFill>
                        <a:effectLst/>
                        <a:latin typeface="Calibri"/>
                      </a:endParaRPr>
                    </a:p>
                  </a:txBody>
                  <a:tcPr marL="2262" marR="2262" marT="2262" marB="0" anchor="ctr"/>
                </a:tc>
                <a:tc>
                  <a:txBody>
                    <a:bodyPr/>
                    <a:lstStyle/>
                    <a:p>
                      <a:pPr algn="l" rtl="0" fontAlgn="ctr"/>
                      <a:r>
                        <a:rPr lang="hu-HU" sz="2400" u="none" strike="noStrike">
                          <a:effectLst/>
                        </a:rPr>
                        <a:t>int(T1,T2)</a:t>
                      </a:r>
                      <a:endParaRPr lang="hu-HU" sz="2400" b="1" i="0" u="none" strike="noStrike">
                        <a:solidFill>
                          <a:srgbClr val="000000"/>
                        </a:solidFill>
                        <a:effectLst/>
                        <a:latin typeface="Calibri"/>
                      </a:endParaRPr>
                    </a:p>
                  </a:txBody>
                  <a:tcPr marL="2262" marR="2262" marT="2262" marB="0" anchor="ctr"/>
                </a:tc>
                <a:tc>
                  <a:txBody>
                    <a:bodyPr/>
                    <a:lstStyle/>
                    <a:p>
                      <a:pPr algn="l" rtl="0" fontAlgn="ctr"/>
                      <a:r>
                        <a:rPr lang="hu-HU" sz="2400" u="none" strike="noStrike">
                          <a:effectLst/>
                        </a:rPr>
                        <a:t>List&lt;T&gt;.Sort(), Array.Sort()</a:t>
                      </a:r>
                      <a:endParaRPr lang="hu-HU" sz="2400" b="1" i="0" u="none" strike="noStrike">
                        <a:solidFill>
                          <a:srgbClr val="000000"/>
                        </a:solidFill>
                        <a:effectLst/>
                        <a:latin typeface="Calibri"/>
                      </a:endParaRPr>
                    </a:p>
                  </a:txBody>
                  <a:tcPr marL="2262" marR="2262" marT="2262" marB="0" anchor="ctr"/>
                </a:tc>
                <a:extLst>
                  <a:ext uri="{0D108BD9-81ED-4DB2-BD59-A6C34878D82A}">
                    <a16:rowId xmlns:a16="http://schemas.microsoft.com/office/drawing/2014/main" val="10001"/>
                  </a:ext>
                </a:extLst>
              </a:tr>
              <a:tr h="360081">
                <a:tc>
                  <a:txBody>
                    <a:bodyPr/>
                    <a:lstStyle/>
                    <a:p>
                      <a:pPr algn="l" rtl="0" fontAlgn="ctr"/>
                      <a:r>
                        <a:rPr lang="hu-HU" sz="2400" u="none" strike="noStrike">
                          <a:effectLst/>
                        </a:rPr>
                        <a:t>MethodInvoker</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2"/>
                  </a:ext>
                </a:extLst>
              </a:tr>
              <a:tr h="360081">
                <a:tc>
                  <a:txBody>
                    <a:bodyPr/>
                    <a:lstStyle/>
                    <a:p>
                      <a:pPr algn="l" rtl="0" fontAlgn="ctr"/>
                      <a:r>
                        <a:rPr lang="hu-HU" sz="2400" u="none" strike="noStrike">
                          <a:effectLst/>
                        </a:rPr>
                        <a:t>EventHandler</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void(object,EventArgs)</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3"/>
                  </a:ext>
                </a:extLst>
              </a:tr>
              <a:tr h="419039">
                <a:tc>
                  <a:txBody>
                    <a:bodyPr/>
                    <a:lstStyle/>
                    <a:p>
                      <a:pPr algn="l" rtl="0" fontAlgn="ctr"/>
                      <a:r>
                        <a:rPr lang="hu-HU" sz="2400" u="none" strike="noStrike">
                          <a:effectLst/>
                        </a:rPr>
                        <a:t>EventHandler&lt;T&gt;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void(object,T) (T </a:t>
                      </a:r>
                      <a:r>
                        <a:rPr lang="hu-HU" sz="2400" u="none" strike="noStrike" smtClean="0">
                          <a:effectLst/>
                        </a:rPr>
                        <a:t>EventArgs utód)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4"/>
                  </a:ext>
                </a:extLst>
              </a:tr>
              <a:tr h="360081">
                <a:tc>
                  <a:txBody>
                    <a:bodyPr/>
                    <a:lstStyle/>
                    <a:p>
                      <a:pPr algn="l" rtl="0" fontAlgn="ctr"/>
                      <a:r>
                        <a:rPr lang="hu-HU" sz="2400" b="1" u="none" strike="noStrike">
                          <a:effectLst/>
                        </a:rPr>
                        <a:t>Action</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5"/>
                  </a:ext>
                </a:extLst>
              </a:tr>
              <a:tr h="360081">
                <a:tc>
                  <a:txBody>
                    <a:bodyPr/>
                    <a:lstStyle/>
                    <a:p>
                      <a:pPr algn="l" rtl="0" fontAlgn="ctr"/>
                      <a:r>
                        <a:rPr lang="hu-HU" sz="2400" b="1" u="none" strike="noStrike">
                          <a:effectLst/>
                        </a:rPr>
                        <a:t>Action&lt;T&gt;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6"/>
                  </a:ext>
                </a:extLst>
              </a:tr>
              <a:tr h="360081">
                <a:tc>
                  <a:txBody>
                    <a:bodyPr/>
                    <a:lstStyle/>
                    <a:p>
                      <a:pPr algn="l" rtl="0" fontAlgn="ctr"/>
                      <a:r>
                        <a:rPr lang="hu-HU" sz="2400" b="1" u="none" strike="noStrike">
                          <a:effectLst/>
                        </a:rPr>
                        <a:t>Action&lt;T1,T2&gt;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void(T1,T2)</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7"/>
                  </a:ext>
                </a:extLst>
              </a:tr>
              <a:tr h="502412">
                <a:tc>
                  <a:txBody>
                    <a:bodyPr/>
                    <a:lstStyle/>
                    <a:p>
                      <a:pPr algn="l" rtl="0" fontAlgn="ctr"/>
                      <a:r>
                        <a:rPr lang="hu-HU" sz="2400" b="1" u="none" strike="noStrike">
                          <a:effectLst/>
                        </a:rPr>
                        <a:t>Action&lt;T1,T2,...,T16&gt;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void(T1,T2,...,T16)</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8"/>
                  </a:ext>
                </a:extLst>
              </a:tr>
              <a:tr h="360081">
                <a:tc>
                  <a:txBody>
                    <a:bodyPr/>
                    <a:lstStyle/>
                    <a:p>
                      <a:pPr algn="l" rtl="0" fontAlgn="ctr"/>
                      <a:r>
                        <a:rPr lang="hu-HU" sz="2400" b="1" u="none" strike="noStrike" dirty="0" err="1">
                          <a:effectLst/>
                        </a:rPr>
                        <a:t>Func</a:t>
                      </a:r>
                      <a:r>
                        <a:rPr lang="hu-HU" sz="2400" b="1" u="none" strike="noStrike" dirty="0">
                          <a:effectLst/>
                        </a:rPr>
                        <a:t>&lt;</a:t>
                      </a:r>
                      <a:r>
                        <a:rPr lang="hu-HU" sz="2400" b="1" u="none" strike="noStrike" dirty="0" err="1">
                          <a:effectLst/>
                        </a:rPr>
                        <a:t>TRes</a:t>
                      </a:r>
                      <a:r>
                        <a:rPr lang="hu-HU" sz="2400" b="1" u="none" strike="noStrike" dirty="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9"/>
                  </a:ext>
                </a:extLst>
              </a:tr>
              <a:tr h="360081">
                <a:tc>
                  <a:txBody>
                    <a:bodyPr/>
                    <a:lstStyle/>
                    <a:p>
                      <a:pPr algn="l" rtl="0" fontAlgn="ctr"/>
                      <a:r>
                        <a:rPr lang="hu-HU" sz="2400" b="1" u="none" strike="noStrike" dirty="0" err="1" smtClean="0">
                          <a:effectLst/>
                        </a:rPr>
                        <a:t>Func</a:t>
                      </a:r>
                      <a:r>
                        <a:rPr lang="hu-HU" sz="2400" b="1" u="none" strike="noStrike" dirty="0" smtClean="0">
                          <a:effectLst/>
                        </a:rPr>
                        <a:t>&lt;</a:t>
                      </a:r>
                      <a:r>
                        <a:rPr lang="en-US" sz="2400" b="1" u="none" strike="noStrike" dirty="0" smtClean="0">
                          <a:effectLst/>
                        </a:rPr>
                        <a:t>T, </a:t>
                      </a:r>
                      <a:r>
                        <a:rPr lang="hu-HU" sz="2400" b="1" u="none" strike="noStrike" dirty="0" err="1" smtClean="0">
                          <a:effectLst/>
                        </a:rPr>
                        <a:t>TRes</a:t>
                      </a:r>
                      <a:r>
                        <a:rPr lang="hu-HU" sz="2400" b="1" u="none" strike="noStrike" dirty="0" smtClean="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TRes(T)</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0"/>
                  </a:ext>
                </a:extLst>
              </a:tr>
              <a:tr h="419039">
                <a:tc>
                  <a:txBody>
                    <a:bodyPr/>
                    <a:lstStyle/>
                    <a:p>
                      <a:pPr algn="l" rtl="0" fontAlgn="ctr"/>
                      <a:r>
                        <a:rPr lang="hu-HU" sz="2400" b="1" u="none" strike="noStrike" dirty="0" err="1" smtClean="0">
                          <a:effectLst/>
                        </a:rPr>
                        <a:t>Func</a:t>
                      </a:r>
                      <a:r>
                        <a:rPr lang="hu-HU" sz="2400" b="1" u="none" strike="noStrike" dirty="0" smtClean="0">
                          <a:effectLst/>
                        </a:rPr>
                        <a:t>&lt;</a:t>
                      </a:r>
                      <a:r>
                        <a:rPr lang="en-US" sz="2400" b="1" u="none" strike="noStrike" dirty="0" smtClean="0">
                          <a:effectLst/>
                        </a:rPr>
                        <a:t>T1, T2, </a:t>
                      </a:r>
                      <a:r>
                        <a:rPr lang="hu-HU" sz="2400" b="1" u="none" strike="noStrike" dirty="0" err="1" smtClean="0">
                          <a:effectLst/>
                        </a:rPr>
                        <a:t>TRes</a:t>
                      </a:r>
                      <a:r>
                        <a:rPr lang="hu-HU" sz="2400" b="1" u="none" strike="noStrike" dirty="0" smtClean="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TRes(T1,T2)</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1"/>
                  </a:ext>
                </a:extLst>
              </a:tr>
              <a:tr h="669159">
                <a:tc>
                  <a:txBody>
                    <a:bodyPr/>
                    <a:lstStyle/>
                    <a:p>
                      <a:pPr algn="l" rtl="0" fontAlgn="ctr"/>
                      <a:r>
                        <a:rPr lang="hu-HU" sz="2400" b="1" u="none" strike="noStrike" dirty="0" err="1" smtClean="0">
                          <a:effectLst/>
                        </a:rPr>
                        <a:t>Func</a:t>
                      </a:r>
                      <a:r>
                        <a:rPr lang="hu-HU" sz="2400" b="1" u="none" strike="noStrike" dirty="0" smtClean="0">
                          <a:effectLst/>
                        </a:rPr>
                        <a:t>&lt;T1</a:t>
                      </a:r>
                      <a:r>
                        <a:rPr lang="hu-HU" sz="2400" b="1" u="none" strike="noStrike" dirty="0">
                          <a:effectLst/>
                        </a:rPr>
                        <a:t>, T2, ... </a:t>
                      </a:r>
                      <a:r>
                        <a:rPr lang="hu-HU" sz="2400" b="1" u="none" strike="noStrike" dirty="0" smtClean="0">
                          <a:effectLst/>
                        </a:rPr>
                        <a:t>T16</a:t>
                      </a:r>
                      <a:r>
                        <a:rPr lang="en-US" sz="2400" b="1" u="none" strike="noStrike" dirty="0" smtClean="0">
                          <a:effectLst/>
                        </a:rPr>
                        <a:t>, </a:t>
                      </a:r>
                      <a:r>
                        <a:rPr lang="hu-HU" sz="2400" b="1" u="none" strike="noStrike" dirty="0" err="1" smtClean="0">
                          <a:effectLst/>
                        </a:rPr>
                        <a:t>TRes</a:t>
                      </a:r>
                      <a:r>
                        <a:rPr lang="hu-HU" sz="2400" b="1" u="none" strike="noStrike" dirty="0" smtClean="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dirty="0" err="1">
                          <a:effectLst/>
                        </a:rPr>
                        <a:t>TRes</a:t>
                      </a:r>
                      <a:r>
                        <a:rPr lang="hu-HU" sz="2400" b="1" u="none" strike="noStrike" dirty="0">
                          <a:effectLst/>
                        </a:rPr>
                        <a:t>(T1,T2,...,T16)</a:t>
                      </a:r>
                      <a:endParaRPr lang="hu-HU" sz="2400" b="1" i="0" u="none" strike="noStrike" dirty="0">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2"/>
                  </a:ext>
                </a:extLst>
              </a:tr>
            </a:tbl>
          </a:graphicData>
        </a:graphic>
      </p:graphicFrame>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7</a:t>
            </a:fld>
            <a:endParaRPr lang="hu-HU"/>
          </a:p>
        </p:txBody>
      </p:sp>
    </p:spTree>
    <p:extLst>
      <p:ext uri="{BB962C8B-B14F-4D97-AF65-F5344CB8AC3E}">
        <p14:creationId xmlns:p14="http://schemas.microsoft.com/office/powerpoint/2010/main" val="520676101"/>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hu-HU" altLang="hu-HU" sz="2800" dirty="0" smtClean="0"/>
              <a:t>Sokszor paraméterként! </a:t>
            </a:r>
            <a:endParaRPr lang="hu-HU" altLang="hu-HU" sz="2800" dirty="0" smtClean="0"/>
          </a:p>
        </p:txBody>
      </p:sp>
      <p:sp>
        <p:nvSpPr>
          <p:cNvPr id="7173" name="Rectangle 2"/>
          <p:cNvSpPr>
            <a:spLocks noGrp="1" noChangeArrowheads="1"/>
          </p:cNvSpPr>
          <p:nvPr>
            <p:ph type="title" idx="4294967295"/>
          </p:nvPr>
        </p:nvSpPr>
        <p:spPr/>
        <p:txBody>
          <a:bodyPr/>
          <a:lstStyle/>
          <a:p>
            <a:pPr eaLnBrk="1" hangingPunct="1"/>
            <a:r>
              <a:rPr lang="hu-HU" altLang="hu-HU" dirty="0" err="1" smtClean="0">
                <a:latin typeface="+mn-lt"/>
              </a:rPr>
              <a:t>Delegate</a:t>
            </a:r>
            <a:r>
              <a:rPr lang="hu-HU" altLang="hu-HU" dirty="0" smtClean="0">
                <a:latin typeface="+mn-lt"/>
              </a:rPr>
              <a:t> használata a gyakorlatban</a:t>
            </a:r>
          </a:p>
        </p:txBody>
      </p:sp>
      <p:sp>
        <p:nvSpPr>
          <p:cNvPr id="7" name="Szövegdoboz 6"/>
          <p:cNvSpPr txBox="1">
            <a:spLocks noChangeArrowheads="1"/>
          </p:cNvSpPr>
          <p:nvPr/>
        </p:nvSpPr>
        <p:spPr bwMode="auto">
          <a:xfrm>
            <a:off x="467430" y="1268700"/>
            <a:ext cx="8209140"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highlight>
                  <a:srgbClr val="FFFFFF"/>
                </a:highlight>
                <a:latin typeface="Consolas"/>
              </a:rPr>
              <a:t>private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bool</a:t>
            </a:r>
            <a:r>
              <a:rPr lang="hu-HU" sz="1800" dirty="0" smtClean="0">
                <a:solidFill>
                  <a:srgbClr val="000000"/>
                </a:solidFill>
                <a:highlight>
                  <a:srgbClr val="FFFFFF"/>
                </a:highlight>
                <a:latin typeface="Consolas"/>
              </a:rPr>
              <a:t> ParosE(</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a:t>
            </a:r>
          </a:p>
          <a:p>
            <a:pPr algn="l"/>
            <a:r>
              <a:rPr lang="hu-HU" sz="1800" dirty="0" smtClean="0">
                <a:solidFill>
                  <a:srgbClr val="000000"/>
                </a:solidFill>
                <a:highlight>
                  <a:srgbClr val="FFFFFF"/>
                </a:highlight>
                <a:latin typeface="Consolas"/>
              </a:rPr>
              <a:t>{</a:t>
            </a:r>
          </a:p>
          <a:p>
            <a:pPr algn="l"/>
            <a:r>
              <a:rPr lang="hu-HU" sz="1800" dirty="0" smtClean="0">
                <a:solidFill>
                  <a:srgbClr val="0000FF"/>
                </a:solidFill>
                <a:highlight>
                  <a:srgbClr val="FFFFFF"/>
                </a:highlight>
                <a:latin typeface="Consolas"/>
              </a:rPr>
              <a:t>	return</a:t>
            </a:r>
            <a:r>
              <a:rPr lang="hu-HU" sz="1800" dirty="0" smtClean="0">
                <a:solidFill>
                  <a:srgbClr val="000000"/>
                </a:solidFill>
                <a:highlight>
                  <a:srgbClr val="FFFFFF"/>
                </a:highlight>
                <a:latin typeface="Consolas"/>
              </a:rPr>
              <a:t> i % 2 == 0;</a:t>
            </a:r>
          </a:p>
          <a:p>
            <a:pPr algn="l"/>
            <a:r>
              <a:rPr lang="hu-HU" sz="1800" dirty="0" smtClean="0">
                <a:solidFill>
                  <a:srgbClr val="000000"/>
                </a:solidFill>
                <a:highlight>
                  <a:srgbClr val="FFFFFF"/>
                </a:highlight>
                <a:latin typeface="Consolas"/>
              </a:rPr>
              <a:t>}</a:t>
            </a:r>
          </a:p>
          <a:p>
            <a:pPr algn="l"/>
            <a:r>
              <a:rPr lang="hu-HU" sz="1800" dirty="0" smtClean="0">
                <a:solidFill>
                  <a:srgbClr val="0000FF"/>
                </a:solidFill>
                <a:highlight>
                  <a:srgbClr val="FFFFFF"/>
                </a:highlight>
                <a:latin typeface="Consolas"/>
              </a:rPr>
              <a:t>private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ParosakatElore(</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i1, </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i2)</a:t>
            </a:r>
          </a:p>
          <a:p>
            <a:pPr algn="l"/>
            <a:r>
              <a:rPr lang="hu-HU" sz="1800" dirty="0" smtClean="0">
                <a:solidFill>
                  <a:srgbClr val="000000"/>
                </a:solidFill>
                <a:highlight>
                  <a:srgbClr val="FFFFFF"/>
                </a:highlight>
                <a:latin typeface="Consolas"/>
              </a:rPr>
              <a:t>{</a:t>
            </a:r>
          </a:p>
          <a:p>
            <a:pPr algn="l"/>
            <a:r>
              <a:rPr lang="hu-HU" sz="1800" dirty="0" smtClean="0">
                <a:solidFill>
                  <a:srgbClr val="0000FF"/>
                </a:solidFill>
                <a:highlight>
                  <a:srgbClr val="FFFFFF"/>
                </a:highlight>
                <a:latin typeface="Consolas"/>
              </a:rPr>
              <a:t>	bool</a:t>
            </a:r>
            <a:r>
              <a:rPr lang="hu-HU" sz="1800" dirty="0" smtClean="0">
                <a:solidFill>
                  <a:srgbClr val="000000"/>
                </a:solidFill>
                <a:highlight>
                  <a:srgbClr val="FFFFFF"/>
                </a:highlight>
                <a:latin typeface="Consolas"/>
              </a:rPr>
              <a:t> i1Paros = ParosE(i1);</a:t>
            </a:r>
          </a:p>
          <a:p>
            <a:pPr algn="l"/>
            <a:r>
              <a:rPr lang="hu-HU" sz="1800" dirty="0" smtClean="0">
                <a:solidFill>
                  <a:srgbClr val="0000FF"/>
                </a:solidFill>
                <a:highlight>
                  <a:srgbClr val="FFFFFF"/>
                </a:highlight>
                <a:latin typeface="Consolas"/>
              </a:rPr>
              <a:t>	bool</a:t>
            </a:r>
            <a:r>
              <a:rPr lang="hu-HU" sz="1800" dirty="0" smtClean="0">
                <a:solidFill>
                  <a:srgbClr val="000000"/>
                </a:solidFill>
                <a:highlight>
                  <a:srgbClr val="FFFFFF"/>
                </a:highlight>
                <a:latin typeface="Consolas"/>
              </a:rPr>
              <a:t> i2Paros = ParosE(i2);</a:t>
            </a:r>
          </a:p>
          <a:p>
            <a:pPr algn="l"/>
            <a:r>
              <a:rPr lang="hu-HU" sz="1800" dirty="0" smtClean="0">
                <a:solidFill>
                  <a:srgbClr val="0000FF"/>
                </a:solidFill>
                <a:highlight>
                  <a:srgbClr val="FFFFFF"/>
                </a:highlight>
                <a:latin typeface="Consolas"/>
              </a:rPr>
              <a:t>	if</a:t>
            </a:r>
            <a:r>
              <a:rPr lang="hu-HU" sz="1800" dirty="0" smtClean="0">
                <a:solidFill>
                  <a:srgbClr val="000000"/>
                </a:solidFill>
                <a:highlight>
                  <a:srgbClr val="FFFFFF"/>
                </a:highlight>
                <a:latin typeface="Consolas"/>
              </a:rPr>
              <a:t> (i1Paros &amp;&amp; !i2Paros)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-1;</a:t>
            </a:r>
          </a:p>
          <a:p>
            <a:pPr algn="l"/>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else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if</a:t>
            </a:r>
            <a:r>
              <a:rPr lang="hu-HU" sz="1800" dirty="0" smtClean="0">
                <a:solidFill>
                  <a:srgbClr val="000000"/>
                </a:solidFill>
                <a:highlight>
                  <a:srgbClr val="FFFFFF"/>
                </a:highlight>
                <a:latin typeface="Consolas"/>
              </a:rPr>
              <a:t> (!i1Paros &amp;&amp; i2Paros)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1;</a:t>
            </a:r>
          </a:p>
          <a:p>
            <a:pPr algn="l"/>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else</a:t>
            </a:r>
            <a:r>
              <a:rPr lang="hu-HU" sz="1800" dirty="0" smtClean="0">
                <a:solidFill>
                  <a:srgbClr val="000000"/>
                </a:solidFill>
                <a:highlight>
                  <a:srgbClr val="FFFFFF"/>
                </a:highlight>
                <a:latin typeface="Consolas"/>
              </a:rPr>
              <a:t> </a:t>
            </a:r>
            <a:r>
              <a:rPr lang="hu-HU" sz="1800" dirty="0" smtClean="0">
                <a:solidFill>
                  <a:srgbClr val="0000FF"/>
                </a:solidFill>
                <a:highlight>
                  <a:srgbClr val="FFFFFF"/>
                </a:highlight>
                <a:latin typeface="Consolas"/>
              </a:rPr>
              <a:t>return</a:t>
            </a:r>
            <a:r>
              <a:rPr lang="hu-HU" sz="1800" dirty="0" smtClean="0">
                <a:solidFill>
                  <a:srgbClr val="000000"/>
                </a:solidFill>
                <a:highlight>
                  <a:srgbClr val="FFFFFF"/>
                </a:highlight>
                <a:latin typeface="Consolas"/>
              </a:rPr>
              <a:t> 0;</a:t>
            </a:r>
          </a:p>
          <a:p>
            <a:pPr algn="l"/>
            <a:r>
              <a:rPr lang="hu-HU" sz="1800" dirty="0" smtClean="0">
                <a:solidFill>
                  <a:srgbClr val="000000"/>
                </a:solidFill>
                <a:highlight>
                  <a:srgbClr val="FFFFFF"/>
                </a:highlight>
                <a:latin typeface="Consolas"/>
              </a:rPr>
              <a:t>}</a:t>
            </a:r>
            <a:endParaRPr lang="hu-HU" sz="1800" kern="0" dirty="0">
              <a:solidFill>
                <a:srgbClr val="000000"/>
              </a:solidFill>
              <a:latin typeface="Consolas"/>
              <a:ea typeface="Calibri"/>
              <a:cs typeface="Times New Roman"/>
            </a:endParaRPr>
          </a:p>
        </p:txBody>
      </p:sp>
      <p:sp>
        <p:nvSpPr>
          <p:cNvPr id="8" name="Szövegdoboz 7"/>
          <p:cNvSpPr txBox="1">
            <a:spLocks noChangeArrowheads="1"/>
          </p:cNvSpPr>
          <p:nvPr/>
        </p:nvSpPr>
        <p:spPr bwMode="auto">
          <a:xfrm>
            <a:off x="467430" y="4941210"/>
            <a:ext cx="8209140"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smtClean="0">
                <a:solidFill>
                  <a:srgbClr val="0000FF"/>
                </a:solidFill>
                <a:highlight>
                  <a:srgbClr val="FFFFFF"/>
                </a:highlight>
                <a:latin typeface="Consolas"/>
              </a:rPr>
              <a:t>int</a:t>
            </a:r>
            <a:r>
              <a:rPr lang="en-GB" sz="1800" dirty="0" smtClean="0">
                <a:solidFill>
                  <a:srgbClr val="000000"/>
                </a:solidFill>
                <a:highlight>
                  <a:srgbClr val="FFFFFF"/>
                </a:highlight>
                <a:latin typeface="Consolas"/>
              </a:rPr>
              <a:t>[] tomb</a:t>
            </a:r>
            <a:r>
              <a:rPr lang="hu-HU" sz="1800" dirty="0" smtClean="0">
                <a:solidFill>
                  <a:srgbClr val="000000"/>
                </a:solidFill>
                <a:highlight>
                  <a:srgbClr val="FFFFFF"/>
                </a:highlight>
                <a:latin typeface="Consolas"/>
              </a:rPr>
              <a:t>;</a:t>
            </a:r>
            <a:r>
              <a:rPr lang="en-GB" sz="1800" dirty="0" smtClean="0">
                <a:solidFill>
                  <a:srgbClr val="000000"/>
                </a:solidFill>
                <a:highlight>
                  <a:srgbClr val="FFFFFF"/>
                </a:highlight>
                <a:latin typeface="Consolas"/>
              </a:rPr>
              <a:t> </a:t>
            </a:r>
            <a:r>
              <a:rPr lang="hu-HU" sz="1800" dirty="0" smtClean="0">
                <a:solidFill>
                  <a:srgbClr val="2B91AF"/>
                </a:solidFill>
                <a:highlight>
                  <a:srgbClr val="FFFFFF"/>
                </a:highlight>
                <a:latin typeface="Consolas"/>
              </a:rPr>
              <a:t>List</a:t>
            </a:r>
            <a:r>
              <a:rPr lang="hu-HU" sz="1800" dirty="0" smtClean="0">
                <a:solidFill>
                  <a:srgbClr val="000000"/>
                </a:solidFill>
                <a:highlight>
                  <a:srgbClr val="FFFFFF"/>
                </a:highlight>
                <a:latin typeface="Consolas"/>
              </a:rPr>
              <a:t>&lt;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&gt; lista; </a:t>
            </a:r>
          </a:p>
          <a:p>
            <a:pPr algn="l"/>
            <a:r>
              <a:rPr lang="hu-HU" sz="1800" dirty="0" smtClean="0">
                <a:solidFill>
                  <a:srgbClr val="008000"/>
                </a:solidFill>
                <a:highlight>
                  <a:srgbClr val="FFFFFF"/>
                </a:highlight>
                <a:latin typeface="Consolas"/>
              </a:rPr>
              <a:t>// ...     </a:t>
            </a:r>
            <a:endParaRPr lang="hu-HU" sz="1800" dirty="0" smtClean="0">
              <a:solidFill>
                <a:srgbClr val="000000"/>
              </a:solidFill>
              <a:highlight>
                <a:srgbClr val="FFFFFF"/>
              </a:highlight>
              <a:latin typeface="Consolas"/>
            </a:endParaRPr>
          </a:p>
          <a:p>
            <a:pPr algn="l"/>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 elsoParos = </a:t>
            </a:r>
            <a:r>
              <a:rPr lang="hu-HU" sz="1800" dirty="0" smtClean="0">
                <a:solidFill>
                  <a:srgbClr val="C00000"/>
                </a:solidFill>
                <a:highlight>
                  <a:srgbClr val="FFFFFF"/>
                </a:highlight>
                <a:latin typeface="Consolas"/>
              </a:rPr>
              <a:t>lista.Find(ParosE);</a:t>
            </a:r>
          </a:p>
          <a:p>
            <a:pPr algn="l"/>
            <a:r>
              <a:rPr lang="hu-HU" sz="1800" dirty="0" smtClean="0">
                <a:solidFill>
                  <a:srgbClr val="2B91AF"/>
                </a:solidFill>
                <a:highlight>
                  <a:srgbClr val="FFFFFF"/>
                </a:highlight>
                <a:latin typeface="Consolas"/>
              </a:rPr>
              <a:t>List</a:t>
            </a:r>
            <a:r>
              <a:rPr lang="hu-HU" sz="1800" dirty="0" smtClean="0">
                <a:solidFill>
                  <a:srgbClr val="000000"/>
                </a:solidFill>
                <a:highlight>
                  <a:srgbClr val="FFFFFF"/>
                </a:highlight>
                <a:latin typeface="Consolas"/>
              </a:rPr>
              <a:t>&lt;</a:t>
            </a:r>
            <a:r>
              <a:rPr lang="hu-HU" sz="1800" dirty="0" smtClean="0">
                <a:solidFill>
                  <a:srgbClr val="0000FF"/>
                </a:solidFill>
                <a:highlight>
                  <a:srgbClr val="FFFFFF"/>
                </a:highlight>
                <a:latin typeface="Consolas"/>
              </a:rPr>
              <a:t>int</a:t>
            </a:r>
            <a:r>
              <a:rPr lang="hu-HU" sz="1800" dirty="0" smtClean="0">
                <a:solidFill>
                  <a:srgbClr val="000000"/>
                </a:solidFill>
                <a:highlight>
                  <a:srgbClr val="FFFFFF"/>
                </a:highlight>
                <a:latin typeface="Consolas"/>
              </a:rPr>
              <a:t>&gt; osszesParos = </a:t>
            </a:r>
            <a:r>
              <a:rPr lang="hu-HU" sz="1800" dirty="0" smtClean="0">
                <a:solidFill>
                  <a:srgbClr val="C00000"/>
                </a:solidFill>
                <a:highlight>
                  <a:srgbClr val="FFFFFF"/>
                </a:highlight>
                <a:latin typeface="Consolas"/>
              </a:rPr>
              <a:t>lista.FindAll(ParosE);</a:t>
            </a:r>
          </a:p>
          <a:p>
            <a:pPr algn="l"/>
            <a:r>
              <a:rPr lang="hu-HU" sz="1800" dirty="0" smtClean="0">
                <a:solidFill>
                  <a:srgbClr val="0000FF"/>
                </a:solidFill>
                <a:highlight>
                  <a:srgbClr val="FFFFFF"/>
                </a:highlight>
                <a:latin typeface="Consolas"/>
              </a:rPr>
              <a:t>bool</a:t>
            </a:r>
            <a:r>
              <a:rPr lang="hu-HU" sz="1800" dirty="0" smtClean="0">
                <a:solidFill>
                  <a:srgbClr val="000000"/>
                </a:solidFill>
                <a:highlight>
                  <a:srgbClr val="FFFFFF"/>
                </a:highlight>
                <a:latin typeface="Consolas"/>
              </a:rPr>
              <a:t> vanParos = </a:t>
            </a:r>
            <a:r>
              <a:rPr lang="hu-HU" sz="1800" dirty="0" smtClean="0">
                <a:solidFill>
                  <a:srgbClr val="C00000"/>
                </a:solidFill>
                <a:highlight>
                  <a:srgbClr val="FFFFFF"/>
                </a:highlight>
                <a:latin typeface="Consolas"/>
              </a:rPr>
              <a:t>lista.Exists(ParosE);</a:t>
            </a:r>
          </a:p>
          <a:p>
            <a:pPr algn="l"/>
            <a:r>
              <a:rPr lang="hu-HU" sz="1800" b="1" dirty="0" smtClean="0">
                <a:solidFill>
                  <a:srgbClr val="C00000"/>
                </a:solidFill>
                <a:highlight>
                  <a:srgbClr val="FFFFFF"/>
                </a:highlight>
                <a:latin typeface="Consolas"/>
              </a:rPr>
              <a:t>Array</a:t>
            </a:r>
            <a:r>
              <a:rPr lang="hu-HU" sz="1800" dirty="0" smtClean="0">
                <a:solidFill>
                  <a:srgbClr val="C00000"/>
                </a:solidFill>
                <a:highlight>
                  <a:srgbClr val="FFFFFF"/>
                </a:highlight>
                <a:latin typeface="Consolas"/>
              </a:rPr>
              <a:t>.Sort(tomb, ParosakatElore);</a:t>
            </a:r>
            <a:endParaRPr lang="hu-HU" sz="1800" kern="0" dirty="0">
              <a:solidFill>
                <a:srgbClr val="C00000"/>
              </a:solidFill>
              <a:latin typeface="Consolas"/>
              <a:ea typeface="Calibri"/>
              <a:cs typeface="Times New Roman"/>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8</a:t>
            </a:fld>
            <a:endParaRPr lang="hu-HU"/>
          </a:p>
        </p:txBody>
      </p:sp>
    </p:spTree>
    <p:extLst>
      <p:ext uri="{BB962C8B-B14F-4D97-AF65-F5344CB8AC3E}">
        <p14:creationId xmlns:p14="http://schemas.microsoft.com/office/powerpoint/2010/main" val="113748859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4294967295"/>
          </p:nvPr>
        </p:nvSpPr>
        <p:spPr>
          <a:xfrm>
            <a:off x="107950" y="765175"/>
            <a:ext cx="10152840" cy="5688013"/>
          </a:xfrm>
        </p:spPr>
        <p:txBody>
          <a:bodyPr/>
          <a:lstStyle/>
          <a:p>
            <a:pPr>
              <a:lnSpc>
                <a:spcPct val="115000"/>
              </a:lnSpc>
              <a:buFontTx/>
              <a:buNone/>
            </a:pPr>
            <a:r>
              <a:rPr lang="hu-HU" altLang="hu-HU" sz="1800" dirty="0" err="1" smtClean="0">
                <a:solidFill>
                  <a:srgbClr val="0000FF"/>
                </a:solidFill>
                <a:latin typeface="Consolas" pitchFamily="49" charset="0"/>
                <a:ea typeface="Calibri" pitchFamily="34" charset="0"/>
                <a:cs typeface="Calibri" pitchFamily="34" charset="0"/>
              </a:rPr>
              <a:t>delegate</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bool</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2B91AF"/>
                </a:solidFill>
                <a:latin typeface="Consolas" pitchFamily="49" charset="0"/>
                <a:ea typeface="Calibri" pitchFamily="34" charset="0"/>
                <a:cs typeface="Calibri" pitchFamily="34" charset="0"/>
              </a:rPr>
              <a:t>Osszehasonlito</a:t>
            </a:r>
            <a:r>
              <a:rPr lang="hu-HU" altLang="hu-HU" sz="1800" dirty="0" smtClean="0">
                <a:latin typeface="Consolas" pitchFamily="49" charset="0"/>
                <a:ea typeface="Calibri" pitchFamily="34" charset="0"/>
                <a:cs typeface="Calibri" pitchFamily="34" charset="0"/>
              </a:rPr>
              <a:t>(</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smtClean="0">
                <a:latin typeface="Consolas" pitchFamily="49" charset="0"/>
                <a:ea typeface="Calibri" pitchFamily="34" charset="0"/>
                <a:cs typeface="Calibri" pitchFamily="34" charset="0"/>
              </a:rPr>
              <a:t> bal, </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smtClean="0">
                <a:latin typeface="Consolas" pitchFamily="49" charset="0"/>
                <a:ea typeface="Calibri" pitchFamily="34" charset="0"/>
                <a:cs typeface="Calibri" pitchFamily="34" charset="0"/>
              </a:rPr>
              <a:t> jobb);</a:t>
            </a:r>
            <a:endParaRPr lang="hu-HU" altLang="hu-HU" sz="1800" dirty="0" smtClean="0">
              <a:ea typeface="Calibri" pitchFamily="34" charset="0"/>
              <a:cs typeface="Calibri" pitchFamily="34" charset="0"/>
            </a:endParaRPr>
          </a:p>
          <a:p>
            <a:pPr>
              <a:lnSpc>
                <a:spcPct val="115000"/>
              </a:lnSpc>
              <a:buFontTx/>
              <a:buNone/>
            </a:pPr>
            <a:r>
              <a:rPr lang="hu-HU" altLang="hu-HU" sz="1800" dirty="0" err="1" smtClean="0">
                <a:solidFill>
                  <a:srgbClr val="0000FF"/>
                </a:solidFill>
                <a:latin typeface="Consolas" pitchFamily="49" charset="0"/>
                <a:ea typeface="Calibri" pitchFamily="34" charset="0"/>
                <a:cs typeface="Calibri" pitchFamily="34" charset="0"/>
              </a:rPr>
              <a:t>class</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2B91AF"/>
                </a:solidFill>
                <a:latin typeface="Consolas" pitchFamily="49" charset="0"/>
                <a:ea typeface="Calibri" pitchFamily="34" charset="0"/>
                <a:cs typeface="Calibri" pitchFamily="34" charset="0"/>
              </a:rPr>
              <a:t>EgyszeruCseresRendezo</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a:t>
            </a:r>
            <a:endParaRPr lang="hu-HU" altLang="hu-HU" sz="1800" dirty="0" smtClean="0">
              <a:ea typeface="Calibri" pitchFamily="34" charset="0"/>
              <a:cs typeface="Calibri" pitchFamily="34" charset="0"/>
            </a:endParaRPr>
          </a:p>
          <a:p>
            <a:pPr>
              <a:lnSpc>
                <a:spcPct val="115000"/>
              </a:lnSpc>
              <a:buFontTx/>
              <a:buNone/>
            </a:pPr>
            <a:r>
              <a:rPr lang="en-US" altLang="hu-HU" sz="1800" dirty="0" smtClean="0">
                <a:solidFill>
                  <a:srgbClr val="0000FF"/>
                </a:solidFill>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public</a:t>
            </a:r>
            <a:r>
              <a:rPr lang="hu-HU" altLang="hu-HU" sz="1800" dirty="0" smtClean="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static</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void</a:t>
            </a:r>
            <a:r>
              <a:rPr lang="hu-HU" altLang="hu-HU" sz="1800" dirty="0">
                <a:latin typeface="Consolas" pitchFamily="49" charset="0"/>
                <a:ea typeface="Calibri" pitchFamily="34" charset="0"/>
                <a:cs typeface="Calibri" pitchFamily="34" charset="0"/>
              </a:rPr>
              <a:t> </a:t>
            </a:r>
            <a:r>
              <a:rPr lang="en-US" altLang="hu-HU" sz="1800" dirty="0">
                <a:latin typeface="Consolas" pitchFamily="49" charset="0"/>
                <a:ea typeface="Calibri" pitchFamily="34" charset="0"/>
                <a:cs typeface="Calibri" pitchFamily="34" charset="0"/>
              </a:rPr>
              <a:t>Sort</a:t>
            </a:r>
            <a:r>
              <a:rPr lang="hu-HU" altLang="hu-HU" sz="1800" dirty="0">
                <a:latin typeface="Consolas" pitchFamily="49" charset="0"/>
                <a:ea typeface="Calibri" pitchFamily="34" charset="0"/>
                <a:cs typeface="Calibri" pitchFamily="34" charset="0"/>
              </a:rPr>
              <a:t>(</a:t>
            </a:r>
            <a:r>
              <a:rPr lang="hu-HU" altLang="hu-HU" sz="1800" dirty="0" err="1">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a:t>
            </a:r>
            <a:r>
              <a:rPr lang="en-US" altLang="hu-HU" sz="1800" dirty="0"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 </a:t>
            </a:r>
            <a:r>
              <a:rPr lang="en-US" altLang="hu-HU" sz="1800" dirty="0" err="1">
                <a:solidFill>
                  <a:srgbClr val="2B91AF"/>
                </a:solidFill>
                <a:latin typeface="Consolas" pitchFamily="49" charset="0"/>
                <a:ea typeface="Calibri" pitchFamily="34" charset="0"/>
                <a:cs typeface="Calibri" pitchFamily="34" charset="0"/>
              </a:rPr>
              <a:t>Func</a:t>
            </a:r>
            <a:r>
              <a:rPr lang="en-US" altLang="hu-HU" sz="1800" dirty="0">
                <a:solidFill>
                  <a:srgbClr val="2B91AF"/>
                </a:solidFill>
                <a:latin typeface="Consolas" pitchFamily="49" charset="0"/>
                <a:ea typeface="Calibri" pitchFamily="34" charset="0"/>
                <a:cs typeface="Calibri" pitchFamily="34" charset="0"/>
              </a:rPr>
              <a:t>&lt;</a:t>
            </a:r>
            <a:r>
              <a:rPr lang="en-US" altLang="hu-HU" sz="1800" dirty="0">
                <a:solidFill>
                  <a:srgbClr val="0000FF"/>
                </a:solidFill>
                <a:latin typeface="Consolas" pitchFamily="49" charset="0"/>
                <a:ea typeface="Calibri" pitchFamily="34" charset="0"/>
                <a:cs typeface="Calibri" pitchFamily="34" charset="0"/>
              </a:rPr>
              <a:t>object, object, bool</a:t>
            </a:r>
            <a:r>
              <a:rPr lang="en-US" altLang="hu-HU" sz="1800" dirty="0">
                <a:solidFill>
                  <a:srgbClr val="2B91AF"/>
                </a:solidFill>
                <a:latin typeface="Consolas" pitchFamily="49" charset="0"/>
                <a:ea typeface="Calibri" pitchFamily="34" charset="0"/>
                <a:cs typeface="Calibri" pitchFamily="34" charset="0"/>
              </a:rPr>
              <a:t>&gt;</a:t>
            </a:r>
            <a:r>
              <a:rPr lang="hu-HU" altLang="hu-HU" sz="1800" dirty="0">
                <a:latin typeface="Consolas" pitchFamily="49" charset="0"/>
                <a:ea typeface="Calibri" pitchFamily="34" charset="0"/>
                <a:cs typeface="Calibri" pitchFamily="34" charset="0"/>
              </a:rPr>
              <a:t> </a:t>
            </a:r>
            <a:r>
              <a:rPr lang="en-US" altLang="hu-HU" sz="1800" dirty="0" err="1" smtClean="0">
                <a:latin typeface="Consolas" pitchFamily="49" charset="0"/>
                <a:ea typeface="Calibri" pitchFamily="34" charset="0"/>
                <a:cs typeface="Calibri" pitchFamily="34" charset="0"/>
              </a:rPr>
              <a:t>nagyobb</a:t>
            </a:r>
            <a:r>
              <a:rPr lang="hu-HU" altLang="hu-HU" sz="1800" dirty="0" smtClean="0">
                <a:latin typeface="Consolas" pitchFamily="49" charset="0"/>
                <a:ea typeface="Calibri" pitchFamily="34" charset="0"/>
                <a:cs typeface="Calibri" pitchFamily="34" charset="0"/>
              </a:rPr>
              <a:t>)</a:t>
            </a:r>
            <a:r>
              <a:rPr lang="en-US" altLang="hu-HU" sz="1800" dirty="0" smtClean="0">
                <a:latin typeface="Consolas" pitchFamily="49" charset="0"/>
                <a:ea typeface="Calibri" pitchFamily="34" charset="0"/>
                <a:cs typeface="Calibri" pitchFamily="34" charset="0"/>
              </a:rPr>
              <a:t/>
            </a:r>
            <a:br>
              <a:rPr lang="en-US" altLang="hu-HU" sz="1800" dirty="0" smtClean="0">
                <a:latin typeface="Consolas" pitchFamily="49" charset="0"/>
                <a:ea typeface="Calibri" pitchFamily="34" charset="0"/>
                <a:cs typeface="Calibri" pitchFamily="34" charset="0"/>
              </a:rPr>
            </a:br>
            <a:r>
              <a:rPr lang="hu-HU" altLang="hu-HU" sz="1800" dirty="0" err="1" smtClean="0">
                <a:solidFill>
                  <a:srgbClr val="0000FF"/>
                </a:solidFill>
                <a:latin typeface="Consolas" pitchFamily="49" charset="0"/>
                <a:ea typeface="Calibri" pitchFamily="34" charset="0"/>
                <a:cs typeface="Calibri" pitchFamily="34" charset="0"/>
              </a:rPr>
              <a:t>public</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static</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void</a:t>
            </a:r>
            <a:r>
              <a:rPr lang="hu-HU" altLang="hu-HU" sz="1800" dirty="0" smtClean="0">
                <a:latin typeface="Consolas" pitchFamily="49" charset="0"/>
                <a:ea typeface="Calibri" pitchFamily="34" charset="0"/>
                <a:cs typeface="Calibri" pitchFamily="34" charset="0"/>
              </a:rPr>
              <a:t> Rendez(</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smtClean="0">
                <a:latin typeface="Consolas" pitchFamily="49" charset="0"/>
                <a:ea typeface="Calibri" pitchFamily="34" charset="0"/>
                <a:cs typeface="Calibri" pitchFamily="34" charset="0"/>
              </a:rPr>
              <a:t>[] </a:t>
            </a:r>
            <a:r>
              <a:rPr lang="hu-HU" altLang="hu-HU" sz="1800" dirty="0" err="1"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2B91AF"/>
                </a:solidFill>
                <a:latin typeface="Consolas" pitchFamily="49" charset="0"/>
                <a:ea typeface="Calibri" pitchFamily="34" charset="0"/>
                <a:cs typeface="Calibri" pitchFamily="34" charset="0"/>
              </a:rPr>
              <a:t>Osszehasonlito</a:t>
            </a:r>
            <a:r>
              <a:rPr lang="hu-HU" altLang="hu-HU" sz="1800" dirty="0" smtClean="0">
                <a:latin typeface="Consolas" pitchFamily="49" charset="0"/>
                <a:ea typeface="Calibri" pitchFamily="34" charset="0"/>
                <a:cs typeface="Calibri" pitchFamily="34" charset="0"/>
              </a:rPr>
              <a:t> nagyobb)</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for</a:t>
            </a:r>
            <a:r>
              <a:rPr lang="hu-HU" altLang="hu-HU" sz="1800" dirty="0" smtClean="0">
                <a:latin typeface="Consolas" pitchFamily="49" charset="0"/>
                <a:ea typeface="Calibri" pitchFamily="34" charset="0"/>
                <a:cs typeface="Calibri" pitchFamily="34" charset="0"/>
              </a:rPr>
              <a:t> (</a:t>
            </a:r>
            <a:r>
              <a:rPr lang="hu-HU" altLang="hu-HU" sz="1800" dirty="0" smtClean="0">
                <a:solidFill>
                  <a:srgbClr val="0000FF"/>
                </a:solidFill>
                <a:latin typeface="Consolas" pitchFamily="49" charset="0"/>
                <a:ea typeface="Calibri" pitchFamily="34" charset="0"/>
                <a:cs typeface="Calibri" pitchFamily="34" charset="0"/>
              </a:rPr>
              <a:t>int</a:t>
            </a:r>
            <a:r>
              <a:rPr lang="hu-HU" altLang="hu-HU" sz="1800" dirty="0" smtClean="0">
                <a:latin typeface="Consolas" pitchFamily="49" charset="0"/>
                <a:ea typeface="Calibri" pitchFamily="34" charset="0"/>
                <a:cs typeface="Calibri" pitchFamily="34" charset="0"/>
              </a:rPr>
              <a:t> i = 0; i &lt; </a:t>
            </a:r>
            <a:r>
              <a:rPr lang="hu-HU" altLang="hu-HU" sz="1800" dirty="0" err="1" smtClean="0">
                <a:latin typeface="Consolas" pitchFamily="49" charset="0"/>
                <a:ea typeface="Calibri" pitchFamily="34" charset="0"/>
                <a:cs typeface="Calibri" pitchFamily="34" charset="0"/>
              </a:rPr>
              <a:t>tomb.Length</a:t>
            </a:r>
            <a:r>
              <a:rPr lang="hu-HU" altLang="hu-HU" sz="1800" dirty="0" smtClean="0">
                <a:latin typeface="Consolas" pitchFamily="49" charset="0"/>
                <a:ea typeface="Calibri" pitchFamily="34" charset="0"/>
                <a:cs typeface="Calibri" pitchFamily="34" charset="0"/>
              </a:rPr>
              <a:t>; i++)</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for</a:t>
            </a:r>
            <a:r>
              <a:rPr lang="hu-HU" altLang="hu-HU" sz="1800" dirty="0" smtClean="0">
                <a:latin typeface="Consolas" pitchFamily="49" charset="0"/>
                <a:ea typeface="Calibri" pitchFamily="34" charset="0"/>
                <a:cs typeface="Calibri" pitchFamily="34" charset="0"/>
              </a:rPr>
              <a:t> (</a:t>
            </a:r>
            <a:r>
              <a:rPr lang="hu-HU" altLang="hu-HU" sz="1800" dirty="0" smtClean="0">
                <a:solidFill>
                  <a:srgbClr val="0000FF"/>
                </a:solidFill>
                <a:latin typeface="Consolas" pitchFamily="49" charset="0"/>
                <a:ea typeface="Calibri" pitchFamily="34" charset="0"/>
                <a:cs typeface="Calibri" pitchFamily="34" charset="0"/>
              </a:rPr>
              <a:t>int</a:t>
            </a:r>
            <a:r>
              <a:rPr lang="hu-HU" altLang="hu-HU" sz="1800" dirty="0" smtClean="0">
                <a:latin typeface="Consolas" pitchFamily="49" charset="0"/>
                <a:ea typeface="Calibri" pitchFamily="34" charset="0"/>
                <a:cs typeface="Calibri" pitchFamily="34" charset="0"/>
              </a:rPr>
              <a:t> j = i + 1; j &lt; </a:t>
            </a:r>
            <a:r>
              <a:rPr lang="hu-HU" altLang="hu-HU" sz="1800" dirty="0" err="1" smtClean="0">
                <a:latin typeface="Consolas" pitchFamily="49" charset="0"/>
                <a:ea typeface="Calibri" pitchFamily="34" charset="0"/>
                <a:cs typeface="Calibri" pitchFamily="34" charset="0"/>
              </a:rPr>
              <a:t>tomb.Length</a:t>
            </a:r>
            <a:r>
              <a:rPr lang="hu-HU" altLang="hu-HU" sz="1800" dirty="0" smtClean="0">
                <a:latin typeface="Consolas" pitchFamily="49" charset="0"/>
                <a:ea typeface="Calibri" pitchFamily="34" charset="0"/>
                <a:cs typeface="Calibri" pitchFamily="34" charset="0"/>
              </a:rPr>
              <a:t>; j++)</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if</a:t>
            </a:r>
            <a:r>
              <a:rPr lang="hu-HU" altLang="hu-HU" sz="1800" dirty="0" smtClean="0">
                <a:latin typeface="Consolas" pitchFamily="49" charset="0"/>
                <a:ea typeface="Calibri" pitchFamily="34" charset="0"/>
                <a:cs typeface="Calibri" pitchFamily="34" charset="0"/>
              </a:rPr>
              <a:t> (</a:t>
            </a:r>
            <a:r>
              <a:rPr lang="hu-HU" altLang="hu-HU" sz="1800" dirty="0" smtClean="0">
                <a:latin typeface="Consolas" pitchFamily="49" charset="0"/>
                <a:ea typeface="Calibri" pitchFamily="34" charset="0"/>
                <a:cs typeface="Calibri" pitchFamily="34" charset="0"/>
              </a:rPr>
              <a:t>nagyobb</a:t>
            </a:r>
            <a:r>
              <a:rPr lang="en-US" altLang="hu-HU" sz="1800" dirty="0" smtClean="0">
                <a:latin typeface="Consolas" pitchFamily="49" charset="0"/>
                <a:ea typeface="Calibri" pitchFamily="34" charset="0"/>
                <a:cs typeface="Calibri" pitchFamily="34" charset="0"/>
              </a:rPr>
              <a:t>?.Invoke</a:t>
            </a:r>
            <a:r>
              <a:rPr lang="hu-HU" altLang="hu-HU" sz="1800" dirty="0" smtClean="0">
                <a:latin typeface="Consolas" pitchFamily="49" charset="0"/>
                <a:ea typeface="Calibri" pitchFamily="34" charset="0"/>
                <a:cs typeface="Calibri" pitchFamily="34" charset="0"/>
              </a:rPr>
              <a:t>(</a:t>
            </a:r>
            <a:r>
              <a:rPr lang="hu-HU" altLang="hu-HU" sz="1800" dirty="0" err="1"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[j</a:t>
            </a:r>
            <a:r>
              <a:rPr lang="hu-HU" altLang="hu-HU" sz="1800" dirty="0" smtClean="0">
                <a:latin typeface="Consolas" pitchFamily="49" charset="0"/>
                <a:ea typeface="Calibri" pitchFamily="34" charset="0"/>
                <a:cs typeface="Calibri" pitchFamily="34" charset="0"/>
              </a:rPr>
              <a:t>], </a:t>
            </a:r>
            <a:r>
              <a:rPr lang="hu-HU" altLang="hu-HU" sz="1800" dirty="0" err="1"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[i]))</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solidFill>
                  <a:srgbClr val="0000FF"/>
                </a:solidFill>
                <a:latin typeface="Consolas" pitchFamily="49" charset="0"/>
                <a:ea typeface="Calibri" pitchFamily="34" charset="0"/>
                <a:cs typeface="Calibri" pitchFamily="34" charset="0"/>
              </a:rPr>
              <a:t>object</a:t>
            </a:r>
            <a:r>
              <a:rPr lang="hu-HU" altLang="hu-HU" sz="1800" dirty="0" smtClean="0">
                <a:latin typeface="Consolas" pitchFamily="49" charset="0"/>
                <a:ea typeface="Calibri" pitchFamily="34" charset="0"/>
                <a:cs typeface="Calibri" pitchFamily="34" charset="0"/>
              </a:rPr>
              <a:t> ideiglenes = </a:t>
            </a:r>
            <a:r>
              <a:rPr lang="hu-HU" altLang="hu-HU" sz="1800" dirty="0" err="1"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[i];</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[i] = </a:t>
            </a:r>
            <a:r>
              <a:rPr lang="hu-HU" altLang="hu-HU" sz="1800" dirty="0" err="1"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[j];</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r>
              <a:rPr lang="hu-HU" altLang="hu-HU" sz="1800" dirty="0" err="1" smtClean="0">
                <a:latin typeface="Consolas" pitchFamily="49" charset="0"/>
                <a:ea typeface="Calibri" pitchFamily="34" charset="0"/>
                <a:cs typeface="Calibri" pitchFamily="34" charset="0"/>
              </a:rPr>
              <a:t>tomb</a:t>
            </a:r>
            <a:r>
              <a:rPr lang="hu-HU" altLang="hu-HU" sz="1800" dirty="0" smtClean="0">
                <a:latin typeface="Consolas" pitchFamily="49" charset="0"/>
                <a:ea typeface="Calibri" pitchFamily="34" charset="0"/>
                <a:cs typeface="Calibri" pitchFamily="34" charset="0"/>
              </a:rPr>
              <a:t>[j] = ideiglenes;</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    }</a:t>
            </a:r>
            <a:endParaRPr lang="hu-HU" altLang="hu-HU" sz="1800" dirty="0" smtClean="0">
              <a:ea typeface="Calibri" pitchFamily="34" charset="0"/>
              <a:cs typeface="Calibri" pitchFamily="34" charset="0"/>
            </a:endParaRPr>
          </a:p>
          <a:p>
            <a:pPr>
              <a:lnSpc>
                <a:spcPct val="115000"/>
              </a:lnSpc>
              <a:buFontTx/>
              <a:buNone/>
            </a:pPr>
            <a:r>
              <a:rPr lang="hu-HU" altLang="hu-HU" sz="1800" dirty="0" smtClean="0">
                <a:latin typeface="Consolas" pitchFamily="49" charset="0"/>
                <a:ea typeface="Calibri" pitchFamily="34" charset="0"/>
                <a:cs typeface="Calibri" pitchFamily="34" charset="0"/>
              </a:rPr>
              <a:t>}</a:t>
            </a:r>
            <a:endParaRPr lang="hu-HU" altLang="hu-HU" sz="1800" dirty="0" smtClean="0"/>
          </a:p>
        </p:txBody>
      </p:sp>
      <p:sp>
        <p:nvSpPr>
          <p:cNvPr id="10245" name="Rectangle 2"/>
          <p:cNvSpPr>
            <a:spLocks noGrp="1" noChangeArrowheads="1"/>
          </p:cNvSpPr>
          <p:nvPr>
            <p:ph type="title" idx="4294967295"/>
          </p:nvPr>
        </p:nvSpPr>
        <p:spPr/>
        <p:txBody>
          <a:bodyPr/>
          <a:lstStyle/>
          <a:p>
            <a:pPr eaLnBrk="1" hangingPunct="1"/>
            <a:r>
              <a:rPr lang="en-US" altLang="hu-HU" dirty="0" err="1" smtClean="0">
                <a:latin typeface="+mn-lt"/>
              </a:rPr>
              <a:t>Az</a:t>
            </a:r>
            <a:r>
              <a:rPr lang="en-US" altLang="hu-HU" dirty="0" smtClean="0">
                <a:latin typeface="+mn-lt"/>
              </a:rPr>
              <a:t> </a:t>
            </a:r>
            <a:r>
              <a:rPr lang="hu-HU" altLang="hu-HU" dirty="0" err="1" smtClean="0">
                <a:latin typeface="+mn-lt"/>
              </a:rPr>
              <a:t>Array.Sort</a:t>
            </a:r>
            <a:r>
              <a:rPr lang="en-US" altLang="hu-HU" dirty="0" smtClean="0">
                <a:latin typeface="+mn-lt"/>
              </a:rPr>
              <a:t> </a:t>
            </a:r>
            <a:r>
              <a:rPr lang="hu-HU" altLang="hu-HU" dirty="0" smtClean="0">
                <a:latin typeface="+mn-lt"/>
              </a:rPr>
              <a:t>újra-felfedezése</a:t>
            </a:r>
            <a:endParaRPr lang="hu-HU" altLang="hu-HU" dirty="0" smtClean="0">
              <a:latin typeface="+mn-lt"/>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9</a:t>
            </a:fld>
            <a:endParaRPr lang="hu-HU"/>
          </a:p>
        </p:txBody>
      </p:sp>
    </p:spTree>
    <p:extLst>
      <p:ext uri="{BB962C8B-B14F-4D97-AF65-F5344CB8AC3E}">
        <p14:creationId xmlns:p14="http://schemas.microsoft.com/office/powerpoint/2010/main" val="2871830069"/>
      </p:ext>
    </p:extLst>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27756</TotalTime>
  <Words>2366</Words>
  <Application>Microsoft Office PowerPoint</Application>
  <PresentationFormat>Diavetítés a képernyőre (4:3 oldalarány)</PresentationFormat>
  <Paragraphs>429</Paragraphs>
  <Slides>29</Slides>
  <Notes>19</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29</vt:i4>
      </vt:variant>
    </vt:vector>
  </HeadingPairs>
  <TitlesOfParts>
    <vt:vector size="37" baseType="lpstr">
      <vt:lpstr>Wingdings</vt:lpstr>
      <vt:lpstr>Arial</vt:lpstr>
      <vt:lpstr>Times New Roman</vt:lpstr>
      <vt:lpstr>Segoe UI</vt:lpstr>
      <vt:lpstr>Consolas</vt:lpstr>
      <vt:lpstr>Calibri</vt:lpstr>
      <vt:lpstr>Silver</vt:lpstr>
      <vt:lpstr>1_Silver</vt:lpstr>
      <vt:lpstr>Haladó fejlesztési technikák</vt:lpstr>
      <vt:lpstr>Követelmények</vt:lpstr>
      <vt:lpstr>Féléves Feladat</vt:lpstr>
      <vt:lpstr>Delegate</vt:lpstr>
      <vt:lpstr>Delegate használata</vt:lpstr>
      <vt:lpstr>Saját vs. beépített delegate típus</vt:lpstr>
      <vt:lpstr>Beépített delegate típusok</vt:lpstr>
      <vt:lpstr>Delegate használata a gyakorlatban</vt:lpstr>
      <vt:lpstr>Az Array.Sort újra-felfedezése</vt:lpstr>
      <vt:lpstr>Az Array.Sort újra-felfedezése</vt:lpstr>
      <vt:lpstr>Az Array.Sort újra-felfedezése</vt:lpstr>
      <vt:lpstr>Esemény vs. delegate</vt:lpstr>
      <vt:lpstr>Eseménykezelés – Névkonvenciók</vt:lpstr>
      <vt:lpstr>Névtelen függvények</vt:lpstr>
      <vt:lpstr>Anonim függvények</vt:lpstr>
      <vt:lpstr>Lambda függvények</vt:lpstr>
      <vt:lpstr>Lambda kifejezések</vt:lpstr>
      <vt:lpstr>Lambda kifejezések</vt:lpstr>
      <vt:lpstr>Lambda kifejezések</vt:lpstr>
      <vt:lpstr>Névtelen függvények és lambdák</vt:lpstr>
      <vt:lpstr>Outer Variable Trap</vt:lpstr>
      <vt:lpstr>Példa</vt:lpstr>
      <vt:lpstr>Példa - Főprogram</vt:lpstr>
      <vt:lpstr>Bővítés: Szűrés</vt:lpstr>
      <vt:lpstr>Reinvent the wheel???</vt:lpstr>
      <vt:lpstr>Szűrés - Főprogram</vt:lpstr>
      <vt:lpstr>Gyakorlat</vt:lpstr>
      <vt:lpstr>PowerPoint-bemutató</vt:lpstr>
      <vt:lpstr>PowerPoint-bemutató</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1403</cp:revision>
  <dcterms:created xsi:type="dcterms:W3CDTF">2006-05-29T11:27:00Z</dcterms:created>
  <dcterms:modified xsi:type="dcterms:W3CDTF">2020-09-04T14:45:29Z</dcterms:modified>
</cp:coreProperties>
</file>