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46"/>
  </p:notesMasterIdLst>
  <p:handoutMasterIdLst>
    <p:handoutMasterId r:id="rId47"/>
  </p:handoutMasterIdLst>
  <p:sldIdLst>
    <p:sldId id="258" r:id="rId3"/>
    <p:sldId id="737" r:id="rId4"/>
    <p:sldId id="739" r:id="rId5"/>
    <p:sldId id="738" r:id="rId6"/>
    <p:sldId id="740" r:id="rId7"/>
    <p:sldId id="741" r:id="rId8"/>
    <p:sldId id="742" r:id="rId9"/>
    <p:sldId id="743" r:id="rId10"/>
    <p:sldId id="744" r:id="rId11"/>
    <p:sldId id="754" r:id="rId12"/>
    <p:sldId id="753" r:id="rId13"/>
    <p:sldId id="757" r:id="rId14"/>
    <p:sldId id="717" r:id="rId15"/>
    <p:sldId id="760" r:id="rId16"/>
    <p:sldId id="719" r:id="rId17"/>
    <p:sldId id="720" r:id="rId18"/>
    <p:sldId id="721" r:id="rId19"/>
    <p:sldId id="759" r:id="rId20"/>
    <p:sldId id="758" r:id="rId21"/>
    <p:sldId id="729" r:id="rId22"/>
    <p:sldId id="730" r:id="rId23"/>
    <p:sldId id="731" r:id="rId24"/>
    <p:sldId id="732" r:id="rId25"/>
    <p:sldId id="733" r:id="rId26"/>
    <p:sldId id="734" r:id="rId27"/>
    <p:sldId id="735" r:id="rId28"/>
    <p:sldId id="736" r:id="rId29"/>
    <p:sldId id="761" r:id="rId30"/>
    <p:sldId id="756" r:id="rId31"/>
    <p:sldId id="745" r:id="rId32"/>
    <p:sldId id="746" r:id="rId33"/>
    <p:sldId id="747" r:id="rId34"/>
    <p:sldId id="748" r:id="rId35"/>
    <p:sldId id="763" r:id="rId36"/>
    <p:sldId id="764" r:id="rId37"/>
    <p:sldId id="765" r:id="rId38"/>
    <p:sldId id="766" r:id="rId39"/>
    <p:sldId id="767" r:id="rId40"/>
    <p:sldId id="750" r:id="rId41"/>
    <p:sldId id="751" r:id="rId42"/>
    <p:sldId id="566" r:id="rId43"/>
    <p:sldId id="752" r:id="rId44"/>
    <p:sldId id="301" r:id="rId45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Microsoft New Tai Lue" panose="020B0502040204020203" pitchFamily="34" charset="0"/>
      <p:regular r:id="rId56"/>
      <p:bold r:id="rId57"/>
    </p:embeddedFont>
    <p:embeddedFont>
      <p:font typeface="Segoe UI" panose="020B0502040204020203" pitchFamily="34" charset="0"/>
      <p:regular r:id="rId58"/>
      <p:bold r:id="rId59"/>
      <p:italic r:id="rId60"/>
      <p:boldItalic r:id="rId6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84600" autoAdjust="0"/>
  </p:normalViewPr>
  <p:slideViewPr>
    <p:cSldViewPr>
      <p:cViewPr varScale="1">
        <p:scale>
          <a:sx n="59" d="100"/>
          <a:sy n="59" d="100"/>
        </p:scale>
        <p:origin x="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3.xml"/><Relationship Id="rId61" Type="http://schemas.openxmlformats.org/officeDocument/2006/relationships/font" Target="fonts/font1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7CCB3-CD12-4C45-A4FC-11CD0A15BE74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27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7CCB3-CD12-4C45-A4FC-11CD0A15BE74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207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T:</a:t>
            </a:r>
            <a:r>
              <a:rPr lang="hu-HU" baseline="0"/>
              <a:t> a típus, amin dolgozom. X: másik (bármilyen) típus, pl Selectből, Min-ből, Max-ból nem ugyanaz a típus jön vissza értelemszerűen! </a:t>
            </a:r>
          </a:p>
          <a:p>
            <a:r>
              <a:rPr lang="hu-HU" baseline="0"/>
              <a:t>Még egy tulajdonságot tudsz mondani: azt, hogy ELÉG GYAKRAN METÓDUSSAL PARAMÉTEREZHETŐK (pl. lambdák!!!)</a:t>
            </a:r>
          </a:p>
          <a:p>
            <a:endParaRPr lang="hu-HU" baseline="0"/>
          </a:p>
          <a:p>
            <a:r>
              <a:rPr lang="hu-HU" baseline="0"/>
              <a:t>Ha akarsz, próbáltass ki velük itt pár egyszerű metódust és a láncolást. Utána talán a lambdát is.   </a:t>
            </a:r>
          </a:p>
          <a:p>
            <a:endParaRPr lang="hu-HU" baseline="0"/>
          </a:p>
          <a:p>
            <a:pPr algn="l"/>
            <a:r>
              <a:rPr lang="en-GB" sz="120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vegzettHallgatok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2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GB" sz="12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2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pPr algn="l"/>
            <a:endParaRPr lang="hu-HU" sz="120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endParaRPr lang="hu-HU" sz="120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IEnumerable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osszesHallgato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hu-HU" sz="1200" baseline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vegzettHallgatok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.Concat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20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maxKredit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osszesHallgato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.Max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=&gt;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x.Kredit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20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IEnumerable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aktivHallgatokNevei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hu-HU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.Select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=&gt;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x.Nev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IEnumerable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hallgatokAtlagSorrendben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hu-HU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aktivHallgatok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.OrderBy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=&gt;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x.Atlag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20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IEnumerable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sz="120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elsoHuszAtlagSzerint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hu-HU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20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hallgatokAtlagSorrendben</a:t>
            </a:r>
            <a:r>
              <a:rPr lang="en-GB" sz="120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.Reverse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GB" sz="120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.Take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(20);</a:t>
            </a:r>
            <a:endParaRPr lang="hu-HU" sz="1200" kern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  <a:p>
            <a:endParaRPr lang="hu-HU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37CCB3-CD12-4C45-A4FC-11CD0A15BE74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27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dirty="0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D814450-26A9-46A8-BC21-649781C30734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19</a:t>
            </a:fld>
            <a:endParaRPr lang="hu-HU" sz="1200" dirty="0" smtClean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3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Ezeket a gyűjteményeket fogjuk használni a példákban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CB863C9-AAAF-4441-83B0-F8B925CA5ABF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20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4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Elmondani:</a:t>
            </a:r>
          </a:p>
          <a:p>
            <a:r>
              <a:rPr lang="hu-HU"/>
              <a:t>* Concat() esetén nincsenek kivágva az ismétlődések, csak sima egymás után másolás</a:t>
            </a:r>
          </a:p>
          <a:p>
            <a:r>
              <a:rPr lang="hu-HU"/>
              <a:t>* halmazelméleti kifejezésnél  automatikusan kivágja az ismétlődéseket</a:t>
            </a:r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E257D95-8618-42B8-8301-EBBD7AEFD4EE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21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Második paraméter: nem fogjuk használni</a:t>
            </a:r>
          </a:p>
          <a:p>
            <a:endParaRPr lang="hu-HU"/>
          </a:p>
          <a:p>
            <a:r>
              <a:rPr lang="hu-HU"/>
              <a:t>Elmondani: x=&gt;x , Lambda kifejezés: bemenet=kimenet … Az „x” változóval fogjuk jelezni ezentúl az „atuális elem”-et</a:t>
            </a:r>
          </a:p>
          <a:p>
            <a:r>
              <a:rPr lang="hu-HU"/>
              <a:t>Elmondani: a fordító meg az intellisense is ugyanúgy működik: érzékelik, hogy milyen gyűjteménynek hívom meg a metódusát. string[] esetén x=&gt;x.Length jó, de x=&gt;x.nev nem, ez utóbbi csak diak[] vagy List&lt;diak&gt; esetén jó</a:t>
            </a:r>
          </a:p>
          <a:p>
            <a:endParaRPr lang="hu-HU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DA3A74F-3746-4D85-8D8E-3F2CBB88F3AE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22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35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Második paraméter: nem fogjuk használni</a:t>
            </a:r>
          </a:p>
          <a:p>
            <a:endParaRPr lang="hu-HU"/>
          </a:p>
          <a:p>
            <a:r>
              <a:rPr lang="hu-HU"/>
              <a:t>Elmondani: x=&gt;x , Lambda kifejezés: bemenet=kimenet</a:t>
            </a:r>
          </a:p>
          <a:p>
            <a:r>
              <a:rPr lang="hu-HU"/>
              <a:t>Elmondani: a fordító meg az intellisense is ugyanúgy működik: érzékelik, hogy milyen gyűjteménynek hívom meg a metódusát. string[] esetén x=&gt;x.Length jó, de x=&gt;x.nev nem, ez utóbbi csak diak[] vagy List&lt;diak&gt; esetén jó</a:t>
            </a:r>
          </a:p>
          <a:p>
            <a:endParaRPr lang="hu-HU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C667B10-4D71-406A-88BD-7093B7FE813C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23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46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083643F-ABB5-4597-B429-3BE09D8C7AD0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24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84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Elmondani: NEM SQL! Azonos kulcsszavak, mert azonos feladatot látnak el, de más a sorrend, más a használat</a:t>
            </a:r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515FF95-02C2-42A0-92C5-A5E04B91BA42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25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2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XAML elmagyarázása előtt tudni kell,</a:t>
            </a:r>
            <a:r>
              <a:rPr lang="hu-HU" baseline="0"/>
              <a:t> mi az az XML…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9BD1-3524-4630-8941-E9C07FB87558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58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B5FC86F-0F6B-4A38-8BDD-43EFB9D502C3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26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6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5B31D3-DC8B-46CB-9918-2E7FAB7212C9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27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48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5B31D3-DC8B-46CB-9918-2E7FAB7212C9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28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87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/>
              <a:t>Descendants() </a:t>
            </a:r>
            <a:r>
              <a:rPr lang="hu-HU" altLang="hu-HU">
                <a:sym typeface="Wingdings" panose="05000000000000000000" pitchFamily="2" charset="2"/>
              </a:rPr>
              <a:t> paraméterezés nélkül minden gyermekelemen (a gyermekelem gyermekelemein is!) végigmegy</a:t>
            </a:r>
            <a:endParaRPr lang="hu-HU" altLang="hu-HU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B316BA-E5DC-4091-B8FC-7C4D01328102}" type="slidenum">
              <a:rPr lang="hu-HU" altLang="hu-HU">
                <a:latin typeface="Microsoft New Tai Lue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hu-HU" altLang="hu-HU" dirty="0"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83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051B25-8A71-4452-91B1-3D4CFD453925}" type="slidenum">
              <a:rPr lang="hu-HU" altLang="hu-HU">
                <a:latin typeface="Microsoft New Tai Lue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hu-HU" altLang="hu-HU" dirty="0"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08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Ezen fogunk dolgozni</a:t>
            </a:r>
          </a:p>
          <a:p>
            <a:endParaRPr lang="hu-HU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A079183-CA1F-43BB-A269-AEF94BF11C46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32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11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EF34EB-EDE2-4092-997F-5BB3A5333DF5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33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19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Ezen fogunk dolgozni</a:t>
            </a:r>
          </a:p>
          <a:p>
            <a:endParaRPr lang="hu-HU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A079183-CA1F-43BB-A269-AEF94BF11C46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39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11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EF34EB-EDE2-4092-997F-5BB3A5333DF5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40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31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72768E-2D13-49D4-897B-ABB607B3757B}" type="slidenum">
              <a:rPr lang="hu-HU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Ezt igazából</a:t>
            </a:r>
            <a:r>
              <a:rPr lang="hu-HU" baseline="0"/>
              <a:t> nem most akarjuk leadni.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9BD1-3524-4630-8941-E9C07FB87558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89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FBD3920-E304-498E-84E6-2C7CBB431BE8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42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15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D42427A-9385-44B0-8172-520377342A8C}" type="slidenum">
              <a:rPr lang="hu-HU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55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691C8C2-36F3-4204-AFF5-E914FF391580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5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8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/>
              <a:t>Params </a:t>
            </a:r>
            <a:r>
              <a:rPr lang="hu-HU">
                <a:sym typeface="Wingdings" pitchFamily="2" charset="2"/>
              </a:rPr>
              <a:t> el kell magyarázni</a:t>
            </a:r>
            <a:endParaRPr lang="hu-HU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F1DFD14-0D5A-4FF0-93BE-6D8352725889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6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0E35C5C-156E-4F1F-8D6F-4F8531B8B28C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7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2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CD5A081-4DDA-42E2-A58C-722C5CCB2165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8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A8B9B2-2B7C-4DEA-9251-1ED0725CFA58}" type="slidenum">
              <a:rPr lang="hu-HU" altLang="hu-HU">
                <a:latin typeface="Microsoft New Tai Lue" panose="020B0502040204020203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hu-HU" altLang="hu-HU" dirty="0"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7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.NET Framework version 3.5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ben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 jött 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Forrásfüggetlenségnél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 az adatbázis után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említsd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, hogy azért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queries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Microsoft New Tai Lue" panose="020B0502040204020203" pitchFamily="34" charset="0"/>
                <a:ea typeface="+mn-ea"/>
                <a:cs typeface="+mn-cs"/>
              </a:rPr>
              <a:t>, mert a szintaxis eléggé hasonlít a standard SQL szintaxisra. </a:t>
            </a:r>
            <a:endParaRPr lang="hu-HU" dirty="0"/>
          </a:p>
          <a:p>
            <a:r>
              <a:rPr lang="hu-HU" dirty="0"/>
              <a:t>... = a lánc folytatható, félkövérrel amit ezen az órán veszünk </a:t>
            </a:r>
          </a:p>
          <a:p>
            <a:r>
              <a:rPr lang="hu-HU" dirty="0"/>
              <a:t>LINQ operátorok = igazából egy csapat függvény</a:t>
            </a:r>
          </a:p>
          <a:p>
            <a:r>
              <a:rPr lang="hu-HU" dirty="0"/>
              <a:t>LINQ lekérdezések </a:t>
            </a:r>
            <a:r>
              <a:rPr lang="hu-HU" dirty="0" err="1"/>
              <a:t>kulcsszavai</a:t>
            </a:r>
            <a:r>
              <a:rPr lang="hu-HU" dirty="0"/>
              <a:t> = </a:t>
            </a:r>
            <a:r>
              <a:rPr lang="hu-HU" dirty="0" err="1"/>
              <a:t>where</a:t>
            </a:r>
            <a:r>
              <a:rPr lang="hu-HU" dirty="0"/>
              <a:t>, </a:t>
            </a:r>
            <a:r>
              <a:rPr lang="hu-HU" dirty="0" err="1"/>
              <a:t>orderby</a:t>
            </a:r>
            <a:r>
              <a:rPr lang="hu-HU" dirty="0"/>
              <a:t> ... </a:t>
            </a:r>
          </a:p>
          <a:p>
            <a:r>
              <a:rPr lang="hu-HU" dirty="0"/>
              <a:t>Ezek tartoznak igazából a </a:t>
            </a:r>
            <a:r>
              <a:rPr lang="hu-HU" dirty="0" err="1"/>
              <a:t>linq</a:t>
            </a:r>
            <a:r>
              <a:rPr lang="hu-HU" dirty="0"/>
              <a:t>-hoz. A másik három „támogató technológia” </a:t>
            </a:r>
            <a:r>
              <a:rPr lang="hu-HU" dirty="0">
                <a:sym typeface="Wingdings" panose="05000000000000000000" pitchFamily="2" charset="2"/>
              </a:rPr>
              <a:t> </a:t>
            </a:r>
            <a:endParaRPr lang="hu-HU" dirty="0"/>
          </a:p>
          <a:p>
            <a:r>
              <a:rPr lang="hu-HU" dirty="0"/>
              <a:t>A kiegészítő metódusokat (</a:t>
            </a:r>
            <a:r>
              <a:rPr lang="hu-HU" dirty="0" err="1"/>
              <a:t>extension</a:t>
            </a:r>
            <a:r>
              <a:rPr lang="hu-HU" dirty="0"/>
              <a:t> </a:t>
            </a:r>
            <a:r>
              <a:rPr lang="hu-HU" dirty="0" err="1"/>
              <a:t>methods</a:t>
            </a:r>
            <a:r>
              <a:rPr lang="hu-HU" dirty="0"/>
              <a:t>) nem tanuljuk</a:t>
            </a:r>
          </a:p>
          <a:p>
            <a:endParaRPr lang="hu-HU" dirty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0EE9505-60EF-4E2D-BB61-D346E8364693}" type="slidenum">
              <a:rPr lang="hu-HU" sz="1200" smtClean="0">
                <a:solidFill>
                  <a:schemeClr val="tx1"/>
                </a:solidFill>
                <a:latin typeface="Microsoft New Tai Lue" panose="020B0502040204020203" pitchFamily="34" charset="0"/>
              </a:rPr>
              <a:pPr eaLnBrk="1" hangingPunct="1"/>
              <a:t>13</a:t>
            </a:fld>
            <a:endParaRPr lang="hu-HU" sz="1200" dirty="0">
              <a:solidFill>
                <a:schemeClr val="tx1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4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dirty="0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dirty="0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410" y="1124680"/>
            <a:ext cx="838835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596188" y="6562725"/>
            <a:ext cx="1196975" cy="179388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8C7F5FD8-AE3A-4281-8005-0D973ED324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650578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  <a:p>
            <a:pPr lvl="1"/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2"/>
            <a:r>
              <a:rPr lang="hu-HU" dirty="0" err="1" smtClean="0"/>
              <a:t>Third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3"/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4"/>
            <a:r>
              <a:rPr lang="hu-HU" dirty="0" err="1" smtClean="0"/>
              <a:t>Fifth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 err="1" smtClean="0"/>
              <a:t>SzaboZs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 err="1" smtClean="0"/>
              <a:t>SzaboZs</a:t>
            </a:r>
            <a:endParaRPr lang="hu-HU" dirty="0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 dirty="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6" r:id="rId13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CCD52CA-6380-49FE-80BE-6E2DFC2F268D}" type="slidenum">
              <a:rPr lang="hu-HU" sz="10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sz="4000" dirty="0" smtClean="0"/>
              <a:t>Haladó </a:t>
            </a:r>
            <a:r>
              <a:rPr lang="hu-HU" sz="4000" dirty="0"/>
              <a:t>fejlesztési technikák</a:t>
            </a:r>
            <a:endParaRPr lang="hu-HU" sz="4000" dirty="0" smtClean="0"/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/>
              <a:t>XML formátum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JSON formátum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Adatstruktúra-független műveletek: LINQ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XLINQ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JSON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05" y="961179"/>
            <a:ext cx="7148846" cy="33836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70" y="4885969"/>
            <a:ext cx="5380716" cy="157732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22514" y="143567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XML: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1047" y="548996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JSON: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388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JavaScript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Notation</a:t>
            </a:r>
            <a:endParaRPr lang="hu-HU" dirty="0" smtClean="0"/>
          </a:p>
          <a:p>
            <a:pPr lvl="1"/>
            <a:r>
              <a:rPr lang="hu-HU" dirty="0" smtClean="0"/>
              <a:t>Strukturált adatok tárolására szolgál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smtClean="0"/>
              <a:t>Épp, mint az XML</a:t>
            </a:r>
          </a:p>
          <a:p>
            <a:r>
              <a:rPr lang="hu-HU" dirty="0" smtClean="0"/>
              <a:t>A </a:t>
            </a:r>
            <a:r>
              <a:rPr lang="hu-HU" dirty="0" err="1"/>
              <a:t>JSONben</a:t>
            </a:r>
            <a:endParaRPr lang="hu-HU" dirty="0"/>
          </a:p>
          <a:p>
            <a:pPr lvl="1"/>
            <a:r>
              <a:rPr lang="hu-HU" dirty="0"/>
              <a:t>Nincs zárótag: rövidebb</a:t>
            </a:r>
          </a:p>
          <a:p>
            <a:pPr lvl="1"/>
            <a:r>
              <a:rPr lang="hu-HU" dirty="0"/>
              <a:t>Lehet benne tömböt definiálni</a:t>
            </a:r>
          </a:p>
          <a:p>
            <a:pPr lvl="1"/>
            <a:r>
              <a:rPr lang="hu-HU" dirty="0"/>
              <a:t>Nem lehet ciklikus / rekurzív adatszerkezetet </a:t>
            </a:r>
            <a:r>
              <a:rPr lang="hu-HU" dirty="0" smtClean="0"/>
              <a:t>tárolni</a:t>
            </a:r>
          </a:p>
          <a:p>
            <a:pPr lvl="1"/>
            <a:r>
              <a:rPr lang="hu-HU" dirty="0" smtClean="0"/>
              <a:t>Hibák </a:t>
            </a:r>
            <a:r>
              <a:rPr lang="hu-HU" dirty="0" err="1" smtClean="0"/>
              <a:t>lekezelhetőek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böngészőkben alapból támogatott</a:t>
            </a:r>
          </a:p>
          <a:p>
            <a:pPr lvl="1"/>
            <a:r>
              <a:rPr lang="hu-HU" dirty="0"/>
              <a:t>De más technológiák esetén is gond nélkül alkalmazható</a:t>
            </a:r>
          </a:p>
          <a:p>
            <a:r>
              <a:rPr lang="hu-HU" dirty="0" smtClean="0"/>
              <a:t>Használata .NET-</a:t>
            </a:r>
            <a:r>
              <a:rPr lang="hu-HU" dirty="0" err="1" smtClean="0"/>
              <a:t>ben</a:t>
            </a:r>
            <a:endParaRPr lang="hu-HU" dirty="0" smtClean="0"/>
          </a:p>
          <a:p>
            <a:pPr lvl="1"/>
            <a:r>
              <a:rPr lang="hu-HU" dirty="0" err="1" smtClean="0"/>
              <a:t>DataContractJsonSerializer</a:t>
            </a:r>
            <a:r>
              <a:rPr lang="hu-HU" dirty="0" smtClean="0"/>
              <a:t> – szinte soha</a:t>
            </a:r>
          </a:p>
          <a:p>
            <a:pPr lvl="1"/>
            <a:r>
              <a:rPr lang="hu-HU" dirty="0" err="1" smtClean="0"/>
              <a:t>Newtonsoft.JSON</a:t>
            </a:r>
            <a:r>
              <a:rPr lang="hu-HU" dirty="0" smtClean="0"/>
              <a:t> / JSON.NET – már a Microsoft is mindig ezt használja</a:t>
            </a:r>
          </a:p>
          <a:p>
            <a:pPr lvl="1"/>
            <a:r>
              <a:rPr lang="hu-HU" dirty="0" smtClean="0"/>
              <a:t>LINQ metódusokkal is jól használható</a:t>
            </a:r>
          </a:p>
          <a:p>
            <a:pPr lvl="1"/>
            <a:r>
              <a:rPr lang="hu-HU" dirty="0" smtClean="0"/>
              <a:t>Egyszerű teljes </a:t>
            </a:r>
            <a:r>
              <a:rPr lang="hu-HU" dirty="0" err="1" smtClean="0"/>
              <a:t>szerializáció</a:t>
            </a:r>
            <a:r>
              <a:rPr lang="hu-HU" dirty="0" smtClean="0"/>
              <a:t> / </a:t>
            </a:r>
            <a:r>
              <a:rPr lang="hu-HU" dirty="0" err="1" smtClean="0"/>
              <a:t>deszerializáció</a:t>
            </a:r>
            <a:endParaRPr lang="hu-HU" dirty="0" smtClean="0"/>
          </a:p>
          <a:p>
            <a:pPr lvl="1"/>
            <a:r>
              <a:rPr lang="hu-HU" dirty="0" err="1" smtClean="0"/>
              <a:t>JObject</a:t>
            </a:r>
            <a:r>
              <a:rPr lang="hu-HU" dirty="0" smtClean="0"/>
              <a:t>/</a:t>
            </a:r>
            <a:r>
              <a:rPr lang="hu-HU" dirty="0" err="1" smtClean="0"/>
              <a:t>JArray</a:t>
            </a:r>
            <a:r>
              <a:rPr lang="hu-HU" dirty="0" smtClean="0"/>
              <a:t>/</a:t>
            </a:r>
            <a:r>
              <a:rPr lang="hu-HU" dirty="0" err="1" smtClean="0"/>
              <a:t>JToken</a:t>
            </a:r>
            <a:r>
              <a:rPr lang="hu-HU" dirty="0" smtClean="0"/>
              <a:t> segítségével indexeléssel kezelhető</a:t>
            </a:r>
            <a:endParaRPr lang="en-US" dirty="0"/>
          </a:p>
          <a:p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633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Simple</a:t>
            </a:r>
            <a:r>
              <a:rPr lang="hu-HU" dirty="0" smtClean="0"/>
              <a:t> JSON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45259"/>
            <a:ext cx="6772275" cy="38147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" y="4077090"/>
            <a:ext cx="91154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803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ECC7736-5D03-443D-A6EE-FB6B08AD6DD5}" type="slidenum">
              <a:rPr lang="hu-HU" sz="1000" smtClean="0">
                <a:solidFill>
                  <a:schemeClr val="tx1"/>
                </a:solidFill>
              </a:rPr>
              <a:pPr eaLnBrk="1" hangingPunct="1"/>
              <a:t>13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latin typeface="+mn-lt"/>
              </a:rPr>
              <a:t>LINQ (</a:t>
            </a:r>
            <a:r>
              <a:rPr lang="hu-HU" sz="2800" dirty="0" err="1">
                <a:latin typeface="+mn-lt"/>
              </a:rPr>
              <a:t>Language</a:t>
            </a:r>
            <a:r>
              <a:rPr lang="hu-HU" sz="2800" dirty="0">
                <a:latin typeface="+mn-lt"/>
              </a:rPr>
              <a:t> </a:t>
            </a:r>
            <a:r>
              <a:rPr lang="hu-HU" sz="2800" dirty="0" err="1">
                <a:latin typeface="+mn-lt"/>
              </a:rPr>
              <a:t>Integrated</a:t>
            </a:r>
            <a:r>
              <a:rPr lang="hu-HU" sz="2800" dirty="0">
                <a:latin typeface="+mn-lt"/>
              </a:rPr>
              <a:t> </a:t>
            </a:r>
            <a:r>
              <a:rPr lang="hu-HU" sz="2800" dirty="0" err="1">
                <a:latin typeface="+mn-lt"/>
              </a:rPr>
              <a:t>Queries</a:t>
            </a:r>
            <a:r>
              <a:rPr lang="hu-HU" sz="2800" dirty="0">
                <a:latin typeface="+mn-lt"/>
              </a:rPr>
              <a:t>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Gyűjtemények </a:t>
            </a:r>
            <a:r>
              <a:rPr lang="hu-HU" dirty="0" err="1">
                <a:cs typeface="Calibri" pitchFamily="34" charset="0"/>
              </a:rPr>
              <a:t>szintaktikailag</a:t>
            </a:r>
            <a:r>
              <a:rPr lang="hu-HU" dirty="0">
                <a:cs typeface="Calibri" pitchFamily="34" charset="0"/>
              </a:rPr>
              <a:t> egyszerű és </a:t>
            </a:r>
            <a:r>
              <a:rPr lang="hu-HU" dirty="0" smtClean="0">
                <a:cs typeface="Calibri" pitchFamily="34" charset="0"/>
              </a:rPr>
              <a:t>forrás/struktúra-független </a:t>
            </a:r>
            <a:r>
              <a:rPr lang="hu-HU" dirty="0">
                <a:cs typeface="Calibri" pitchFamily="34" charset="0"/>
              </a:rPr>
              <a:t>kezelését biztosítja</a:t>
            </a:r>
          </a:p>
          <a:p>
            <a:pPr lvl="1">
              <a:lnSpc>
                <a:spcPct val="115000"/>
              </a:lnSpc>
            </a:pPr>
            <a:r>
              <a:rPr lang="hu-HU" dirty="0" err="1">
                <a:cs typeface="Calibri" pitchFamily="34" charset="0"/>
              </a:rPr>
              <a:t>Szintaktikailag</a:t>
            </a:r>
            <a:r>
              <a:rPr lang="hu-HU" dirty="0">
                <a:cs typeface="Calibri" pitchFamily="34" charset="0"/>
              </a:rPr>
              <a:t> egyszerű: (ciklusokkal, elágazásokkal megoldható) gyakori feladatok megoldását biztosító „operátorok”  </a:t>
            </a:r>
          </a:p>
          <a:p>
            <a:pPr lvl="1"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Forrásfüggetlen: tömb, lista, XML, adatbázis ugyanolyan módon kezelhető</a:t>
            </a: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Objects</a:t>
            </a:r>
            <a:r>
              <a:rPr lang="hu-HU" dirty="0">
                <a:cs typeface="Calibri" pitchFamily="34" charset="0"/>
              </a:rPr>
              <a:t>, 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XML, 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Entities</a:t>
            </a:r>
            <a:r>
              <a:rPr lang="hu-HU" dirty="0">
                <a:cs typeface="Calibri" pitchFamily="34" charset="0"/>
              </a:rPr>
              <a:t>,</a:t>
            </a:r>
            <a:r>
              <a:rPr lang="hu-HU" b="0" dirty="0">
                <a:cs typeface="Calibri" pitchFamily="34" charset="0"/>
              </a:rPr>
              <a:t> ... </a:t>
            </a: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Részei és </a:t>
            </a:r>
            <a:r>
              <a:rPr lang="hu-HU" dirty="0" smtClean="0">
                <a:cs typeface="Calibri" pitchFamily="34" charset="0"/>
              </a:rPr>
              <a:t>nyelvi elemek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 typeface="Calibri" panose="020F0502020204030204" pitchFamily="34" charset="0"/>
              <a:buChar char="+"/>
            </a:pPr>
            <a:r>
              <a:rPr lang="hu-HU" dirty="0">
                <a:cs typeface="Calibri" pitchFamily="34" charset="0"/>
              </a:rPr>
              <a:t>Lambda kifejezések</a:t>
            </a:r>
          </a:p>
          <a:p>
            <a:pPr lvl="1">
              <a:lnSpc>
                <a:spcPct val="115000"/>
              </a:lnSpc>
              <a:buFont typeface="Calibri" panose="020F0502020204030204" pitchFamily="34" charset="0"/>
              <a:buChar char="+"/>
            </a:pPr>
            <a:r>
              <a:rPr lang="hu-HU" dirty="0" smtClean="0">
                <a:cs typeface="Calibri" pitchFamily="34" charset="0"/>
              </a:rPr>
              <a:t>var </a:t>
            </a:r>
            <a:r>
              <a:rPr lang="hu-HU" dirty="0">
                <a:cs typeface="Calibri" pitchFamily="34" charset="0"/>
              </a:rPr>
              <a:t>kulcsszó és névtelen </a:t>
            </a:r>
            <a:r>
              <a:rPr lang="hu-HU" dirty="0" smtClean="0">
                <a:cs typeface="Calibri" pitchFamily="34" charset="0"/>
              </a:rPr>
              <a:t>osztályok</a:t>
            </a:r>
          </a:p>
          <a:p>
            <a:pPr lvl="1">
              <a:lnSpc>
                <a:spcPct val="115000"/>
              </a:lnSpc>
              <a:buFont typeface="Calibri" panose="020F0502020204030204" pitchFamily="34" charset="0"/>
              <a:buChar char="+"/>
            </a:pPr>
            <a:r>
              <a:rPr lang="hu-HU" dirty="0">
                <a:cs typeface="Calibri" pitchFamily="34" charset="0"/>
              </a:rPr>
              <a:t>Kiegészítő </a:t>
            </a:r>
            <a:r>
              <a:rPr lang="hu-HU" dirty="0" smtClean="0">
                <a:cs typeface="Calibri" pitchFamily="34" charset="0"/>
              </a:rPr>
              <a:t>metódusok = </a:t>
            </a:r>
            <a:r>
              <a:rPr lang="hu-HU" dirty="0" err="1" smtClean="0">
                <a:cs typeface="Calibri" pitchFamily="34" charset="0"/>
              </a:rPr>
              <a:t>extension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dirty="0" err="1" smtClean="0">
                <a:cs typeface="Calibri" pitchFamily="34" charset="0"/>
              </a:rPr>
              <a:t>methods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LINQ operátorok (amik valójában </a:t>
            </a:r>
            <a:r>
              <a:rPr lang="hu-HU" dirty="0" err="1" smtClean="0">
                <a:cs typeface="Calibri" pitchFamily="34" charset="0"/>
              </a:rPr>
              <a:t>extension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dirty="0" err="1" smtClean="0">
                <a:cs typeface="Calibri" pitchFamily="34" charset="0"/>
              </a:rPr>
              <a:t>method</a:t>
            </a:r>
            <a:r>
              <a:rPr lang="hu-HU" dirty="0" smtClean="0">
                <a:cs typeface="Calibri" pitchFamily="34" charset="0"/>
              </a:rPr>
              <a:t>-ok)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Procedurális/OOP </a:t>
            </a:r>
            <a:r>
              <a:rPr lang="hu-HU" dirty="0" err="1" smtClean="0">
                <a:cs typeface="Calibri" pitchFamily="34" charset="0"/>
              </a:rPr>
              <a:t>vs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u="sng" dirty="0" smtClean="0">
                <a:cs typeface="Calibri" pitchFamily="34" charset="0"/>
              </a:rPr>
              <a:t>DEKLARATÍV</a:t>
            </a:r>
          </a:p>
          <a:p>
            <a:pPr lvl="1"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LINQ lekérdező szintaxis (</a:t>
            </a:r>
            <a:r>
              <a:rPr lang="hu-HU" dirty="0" err="1">
                <a:cs typeface="Calibri" pitchFamily="34" charset="0"/>
              </a:rPr>
              <a:t>from</a:t>
            </a:r>
            <a:r>
              <a:rPr lang="hu-HU" dirty="0">
                <a:cs typeface="Calibri" pitchFamily="34" charset="0"/>
              </a:rPr>
              <a:t>, </a:t>
            </a:r>
            <a:r>
              <a:rPr lang="hu-HU" dirty="0" err="1">
                <a:cs typeface="Calibri" pitchFamily="34" charset="0"/>
              </a:rPr>
              <a:t>where</a:t>
            </a:r>
            <a:r>
              <a:rPr lang="hu-HU" dirty="0">
                <a:cs typeface="Calibri" pitchFamily="34" charset="0"/>
              </a:rPr>
              <a:t>, </a:t>
            </a:r>
            <a:r>
              <a:rPr lang="hu-HU" dirty="0" err="1">
                <a:cs typeface="Calibri" pitchFamily="34" charset="0"/>
              </a:rPr>
              <a:t>select</a:t>
            </a:r>
            <a:r>
              <a:rPr lang="hu-HU" dirty="0">
                <a:cs typeface="Calibri" pitchFamily="34" charset="0"/>
              </a:rPr>
              <a:t>, </a:t>
            </a:r>
            <a:r>
              <a:rPr lang="hu-HU" dirty="0" err="1">
                <a:cs typeface="Calibri" pitchFamily="34" charset="0"/>
              </a:rPr>
              <a:t>join</a:t>
            </a:r>
            <a:r>
              <a:rPr lang="hu-HU" dirty="0">
                <a:cs typeface="Calibri" pitchFamily="34" charset="0"/>
              </a:rPr>
              <a:t>, </a:t>
            </a:r>
            <a:r>
              <a:rPr lang="hu-HU" dirty="0" err="1">
                <a:cs typeface="Calibri" pitchFamily="34" charset="0"/>
              </a:rPr>
              <a:t>orderby</a:t>
            </a:r>
            <a:r>
              <a:rPr lang="hu-HU" dirty="0">
                <a:cs typeface="Calibri" pitchFamily="34" charset="0"/>
              </a:rPr>
              <a:t>...)</a:t>
            </a:r>
          </a:p>
          <a:p>
            <a:pPr lvl="1">
              <a:lnSpc>
                <a:spcPct val="115000"/>
              </a:lnSpc>
            </a:pPr>
            <a:endParaRPr lang="hu-HU" u="sng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856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7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Nyelvi elemek – var és névtelen osztályok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var: deklarált változó típusának meghatározását a fordítóra bízzuk</a:t>
            </a:r>
          </a:p>
          <a:p>
            <a:pPr lvl="1"/>
            <a:r>
              <a:rPr lang="hu-HU" dirty="0"/>
              <a:t>Kötelező azonnali értékadás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r>
              <a:rPr lang="hu-HU" dirty="0"/>
              <a:t>névtelen osztályok: ideiglenes, apró, csak adatot összefogó osztályok helyett 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/>
              <a:t>A tulajdonságok konstruktorhívással </a:t>
            </a:r>
            <a:r>
              <a:rPr lang="hu-HU" dirty="0" smtClean="0"/>
              <a:t>együtt történő, azonnali </a:t>
            </a:r>
            <a:r>
              <a:rPr lang="hu-HU" dirty="0"/>
              <a:t>megadása hétköznapi </a:t>
            </a:r>
            <a:r>
              <a:rPr lang="hu-HU" dirty="0" smtClean="0"/>
              <a:t>osztályokkal </a:t>
            </a:r>
            <a:r>
              <a:rPr lang="hu-HU" dirty="0"/>
              <a:t>is működik (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initializer</a:t>
            </a:r>
            <a:r>
              <a:rPr lang="hu-HU" dirty="0"/>
              <a:t>)</a:t>
            </a:r>
          </a:p>
          <a:p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0DAD87-7EB7-4D38-BAF0-0AF208F78DF0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465049" y="1556740"/>
            <a:ext cx="820914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 = 6;</a:t>
            </a:r>
          </a:p>
          <a:p>
            <a:pPr algn="l"/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z =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hu-HU" sz="20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65049" y="3389411"/>
            <a:ext cx="820914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PersonalData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GB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endParaRPr lang="en-GB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GB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Béla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hu-H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Age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23,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Address</a:t>
            </a:r>
            <a:r>
              <a:rPr lang="en-GB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"Budapest </a:t>
            </a:r>
            <a:r>
              <a:rPr lang="en-GB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Bécsi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út</a:t>
            </a:r>
            <a:r>
              <a:rPr lang="en-GB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96/B"</a:t>
            </a:r>
            <a:endParaRPr lang="en-GB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GB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hu-HU" sz="20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47505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Metódusok hozzáadása</a:t>
            </a:r>
            <a:endParaRPr lang="hu-HU" dirty="0">
              <a:latin typeface="+mn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0DAD87-7EB7-4D38-BAF0-0AF208F78DF0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00" y="836640"/>
            <a:ext cx="3137389" cy="239918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880" y="836640"/>
            <a:ext cx="5208962" cy="18082151"/>
          </a:xfrm>
          <a:prstGeom prst="rect">
            <a:avLst/>
          </a:prstGeom>
        </p:spPr>
      </p:pic>
      <p:pic>
        <p:nvPicPr>
          <p:cNvPr id="20" name="Ábra 19" descr="Nyíl: enyhén ível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46338" y="2553644"/>
            <a:ext cx="1653331" cy="1653331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131800" y="3434614"/>
            <a:ext cx="1538327" cy="1578974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hu-HU" sz="9600" kern="0" dirty="0">
                <a:latin typeface="Microsoft New Tai Lue" panose="020B0502040204020203" pitchFamily="34" charset="0"/>
              </a:rPr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949" y="3573020"/>
            <a:ext cx="3476251" cy="2989704"/>
          </a:xfrm>
        </p:spPr>
        <p:txBody>
          <a:bodyPr/>
          <a:lstStyle/>
          <a:p>
            <a:pPr marL="0" lvl="1" indent="0">
              <a:buNone/>
            </a:pPr>
            <a:r>
              <a:rPr lang="hu-HU" b="1" dirty="0" smtClean="0"/>
              <a:t>A meglévő gyűjteményekhez akarunk új funkciókat biztosítani, DE</a:t>
            </a:r>
          </a:p>
          <a:p>
            <a:pPr marL="285750" lvl="1"/>
            <a:r>
              <a:rPr lang="hu-HU" b="1" dirty="0" smtClean="0"/>
              <a:t>… az interfész definíció módosítása nem kívánt következményekkel jár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(backwards compatibility!)</a:t>
            </a:r>
            <a:endParaRPr lang="hu-HU" b="1" dirty="0" smtClean="0"/>
          </a:p>
          <a:p>
            <a:pPr marL="285750" lvl="1"/>
            <a:r>
              <a:rPr lang="hu-HU" b="1" dirty="0" smtClean="0"/>
              <a:t>… interfészhez nem tudunk implementációval rendelkező metódust írni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77483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Kiegészítő metódusok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0DAD87-7EB7-4D38-BAF0-0AF208F78DF0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5" y="2158365"/>
            <a:ext cx="2260006" cy="172824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396" y="2158365"/>
            <a:ext cx="3938862" cy="13437265"/>
          </a:xfrm>
          <a:prstGeom prst="rect">
            <a:avLst/>
          </a:prstGeom>
        </p:spPr>
      </p:pic>
      <p:pic>
        <p:nvPicPr>
          <p:cNvPr id="6" name="Ábra 5" descr="Hozzáadá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61708" y="2158365"/>
            <a:ext cx="914400" cy="914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951" y="3072765"/>
            <a:ext cx="4018342" cy="374006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0" y="573835"/>
            <a:ext cx="9098350" cy="13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5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Kiegészítő metódusokkal…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Ugyanazt a </a:t>
            </a:r>
            <a:r>
              <a:rPr lang="en-US" dirty="0" smtClean="0"/>
              <a:t>LINQ </a:t>
            </a:r>
            <a:r>
              <a:rPr lang="hu-HU" dirty="0" smtClean="0"/>
              <a:t>metódust kell meghívni a tipikus feladatokra, függetlenül attól, hogy konkrétan milyen gyűjteményt használunk</a:t>
            </a:r>
          </a:p>
          <a:p>
            <a:endParaRPr lang="hu-HU" dirty="0" smtClean="0"/>
          </a:p>
          <a:p>
            <a:r>
              <a:rPr lang="hu-HU" dirty="0" smtClean="0"/>
              <a:t>A meghívott metódus az interfészhez deklarált </a:t>
            </a:r>
            <a:r>
              <a:rPr lang="hu-HU" dirty="0" err="1" smtClean="0"/>
              <a:t>extension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, ami a műveletet (szűrés/</a:t>
            </a:r>
            <a:r>
              <a:rPr lang="hu-HU" dirty="0" err="1" smtClean="0"/>
              <a:t>sorbarakás</a:t>
            </a:r>
            <a:r>
              <a:rPr lang="hu-HU" dirty="0" smtClean="0"/>
              <a:t>/</a:t>
            </a:r>
            <a:r>
              <a:rPr lang="hu-HU" dirty="0" err="1" smtClean="0"/>
              <a:t>stb</a:t>
            </a:r>
            <a:r>
              <a:rPr lang="hu-HU" dirty="0" smtClean="0"/>
              <a:t>) elvégzi, bármilyen gyűjtemény is a kapott referencia</a:t>
            </a:r>
          </a:p>
          <a:p>
            <a:endParaRPr lang="hu-HU" dirty="0"/>
          </a:p>
          <a:p>
            <a:r>
              <a:rPr lang="hu-HU" dirty="0" smtClean="0"/>
              <a:t>List&lt;T&gt;, XML file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err="1" smtClean="0">
                <a:sym typeface="Wingdings" panose="05000000000000000000" pitchFamily="2" charset="2"/>
              </a:rPr>
              <a:t>IEnumerable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extension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methods</a:t>
            </a:r>
            <a:r>
              <a:rPr lang="hu-HU" dirty="0" smtClean="0">
                <a:sym typeface="Wingdings" panose="05000000000000000000" pitchFamily="2" charset="2"/>
              </a:rPr>
              <a:t>  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err="1" smtClean="0">
                <a:sym typeface="Wingdings" panose="05000000000000000000" pitchFamily="2" charset="2"/>
              </a:rPr>
              <a:t>Func</a:t>
            </a:r>
            <a:r>
              <a:rPr lang="hu-HU" dirty="0" smtClean="0">
                <a:sym typeface="Wingdings" panose="05000000000000000000" pitchFamily="2" charset="2"/>
              </a:rPr>
              <a:t>&lt;T, </a:t>
            </a:r>
            <a:r>
              <a:rPr lang="hu-HU" dirty="0" err="1" smtClean="0">
                <a:sym typeface="Wingdings" panose="05000000000000000000" pitchFamily="2" charset="2"/>
              </a:rPr>
              <a:t>xxxxxx</a:t>
            </a:r>
            <a:r>
              <a:rPr lang="hu-HU" dirty="0" smtClean="0">
                <a:sym typeface="Wingdings" panose="05000000000000000000" pitchFamily="2" charset="2"/>
              </a:rPr>
              <a:t>&gt; típusú paraméterek  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Gyakorlat, második hét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Adatbázis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err="1" smtClean="0">
                <a:sym typeface="Wingdings" panose="05000000000000000000" pitchFamily="2" charset="2"/>
              </a:rPr>
              <a:t>IQueryable</a:t>
            </a:r>
            <a:r>
              <a:rPr lang="hu-HU" dirty="0" smtClean="0">
                <a:sym typeface="Wingdings" panose="05000000000000000000" pitchFamily="2" charset="2"/>
              </a:rPr>
              <a:t>&lt;T&gt; </a:t>
            </a:r>
            <a:r>
              <a:rPr lang="hu-HU" dirty="0" err="1" smtClean="0">
                <a:sym typeface="Wingdings" panose="05000000000000000000" pitchFamily="2" charset="2"/>
              </a:rPr>
              <a:t>extension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methods</a:t>
            </a:r>
            <a:r>
              <a:rPr lang="hu-HU" dirty="0" smtClean="0">
                <a:sym typeface="Wingdings" panose="05000000000000000000" pitchFamily="2" charset="2"/>
              </a:rPr>
              <a:t>  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Expression&lt;</a:t>
            </a:r>
            <a:r>
              <a:rPr lang="hu-HU" dirty="0" err="1" smtClean="0">
                <a:sym typeface="Wingdings" panose="05000000000000000000" pitchFamily="2" charset="2"/>
              </a:rPr>
              <a:t>Func</a:t>
            </a:r>
            <a:r>
              <a:rPr lang="hu-HU" dirty="0" smtClean="0">
                <a:sym typeface="Wingdings" panose="05000000000000000000" pitchFamily="2" charset="2"/>
              </a:rPr>
              <a:t>&lt;T, </a:t>
            </a:r>
            <a:r>
              <a:rPr lang="hu-HU" dirty="0" err="1" smtClean="0">
                <a:sym typeface="Wingdings" panose="05000000000000000000" pitchFamily="2" charset="2"/>
              </a:rPr>
              <a:t>xxxxxx</a:t>
            </a:r>
            <a:r>
              <a:rPr lang="hu-HU" dirty="0" smtClean="0">
                <a:sym typeface="Wingdings" panose="05000000000000000000" pitchFamily="2" charset="2"/>
              </a:rPr>
              <a:t>&gt;&gt; típusú </a:t>
            </a:r>
            <a:r>
              <a:rPr lang="hu-HU" dirty="0">
                <a:sym typeface="Wingdings" panose="05000000000000000000" pitchFamily="2" charset="2"/>
              </a:rPr>
              <a:t>paraméterek </a:t>
            </a:r>
            <a:r>
              <a:rPr lang="hu-HU" dirty="0" smtClean="0">
                <a:sym typeface="Wingdings" panose="05000000000000000000" pitchFamily="2" charset="2"/>
              </a:rPr>
              <a:t/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(</a:t>
            </a:r>
            <a:r>
              <a:rPr lang="hu-HU" dirty="0">
                <a:sym typeface="Wingdings" panose="05000000000000000000" pitchFamily="2" charset="2"/>
              </a:rPr>
              <a:t>azonos szintaxis) </a:t>
            </a:r>
            <a:r>
              <a:rPr lang="hu-HU" dirty="0" smtClean="0">
                <a:sym typeface="Wingdings" panose="05000000000000000000" pitchFamily="2" charset="2"/>
              </a:rPr>
              <a:t> Gyakorlat, negyedik hét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59252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latin typeface="+mn-lt"/>
              </a:rPr>
              <a:t>LINQ o</a:t>
            </a:r>
            <a:r>
              <a:rPr lang="hu-HU" sz="2800" dirty="0" smtClean="0">
                <a:latin typeface="+mn-lt"/>
              </a:rPr>
              <a:t>perátorok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IEnumerable</a:t>
            </a:r>
            <a:r>
              <a:rPr lang="hu-HU" dirty="0"/>
              <a:t>&lt;T&gt; interfész új (kiegészítő) metódusai</a:t>
            </a:r>
          </a:p>
          <a:p>
            <a:pPr lvl="1"/>
            <a:r>
              <a:rPr lang="hu-HU" dirty="0"/>
              <a:t>... </a:t>
            </a:r>
            <a:r>
              <a:rPr lang="hu-HU" dirty="0">
                <a:cs typeface="Calibri" pitchFamily="34" charset="0"/>
              </a:rPr>
              <a:t>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Objects</a:t>
            </a:r>
            <a:r>
              <a:rPr lang="hu-HU" dirty="0">
                <a:cs typeface="Calibri" pitchFamily="34" charset="0"/>
              </a:rPr>
              <a:t>, 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XML, LINQ </a:t>
            </a:r>
            <a:r>
              <a:rPr lang="hu-HU" dirty="0" err="1">
                <a:cs typeface="Calibri" pitchFamily="34" charset="0"/>
              </a:rPr>
              <a:t>to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Entities</a:t>
            </a:r>
            <a:r>
              <a:rPr lang="hu-HU" dirty="0">
                <a:cs typeface="Calibri" pitchFamily="34" charset="0"/>
              </a:rPr>
              <a:t>, ... </a:t>
            </a:r>
            <a:endParaRPr lang="hu-HU" dirty="0"/>
          </a:p>
          <a:p>
            <a:r>
              <a:rPr lang="hu-HU" dirty="0" err="1"/>
              <a:t>IEnumerable</a:t>
            </a:r>
            <a:r>
              <a:rPr lang="hu-HU" dirty="0"/>
              <a:t>&lt;T&gt;-n dolgoznak, a kimenet többnyire:</a:t>
            </a:r>
          </a:p>
          <a:p>
            <a:pPr lvl="1"/>
            <a:r>
              <a:rPr lang="hu-HU" dirty="0" smtClean="0"/>
              <a:t>Ritkább esetben T </a:t>
            </a:r>
            <a:r>
              <a:rPr lang="hu-HU" dirty="0"/>
              <a:t>vagy </a:t>
            </a:r>
            <a:r>
              <a:rPr lang="hu-HU" dirty="0" smtClean="0"/>
              <a:t>X (kiválasztás, konverzió…)</a:t>
            </a:r>
            <a:endParaRPr lang="hu-HU" dirty="0"/>
          </a:p>
          <a:p>
            <a:pPr lvl="1"/>
            <a:r>
              <a:rPr lang="hu-HU" dirty="0" smtClean="0"/>
              <a:t>De legtöbbször </a:t>
            </a:r>
            <a:r>
              <a:rPr lang="hu-HU" dirty="0" err="1" smtClean="0"/>
              <a:t>IEnumerable</a:t>
            </a:r>
            <a:r>
              <a:rPr lang="hu-HU" dirty="0" smtClean="0"/>
              <a:t>&lt;T</a:t>
            </a:r>
            <a:r>
              <a:rPr lang="hu-HU" dirty="0"/>
              <a:t>&gt; vagy </a:t>
            </a:r>
            <a:r>
              <a:rPr lang="hu-HU" dirty="0" err="1"/>
              <a:t>IEnumerable</a:t>
            </a:r>
            <a:r>
              <a:rPr lang="hu-HU" dirty="0"/>
              <a:t>&lt;X&gt;, emiatt </a:t>
            </a:r>
            <a:r>
              <a:rPr lang="hu-HU" b="1" dirty="0"/>
              <a:t>láncolhatók</a:t>
            </a:r>
          </a:p>
          <a:p>
            <a:pPr lvl="1"/>
            <a:r>
              <a:rPr lang="hu-HU" dirty="0" smtClean="0"/>
              <a:t>Nagyon </a:t>
            </a:r>
            <a:r>
              <a:rPr lang="hu-HU" dirty="0"/>
              <a:t>sokszor metódussal=lambda kifejezéssel </a:t>
            </a:r>
            <a:r>
              <a:rPr lang="hu-HU" dirty="0" err="1"/>
              <a:t>paraméterezhetők</a:t>
            </a:r>
            <a:endParaRPr lang="hu-HU" dirty="0"/>
          </a:p>
          <a:p>
            <a:r>
              <a:rPr lang="hu-HU" b="1" dirty="0" smtClean="0"/>
              <a:t>Ciklusokkal </a:t>
            </a:r>
            <a:r>
              <a:rPr lang="hu-HU" b="1" dirty="0"/>
              <a:t>megoldható gyakori feladatok megoldására</a:t>
            </a:r>
          </a:p>
          <a:p>
            <a:pPr lvl="1"/>
            <a:r>
              <a:rPr lang="hu-HU" b="1" dirty="0"/>
              <a:t>Elemkiválasztás</a:t>
            </a:r>
            <a:r>
              <a:rPr lang="hu-HU" dirty="0"/>
              <a:t> – első, utolsó, egyetlen, ... </a:t>
            </a:r>
          </a:p>
          <a:p>
            <a:pPr lvl="1"/>
            <a:r>
              <a:rPr lang="hu-HU" b="1" dirty="0"/>
              <a:t>Szűrés</a:t>
            </a:r>
            <a:r>
              <a:rPr lang="hu-HU" dirty="0"/>
              <a:t> – tulajdonságnak megfelelő... </a:t>
            </a:r>
          </a:p>
          <a:p>
            <a:pPr lvl="1"/>
            <a:r>
              <a:rPr lang="hu-HU" b="1" dirty="0"/>
              <a:t>Rendezés</a:t>
            </a:r>
            <a:r>
              <a:rPr lang="hu-HU" dirty="0"/>
              <a:t> – előrefelé, megfordítás, ... </a:t>
            </a:r>
          </a:p>
          <a:p>
            <a:pPr lvl="1"/>
            <a:r>
              <a:rPr lang="hu-HU" b="1" dirty="0"/>
              <a:t>„</a:t>
            </a:r>
            <a:r>
              <a:rPr lang="hu-HU" b="1" dirty="0" err="1"/>
              <a:t>Halmaz”kezelés</a:t>
            </a:r>
            <a:r>
              <a:rPr lang="hu-HU" b="1" dirty="0"/>
              <a:t> </a:t>
            </a:r>
            <a:r>
              <a:rPr lang="hu-HU" dirty="0"/>
              <a:t>– unió, metszet, ...</a:t>
            </a:r>
          </a:p>
          <a:p>
            <a:pPr lvl="1"/>
            <a:r>
              <a:rPr lang="hu-HU" b="1" dirty="0" err="1"/>
              <a:t>Aggregáció</a:t>
            </a:r>
            <a:r>
              <a:rPr lang="hu-HU" b="1" dirty="0"/>
              <a:t> (~számítások) </a:t>
            </a:r>
            <a:r>
              <a:rPr lang="hu-HU" dirty="0"/>
              <a:t>– </a:t>
            </a:r>
            <a:r>
              <a:rPr lang="hu-HU" dirty="0" err="1"/>
              <a:t>max</a:t>
            </a:r>
            <a:r>
              <a:rPr lang="hu-HU" dirty="0"/>
              <a:t>, min, ...  </a:t>
            </a:r>
          </a:p>
          <a:p>
            <a:pPr lvl="1"/>
            <a:r>
              <a:rPr lang="hu-HU" b="1" dirty="0" smtClean="0"/>
              <a:t>Csoportosítások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0DAD87-7EB7-4D38-BAF0-0AF208F78DF0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0767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A5CA2086-D732-4552-8CC7-CD80C5FC27F9}" type="slidenum">
              <a:rPr lang="hu-HU" sz="10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</a:rPr>
              <a:t>Lambda kifejezések használata LINQ metódusokkal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 smtClean="0">
                <a:cs typeface="Calibri" pitchFamily="34" charset="0"/>
              </a:rPr>
              <a:t>A lambda </a:t>
            </a:r>
            <a:r>
              <a:rPr lang="hu-HU" dirty="0" smtClean="0">
                <a:cs typeface="Calibri" pitchFamily="34" charset="0"/>
              </a:rPr>
              <a:t>kifejezések…</a:t>
            </a:r>
          </a:p>
          <a:p>
            <a:pPr lvl="1">
              <a:lnSpc>
                <a:spcPct val="115000"/>
              </a:lnSpc>
            </a:pPr>
            <a:r>
              <a:rPr lang="hu-HU" sz="2400" dirty="0" smtClean="0">
                <a:cs typeface="Calibri" pitchFamily="34" charset="0"/>
              </a:rPr>
              <a:t>A LINQ kiegészítő metódusok paraméterei</a:t>
            </a:r>
          </a:p>
          <a:p>
            <a:pPr lvl="1">
              <a:lnSpc>
                <a:spcPct val="115000"/>
              </a:lnSpc>
            </a:pPr>
            <a:r>
              <a:rPr lang="hu-HU" sz="2400" dirty="0" smtClean="0">
                <a:cs typeface="Calibri" pitchFamily="34" charset="0"/>
              </a:rPr>
              <a:t>Meg kell különböztetni: a kiegészítő metódus paramétere és eredménye; a lambda kifejezés paramétere és eredménye</a:t>
            </a:r>
          </a:p>
          <a:p>
            <a:pPr lvl="1">
              <a:lnSpc>
                <a:spcPct val="115000"/>
              </a:lnSpc>
            </a:pPr>
            <a:r>
              <a:rPr lang="hu-HU" sz="2400" dirty="0" smtClean="0">
                <a:cs typeface="Calibri" pitchFamily="34" charset="0"/>
              </a:rPr>
              <a:t>Pl. Szűrés (</a:t>
            </a:r>
            <a:r>
              <a:rPr lang="hu-HU" sz="2400" dirty="0" err="1" smtClean="0">
                <a:cs typeface="Calibri" pitchFamily="34" charset="0"/>
              </a:rPr>
              <a:t>Where</a:t>
            </a:r>
            <a:r>
              <a:rPr lang="hu-HU" sz="2400" dirty="0" smtClean="0">
                <a:cs typeface="Calibri" pitchFamily="34" charset="0"/>
              </a:rPr>
              <a:t>) esetén:</a:t>
            </a:r>
          </a:p>
          <a:p>
            <a:pPr lvl="2">
              <a:lnSpc>
                <a:spcPct val="115000"/>
              </a:lnSpc>
            </a:pPr>
            <a:r>
              <a:rPr lang="hu-HU" sz="2000" dirty="0" smtClean="0">
                <a:cs typeface="Calibri" pitchFamily="34" charset="0"/>
              </a:rPr>
              <a:t>A kiegészítő metódus List&lt;int&gt;-tel (=</a:t>
            </a:r>
            <a:r>
              <a:rPr lang="hu-HU" sz="2000" dirty="0" err="1" smtClean="0">
                <a:cs typeface="Calibri" pitchFamily="34" charset="0"/>
              </a:rPr>
              <a:t>IEnumerable</a:t>
            </a:r>
            <a:r>
              <a:rPr lang="hu-HU" sz="2000" dirty="0" smtClean="0">
                <a:cs typeface="Calibri" pitchFamily="34" charset="0"/>
              </a:rPr>
              <a:t>&lt;T&gt; -</a:t>
            </a:r>
            <a:r>
              <a:rPr lang="hu-HU" sz="2000" dirty="0" err="1" smtClean="0">
                <a:cs typeface="Calibri" pitchFamily="34" charset="0"/>
              </a:rPr>
              <a:t>vel</a:t>
            </a:r>
            <a:r>
              <a:rPr lang="hu-HU" sz="2000" dirty="0" smtClean="0">
                <a:cs typeface="Calibri" pitchFamily="34" charset="0"/>
              </a:rPr>
              <a:t>) dolgozik</a:t>
            </a:r>
          </a:p>
          <a:p>
            <a:pPr lvl="2">
              <a:lnSpc>
                <a:spcPct val="115000"/>
              </a:lnSpc>
            </a:pPr>
            <a:r>
              <a:rPr lang="hu-HU" sz="2000" dirty="0" smtClean="0">
                <a:cs typeface="Calibri" pitchFamily="34" charset="0"/>
              </a:rPr>
              <a:t>A kiegészítő metódus paramétere </a:t>
            </a:r>
            <a:r>
              <a:rPr lang="hu-HU" sz="2000" dirty="0" err="1" smtClean="0">
                <a:cs typeface="Calibri" pitchFamily="34" charset="0"/>
              </a:rPr>
              <a:t>Func</a:t>
            </a:r>
            <a:r>
              <a:rPr lang="hu-HU" sz="2000" dirty="0" smtClean="0">
                <a:cs typeface="Calibri" pitchFamily="34" charset="0"/>
              </a:rPr>
              <a:t>&lt;T, </a:t>
            </a:r>
            <a:r>
              <a:rPr lang="hu-HU" sz="2000" dirty="0" err="1" smtClean="0">
                <a:cs typeface="Calibri" pitchFamily="34" charset="0"/>
              </a:rPr>
              <a:t>bool</a:t>
            </a:r>
            <a:r>
              <a:rPr lang="hu-HU" sz="2000" dirty="0" smtClean="0">
                <a:cs typeface="Calibri" pitchFamily="34" charset="0"/>
              </a:rPr>
              <a:t>&gt; lambda kifejezés</a:t>
            </a:r>
          </a:p>
          <a:p>
            <a:pPr lvl="2">
              <a:lnSpc>
                <a:spcPct val="115000"/>
              </a:lnSpc>
            </a:pPr>
            <a:r>
              <a:rPr lang="hu-HU" sz="2000" dirty="0" smtClean="0">
                <a:cs typeface="Calibri" pitchFamily="34" charset="0"/>
              </a:rPr>
              <a:t>A kiegészítő metódus eredménye </a:t>
            </a:r>
            <a:r>
              <a:rPr lang="hu-HU" sz="2000" dirty="0" err="1" smtClean="0">
                <a:cs typeface="Calibri" pitchFamily="34" charset="0"/>
              </a:rPr>
              <a:t>IEnumerable</a:t>
            </a:r>
            <a:r>
              <a:rPr lang="hu-HU" sz="2000" dirty="0" smtClean="0">
                <a:cs typeface="Calibri" pitchFamily="34" charset="0"/>
              </a:rPr>
              <a:t>&lt;T&gt;</a:t>
            </a:r>
          </a:p>
          <a:p>
            <a:pPr lvl="2">
              <a:lnSpc>
                <a:spcPct val="115000"/>
              </a:lnSpc>
            </a:pPr>
            <a:r>
              <a:rPr lang="hu-HU" sz="2000" dirty="0" smtClean="0">
                <a:cs typeface="Calibri" pitchFamily="34" charset="0"/>
              </a:rPr>
              <a:t>A lambda kifejezés paramétere T (egy elem a gyűjteményből: int)</a:t>
            </a:r>
          </a:p>
          <a:p>
            <a:pPr lvl="2">
              <a:lnSpc>
                <a:spcPct val="115000"/>
              </a:lnSpc>
            </a:pPr>
            <a:r>
              <a:rPr lang="hu-HU" sz="2000" dirty="0" smtClean="0">
                <a:cs typeface="Calibri" pitchFamily="34" charset="0"/>
              </a:rPr>
              <a:t>A lambda kifejezés eredménye </a:t>
            </a:r>
            <a:r>
              <a:rPr lang="hu-HU" sz="2000" dirty="0" err="1" smtClean="0">
                <a:cs typeface="Calibri" pitchFamily="34" charset="0"/>
              </a:rPr>
              <a:t>bool</a:t>
            </a:r>
            <a:r>
              <a:rPr lang="hu-HU" sz="2000" dirty="0" smtClean="0">
                <a:cs typeface="Calibri" pitchFamily="34" charset="0"/>
              </a:rPr>
              <a:t> (az adott elemet akarjuk –e)</a:t>
            </a:r>
          </a:p>
          <a:p>
            <a:pPr lvl="2">
              <a:lnSpc>
                <a:spcPct val="115000"/>
              </a:lnSpc>
            </a:pPr>
            <a:r>
              <a:rPr lang="hu-HU" sz="2000" dirty="0" smtClean="0">
                <a:cs typeface="Calibri" pitchFamily="34" charset="0"/>
              </a:rPr>
              <a:t>A Lambda kifejezés (vagyis: a kifejezéssel leírt metódus) </a:t>
            </a:r>
            <a:r>
              <a:rPr lang="hu-HU" sz="2000" dirty="0" err="1" smtClean="0">
                <a:cs typeface="Calibri" pitchFamily="34" charset="0"/>
              </a:rPr>
              <a:t>meghívódik</a:t>
            </a:r>
            <a:r>
              <a:rPr lang="hu-HU" sz="2000" dirty="0" smtClean="0">
                <a:cs typeface="Calibri" pitchFamily="34" charset="0"/>
              </a:rPr>
              <a:t> mindegyik </a:t>
            </a:r>
            <a:r>
              <a:rPr lang="hu-HU" sz="2000" dirty="0">
                <a:cs typeface="Calibri" pitchFamily="34" charset="0"/>
              </a:rPr>
              <a:t>gyűjtemény </a:t>
            </a:r>
            <a:r>
              <a:rPr lang="hu-HU" sz="2000" dirty="0" smtClean="0">
                <a:cs typeface="Calibri" pitchFamily="34" charset="0"/>
              </a:rPr>
              <a:t>elemre</a:t>
            </a:r>
          </a:p>
          <a:p>
            <a:pPr lvl="2">
              <a:lnSpc>
                <a:spcPct val="115000"/>
              </a:lnSpc>
            </a:pPr>
            <a:r>
              <a:rPr lang="hu-HU" sz="2000" dirty="0" smtClean="0">
                <a:cs typeface="Calibri" pitchFamily="34" charset="0"/>
              </a:rPr>
              <a:t>Ahol a lambda eredménye TRUE, azok lesznek az eredmény </a:t>
            </a:r>
            <a:r>
              <a:rPr lang="hu-HU" sz="2000" dirty="0" err="1" smtClean="0">
                <a:cs typeface="Calibri" pitchFamily="34" charset="0"/>
              </a:rPr>
              <a:t>IEnumerable</a:t>
            </a:r>
            <a:r>
              <a:rPr lang="hu-HU" sz="2000" dirty="0" smtClean="0">
                <a:cs typeface="Calibri" pitchFamily="34" charset="0"/>
              </a:rPr>
              <a:t>&lt;T&gt;-</a:t>
            </a:r>
            <a:r>
              <a:rPr lang="hu-HU" sz="2000" dirty="0" err="1" smtClean="0">
                <a:cs typeface="Calibri" pitchFamily="34" charset="0"/>
              </a:rPr>
              <a:t>ben</a:t>
            </a:r>
            <a:endParaRPr lang="hu-HU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478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XML (w3schools.com)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24110" y="4941168"/>
            <a:ext cx="8819890" cy="1916832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hu-HU" dirty="0"/>
              <a:t>Hierarchikus adatleíró formátum</a:t>
            </a:r>
          </a:p>
          <a:p>
            <a:pPr>
              <a:defRPr/>
            </a:pPr>
            <a:r>
              <a:rPr lang="hu-HU" dirty="0">
                <a:cs typeface="Times New Roman" pitchFamily="18" charset="0"/>
                <a:sym typeface="Wingdings" pitchFamily="2" charset="2"/>
              </a:rPr>
              <a:t>XML deklarációk + elemek + attribútumok</a:t>
            </a:r>
          </a:p>
          <a:p>
            <a:pPr lvl="1">
              <a:defRPr/>
            </a:pPr>
            <a:r>
              <a:rPr lang="hu-HU" dirty="0">
                <a:cs typeface="Times New Roman" pitchFamily="18" charset="0"/>
                <a:sym typeface="Wingdings" pitchFamily="2" charset="2"/>
              </a:rPr>
              <a:t>Elemek: &lt;bookstore&gt;&lt;/bookstore&gt;...  = &lt;tag&gt;&lt;/tag&gt; </a:t>
            </a:r>
          </a:p>
          <a:p>
            <a:pPr lvl="1">
              <a:defRPr/>
            </a:pPr>
            <a:r>
              <a:rPr lang="hu-HU" dirty="0">
                <a:cs typeface="Times New Roman" pitchFamily="18" charset="0"/>
                <a:sym typeface="Wingdings" pitchFamily="2" charset="2"/>
              </a:rPr>
              <a:t>Attribútumok: &lt;book&gt;-ban category=„…” …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31540" y="728700"/>
            <a:ext cx="8280920" cy="421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hu-HU" altLang="hu-HU" sz="18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version="1.0"?&gt;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COOKING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Everyday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Italian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Giada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hu-HU" altLang="hu-HU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Laurentiis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2005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30.00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Learning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XML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Erik T. Ray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2003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39.95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hu-HU" altLang="hu-HU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00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</a:t>
            </a:r>
            <a:br>
              <a:rPr lang="hu-HU" dirty="0">
                <a:latin typeface="+mn-lt"/>
              </a:rPr>
            </a:br>
            <a:endParaRPr lang="hu-HU" dirty="0">
              <a:latin typeface="+mn-lt"/>
            </a:endParaRP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5761038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2, 4, 6, 8, 2, 1, 2, 3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1, 3, 5, 7, 1, 1, 2, 3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strArray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>
                <a:latin typeface="Consolas" pitchFamily="49" charset="0"/>
                <a:cs typeface="Calibri" pitchFamily="34" charset="0"/>
              </a:rPr>
              <a:t>[] {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"Béla"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"Jolán"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"Bill"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"Shakespeare"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"Verne"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"Jókai"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};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List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&lt;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List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&lt;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&gt;();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Első Egon"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52));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Második Miksa"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97));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Harmadik Huba"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10));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Negyedik Néró"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89));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 err="1">
                <a:latin typeface="Consolas" pitchFamily="49" charset="0"/>
                <a:cs typeface="Calibri" pitchFamily="34" charset="0"/>
              </a:rPr>
              <a:t>students.Add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Student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Ötödik Ödön"</a:t>
            </a:r>
            <a:r>
              <a:rPr lang="hu-HU" dirty="0">
                <a:latin typeface="Consolas" pitchFamily="49" charset="0"/>
                <a:cs typeface="Calibri" pitchFamily="34" charset="0"/>
              </a:rPr>
              <a:t>, 69));</a:t>
            </a:r>
            <a:endParaRPr lang="hu-HU" dirty="0">
              <a:cs typeface="Calibri" pitchFamily="34" charset="0"/>
            </a:endParaRPr>
          </a:p>
        </p:txBody>
      </p:sp>
      <p:sp>
        <p:nvSpPr>
          <p:cNvPr id="1638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A262DC40-6770-4EC2-8986-84752794FEE4}" type="slidenum">
              <a:rPr lang="hu-HU" sz="1000" smtClean="0">
                <a:solidFill>
                  <a:schemeClr val="tx1"/>
                </a:solidFill>
              </a:rPr>
              <a:pPr eaLnBrk="1" hangingPunct="1"/>
              <a:t>20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285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halmazok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Két gyűjtemény egymás után fűzése (NEM </a:t>
            </a:r>
            <a:r>
              <a:rPr lang="hu-HU" dirty="0" smtClean="0">
                <a:cs typeface="Calibri" pitchFamily="34" charset="0"/>
              </a:rPr>
              <a:t>halmazok</a:t>
            </a:r>
            <a:r>
              <a:rPr lang="en-US" dirty="0" smtClean="0">
                <a:cs typeface="Calibri" pitchFamily="34" charset="0"/>
              </a:rPr>
              <a:t>!</a:t>
            </a:r>
            <a:r>
              <a:rPr lang="hu-HU" dirty="0" smtClean="0">
                <a:cs typeface="Calibri" pitchFamily="34" charset="0"/>
              </a:rPr>
              <a:t>):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allNumbers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first.Concat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Elem </a:t>
            </a:r>
            <a:r>
              <a:rPr lang="hu-HU" dirty="0">
                <a:cs typeface="Calibri" pitchFamily="34" charset="0"/>
              </a:rPr>
              <a:t>létezésének vizsgálata: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bool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doesContainFour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first.Contains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(4</a:t>
            </a:r>
            <a:r>
              <a:rPr lang="hu-HU" dirty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Ismétlődések </a:t>
            </a:r>
            <a:r>
              <a:rPr lang="hu-HU" dirty="0">
                <a:cs typeface="Calibri" pitchFamily="34" charset="0"/>
              </a:rPr>
              <a:t>kivágása (halmazzá alakítás):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onlyDifferentNumbers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first.Distinct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Halmazelméleti metszet: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sameItems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first.Intersect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Halmazelméleti unió: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unionOfSets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first.Union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Halmazelméleti különbség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diffOfSets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first.Except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dirty="0">
              <a:cs typeface="Calibri" pitchFamily="34" charset="0"/>
            </a:endParaRPr>
          </a:p>
          <a:p>
            <a:endParaRPr lang="hu-HU" dirty="0"/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72F9A6C-9354-4A9E-9125-CF7CC8C076C2}" type="slidenum">
              <a:rPr lang="hu-HU" sz="1000" smtClean="0">
                <a:solidFill>
                  <a:schemeClr val="tx1"/>
                </a:solidFill>
              </a:rPr>
              <a:pPr eaLnBrk="1" hangingPunct="1"/>
              <a:t>21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60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sorrendezés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OrderBy</a:t>
            </a:r>
            <a:endParaRPr lang="hu-HU" dirty="0"/>
          </a:p>
          <a:p>
            <a:pPr lvl="1"/>
            <a:r>
              <a:rPr lang="hu-HU" sz="2400" b="1" dirty="0"/>
              <a:t>Paraméterül egy olyan metódust </a:t>
            </a:r>
            <a:r>
              <a:rPr lang="hu-HU" sz="2400" b="1" dirty="0" smtClean="0"/>
              <a:t>(lambdát) vár</a:t>
            </a:r>
            <a:r>
              <a:rPr lang="hu-HU" sz="2400" b="1" dirty="0"/>
              <a:t>, amely egy </a:t>
            </a:r>
            <a:r>
              <a:rPr lang="hu-HU" sz="2400" b="1" dirty="0" smtClean="0"/>
              <a:t>elemből meghatározza a </a:t>
            </a:r>
            <a:r>
              <a:rPr lang="hu-HU" sz="2400" b="1" dirty="0"/>
              <a:t>kulcsot (azt </a:t>
            </a:r>
            <a:r>
              <a:rPr lang="hu-HU" sz="2400" b="1" dirty="0" smtClean="0"/>
              <a:t>az adatot, </a:t>
            </a:r>
            <a:r>
              <a:rPr lang="hu-HU" sz="2400" b="1" dirty="0"/>
              <a:t>ami alapján rendezni </a:t>
            </a:r>
            <a:r>
              <a:rPr lang="hu-HU" sz="2400" b="1" dirty="0" smtClean="0"/>
              <a:t>fog – ez </a:t>
            </a:r>
            <a:r>
              <a:rPr lang="hu-HU" sz="2400" b="1" dirty="0" err="1" smtClean="0"/>
              <a:t>IComparable</a:t>
            </a:r>
            <a:r>
              <a:rPr lang="hu-HU" sz="2400" b="1" dirty="0" smtClean="0"/>
              <a:t>, vagy kell saját </a:t>
            </a:r>
            <a:r>
              <a:rPr lang="hu-HU" sz="2400" b="1" dirty="0" err="1" smtClean="0"/>
              <a:t>IComparer</a:t>
            </a:r>
            <a:r>
              <a:rPr lang="hu-HU" sz="2400" b="1" dirty="0" smtClean="0"/>
              <a:t>)</a:t>
            </a:r>
          </a:p>
          <a:p>
            <a:pPr lvl="1"/>
            <a:r>
              <a:rPr lang="hu-HU" sz="2400" b="1" dirty="0" smtClean="0"/>
              <a:t>Az eredménye mindig </a:t>
            </a:r>
            <a:r>
              <a:rPr lang="hu-HU" sz="2400" b="1" dirty="0" err="1" smtClean="0"/>
              <a:t>IEnumerable</a:t>
            </a:r>
            <a:r>
              <a:rPr lang="hu-HU" sz="2400" b="1" dirty="0" smtClean="0"/>
              <a:t>&lt;T&gt;</a:t>
            </a:r>
          </a:p>
          <a:p>
            <a:pPr lvl="1"/>
            <a:r>
              <a:rPr lang="hu-HU" sz="2400" b="1" dirty="0" smtClean="0"/>
              <a:t>Int </a:t>
            </a:r>
            <a:r>
              <a:rPr lang="hu-HU" sz="2400" b="1" dirty="0"/>
              <a:t>tömb, rendezés </a:t>
            </a:r>
            <a:r>
              <a:rPr lang="hu-HU" sz="2400" b="1" dirty="0" smtClean="0"/>
              <a:t>a számok alapján</a:t>
            </a:r>
            <a:r>
              <a:rPr lang="hu-HU" sz="2400" b="1" dirty="0"/>
              <a:t>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300" b="1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300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sz="2300" b="1" dirty="0" err="1" smtClean="0">
                <a:latin typeface="Consolas" pitchFamily="49" charset="0"/>
                <a:cs typeface="Calibri" pitchFamily="34" charset="0"/>
              </a:rPr>
              <a:t>first.OrderBy</a:t>
            </a:r>
            <a:r>
              <a:rPr lang="hu-HU" sz="23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=&gt; x);</a:t>
            </a:r>
          </a:p>
          <a:p>
            <a:pPr lvl="1">
              <a:lnSpc>
                <a:spcPct val="115000"/>
              </a:lnSpc>
            </a:pPr>
            <a:r>
              <a:rPr lang="hu-HU" sz="2400" b="1" dirty="0" err="1"/>
              <a:t>String</a:t>
            </a:r>
            <a:r>
              <a:rPr lang="hu-HU" sz="2400" b="1" dirty="0"/>
              <a:t> tömb, rendezés az elemek hossza alapján: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strArray.OrderBy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x.Length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</a:pPr>
            <a:r>
              <a:rPr lang="hu-HU" sz="2400" b="1" dirty="0"/>
              <a:t>Diákok listája, névsorba rendezés 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students.OrderBy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x.Name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</a:pPr>
            <a:r>
              <a:rPr lang="hu-HU" sz="2400" b="1" dirty="0" err="1" smtClean="0"/>
              <a:t>Exception</a:t>
            </a:r>
            <a:r>
              <a:rPr lang="hu-HU" sz="2400" b="1" dirty="0" smtClean="0"/>
              <a:t>, mert nem </a:t>
            </a:r>
            <a:r>
              <a:rPr lang="hu-HU" sz="2400" b="1" dirty="0" err="1" smtClean="0"/>
              <a:t>Student</a:t>
            </a:r>
            <a:r>
              <a:rPr lang="hu-HU" sz="2400" b="1" dirty="0" smtClean="0"/>
              <a:t> : </a:t>
            </a:r>
            <a:r>
              <a:rPr lang="hu-HU" sz="2400" b="1" dirty="0" err="1" smtClean="0"/>
              <a:t>IComparable</a:t>
            </a:r>
            <a:endParaRPr lang="hu-HU" sz="2400" b="1" dirty="0"/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students.OrderBy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=&gt; x);</a:t>
            </a:r>
            <a:endParaRPr lang="hu-HU" sz="2400" b="1" dirty="0"/>
          </a:p>
        </p:txBody>
      </p:sp>
      <p:sp>
        <p:nvSpPr>
          <p:cNvPr id="2253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B1D47B9-B71A-456A-A745-A8BA802FE881}" type="slidenum">
              <a:rPr lang="hu-HU" sz="1000" smtClean="0">
                <a:solidFill>
                  <a:schemeClr val="tx1"/>
                </a:solidFill>
              </a:rPr>
              <a:pPr eaLnBrk="1" hangingPunct="1"/>
              <a:t>22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06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szűrés, darabszám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Where</a:t>
            </a:r>
            <a:r>
              <a:rPr lang="hu-HU" dirty="0"/>
              <a:t> / </a:t>
            </a:r>
            <a:r>
              <a:rPr lang="hu-HU" dirty="0" err="1"/>
              <a:t>Count</a:t>
            </a:r>
            <a:endParaRPr lang="hu-HU" dirty="0"/>
          </a:p>
          <a:p>
            <a:pPr lvl="1"/>
            <a:r>
              <a:rPr lang="hu-HU" sz="2400" b="1" dirty="0"/>
              <a:t>A paraméterül adott </a:t>
            </a:r>
            <a:r>
              <a:rPr lang="hu-HU" sz="2400" b="1" dirty="0" smtClean="0"/>
              <a:t>lambda kifejezés eredménye </a:t>
            </a:r>
            <a:r>
              <a:rPr lang="hu-HU" sz="2400" b="1" dirty="0" err="1" smtClean="0"/>
              <a:t>bool</a:t>
            </a:r>
            <a:endParaRPr lang="hu-HU" sz="2400" b="1" dirty="0"/>
          </a:p>
          <a:p>
            <a:pPr lvl="1"/>
            <a:r>
              <a:rPr lang="hu-HU" sz="2400" b="1" dirty="0"/>
              <a:t>A </a:t>
            </a:r>
            <a:r>
              <a:rPr lang="hu-HU" sz="2400" b="1" i="1" dirty="0" err="1"/>
              <a:t>Where</a:t>
            </a:r>
            <a:r>
              <a:rPr lang="hu-HU" sz="2400" b="1" dirty="0"/>
              <a:t> eredménye az a gyűjtemény, ahol ez </a:t>
            </a:r>
            <a:r>
              <a:rPr lang="hu-HU" sz="2400" b="1" dirty="0" smtClean="0"/>
              <a:t>a lambda </a:t>
            </a:r>
            <a:r>
              <a:rPr lang="hu-HU" sz="2400" b="1" i="1" dirty="0" err="1" smtClean="0"/>
              <a:t>true</a:t>
            </a:r>
            <a:r>
              <a:rPr lang="hu-HU" sz="2400" b="1" dirty="0" smtClean="0"/>
              <a:t> </a:t>
            </a:r>
            <a:r>
              <a:rPr lang="hu-HU" sz="2400" b="1" dirty="0"/>
              <a:t>értéket ad </a:t>
            </a:r>
            <a:r>
              <a:rPr lang="hu-HU" sz="2400" b="1" dirty="0" smtClean="0"/>
              <a:t>vissza</a:t>
            </a:r>
          </a:p>
          <a:p>
            <a:pPr lvl="1"/>
            <a:r>
              <a:rPr lang="hu-HU" sz="2400" b="1" dirty="0" smtClean="0"/>
              <a:t>A </a:t>
            </a:r>
            <a:r>
              <a:rPr lang="hu-HU" sz="2400" b="1" i="1" dirty="0" err="1"/>
              <a:t>Count</a:t>
            </a:r>
            <a:r>
              <a:rPr lang="hu-HU" sz="2400" b="1" dirty="0"/>
              <a:t> eredménye a darabszám (int</a:t>
            </a:r>
            <a:r>
              <a:rPr lang="hu-HU" sz="2400" b="1" dirty="0" smtClean="0"/>
              <a:t>!), és meghívható </a:t>
            </a:r>
            <a:r>
              <a:rPr lang="hu-HU" sz="2400" b="1" dirty="0"/>
              <a:t>paraméter nélkül is </a:t>
            </a:r>
            <a:r>
              <a:rPr lang="hu-HU" sz="2400" b="1" dirty="0">
                <a:sym typeface="Wingdings" pitchFamily="2" charset="2"/>
              </a:rPr>
              <a:t> teljes darabszám</a:t>
            </a:r>
            <a:endParaRPr lang="hu-HU" sz="2400" b="1" dirty="0"/>
          </a:p>
          <a:p>
            <a:pPr lvl="1"/>
            <a:endParaRPr lang="hu-HU" sz="2400" b="1" dirty="0" smtClean="0"/>
          </a:p>
          <a:p>
            <a:pPr lvl="1"/>
            <a:r>
              <a:rPr lang="hu-HU" sz="2400" b="1" dirty="0" smtClean="0"/>
              <a:t>Int </a:t>
            </a:r>
            <a:r>
              <a:rPr lang="hu-HU" sz="2400" b="1" dirty="0"/>
              <a:t>tömb, a páratlanok: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3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var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300" b="1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300" b="1" dirty="0" err="1" smtClean="0">
                <a:latin typeface="Consolas" pitchFamily="49" charset="0"/>
                <a:cs typeface="Calibri" pitchFamily="34" charset="0"/>
              </a:rPr>
              <a:t>first.Where</a:t>
            </a:r>
            <a:r>
              <a:rPr lang="hu-HU" sz="23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300" b="1" dirty="0">
                <a:latin typeface="Consolas" pitchFamily="49" charset="0"/>
                <a:cs typeface="Calibri" pitchFamily="34" charset="0"/>
              </a:rPr>
              <a:t>=&gt; x % 2 == </a:t>
            </a:r>
            <a:r>
              <a:rPr lang="hu-HU" sz="2300" b="1" dirty="0" smtClean="0">
                <a:latin typeface="Consolas" pitchFamily="49" charset="0"/>
                <a:cs typeface="Calibri" pitchFamily="34" charset="0"/>
              </a:rPr>
              <a:t>1);</a:t>
            </a:r>
            <a:endParaRPr lang="hu-HU" sz="2300" b="1" dirty="0">
              <a:latin typeface="Consolas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sz="2400" b="1" dirty="0" err="1"/>
              <a:t>String</a:t>
            </a:r>
            <a:r>
              <a:rPr lang="hu-HU" sz="2400" b="1" dirty="0"/>
              <a:t> tömb,  a négy betűs nevek: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strArray.Count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x.Length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== 4);</a:t>
            </a:r>
          </a:p>
        </p:txBody>
      </p:sp>
      <p:sp>
        <p:nvSpPr>
          <p:cNvPr id="2355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40DFE4B-C34E-4F1F-A079-329AA6D0277B}" type="slidenum">
              <a:rPr lang="hu-HU" sz="1000" smtClean="0">
                <a:solidFill>
                  <a:schemeClr val="tx1"/>
                </a:solidFill>
              </a:rPr>
              <a:pPr eaLnBrk="1" hangingPunct="1"/>
              <a:t>23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28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576262"/>
          </a:xfrm>
        </p:spPr>
        <p:txBody>
          <a:bodyPr/>
          <a:lstStyle/>
          <a:p>
            <a:r>
              <a:rPr lang="hu-HU" dirty="0">
                <a:latin typeface="+mn-lt"/>
              </a:rPr>
              <a:t>LINQ operátor példák – szűrés, részkiválasztás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360730" cy="5761038"/>
          </a:xfrm>
        </p:spPr>
        <p:txBody>
          <a:bodyPr/>
          <a:lstStyle/>
          <a:p>
            <a:r>
              <a:rPr lang="hu-HU" dirty="0" smtClean="0"/>
              <a:t>Diákok </a:t>
            </a:r>
            <a:r>
              <a:rPr lang="hu-HU" dirty="0"/>
              <a:t>listája, ahol a kreditszám prím: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var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students.Where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=&gt;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{</a:t>
            </a: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if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&lt;= 1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)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false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i = 2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 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i &lt;=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Math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.Sqrt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 i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++) 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/>
            </a:r>
            <a:br>
              <a:rPr lang="hu-HU" sz="2000" dirty="0" smtClean="0">
                <a:latin typeface="Consolas" pitchFamily="49" charset="0"/>
                <a:cs typeface="Calibri" pitchFamily="34" charset="0"/>
              </a:rPr>
            </a:b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    {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if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% i == 0)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false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; }</a:t>
            </a:r>
            <a:endParaRPr lang="hu-HU" sz="2000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return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true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});</a:t>
            </a:r>
            <a:endParaRPr lang="hu-HU" sz="2000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// Második Miksa - 97, Negyedik Néró </a:t>
            </a:r>
            <a:r>
              <a:rPr lang="hu-HU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– 89</a:t>
            </a:r>
            <a:endParaRPr lang="en-US" dirty="0" smtClean="0"/>
          </a:p>
          <a:p>
            <a:endParaRPr lang="hu-HU" dirty="0" smtClean="0"/>
          </a:p>
          <a:p>
            <a:r>
              <a:rPr lang="hu-HU" dirty="0" smtClean="0"/>
              <a:t>Tulajdonság kiválasztása / konverzió:</a:t>
            </a: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nameCollection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students.Select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  <a:br>
              <a:rPr lang="hu-HU" dirty="0" smtClean="0">
                <a:latin typeface="Consolas" pitchFamily="49" charset="0"/>
                <a:cs typeface="Calibri" pitchFamily="34" charset="0"/>
              </a:rPr>
            </a:b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jsonCollection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students.Select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x.ToJson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());</a:t>
            </a:r>
            <a:endParaRPr lang="hu-HU" dirty="0"/>
          </a:p>
        </p:txBody>
      </p:sp>
      <p:sp>
        <p:nvSpPr>
          <p:cNvPr id="2458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705D2BD-5FC4-4781-AD19-D94A3D03EEC5}" type="slidenum">
              <a:rPr lang="hu-HU" sz="1000" smtClean="0">
                <a:solidFill>
                  <a:schemeClr val="tx1"/>
                </a:solidFill>
              </a:rPr>
              <a:pPr eaLnBrk="1" hangingPunct="1"/>
              <a:t>24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845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</a:t>
            </a:r>
            <a:r>
              <a:rPr lang="hu-HU" dirty="0" smtClean="0">
                <a:latin typeface="+mn-lt"/>
              </a:rPr>
              <a:t>láncolás, lekérdezés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571500"/>
            <a:ext cx="8928100" cy="5881688"/>
          </a:xfrm>
        </p:spPr>
        <p:txBody>
          <a:bodyPr/>
          <a:lstStyle/>
          <a:p>
            <a:r>
              <a:rPr lang="hu-HU" dirty="0"/>
              <a:t>Diákok listája, a páratlan kreditszámúak nagybetűs neve név szerinti fordított sorrendben: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students.Where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% 2 == 1)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OrderBy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Reverse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</a:t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Select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(x =&gt;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x.Name.ToUpper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());</a:t>
            </a:r>
          </a:p>
          <a:p>
            <a:pPr>
              <a:lnSpc>
                <a:spcPct val="115000"/>
              </a:lnSpc>
            </a:pPr>
            <a:endParaRPr lang="hu-HU" dirty="0" smtClean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dirty="0" smtClean="0">
                <a:latin typeface="Consolas" pitchFamily="49" charset="0"/>
                <a:cs typeface="Calibri" pitchFamily="34" charset="0"/>
              </a:rPr>
              <a:t>Ugyanaz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az eredmény, ugyanaz a köztes 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kód, DEKLARATÍV megközelítésben:</a:t>
            </a:r>
            <a:endParaRPr lang="hu-HU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x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students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x.Credits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latin typeface="Consolas" pitchFamily="49" charset="0"/>
                <a:cs typeface="Calibri" pitchFamily="34" charset="0"/>
              </a:rPr>
              <a:t>% 2 == 1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orderby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descending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dirty="0">
                <a:latin typeface="Consolas" pitchFamily="49" charset="0"/>
                <a:cs typeface="Calibri" pitchFamily="34" charset="0"/>
              </a:rPr>
              <a:t>     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select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x.Name.ToUpper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();</a:t>
            </a:r>
            <a:endParaRPr lang="hu-HU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hu-HU" dirty="0">
              <a:cs typeface="Calibri" pitchFamily="34" charset="0"/>
            </a:endParaRPr>
          </a:p>
        </p:txBody>
      </p:sp>
      <p:sp>
        <p:nvSpPr>
          <p:cNvPr id="2560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D7E9302-44A7-48D1-916B-30E163848104}" type="slidenum">
              <a:rPr lang="hu-HU" sz="1000" smtClean="0">
                <a:solidFill>
                  <a:schemeClr val="tx1"/>
                </a:solidFill>
              </a:rPr>
              <a:pPr eaLnBrk="1" hangingPunct="1"/>
              <a:t>25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63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aggregálás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Aggregáló</a:t>
            </a:r>
            <a:r>
              <a:rPr lang="hu-HU" dirty="0"/>
              <a:t> metódusok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totalSum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first.Sum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//28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double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averageOfItems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second.Average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//2.875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sumOfEvenItems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first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/>
            </a:r>
            <a:br>
              <a:rPr lang="hu-HU" b="1" dirty="0">
                <a:latin typeface="Consolas" pitchFamily="49" charset="0"/>
                <a:cs typeface="Calibri" pitchFamily="34" charset="0"/>
              </a:rPr>
            </a:br>
            <a:r>
              <a:rPr lang="hu-HU" b="1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Where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(x =&gt; x % 2 == 0).Sum();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//24</a:t>
            </a:r>
            <a:endParaRPr lang="hu-HU" b="1" dirty="0">
              <a:latin typeface="Consolas" panose="020B0609020204030204" pitchFamily="49" charset="0"/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sumOfOddItems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=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second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/>
            </a:r>
            <a:br>
              <a:rPr lang="hu-HU" b="1" dirty="0">
                <a:latin typeface="Consolas" pitchFamily="49" charset="0"/>
                <a:cs typeface="Calibri" pitchFamily="34" charset="0"/>
              </a:rPr>
            </a:br>
            <a:r>
              <a:rPr lang="hu-HU" b="1" dirty="0">
                <a:latin typeface="Consolas" pitchFamily="49" charset="0"/>
                <a:cs typeface="Calibri" pitchFamily="34" charset="0"/>
              </a:rPr>
              <a:t>.</a:t>
            </a:r>
            <a:r>
              <a:rPr lang="hu-HU" b="1" dirty="0" err="1">
                <a:latin typeface="Consolas" pitchFamily="49" charset="0"/>
                <a:cs typeface="Calibri" pitchFamily="34" charset="0"/>
              </a:rPr>
              <a:t>Where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(x =&gt; x % 2 == 1).Sum(); </a:t>
            </a:r>
            <a:r>
              <a:rPr lang="hu-HU" b="1" dirty="0">
                <a:solidFill>
                  <a:srgbClr val="008000"/>
                </a:solidFill>
                <a:latin typeface="Consolas" pitchFamily="49" charset="0"/>
                <a:cs typeface="Calibri" pitchFamily="34" charset="0"/>
              </a:rPr>
              <a:t>//4</a:t>
            </a:r>
          </a:p>
          <a:p>
            <a:pPr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A fenti példa gyakori: valamilyen ismétlődés szerint akarom csoportosítani a gyűjteményemet, és az egyes csoportokra szeretném tudni a darabszámot/összeget </a:t>
            </a: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  <a:sym typeface="Wingdings" pitchFamily="2" charset="2"/>
              </a:rPr>
              <a:t>Több hasonló utasítással oldható meg…</a:t>
            </a: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  <a:sym typeface="Wingdings" pitchFamily="2" charset="2"/>
              </a:rPr>
              <a:t>Ezen </a:t>
            </a:r>
            <a:r>
              <a:rPr lang="hu-HU" dirty="0">
                <a:cs typeface="Calibri" pitchFamily="34" charset="0"/>
                <a:sym typeface="Wingdings" pitchFamily="2" charset="2"/>
              </a:rPr>
              <a:t>a Sum/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Average</a:t>
            </a:r>
            <a:r>
              <a:rPr lang="hu-HU" dirty="0">
                <a:cs typeface="Calibri" pitchFamily="34" charset="0"/>
                <a:sym typeface="Wingdings" pitchFamily="2" charset="2"/>
              </a:rPr>
              <a:t> 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Func</a:t>
            </a:r>
            <a:r>
              <a:rPr lang="hu-HU" dirty="0">
                <a:cs typeface="Calibri" pitchFamily="34" charset="0"/>
                <a:sym typeface="Wingdings" pitchFamily="2" charset="2"/>
              </a:rPr>
              <a:t>&lt;T, 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bool</a:t>
            </a:r>
            <a:r>
              <a:rPr lang="hu-HU" dirty="0">
                <a:cs typeface="Calibri" pitchFamily="34" charset="0"/>
                <a:sym typeface="Wingdings" pitchFamily="2" charset="2"/>
              </a:rPr>
              <a:t>&gt; </a:t>
            </a:r>
            <a:r>
              <a:rPr lang="hu-HU" dirty="0" err="1">
                <a:cs typeface="Calibri" pitchFamily="34" charset="0"/>
                <a:sym typeface="Wingdings" pitchFamily="2" charset="2"/>
              </a:rPr>
              <a:t>paraméterezhetősége</a:t>
            </a:r>
            <a:r>
              <a:rPr lang="hu-HU" dirty="0">
                <a:cs typeface="Calibri" pitchFamily="34" charset="0"/>
                <a:sym typeface="Wingdings" pitchFamily="2" charset="2"/>
              </a:rPr>
              <a:t> sem segít</a:t>
            </a:r>
            <a:endParaRPr lang="hu-HU" dirty="0"/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  <a:sym typeface="Wingdings" pitchFamily="2" charset="2"/>
              </a:rPr>
              <a:t>Helyette inkább automata </a:t>
            </a:r>
            <a:r>
              <a:rPr lang="hu-HU" dirty="0">
                <a:cs typeface="Calibri" pitchFamily="34" charset="0"/>
                <a:sym typeface="Wingdings" pitchFamily="2" charset="2"/>
              </a:rPr>
              <a:t>csoportosítás: </a:t>
            </a:r>
            <a:r>
              <a:rPr lang="hu-HU" dirty="0" err="1" smtClean="0">
                <a:cs typeface="Calibri" pitchFamily="34" charset="0"/>
                <a:sym typeface="Wingdings" pitchFamily="2" charset="2"/>
              </a:rPr>
              <a:t>GroupBy</a:t>
            </a:r>
            <a:endParaRPr lang="hu-HU" dirty="0" smtClean="0">
              <a:cs typeface="Calibri" pitchFamily="34" charset="0"/>
              <a:sym typeface="Wingdings" pitchFamily="2" charset="2"/>
            </a:endParaRP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6E1D28-C458-46D0-892D-3F32DB9EEDB6}" type="slidenum">
              <a:rPr lang="hu-HU" sz="1000" smtClean="0">
                <a:solidFill>
                  <a:schemeClr val="tx1"/>
                </a:solidFill>
              </a:rPr>
              <a:pPr eaLnBrk="1" hangingPunct="1"/>
              <a:t>26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842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csoportosítás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432740" cy="5761038"/>
          </a:xfrm>
        </p:spPr>
        <p:txBody>
          <a:bodyPr/>
          <a:lstStyle/>
          <a:p>
            <a:r>
              <a:rPr lang="hu-HU" dirty="0"/>
              <a:t>Csoportosítás, paritás szerinti darabszámok: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groups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first.GroupBy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(x 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=&gt; x % 2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		// </a:t>
            </a:r>
            <a:r>
              <a:rPr lang="hu-HU" sz="2400" b="1" dirty="0" err="1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IEnumerable</a:t>
            </a: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&lt;</a:t>
            </a:r>
            <a:r>
              <a:rPr lang="hu-HU" sz="2400" b="1" dirty="0" err="1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IGrouping</a:t>
            </a: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&lt;</a:t>
            </a:r>
            <a:r>
              <a:rPr lang="hu-HU" sz="2400" b="1" dirty="0" err="1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TKey</a:t>
            </a: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, </a:t>
            </a:r>
            <a:r>
              <a:rPr lang="hu-HU" sz="2400" b="1" dirty="0" err="1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TElement</a:t>
            </a:r>
            <a:r>
              <a:rPr lang="hu-HU" sz="2400" b="1" dirty="0" smtClean="0">
                <a:solidFill>
                  <a:srgbClr val="00B050"/>
                </a:solidFill>
                <a:latin typeface="Consolas" pitchFamily="49" charset="0"/>
                <a:cs typeface="Calibri" pitchFamily="34" charset="0"/>
              </a:rPr>
              <a:t>&gt;&gt;</a:t>
            </a:r>
            <a:endParaRPr lang="hu-HU" sz="2400" b="1" dirty="0" smtClean="0">
              <a:solidFill>
                <a:srgbClr val="00B050"/>
              </a:solidFill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foreach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400" b="1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g </a:t>
            </a:r>
            <a:r>
              <a:rPr lang="hu-HU" sz="2400" b="1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alibri" pitchFamily="34" charset="0"/>
              </a:rPr>
              <a:t>groups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)</a:t>
            </a:r>
            <a:endParaRPr lang="hu-HU" sz="2400" b="1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400" b="1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latin typeface="Consolas" pitchFamily="49" charset="0"/>
                <a:cs typeface="Calibri" pitchFamily="34" charset="0"/>
              </a:rPr>
              <a:t>    </a:t>
            </a:r>
            <a:r>
              <a:rPr lang="hu-HU" sz="2400" b="1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400" b="1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400" b="1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400" b="1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Remainder</a:t>
            </a:r>
            <a:r>
              <a:rPr lang="hu-HU" sz="2400" b="1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: 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g.Key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br>
              <a:rPr lang="hu-HU" sz="2400" b="1" dirty="0">
                <a:latin typeface="Consolas" pitchFamily="49" charset="0"/>
                <a:cs typeface="Calibri" pitchFamily="34" charset="0"/>
              </a:rPr>
            </a:br>
            <a:r>
              <a:rPr lang="hu-HU" sz="2400" b="1" dirty="0">
                <a:latin typeface="Consolas" pitchFamily="49" charset="0"/>
                <a:cs typeface="Calibri" pitchFamily="34" charset="0"/>
              </a:rPr>
              <a:t>		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", </a:t>
            </a:r>
            <a:r>
              <a:rPr lang="hu-HU" sz="2400" b="1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Number</a:t>
            </a:r>
            <a:r>
              <a:rPr lang="hu-HU" sz="2400" b="1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of </a:t>
            </a:r>
            <a:r>
              <a:rPr lang="hu-HU" sz="2400" b="1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items</a:t>
            </a:r>
            <a:r>
              <a:rPr lang="hu-HU" sz="2400" b="1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: </a:t>
            </a:r>
            <a:r>
              <a:rPr lang="hu-HU" sz="2400" b="1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 + </a:t>
            </a:r>
            <a:r>
              <a:rPr lang="hu-HU" sz="2400" b="1" dirty="0" err="1">
                <a:latin typeface="Consolas" pitchFamily="49" charset="0"/>
                <a:cs typeface="Calibri" pitchFamily="34" charset="0"/>
              </a:rPr>
              <a:t>g.Count</a:t>
            </a:r>
            <a:r>
              <a:rPr lang="hu-HU" sz="2400" b="1" dirty="0">
                <a:latin typeface="Consolas" pitchFamily="49" charset="0"/>
                <a:cs typeface="Calibri" pitchFamily="34" charset="0"/>
              </a:rPr>
              <a:t>());</a:t>
            </a:r>
            <a:endParaRPr lang="hu-HU" sz="2400" b="1" dirty="0">
              <a:cs typeface="Calibri" pitchFamily="34" charset="0"/>
            </a:endParaRPr>
          </a:p>
          <a:p>
            <a:pPr lvl="1">
              <a:lnSpc>
                <a:spcPct val="115000"/>
              </a:lnSpc>
              <a:buFontTx/>
              <a:buNone/>
            </a:pPr>
            <a:r>
              <a:rPr lang="hu-HU" sz="2400" b="1" dirty="0">
                <a:latin typeface="Consolas" pitchFamily="49" charset="0"/>
                <a:cs typeface="Calibri" pitchFamily="34" charset="0"/>
              </a:rPr>
              <a:t>}</a:t>
            </a:r>
            <a:endParaRPr lang="hu-HU" sz="2400" b="1" dirty="0">
              <a:cs typeface="Calibri" pitchFamily="34" charset="0"/>
            </a:endParaRPr>
          </a:p>
          <a:p>
            <a:r>
              <a:rPr lang="hu-HU" dirty="0" smtClean="0"/>
              <a:t>Ugyanez jobb a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syntax</a:t>
            </a:r>
            <a:r>
              <a:rPr lang="hu-HU" dirty="0" smtClean="0"/>
              <a:t> használatával</a:t>
            </a:r>
            <a:endParaRPr lang="hu-HU" dirty="0"/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 smtClean="0">
                <a:solidFill>
                  <a:srgbClr val="0000FF"/>
                </a:solidFill>
                <a:latin typeface="Consolas" panose="020B0609020204030204" pitchFamily="49" charset="0"/>
                <a:cs typeface="Calibri" pitchFamily="34" charset="0"/>
              </a:rPr>
              <a:t>var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b="1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x </a:t>
            </a:r>
            <a:r>
              <a:rPr lang="hu-HU" b="1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first</a:t>
            </a:r>
            <a:endParaRPr lang="hu-HU" b="1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>
                <a:latin typeface="Consolas" pitchFamily="49" charset="0"/>
                <a:cs typeface="Calibri" pitchFamily="34" charset="0"/>
              </a:rPr>
              <a:t>  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group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x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by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x % 2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into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g</a:t>
            </a:r>
            <a:endParaRPr lang="hu-HU" b="1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b="1" dirty="0">
                <a:latin typeface="Consolas" pitchFamily="49" charset="0"/>
                <a:cs typeface="Calibri" pitchFamily="34" charset="0"/>
              </a:rPr>
              <a:t>  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select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{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Remainder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g.Key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, 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NumItems</a:t>
            </a:r>
            <a:r>
              <a:rPr lang="hu-HU" b="1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b="1" dirty="0" err="1" smtClean="0">
                <a:latin typeface="Consolas" pitchFamily="49" charset="0"/>
                <a:cs typeface="Calibri" pitchFamily="34" charset="0"/>
              </a:rPr>
              <a:t>g.Count</a:t>
            </a:r>
            <a:r>
              <a:rPr lang="hu-HU" b="1" dirty="0">
                <a:latin typeface="Consolas" pitchFamily="49" charset="0"/>
                <a:cs typeface="Calibri" pitchFamily="34" charset="0"/>
              </a:rPr>
              <a:t>()};</a:t>
            </a:r>
            <a:endParaRPr lang="hu-HU" b="1" dirty="0">
              <a:latin typeface="Consolas" panose="020B0609020204030204" pitchFamily="49" charset="0"/>
            </a:endParaRPr>
          </a:p>
        </p:txBody>
      </p:sp>
      <p:sp>
        <p:nvSpPr>
          <p:cNvPr id="2765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BB93897D-4BBB-41F4-BAD2-10204E81C33E}" type="slidenum">
              <a:rPr lang="hu-HU" sz="1000" smtClean="0">
                <a:solidFill>
                  <a:schemeClr val="tx1"/>
                </a:solidFill>
              </a:rPr>
              <a:pPr eaLnBrk="1" hangingPunct="1"/>
              <a:t>27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550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LINQ operátor példák – </a:t>
            </a:r>
            <a:r>
              <a:rPr lang="hu-HU" dirty="0" smtClean="0">
                <a:latin typeface="+mn-lt"/>
              </a:rPr>
              <a:t>csatolás (</a:t>
            </a:r>
            <a:r>
              <a:rPr lang="hu-HU" dirty="0" err="1" smtClean="0">
                <a:latin typeface="+mn-lt"/>
              </a:rPr>
              <a:t>inner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join</a:t>
            </a:r>
            <a:r>
              <a:rPr lang="hu-HU" dirty="0" smtClean="0">
                <a:latin typeface="+mn-lt"/>
              </a:rPr>
              <a:t>)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216710" cy="5761038"/>
          </a:xfrm>
        </p:spPr>
        <p:txBody>
          <a:bodyPr/>
          <a:lstStyle/>
          <a:p>
            <a:r>
              <a:rPr lang="hu-HU" dirty="0" smtClean="0"/>
              <a:t>Amennyiben van azonos adatmező két gyűjteményben, akkor van erre lehetőségünk (ld. Gyakorlat és Db-</a:t>
            </a:r>
            <a:r>
              <a:rPr lang="hu-HU" dirty="0" err="1" smtClean="0"/>
              <a:t>Linq</a:t>
            </a:r>
            <a:r>
              <a:rPr lang="hu-HU" dirty="0" smtClean="0"/>
              <a:t> és adatbázisok óra)</a:t>
            </a:r>
          </a:p>
          <a:p>
            <a:r>
              <a:rPr lang="hu-HU" dirty="0" smtClean="0"/>
              <a:t>Ez már tipikusan az, ami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syntax</a:t>
            </a:r>
            <a:r>
              <a:rPr lang="hu-HU" dirty="0" smtClean="0"/>
              <a:t> nélkül nagyon bonyolult</a:t>
            </a:r>
            <a:br>
              <a:rPr lang="hu-HU" dirty="0" smtClean="0"/>
            </a:br>
            <a:r>
              <a:rPr lang="hu-HU" dirty="0" smtClean="0"/>
              <a:t>(4 generikus </a:t>
            </a:r>
            <a:r>
              <a:rPr lang="hu-HU" dirty="0" err="1" smtClean="0"/>
              <a:t>típusparamétterel</a:t>
            </a:r>
            <a:r>
              <a:rPr lang="hu-HU" dirty="0" smtClean="0"/>
              <a:t> rendelkező generikus metódus, két gyűjteménnyel és 3 lambda kifejezéssel…)</a:t>
            </a:r>
          </a:p>
          <a:p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firstItem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firstCollection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join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secondItem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secondCollection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/>
            </a:r>
            <a:br>
              <a:rPr lang="hu-HU" dirty="0" smtClean="0"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firstItem.X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equals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secondItem.Y</a:t>
            </a:r>
            <a:endParaRPr lang="hu-HU" dirty="0" smtClean="0">
              <a:latin typeface="Consolas" pitchFamily="49" charset="0"/>
              <a:cs typeface="Calibri" pitchFamily="34" charset="0"/>
            </a:endParaRPr>
          </a:p>
          <a:p>
            <a:r>
              <a:rPr lang="hu-HU" dirty="0" smtClean="0">
                <a:cs typeface="Calibri" pitchFamily="34" charset="0"/>
              </a:rPr>
              <a:t>A </a:t>
            </a:r>
            <a:r>
              <a:rPr lang="hu-HU" dirty="0" err="1" smtClean="0">
                <a:cs typeface="Calibri" pitchFamily="34" charset="0"/>
              </a:rPr>
              <a:t>query</a:t>
            </a:r>
            <a:r>
              <a:rPr lang="hu-HU" dirty="0" smtClean="0">
                <a:cs typeface="Calibri" pitchFamily="34" charset="0"/>
              </a:rPr>
              <a:t> többi részében minden </a:t>
            </a:r>
            <a:r>
              <a:rPr lang="hu-HU" dirty="0" err="1" smtClean="0">
                <a:cs typeface="Calibri" pitchFamily="34" charset="0"/>
              </a:rPr>
              <a:t>firstItem-hez</a:t>
            </a:r>
            <a:r>
              <a:rPr lang="hu-HU" dirty="0" smtClean="0">
                <a:cs typeface="Calibri" pitchFamily="34" charset="0"/>
              </a:rPr>
              <a:t> a HOZZÁ ILLESZKEDŐ </a:t>
            </a:r>
            <a:r>
              <a:rPr lang="hu-HU" dirty="0" err="1" smtClean="0">
                <a:cs typeface="Calibri" pitchFamily="34" charset="0"/>
              </a:rPr>
              <a:t>secondItem</a:t>
            </a:r>
            <a:r>
              <a:rPr lang="hu-HU" dirty="0" smtClean="0">
                <a:cs typeface="Calibri" pitchFamily="34" charset="0"/>
              </a:rPr>
              <a:t> elem </a:t>
            </a:r>
            <a:r>
              <a:rPr lang="hu-HU" dirty="0" err="1" smtClean="0">
                <a:cs typeface="Calibri" pitchFamily="34" charset="0"/>
              </a:rPr>
              <a:t>csatolódik</a:t>
            </a:r>
            <a:r>
              <a:rPr lang="hu-HU" dirty="0" smtClean="0">
                <a:cs typeface="Calibri" pitchFamily="34" charset="0"/>
              </a:rPr>
              <a:t>, és mindkettő használható (pl. autóhoz a hozzá illeszkedő márka)</a:t>
            </a:r>
          </a:p>
          <a:p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var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latin typeface="Consolas" pitchFamily="49" charset="0"/>
                <a:cs typeface="Calibri" pitchFamily="34" charset="0"/>
              </a:rPr>
              <a:t>result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car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carCollection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join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brand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brandCollection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/>
            </a:r>
            <a:br>
              <a:rPr lang="hu-HU" dirty="0">
                <a:latin typeface="Consolas" pitchFamily="49" charset="0"/>
                <a:cs typeface="Calibri" pitchFamily="34" charset="0"/>
              </a:rPr>
            </a:br>
            <a:r>
              <a:rPr lang="hu-HU" dirty="0">
                <a:latin typeface="Consolas" pitchFamily="49" charset="0"/>
                <a:cs typeface="Calibri" pitchFamily="34" charset="0"/>
              </a:rPr>
              <a:t>			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on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car.brandId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equals</a:t>
            </a:r>
            <a:r>
              <a:rPr lang="hu-HU" dirty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brand.Id</a:t>
            </a:r>
            <a:endParaRPr lang="hu-HU" dirty="0"/>
          </a:p>
        </p:txBody>
      </p:sp>
      <p:sp>
        <p:nvSpPr>
          <p:cNvPr id="2765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BB93897D-4BBB-41F4-BAD2-10204E81C33E}" type="slidenum">
              <a:rPr lang="hu-HU" sz="1000" smtClean="0">
                <a:solidFill>
                  <a:schemeClr val="tx1"/>
                </a:solidFill>
              </a:rPr>
              <a:pPr eaLnBrk="1" hangingPunct="1"/>
              <a:t>28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434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JSON </a:t>
            </a:r>
            <a:r>
              <a:rPr lang="hu-HU" dirty="0" err="1" smtClean="0"/>
              <a:t>Linq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640"/>
            <a:ext cx="9386888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826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XML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23410" y="2852936"/>
            <a:ext cx="8388350" cy="1872208"/>
          </a:xfrm>
        </p:spPr>
        <p:txBody>
          <a:bodyPr/>
          <a:lstStyle/>
          <a:p>
            <a:r>
              <a:rPr lang="hu-HU" dirty="0"/>
              <a:t>Egy objektum leírását a beágyazott elemek és attribútumok szolgáltatják</a:t>
            </a:r>
          </a:p>
          <a:p>
            <a:r>
              <a:rPr lang="hu-HU" dirty="0"/>
              <a:t>Ugyanígy (a beágyazással) hierarchia, tartalmazás is reprezentálható! – XML értelmezésétől függ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31540" y="728700"/>
            <a:ext cx="8280920" cy="1980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COOKING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Everyday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Italian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Giada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hu-HU" altLang="hu-HU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Laurentiis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2005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30.00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20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7544" y="4869160"/>
            <a:ext cx="8280920" cy="16201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hu-HU" altLang="hu-HU" sz="18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version="1.0"?&gt;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COOKING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... 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... 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800" b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hu-HU" altLang="hu-HU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449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+mn-lt"/>
              </a:rPr>
              <a:t>LINQ </a:t>
            </a:r>
            <a:r>
              <a:rPr lang="hu-HU" altLang="hu-HU" dirty="0" err="1">
                <a:latin typeface="+mn-lt"/>
              </a:rPr>
              <a:t>to</a:t>
            </a:r>
            <a:r>
              <a:rPr lang="hu-HU" altLang="hu-HU" dirty="0">
                <a:latin typeface="+mn-lt"/>
              </a:rPr>
              <a:t> </a:t>
            </a:r>
            <a:r>
              <a:rPr lang="hu-HU" altLang="hu-HU" dirty="0" smtClean="0">
                <a:latin typeface="+mn-lt"/>
              </a:rPr>
              <a:t>XML, XLINQ</a:t>
            </a:r>
            <a:endParaRPr lang="hu-HU" altLang="hu-HU" dirty="0">
              <a:latin typeface="+mn-lt"/>
            </a:endParaRP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800" dirty="0"/>
              <a:t>X* osztályok: igen erős LINQ-támogatás!</a:t>
            </a:r>
          </a:p>
          <a:p>
            <a:pPr lvl="1">
              <a:defRPr/>
            </a:pPr>
            <a:r>
              <a:rPr lang="hu-HU" sz="2400" b="1" dirty="0"/>
              <a:t>LINQ-</a:t>
            </a:r>
            <a:r>
              <a:rPr lang="hu-HU" sz="2400" b="1" dirty="0" err="1"/>
              <a:t>zható</a:t>
            </a:r>
            <a:r>
              <a:rPr lang="hu-HU" sz="2400" b="1" dirty="0"/>
              <a:t> </a:t>
            </a:r>
            <a:r>
              <a:rPr lang="hu-HU" sz="2400" b="1" dirty="0" err="1"/>
              <a:t>IEnumerable</a:t>
            </a:r>
            <a:r>
              <a:rPr lang="hu-HU" sz="2400" b="1" dirty="0"/>
              <a:t>&lt;T&gt;-ként kapunk vissza egy csomó adatot</a:t>
            </a:r>
          </a:p>
          <a:p>
            <a:pPr lvl="1">
              <a:defRPr/>
            </a:pPr>
            <a:endParaRPr lang="hu-HU" sz="2400" b="1" dirty="0"/>
          </a:p>
          <a:p>
            <a:pPr marL="457200" lvl="1" indent="0">
              <a:buFontTx/>
              <a:buNone/>
              <a:defRPr/>
            </a:pPr>
            <a:r>
              <a:rPr lang="hu-HU" sz="2400" b="1" dirty="0"/>
              <a:t>Pl. </a:t>
            </a:r>
            <a:r>
              <a:rPr lang="hu-HU" sz="2400" b="1" dirty="0" err="1"/>
              <a:t>XElement</a:t>
            </a:r>
            <a:r>
              <a:rPr lang="hu-HU" sz="2400" b="1" dirty="0"/>
              <a:t> xe2: </a:t>
            </a:r>
          </a:p>
          <a:p>
            <a:pPr lvl="1">
              <a:defRPr/>
            </a:pPr>
            <a:r>
              <a:rPr lang="hu-HU" sz="2400" b="1" dirty="0"/>
              <a:t>xe2.Descendants() </a:t>
            </a:r>
          </a:p>
          <a:p>
            <a:pPr lvl="2">
              <a:defRPr/>
            </a:pPr>
            <a:r>
              <a:rPr lang="hu-HU" sz="2000" b="1" dirty="0"/>
              <a:t>minden gyerekelem (gyerekelemek gyerekelemei is)</a:t>
            </a:r>
          </a:p>
          <a:p>
            <a:pPr lvl="1">
              <a:defRPr/>
            </a:pPr>
            <a:r>
              <a:rPr lang="hu-HU" sz="2400" b="1" dirty="0"/>
              <a:t>xe2.Descendants("</a:t>
            </a:r>
            <a:r>
              <a:rPr lang="hu-HU" sz="2400" b="1" dirty="0" err="1"/>
              <a:t>note</a:t>
            </a:r>
            <a:r>
              <a:rPr lang="hu-HU" sz="2400" b="1" dirty="0"/>
              <a:t>") </a:t>
            </a:r>
          </a:p>
          <a:p>
            <a:pPr lvl="2">
              <a:defRPr/>
            </a:pPr>
            <a:r>
              <a:rPr lang="hu-HU" sz="2000" b="1" dirty="0"/>
              <a:t>ilyen nevű gyerekelemek (gyerekelemek gyerekei is)</a:t>
            </a:r>
          </a:p>
          <a:p>
            <a:pPr lvl="1">
              <a:defRPr/>
            </a:pPr>
            <a:r>
              <a:rPr lang="hu-HU" sz="2400" b="1" dirty="0"/>
              <a:t>xe2.Elements() </a:t>
            </a:r>
          </a:p>
          <a:p>
            <a:pPr lvl="2">
              <a:defRPr/>
            </a:pPr>
            <a:r>
              <a:rPr lang="hu-HU" sz="2000" b="1" dirty="0"/>
              <a:t>közvetlen gyerekelemek </a:t>
            </a:r>
          </a:p>
          <a:p>
            <a:pPr lvl="1">
              <a:defRPr/>
            </a:pPr>
            <a:r>
              <a:rPr lang="hu-HU" sz="2400" b="1" dirty="0"/>
              <a:t>xe2.Elements("</a:t>
            </a:r>
            <a:r>
              <a:rPr lang="hu-HU" sz="2400" b="1" dirty="0" err="1"/>
              <a:t>note</a:t>
            </a:r>
            <a:r>
              <a:rPr lang="hu-HU" sz="2400" b="1" dirty="0"/>
              <a:t>") </a:t>
            </a:r>
          </a:p>
          <a:p>
            <a:pPr lvl="2">
              <a:defRPr/>
            </a:pPr>
            <a:r>
              <a:rPr lang="hu-HU" sz="2000" b="1" dirty="0"/>
              <a:t>ilyen nevű közvetlen gyerekelemek</a:t>
            </a:r>
            <a:endParaRPr lang="hu-HU" sz="2400" b="1" dirty="0"/>
          </a:p>
          <a:p>
            <a:pPr lvl="1">
              <a:defRPr/>
            </a:pPr>
            <a:r>
              <a:rPr lang="hu-HU" sz="2400" b="1" dirty="0"/>
              <a:t>xe2.Attributes(), xe2.Ancestors() …   </a:t>
            </a:r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0C526C-8D39-432C-A327-4B7CCC7F40C9}" type="slidenum">
              <a:rPr lang="hu-HU" altLang="hu-HU" sz="1000" b="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000" b="0"/>
          </a:p>
        </p:txBody>
      </p:sp>
    </p:spTree>
    <p:extLst>
      <p:ext uri="{BB962C8B-B14F-4D97-AF65-F5344CB8AC3E}">
        <p14:creationId xmlns:p14="http://schemas.microsoft.com/office/powerpoint/2010/main" val="26481250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+mn-lt"/>
              </a:rPr>
              <a:t>LINQ </a:t>
            </a:r>
            <a:r>
              <a:rPr lang="hu-HU" altLang="hu-HU" dirty="0" err="1">
                <a:latin typeface="+mn-lt"/>
              </a:rPr>
              <a:t>to</a:t>
            </a:r>
            <a:r>
              <a:rPr lang="hu-HU" altLang="hu-HU" dirty="0">
                <a:latin typeface="+mn-lt"/>
              </a:rPr>
              <a:t> XML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107950" y="3573020"/>
            <a:ext cx="9144700" cy="288016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dirty="0" err="1">
                <a:solidFill>
                  <a:srgbClr val="2B91AF"/>
                </a:solidFill>
                <a:latin typeface="Consolas"/>
              </a:rPr>
              <a:t>XDocument</a:t>
            </a:r>
            <a:r>
              <a:rPr lang="hu-HU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onsolas"/>
              </a:rPr>
              <a:t>XDoc</a:t>
            </a:r>
            <a:r>
              <a:rPr lang="hu-HU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hu-HU" dirty="0">
                <a:solidFill>
                  <a:schemeClr val="tx2"/>
                </a:solidFill>
                <a:latin typeface="Consolas"/>
              </a:rPr>
              <a:t>...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q =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Consolas"/>
              </a:rPr>
              <a:t>node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in</a:t>
            </a:r>
            <a:r>
              <a:rPr lang="hu-HU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nsolas"/>
              </a:rPr>
              <a:t>XDoc.Descendants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latin typeface="Consolas"/>
              </a:rPr>
              <a:t>person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dirty="0" smtClean="0">
                <a:solidFill>
                  <a:srgbClr val="0000FF"/>
                </a:solidFill>
                <a:latin typeface="Consolas"/>
              </a:rPr>
              <a:t>     </a:t>
            </a:r>
            <a:r>
              <a:rPr lang="en-US" dirty="0" smtClean="0">
                <a:solidFill>
                  <a:srgbClr val="0000FF"/>
                </a:solidFill>
                <a:latin typeface="Consolas"/>
              </a:rPr>
              <a:t>where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Consolas"/>
              </a:rPr>
              <a:t>node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.Element(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latin typeface="Consolas"/>
              </a:rPr>
              <a:t>name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Value.StartsWith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dirty="0" smtClean="0">
                <a:solidFill>
                  <a:srgbClr val="A31515"/>
                </a:solidFill>
                <a:latin typeface="Consolas"/>
              </a:rPr>
              <a:t>J</a:t>
            </a:r>
            <a:r>
              <a:rPr lang="en-US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dirty="0" smtClean="0">
                <a:solidFill>
                  <a:prstClr val="black"/>
                </a:solidFill>
                <a:latin typeface="Consolas"/>
              </a:rPr>
              <a:t>)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dirty="0" smtClean="0">
                <a:solidFill>
                  <a:srgbClr val="0000FF"/>
                </a:solidFill>
                <a:latin typeface="Consolas"/>
              </a:rPr>
              <a:t>     </a:t>
            </a:r>
            <a:r>
              <a:rPr lang="hu-HU" dirty="0" err="1" smtClean="0">
                <a:solidFill>
                  <a:srgbClr val="0000FF"/>
                </a:solidFill>
                <a:latin typeface="Consolas"/>
              </a:rPr>
              <a:t>select</a:t>
            </a:r>
            <a:r>
              <a:rPr lang="hu-HU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hu-HU" dirty="0" err="1" smtClean="0">
                <a:solidFill>
                  <a:prstClr val="black"/>
                </a:solidFill>
                <a:latin typeface="Consolas"/>
              </a:rPr>
              <a:t>node</a:t>
            </a:r>
            <a:r>
              <a:rPr lang="hu-HU" dirty="0" smtClean="0">
                <a:solidFill>
                  <a:prstClr val="black"/>
                </a:solidFill>
                <a:latin typeface="Consolas"/>
              </a:rPr>
              <a:t>;</a:t>
            </a:r>
            <a:endParaRPr lang="hu-HU" dirty="0">
              <a:solidFill>
                <a:prstClr val="black"/>
              </a:solidFill>
              <a:latin typeface="Consolas"/>
            </a:endParaRPr>
          </a:p>
          <a:p>
            <a:pPr>
              <a:lnSpc>
                <a:spcPct val="115000"/>
              </a:lnSpc>
              <a:buFontTx/>
              <a:buNone/>
              <a:defRPr/>
            </a:pPr>
            <a:endParaRPr lang="hu-HU" dirty="0">
              <a:solidFill>
                <a:srgbClr val="2B91AF"/>
              </a:solidFill>
              <a:latin typeface="Consolas" pitchFamily="49" charset="0"/>
              <a:cs typeface="Calibri" pitchFamily="34" charset="0"/>
            </a:endParaRPr>
          </a:p>
        </p:txBody>
      </p:sp>
      <p:sp>
        <p:nvSpPr>
          <p:cNvPr id="2253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263D96-36A1-4964-8701-C73CFF3E15CB}" type="slidenum">
              <a:rPr lang="hu-HU" altLang="hu-HU" sz="1000" b="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hu-HU" altLang="hu-HU" sz="1000" b="0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50825" y="765175"/>
            <a:ext cx="7850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&lt;</a:t>
            </a:r>
            <a:r>
              <a:rPr lang="hu-HU" altLang="hu-HU" sz="2000" dirty="0" err="1" smtClean="0"/>
              <a:t>people</a:t>
            </a:r>
            <a:r>
              <a:rPr lang="hu-HU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person</a:t>
            </a:r>
            <a:r>
              <a:rPr lang="nn-NO" altLang="hu-HU" sz="2000" dirty="0" smtClean="0"/>
              <a:t> </a:t>
            </a:r>
            <a:r>
              <a:rPr lang="nn-NO" altLang="hu-HU" sz="2000" dirty="0"/>
              <a:t>id="43984"&gt;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</a:t>
            </a:r>
            <a:r>
              <a:rPr lang="nn-NO" altLang="hu-HU" sz="2000" dirty="0"/>
              <a:t>  &lt;</a:t>
            </a:r>
            <a:r>
              <a:rPr lang="nn-NO" altLang="hu-HU" sz="2000" dirty="0" smtClean="0"/>
              <a:t>n</a:t>
            </a:r>
            <a:r>
              <a:rPr lang="hu-HU" altLang="hu-HU" sz="2000" dirty="0" err="1" smtClean="0"/>
              <a:t>ame</a:t>
            </a:r>
            <a:r>
              <a:rPr lang="nn-NO" altLang="hu-HU" sz="2000" dirty="0" smtClean="0"/>
              <a:t>&gt;Joe</a:t>
            </a:r>
            <a:r>
              <a:rPr lang="nn-NO" altLang="hu-HU" sz="2000" dirty="0"/>
              <a:t>&lt;/</a:t>
            </a:r>
            <a:r>
              <a:rPr lang="nn-NO" altLang="hu-HU" sz="2000" dirty="0" smtClean="0"/>
              <a:t>n</a:t>
            </a:r>
            <a:r>
              <a:rPr lang="hu-HU" altLang="hu-HU" sz="2000" dirty="0" err="1" smtClean="0"/>
              <a:t>ame</a:t>
            </a:r>
            <a:r>
              <a:rPr lang="nn-NO" altLang="hu-HU" sz="2000" dirty="0" smtClean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2000" dirty="0"/>
              <a:t> </a:t>
            </a:r>
            <a:r>
              <a:rPr lang="hu-HU" altLang="hu-HU" sz="2000" dirty="0"/>
              <a:t>      </a:t>
            </a:r>
            <a:r>
              <a:rPr lang="nn-NO" altLang="hu-HU" sz="2000" dirty="0"/>
              <a:t>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age</a:t>
            </a:r>
            <a:r>
              <a:rPr lang="nn-NO" altLang="hu-HU" sz="2000" dirty="0" smtClean="0"/>
              <a:t>&gt;25&lt;/</a:t>
            </a:r>
            <a:r>
              <a:rPr lang="hu-HU" altLang="hu-HU" sz="2000" dirty="0" err="1" smtClean="0"/>
              <a:t>age</a:t>
            </a:r>
            <a:r>
              <a:rPr lang="nn-NO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  </a:t>
            </a:r>
            <a:r>
              <a:rPr lang="hu-HU" altLang="hu-HU" sz="2000" dirty="0" smtClean="0"/>
              <a:t>&lt;</a:t>
            </a:r>
            <a:r>
              <a:rPr lang="hu-HU" altLang="hu-HU" sz="2000" dirty="0" err="1" smtClean="0"/>
              <a:t>phone</a:t>
            </a:r>
            <a:r>
              <a:rPr lang="hu-HU" altLang="hu-HU" sz="2000" dirty="0" smtClean="0"/>
              <a:t>&gt;0618515133&lt;/</a:t>
            </a:r>
            <a:r>
              <a:rPr lang="hu-HU" altLang="hu-HU" sz="2000" dirty="0" err="1" smtClean="0"/>
              <a:t>phone</a:t>
            </a:r>
            <a:r>
              <a:rPr lang="hu-HU" altLang="hu-HU" sz="2000" dirty="0" smtClean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</a:t>
            </a:r>
            <a:r>
              <a:rPr lang="hu-HU" altLang="hu-HU" sz="2000" dirty="0" smtClean="0"/>
              <a:t>&lt;/</a:t>
            </a:r>
            <a:r>
              <a:rPr lang="hu-HU" altLang="hu-HU" sz="2000" dirty="0" err="1" smtClean="0"/>
              <a:t>person</a:t>
            </a:r>
            <a:r>
              <a:rPr lang="nn-NO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&lt;/</a:t>
            </a:r>
            <a:r>
              <a:rPr lang="hu-HU" altLang="hu-HU" sz="2000" dirty="0" err="1" smtClean="0"/>
              <a:t>people</a:t>
            </a:r>
            <a:r>
              <a:rPr lang="hu-HU" altLang="hu-HU" sz="2000" dirty="0" smtClean="0"/>
              <a:t>&gt;</a:t>
            </a:r>
            <a:endParaRPr lang="nn-NO" altLang="hu-HU" sz="2000" dirty="0"/>
          </a:p>
        </p:txBody>
      </p:sp>
    </p:spTree>
    <p:extLst>
      <p:ext uri="{BB962C8B-B14F-4D97-AF65-F5344CB8AC3E}">
        <p14:creationId xmlns:p14="http://schemas.microsoft.com/office/powerpoint/2010/main" val="42491169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Példa</a:t>
            </a:r>
            <a:endParaRPr lang="hu-HU" dirty="0">
              <a:latin typeface="+mn-lt"/>
            </a:endParaRP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12211" y="1052670"/>
            <a:ext cx="8928100" cy="64856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http</a:t>
            </a: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://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users.nik.uni-obuda.hu/prog3/_data/people.xml</a:t>
            </a:r>
            <a:endParaRPr lang="hu-HU" dirty="0">
              <a:cs typeface="Calibri" pitchFamily="34" charset="0"/>
            </a:endParaRPr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3D32F3E-F132-4BB7-9E64-F618157DD88E}" type="slidenum">
              <a:rPr lang="hu-HU" sz="1000" smtClean="0">
                <a:solidFill>
                  <a:schemeClr val="tx1"/>
                </a:solidFill>
              </a:rPr>
              <a:pPr eaLnBrk="1" hangingPunct="1"/>
              <a:t>32</a:t>
            </a:fld>
            <a:endParaRPr lang="hu-HU" sz="100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714227"/>
            <a:ext cx="10872940" cy="29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92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Példa</a:t>
            </a:r>
            <a:endParaRPr lang="hu-HU" dirty="0">
              <a:latin typeface="+mn-lt"/>
            </a:endParaRP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/>
              <a:t>Listázzuk</a:t>
            </a:r>
            <a:r>
              <a:rPr lang="hu-HU" dirty="0"/>
              <a:t> azokat, akik </a:t>
            </a:r>
            <a:r>
              <a:rPr lang="hu-HU" u="sng" dirty="0"/>
              <a:t>nem</a:t>
            </a:r>
            <a:r>
              <a:rPr lang="hu-HU" dirty="0"/>
              <a:t> a BA épületben </a:t>
            </a:r>
            <a:r>
              <a:rPr lang="hu-HU" dirty="0" smtClean="0"/>
              <a:t>dolgoznak</a:t>
            </a:r>
            <a:br>
              <a:rPr lang="hu-HU" dirty="0" smtClean="0"/>
            </a:br>
            <a:r>
              <a:rPr lang="hu-HU" dirty="0" smtClean="0"/>
              <a:t>(Alternatívák: közvetlenül XML-ből vagy köztes osztályt használva?)</a:t>
            </a:r>
            <a:endParaRPr lang="hu-HU" dirty="0"/>
          </a:p>
          <a:p>
            <a:pPr marL="0" indent="0">
              <a:buNone/>
            </a:pPr>
            <a:endParaRPr lang="hu-HU" dirty="0">
              <a:highlight>
                <a:srgbClr val="FFFFFF"/>
              </a:highlight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XDocument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XDocument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.Load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sz="18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sz="18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http://</a:t>
            </a:r>
            <a:r>
              <a:rPr lang="hu-HU" sz="18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users.nik.uni-obuda.hu/prog3/_</a:t>
            </a:r>
            <a:r>
              <a:rPr lang="hu-HU" sz="18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data</a:t>
            </a:r>
            <a:r>
              <a:rPr lang="hu-HU" sz="18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/people.xml</a:t>
            </a:r>
            <a:r>
              <a:rPr lang="hu-HU" sz="18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q0 =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from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XDoc.Descendants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person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let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node.Element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).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Value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where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!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room.StartsWith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"BA"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       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select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node.Element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name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).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Value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endParaRPr lang="hu-H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foreach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(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var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item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q0) {</a:t>
            </a:r>
            <a:b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</a:b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item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/>
            </a:r>
            <a:b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</a:b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473C45D-B24E-49E6-8F24-EC31606A65D9}" type="slidenum">
              <a:rPr lang="hu-HU" sz="1000" smtClean="0">
                <a:solidFill>
                  <a:schemeClr val="tx1"/>
                </a:solidFill>
              </a:rPr>
              <a:pPr eaLnBrk="1" hangingPunct="1"/>
              <a:t>33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138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1296650"/>
          </a:xfrm>
        </p:spPr>
        <p:txBody>
          <a:bodyPr/>
          <a:lstStyle/>
          <a:p>
            <a:r>
              <a:rPr lang="hu-HU" dirty="0" smtClean="0"/>
              <a:t>Köztes osztály használatával az XML </a:t>
            </a:r>
            <a:r>
              <a:rPr lang="hu-HU" dirty="0" err="1" smtClean="0"/>
              <a:t>node-ból</a:t>
            </a:r>
            <a:r>
              <a:rPr lang="hu-HU" dirty="0" smtClean="0"/>
              <a:t> először objektumot konvertálunk, így visszavezetjük az XML </a:t>
            </a:r>
            <a:r>
              <a:rPr lang="hu-HU" dirty="0" err="1" smtClean="0"/>
              <a:t>feldolgoztást</a:t>
            </a:r>
            <a:r>
              <a:rPr lang="hu-HU" dirty="0" smtClean="0"/>
              <a:t> </a:t>
            </a:r>
            <a:r>
              <a:rPr lang="hu-HU" dirty="0" err="1" smtClean="0"/>
              <a:t>Linq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r>
              <a:rPr lang="hu-HU" dirty="0" smtClean="0"/>
              <a:t> módszerre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" y="1988800"/>
            <a:ext cx="4857750" cy="2386013"/>
          </a:xfrm>
          <a:prstGeom prst="rect">
            <a:avLst/>
          </a:prstGeom>
          <a:ln w="25400"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0" y="2617450"/>
            <a:ext cx="5857875" cy="35147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4566444"/>
            <a:ext cx="6600825" cy="2085975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9816201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– </a:t>
            </a:r>
            <a:r>
              <a:rPr lang="hu-HU" dirty="0" err="1" smtClean="0"/>
              <a:t>Extension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" y="680361"/>
            <a:ext cx="6229350" cy="4343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151845"/>
            <a:ext cx="6858000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82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– Dolgozók száma és oldalakra darabolt lista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4" y="980660"/>
            <a:ext cx="6400800" cy="16859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4" y="2969513"/>
            <a:ext cx="5872163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258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– Legrövidebb és leghosszabb nevek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36640"/>
            <a:ext cx="7186613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74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– Csoportok; Legnagyobb csoport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7" y="713388"/>
            <a:ext cx="6958013" cy="14430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7" y="2564880"/>
            <a:ext cx="624363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118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Feladat</a:t>
            </a:r>
            <a:endParaRPr lang="hu-HU" dirty="0">
              <a:latin typeface="+mn-lt"/>
            </a:endParaRP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05569" y="709728"/>
            <a:ext cx="8928100" cy="57655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http://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users.nik.uni-obuda.hu/prog3/</a:t>
            </a:r>
            <a:r>
              <a:rPr lang="en-US" dirty="0" smtClean="0">
                <a:solidFill>
                  <a:srgbClr val="A31515"/>
                </a:solidFill>
                <a:cs typeface="Calibri" pitchFamily="34" charset="0"/>
              </a:rPr>
              <a:t>_</a:t>
            </a:r>
            <a:r>
              <a:rPr lang="hu-HU" dirty="0" err="1" smtClean="0">
                <a:solidFill>
                  <a:srgbClr val="A31515"/>
                </a:solidFill>
                <a:cs typeface="Calibri" pitchFamily="34" charset="0"/>
              </a:rPr>
              <a:t>data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/war_of_westeros.xml</a:t>
            </a:r>
            <a:endParaRPr lang="hu-HU" dirty="0"/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3D32F3E-F132-4BB7-9E64-F618157DD88E}" type="slidenum">
              <a:rPr lang="hu-HU" sz="1000" smtClean="0">
                <a:solidFill>
                  <a:schemeClr val="tx1"/>
                </a:solidFill>
              </a:rPr>
              <a:pPr eaLnBrk="1" hangingPunct="1"/>
              <a:t>39</a:t>
            </a:fld>
            <a:endParaRPr lang="hu-HU" sz="100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" y="1180447"/>
            <a:ext cx="5786546" cy="430246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285" y="3924142"/>
            <a:ext cx="5772931" cy="29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48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XML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215516" y="728700"/>
            <a:ext cx="8928484" cy="5834025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hu-HU" dirty="0" err="1" smtClean="0"/>
              <a:t>zigorú</a:t>
            </a:r>
            <a:r>
              <a:rPr lang="hu-HU" dirty="0" smtClean="0"/>
              <a:t> </a:t>
            </a:r>
            <a:r>
              <a:rPr lang="hu-HU" dirty="0"/>
              <a:t>szabályok </a:t>
            </a:r>
            <a:r>
              <a:rPr lang="en-US" dirty="0"/>
              <a:t>(Well-formed XML vs Valid XML)</a:t>
            </a:r>
            <a:endParaRPr lang="hu-HU" dirty="0" smtClean="0"/>
          </a:p>
          <a:p>
            <a:pPr lvl="1"/>
            <a:r>
              <a:rPr lang="hu-HU" sz="2000" dirty="0" smtClean="0"/>
              <a:t>Első sor: opcionális formátumspecifikáció, kiegészíthető karakterkódolással:</a:t>
            </a:r>
            <a:br>
              <a:rPr lang="hu-HU" sz="2000" dirty="0" smtClean="0"/>
            </a:br>
            <a:r>
              <a:rPr lang="hu-HU" sz="2000" dirty="0" smtClean="0"/>
              <a:t>&lt;?</a:t>
            </a:r>
            <a:r>
              <a:rPr lang="hu-HU" sz="2000" dirty="0" err="1" smtClean="0"/>
              <a:t>xml</a:t>
            </a:r>
            <a:r>
              <a:rPr lang="hu-HU" sz="2000" dirty="0" smtClean="0"/>
              <a:t> version="1.0" </a:t>
            </a:r>
            <a:r>
              <a:rPr lang="hu-HU" sz="2000" dirty="0" err="1" smtClean="0"/>
              <a:t>encoding</a:t>
            </a:r>
            <a:r>
              <a:rPr lang="hu-HU" sz="2000" dirty="0" smtClean="0"/>
              <a:t>="ISO-8859-1"?&gt;</a:t>
            </a:r>
            <a:br>
              <a:rPr lang="hu-HU" sz="2000" dirty="0" smtClean="0"/>
            </a:br>
            <a:r>
              <a:rPr lang="hu-HU" sz="2000" dirty="0" smtClean="0"/>
              <a:t>&lt;?</a:t>
            </a:r>
            <a:r>
              <a:rPr lang="hu-HU" sz="2000" dirty="0" err="1" smtClean="0"/>
              <a:t>xml</a:t>
            </a:r>
            <a:r>
              <a:rPr lang="hu-HU" sz="2000" dirty="0" smtClean="0"/>
              <a:t> version="1.0" </a:t>
            </a:r>
            <a:r>
              <a:rPr lang="hu-HU" sz="2000" dirty="0" err="1" smtClean="0"/>
              <a:t>encoding</a:t>
            </a:r>
            <a:r>
              <a:rPr lang="hu-HU" sz="2000" dirty="0" smtClean="0"/>
              <a:t>="UTF-8"?&gt;</a:t>
            </a:r>
          </a:p>
          <a:p>
            <a:r>
              <a:rPr lang="hu-HU" b="1" dirty="0" smtClean="0"/>
              <a:t>Mindegyik </a:t>
            </a:r>
            <a:r>
              <a:rPr lang="hu-HU" b="1" dirty="0"/>
              <a:t>elemnek lehet:</a:t>
            </a:r>
          </a:p>
          <a:p>
            <a:pPr lvl="1">
              <a:spcBef>
                <a:spcPts val="0"/>
              </a:spcBef>
            </a:pPr>
            <a:r>
              <a:rPr lang="hu-HU" dirty="0"/>
              <a:t>Szöveges tartalma</a:t>
            </a:r>
          </a:p>
          <a:p>
            <a:pPr lvl="1">
              <a:spcBef>
                <a:spcPts val="0"/>
              </a:spcBef>
            </a:pPr>
            <a:r>
              <a:rPr lang="hu-HU" dirty="0"/>
              <a:t>Alelemei</a:t>
            </a:r>
          </a:p>
          <a:p>
            <a:pPr lvl="1">
              <a:spcBef>
                <a:spcPts val="0"/>
              </a:spcBef>
            </a:pPr>
            <a:r>
              <a:rPr lang="hu-HU" dirty="0"/>
              <a:t>Attribútumai, amelyek az adott elemhez adnak meg tulajdonságokat</a:t>
            </a:r>
          </a:p>
          <a:p>
            <a:r>
              <a:rPr lang="hu-HU" b="1" dirty="0"/>
              <a:t>Kötelezően kell lennie </a:t>
            </a:r>
            <a:r>
              <a:rPr lang="hu-HU" dirty="0" smtClean="0"/>
              <a:t>egyetlen</a:t>
            </a:r>
            <a:r>
              <a:rPr lang="hu-HU" b="1" dirty="0" smtClean="0"/>
              <a:t> </a:t>
            </a:r>
            <a:r>
              <a:rPr lang="hu-HU" b="1" dirty="0"/>
              <a:t>gyökérelemnek, ami az egész dokumentumot közrefogja (&lt;bookstore&gt; elem)</a:t>
            </a:r>
          </a:p>
          <a:p>
            <a:pPr lvl="1"/>
            <a:r>
              <a:rPr lang="hu-HU" altLang="hu-HU" sz="2000" dirty="0"/>
              <a:t>Minden elem lezárása kötelező (&lt;tag&gt;&lt;/tag&gt; vagy &lt;tag /&gt;)</a:t>
            </a:r>
          </a:p>
          <a:p>
            <a:pPr lvl="2"/>
            <a:r>
              <a:rPr lang="hu-HU" altLang="hu-HU" sz="2000" dirty="0"/>
              <a:t>Az egymásba ágyazás lezárásainak megfelelő sorrendben kell történniük</a:t>
            </a:r>
          </a:p>
          <a:p>
            <a:pPr lvl="2"/>
            <a:r>
              <a:rPr lang="hu-HU" altLang="hu-HU" sz="2000" dirty="0">
                <a:ea typeface="Segoe"/>
                <a:cs typeface="Segoe"/>
              </a:rPr>
              <a:t>Rosszul formázott: &lt;a&gt;&lt;b&gt;&lt;/a&gt;&lt;/b&gt; </a:t>
            </a:r>
          </a:p>
          <a:p>
            <a:pPr lvl="2"/>
            <a:r>
              <a:rPr lang="hu-HU" altLang="hu-HU" sz="2000" dirty="0">
                <a:ea typeface="Segoe"/>
                <a:cs typeface="Segoe"/>
              </a:rPr>
              <a:t>Jól formázott: &lt;a&gt;&lt;b&gt;&lt;/b&gt;&lt;/a&gt; </a:t>
            </a:r>
            <a:endParaRPr lang="hu-HU" altLang="hu-HU" sz="2000" dirty="0"/>
          </a:p>
          <a:p>
            <a:pPr lvl="1"/>
            <a:r>
              <a:rPr lang="hu-HU" altLang="hu-HU" sz="2000" dirty="0"/>
              <a:t>A kis- és nagybetűk különbözőek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2967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+mn-lt"/>
              </a:rPr>
              <a:t>Feladat</a:t>
            </a:r>
            <a:endParaRPr lang="hu-HU" dirty="0">
              <a:latin typeface="+mn-lt"/>
            </a:endParaRP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öt király háborújában …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Hány ház vett részt?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Listázzuk</a:t>
            </a:r>
            <a:r>
              <a:rPr lang="hu-HU" dirty="0" smtClean="0"/>
              <a:t> az „</a:t>
            </a:r>
            <a:r>
              <a:rPr lang="hu-HU" dirty="0" err="1" smtClean="0"/>
              <a:t>ambush</a:t>
            </a:r>
            <a:r>
              <a:rPr lang="hu-HU" dirty="0" smtClean="0"/>
              <a:t>” típusú csatákat!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Hány olyan csata volt, ahol a védekező sereg győzött, és volt híres fogoly?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Hány csatát nyert a Stark ház?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Mely csatákban vett részt több, mint 2 ház?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Melyik volt a 3 leggyakrabban előforduló régió?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Melyik volt a leggyakoribb régió?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</a:t>
            </a:r>
            <a:r>
              <a:rPr lang="hu-HU" dirty="0" smtClean="0"/>
              <a:t>3 </a:t>
            </a:r>
            <a:r>
              <a:rPr lang="hu-HU" dirty="0"/>
              <a:t>leggyakrabban előforduló </a:t>
            </a:r>
            <a:r>
              <a:rPr lang="hu-HU" dirty="0" smtClean="0"/>
              <a:t>régióban mely csatákban vett részt több, mint 2 ház? (Q5 </a:t>
            </a:r>
            <a:r>
              <a:rPr lang="hu-HU" dirty="0" err="1" smtClean="0"/>
              <a:t>join</a:t>
            </a:r>
            <a:r>
              <a:rPr lang="hu-HU" dirty="0" smtClean="0"/>
              <a:t> Q6)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Listázzuk</a:t>
            </a:r>
            <a:r>
              <a:rPr lang="hu-HU" dirty="0" smtClean="0"/>
              <a:t> a házakat nyert csaták szerinti csökkenő sorrendben!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Mely csatában vett részt a legnagyobb ismert sereg?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Listázzuk</a:t>
            </a:r>
            <a:r>
              <a:rPr lang="hu-HU" dirty="0" smtClean="0"/>
              <a:t> a 3 leggyakrabban támadó parancsnokot!</a:t>
            </a: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473C45D-B24E-49E6-8F24-EC31606A65D9}" type="slidenum">
              <a:rPr lang="hu-HU" sz="1000" smtClean="0">
                <a:solidFill>
                  <a:schemeClr val="tx1"/>
                </a:solidFill>
              </a:rPr>
              <a:pPr eaLnBrk="1" hangingPunct="1"/>
              <a:t>40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5774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AF1ECC1-1EDF-4F78-8680-BB65F61EA0AF}" type="slidenum">
              <a:rPr lang="hu-HU" sz="1000" smtClean="0">
                <a:solidFill>
                  <a:schemeClr val="tx1"/>
                </a:solidFill>
              </a:rPr>
              <a:pPr eaLnBrk="1" hangingPunct="1"/>
              <a:t>41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C4AAC55-8A46-4912-8C76-AAFBA64BB69F}" type="slidenum">
              <a:rPr lang="hu-HU" sz="1000" smtClean="0">
                <a:solidFill>
                  <a:schemeClr val="tx1"/>
                </a:solidFill>
              </a:rPr>
              <a:pPr eaLnBrk="1" hangingPunct="1"/>
              <a:t>42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latin typeface="Arial" pitchFamily="34" charset="0"/>
              </a:rPr>
              <a:t>Források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600" dirty="0"/>
              <a:t>Lambda </a:t>
            </a:r>
            <a:r>
              <a:rPr lang="hu-HU" sz="1600" dirty="0" err="1"/>
              <a:t>expressions</a:t>
            </a:r>
            <a:r>
              <a:rPr lang="hu-HU" sz="1600" dirty="0"/>
              <a:t>: http://msdn.microsoft.com/en-us/library/bb397687.aspx</a:t>
            </a:r>
          </a:p>
          <a:p>
            <a:r>
              <a:rPr lang="hu-HU" sz="1600" dirty="0"/>
              <a:t>Lambda </a:t>
            </a:r>
            <a:r>
              <a:rPr lang="hu-HU" sz="1600" dirty="0" err="1"/>
              <a:t>expressions</a:t>
            </a:r>
            <a:r>
              <a:rPr lang="hu-HU" sz="1600" dirty="0"/>
              <a:t>: http://geekswithblogs.net/michelotti/archive/2007/08/15/114702.aspx</a:t>
            </a:r>
          </a:p>
          <a:p>
            <a:r>
              <a:rPr lang="hu-HU" sz="1600" dirty="0" err="1"/>
              <a:t>Why</a:t>
            </a:r>
            <a:r>
              <a:rPr lang="hu-HU" sz="1600" dirty="0"/>
              <a:t> </a:t>
            </a:r>
            <a:r>
              <a:rPr lang="hu-HU" sz="1600" dirty="0" err="1"/>
              <a:t>use</a:t>
            </a:r>
            <a:r>
              <a:rPr lang="hu-HU" sz="1600" dirty="0"/>
              <a:t> Lambda </a:t>
            </a:r>
            <a:r>
              <a:rPr lang="hu-HU" sz="1600" dirty="0" err="1"/>
              <a:t>expressions</a:t>
            </a:r>
            <a:r>
              <a:rPr lang="hu-HU" sz="1600" dirty="0"/>
              <a:t>: http://stackoverflow.com/questions/167343/c-lambda-expression-why-should-i-use-this</a:t>
            </a:r>
          </a:p>
          <a:p>
            <a:r>
              <a:rPr lang="hu-HU" sz="1600" dirty="0" err="1"/>
              <a:t>Recursive</a:t>
            </a:r>
            <a:r>
              <a:rPr lang="hu-HU" sz="1600" dirty="0"/>
              <a:t> lambda </a:t>
            </a:r>
            <a:r>
              <a:rPr lang="hu-HU" sz="1600" dirty="0" err="1"/>
              <a:t>expressions</a:t>
            </a:r>
            <a:r>
              <a:rPr lang="hu-HU" sz="1600" dirty="0"/>
              <a:t>: http://blogs.msdn.com/b/madst/archive/2007/05/11/recursive-lambda-expressions.aspx</a:t>
            </a:r>
          </a:p>
          <a:p>
            <a:r>
              <a:rPr lang="hu-HU" sz="1600" dirty="0"/>
              <a:t>Standard </a:t>
            </a:r>
            <a:r>
              <a:rPr lang="hu-HU" sz="1600" dirty="0" err="1"/>
              <a:t>query</a:t>
            </a:r>
            <a:r>
              <a:rPr lang="hu-HU" sz="1600" dirty="0"/>
              <a:t> operators: http://msdn.microsoft.com/en-us/library/bb738551.aspx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introduction</a:t>
            </a:r>
            <a:r>
              <a:rPr lang="hu-HU" sz="1600" dirty="0"/>
              <a:t>: http://msdn.microsoft.com/library/bb308959.aspx</a:t>
            </a:r>
          </a:p>
          <a:p>
            <a:r>
              <a:rPr lang="hu-HU" sz="1600" dirty="0"/>
              <a:t>101 </a:t>
            </a:r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samples</a:t>
            </a:r>
            <a:r>
              <a:rPr lang="hu-HU" sz="1600" dirty="0"/>
              <a:t>: http://msdn.microsoft.com/en-us/vcsharp/aa336746</a:t>
            </a:r>
          </a:p>
          <a:p>
            <a:r>
              <a:rPr lang="hu-HU" sz="1600" dirty="0"/>
              <a:t>Lambda: Reiter István: C# jegyzet (http://devportal.hu/content/CSharpjegyzet.aspx) , 186-187. oldal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: Reiter István: C# jegyzet (http://devportal.hu/content/CSharpjegyzet.aspx) , 250-269. oldal</a:t>
            </a:r>
          </a:p>
          <a:p>
            <a:endParaRPr lang="hu-HU" sz="1600" dirty="0"/>
          </a:p>
          <a:p>
            <a:r>
              <a:rPr lang="hu-HU" sz="1600" dirty="0"/>
              <a:t>Fülöp Dávid </a:t>
            </a:r>
            <a:r>
              <a:rPr lang="hu-HU" sz="1600" dirty="0" err="1"/>
              <a:t>XLinq</a:t>
            </a:r>
            <a:r>
              <a:rPr lang="hu-HU" sz="1600" dirty="0"/>
              <a:t> prezentációja</a:t>
            </a:r>
          </a:p>
          <a:p>
            <a:r>
              <a:rPr lang="hu-HU" sz="1600" dirty="0" err="1"/>
              <a:t>Linq</a:t>
            </a:r>
            <a:r>
              <a:rPr lang="hu-HU" sz="1600" dirty="0"/>
              <a:t> </a:t>
            </a:r>
            <a:r>
              <a:rPr lang="hu-HU" sz="1600" dirty="0" err="1"/>
              <a:t>to</a:t>
            </a:r>
            <a:r>
              <a:rPr lang="hu-HU" sz="1600" dirty="0"/>
              <a:t> XML in 5 </a:t>
            </a:r>
            <a:r>
              <a:rPr lang="hu-HU" sz="1600" dirty="0" err="1"/>
              <a:t>minutes</a:t>
            </a:r>
            <a:r>
              <a:rPr lang="hu-HU" sz="1600" dirty="0"/>
              <a:t>: http://www.hookedonlinq.com/LINQtoXML5MinuteOverview.ashx</a:t>
            </a:r>
          </a:p>
          <a:p>
            <a:r>
              <a:rPr lang="hu-HU" sz="1600" dirty="0"/>
              <a:t>Access XML </a:t>
            </a:r>
            <a:r>
              <a:rPr lang="hu-HU" sz="1600" dirty="0" err="1"/>
              <a:t>data</a:t>
            </a:r>
            <a:r>
              <a:rPr lang="hu-HU" sz="1600" dirty="0"/>
              <a:t> </a:t>
            </a:r>
            <a:r>
              <a:rPr lang="hu-HU" sz="1600" dirty="0" err="1"/>
              <a:t>using</a:t>
            </a:r>
            <a:r>
              <a:rPr lang="hu-HU" sz="1600" dirty="0"/>
              <a:t> </a:t>
            </a:r>
            <a:r>
              <a:rPr lang="hu-HU" sz="1600" dirty="0" err="1"/>
              <a:t>Linq</a:t>
            </a:r>
            <a:r>
              <a:rPr lang="hu-HU" sz="1600" dirty="0"/>
              <a:t>: http://www.techrepublic.com/blog/programming-and-development/access-xml-data-using-linq-to-xml/594</a:t>
            </a:r>
          </a:p>
          <a:p>
            <a:r>
              <a:rPr lang="hu-HU" sz="1600" dirty="0" err="1"/>
              <a:t>Simple</a:t>
            </a:r>
            <a:r>
              <a:rPr lang="hu-HU" sz="1600" dirty="0"/>
              <a:t> XML parsing </a:t>
            </a:r>
            <a:r>
              <a:rPr lang="hu-HU" sz="1600" dirty="0" err="1"/>
              <a:t>examples</a:t>
            </a:r>
            <a:r>
              <a:rPr lang="hu-HU" sz="1600" dirty="0"/>
              <a:t>: http://omegacoder.com/?p=254 , http://gnaresh.wordpress.com/2010/04/08/linq-using-xdocument/</a:t>
            </a:r>
          </a:p>
          <a:p>
            <a:r>
              <a:rPr lang="hu-HU" sz="1600" dirty="0"/>
              <a:t>XML: Reiter István: C# jegyzet (http://devportal.hu/content/CSharpjegyzet.aspx) , 224. oldal</a:t>
            </a:r>
            <a:br>
              <a:rPr lang="hu-HU" sz="1600" dirty="0"/>
            </a:br>
            <a:r>
              <a:rPr lang="hu-HU" sz="1600" dirty="0"/>
              <a:t>(A könyv az </a:t>
            </a:r>
            <a:r>
              <a:rPr lang="hu-HU" sz="1600" dirty="0" err="1"/>
              <a:t>XMLReader</a:t>
            </a:r>
            <a:r>
              <a:rPr lang="hu-HU" sz="1600" dirty="0"/>
              <a:t>/</a:t>
            </a:r>
            <a:r>
              <a:rPr lang="hu-HU" sz="1600" dirty="0" err="1"/>
              <a:t>Writer</a:t>
            </a:r>
            <a:r>
              <a:rPr lang="hu-HU" sz="1600" dirty="0"/>
              <a:t>, illetve az </a:t>
            </a:r>
            <a:r>
              <a:rPr lang="hu-HU" sz="1600" dirty="0" err="1"/>
              <a:t>XmlDocument</a:t>
            </a:r>
            <a:r>
              <a:rPr lang="hu-HU" sz="1600" dirty="0"/>
              <a:t> használatát mutatja be)</a:t>
            </a:r>
          </a:p>
        </p:txBody>
      </p:sp>
    </p:spTree>
    <p:extLst>
      <p:ext uri="{BB962C8B-B14F-4D97-AF65-F5344CB8AC3E}">
        <p14:creationId xmlns:p14="http://schemas.microsoft.com/office/powerpoint/2010/main" val="367296771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CAA329-7899-49E1-ABC8-DDC045C23C90}" type="slidenum">
              <a:rPr lang="hu-HU" sz="1000" smtClean="0">
                <a:solidFill>
                  <a:schemeClr val="tx1"/>
                </a:solidFill>
              </a:rPr>
              <a:pPr eaLnBrk="1" hangingPunct="1"/>
              <a:t>43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A4A1349-BCCC-4BC6-B24F-C5F112B54F41}" type="slidenum">
              <a:rPr lang="hu-HU" sz="1000" smtClean="0">
                <a:solidFill>
                  <a:schemeClr val="tx1"/>
                </a:solidFill>
              </a:rPr>
              <a:pPr eaLnBrk="1" hangingPunct="1"/>
              <a:t>5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XML + .NET</a:t>
            </a:r>
            <a:endParaRPr lang="hu-HU" dirty="0">
              <a:latin typeface="+mn-lt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ea typeface="Segoe"/>
                <a:cs typeface="Segoe"/>
              </a:rPr>
              <a:t>Három féle </a:t>
            </a:r>
            <a:r>
              <a:rPr lang="hu-HU" dirty="0">
                <a:ea typeface="Segoe"/>
                <a:cs typeface="Segoe"/>
              </a:rPr>
              <a:t>XML-technológia</a:t>
            </a:r>
          </a:p>
          <a:p>
            <a:r>
              <a:rPr lang="hu-HU" dirty="0" err="1">
                <a:ea typeface="Segoe"/>
                <a:cs typeface="Segoe"/>
              </a:rPr>
              <a:t>XmlReader</a:t>
            </a:r>
            <a:r>
              <a:rPr lang="hu-HU" dirty="0">
                <a:ea typeface="Segoe"/>
                <a:cs typeface="Segoe"/>
              </a:rPr>
              <a:t>, </a:t>
            </a:r>
            <a:r>
              <a:rPr lang="hu-HU" dirty="0" err="1">
                <a:ea typeface="Segoe"/>
                <a:cs typeface="Segoe"/>
              </a:rPr>
              <a:t>XmlWriter</a:t>
            </a:r>
            <a:endParaRPr lang="hu-HU" dirty="0">
              <a:ea typeface="Segoe"/>
              <a:cs typeface="Segoe"/>
            </a:endParaRPr>
          </a:p>
          <a:p>
            <a:pPr lvl="1"/>
            <a:r>
              <a:rPr lang="hu-HU" sz="2400" dirty="0">
                <a:ea typeface="Segoe"/>
                <a:cs typeface="Segoe"/>
              </a:rPr>
              <a:t>Gyorsak, kevés memóriát fogyasztanak</a:t>
            </a:r>
          </a:p>
          <a:p>
            <a:pPr lvl="1"/>
            <a:r>
              <a:rPr lang="hu-HU" sz="2400" dirty="0">
                <a:ea typeface="Segoe"/>
                <a:cs typeface="Segoe"/>
              </a:rPr>
              <a:t>Csak előrefelé tudnak dolgozni</a:t>
            </a:r>
          </a:p>
          <a:p>
            <a:pPr lvl="1"/>
            <a:r>
              <a:rPr lang="hu-HU" sz="2400" dirty="0">
                <a:ea typeface="Segoe"/>
                <a:cs typeface="Segoe"/>
              </a:rPr>
              <a:t>Bonyolult az összetett </a:t>
            </a:r>
            <a:r>
              <a:rPr lang="hu-HU" sz="2400" dirty="0" err="1">
                <a:ea typeface="Segoe"/>
                <a:cs typeface="Segoe"/>
              </a:rPr>
              <a:t>xml-ek</a:t>
            </a:r>
            <a:r>
              <a:rPr lang="hu-HU" sz="2400" dirty="0">
                <a:ea typeface="Segoe"/>
                <a:cs typeface="Segoe"/>
              </a:rPr>
              <a:t> megírása</a:t>
            </a:r>
          </a:p>
          <a:p>
            <a:pPr lvl="1"/>
            <a:r>
              <a:rPr lang="hu-HU" sz="2400" dirty="0">
                <a:ea typeface="Segoe"/>
                <a:cs typeface="Segoe"/>
              </a:rPr>
              <a:t>Az </a:t>
            </a:r>
            <a:r>
              <a:rPr lang="hu-HU" sz="2400" dirty="0" err="1">
                <a:ea typeface="Segoe"/>
                <a:cs typeface="Segoe"/>
              </a:rPr>
              <a:t>xml</a:t>
            </a:r>
            <a:r>
              <a:rPr lang="hu-HU" sz="2400" dirty="0">
                <a:ea typeface="Segoe"/>
                <a:cs typeface="Segoe"/>
              </a:rPr>
              <a:t>-transzformáció borzasztó tud lenni (</a:t>
            </a:r>
            <a:r>
              <a:rPr lang="hu-HU" sz="2400" dirty="0" err="1">
                <a:ea typeface="Segoe"/>
                <a:cs typeface="Segoe"/>
              </a:rPr>
              <a:t>node</a:t>
            </a:r>
            <a:r>
              <a:rPr lang="hu-HU" sz="2400" dirty="0">
                <a:ea typeface="Segoe"/>
                <a:cs typeface="Segoe"/>
              </a:rPr>
              <a:t> csere, </a:t>
            </a:r>
            <a:r>
              <a:rPr lang="hu-HU" sz="2400" dirty="0" err="1">
                <a:ea typeface="Segoe"/>
                <a:cs typeface="Segoe"/>
              </a:rPr>
              <a:t>node</a:t>
            </a:r>
            <a:r>
              <a:rPr lang="hu-HU" sz="2400" dirty="0">
                <a:ea typeface="Segoe"/>
                <a:cs typeface="Segoe"/>
              </a:rPr>
              <a:t> változtatás, </a:t>
            </a:r>
            <a:r>
              <a:rPr lang="hu-HU" sz="2400" dirty="0" err="1">
                <a:ea typeface="Segoe"/>
                <a:cs typeface="Segoe"/>
              </a:rPr>
              <a:t>etc</a:t>
            </a:r>
            <a:r>
              <a:rPr lang="hu-HU" sz="2400" dirty="0">
                <a:ea typeface="Segoe"/>
                <a:cs typeface="Segoe"/>
              </a:rPr>
              <a:t>)</a:t>
            </a:r>
          </a:p>
          <a:p>
            <a:r>
              <a:rPr lang="hu-HU" dirty="0" err="1"/>
              <a:t>XmlDocument</a:t>
            </a:r>
            <a:r>
              <a:rPr lang="hu-HU" dirty="0"/>
              <a:t>, </a:t>
            </a:r>
            <a:r>
              <a:rPr lang="hu-HU" dirty="0" err="1"/>
              <a:t>XmlNode</a:t>
            </a:r>
            <a:r>
              <a:rPr lang="hu-HU" dirty="0"/>
              <a:t>, </a:t>
            </a:r>
            <a:r>
              <a:rPr lang="hu-HU" dirty="0" err="1"/>
              <a:t>XmlElement</a:t>
            </a:r>
            <a:r>
              <a:rPr lang="hu-HU" dirty="0"/>
              <a:t>, </a:t>
            </a:r>
            <a:r>
              <a:rPr lang="hu-HU" dirty="0" err="1"/>
              <a:t>Xml</a:t>
            </a:r>
            <a:r>
              <a:rPr lang="hu-HU" dirty="0"/>
              <a:t>*... </a:t>
            </a:r>
          </a:p>
          <a:p>
            <a:pPr lvl="1"/>
            <a:r>
              <a:rPr lang="hu-HU" sz="2400" dirty="0"/>
              <a:t>Lassú, sokat fogyaszt (a memóriában felépíti a teljes dokumentum fáját)</a:t>
            </a:r>
          </a:p>
          <a:p>
            <a:pPr lvl="1"/>
            <a:r>
              <a:rPr lang="hu-HU" sz="2400" dirty="0"/>
              <a:t>Ezzel sem feltétlenül egyszerűek az algoritmusok</a:t>
            </a:r>
          </a:p>
          <a:p>
            <a:pPr lvl="1"/>
            <a:r>
              <a:rPr lang="hu-HU" sz="2400" dirty="0"/>
              <a:t>Előnyös, ha transzformálni akarunk</a:t>
            </a:r>
          </a:p>
          <a:p>
            <a:r>
              <a:rPr lang="hu-HU" dirty="0" err="1"/>
              <a:t>XDocument</a:t>
            </a:r>
            <a:r>
              <a:rPr lang="hu-HU" dirty="0"/>
              <a:t>, </a:t>
            </a:r>
            <a:r>
              <a:rPr lang="hu-HU" dirty="0" err="1"/>
              <a:t>XElement</a:t>
            </a:r>
            <a:r>
              <a:rPr lang="hu-HU" dirty="0"/>
              <a:t>, </a:t>
            </a:r>
            <a:r>
              <a:rPr lang="hu-HU" dirty="0" err="1"/>
              <a:t>XAttribute</a:t>
            </a:r>
            <a:r>
              <a:rPr lang="hu-HU" dirty="0"/>
              <a:t>, </a:t>
            </a:r>
            <a:r>
              <a:rPr lang="hu-HU" dirty="0" err="1"/>
              <a:t>XDeclaration</a:t>
            </a:r>
            <a:r>
              <a:rPr lang="hu-HU" dirty="0"/>
              <a:t>, X</a:t>
            </a:r>
            <a:r>
              <a:rPr lang="hu-HU" dirty="0" smtClean="0"/>
              <a:t>*...</a:t>
            </a:r>
          </a:p>
          <a:p>
            <a:pPr lvl="1"/>
            <a:r>
              <a:rPr lang="hu-HU" sz="2400" dirty="0" smtClean="0"/>
              <a:t>Hatékony és LINQ-kompatibilis!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871127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+mn-lt"/>
              </a:rPr>
              <a:t>XElement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konstruktor flexibilis (params kulcsszó) </a:t>
            </a:r>
            <a:r>
              <a:rPr lang="hu-HU" dirty="0">
                <a:sym typeface="Wingdings" pitchFamily="2" charset="2"/>
              </a:rPr>
              <a:t> szinte bármilyen XML létrehozható akár egyetlen konstruktorhívással</a:t>
            </a:r>
          </a:p>
          <a:p>
            <a:endParaRPr lang="hu-HU" dirty="0">
              <a:solidFill>
                <a:srgbClr val="0000FF"/>
              </a:solidFill>
            </a:endParaRPr>
          </a:p>
          <a:p>
            <a:r>
              <a:rPr lang="hu-HU" dirty="0">
                <a:solidFill>
                  <a:srgbClr val="0000FF"/>
                </a:solidFill>
              </a:rPr>
              <a:t>var</a:t>
            </a:r>
            <a:r>
              <a:rPr lang="hu-HU" dirty="0">
                <a:solidFill>
                  <a:srgbClr val="000000"/>
                </a:solidFill>
              </a:rPr>
              <a:t> xe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);</a:t>
            </a:r>
          </a:p>
          <a:p>
            <a:pPr lvl="1">
              <a:buFontTx/>
              <a:buNone/>
            </a:pPr>
            <a:r>
              <a:rPr lang="hu-HU" sz="2400" b="1" dirty="0" smtClean="0"/>
              <a:t>&lt;</a:t>
            </a:r>
            <a:r>
              <a:rPr lang="hu-HU" sz="2400" b="1" dirty="0" err="1" smtClean="0"/>
              <a:t>person</a:t>
            </a:r>
            <a:r>
              <a:rPr lang="hu-HU" sz="2400" b="1" dirty="0" smtClean="0"/>
              <a:t>&gt;Joe&lt;/</a:t>
            </a:r>
            <a:r>
              <a:rPr lang="hu-HU" sz="2400" b="1" dirty="0" err="1" smtClean="0"/>
              <a:t>person</a:t>
            </a:r>
            <a:r>
              <a:rPr lang="hu-HU" sz="2400" b="1" dirty="0" smtClean="0"/>
              <a:t>&gt;</a:t>
            </a:r>
            <a:endParaRPr lang="hu-HU" sz="2400" b="1" dirty="0"/>
          </a:p>
          <a:p>
            <a:endParaRPr lang="hu-HU" dirty="0">
              <a:solidFill>
                <a:srgbClr val="0000FF"/>
              </a:solidFill>
            </a:endParaRPr>
          </a:p>
          <a:p>
            <a:r>
              <a:rPr lang="hu-HU" dirty="0">
                <a:solidFill>
                  <a:srgbClr val="0000FF"/>
                </a:solidFill>
              </a:rPr>
              <a:t>var</a:t>
            </a:r>
            <a:r>
              <a:rPr lang="hu-HU" dirty="0">
                <a:solidFill>
                  <a:srgbClr val="000000"/>
                </a:solidFill>
              </a:rPr>
              <a:t> xe2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00"/>
                </a:solidFill>
              </a:rPr>
              <a:t>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), </a:t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00"/>
                </a:solidFill>
              </a:rPr>
              <a:t>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25));</a:t>
            </a:r>
          </a:p>
          <a:p>
            <a:pPr lvl="1">
              <a:buFontTx/>
              <a:buNone/>
            </a:pPr>
            <a:r>
              <a:rPr lang="nn-NO" sz="2400" b="1" dirty="0" smtClean="0">
                <a:solidFill>
                  <a:srgbClr val="000000"/>
                </a:solidFill>
              </a:rPr>
              <a:t>&lt;</a:t>
            </a:r>
            <a:r>
              <a:rPr lang="hu-HU" sz="2400" b="1" dirty="0" err="1" smtClean="0">
                <a:solidFill>
                  <a:srgbClr val="000000"/>
                </a:solidFill>
              </a:rPr>
              <a:t>person</a:t>
            </a:r>
            <a:r>
              <a:rPr lang="nn-NO" sz="2400" b="1" dirty="0" smtClean="0">
                <a:solidFill>
                  <a:srgbClr val="000000"/>
                </a:solidFill>
              </a:rPr>
              <a:t>&gt;</a:t>
            </a:r>
            <a:endParaRPr lang="nn-NO" sz="2400" b="1" dirty="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r>
              <a:rPr lang="nn-NO" sz="2400" b="1" dirty="0">
                <a:solidFill>
                  <a:srgbClr val="000000"/>
                </a:solidFill>
              </a:rPr>
              <a:t>    </a:t>
            </a:r>
            <a:r>
              <a:rPr lang="nn-NO" sz="2400" b="1" dirty="0" smtClean="0">
                <a:solidFill>
                  <a:srgbClr val="000000"/>
                </a:solidFill>
              </a:rPr>
              <a:t>&lt;</a:t>
            </a:r>
            <a:r>
              <a:rPr lang="hu-HU" sz="2400" b="1" dirty="0" err="1" smtClean="0">
                <a:solidFill>
                  <a:srgbClr val="000000"/>
                </a:solidFill>
              </a:rPr>
              <a:t>name</a:t>
            </a:r>
            <a:r>
              <a:rPr lang="nn-NO" sz="2400" b="1" dirty="0" smtClean="0">
                <a:solidFill>
                  <a:srgbClr val="000000"/>
                </a:solidFill>
              </a:rPr>
              <a:t>&gt;Joe&lt;/</a:t>
            </a:r>
            <a:r>
              <a:rPr lang="hu-HU" sz="2400" b="1" dirty="0" err="1" smtClean="0">
                <a:solidFill>
                  <a:srgbClr val="000000"/>
                </a:solidFill>
              </a:rPr>
              <a:t>name</a:t>
            </a:r>
            <a:r>
              <a:rPr lang="nn-NO" sz="2400" b="1" dirty="0" smtClean="0">
                <a:solidFill>
                  <a:srgbClr val="000000"/>
                </a:solidFill>
              </a:rPr>
              <a:t>&gt;</a:t>
            </a:r>
            <a:endParaRPr lang="nn-NO" sz="2400" b="1" dirty="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r>
              <a:rPr lang="nn-NO" sz="2400" b="1" dirty="0">
                <a:solidFill>
                  <a:srgbClr val="000000"/>
                </a:solidFill>
              </a:rPr>
              <a:t>    </a:t>
            </a:r>
            <a:r>
              <a:rPr lang="nn-NO" sz="2400" b="1" dirty="0" smtClean="0">
                <a:solidFill>
                  <a:srgbClr val="000000"/>
                </a:solidFill>
              </a:rPr>
              <a:t>&lt;</a:t>
            </a:r>
            <a:r>
              <a:rPr lang="hu-HU" sz="2400" b="1" dirty="0" err="1" smtClean="0">
                <a:solidFill>
                  <a:srgbClr val="000000"/>
                </a:solidFill>
              </a:rPr>
              <a:t>age</a:t>
            </a:r>
            <a:r>
              <a:rPr lang="nn-NO" sz="2400" b="1" dirty="0" smtClean="0">
                <a:solidFill>
                  <a:srgbClr val="000000"/>
                </a:solidFill>
              </a:rPr>
              <a:t>&gt;25&lt;/</a:t>
            </a:r>
            <a:r>
              <a:rPr lang="hu-HU" sz="2400" b="1" dirty="0" err="1" smtClean="0">
                <a:solidFill>
                  <a:srgbClr val="000000"/>
                </a:solidFill>
              </a:rPr>
              <a:t>age</a:t>
            </a:r>
            <a:r>
              <a:rPr lang="nn-NO" sz="2400" b="1" dirty="0" smtClean="0">
                <a:solidFill>
                  <a:srgbClr val="000000"/>
                </a:solidFill>
              </a:rPr>
              <a:t>&gt;</a:t>
            </a:r>
            <a:endParaRPr lang="nn-NO" sz="2400" b="1" dirty="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r>
              <a:rPr lang="nn-NO" sz="2400" b="1" dirty="0" smtClean="0">
                <a:solidFill>
                  <a:srgbClr val="000000"/>
                </a:solidFill>
              </a:rPr>
              <a:t>&lt;/</a:t>
            </a:r>
            <a:r>
              <a:rPr lang="hu-HU" sz="2400" b="1" dirty="0" err="1" smtClean="0">
                <a:solidFill>
                  <a:srgbClr val="000000"/>
                </a:solidFill>
              </a:rPr>
              <a:t>person</a:t>
            </a:r>
            <a:r>
              <a:rPr lang="nn-NO" sz="2400" b="1" dirty="0" smtClean="0">
                <a:solidFill>
                  <a:srgbClr val="000000"/>
                </a:solidFill>
              </a:rPr>
              <a:t>&gt;</a:t>
            </a:r>
            <a:endParaRPr lang="hu-HU" sz="2400" b="1" dirty="0">
              <a:solidFill>
                <a:srgbClr val="000000"/>
              </a:solidFill>
            </a:endParaRPr>
          </a:p>
        </p:txBody>
      </p:sp>
      <p:sp>
        <p:nvSpPr>
          <p:cNvPr id="1741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D6137B8-1E53-4FB0-9D10-7FCA661CABA3}" type="slidenum">
              <a:rPr lang="hu-HU" sz="1000" smtClean="0">
                <a:solidFill>
                  <a:schemeClr val="tx1"/>
                </a:solidFill>
              </a:rPr>
              <a:pPr eaLnBrk="1" hangingPunct="1"/>
              <a:t>6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991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+mn-lt"/>
              </a:rPr>
              <a:t>XAttribute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Konstruktorral:</a:t>
            </a:r>
            <a:br>
              <a:rPr lang="hu-HU" dirty="0"/>
            </a:br>
            <a:r>
              <a:rPr lang="hu-HU" dirty="0">
                <a:solidFill>
                  <a:srgbClr val="0000FF"/>
                </a:solidFill>
              </a:rPr>
              <a:t>var</a:t>
            </a:r>
            <a:r>
              <a:rPr lang="hu-HU" dirty="0">
                <a:solidFill>
                  <a:srgbClr val="000000"/>
                </a:solidFill>
              </a:rPr>
              <a:t> xe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XAttribute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id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, 43984),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25));</a:t>
            </a:r>
          </a:p>
          <a:p>
            <a:pPr>
              <a:buFontTx/>
              <a:buNone/>
            </a:pPr>
            <a:endParaRPr lang="hu-HU" dirty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Utólag:</a:t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FF"/>
                </a:solidFill>
              </a:rPr>
              <a:t>var</a:t>
            </a:r>
            <a:r>
              <a:rPr lang="hu-HU" dirty="0">
                <a:solidFill>
                  <a:srgbClr val="000000"/>
                </a:solidFill>
              </a:rPr>
              <a:t> xe2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FF"/>
                </a:solidFill>
              </a:rPr>
              <a:t>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FF"/>
                </a:solidFill>
              </a:rPr>
              <a:t>		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25));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	xe2.SetAttributeValue(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id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, 43984);</a:t>
            </a:r>
            <a:endParaRPr lang="hu-HU" dirty="0"/>
          </a:p>
        </p:txBody>
      </p:sp>
      <p:sp>
        <p:nvSpPr>
          <p:cNvPr id="1843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5B693EB-9D47-4D6A-93C7-EF7FB0931A31}" type="slidenum">
              <a:rPr lang="hu-HU" sz="1000" smtClean="0">
                <a:solidFill>
                  <a:schemeClr val="tx1"/>
                </a:solidFill>
              </a:rPr>
              <a:pPr eaLnBrk="1" hangingPunct="1"/>
              <a:t>7</a:t>
            </a:fld>
            <a:endParaRPr lang="hu-HU" sz="100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5322816" y="980660"/>
            <a:ext cx="34703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n-NO" b="1" dirty="0" smtClean="0">
                <a:solidFill>
                  <a:schemeClr val="tx1"/>
                </a:solidFill>
              </a:rPr>
              <a:t>&lt;</a:t>
            </a:r>
            <a:r>
              <a:rPr lang="hu-HU" b="1" dirty="0" err="1" smtClean="0">
                <a:solidFill>
                  <a:schemeClr val="tx1"/>
                </a:solidFill>
              </a:rPr>
              <a:t>person</a:t>
            </a:r>
            <a:r>
              <a:rPr lang="nn-NO" b="1" dirty="0" smtClean="0">
                <a:solidFill>
                  <a:schemeClr val="tx1"/>
                </a:solidFill>
              </a:rPr>
              <a:t> </a:t>
            </a:r>
            <a:r>
              <a:rPr lang="nn-NO" b="1" dirty="0">
                <a:solidFill>
                  <a:schemeClr val="tx1"/>
                </a:solidFill>
              </a:rPr>
              <a:t>id="43984"&gt;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nn-NO" b="1" dirty="0" smtClean="0">
                <a:solidFill>
                  <a:schemeClr val="tx1"/>
                </a:solidFill>
              </a:rPr>
              <a:t>  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nn-NO" b="1" dirty="0" smtClean="0">
                <a:solidFill>
                  <a:schemeClr val="tx1"/>
                </a:solidFill>
              </a:rPr>
              <a:t>&lt;</a:t>
            </a:r>
            <a:r>
              <a:rPr lang="hu-HU" b="1" dirty="0" err="1" smtClean="0">
                <a:solidFill>
                  <a:schemeClr val="tx1"/>
                </a:solidFill>
              </a:rPr>
              <a:t>name</a:t>
            </a:r>
            <a:r>
              <a:rPr lang="nn-NO" b="1" dirty="0" smtClean="0">
                <a:solidFill>
                  <a:schemeClr val="tx1"/>
                </a:solidFill>
              </a:rPr>
              <a:t>&gt;Joe&lt;/</a:t>
            </a:r>
            <a:r>
              <a:rPr lang="hu-HU" b="1" dirty="0" err="1" smtClean="0">
                <a:solidFill>
                  <a:schemeClr val="tx1"/>
                </a:solidFill>
              </a:rPr>
              <a:t>name</a:t>
            </a:r>
            <a:r>
              <a:rPr lang="nn-NO" b="1" dirty="0" smtClean="0">
                <a:solidFill>
                  <a:schemeClr val="tx1"/>
                </a:solidFill>
              </a:rPr>
              <a:t>&gt;</a:t>
            </a:r>
            <a:endParaRPr lang="nn-NO" b="1" dirty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nn-NO" b="1" dirty="0" smtClean="0">
                <a:solidFill>
                  <a:schemeClr val="tx1"/>
                </a:solidFill>
              </a:rPr>
              <a:t>  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nn-NO" b="1" dirty="0" smtClean="0">
                <a:solidFill>
                  <a:schemeClr val="tx1"/>
                </a:solidFill>
              </a:rPr>
              <a:t>&lt;</a:t>
            </a:r>
            <a:r>
              <a:rPr lang="hu-HU" b="1" dirty="0" err="1" smtClean="0">
                <a:solidFill>
                  <a:schemeClr val="tx1"/>
                </a:solidFill>
              </a:rPr>
              <a:t>age</a:t>
            </a:r>
            <a:r>
              <a:rPr lang="nn-NO" b="1" dirty="0" smtClean="0">
                <a:solidFill>
                  <a:schemeClr val="tx1"/>
                </a:solidFill>
              </a:rPr>
              <a:t>&gt;25&lt;/</a:t>
            </a:r>
            <a:r>
              <a:rPr lang="hu-HU" b="1" dirty="0" err="1" smtClean="0">
                <a:solidFill>
                  <a:schemeClr val="tx1"/>
                </a:solidFill>
              </a:rPr>
              <a:t>age</a:t>
            </a:r>
            <a:r>
              <a:rPr lang="nn-NO" b="1" dirty="0" smtClean="0">
                <a:solidFill>
                  <a:schemeClr val="tx1"/>
                </a:solidFill>
              </a:rPr>
              <a:t>&gt;</a:t>
            </a:r>
            <a:endParaRPr lang="nn-NO" b="1" dirty="0">
              <a:solidFill>
                <a:schemeClr val="tx1"/>
              </a:solidFill>
            </a:endParaRPr>
          </a:p>
          <a:p>
            <a:pPr algn="l"/>
            <a:r>
              <a:rPr lang="nn-NO" b="1" dirty="0" smtClean="0">
                <a:solidFill>
                  <a:schemeClr val="tx1"/>
                </a:solidFill>
              </a:rPr>
              <a:t>&lt;/</a:t>
            </a:r>
            <a:r>
              <a:rPr lang="hu-HU" b="1" dirty="0" err="1" smtClean="0">
                <a:solidFill>
                  <a:schemeClr val="tx1"/>
                </a:solidFill>
              </a:rPr>
              <a:t>person</a:t>
            </a:r>
            <a:r>
              <a:rPr lang="nn-NO" b="1" dirty="0" smtClean="0">
                <a:solidFill>
                  <a:schemeClr val="tx1"/>
                </a:solidFill>
              </a:rPr>
              <a:t>&gt;</a:t>
            </a:r>
            <a:endParaRPr lang="nn-N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711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+mn-lt"/>
              </a:rPr>
              <a:t>XDocument</a:t>
            </a:r>
            <a:r>
              <a:rPr lang="hu-HU" dirty="0">
                <a:latin typeface="+mn-lt"/>
              </a:rPr>
              <a:t> mentése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dirty="0" err="1">
                <a:solidFill>
                  <a:srgbClr val="2B91AF"/>
                </a:solidFill>
              </a:rPr>
              <a:t>XDocument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outDoc</a:t>
            </a:r>
            <a:r>
              <a:rPr lang="hu-HU" dirty="0">
                <a:solidFill>
                  <a:srgbClr val="000000"/>
                </a:solidFill>
              </a:rPr>
              <a:t> =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XDocument</a:t>
            </a:r>
            <a:r>
              <a:rPr lang="hu-HU" dirty="0">
                <a:solidFill>
                  <a:srgbClr val="000000"/>
                </a:solidFill>
              </a:rPr>
              <a:t>(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people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XAttribute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id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smtClean="0">
                <a:solidFill>
                  <a:srgbClr val="000000"/>
                </a:solidFill>
              </a:rPr>
              <a:t>1),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"Joe"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22)),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person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XAttribute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id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smtClean="0">
                <a:solidFill>
                  <a:srgbClr val="000000"/>
                </a:solidFill>
              </a:rPr>
              <a:t>2), </a:t>
            </a:r>
            <a:endParaRPr lang="hu-HU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name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 err="1">
                <a:solidFill>
                  <a:srgbClr val="A31515"/>
                </a:solidFill>
              </a:rPr>
              <a:t>Quagmire</a:t>
            </a:r>
            <a:r>
              <a:rPr lang="hu-HU" dirty="0">
                <a:solidFill>
                  <a:srgbClr val="A31515"/>
                </a:solidFill>
              </a:rPr>
              <a:t>"</a:t>
            </a:r>
            <a:r>
              <a:rPr lang="hu-HU" dirty="0">
                <a:solidFill>
                  <a:srgbClr val="000000"/>
                </a:solidFill>
              </a:rPr>
              <a:t>),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000000"/>
                </a:solidFill>
              </a:rPr>
              <a:t>            </a:t>
            </a:r>
            <a:r>
              <a:rPr lang="hu-HU" dirty="0" err="1">
                <a:solidFill>
                  <a:srgbClr val="0000FF"/>
                </a:solidFill>
              </a:rPr>
              <a:t>new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</a:rPr>
              <a:t>XElement</a:t>
            </a: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err="1" smtClean="0">
                <a:solidFill>
                  <a:srgbClr val="A31515"/>
                </a:solidFill>
              </a:rPr>
              <a:t>age</a:t>
            </a:r>
            <a:r>
              <a:rPr lang="hu-HU" dirty="0" smtClean="0">
                <a:solidFill>
                  <a:srgbClr val="A31515"/>
                </a:solidFill>
              </a:rPr>
              <a:t>"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>
                <a:solidFill>
                  <a:srgbClr val="000000"/>
                </a:solidFill>
              </a:rPr>
              <a:t>34))));</a:t>
            </a:r>
          </a:p>
          <a:p>
            <a:pPr>
              <a:buFontTx/>
              <a:buNone/>
            </a:pPr>
            <a:r>
              <a:rPr lang="hu-HU" dirty="0" err="1">
                <a:solidFill>
                  <a:srgbClr val="000000"/>
                </a:solidFill>
              </a:rPr>
              <a:t>outDoc.Save</a:t>
            </a:r>
            <a:r>
              <a:rPr lang="hu-HU" dirty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A31515"/>
                </a:solidFill>
              </a:rPr>
              <a:t>"people.xml"</a:t>
            </a:r>
            <a:r>
              <a:rPr lang="hu-HU" dirty="0">
                <a:solidFill>
                  <a:srgbClr val="000000"/>
                </a:solidFill>
              </a:rPr>
              <a:t>);</a:t>
            </a:r>
          </a:p>
          <a:p>
            <a:r>
              <a:rPr lang="hu-HU" dirty="0">
                <a:solidFill>
                  <a:srgbClr val="000000"/>
                </a:solidFill>
              </a:rPr>
              <a:t>Betöltés: </a:t>
            </a:r>
            <a:r>
              <a:rPr lang="hu-HU" dirty="0" err="1">
                <a:solidFill>
                  <a:srgbClr val="2B91AF"/>
                </a:solidFill>
                <a:cs typeface="Calibri" pitchFamily="34" charset="0"/>
              </a:rPr>
              <a:t>XDocument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doc</a:t>
            </a:r>
            <a:r>
              <a:rPr lang="hu-HU" dirty="0">
                <a:cs typeface="Calibri" pitchFamily="34" charset="0"/>
              </a:rPr>
              <a:t> =</a:t>
            </a:r>
            <a:r>
              <a:rPr lang="hu-HU" dirty="0">
                <a:solidFill>
                  <a:srgbClr val="000000"/>
                </a:solidFill>
              </a:rPr>
              <a:t>  </a:t>
            </a:r>
            <a:r>
              <a:rPr lang="hu-HU" dirty="0" err="1">
                <a:solidFill>
                  <a:srgbClr val="2B91AF"/>
                </a:solidFill>
                <a:cs typeface="Calibri" pitchFamily="34" charset="0"/>
              </a:rPr>
              <a:t>XDocument</a:t>
            </a:r>
            <a:r>
              <a:rPr lang="hu-HU" dirty="0" err="1">
                <a:cs typeface="Calibri" pitchFamily="34" charset="0"/>
              </a:rPr>
              <a:t>.Load</a:t>
            </a:r>
            <a:r>
              <a:rPr lang="hu-HU" dirty="0">
                <a:cs typeface="Calibri" pitchFamily="34" charset="0"/>
              </a:rPr>
              <a:t/>
            </a:r>
            <a:br>
              <a:rPr lang="hu-HU" dirty="0">
                <a:cs typeface="Calibri" pitchFamily="34" charset="0"/>
              </a:rPr>
            </a:br>
            <a:r>
              <a:rPr lang="hu-HU" dirty="0">
                <a:cs typeface="Calibri" pitchFamily="34" charset="0"/>
              </a:rPr>
              <a:t>	(</a:t>
            </a: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"http://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users.nik.uni-obuda.hu/prog3/</a:t>
            </a:r>
            <a:r>
              <a:rPr lang="hu-HU" dirty="0" err="1" smtClean="0">
                <a:solidFill>
                  <a:srgbClr val="A31515"/>
                </a:solidFill>
                <a:cs typeface="Calibri" pitchFamily="34" charset="0"/>
              </a:rPr>
              <a:t>data</a:t>
            </a:r>
            <a:r>
              <a:rPr lang="hu-HU" dirty="0" smtClean="0">
                <a:solidFill>
                  <a:srgbClr val="A31515"/>
                </a:solidFill>
                <a:cs typeface="Calibri" pitchFamily="34" charset="0"/>
              </a:rPr>
              <a:t>/people.xml</a:t>
            </a:r>
            <a:r>
              <a:rPr lang="hu-HU" dirty="0">
                <a:solidFill>
                  <a:srgbClr val="A31515"/>
                </a:solidFill>
                <a:cs typeface="Calibri" pitchFamily="34" charset="0"/>
              </a:rPr>
              <a:t>"</a:t>
            </a:r>
            <a:r>
              <a:rPr lang="hu-HU" dirty="0">
                <a:cs typeface="Calibri" pitchFamily="34" charset="0"/>
              </a:rPr>
              <a:t>);</a:t>
            </a:r>
            <a:endParaRPr lang="hu-HU" dirty="0">
              <a:solidFill>
                <a:srgbClr val="000000"/>
              </a:solidFill>
            </a:endParaRPr>
          </a:p>
          <a:p>
            <a:r>
              <a:rPr lang="hu-HU" dirty="0" err="1" smtClean="0">
                <a:solidFill>
                  <a:srgbClr val="000000"/>
                </a:solidFill>
              </a:rPr>
              <a:t>Stringből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XDocument</a:t>
            </a:r>
            <a:r>
              <a:rPr lang="hu-HU" dirty="0" smtClean="0">
                <a:solidFill>
                  <a:srgbClr val="000000"/>
                </a:solidFill>
              </a:rPr>
              <a:t>: </a:t>
            </a:r>
            <a:r>
              <a:rPr lang="hu-HU" dirty="0" err="1">
                <a:solidFill>
                  <a:srgbClr val="2B91AF"/>
                </a:solidFill>
                <a:cs typeface="Calibri" pitchFamily="34" charset="0"/>
              </a:rPr>
              <a:t>XDocument</a:t>
            </a:r>
            <a:r>
              <a:rPr lang="hu-HU" dirty="0">
                <a:cs typeface="Calibri" pitchFamily="34" charset="0"/>
              </a:rPr>
              <a:t> </a:t>
            </a:r>
            <a:r>
              <a:rPr lang="hu-HU" dirty="0" err="1">
                <a:cs typeface="Calibri" pitchFamily="34" charset="0"/>
              </a:rPr>
              <a:t>doc</a:t>
            </a:r>
            <a:r>
              <a:rPr lang="hu-HU" dirty="0">
                <a:cs typeface="Calibri" pitchFamily="34" charset="0"/>
              </a:rPr>
              <a:t> =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2B91AF"/>
                </a:solidFill>
                <a:cs typeface="Calibri" pitchFamily="34" charset="0"/>
              </a:rPr>
              <a:t>XDocument</a:t>
            </a:r>
            <a:r>
              <a:rPr lang="hu-HU" dirty="0" err="1">
                <a:cs typeface="Calibri" pitchFamily="34" charset="0"/>
              </a:rPr>
              <a:t>.Parse</a:t>
            </a:r>
            <a:r>
              <a:rPr lang="hu-HU" dirty="0">
                <a:cs typeface="Calibri" pitchFamily="34" charset="0"/>
              </a:rPr>
              <a:t>(</a:t>
            </a:r>
            <a:r>
              <a:rPr lang="hu-HU" dirty="0" err="1">
                <a:cs typeface="Calibri" pitchFamily="34" charset="0"/>
              </a:rPr>
              <a:t>str</a:t>
            </a:r>
            <a:r>
              <a:rPr lang="hu-HU" dirty="0">
                <a:cs typeface="Calibri" pitchFamily="34" charset="0"/>
              </a:rPr>
              <a:t>);</a:t>
            </a:r>
            <a:endParaRPr lang="hu-HU" dirty="0"/>
          </a:p>
        </p:txBody>
      </p:sp>
      <p:sp>
        <p:nvSpPr>
          <p:cNvPr id="1946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818EB3E-2AB1-4E62-8A8A-84D44CA696DF}" type="slidenum">
              <a:rPr lang="hu-HU" sz="1000" smtClean="0">
                <a:solidFill>
                  <a:schemeClr val="tx1"/>
                </a:solidFill>
              </a:rPr>
              <a:pPr eaLnBrk="1" hangingPunct="1"/>
              <a:t>8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826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+mn-lt"/>
              </a:rPr>
              <a:t>Egyszerű </a:t>
            </a:r>
            <a:r>
              <a:rPr lang="hu-HU" altLang="hu-HU" dirty="0" smtClean="0">
                <a:latin typeface="+mn-lt"/>
              </a:rPr>
              <a:t>XML feldolgozás</a:t>
            </a:r>
            <a:endParaRPr lang="hu-HU" alt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900" y="3319463"/>
            <a:ext cx="8928100" cy="31337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000" dirty="0" err="1">
                <a:solidFill>
                  <a:srgbClr val="0000FF"/>
                </a:solidFill>
                <a:latin typeface="Consolas"/>
              </a:rPr>
              <a:t>string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name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xDoc.Element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people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Element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person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</a:t>
            </a:r>
            <a:endParaRPr lang="hu-HU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.Element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name</a:t>
            </a:r>
            <a:r>
              <a:rPr lang="en-US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Value;</a:t>
            </a:r>
            <a:endParaRPr lang="hu-HU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id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hu-HU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.Parse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xDoc.Element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people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Element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person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)</a:t>
            </a:r>
            <a:endParaRPr lang="hu-HU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prstClr val="black"/>
                </a:solidFill>
                <a:latin typeface="Consolas"/>
              </a:rPr>
              <a:t>      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Attribute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>
                <a:solidFill>
                  <a:srgbClr val="A31515"/>
                </a:solidFill>
                <a:latin typeface="Consolas"/>
              </a:rPr>
              <a:t>id</a:t>
            </a:r>
            <a:r>
              <a:rPr lang="hu-HU" sz="2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).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Value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pPr marL="0" indent="0">
              <a:buFontTx/>
              <a:buNone/>
              <a:defRPr/>
            </a:pPr>
            <a:endParaRPr lang="hu-HU" sz="20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prstClr val="black"/>
                </a:solidFill>
              </a:rPr>
              <a:t>... </a:t>
            </a:r>
            <a:r>
              <a:rPr lang="hu-HU" sz="2000" dirty="0" smtClean="0">
                <a:solidFill>
                  <a:prstClr val="black"/>
                </a:solidFill>
              </a:rPr>
              <a:t>VAGY</a:t>
            </a:r>
            <a:r>
              <a:rPr lang="en-US" sz="2000" dirty="0" smtClean="0">
                <a:solidFill>
                  <a:prstClr val="black"/>
                </a:solidFill>
              </a:rPr>
              <a:t> typecast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>
                <a:solidFill>
                  <a:prstClr val="black"/>
                </a:solidFill>
              </a:rPr>
              <a:t>... (nem csak attribútum, hanem elem esetén is)</a:t>
            </a: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id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 = (</a:t>
            </a:r>
            <a:r>
              <a:rPr lang="hu-HU" sz="2000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)(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xDoc.Element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people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).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Element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/>
              </a:rPr>
              <a:t>person</a:t>
            </a:r>
            <a:r>
              <a:rPr lang="hu-HU" sz="2000" dirty="0" smtClean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smtClean="0">
                <a:solidFill>
                  <a:prstClr val="black"/>
                </a:solidFill>
                <a:latin typeface="Consolas"/>
              </a:rPr>
              <a:t>)</a:t>
            </a:r>
            <a:endParaRPr lang="hu-HU" sz="2000" dirty="0">
              <a:solidFill>
                <a:prstClr val="black"/>
              </a:solidFill>
              <a:latin typeface="Consolas"/>
            </a:endParaRP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prstClr val="black"/>
                </a:solidFill>
                <a:latin typeface="Consolas"/>
              </a:rPr>
              <a:t>      .</a:t>
            </a:r>
            <a:r>
              <a:rPr lang="hu-HU" sz="2000" dirty="0" err="1">
                <a:solidFill>
                  <a:prstClr val="black"/>
                </a:solidFill>
                <a:latin typeface="Consolas"/>
              </a:rPr>
              <a:t>Attribute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hu-HU" sz="2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 err="1">
                <a:solidFill>
                  <a:srgbClr val="A31515"/>
                </a:solidFill>
                <a:latin typeface="Consolas"/>
              </a:rPr>
              <a:t>id</a:t>
            </a:r>
            <a:r>
              <a:rPr lang="hu-HU" sz="2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hu-HU" sz="2000" dirty="0">
                <a:solidFill>
                  <a:prstClr val="black"/>
                </a:solidFill>
                <a:latin typeface="Consolas"/>
              </a:rPr>
              <a:t>));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76FAD1-D8FD-4E99-871C-A9A43ACFECB0}" type="slidenum">
              <a:rPr lang="hu-HU" altLang="hu-HU" sz="1000" b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000" b="0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50825" y="765175"/>
            <a:ext cx="7850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&lt;</a:t>
            </a:r>
            <a:r>
              <a:rPr lang="hu-HU" altLang="hu-HU" sz="2000" dirty="0" err="1" smtClean="0"/>
              <a:t>people</a:t>
            </a:r>
            <a:r>
              <a:rPr lang="hu-HU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person</a:t>
            </a:r>
            <a:r>
              <a:rPr lang="nn-NO" altLang="hu-HU" sz="2000" dirty="0" smtClean="0"/>
              <a:t> </a:t>
            </a:r>
            <a:r>
              <a:rPr lang="nn-NO" altLang="hu-HU" sz="2000" dirty="0"/>
              <a:t>id="43984"&gt;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</a:t>
            </a:r>
            <a:r>
              <a:rPr lang="nn-NO" altLang="hu-HU" sz="2000" dirty="0"/>
              <a:t> 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name</a:t>
            </a:r>
            <a:r>
              <a:rPr lang="nn-NO" altLang="hu-HU" sz="2000" dirty="0" smtClean="0"/>
              <a:t>&gt;Joe</a:t>
            </a:r>
            <a:r>
              <a:rPr lang="nn-NO" altLang="hu-HU" sz="2000" dirty="0"/>
              <a:t>&lt;/</a:t>
            </a:r>
            <a:r>
              <a:rPr lang="nn-NO" altLang="hu-HU" sz="2000" dirty="0" smtClean="0"/>
              <a:t>n</a:t>
            </a:r>
            <a:r>
              <a:rPr lang="hu-HU" altLang="hu-HU" sz="2000" dirty="0" err="1" smtClean="0"/>
              <a:t>ame</a:t>
            </a:r>
            <a:r>
              <a:rPr lang="nn-NO" altLang="hu-HU" sz="2000" dirty="0" smtClean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hu-HU" sz="2000" dirty="0"/>
              <a:t> </a:t>
            </a:r>
            <a:r>
              <a:rPr lang="hu-HU" altLang="hu-HU" sz="2000" dirty="0"/>
              <a:t>      </a:t>
            </a:r>
            <a:r>
              <a:rPr lang="nn-NO" altLang="hu-HU" sz="2000" dirty="0"/>
              <a:t> </a:t>
            </a:r>
            <a:r>
              <a:rPr lang="nn-NO" altLang="hu-HU" sz="2000" dirty="0" smtClean="0"/>
              <a:t>&lt;</a:t>
            </a:r>
            <a:r>
              <a:rPr lang="hu-HU" altLang="hu-HU" sz="2000" dirty="0" err="1" smtClean="0"/>
              <a:t>age</a:t>
            </a:r>
            <a:r>
              <a:rPr lang="nn-NO" altLang="hu-HU" sz="2000" dirty="0" smtClean="0"/>
              <a:t>&gt;25&lt;/</a:t>
            </a:r>
            <a:r>
              <a:rPr lang="hu-HU" altLang="hu-HU" sz="2000" dirty="0" err="1" smtClean="0"/>
              <a:t>age</a:t>
            </a:r>
            <a:r>
              <a:rPr lang="nn-NO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   </a:t>
            </a:r>
            <a:r>
              <a:rPr lang="hu-HU" altLang="hu-HU" sz="2000" dirty="0" smtClean="0"/>
              <a:t>&lt;</a:t>
            </a:r>
            <a:r>
              <a:rPr lang="hu-HU" altLang="hu-HU" sz="2000" dirty="0" err="1" smtClean="0"/>
              <a:t>phone</a:t>
            </a:r>
            <a:r>
              <a:rPr lang="hu-HU" altLang="hu-HU" sz="2000" dirty="0" smtClean="0"/>
              <a:t>&gt;0618515133&lt;/</a:t>
            </a:r>
            <a:r>
              <a:rPr lang="hu-HU" altLang="hu-HU" sz="2000" dirty="0" err="1" smtClean="0"/>
              <a:t>phone</a:t>
            </a:r>
            <a:r>
              <a:rPr lang="hu-HU" altLang="hu-HU" sz="2000" dirty="0" smtClean="0"/>
              <a:t>&gt;</a:t>
            </a:r>
            <a:endParaRPr lang="nn-NO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     </a:t>
            </a:r>
            <a:r>
              <a:rPr lang="hu-HU" altLang="hu-HU" sz="2000" dirty="0" smtClean="0"/>
              <a:t>&lt;/</a:t>
            </a:r>
            <a:r>
              <a:rPr lang="hu-HU" altLang="hu-HU" sz="2000" dirty="0" err="1" smtClean="0"/>
              <a:t>person</a:t>
            </a:r>
            <a:r>
              <a:rPr lang="nn-NO" altLang="hu-HU" sz="2000" dirty="0" smtClean="0"/>
              <a:t>&gt;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&lt;/</a:t>
            </a:r>
            <a:r>
              <a:rPr lang="hu-HU" altLang="hu-HU" sz="2000" dirty="0" err="1" smtClean="0"/>
              <a:t>people</a:t>
            </a:r>
            <a:r>
              <a:rPr lang="hu-HU" altLang="hu-HU" sz="2000" dirty="0" smtClean="0"/>
              <a:t>&gt;</a:t>
            </a:r>
            <a:endParaRPr lang="nn-NO" altLang="hu-HU" sz="2000" dirty="0"/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4932363" y="1389063"/>
            <a:ext cx="3924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.Element(name)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.Attribute(name)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.Elements(name)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.Attributes(name)</a:t>
            </a:r>
          </a:p>
        </p:txBody>
      </p:sp>
    </p:spTree>
    <p:extLst>
      <p:ext uri="{BB962C8B-B14F-4D97-AF65-F5344CB8AC3E}">
        <p14:creationId xmlns:p14="http://schemas.microsoft.com/office/powerpoint/2010/main" val="38167470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27976</TotalTime>
  <Words>3384</Words>
  <Application>Microsoft Office PowerPoint</Application>
  <PresentationFormat>Diavetítés a képernyőre (4:3 oldalarány)</PresentationFormat>
  <Paragraphs>495</Paragraphs>
  <Slides>43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43</vt:i4>
      </vt:variant>
    </vt:vector>
  </HeadingPairs>
  <TitlesOfParts>
    <vt:vector size="54" baseType="lpstr">
      <vt:lpstr>Consolas</vt:lpstr>
      <vt:lpstr>Calibri</vt:lpstr>
      <vt:lpstr>Microsoft New Tai Lue</vt:lpstr>
      <vt:lpstr>Segoe</vt:lpstr>
      <vt:lpstr>Times New Roman</vt:lpstr>
      <vt:lpstr>Arial</vt:lpstr>
      <vt:lpstr>Wingdings</vt:lpstr>
      <vt:lpstr>Courier New</vt:lpstr>
      <vt:lpstr>Segoe UI</vt:lpstr>
      <vt:lpstr>Silver</vt:lpstr>
      <vt:lpstr>1_Silver</vt:lpstr>
      <vt:lpstr>Haladó fejlesztési technikák</vt:lpstr>
      <vt:lpstr>XML (w3schools.com)</vt:lpstr>
      <vt:lpstr>XML</vt:lpstr>
      <vt:lpstr>XML</vt:lpstr>
      <vt:lpstr>XML + .NET</vt:lpstr>
      <vt:lpstr>XElement</vt:lpstr>
      <vt:lpstr>XAttribute</vt:lpstr>
      <vt:lpstr>XDocument mentése</vt:lpstr>
      <vt:lpstr>Egyszerű XML feldolgozás</vt:lpstr>
      <vt:lpstr>JSON</vt:lpstr>
      <vt:lpstr>JSON</vt:lpstr>
      <vt:lpstr>Simple JSON</vt:lpstr>
      <vt:lpstr>LINQ (Language Integrated Queries)</vt:lpstr>
      <vt:lpstr>Nyelvi elemek – var és névtelen osztályok</vt:lpstr>
      <vt:lpstr>Metódusok hozzáadása</vt:lpstr>
      <vt:lpstr>Kiegészítő metódusok</vt:lpstr>
      <vt:lpstr>Kiegészítő metódusokkal…</vt:lpstr>
      <vt:lpstr>LINQ operátorok</vt:lpstr>
      <vt:lpstr>Lambda kifejezések használata LINQ metódusokkal</vt:lpstr>
      <vt:lpstr>LINQ operátor példák </vt:lpstr>
      <vt:lpstr>LINQ operátor példák – halmazok</vt:lpstr>
      <vt:lpstr>LINQ operátor példák – sorrendezés</vt:lpstr>
      <vt:lpstr>LINQ operátor példák – szűrés, darabszám</vt:lpstr>
      <vt:lpstr>LINQ operátor példák – szűrés, részkiválasztás</vt:lpstr>
      <vt:lpstr>LINQ operátor példák – láncolás, lekérdezés</vt:lpstr>
      <vt:lpstr>LINQ operátor példák – aggregálás</vt:lpstr>
      <vt:lpstr>LINQ operátor példák – csoportosítás</vt:lpstr>
      <vt:lpstr>LINQ operátor példák – csatolás (inner join)</vt:lpstr>
      <vt:lpstr>JSON Linq</vt:lpstr>
      <vt:lpstr>LINQ to XML, XLINQ</vt:lpstr>
      <vt:lpstr>LINQ to XML</vt:lpstr>
      <vt:lpstr>Példa</vt:lpstr>
      <vt:lpstr>Példa</vt:lpstr>
      <vt:lpstr>Példa</vt:lpstr>
      <vt:lpstr>Példa – Extension Method</vt:lpstr>
      <vt:lpstr>Példa – Dolgozók száma és oldalakra darabolt lista</vt:lpstr>
      <vt:lpstr>Példa – Legrövidebb és leghosszabb nevek</vt:lpstr>
      <vt:lpstr>Példa – Csoportok; Legnagyobb csoport</vt:lpstr>
      <vt:lpstr>Feladat</vt:lpstr>
      <vt:lpstr>Feladat</vt:lpstr>
      <vt:lpstr>PowerPoint-bemutató</vt:lpstr>
      <vt:lpstr>Források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1425</cp:revision>
  <dcterms:created xsi:type="dcterms:W3CDTF">2006-05-29T11:27:00Z</dcterms:created>
  <dcterms:modified xsi:type="dcterms:W3CDTF">2020-09-06T17:21:23Z</dcterms:modified>
</cp:coreProperties>
</file>