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1"/>
  </p:sldMasterIdLst>
  <p:notesMasterIdLst>
    <p:notesMasterId r:id="rId48"/>
  </p:notesMasterIdLst>
  <p:handoutMasterIdLst>
    <p:handoutMasterId r:id="rId49"/>
  </p:handoutMasterIdLst>
  <p:sldIdLst>
    <p:sldId id="258" r:id="rId2"/>
    <p:sldId id="436" r:id="rId3"/>
    <p:sldId id="432" r:id="rId4"/>
    <p:sldId id="412" r:id="rId5"/>
    <p:sldId id="413" r:id="rId6"/>
    <p:sldId id="414" r:id="rId7"/>
    <p:sldId id="415" r:id="rId8"/>
    <p:sldId id="367" r:id="rId9"/>
    <p:sldId id="381" r:id="rId10"/>
    <p:sldId id="369" r:id="rId11"/>
    <p:sldId id="380" r:id="rId12"/>
    <p:sldId id="443" r:id="rId13"/>
    <p:sldId id="362" r:id="rId14"/>
    <p:sldId id="382" r:id="rId15"/>
    <p:sldId id="383" r:id="rId16"/>
    <p:sldId id="384" r:id="rId17"/>
    <p:sldId id="409" r:id="rId18"/>
    <p:sldId id="421" r:id="rId19"/>
    <p:sldId id="435" r:id="rId20"/>
    <p:sldId id="430" r:id="rId21"/>
    <p:sldId id="429" r:id="rId22"/>
    <p:sldId id="444" r:id="rId23"/>
    <p:sldId id="445" r:id="rId24"/>
    <p:sldId id="423" r:id="rId25"/>
    <p:sldId id="390" r:id="rId26"/>
    <p:sldId id="391" r:id="rId27"/>
    <p:sldId id="393" r:id="rId28"/>
    <p:sldId id="394" r:id="rId29"/>
    <p:sldId id="395" r:id="rId30"/>
    <p:sldId id="396" r:id="rId31"/>
    <p:sldId id="398" r:id="rId32"/>
    <p:sldId id="399" r:id="rId33"/>
    <p:sldId id="400" r:id="rId34"/>
    <p:sldId id="401" r:id="rId35"/>
    <p:sldId id="402" r:id="rId36"/>
    <p:sldId id="408" r:id="rId37"/>
    <p:sldId id="437" r:id="rId38"/>
    <p:sldId id="438" r:id="rId39"/>
    <p:sldId id="439" r:id="rId40"/>
    <p:sldId id="440" r:id="rId41"/>
    <p:sldId id="441" r:id="rId42"/>
    <p:sldId id="442" r:id="rId43"/>
    <p:sldId id="446" r:id="rId44"/>
    <p:sldId id="447" r:id="rId45"/>
    <p:sldId id="300" r:id="rId46"/>
    <p:sldId id="301" r:id="rId47"/>
  </p:sldIdLst>
  <p:sldSz cx="9144000" cy="6858000" type="screen4x3"/>
  <p:notesSz cx="6858000" cy="9144000"/>
  <p:embeddedFontLst>
    <p:embeddedFont>
      <p:font typeface="Segoe UI" panose="020B0502040204020203" pitchFamily="34" charset="0"/>
      <p:regular r:id="rId50"/>
      <p:bold r:id="rId51"/>
      <p:italic r:id="rId52"/>
      <p:boldItalic r:id="rId53"/>
    </p:embeddedFont>
    <p:embeddedFont>
      <p:font typeface="Consolas" panose="020B0609020204030204" pitchFamily="49" charset="0"/>
      <p:regular r:id="rId54"/>
      <p:bold r:id="rId55"/>
      <p:italic r:id="rId56"/>
      <p:boldItalic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</p:embeddedFontLst>
  <p:defaultTextStyle>
    <a:defPPr>
      <a:defRPr lang="hu-HU"/>
    </a:defPPr>
    <a:lvl1pPr algn="ctr" rtl="0" fontAlgn="base">
      <a:spcBef>
        <a:spcPct val="0"/>
      </a:spcBef>
      <a:spcAft>
        <a:spcPct val="0"/>
      </a:spcAft>
      <a:defRPr sz="1200" kern="1200">
        <a:solidFill>
          <a:srgbClr val="4B4B36"/>
        </a:solidFill>
        <a:latin typeface="Calibri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rgbClr val="4B4B36"/>
        </a:solidFill>
        <a:latin typeface="Calibri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rgbClr val="4B4B36"/>
        </a:solidFill>
        <a:latin typeface="Calibri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rgbClr val="4B4B36"/>
        </a:solidFill>
        <a:latin typeface="Calibri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rgbClr val="4B4B36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4B4B36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4B4B36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4B4B36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4B4B36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328CB4"/>
    <a:srgbClr val="358BB1"/>
    <a:srgbClr val="26637E"/>
    <a:srgbClr val="006699"/>
    <a:srgbClr val="99F0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44" autoAdjust="0"/>
  </p:normalViewPr>
  <p:slideViewPr>
    <p:cSldViewPr>
      <p:cViewPr varScale="1">
        <p:scale>
          <a:sx n="71" d="100"/>
          <a:sy n="71" d="100"/>
        </p:scale>
        <p:origin x="12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1878" y="-90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5" Type="http://schemas.openxmlformats.org/officeDocument/2006/relationships/slide" Target="slides/slide4.xml"/><Relationship Id="rId61" Type="http://schemas.openxmlformats.org/officeDocument/2006/relationships/font" Target="fonts/font1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7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57" Type="http://schemas.openxmlformats.org/officeDocument/2006/relationships/font" Target="fonts/font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fld id="{CB671E3C-1455-483F-8249-B5CFEA51845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4554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Segoe UI" pitchFamily="34" charset="0"/>
              </a:defRPr>
            </a:lvl1pPr>
          </a:lstStyle>
          <a:p>
            <a:pPr>
              <a:defRPr/>
            </a:pPr>
            <a:fld id="{8E8FB4C7-68EE-42A3-A253-93B30B074E5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7572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egoe U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sdn.microsoft.com/en-us/library/system.type.assemblyqualifiedname(v=vs.110).aspx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7C856AFD-F9F3-4774-AC26-228244D1D9A4}" type="slidenum">
              <a:rPr lang="hu-HU" smtClean="0">
                <a:solidFill>
                  <a:schemeClr val="tx1"/>
                </a:solidFill>
                <a:latin typeface="Segoe UI" pitchFamily="34" charset="0"/>
              </a:rPr>
              <a:pPr eaLnBrk="1" hangingPunct="1"/>
              <a:t>1</a:t>
            </a:fld>
            <a:endParaRPr lang="hu-HU" smtClean="0">
              <a:solidFill>
                <a:schemeClr val="tx1"/>
              </a:solidFill>
              <a:latin typeface="Segoe UI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DLL HELL: verziózás hiánya, régi verzióval történő felülírás,</a:t>
            </a:r>
            <a:r>
              <a:rPr lang="hu-HU" baseline="0" dirty="0" smtClean="0"/>
              <a:t> nincs központi tár</a:t>
            </a:r>
          </a:p>
          <a:p>
            <a:r>
              <a:rPr lang="hu-HU" dirty="0" smtClean="0"/>
              <a:t>http://en.wikipedia.org/wiki/DLL_Hell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FB4C7-68EE-42A3-A253-93B30B074E55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746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DLL HELL: verziózás hiánya, régi verzióval történő felülírás,</a:t>
            </a:r>
            <a:r>
              <a:rPr lang="hu-HU" baseline="0" dirty="0" smtClean="0"/>
              <a:t> nincs központi tár</a:t>
            </a:r>
          </a:p>
          <a:p>
            <a:r>
              <a:rPr lang="hu-HU" dirty="0" smtClean="0"/>
              <a:t>http://en.wikipedia.org/wiki/DLL_Hell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FB4C7-68EE-42A3-A253-93B30B074E55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4944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2355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016B0D88-6DF3-441C-9330-97ACC0CA1150}" type="slidenum">
              <a:rPr lang="hu-HU" smtClean="0">
                <a:solidFill>
                  <a:schemeClr val="tx1"/>
                </a:solidFill>
                <a:latin typeface="Segoe UI" pitchFamily="34" charset="0"/>
              </a:rPr>
              <a:pPr eaLnBrk="1" hangingPunct="1"/>
              <a:t>23</a:t>
            </a:fld>
            <a:endParaRPr lang="hu-HU" smtClean="0">
              <a:solidFill>
                <a:schemeClr val="tx1"/>
              </a:solidFill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468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7C856AFD-F9F3-4774-AC26-228244D1D9A4}" type="slidenum">
              <a:rPr lang="hu-HU" smtClean="0">
                <a:solidFill>
                  <a:schemeClr val="tx1"/>
                </a:solidFill>
                <a:latin typeface="Segoe UI" pitchFamily="34" charset="0"/>
              </a:rPr>
              <a:pPr eaLnBrk="1" hangingPunct="1"/>
              <a:t>24</a:t>
            </a:fld>
            <a:endParaRPr lang="hu-HU" smtClean="0">
              <a:solidFill>
                <a:schemeClr val="tx1"/>
              </a:solidFill>
              <a:latin typeface="Segoe UI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47566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en-US" dirty="0" smtClean="0"/>
          </a:p>
          <a:p>
            <a:r>
              <a:rPr lang="hu-HU" altLang="en-US" dirty="0" smtClean="0"/>
              <a:t>Hátránya: NAGYON LASSÚ!!! </a:t>
            </a:r>
          </a:p>
        </p:txBody>
      </p:sp>
      <p:sp>
        <p:nvSpPr>
          <p:cNvPr id="922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6A63ED8E-EDEC-46F9-9C95-87382B5D26C5}" type="slidenum">
              <a:rPr lang="hu-HU" altLang="en-US"/>
              <a:pPr>
                <a:spcBef>
                  <a:spcPct val="0"/>
                </a:spcBef>
              </a:pPr>
              <a:t>25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803038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en-US" dirty="0" smtClean="0"/>
          </a:p>
        </p:txBody>
      </p:sp>
      <p:sp>
        <p:nvSpPr>
          <p:cNvPr id="922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6A63ED8E-EDEC-46F9-9C95-87382B5D26C5}" type="slidenum">
              <a:rPr lang="hu-HU" altLang="en-US"/>
              <a:pPr>
                <a:spcBef>
                  <a:spcPct val="0"/>
                </a:spcBef>
              </a:pPr>
              <a:t>26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4129360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en-US" dirty="0" smtClean="0"/>
          </a:p>
        </p:txBody>
      </p:sp>
      <p:sp>
        <p:nvSpPr>
          <p:cNvPr id="922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6A63ED8E-EDEC-46F9-9C95-87382B5D26C5}" type="slidenum">
              <a:rPr lang="hu-HU" altLang="en-US"/>
              <a:pPr>
                <a:spcBef>
                  <a:spcPct val="0"/>
                </a:spcBef>
              </a:pPr>
              <a:t>27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8037647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typeName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 can be the type name qualified by its namespace or an assembly-qualified name that includes an assembly name specification. See 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  <a:hlinkClick r:id="rId3"/>
              </a:rPr>
              <a:t>AssemblyQualifiedName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If 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typeName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 includes the namespace but not the assembly name, this method searches only the calling object's assembly and Mscorlib.dll, in that order. If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typeName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Segoe UI" pitchFamily="34" charset="0"/>
                <a:ea typeface="+mn-ea"/>
                <a:cs typeface="+mn-cs"/>
              </a:rPr>
              <a:t> is fully qualified with the partial or complete assembly name, this method searches in the specified assembly. If the assembly has a strong name, a complete assembly name is required.</a:t>
            </a:r>
          </a:p>
          <a:p>
            <a:endParaRPr lang="hu-HU" altLang="en-US" dirty="0" smtClean="0"/>
          </a:p>
          <a:p>
            <a:r>
              <a:rPr lang="hu-HU" dirty="0" err="1" smtClean="0"/>
              <a:t>TopNamespace.SubNameSpace.ContainingClass</a:t>
            </a:r>
            <a:r>
              <a:rPr lang="hu-HU" dirty="0" smtClean="0"/>
              <a:t>+</a:t>
            </a:r>
            <a:r>
              <a:rPr lang="hu-HU" dirty="0" err="1" smtClean="0"/>
              <a:t>NestedClass</a:t>
            </a:r>
            <a:r>
              <a:rPr lang="hu-HU" dirty="0" smtClean="0"/>
              <a:t>, </a:t>
            </a:r>
            <a:r>
              <a:rPr lang="hu-HU" dirty="0" err="1" smtClean="0"/>
              <a:t>MyAssembly</a:t>
            </a:r>
            <a:r>
              <a:rPr lang="hu-HU" dirty="0" smtClean="0"/>
              <a:t>, Version=1.3.0.0, </a:t>
            </a:r>
            <a:r>
              <a:rPr lang="hu-HU" dirty="0" err="1" smtClean="0"/>
              <a:t>Culture</a:t>
            </a:r>
            <a:r>
              <a:rPr lang="hu-HU" dirty="0" smtClean="0"/>
              <a:t>=</a:t>
            </a:r>
            <a:r>
              <a:rPr lang="hu-HU" dirty="0" err="1" smtClean="0"/>
              <a:t>neutral</a:t>
            </a:r>
            <a:r>
              <a:rPr lang="hu-HU" dirty="0" smtClean="0"/>
              <a:t>, </a:t>
            </a:r>
            <a:r>
              <a:rPr lang="hu-HU" dirty="0" err="1" smtClean="0"/>
              <a:t>PublicKeyToken</a:t>
            </a:r>
            <a:r>
              <a:rPr lang="hu-HU" dirty="0" smtClean="0"/>
              <a:t>=b17a5c561934e089</a:t>
            </a:r>
            <a:endParaRPr lang="hu-HU" altLang="en-US" dirty="0" smtClean="0"/>
          </a:p>
        </p:txBody>
      </p:sp>
      <p:sp>
        <p:nvSpPr>
          <p:cNvPr id="922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6A63ED8E-EDEC-46F9-9C95-87382B5D26C5}" type="slidenum">
              <a:rPr lang="hu-HU" altLang="en-US"/>
              <a:pPr>
                <a:spcBef>
                  <a:spcPct val="0"/>
                </a:spcBef>
              </a:pPr>
              <a:t>28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2563148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en-US" dirty="0" smtClean="0"/>
          </a:p>
        </p:txBody>
      </p:sp>
      <p:sp>
        <p:nvSpPr>
          <p:cNvPr id="922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6A63ED8E-EDEC-46F9-9C95-87382B5D26C5}" type="slidenum">
              <a:rPr lang="hu-HU" altLang="en-US"/>
              <a:pPr>
                <a:spcBef>
                  <a:spcPct val="0"/>
                </a:spcBef>
              </a:pPr>
              <a:t>29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9736850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en-US" dirty="0" smtClean="0"/>
          </a:p>
        </p:txBody>
      </p:sp>
      <p:sp>
        <p:nvSpPr>
          <p:cNvPr id="922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</a:pPr>
            <a:fld id="{6A63ED8E-EDEC-46F9-9C95-87382B5D26C5}" type="slidenum">
              <a:rPr lang="hu-HU" altLang="en-US"/>
              <a:pPr>
                <a:spcBef>
                  <a:spcPct val="0"/>
                </a:spcBef>
              </a:pPr>
              <a:t>30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491162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7C856AFD-F9F3-4774-AC26-228244D1D9A4}" type="slidenum">
              <a:rPr lang="hu-HU" smtClean="0">
                <a:solidFill>
                  <a:schemeClr val="tx1"/>
                </a:solidFill>
                <a:latin typeface="Segoe UI" pitchFamily="34" charset="0"/>
              </a:rPr>
              <a:pPr eaLnBrk="1" hangingPunct="1"/>
              <a:t>2</a:t>
            </a:fld>
            <a:endParaRPr lang="hu-HU" smtClean="0">
              <a:solidFill>
                <a:schemeClr val="tx1"/>
              </a:solidFill>
              <a:latin typeface="Segoe UI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5456424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Példa </a:t>
            </a:r>
            <a:r>
              <a:rPr lang="hu-HU" dirty="0" err="1" smtClean="0"/>
              <a:t>src</a:t>
            </a:r>
            <a:r>
              <a:rPr lang="hu-HU" dirty="0" smtClean="0"/>
              <a:t>: http://www.codeproject.com/Articles/2933/Attributes-in-C</a:t>
            </a: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10C3B-3951-4B14-A7A2-1F6D5CFEB116}" type="slidenum">
              <a:rPr lang="hu-HU" altLang="en-US" smtClean="0"/>
              <a:pPr>
                <a:defRPr/>
              </a:pPr>
              <a:t>31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7074986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Obsolete – elavult tag jelzése</a:t>
            </a:r>
          </a:p>
          <a:p>
            <a:r>
              <a:rPr lang="hu-HU" dirty="0" smtClean="0"/>
              <a:t>DisplayName</a:t>
            </a:r>
            <a:r>
              <a:rPr lang="hu-HU" baseline="0" dirty="0" smtClean="0"/>
              <a:t> – PropertyGrid vezérlőkben használt tipikusan</a:t>
            </a:r>
          </a:p>
          <a:p>
            <a:r>
              <a:rPr lang="hu-HU" baseline="0" dirty="0" smtClean="0"/>
              <a:t>Description – vajonmi</a:t>
            </a:r>
          </a:p>
          <a:p>
            <a:r>
              <a:rPr lang="hu-HU" baseline="0" dirty="0" smtClean="0"/>
              <a:t>DebuggerDisplay – ezt jeleníti meg debug közben</a:t>
            </a:r>
          </a:p>
          <a:p>
            <a:r>
              <a:rPr lang="hu-HU" baseline="0" dirty="0" smtClean="0"/>
              <a:t>DebuggerStepThrough – nem lehet belelépni F11 gombbal</a:t>
            </a:r>
          </a:p>
          <a:p>
            <a:r>
              <a:rPr lang="hu-HU" baseline="0" dirty="0" smtClean="0"/>
              <a:t>WebMethod – WCF REST kívülről hívható metódus; a többi WCF SOAP attribútum</a:t>
            </a:r>
          </a:p>
          <a:p>
            <a:r>
              <a:rPr lang="hu-HU" baseline="0" dirty="0" smtClean="0"/>
              <a:t>Serializable – vajonmi</a:t>
            </a:r>
          </a:p>
          <a:p>
            <a:r>
              <a:rPr lang="hu-HU" baseline="0" dirty="0" smtClean="0"/>
              <a:t>DllImport – DLL-ből való export használata</a:t>
            </a:r>
          </a:p>
          <a:p>
            <a:r>
              <a:rPr lang="hu-HU" baseline="0" dirty="0" smtClean="0"/>
              <a:t>Flags – Enumra rakható, használható a bitwise OR</a:t>
            </a:r>
          </a:p>
          <a:p>
            <a:r>
              <a:rPr lang="hu-HU" baseline="0" dirty="0" smtClean="0"/>
              <a:t>ThreadStatic – Szálanként statikus</a:t>
            </a:r>
          </a:p>
          <a:p>
            <a:r>
              <a:rPr lang="hu-HU" baseline="0" dirty="0" smtClean="0"/>
              <a:t>TestClass, TestMethod – Unit teszteknél ezekkel jelöljük h hol vannak a tesztek</a:t>
            </a:r>
          </a:p>
          <a:p>
            <a:r>
              <a:rPr lang="hu-HU" baseline="0" dirty="0" smtClean="0"/>
              <a:t>Key, ForeignKey, Column – EF code-first esetén ezzel </a:t>
            </a:r>
            <a:r>
              <a:rPr lang="hu-HU" baseline="0" smtClean="0"/>
              <a:t>jelölhetjük a későbbi táblák </a:t>
            </a:r>
            <a:r>
              <a:rPr lang="hu-HU" baseline="0" dirty="0" smtClean="0"/>
              <a:t>kulcsait, vagy esetleg az oszlop-leképezést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10C3B-3951-4B14-A7A2-1F6D5CFEB116}" type="slidenum">
              <a:rPr lang="hu-HU" altLang="en-US" smtClean="0"/>
              <a:pPr>
                <a:defRPr/>
              </a:pPr>
              <a:t>32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42826216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példában bináris, de van még csomó más féle. 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10C3B-3951-4B14-A7A2-1F6D5CFEB116}" type="slidenum">
              <a:rPr lang="hu-HU" altLang="en-US" smtClean="0"/>
              <a:pPr>
                <a:defRPr/>
              </a:pPr>
              <a:t>34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18776544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dirty="0" smtClean="0"/>
              <a:t>„Korlátozottan igaz” = </a:t>
            </a:r>
            <a:r>
              <a:rPr lang="hu-HU" dirty="0" err="1" smtClean="0"/>
              <a:t>AppDomain</a:t>
            </a:r>
            <a:r>
              <a:rPr lang="hu-HU" dirty="0" smtClean="0"/>
              <a:t> –</a:t>
            </a:r>
            <a:r>
              <a:rPr lang="hu-HU" dirty="0" err="1" smtClean="0"/>
              <a:t>enként</a:t>
            </a:r>
            <a:r>
              <a:rPr lang="hu-HU" dirty="0" smtClean="0"/>
              <a:t> egyszer</a:t>
            </a:r>
            <a:br>
              <a:rPr lang="hu-HU" dirty="0" smtClean="0"/>
            </a:br>
            <a:r>
              <a:rPr lang="hu-HU" dirty="0" smtClean="0"/>
              <a:t>https://msdn.microsoft.com/en-us/library/vstudio/43wc4hhs%28v=vs.100%29.aspx</a:t>
            </a:r>
          </a:p>
          <a:p>
            <a:endParaRPr lang="hu-HU" dirty="0" smtClean="0"/>
          </a:p>
        </p:txBody>
      </p:sp>
      <p:sp>
        <p:nvSpPr>
          <p:cNvPr id="1946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9203B640-99ED-4BE4-B863-2B5A6D88E4C5}" type="slidenum">
              <a:rPr lang="hu-HU" smtClean="0">
                <a:solidFill>
                  <a:schemeClr val="tx1"/>
                </a:solidFill>
                <a:latin typeface="Segoe UI" pitchFamily="34" charset="0"/>
              </a:rPr>
              <a:pPr eaLnBrk="1" hangingPunct="1"/>
              <a:t>43</a:t>
            </a:fld>
            <a:endParaRPr lang="hu-HU" smtClean="0">
              <a:solidFill>
                <a:schemeClr val="tx1"/>
              </a:solidFill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1608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0E1A35DE-E50B-45D9-988D-E6552CF1C980}" type="slidenum">
              <a:rPr lang="hu-HU" smtClean="0">
                <a:solidFill>
                  <a:schemeClr val="tx1"/>
                </a:solidFill>
                <a:latin typeface="Segoe UI" pitchFamily="34" charset="0"/>
              </a:rPr>
              <a:pPr eaLnBrk="1" hangingPunct="1"/>
              <a:t>45</a:t>
            </a:fld>
            <a:endParaRPr lang="hu-HU" smtClean="0">
              <a:solidFill>
                <a:schemeClr val="tx1"/>
              </a:solidFill>
              <a:latin typeface="Segoe UI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071C4392-B3CD-4702-B99E-FB4085D00C8C}" type="slidenum">
              <a:rPr lang="hu-HU" smtClean="0">
                <a:solidFill>
                  <a:schemeClr val="tx1"/>
                </a:solidFill>
                <a:latin typeface="Segoe UI" pitchFamily="34" charset="0"/>
              </a:rPr>
              <a:pPr eaLnBrk="1" hangingPunct="1"/>
              <a:t>46</a:t>
            </a:fld>
            <a:endParaRPr lang="hu-HU" smtClean="0">
              <a:solidFill>
                <a:schemeClr val="tx1"/>
              </a:solidFill>
              <a:latin typeface="Segoe UI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dirty="0" err="1" smtClean="0"/>
              <a:t>Relokációs</a:t>
            </a:r>
            <a:r>
              <a:rPr lang="hu-HU" dirty="0" smtClean="0"/>
              <a:t> adatok: az adott modulból fordított</a:t>
            </a:r>
            <a:r>
              <a:rPr lang="hu-HU" baseline="0" dirty="0" smtClean="0"/>
              <a:t> </a:t>
            </a:r>
            <a:r>
              <a:rPr lang="hu-HU" dirty="0" smtClean="0"/>
              <a:t>0-s cím helye</a:t>
            </a:r>
            <a:r>
              <a:rPr lang="hu-HU" baseline="0" dirty="0" smtClean="0"/>
              <a:t> alapján a metódus </a:t>
            </a:r>
            <a:r>
              <a:rPr lang="hu-HU" baseline="0" dirty="0" err="1" smtClean="0"/>
              <a:t>entry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point-ok</a:t>
            </a:r>
            <a:r>
              <a:rPr lang="hu-HU" baseline="0" dirty="0" smtClean="0"/>
              <a:t> elhelyezkedése a végső EXE file-ban</a:t>
            </a:r>
          </a:p>
          <a:p>
            <a:r>
              <a:rPr lang="hu-HU" dirty="0" smtClean="0"/>
              <a:t>http://en.wikipedia.org/wiki/Relocation_%28computing%29</a:t>
            </a:r>
          </a:p>
        </p:txBody>
      </p:sp>
      <p:sp>
        <p:nvSpPr>
          <p:cNvPr id="20484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341A009C-6D46-4826-9611-98748C6D83B0}" type="slidenum">
              <a:rPr lang="hu-HU" smtClean="0">
                <a:solidFill>
                  <a:schemeClr val="tx1"/>
                </a:solidFill>
                <a:latin typeface="Segoe UI" pitchFamily="34" charset="0"/>
              </a:rPr>
              <a:pPr eaLnBrk="1" hangingPunct="1"/>
              <a:t>8</a:t>
            </a:fld>
            <a:endParaRPr lang="hu-HU" smtClean="0">
              <a:solidFill>
                <a:schemeClr val="tx1"/>
              </a:solidFill>
              <a:latin typeface="Segoe U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2150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028CD1A5-5000-4100-982B-3A44E93DABBF}" type="slidenum">
              <a:rPr lang="hu-HU" smtClean="0">
                <a:solidFill>
                  <a:schemeClr val="tx1"/>
                </a:solidFill>
                <a:latin typeface="Segoe UI" pitchFamily="34" charset="0"/>
              </a:rPr>
              <a:pPr eaLnBrk="1" hangingPunct="1"/>
              <a:t>9</a:t>
            </a:fld>
            <a:endParaRPr lang="hu-HU" smtClean="0">
              <a:solidFill>
                <a:schemeClr val="tx1"/>
              </a:solidFill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217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22532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DC7CBC5C-1014-472D-9CBB-F42DA7DDC72A}" type="slidenum">
              <a:rPr lang="hu-HU" smtClean="0">
                <a:solidFill>
                  <a:schemeClr val="tx1"/>
                </a:solidFill>
                <a:latin typeface="Segoe UI" pitchFamily="34" charset="0"/>
              </a:rPr>
              <a:pPr eaLnBrk="1" hangingPunct="1"/>
              <a:t>10</a:t>
            </a:fld>
            <a:endParaRPr lang="hu-HU" smtClean="0">
              <a:solidFill>
                <a:schemeClr val="tx1"/>
              </a:solidFill>
              <a:latin typeface="Segoe U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u-HU" dirty="0" smtClean="0"/>
              <a:t>„Korlátozottan igaz” = </a:t>
            </a:r>
            <a:r>
              <a:rPr lang="hu-HU" dirty="0" err="1" smtClean="0"/>
              <a:t>AppDomain</a:t>
            </a:r>
            <a:r>
              <a:rPr lang="hu-HU" dirty="0" smtClean="0"/>
              <a:t> –</a:t>
            </a:r>
            <a:r>
              <a:rPr lang="hu-HU" dirty="0" err="1" smtClean="0"/>
              <a:t>enként</a:t>
            </a:r>
            <a:r>
              <a:rPr lang="hu-HU" dirty="0" smtClean="0"/>
              <a:t> egyszer</a:t>
            </a:r>
            <a:br>
              <a:rPr lang="hu-HU" dirty="0" smtClean="0"/>
            </a:br>
            <a:r>
              <a:rPr lang="hu-HU" dirty="0" smtClean="0"/>
              <a:t>https://msdn.microsoft.com/en-us/library/vstudio/43wc4hhs%28v=vs.100%29.aspx</a:t>
            </a:r>
          </a:p>
          <a:p>
            <a:endParaRPr lang="hu-HU" dirty="0" smtClean="0"/>
          </a:p>
        </p:txBody>
      </p:sp>
      <p:sp>
        <p:nvSpPr>
          <p:cNvPr id="19460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9203B640-99ED-4BE4-B863-2B5A6D88E4C5}" type="slidenum">
              <a:rPr lang="hu-HU" smtClean="0">
                <a:solidFill>
                  <a:schemeClr val="tx1"/>
                </a:solidFill>
                <a:latin typeface="Segoe UI" pitchFamily="34" charset="0"/>
              </a:rPr>
              <a:pPr eaLnBrk="1" hangingPunct="1"/>
              <a:t>13</a:t>
            </a:fld>
            <a:endParaRPr lang="hu-HU" smtClean="0">
              <a:solidFill>
                <a:schemeClr val="tx1"/>
              </a:solidFill>
              <a:latin typeface="Segoe U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2355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016B0D88-6DF3-441C-9330-97ACC0CA1150}" type="slidenum">
              <a:rPr lang="hu-HU" smtClean="0">
                <a:solidFill>
                  <a:schemeClr val="tx1"/>
                </a:solidFill>
                <a:latin typeface="Segoe UI" pitchFamily="34" charset="0"/>
              </a:rPr>
              <a:pPr eaLnBrk="1" hangingPunct="1"/>
              <a:t>16</a:t>
            </a:fld>
            <a:endParaRPr lang="hu-HU" smtClean="0">
              <a:solidFill>
                <a:schemeClr val="tx1"/>
              </a:solidFill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589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  <p:sp>
        <p:nvSpPr>
          <p:cNvPr id="2355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016B0D88-6DF3-441C-9330-97ACC0CA1150}" type="slidenum">
              <a:rPr lang="hu-HU" smtClean="0">
                <a:solidFill>
                  <a:schemeClr val="tx1"/>
                </a:solidFill>
                <a:latin typeface="Segoe UI" pitchFamily="34" charset="0"/>
              </a:rPr>
              <a:pPr eaLnBrk="1" hangingPunct="1"/>
              <a:t>17</a:t>
            </a:fld>
            <a:endParaRPr lang="hu-HU" smtClean="0">
              <a:solidFill>
                <a:schemeClr val="tx1"/>
              </a:solidFill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454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DLL HELL: verziózás hiánya, régi verzióval történő felülírás,</a:t>
            </a:r>
            <a:r>
              <a:rPr lang="hu-HU" baseline="0" dirty="0" smtClean="0"/>
              <a:t> nincs központi tár</a:t>
            </a:r>
          </a:p>
          <a:p>
            <a:r>
              <a:rPr lang="hu-HU" dirty="0" smtClean="0"/>
              <a:t>http://en.wikipedia.org/wiki/DLL_Hell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FB4C7-68EE-42A3-A253-93B30B074E55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2312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1628775"/>
            <a:ext cx="89281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hu-HU"/>
              <a:t>Click to edit Master title style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3141663"/>
            <a:ext cx="8928100" cy="3024187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u-HU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6371417"/>
      </p:ext>
    </p:extLst>
  </p:cSld>
  <p:clrMapOvr>
    <a:masterClrMapping/>
  </p:clrMapOvr>
  <p:transition spd="med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B3BC6-C10F-41D3-8BD2-7CD56D9A845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4805345"/>
      </p:ext>
    </p:extLst>
  </p:cSld>
  <p:clrMapOvr>
    <a:masterClrMapping/>
  </p:clrMapOvr>
  <p:transition spd="med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04025" y="115888"/>
            <a:ext cx="2232025" cy="63373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543675" cy="63373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EB768-86AC-4227-8528-39BAB7E1BBB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1999949"/>
      </p:ext>
    </p:extLst>
  </p:cSld>
  <p:clrMapOvr>
    <a:masterClrMapping/>
  </p:clrMapOvr>
  <p:transition spd="med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EAE79-17DB-46D7-9133-7C77A31B789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1257083"/>
      </p:ext>
    </p:extLst>
  </p:cSld>
  <p:clrMapOvr>
    <a:masterClrMapping/>
  </p:clrMapOvr>
  <p:transition spd="med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788F4-C226-4FE6-A622-6389E6E2761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5318488"/>
      </p:ext>
    </p:extLst>
  </p:cSld>
  <p:clrMapOvr>
    <a:masterClrMapping/>
  </p:clrMapOvr>
  <p:transition spd="med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7950" y="692150"/>
            <a:ext cx="4387850" cy="576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692150"/>
            <a:ext cx="4387850" cy="576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E79F2-2BE1-478D-907E-A9B8451CBFA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2891132"/>
      </p:ext>
    </p:extLst>
  </p:cSld>
  <p:clrMapOvr>
    <a:masterClrMapping/>
  </p:clrMapOvr>
  <p:transition spd="med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42EAC-D674-4CA8-80CC-215CD1FB59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7493791"/>
      </p:ext>
    </p:extLst>
  </p:cSld>
  <p:clrMapOvr>
    <a:masterClrMapping/>
  </p:clrMapOvr>
  <p:transition spd="med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DA138-90ED-476D-99C4-75E094CB97E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655448"/>
      </p:ext>
    </p:extLst>
  </p:cSld>
  <p:clrMapOvr>
    <a:masterClrMapping/>
  </p:clrMapOvr>
  <p:transition spd="med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925F5-D0B4-4713-982E-2983D62207D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9434942"/>
      </p:ext>
    </p:extLst>
  </p:cSld>
  <p:clrMapOvr>
    <a:masterClrMapping/>
  </p:clrMapOvr>
  <p:transition spd="med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92AE2-8C3A-481A-954A-96076AB67EC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1859024"/>
      </p:ext>
    </p:extLst>
  </p:cSld>
  <p:clrMapOvr>
    <a:masterClrMapping/>
  </p:clrMapOvr>
  <p:transition spd="med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CB4A3-DAD3-4659-BBC9-8205E63094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8723716"/>
      </p:ext>
    </p:extLst>
  </p:cSld>
  <p:clrMapOvr>
    <a:masterClrMapping/>
  </p:clrMapOvr>
  <p:transition spd="med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89281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692150"/>
            <a:ext cx="892810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188" y="6562725"/>
            <a:ext cx="17272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62725"/>
            <a:ext cx="119697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B1EFBFE-2939-4042-8AD7-72A62CF5C17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1030" name="Rectangle 10"/>
          <p:cNvSpPr>
            <a:spLocks noChangeArrowheads="1"/>
          </p:cNvSpPr>
          <p:nvPr userDrawn="1"/>
        </p:nvSpPr>
        <p:spPr bwMode="auto">
          <a:xfrm>
            <a:off x="107950" y="6562725"/>
            <a:ext cx="719138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hu-HU" sz="1000">
                <a:solidFill>
                  <a:schemeClr val="tx1"/>
                </a:solidFill>
              </a:rPr>
              <a:t>V1.0</a:t>
            </a:r>
          </a:p>
        </p:txBody>
      </p:sp>
      <p:sp>
        <p:nvSpPr>
          <p:cNvPr id="5531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46338" y="6564313"/>
            <a:ext cx="4246562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OE-NIK PROG3</a:t>
            </a: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med">
    <p:cover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606060"/>
          </a:solidFill>
          <a:latin typeface="Segoe U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Haladó </a:t>
            </a:r>
            <a:r>
              <a:rPr lang="hu-HU" dirty="0"/>
              <a:t>fejlesztési technikák</a:t>
            </a:r>
            <a:endParaRPr lang="hu-HU" dirty="0" smtClean="0"/>
          </a:p>
        </p:txBody>
      </p:sp>
      <p:sp>
        <p:nvSpPr>
          <p:cNvPr id="3076" name="Rectangle 9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 lIns="360000"/>
          <a:lstStyle/>
          <a:p>
            <a:pPr algn="l" eaLnBrk="1" hangingPunct="1">
              <a:spcBef>
                <a:spcPct val="0"/>
              </a:spcBef>
              <a:tabLst>
                <a:tab pos="442913" algn="l"/>
              </a:tabLst>
            </a:pPr>
            <a:r>
              <a:rPr lang="hu-HU" sz="2000" b="0" dirty="0" smtClean="0"/>
              <a:t>DLL</a:t>
            </a:r>
          </a:p>
          <a:p>
            <a:pPr algn="l" eaLnBrk="1" hangingPunct="1">
              <a:spcBef>
                <a:spcPct val="0"/>
              </a:spcBef>
              <a:tabLst>
                <a:tab pos="442913" algn="l"/>
              </a:tabLst>
            </a:pPr>
            <a:r>
              <a:rPr lang="hu-HU" sz="2000" b="0" dirty="0" smtClean="0"/>
              <a:t>Reflexió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Dynamic linking</a:t>
            </a:r>
          </a:p>
        </p:txBody>
      </p:sp>
      <p:sp>
        <p:nvSpPr>
          <p:cNvPr id="8195" name="Tartalom helye 2"/>
          <p:cNvSpPr>
            <a:spLocks noGrp="1"/>
          </p:cNvSpPr>
          <p:nvPr>
            <p:ph idx="1"/>
          </p:nvPr>
        </p:nvSpPr>
        <p:spPr>
          <a:xfrm>
            <a:off x="3500438" y="692150"/>
            <a:ext cx="5535612" cy="5761038"/>
          </a:xfrm>
        </p:spPr>
        <p:txBody>
          <a:bodyPr/>
          <a:lstStyle/>
          <a:p>
            <a:r>
              <a:rPr lang="hu-HU" dirty="0" smtClean="0"/>
              <a:t>Egyes függvények/erőforrások a program saját címterületén kívül vannak</a:t>
            </a:r>
          </a:p>
          <a:p>
            <a:r>
              <a:rPr lang="hu-HU" dirty="0" smtClean="0"/>
              <a:t>Ezek helye a fordítóprogram számára nem ismert</a:t>
            </a:r>
          </a:p>
          <a:p>
            <a:r>
              <a:rPr lang="hu-HU" dirty="0" smtClean="0"/>
              <a:t>Így fordításkor az ezekre történő hivatkozás dinamikus, futási időben derül ki a pontos hely (a betöltést az OS végzi, </a:t>
            </a:r>
            <a:r>
              <a:rPr lang="hu-HU" u="sng" dirty="0" err="1" smtClean="0"/>
              <a:t>Dynamically</a:t>
            </a:r>
            <a:r>
              <a:rPr lang="hu-HU" u="sng" dirty="0" smtClean="0"/>
              <a:t> Linked</a:t>
            </a:r>
            <a:r>
              <a:rPr lang="hu-HU" dirty="0" smtClean="0"/>
              <a:t>)</a:t>
            </a:r>
          </a:p>
          <a:p>
            <a:r>
              <a:rPr lang="hu-HU" dirty="0" smtClean="0"/>
              <a:t>Ugyanazt a függvényt több program is együtt használja </a:t>
            </a:r>
            <a:r>
              <a:rPr lang="hu-HU" dirty="0" smtClean="0">
                <a:sym typeface="Wingdings" pitchFamily="2" charset="2"/>
              </a:rPr>
              <a:t></a:t>
            </a:r>
            <a:r>
              <a:rPr lang="hu-HU" dirty="0" smtClean="0"/>
              <a:t> megosztott erőforrás (</a:t>
            </a:r>
            <a:r>
              <a:rPr lang="hu-HU" u="sng" dirty="0" err="1" smtClean="0"/>
              <a:t>Shared</a:t>
            </a:r>
            <a:r>
              <a:rPr lang="hu-HU" u="sng" dirty="0" smtClean="0"/>
              <a:t> </a:t>
            </a:r>
            <a:r>
              <a:rPr lang="hu-HU" u="sng" dirty="0" err="1" smtClean="0"/>
              <a:t>Object</a:t>
            </a:r>
            <a:r>
              <a:rPr lang="hu-HU" dirty="0" smtClean="0"/>
              <a:t>)</a:t>
            </a:r>
          </a:p>
          <a:p>
            <a:r>
              <a:rPr lang="hu-HU" dirty="0" smtClean="0"/>
              <a:t>A Legtöbb modern program így működik</a:t>
            </a:r>
          </a:p>
        </p:txBody>
      </p:sp>
      <p:sp>
        <p:nvSpPr>
          <p:cNvPr id="8198" name="Rectangle 11"/>
          <p:cNvSpPr>
            <a:spLocks noChangeArrowheads="1"/>
          </p:cNvSpPr>
          <p:nvPr/>
        </p:nvSpPr>
        <p:spPr bwMode="auto">
          <a:xfrm>
            <a:off x="571500" y="5105400"/>
            <a:ext cx="2087563" cy="155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hu-HU" sz="2400">
                <a:latin typeface="Times New Roman" pitchFamily="18" charset="0"/>
              </a:rPr>
              <a:t>Program 2</a:t>
            </a:r>
          </a:p>
          <a:p>
            <a:r>
              <a:rPr lang="hu-HU" sz="2400">
                <a:latin typeface="Times New Roman" pitchFamily="18" charset="0"/>
              </a:rPr>
              <a:t>.</a:t>
            </a:r>
          </a:p>
          <a:p>
            <a:r>
              <a:rPr lang="hu-HU" sz="2400">
                <a:latin typeface="Times New Roman" pitchFamily="18" charset="0"/>
              </a:rPr>
              <a:t>@SomeFunct3</a:t>
            </a:r>
          </a:p>
          <a:p>
            <a:r>
              <a:rPr lang="hu-HU" sz="2400">
                <a:latin typeface="Times New Roman" pitchFamily="18" charset="0"/>
              </a:rPr>
              <a:t>.</a:t>
            </a:r>
          </a:p>
        </p:txBody>
      </p:sp>
      <p:sp>
        <p:nvSpPr>
          <p:cNvPr id="8199" name="Rectangle 15"/>
          <p:cNvSpPr>
            <a:spLocks noChangeArrowheads="1"/>
          </p:cNvSpPr>
          <p:nvPr/>
        </p:nvSpPr>
        <p:spPr bwMode="auto">
          <a:xfrm>
            <a:off x="571500" y="857250"/>
            <a:ext cx="2087563" cy="155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hu-HU" sz="2400">
                <a:latin typeface="Times New Roman" pitchFamily="18" charset="0"/>
              </a:rPr>
              <a:t>Program 1</a:t>
            </a:r>
          </a:p>
          <a:p>
            <a:r>
              <a:rPr lang="hu-HU" sz="2400">
                <a:latin typeface="Times New Roman" pitchFamily="18" charset="0"/>
              </a:rPr>
              <a:t>.</a:t>
            </a:r>
          </a:p>
          <a:p>
            <a:r>
              <a:rPr lang="hu-HU" sz="2400">
                <a:latin typeface="Times New Roman" pitchFamily="18" charset="0"/>
              </a:rPr>
              <a:t>@SomeFunct2</a:t>
            </a:r>
          </a:p>
          <a:p>
            <a:r>
              <a:rPr lang="hu-HU" sz="2400">
                <a:latin typeface="Times New Roman" pitchFamily="18" charset="0"/>
              </a:rPr>
              <a:t>.</a:t>
            </a:r>
          </a:p>
        </p:txBody>
      </p:sp>
      <p:sp>
        <p:nvSpPr>
          <p:cNvPr id="8200" name="Line 20"/>
          <p:cNvSpPr>
            <a:spLocks noChangeShapeType="1"/>
          </p:cNvSpPr>
          <p:nvPr/>
        </p:nvSpPr>
        <p:spPr bwMode="auto">
          <a:xfrm flipH="1">
            <a:off x="211138" y="1793875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01" name="Line 21"/>
          <p:cNvSpPr>
            <a:spLocks noChangeShapeType="1"/>
          </p:cNvSpPr>
          <p:nvPr/>
        </p:nvSpPr>
        <p:spPr bwMode="auto">
          <a:xfrm flipV="1">
            <a:off x="211138" y="1793875"/>
            <a:ext cx="0" cy="194468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02" name="Line 22"/>
          <p:cNvSpPr>
            <a:spLocks noChangeShapeType="1"/>
          </p:cNvSpPr>
          <p:nvPr/>
        </p:nvSpPr>
        <p:spPr bwMode="auto">
          <a:xfrm flipH="1">
            <a:off x="211138" y="3738563"/>
            <a:ext cx="35877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03" name="Line 23"/>
          <p:cNvSpPr>
            <a:spLocks noChangeShapeType="1"/>
          </p:cNvSpPr>
          <p:nvPr/>
        </p:nvSpPr>
        <p:spPr bwMode="auto">
          <a:xfrm flipH="1">
            <a:off x="2660650" y="2154238"/>
            <a:ext cx="3603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04" name="Line 24"/>
          <p:cNvSpPr>
            <a:spLocks noChangeShapeType="1"/>
          </p:cNvSpPr>
          <p:nvPr/>
        </p:nvSpPr>
        <p:spPr bwMode="auto">
          <a:xfrm flipV="1">
            <a:off x="3019425" y="2154238"/>
            <a:ext cx="0" cy="165576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05" name="Line 25"/>
          <p:cNvSpPr>
            <a:spLocks noChangeShapeType="1"/>
          </p:cNvSpPr>
          <p:nvPr/>
        </p:nvSpPr>
        <p:spPr bwMode="auto">
          <a:xfrm flipH="1">
            <a:off x="2660650" y="3810000"/>
            <a:ext cx="35877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06" name="Line 26"/>
          <p:cNvSpPr>
            <a:spLocks noChangeShapeType="1"/>
          </p:cNvSpPr>
          <p:nvPr/>
        </p:nvSpPr>
        <p:spPr bwMode="auto">
          <a:xfrm flipH="1">
            <a:off x="211138" y="6042025"/>
            <a:ext cx="3603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07" name="Line 27"/>
          <p:cNvSpPr>
            <a:spLocks noChangeShapeType="1"/>
          </p:cNvSpPr>
          <p:nvPr/>
        </p:nvSpPr>
        <p:spPr bwMode="auto">
          <a:xfrm flipV="1">
            <a:off x="211138" y="4097338"/>
            <a:ext cx="0" cy="194468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08" name="Line 28"/>
          <p:cNvSpPr>
            <a:spLocks noChangeShapeType="1"/>
          </p:cNvSpPr>
          <p:nvPr/>
        </p:nvSpPr>
        <p:spPr bwMode="auto">
          <a:xfrm flipH="1">
            <a:off x="211138" y="4097338"/>
            <a:ext cx="35877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09" name="Line 29"/>
          <p:cNvSpPr>
            <a:spLocks noChangeShapeType="1"/>
          </p:cNvSpPr>
          <p:nvPr/>
        </p:nvSpPr>
        <p:spPr bwMode="auto">
          <a:xfrm flipH="1">
            <a:off x="2660650" y="6257925"/>
            <a:ext cx="3603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10" name="Line 30"/>
          <p:cNvSpPr>
            <a:spLocks noChangeShapeType="1"/>
          </p:cNvSpPr>
          <p:nvPr/>
        </p:nvSpPr>
        <p:spPr bwMode="auto">
          <a:xfrm flipV="1">
            <a:off x="3019425" y="4097338"/>
            <a:ext cx="0" cy="216217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11" name="Line 31"/>
          <p:cNvSpPr>
            <a:spLocks noChangeShapeType="1"/>
          </p:cNvSpPr>
          <p:nvPr/>
        </p:nvSpPr>
        <p:spPr bwMode="auto">
          <a:xfrm flipH="1">
            <a:off x="2660650" y="4097338"/>
            <a:ext cx="35877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12" name="Rectangle 35"/>
          <p:cNvSpPr>
            <a:spLocks noChangeArrowheads="1"/>
          </p:cNvSpPr>
          <p:nvPr/>
        </p:nvSpPr>
        <p:spPr bwMode="auto">
          <a:xfrm>
            <a:off x="571500" y="2586038"/>
            <a:ext cx="2087563" cy="2303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hu-HU" sz="2400">
                <a:latin typeface="Times New Roman" pitchFamily="18" charset="0"/>
              </a:rPr>
              <a:t>DLL</a:t>
            </a:r>
          </a:p>
          <a:p>
            <a:endParaRPr lang="hu-HU" sz="2400">
              <a:latin typeface="Times New Roman" pitchFamily="18" charset="0"/>
            </a:endParaRPr>
          </a:p>
          <a:p>
            <a:r>
              <a:rPr lang="hu-HU" sz="2400">
                <a:latin typeface="Times New Roman" pitchFamily="18" charset="0"/>
              </a:rPr>
              <a:t>SomeFunct2</a:t>
            </a:r>
          </a:p>
          <a:p>
            <a:r>
              <a:rPr lang="hu-HU" sz="2400">
                <a:latin typeface="Times New Roman" pitchFamily="18" charset="0"/>
              </a:rPr>
              <a:t>SomeFunct3</a:t>
            </a:r>
          </a:p>
          <a:p>
            <a:endParaRPr lang="hu-HU" sz="2400">
              <a:latin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Static</a:t>
            </a:r>
            <a:r>
              <a:rPr lang="hu-HU" dirty="0" smtClean="0"/>
              <a:t> </a:t>
            </a:r>
            <a:r>
              <a:rPr lang="hu-HU" dirty="0" err="1" smtClean="0"/>
              <a:t>vs</a:t>
            </a:r>
            <a:r>
              <a:rPr lang="hu-HU" dirty="0" smtClean="0"/>
              <a:t> </a:t>
            </a:r>
            <a:r>
              <a:rPr lang="hu-HU" dirty="0" err="1" smtClean="0"/>
              <a:t>Dynamic</a:t>
            </a:r>
            <a:r>
              <a:rPr lang="hu-HU" dirty="0" smtClean="0"/>
              <a:t> Linking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690" y="822381"/>
            <a:ext cx="10210039" cy="5740344"/>
          </a:xfrm>
          <a:prstGeom prst="rect">
            <a:avLst/>
          </a:prstGeom>
        </p:spPr>
      </p:pic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203323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RDATA, DATA, CODE/TEXT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3603049"/>
            <a:ext cx="8029575" cy="220980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24" y="2444592"/>
            <a:ext cx="4572000" cy="97155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" y="867035"/>
            <a:ext cx="585787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2367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Dynamic Link Library / Shared Object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1463" indent="-271463">
              <a:defRPr/>
            </a:pPr>
            <a:r>
              <a:rPr lang="hu-HU" dirty="0"/>
              <a:t>A mai operációs rendszerek felhasználó számára elérhető programjai/moduljai kizárólagosan így működnek (bár több nyelvben is lehetséges statikus fordítást kérni, nem illik) </a:t>
            </a:r>
            <a:endParaRPr lang="hu-HU" dirty="0" smtClean="0"/>
          </a:p>
          <a:p>
            <a:pPr marL="271463" indent="-271463">
              <a:defRPr/>
            </a:pPr>
            <a:r>
              <a:rPr lang="hu-HU" dirty="0" smtClean="0"/>
              <a:t>Azonos feladatkör: Windowsban DLL file, Linuxban: SO file</a:t>
            </a:r>
          </a:p>
          <a:p>
            <a:pPr marL="671513" lvl="1" indent="-271463">
              <a:defRPr/>
            </a:pPr>
            <a:r>
              <a:rPr lang="hu-HU" dirty="0" smtClean="0"/>
              <a:t>Külön fordított, a programhoz ténylegesen csak a futási időben kapcsolódik </a:t>
            </a:r>
            <a:br>
              <a:rPr lang="hu-HU" dirty="0" smtClean="0"/>
            </a:br>
            <a:r>
              <a:rPr lang="hu-HU" dirty="0" smtClean="0"/>
              <a:t>(= </a:t>
            </a:r>
            <a:r>
              <a:rPr lang="hu-HU" dirty="0" err="1" smtClean="0"/>
              <a:t>dynamic</a:t>
            </a:r>
            <a:r>
              <a:rPr lang="hu-HU" dirty="0" smtClean="0"/>
              <a:t>, mindkettőre igaz)</a:t>
            </a:r>
          </a:p>
          <a:p>
            <a:pPr marL="671513" lvl="1" indent="-271463">
              <a:defRPr/>
            </a:pPr>
            <a:r>
              <a:rPr lang="hu-HU" dirty="0" smtClean="0"/>
              <a:t>A memóriába csak egyszer töltődik be, több program is használhatja </a:t>
            </a:r>
            <a:br>
              <a:rPr lang="hu-HU" dirty="0" smtClean="0"/>
            </a:br>
            <a:r>
              <a:rPr lang="hu-HU" dirty="0" smtClean="0"/>
              <a:t>(= </a:t>
            </a:r>
            <a:r>
              <a:rPr lang="hu-HU" dirty="0" err="1" smtClean="0"/>
              <a:t>shared</a:t>
            </a:r>
            <a:r>
              <a:rPr lang="hu-HU" dirty="0" smtClean="0"/>
              <a:t>, mindkettőre igaz, de .NET alatt csak korlátozottan (</a:t>
            </a:r>
            <a:r>
              <a:rPr lang="hu-HU" dirty="0" err="1" smtClean="0"/>
              <a:t>AppDomain</a:t>
            </a:r>
            <a:r>
              <a:rPr lang="hu-HU" dirty="0" smtClean="0"/>
              <a:t>))</a:t>
            </a:r>
          </a:p>
          <a:p>
            <a:pPr marL="271463" indent="-271463">
              <a:defRPr/>
            </a:pPr>
            <a:r>
              <a:rPr lang="hu-HU" dirty="0" smtClean="0"/>
              <a:t>Windows OS alatt meg kell különböztetni a natív és a felügyelt futtatható állományt:</a:t>
            </a:r>
          </a:p>
          <a:p>
            <a:pPr marL="671513" lvl="1" indent="-271463">
              <a:defRPr/>
            </a:pPr>
            <a:r>
              <a:rPr lang="hu-HU" dirty="0" smtClean="0"/>
              <a:t>Natív (</a:t>
            </a:r>
            <a:r>
              <a:rPr lang="hu-HU" i="1" dirty="0" err="1" smtClean="0"/>
              <a:t>Native</a:t>
            </a:r>
            <a:r>
              <a:rPr lang="hu-HU" i="1" dirty="0" smtClean="0"/>
              <a:t> / </a:t>
            </a:r>
            <a:r>
              <a:rPr lang="hu-HU" i="1" dirty="0" err="1" smtClean="0"/>
              <a:t>Unmanaged</a:t>
            </a:r>
            <a:r>
              <a:rPr lang="hu-HU" dirty="0" smtClean="0"/>
              <a:t>): OS/CPU számára értelmezhető bytekód: procedurális kód, egyszerű típusok, közvetlen HW elérés is akár.</a:t>
            </a:r>
            <a:br>
              <a:rPr lang="hu-HU" dirty="0" smtClean="0"/>
            </a:br>
            <a:r>
              <a:rPr lang="hu-HU" dirty="0" smtClean="0"/>
              <a:t>Nyelvfüggetlen (bármi fordítható ilyen EXE/DLL kóddá), de platformfüggő</a:t>
            </a:r>
          </a:p>
          <a:p>
            <a:pPr marL="671513" lvl="1" indent="-271463">
              <a:defRPr/>
            </a:pPr>
            <a:r>
              <a:rPr lang="hu-HU" dirty="0" smtClean="0"/>
              <a:t>Felügyelt (</a:t>
            </a:r>
            <a:r>
              <a:rPr lang="hu-HU" i="1" dirty="0" err="1" smtClean="0"/>
              <a:t>Managed</a:t>
            </a:r>
            <a:r>
              <a:rPr lang="hu-HU" dirty="0" smtClean="0"/>
              <a:t>): Egy (vagy több) osztály van benne, csak a .NET/JVM értelmező tud vele dolgozni</a:t>
            </a:r>
            <a:br>
              <a:rPr lang="hu-HU" dirty="0" smtClean="0"/>
            </a:br>
            <a:r>
              <a:rPr lang="hu-HU" dirty="0" smtClean="0"/>
              <a:t>Nyelvfüggetlen és platformfüggetlen (de a .NET/JVM értelmező kell hozzá)</a:t>
            </a:r>
            <a:br>
              <a:rPr lang="hu-HU" dirty="0" smtClean="0"/>
            </a:br>
            <a:r>
              <a:rPr lang="hu-HU" dirty="0" smtClean="0"/>
              <a:t>.NET esetén DLL/EXE file, JVM esetén CLASS/JAR file</a:t>
            </a:r>
            <a:endParaRPr lang="hu-HU" sz="20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Managed</a:t>
            </a:r>
            <a:r>
              <a:rPr lang="hu-HU" dirty="0" smtClean="0"/>
              <a:t>/</a:t>
            </a:r>
            <a:r>
              <a:rPr lang="hu-HU" dirty="0" err="1" smtClean="0"/>
              <a:t>Unmanaged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640"/>
            <a:ext cx="9093679" cy="5472760"/>
          </a:xfrm>
          <a:prstGeom prst="rect">
            <a:avLst/>
          </a:prstGeom>
        </p:spPr>
      </p:pic>
      <p:sp>
        <p:nvSpPr>
          <p:cNvPr id="10" name="Dia számának hely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36749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Natív DLL-</a:t>
            </a:r>
            <a:r>
              <a:rPr lang="hu-HU" dirty="0" err="1" smtClean="0"/>
              <a:t>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950" y="692382"/>
            <a:ext cx="8928100" cy="5761038"/>
          </a:xfrm>
        </p:spPr>
        <p:txBody>
          <a:bodyPr/>
          <a:lstStyle/>
          <a:p>
            <a:r>
              <a:rPr lang="hu-HU" b="1" dirty="0"/>
              <a:t>Az aktuális </a:t>
            </a:r>
            <a:r>
              <a:rPr lang="hu-HU" b="1" dirty="0" smtClean="0"/>
              <a:t>könyvtárból </a:t>
            </a:r>
            <a:r>
              <a:rPr lang="hu-HU" b="1" dirty="0"/>
              <a:t>vagy a %PATH%-</a:t>
            </a:r>
            <a:r>
              <a:rPr lang="hu-HU" b="1" dirty="0" err="1"/>
              <a:t>ból</a:t>
            </a:r>
            <a:r>
              <a:rPr lang="hu-HU" b="1" dirty="0"/>
              <a:t> töltődik </a:t>
            </a:r>
            <a:r>
              <a:rPr lang="hu-HU" b="1" dirty="0" smtClean="0"/>
              <a:t>be</a:t>
            </a:r>
          </a:p>
          <a:p>
            <a:pPr lvl="1"/>
            <a:r>
              <a:rPr lang="hu-HU" sz="2400" b="1" dirty="0"/>
              <a:t>%PATH% = a </a:t>
            </a:r>
            <a:r>
              <a:rPr lang="en-US" sz="2400" b="1" dirty="0"/>
              <a:t>WINDOWS</a:t>
            </a:r>
            <a:r>
              <a:rPr lang="hu-HU" sz="2400" b="1" dirty="0"/>
              <a:t>,</a:t>
            </a:r>
            <a:r>
              <a:rPr lang="en-US" sz="2400" b="1" dirty="0"/>
              <a:t> SYSTEM</a:t>
            </a:r>
            <a:r>
              <a:rPr lang="hu-HU" sz="2400" b="1" dirty="0"/>
              <a:t>, SYSTEM32 </a:t>
            </a:r>
            <a:r>
              <a:rPr lang="hu-HU" sz="2400" b="1" dirty="0" smtClean="0"/>
              <a:t>könyvtárak</a:t>
            </a:r>
            <a:endParaRPr lang="hu-HU" sz="2400" b="1" dirty="0"/>
          </a:p>
          <a:p>
            <a:r>
              <a:rPr lang="hu-HU" b="1" dirty="0"/>
              <a:t>Lassú </a:t>
            </a:r>
            <a:r>
              <a:rPr lang="hu-HU" b="1" dirty="0" smtClean="0"/>
              <a:t>betöltődés</a:t>
            </a:r>
          </a:p>
          <a:p>
            <a:r>
              <a:rPr lang="hu-HU" b="1" dirty="0" smtClean="0"/>
              <a:t>DLL HELL</a:t>
            </a:r>
          </a:p>
          <a:p>
            <a:pPr lvl="1"/>
            <a:r>
              <a:rPr lang="hu-HU" dirty="0" err="1" smtClean="0"/>
              <a:t>Verziózás</a:t>
            </a:r>
            <a:r>
              <a:rPr lang="hu-HU" dirty="0" smtClean="0"/>
              <a:t> nem megoldott</a:t>
            </a:r>
          </a:p>
          <a:p>
            <a:pPr lvl="1"/>
            <a:r>
              <a:rPr lang="hu-HU" dirty="0" smtClean="0"/>
              <a:t>Ugyanazon DLL-ből különféle alkalmazások különféle verziót igényelnek</a:t>
            </a:r>
          </a:p>
          <a:p>
            <a:pPr lvl="1"/>
            <a:r>
              <a:rPr lang="hu-HU" dirty="0" smtClean="0"/>
              <a:t>A több különféle verziójú DLL együtt problémát okoz, törléskor különösen</a:t>
            </a:r>
          </a:p>
          <a:p>
            <a:pPr lvl="1"/>
            <a:r>
              <a:rPr lang="hu-HU" dirty="0" smtClean="0"/>
              <a:t>„Megoldás”: </a:t>
            </a:r>
            <a:r>
              <a:rPr lang="hu-HU" i="1" dirty="0" smtClean="0"/>
              <a:t>DLL </a:t>
            </a:r>
            <a:r>
              <a:rPr lang="hu-HU" i="1" dirty="0" err="1" smtClean="0"/>
              <a:t>stomping</a:t>
            </a:r>
            <a:r>
              <a:rPr lang="hu-HU" dirty="0" smtClean="0"/>
              <a:t> VAGY minden DLL az EXE mellett…</a:t>
            </a:r>
          </a:p>
          <a:p>
            <a:pPr lvl="1"/>
            <a:r>
              <a:rPr lang="hu-HU" dirty="0" smtClean="0"/>
              <a:t>Linux megoldás: file szintű csomagkezelő + </a:t>
            </a:r>
            <a:r>
              <a:rPr lang="hu-HU" dirty="0" err="1" smtClean="0"/>
              <a:t>verziózott</a:t>
            </a:r>
            <a:r>
              <a:rPr lang="hu-HU" dirty="0" smtClean="0"/>
              <a:t> </a:t>
            </a:r>
            <a:r>
              <a:rPr lang="hu-HU" dirty="0" err="1" smtClean="0"/>
              <a:t>symlinkek</a:t>
            </a:r>
            <a:endParaRPr lang="hu-HU" dirty="0" smtClean="0"/>
          </a:p>
          <a:p>
            <a:pPr lvl="1"/>
            <a:r>
              <a:rPr lang="hu-HU" dirty="0" smtClean="0"/>
              <a:t>.NET megoldás: GAC = Global Assembly Cache, ld. később</a:t>
            </a:r>
          </a:p>
          <a:p>
            <a:r>
              <a:rPr lang="hu-HU" b="1" dirty="0" smtClean="0"/>
              <a:t>Windows API</a:t>
            </a:r>
          </a:p>
          <a:p>
            <a:pPr lvl="1"/>
            <a:r>
              <a:rPr lang="hu-HU" dirty="0" err="1" smtClean="0"/>
              <a:t>Unmanaged</a:t>
            </a:r>
            <a:r>
              <a:rPr lang="hu-HU" dirty="0" smtClean="0"/>
              <a:t> DLL-</a:t>
            </a:r>
            <a:r>
              <a:rPr lang="hu-HU" dirty="0" err="1" smtClean="0"/>
              <a:t>ek</a:t>
            </a:r>
            <a:r>
              <a:rPr lang="hu-HU" dirty="0" smtClean="0"/>
              <a:t> gyűjteménye, rendszer-hívásokkal</a:t>
            </a:r>
          </a:p>
          <a:p>
            <a:pPr lvl="1"/>
            <a:r>
              <a:rPr lang="hu-HU" dirty="0" smtClean="0"/>
              <a:t>Alacsony szintű műveletvégzés, hardver-elérés</a:t>
            </a:r>
          </a:p>
          <a:p>
            <a:pPr lvl="1"/>
            <a:r>
              <a:rPr lang="hu-HU" dirty="0" smtClean="0"/>
              <a:t>Az operációs rendszer minden publikus funkcionalitása elérhető</a:t>
            </a:r>
          </a:p>
          <a:p>
            <a:pPr lvl="1"/>
            <a:r>
              <a:rPr lang="hu-HU" dirty="0" smtClean="0"/>
              <a:t>A fontosabbakhoz létezik .NET osztály, de a legalsó szinten akkor is a WINAPI </a:t>
            </a:r>
            <a:r>
              <a:rPr lang="hu-HU" dirty="0" err="1" smtClean="0"/>
              <a:t>hívódik</a:t>
            </a:r>
            <a:r>
              <a:rPr lang="hu-HU" dirty="0" smtClean="0"/>
              <a:t> (pl. </a:t>
            </a:r>
            <a:r>
              <a:rPr lang="hu-HU" dirty="0" err="1" smtClean="0"/>
              <a:t>System.Diagnostics.Stopwatch</a:t>
            </a:r>
            <a:r>
              <a:rPr lang="hu-HU" dirty="0" smtClean="0"/>
              <a:t> </a:t>
            </a:r>
            <a:r>
              <a:rPr lang="hu-HU" dirty="0"/>
              <a:t>= </a:t>
            </a:r>
            <a:r>
              <a:rPr lang="hu-HU" dirty="0" err="1" smtClean="0"/>
              <a:t>QueryPerformanceCounter</a:t>
            </a:r>
            <a:r>
              <a:rPr lang="hu-HU" dirty="0" smtClean="0"/>
              <a:t>) </a:t>
            </a:r>
            <a:endParaRPr lang="hu-HU" b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230350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Natív DLL hívása</a:t>
            </a:r>
          </a:p>
        </p:txBody>
      </p:sp>
      <p:sp>
        <p:nvSpPr>
          <p:cNvPr id="921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cs typeface="Calibri" pitchFamily="34" charset="0"/>
              </a:rPr>
              <a:t>Platformfüggő natív kód</a:t>
            </a:r>
          </a:p>
          <a:p>
            <a:pPr lvl="1"/>
            <a:r>
              <a:rPr lang="hu-HU" dirty="0" smtClean="0">
                <a:cs typeface="Calibri" pitchFamily="34" charset="0"/>
              </a:rPr>
              <a:t>32 / 64 bites (CPU szóhossz függő)</a:t>
            </a:r>
          </a:p>
          <a:p>
            <a:pPr lvl="1"/>
            <a:r>
              <a:rPr lang="hu-HU" dirty="0" smtClean="0">
                <a:cs typeface="Calibri" pitchFamily="34" charset="0"/>
              </a:rPr>
              <a:t>OS függő</a:t>
            </a:r>
          </a:p>
          <a:p>
            <a:r>
              <a:rPr lang="hu-HU" dirty="0" smtClean="0">
                <a:cs typeface="Calibri" pitchFamily="34" charset="0"/>
              </a:rPr>
              <a:t>Nyelvfüggetlen</a:t>
            </a:r>
            <a:r>
              <a:rPr lang="hu-HU" dirty="0">
                <a:cs typeface="Calibri" pitchFamily="34" charset="0"/>
              </a:rPr>
              <a:t>?</a:t>
            </a:r>
            <a:endParaRPr lang="hu-HU" dirty="0" smtClean="0">
              <a:cs typeface="Calibri" pitchFamily="34" charset="0"/>
            </a:endParaRPr>
          </a:p>
          <a:p>
            <a:pPr lvl="1"/>
            <a:r>
              <a:rPr lang="hu-HU" dirty="0" smtClean="0">
                <a:cs typeface="Calibri" pitchFamily="34" charset="0"/>
              </a:rPr>
              <a:t>Elvileg igen, de….</a:t>
            </a:r>
          </a:p>
          <a:p>
            <a:pPr lvl="1"/>
            <a:r>
              <a:rPr lang="hu-HU" dirty="0" smtClean="0">
                <a:cs typeface="Calibri" pitchFamily="34" charset="0"/>
              </a:rPr>
              <a:t>Paraméterek átadása</a:t>
            </a:r>
          </a:p>
          <a:p>
            <a:pPr lvl="1"/>
            <a:r>
              <a:rPr lang="hu-HU" dirty="0" smtClean="0">
                <a:cs typeface="Calibri" pitchFamily="34" charset="0"/>
              </a:rPr>
              <a:t>Eredmény visszaadása</a:t>
            </a:r>
          </a:p>
          <a:p>
            <a:pPr lvl="1"/>
            <a:r>
              <a:rPr lang="hu-HU" dirty="0" smtClean="0">
                <a:cs typeface="Calibri" pitchFamily="34" charset="0"/>
              </a:rPr>
              <a:t>Ki mit szabadít fel?</a:t>
            </a:r>
          </a:p>
          <a:p>
            <a:pPr lvl="1"/>
            <a:r>
              <a:rPr lang="hu-HU" dirty="0" smtClean="0">
                <a:cs typeface="Calibri" pitchFamily="34" charset="0"/>
              </a:rPr>
              <a:t>Lehetőségek: </a:t>
            </a:r>
            <a:r>
              <a:rPr lang="hu-HU" dirty="0" err="1" smtClean="0">
                <a:cs typeface="Calibri" pitchFamily="34" charset="0"/>
              </a:rPr>
              <a:t>cdecl</a:t>
            </a:r>
            <a:r>
              <a:rPr lang="hu-HU" dirty="0" smtClean="0">
                <a:cs typeface="Calibri" pitchFamily="34" charset="0"/>
              </a:rPr>
              <a:t>, </a:t>
            </a:r>
            <a:r>
              <a:rPr lang="hu-HU" dirty="0" err="1" smtClean="0">
                <a:cs typeface="Calibri" pitchFamily="34" charset="0"/>
              </a:rPr>
              <a:t>stdcall</a:t>
            </a:r>
            <a:r>
              <a:rPr lang="hu-HU" dirty="0" smtClean="0">
                <a:cs typeface="Calibri" pitchFamily="34" charset="0"/>
              </a:rPr>
              <a:t>, </a:t>
            </a:r>
            <a:r>
              <a:rPr lang="hu-HU" dirty="0" err="1" smtClean="0">
                <a:cs typeface="Calibri" pitchFamily="34" charset="0"/>
              </a:rPr>
              <a:t>fastcall</a:t>
            </a:r>
            <a:r>
              <a:rPr lang="hu-HU" dirty="0" smtClean="0">
                <a:cs typeface="Calibri" pitchFamily="34" charset="0"/>
              </a:rPr>
              <a:t>, …</a:t>
            </a:r>
          </a:p>
          <a:p>
            <a:pPr lvl="1"/>
            <a:r>
              <a:rPr lang="hu-HU" dirty="0">
                <a:cs typeface="Calibri" pitchFamily="34" charset="0"/>
              </a:rPr>
              <a:t>https://</a:t>
            </a:r>
            <a:r>
              <a:rPr lang="hu-HU" dirty="0" smtClean="0">
                <a:cs typeface="Calibri" pitchFamily="34" charset="0"/>
              </a:rPr>
              <a:t>en.wikipedia.org/wiki/X86_calling_conventions</a:t>
            </a:r>
          </a:p>
          <a:p>
            <a:r>
              <a:rPr lang="hu-HU" dirty="0" smtClean="0">
                <a:cs typeface="Calibri" pitchFamily="34" charset="0"/>
              </a:rPr>
              <a:t>Mi érhető el?</a:t>
            </a:r>
            <a:endParaRPr lang="hu-HU" dirty="0">
              <a:cs typeface="Calibri" pitchFamily="34" charset="0"/>
            </a:endParaRPr>
          </a:p>
          <a:p>
            <a:pPr lvl="1"/>
            <a:r>
              <a:rPr lang="hu-HU" dirty="0" smtClean="0">
                <a:cs typeface="Calibri" pitchFamily="34" charset="0"/>
              </a:rPr>
              <a:t>Saját programból nem dönthető el, fejlesztés közben </a:t>
            </a:r>
            <a:r>
              <a:rPr lang="hu-HU" dirty="0" err="1" smtClean="0">
                <a:cs typeface="Calibri" pitchFamily="34" charset="0"/>
              </a:rPr>
              <a:t>ellenőrizendő</a:t>
            </a:r>
            <a:endParaRPr lang="hu-HU" dirty="0" smtClean="0">
              <a:cs typeface="Calibri" pitchFamily="34" charset="0"/>
            </a:endParaRPr>
          </a:p>
          <a:p>
            <a:pPr lvl="1"/>
            <a:r>
              <a:rPr lang="hu-HU" dirty="0" err="1" smtClean="0"/>
              <a:t>dumpbin</a:t>
            </a:r>
            <a:r>
              <a:rPr lang="hu-HU" dirty="0" smtClean="0"/>
              <a:t> </a:t>
            </a:r>
            <a:r>
              <a:rPr lang="hu-HU" dirty="0"/>
              <a:t>/</a:t>
            </a:r>
            <a:r>
              <a:rPr lang="hu-HU" dirty="0" err="1"/>
              <a:t>exports</a:t>
            </a:r>
            <a:endParaRPr lang="hu-HU" dirty="0" smtClean="0">
              <a:cs typeface="Calibri" pitchFamily="34" charset="0"/>
            </a:endParaRPr>
          </a:p>
          <a:p>
            <a:r>
              <a:rPr lang="hu-HU" dirty="0" smtClean="0">
                <a:cs typeface="Calibri" pitchFamily="34" charset="0"/>
              </a:rPr>
              <a:t>A felhasznált DLL függőségei</a:t>
            </a:r>
          </a:p>
          <a:p>
            <a:pPr lvl="1"/>
            <a:r>
              <a:rPr lang="hu-HU" dirty="0">
                <a:cs typeface="Calibri" pitchFamily="34" charset="0"/>
              </a:rPr>
              <a:t>Saját programból nem dönthető el, fejlesztés közben </a:t>
            </a:r>
            <a:r>
              <a:rPr lang="hu-HU" dirty="0" err="1" smtClean="0">
                <a:cs typeface="Calibri" pitchFamily="34" charset="0"/>
              </a:rPr>
              <a:t>ellenőrizendő</a:t>
            </a:r>
            <a:endParaRPr lang="hu-HU" dirty="0" smtClean="0">
              <a:cs typeface="Calibri" pitchFamily="34" charset="0"/>
            </a:endParaRPr>
          </a:p>
          <a:p>
            <a:pPr lvl="1"/>
            <a:r>
              <a:rPr lang="hu-HU" dirty="0" err="1" smtClean="0">
                <a:cs typeface="Calibri" pitchFamily="34" charset="0"/>
              </a:rPr>
              <a:t>Dependency</a:t>
            </a:r>
            <a:r>
              <a:rPr lang="hu-HU" dirty="0" smtClean="0">
                <a:cs typeface="Calibri" pitchFamily="34" charset="0"/>
              </a:rPr>
              <a:t> Walker</a:t>
            </a:r>
            <a:endParaRPr lang="hu-HU" dirty="0">
              <a:cs typeface="Calibri" pitchFamily="34" charset="0"/>
            </a:endParaRPr>
          </a:p>
          <a:p>
            <a:pPr lvl="1"/>
            <a:endParaRPr lang="hu-HU" dirty="0" smtClean="0">
              <a:cs typeface="Calibri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642810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92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92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Natív DLL hívása C# nyelven</a:t>
            </a:r>
          </a:p>
        </p:txBody>
      </p:sp>
      <p:sp>
        <p:nvSpPr>
          <p:cNvPr id="921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programhoz szigorúan csak futási időben csatolt</a:t>
            </a:r>
          </a:p>
          <a:p>
            <a:r>
              <a:rPr lang="hu-HU" dirty="0" smtClean="0"/>
              <a:t>Tényleges ellenőrzést (létezik –e a DLL, létezik –e a benne lévő </a:t>
            </a:r>
            <a:r>
              <a:rPr lang="hu-HU" dirty="0" err="1" smtClean="0"/>
              <a:t>entry</a:t>
            </a:r>
            <a:r>
              <a:rPr lang="hu-HU" dirty="0" smtClean="0"/>
              <a:t> </a:t>
            </a:r>
            <a:r>
              <a:rPr lang="hu-HU" dirty="0" err="1" smtClean="0"/>
              <a:t>point</a:t>
            </a:r>
            <a:r>
              <a:rPr lang="hu-HU" dirty="0" smtClean="0"/>
              <a:t>) a fordító nem végez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Platform </a:t>
            </a:r>
            <a:r>
              <a:rPr lang="hu-HU" dirty="0" err="1" smtClean="0"/>
              <a:t>Invoke</a:t>
            </a:r>
            <a:r>
              <a:rPr lang="hu-HU" dirty="0" smtClean="0"/>
              <a:t> (P/</a:t>
            </a:r>
            <a:r>
              <a:rPr lang="hu-HU" dirty="0" err="1" smtClean="0"/>
              <a:t>Invoke</a:t>
            </a:r>
            <a:r>
              <a:rPr lang="hu-HU" dirty="0" smtClean="0"/>
              <a:t>: natív bytekód hívása felügyelt környezetből) </a:t>
            </a:r>
            <a:r>
              <a:rPr lang="hu-HU" dirty="0" smtClean="0">
                <a:sym typeface="Wingdings" pitchFamily="2" charset="2"/>
              </a:rPr>
              <a:t> </a:t>
            </a:r>
            <a:r>
              <a:rPr lang="hu-HU" dirty="0" err="1" smtClean="0">
                <a:sym typeface="Wingdings" pitchFamily="2" charset="2"/>
              </a:rPr>
              <a:t>DllImport</a:t>
            </a:r>
            <a:r>
              <a:rPr lang="hu-HU" dirty="0" smtClean="0">
                <a:sym typeface="Wingdings" pitchFamily="2" charset="2"/>
              </a:rPr>
              <a:t> attribútum</a:t>
            </a:r>
          </a:p>
          <a:p>
            <a:pPr lvl="1"/>
            <a:r>
              <a:rPr lang="hu-HU" sz="2400" dirty="0" smtClean="0"/>
              <a:t> </a:t>
            </a:r>
            <a:r>
              <a:rPr lang="hu-HU" sz="2400" dirty="0" err="1" smtClean="0">
                <a:solidFill>
                  <a:srgbClr val="0000FF"/>
                </a:solidFill>
              </a:rPr>
              <a:t>using</a:t>
            </a:r>
            <a:r>
              <a:rPr lang="hu-HU" sz="2400" dirty="0" smtClean="0"/>
              <a:t> </a:t>
            </a:r>
            <a:r>
              <a:rPr lang="hu-HU" sz="2400" dirty="0" err="1" smtClean="0"/>
              <a:t>System.Runtime.InteropServices</a:t>
            </a:r>
            <a:r>
              <a:rPr lang="hu-HU" sz="2400" dirty="0" smtClean="0"/>
              <a:t>;</a:t>
            </a:r>
          </a:p>
          <a:p>
            <a:pPr lvl="1">
              <a:lnSpc>
                <a:spcPct val="115000"/>
              </a:lnSpc>
              <a:buFont typeface="Consolas" pitchFamily="49" charset="0"/>
              <a:buChar char="—"/>
            </a:pPr>
            <a:r>
              <a:rPr lang="hu-HU" dirty="0" smtClean="0">
                <a:latin typeface="Consolas" pitchFamily="49" charset="0"/>
                <a:cs typeface="Calibri" pitchFamily="34" charset="0"/>
              </a:rPr>
              <a:t> [</a:t>
            </a:r>
            <a:r>
              <a:rPr lang="hu-HU" dirty="0" err="1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DllImport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(</a:t>
            </a:r>
            <a:r>
              <a:rPr lang="hu-HU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</a:t>
            </a:r>
            <a:r>
              <a:rPr lang="hu-HU" dirty="0" err="1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winmm.dll</a:t>
            </a:r>
            <a:r>
              <a:rPr lang="hu-HU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,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SetLastError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= </a:t>
            </a:r>
            <a:r>
              <a:rPr lang="hu-HU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true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)]</a:t>
            </a:r>
            <a:r>
              <a:rPr lang="hu-HU" dirty="0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/>
            </a:r>
            <a:br>
              <a:rPr lang="hu-HU" dirty="0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</a:br>
            <a:r>
              <a:rPr lang="hu-HU" dirty="0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static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extern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bool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PlaySound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(</a:t>
            </a:r>
            <a:r>
              <a:rPr lang="hu-HU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string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pszSound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, </a:t>
            </a:r>
            <a:br>
              <a:rPr lang="hu-HU" dirty="0" smtClean="0">
                <a:latin typeface="Consolas" pitchFamily="49" charset="0"/>
                <a:cs typeface="Calibri" pitchFamily="34" charset="0"/>
              </a:rPr>
            </a:br>
            <a:r>
              <a:rPr lang="hu-HU" dirty="0" smtClean="0">
                <a:latin typeface="Consolas" pitchFamily="49" charset="0"/>
                <a:cs typeface="Calibri" pitchFamily="34" charset="0"/>
              </a:rPr>
              <a:t>                           </a:t>
            </a:r>
            <a:r>
              <a:rPr lang="hu-HU" dirty="0" err="1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UIntPtr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hmod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, </a:t>
            </a:r>
            <a:r>
              <a:rPr lang="hu-HU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uint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fdwSound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);</a:t>
            </a:r>
          </a:p>
          <a:p>
            <a:pPr lvl="1">
              <a:lnSpc>
                <a:spcPct val="115000"/>
              </a:lnSpc>
              <a:buFont typeface="Consolas" pitchFamily="49" charset="0"/>
              <a:buChar char="—"/>
            </a:pP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solidFill>
                  <a:srgbClr val="0000FF"/>
                </a:solidFill>
                <a:latin typeface="Consolas" pitchFamily="49" charset="0"/>
                <a:cs typeface="Calibri" pitchFamily="34" charset="0"/>
              </a:rPr>
              <a:t>string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fname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 = </a:t>
            </a:r>
            <a:r>
              <a:rPr lang="hu-HU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@"c:\Windows\Media\</a:t>
            </a:r>
            <a:r>
              <a:rPr lang="hu-HU" dirty="0" err="1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tada.wav</a:t>
            </a:r>
            <a:r>
              <a:rPr lang="hu-HU" dirty="0" smtClean="0">
                <a:solidFill>
                  <a:srgbClr val="A31515"/>
                </a:solidFill>
                <a:latin typeface="Consolas" pitchFamily="49" charset="0"/>
                <a:cs typeface="Calibri" pitchFamily="34" charset="0"/>
              </a:rPr>
              <a:t>"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;</a:t>
            </a:r>
            <a:br>
              <a:rPr lang="hu-HU" dirty="0" smtClean="0">
                <a:latin typeface="Consolas" pitchFamily="49" charset="0"/>
                <a:cs typeface="Calibri" pitchFamily="34" charset="0"/>
              </a:rPr>
            </a:br>
            <a:r>
              <a:rPr lang="hu-HU" dirty="0" smtClean="0">
                <a:latin typeface="Consolas" pitchFamily="49" charset="0"/>
                <a:cs typeface="Calibri" pitchFamily="34" charset="0"/>
              </a:rPr>
              <a:t> 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PlaySound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(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fname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, </a:t>
            </a:r>
            <a:r>
              <a:rPr lang="hu-HU" dirty="0" err="1" smtClean="0">
                <a:solidFill>
                  <a:srgbClr val="2B91AF"/>
                </a:solidFill>
                <a:latin typeface="Consolas" pitchFamily="49" charset="0"/>
                <a:cs typeface="Calibri" pitchFamily="34" charset="0"/>
              </a:rPr>
              <a:t>UIntPtr</a:t>
            </a:r>
            <a:r>
              <a:rPr lang="hu-HU" dirty="0" err="1" smtClean="0">
                <a:latin typeface="Consolas" pitchFamily="49" charset="0"/>
                <a:cs typeface="Calibri" pitchFamily="34" charset="0"/>
              </a:rPr>
              <a:t>.Zero</a:t>
            </a:r>
            <a:r>
              <a:rPr lang="hu-HU" dirty="0" smtClean="0">
                <a:latin typeface="Consolas" pitchFamily="49" charset="0"/>
                <a:cs typeface="Calibri" pitchFamily="34" charset="0"/>
              </a:rPr>
              <a:t>, 1);</a:t>
            </a:r>
            <a:endParaRPr lang="hu-HU" sz="2400" dirty="0" smtClean="0">
              <a:latin typeface="Consolas" pitchFamily="49" charset="0"/>
              <a:cs typeface="Calibri" pitchFamily="34" charset="0"/>
            </a:endParaRPr>
          </a:p>
          <a:p>
            <a:pPr>
              <a:lnSpc>
                <a:spcPct val="115000"/>
              </a:lnSpc>
            </a:pPr>
            <a:endParaRPr lang="hu-HU" b="1" dirty="0" smtClean="0">
              <a:cs typeface="Calibri" pitchFamily="34" charset="0"/>
            </a:endParaRPr>
          </a:p>
          <a:p>
            <a:pPr>
              <a:lnSpc>
                <a:spcPct val="115000"/>
              </a:lnSpc>
            </a:pPr>
            <a:r>
              <a:rPr lang="hu-HU" b="1" dirty="0" smtClean="0">
                <a:cs typeface="Calibri" pitchFamily="34" charset="0"/>
              </a:rPr>
              <a:t>WINAPI Szignatúrák, importok: www.pinvoke.net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212032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Felügyelt DLL-</a:t>
            </a:r>
            <a:r>
              <a:rPr lang="hu-HU" dirty="0" err="1" smtClean="0"/>
              <a:t>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u="sng" dirty="0" smtClean="0"/>
              <a:t>Minden</a:t>
            </a:r>
            <a:r>
              <a:rPr lang="hu-HU" b="1" dirty="0" smtClean="0"/>
              <a:t> metódus </a:t>
            </a:r>
            <a:r>
              <a:rPr lang="hu-HU" b="1" dirty="0"/>
              <a:t>egy DLL hívás volt, amit eddig </a:t>
            </a:r>
            <a:r>
              <a:rPr lang="hu-HU" b="1" dirty="0" smtClean="0"/>
              <a:t>használtunk</a:t>
            </a:r>
          </a:p>
          <a:p>
            <a:pPr lvl="1"/>
            <a:r>
              <a:rPr lang="hu-HU" dirty="0" smtClean="0"/>
              <a:t>Egy </a:t>
            </a:r>
            <a:r>
              <a:rPr lang="hu-HU" dirty="0"/>
              <a:t>projekt „</a:t>
            </a:r>
            <a:r>
              <a:rPr lang="hu-HU" dirty="0" err="1"/>
              <a:t>References</a:t>
            </a:r>
            <a:r>
              <a:rPr lang="hu-HU" dirty="0"/>
              <a:t>” része tárolja azt, hogy mely felügyelt DLL-</a:t>
            </a:r>
            <a:r>
              <a:rPr lang="hu-HU" dirty="0" err="1"/>
              <a:t>ek</a:t>
            </a:r>
            <a:r>
              <a:rPr lang="hu-HU" dirty="0"/>
              <a:t> érhetőek el az adott projektből, ezt kell </a:t>
            </a:r>
            <a:r>
              <a:rPr lang="hu-HU" dirty="0" smtClean="0"/>
              <a:t>szerkeszteni</a:t>
            </a:r>
          </a:p>
          <a:p>
            <a:pPr lvl="1"/>
            <a:r>
              <a:rPr lang="hu-HU" dirty="0" smtClean="0"/>
              <a:t>A fordító is ellenőrzi a DLL és az osztály/metódus meglétét</a:t>
            </a:r>
            <a:endParaRPr lang="hu-HU" dirty="0"/>
          </a:p>
          <a:p>
            <a:pPr lvl="1"/>
            <a:r>
              <a:rPr lang="hu-HU" dirty="0"/>
              <a:t>Gyors betöltődés, ugyanolyan sebességű, mintha a saját kód lenne </a:t>
            </a:r>
          </a:p>
          <a:p>
            <a:pPr>
              <a:lnSpc>
                <a:spcPct val="115000"/>
              </a:lnSpc>
            </a:pPr>
            <a:r>
              <a:rPr lang="hu-HU" dirty="0" smtClean="0">
                <a:cs typeface="Calibri" pitchFamily="34" charset="0"/>
              </a:rPr>
              <a:t>Felügyelt </a:t>
            </a:r>
            <a:r>
              <a:rPr lang="hu-HU" dirty="0">
                <a:cs typeface="Calibri" pitchFamily="34" charset="0"/>
              </a:rPr>
              <a:t>DLL hívása</a:t>
            </a:r>
          </a:p>
          <a:p>
            <a:pPr lvl="1">
              <a:lnSpc>
                <a:spcPct val="115000"/>
              </a:lnSpc>
            </a:pPr>
            <a:r>
              <a:rPr lang="hu-HU" dirty="0">
                <a:cs typeface="Calibri" pitchFamily="34" charset="0"/>
              </a:rPr>
              <a:t>Referencia hozzáadása: Project/Add </a:t>
            </a:r>
            <a:r>
              <a:rPr lang="hu-HU" dirty="0" err="1">
                <a:cs typeface="Calibri" pitchFamily="34" charset="0"/>
              </a:rPr>
              <a:t>reference</a:t>
            </a:r>
            <a:endParaRPr lang="hu-HU" dirty="0">
              <a:cs typeface="Calibri" pitchFamily="34" charset="0"/>
            </a:endParaRPr>
          </a:p>
          <a:p>
            <a:pPr lvl="1">
              <a:lnSpc>
                <a:spcPct val="115000"/>
              </a:lnSpc>
            </a:pPr>
            <a:r>
              <a:rPr lang="hu-HU" dirty="0">
                <a:cs typeface="Calibri" pitchFamily="34" charset="0"/>
              </a:rPr>
              <a:t>Ezután a DLL-ben tárolt névtér és az abban tárolt osztályok/metódusok a szokványos módon </a:t>
            </a:r>
            <a:r>
              <a:rPr lang="hu-HU" dirty="0" smtClean="0">
                <a:cs typeface="Calibri" pitchFamily="34" charset="0"/>
              </a:rPr>
              <a:t>elérhetőek</a:t>
            </a:r>
          </a:p>
          <a:p>
            <a:pPr>
              <a:lnSpc>
                <a:spcPct val="115000"/>
              </a:lnSpc>
            </a:pPr>
            <a:r>
              <a:rPr lang="hu-HU" dirty="0" smtClean="0">
                <a:cs typeface="Calibri" pitchFamily="34" charset="0"/>
              </a:rPr>
              <a:t>EXE vagy DLL?</a:t>
            </a:r>
          </a:p>
          <a:p>
            <a:pPr lvl="1">
              <a:lnSpc>
                <a:spcPct val="115000"/>
              </a:lnSpc>
            </a:pPr>
            <a:r>
              <a:rPr lang="hu-HU" dirty="0" smtClean="0">
                <a:cs typeface="Calibri" pitchFamily="34" charset="0"/>
              </a:rPr>
              <a:t>.NET-en belül nincs nagy különbség, mindkettő felügyelt osztályokat tartalmaz, ugyanolyan köztes kód formában</a:t>
            </a:r>
          </a:p>
          <a:p>
            <a:pPr lvl="1">
              <a:lnSpc>
                <a:spcPct val="115000"/>
              </a:lnSpc>
            </a:pPr>
            <a:r>
              <a:rPr lang="hu-HU" dirty="0" smtClean="0">
                <a:cs typeface="Calibri" pitchFamily="34" charset="0"/>
              </a:rPr>
              <a:t>Az EXE klasszikus (PE) része </a:t>
            </a:r>
            <a:r>
              <a:rPr lang="hu-HU" dirty="0" smtClean="0"/>
              <a:t>csak </a:t>
            </a:r>
            <a:r>
              <a:rPr lang="hu-HU" dirty="0"/>
              <a:t>a CLR értelmezőt tölti </a:t>
            </a:r>
            <a:r>
              <a:rPr lang="hu-HU" dirty="0" smtClean="0"/>
              <a:t>be</a:t>
            </a:r>
            <a:endParaRPr lang="hu-HU" dirty="0" smtClean="0">
              <a:cs typeface="Calibri" pitchFamily="34" charset="0"/>
            </a:endParaRPr>
          </a:p>
          <a:p>
            <a:pPr lvl="1">
              <a:lnSpc>
                <a:spcPct val="115000"/>
              </a:lnSpc>
            </a:pPr>
            <a:r>
              <a:rPr lang="hu-HU" dirty="0" smtClean="0">
                <a:cs typeface="Calibri" pitchFamily="34" charset="0"/>
              </a:rPr>
              <a:t>Az EXE file-</a:t>
            </a:r>
            <a:r>
              <a:rPr lang="hu-HU" dirty="0" err="1" smtClean="0">
                <a:cs typeface="Calibri" pitchFamily="34" charset="0"/>
              </a:rPr>
              <a:t>on</a:t>
            </a:r>
            <a:r>
              <a:rPr lang="hu-HU" dirty="0" smtClean="0">
                <a:cs typeface="Calibri" pitchFamily="34" charset="0"/>
              </a:rPr>
              <a:t> belül van egyetlen </a:t>
            </a:r>
            <a:r>
              <a:rPr lang="hu-HU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hu-H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/int Main()</a:t>
            </a:r>
          </a:p>
          <a:p>
            <a:pPr lvl="1">
              <a:lnSpc>
                <a:spcPct val="115000"/>
              </a:lnSpc>
            </a:pPr>
            <a:r>
              <a:rPr lang="hu-HU" dirty="0" smtClean="0">
                <a:cs typeface="Courier New" panose="02070309020205020404" pitchFamily="49" charset="0"/>
              </a:rPr>
              <a:t>Projekttípus: </a:t>
            </a:r>
            <a:r>
              <a:rPr lang="hu-HU" dirty="0" err="1" smtClean="0">
                <a:cs typeface="Courier New" panose="02070309020205020404" pitchFamily="49" charset="0"/>
              </a:rPr>
              <a:t>Console</a:t>
            </a:r>
            <a:r>
              <a:rPr lang="hu-HU" dirty="0" smtClean="0">
                <a:cs typeface="Courier New" panose="02070309020205020404" pitchFamily="49" charset="0"/>
              </a:rPr>
              <a:t> </a:t>
            </a:r>
            <a:r>
              <a:rPr lang="hu-HU" dirty="0" err="1" smtClean="0">
                <a:cs typeface="Courier New" panose="02070309020205020404" pitchFamily="49" charset="0"/>
              </a:rPr>
              <a:t>App</a:t>
            </a:r>
            <a:r>
              <a:rPr lang="hu-HU" dirty="0" smtClean="0">
                <a:cs typeface="Courier New" panose="02070309020205020404" pitchFamily="49" charset="0"/>
              </a:rPr>
              <a:t> / WPF vagy Windows </a:t>
            </a:r>
            <a:r>
              <a:rPr lang="hu-HU" dirty="0" err="1" smtClean="0">
                <a:cs typeface="Courier New" panose="02070309020205020404" pitchFamily="49" charset="0"/>
              </a:rPr>
              <a:t>Forms</a:t>
            </a:r>
            <a:r>
              <a:rPr lang="hu-HU" dirty="0" smtClean="0">
                <a:cs typeface="Courier New" panose="02070309020205020404" pitchFamily="49" charset="0"/>
              </a:rPr>
              <a:t> / </a:t>
            </a:r>
            <a:r>
              <a:rPr lang="hu-HU" dirty="0" err="1" smtClean="0">
                <a:cs typeface="Courier New" panose="02070309020205020404" pitchFamily="49" charset="0"/>
              </a:rPr>
              <a:t>Class</a:t>
            </a:r>
            <a:r>
              <a:rPr lang="hu-HU" dirty="0" smtClean="0">
                <a:cs typeface="Courier New" panose="02070309020205020404" pitchFamily="49" charset="0"/>
              </a:rPr>
              <a:t> </a:t>
            </a:r>
            <a:r>
              <a:rPr lang="hu-HU" dirty="0" err="1" smtClean="0">
                <a:cs typeface="Courier New" panose="02070309020205020404" pitchFamily="49" charset="0"/>
              </a:rPr>
              <a:t>Library</a:t>
            </a:r>
            <a:endParaRPr lang="hu-HU" dirty="0" smtClean="0">
              <a:cs typeface="Courier New" panose="02070309020205020404" pitchFamily="49" charset="0"/>
            </a:endParaRP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582517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				Futtatási folyamat (.NET)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00" y="85620"/>
            <a:ext cx="6766000" cy="668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9160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Haladó </a:t>
            </a:r>
            <a:r>
              <a:rPr lang="hu-HU" dirty="0"/>
              <a:t>fejlesztési technikák</a:t>
            </a:r>
            <a:endParaRPr lang="hu-HU" dirty="0" smtClean="0"/>
          </a:p>
        </p:txBody>
      </p:sp>
      <p:sp>
        <p:nvSpPr>
          <p:cNvPr id="3076" name="Rectangle 9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 lIns="360000"/>
          <a:lstStyle/>
          <a:p>
            <a:pPr algn="l" eaLnBrk="1" hangingPunct="1">
              <a:spcBef>
                <a:spcPct val="0"/>
              </a:spcBef>
              <a:tabLst>
                <a:tab pos="442913" algn="l"/>
              </a:tabLst>
            </a:pPr>
            <a:r>
              <a:rPr lang="hu-HU" sz="2000" b="0" dirty="0" smtClean="0"/>
              <a:t>DLL</a:t>
            </a:r>
          </a:p>
          <a:p>
            <a:pPr algn="l" eaLnBrk="1" hangingPunct="1">
              <a:spcBef>
                <a:spcPct val="0"/>
              </a:spcBef>
              <a:tabLst>
                <a:tab pos="442913" algn="l"/>
              </a:tabLst>
            </a:pPr>
            <a:r>
              <a:rPr lang="hu-HU" sz="2000" b="0" dirty="0" smtClean="0">
                <a:solidFill>
                  <a:schemeClr val="bg1">
                    <a:lumMod val="50000"/>
                  </a:schemeClr>
                </a:solidFill>
              </a:rPr>
              <a:t>Reflexió</a:t>
            </a:r>
          </a:p>
        </p:txBody>
      </p:sp>
    </p:spTree>
    <p:extLst>
      <p:ext uri="{BB962C8B-B14F-4D97-AF65-F5344CB8AC3E}">
        <p14:creationId xmlns:p14="http://schemas.microsoft.com/office/powerpoint/2010/main" val="209741287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Felügyelt Assembly - </a:t>
            </a:r>
            <a:r>
              <a:rPr lang="hu-HU" dirty="0" err="1" smtClean="0"/>
              <a:t>Sandboxing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cs typeface="Courier New" panose="02070309020205020404" pitchFamily="49" charset="0"/>
              </a:rPr>
              <a:t>AppDomain</a:t>
            </a:r>
            <a:endParaRPr lang="hu-HU" dirty="0" smtClean="0">
              <a:cs typeface="Courier New" panose="02070309020205020404" pitchFamily="49" charset="0"/>
            </a:endParaRPr>
          </a:p>
          <a:p>
            <a:pPr lvl="1"/>
            <a:r>
              <a:rPr lang="hu-HU" dirty="0" smtClean="0">
                <a:cs typeface="Courier New" panose="02070309020205020404" pitchFamily="49" charset="0"/>
              </a:rPr>
              <a:t>A .NET assembly és az OS folyamat közötti réteg</a:t>
            </a:r>
          </a:p>
          <a:p>
            <a:pPr lvl="1"/>
            <a:r>
              <a:rPr lang="hu-HU" dirty="0" smtClean="0">
                <a:cs typeface="Courier New" panose="02070309020205020404" pitchFamily="49" charset="0"/>
              </a:rPr>
              <a:t>A kód végrehajtásának és az erőforrások elérésének szabályozása</a:t>
            </a:r>
          </a:p>
          <a:p>
            <a:pPr lvl="1"/>
            <a:r>
              <a:rPr lang="hu-HU" dirty="0" smtClean="0">
                <a:cs typeface="Courier New" panose="02070309020205020404" pitchFamily="49" charset="0"/>
              </a:rPr>
              <a:t>Pl. web esetén az azonos weboldalhoz (</a:t>
            </a:r>
            <a:r>
              <a:rPr lang="hu-HU" dirty="0" err="1" smtClean="0">
                <a:cs typeface="Courier New" panose="02070309020205020404" pitchFamily="49" charset="0"/>
              </a:rPr>
              <a:t>Virtual</a:t>
            </a:r>
            <a:r>
              <a:rPr lang="hu-HU" dirty="0" smtClean="0">
                <a:cs typeface="Courier New" panose="02070309020205020404" pitchFamily="49" charset="0"/>
              </a:rPr>
              <a:t> </a:t>
            </a:r>
            <a:r>
              <a:rPr lang="hu-HU" dirty="0" err="1" smtClean="0">
                <a:cs typeface="Courier New" panose="02070309020205020404" pitchFamily="49" charset="0"/>
              </a:rPr>
              <a:t>Directory</a:t>
            </a:r>
            <a:r>
              <a:rPr lang="hu-HU" dirty="0" smtClean="0">
                <a:cs typeface="Courier New" panose="02070309020205020404" pitchFamily="49" charset="0"/>
              </a:rPr>
              <a:t>-hoz) tartozó .NET alkalmazások azonos erőforrásokat érhetnek el, még akkor is, ha esetleg különböző .NET assembly-</a:t>
            </a:r>
            <a:r>
              <a:rPr lang="hu-HU" dirty="0" err="1" smtClean="0">
                <a:cs typeface="Courier New" panose="02070309020205020404" pitchFamily="49" charset="0"/>
              </a:rPr>
              <a:t>ről</a:t>
            </a:r>
            <a:r>
              <a:rPr lang="hu-HU" dirty="0" smtClean="0">
                <a:cs typeface="Courier New" panose="02070309020205020404" pitchFamily="49" charset="0"/>
              </a:rPr>
              <a:t> beszélünk... Különböző weboldalakhoz tartozó folyamatok különböző erőforrásokat érhetnek el, még akkor is, ha ugyanaz az EXE file fut több példányban</a:t>
            </a:r>
          </a:p>
          <a:p>
            <a:pPr lvl="1"/>
            <a:r>
              <a:rPr lang="hu-HU" dirty="0" smtClean="0">
                <a:cs typeface="Courier New" panose="02070309020205020404" pitchFamily="49" charset="0"/>
              </a:rPr>
              <a:t>Több </a:t>
            </a:r>
            <a:r>
              <a:rPr lang="hu-HU" dirty="0" err="1" smtClean="0">
                <a:cs typeface="Courier New" panose="02070309020205020404" pitchFamily="49" charset="0"/>
              </a:rPr>
              <a:t>AppDomain</a:t>
            </a:r>
            <a:r>
              <a:rPr lang="hu-HU" dirty="0" smtClean="0">
                <a:cs typeface="Courier New" panose="02070309020205020404" pitchFamily="49" charset="0"/>
              </a:rPr>
              <a:t> is</a:t>
            </a:r>
            <a:br>
              <a:rPr lang="hu-HU" dirty="0" smtClean="0">
                <a:cs typeface="Courier New" panose="02070309020205020404" pitchFamily="49" charset="0"/>
              </a:rPr>
            </a:br>
            <a:r>
              <a:rPr lang="hu-HU" dirty="0" smtClean="0">
                <a:cs typeface="Courier New" panose="02070309020205020404" pitchFamily="49" charset="0"/>
              </a:rPr>
              <a:t>létezhet egyetlen Win32 </a:t>
            </a:r>
            <a:br>
              <a:rPr lang="hu-HU" dirty="0" smtClean="0">
                <a:cs typeface="Courier New" panose="02070309020205020404" pitchFamily="49" charset="0"/>
              </a:rPr>
            </a:br>
            <a:r>
              <a:rPr lang="hu-HU" dirty="0" smtClean="0">
                <a:cs typeface="Courier New" panose="02070309020205020404" pitchFamily="49" charset="0"/>
              </a:rPr>
              <a:t>folyamaton belül</a:t>
            </a:r>
          </a:p>
          <a:p>
            <a:pPr lvl="1"/>
            <a:r>
              <a:rPr lang="hu-HU" dirty="0" smtClean="0">
                <a:cs typeface="Courier New" panose="02070309020205020404" pitchFamily="49" charset="0"/>
              </a:rPr>
              <a:t>Folyamaton belüli</a:t>
            </a:r>
            <a:br>
              <a:rPr lang="hu-HU" dirty="0" smtClean="0">
                <a:cs typeface="Courier New" panose="02070309020205020404" pitchFamily="49" charset="0"/>
              </a:rPr>
            </a:br>
            <a:r>
              <a:rPr lang="hu-HU" dirty="0" smtClean="0">
                <a:cs typeface="Courier New" panose="02070309020205020404" pitchFamily="49" charset="0"/>
              </a:rPr>
              <a:t>erőforrás-leválasztás</a:t>
            </a:r>
            <a:br>
              <a:rPr lang="hu-HU" dirty="0" smtClean="0">
                <a:cs typeface="Courier New" panose="02070309020205020404" pitchFamily="49" charset="0"/>
              </a:rPr>
            </a:br>
            <a:r>
              <a:rPr lang="hu-HU" dirty="0" smtClean="0">
                <a:cs typeface="Courier New" panose="02070309020205020404" pitchFamily="49" charset="0"/>
              </a:rPr>
              <a:t>válik lehetségessé</a:t>
            </a:r>
            <a:br>
              <a:rPr lang="hu-HU" dirty="0" smtClean="0">
                <a:cs typeface="Courier New" panose="02070309020205020404" pitchFamily="49" charset="0"/>
              </a:rPr>
            </a:br>
            <a:r>
              <a:rPr lang="hu-HU" dirty="0" smtClean="0">
                <a:cs typeface="Courier New" panose="02070309020205020404" pitchFamily="49" charset="0"/>
                <a:sym typeface="Wingdings" panose="05000000000000000000" pitchFamily="2" charset="2"/>
              </a:rPr>
              <a:t> </a:t>
            </a:r>
            <a:r>
              <a:rPr lang="hu-HU" dirty="0" err="1" smtClean="0">
                <a:cs typeface="Courier New" panose="02070309020205020404" pitchFamily="49" charset="0"/>
                <a:sym typeface="Wingdings" panose="05000000000000000000" pitchFamily="2" charset="2"/>
              </a:rPr>
              <a:t>sandboxing</a:t>
            </a:r>
            <a:endParaRPr lang="hu-HU" dirty="0" smtClean="0">
              <a:cs typeface="Courier New" panose="02070309020205020404" pitchFamily="49" charset="0"/>
            </a:endParaRP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20" y="3212971"/>
            <a:ext cx="5453080" cy="364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6911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Felügyelt DLL betöltése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cs typeface="Courier New" panose="02070309020205020404" pitchFamily="49" charset="0"/>
              </a:rPr>
              <a:t>Fusion</a:t>
            </a:r>
            <a:endParaRPr lang="hu-HU" dirty="0" smtClean="0">
              <a:cs typeface="Courier New" panose="02070309020205020404" pitchFamily="49" charset="0"/>
            </a:endParaRPr>
          </a:p>
          <a:p>
            <a:pPr lvl="1"/>
            <a:r>
              <a:rPr lang="hu-HU" dirty="0" smtClean="0">
                <a:cs typeface="Courier New" panose="02070309020205020404" pitchFamily="49" charset="0"/>
              </a:rPr>
              <a:t>A .NET-en belüli modul, amely a felügyelt DLL-</a:t>
            </a:r>
            <a:r>
              <a:rPr lang="hu-HU" dirty="0" err="1" smtClean="0">
                <a:cs typeface="Courier New" panose="02070309020205020404" pitchFamily="49" charset="0"/>
              </a:rPr>
              <a:t>ek</a:t>
            </a:r>
            <a:r>
              <a:rPr lang="hu-HU" dirty="0" smtClean="0">
                <a:cs typeface="Courier New" panose="02070309020205020404" pitchFamily="49" charset="0"/>
              </a:rPr>
              <a:t> betöltését végzi</a:t>
            </a:r>
          </a:p>
          <a:p>
            <a:pPr lvl="1"/>
            <a:r>
              <a:rPr lang="hu-HU" dirty="0" smtClean="0">
                <a:cs typeface="Courier New" panose="02070309020205020404" pitchFamily="49" charset="0"/>
              </a:rPr>
              <a:t>„</a:t>
            </a:r>
            <a:r>
              <a:rPr lang="hu-HU" dirty="0"/>
              <a:t>Assembly </a:t>
            </a:r>
            <a:r>
              <a:rPr lang="hu-HU" dirty="0" err="1" smtClean="0"/>
              <a:t>binding</a:t>
            </a:r>
            <a:r>
              <a:rPr lang="hu-HU" dirty="0" smtClean="0"/>
              <a:t>”: felügyelt Assembly futtatásakor a </a:t>
            </a:r>
            <a:r>
              <a:rPr lang="hu-HU" dirty="0" err="1" smtClean="0"/>
              <a:t>references</a:t>
            </a:r>
            <a:r>
              <a:rPr lang="hu-HU" dirty="0" smtClean="0"/>
              <a:t> részben hivatkozott külső Assembly-k megkeresését és betöltését végző műveletsor</a:t>
            </a:r>
          </a:p>
          <a:p>
            <a:pPr lvl="1"/>
            <a:r>
              <a:rPr lang="hu-HU" dirty="0"/>
              <a:t>Naplózás engedélyezése: </a:t>
            </a:r>
            <a:r>
              <a:rPr lang="hu-HU" dirty="0" smtClean="0"/>
              <a:t>fuslogvw.exe / </a:t>
            </a:r>
            <a:r>
              <a:rPr lang="hu-HU" dirty="0" err="1" smtClean="0"/>
              <a:t>Registry</a:t>
            </a:r>
            <a:r>
              <a:rPr lang="hu-HU" dirty="0" smtClean="0"/>
              <a:t> bejegyzések</a:t>
            </a:r>
          </a:p>
          <a:p>
            <a:pPr lvl="1"/>
            <a:endParaRPr lang="hu-HU" dirty="0" smtClean="0">
              <a:cs typeface="Courier New" panose="02070309020205020404" pitchFamily="49" charset="0"/>
            </a:endParaRPr>
          </a:p>
          <a:p>
            <a:pPr lvl="1"/>
            <a:endParaRPr lang="hu-HU" dirty="0" smtClean="0">
              <a:cs typeface="Courier New" panose="02070309020205020404" pitchFamily="49" charset="0"/>
            </a:endParaRPr>
          </a:p>
          <a:p>
            <a:endParaRPr lang="hu-HU" dirty="0" smtClean="0">
              <a:cs typeface="Courier New" panose="02070309020205020404" pitchFamily="49" charset="0"/>
            </a:endParaRP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9" y="2599310"/>
            <a:ext cx="13647347" cy="443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5743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Eszközök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gacutil.exe</a:t>
            </a:r>
          </a:p>
          <a:p>
            <a:pPr lvl="1"/>
            <a:r>
              <a:rPr lang="hu-HU" dirty="0"/>
              <a:t>DLL regisztrálása / törlése a GAC-</a:t>
            </a:r>
            <a:r>
              <a:rPr lang="hu-HU" dirty="0" err="1"/>
              <a:t>ból</a:t>
            </a:r>
            <a:r>
              <a:rPr lang="hu-HU" dirty="0"/>
              <a:t>, itt vannak a hivatalos .NET DLL-</a:t>
            </a:r>
            <a:r>
              <a:rPr lang="hu-HU" dirty="0" err="1"/>
              <a:t>ek</a:t>
            </a:r>
            <a:r>
              <a:rPr lang="hu-HU" dirty="0"/>
              <a:t> is</a:t>
            </a:r>
          </a:p>
          <a:p>
            <a:pPr lvl="1"/>
            <a:r>
              <a:rPr lang="hu-HU" dirty="0" err="1"/>
              <a:t>Kezelhetőek</a:t>
            </a:r>
            <a:r>
              <a:rPr lang="hu-HU" dirty="0"/>
              <a:t> a különféle verziók és függőségek</a:t>
            </a:r>
          </a:p>
          <a:p>
            <a:pPr lvl="1"/>
            <a:r>
              <a:rPr lang="hu-HU" dirty="0"/>
              <a:t>MSDN-en megtalálható, hogy melyik osztály/névtér melyik DLL-ben </a:t>
            </a:r>
            <a:r>
              <a:rPr lang="hu-HU" dirty="0" smtClean="0"/>
              <a:t>található</a:t>
            </a:r>
            <a:endParaRPr lang="hu-HU" dirty="0"/>
          </a:p>
          <a:p>
            <a:r>
              <a:rPr lang="hu-HU" dirty="0" err="1" smtClean="0"/>
              <a:t>NuGet</a:t>
            </a:r>
            <a:endParaRPr lang="hu-HU" dirty="0" smtClean="0"/>
          </a:p>
          <a:p>
            <a:pPr lvl="1"/>
            <a:r>
              <a:rPr lang="hu-HU" dirty="0" smtClean="0"/>
              <a:t>Központi .NET csomagkezelő, tipikusan felügyelt DLL állományokhoz</a:t>
            </a:r>
          </a:p>
          <a:p>
            <a:pPr lvl="1"/>
            <a:r>
              <a:rPr lang="hu-HU" dirty="0" err="1"/>
              <a:t>Tools</a:t>
            </a:r>
            <a:r>
              <a:rPr lang="hu-HU" dirty="0"/>
              <a:t>/</a:t>
            </a:r>
            <a:r>
              <a:rPr lang="hu-HU" dirty="0" err="1"/>
              <a:t>NuGet</a:t>
            </a:r>
            <a:r>
              <a:rPr lang="hu-HU" dirty="0"/>
              <a:t> </a:t>
            </a:r>
            <a:r>
              <a:rPr lang="hu-HU" dirty="0" err="1"/>
              <a:t>Package</a:t>
            </a:r>
            <a:r>
              <a:rPr lang="hu-HU" dirty="0"/>
              <a:t> Manager/</a:t>
            </a:r>
            <a:r>
              <a:rPr lang="hu-HU" dirty="0" err="1"/>
              <a:t>Manage</a:t>
            </a:r>
            <a:r>
              <a:rPr lang="hu-HU" dirty="0"/>
              <a:t> </a:t>
            </a:r>
            <a:r>
              <a:rPr lang="hu-HU" dirty="0" err="1"/>
              <a:t>NuGet</a:t>
            </a:r>
            <a:r>
              <a:rPr lang="hu-HU" dirty="0"/>
              <a:t> </a:t>
            </a:r>
            <a:r>
              <a:rPr lang="hu-HU" dirty="0" err="1"/>
              <a:t>Packages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Solution</a:t>
            </a:r>
            <a:endParaRPr lang="hu-HU" dirty="0"/>
          </a:p>
          <a:p>
            <a:pPr lvl="1"/>
            <a:r>
              <a:rPr lang="hu-HU" dirty="0" err="1"/>
              <a:t>Powershell</a:t>
            </a:r>
            <a:r>
              <a:rPr lang="hu-HU" dirty="0"/>
              <a:t> parancssori felületből is kezelhető (</a:t>
            </a:r>
            <a:r>
              <a:rPr lang="hu-HU" dirty="0" err="1"/>
              <a:t>Install-Package</a:t>
            </a:r>
            <a:r>
              <a:rPr lang="hu-HU" dirty="0"/>
              <a:t>)</a:t>
            </a:r>
          </a:p>
          <a:p>
            <a:pPr lvl="1"/>
            <a:r>
              <a:rPr lang="hu-HU" dirty="0" smtClean="0"/>
              <a:t>Szinte az összes C# </a:t>
            </a:r>
            <a:r>
              <a:rPr lang="hu-HU" dirty="0" err="1" smtClean="0"/>
              <a:t>library</a:t>
            </a:r>
            <a:r>
              <a:rPr lang="hu-HU" dirty="0" smtClean="0"/>
              <a:t>/</a:t>
            </a:r>
            <a:r>
              <a:rPr lang="hu-HU" dirty="0" err="1" smtClean="0"/>
              <a:t>tool</a:t>
            </a:r>
            <a:r>
              <a:rPr lang="hu-HU" dirty="0" smtClean="0"/>
              <a:t> letölthető</a:t>
            </a:r>
          </a:p>
          <a:p>
            <a:pPr lvl="1"/>
            <a:r>
              <a:rPr lang="hu-HU" dirty="0" smtClean="0"/>
              <a:t>Függőségek/frissítések kezelése</a:t>
            </a:r>
          </a:p>
          <a:p>
            <a:pPr lvl="1"/>
            <a:r>
              <a:rPr lang="hu-HU" dirty="0" err="1" smtClean="0"/>
              <a:t>Consolidate</a:t>
            </a:r>
            <a:r>
              <a:rPr lang="hu-HU" dirty="0" smtClean="0"/>
              <a:t>: ellentmondó verziók kezelése</a:t>
            </a:r>
          </a:p>
          <a:p>
            <a:r>
              <a:rPr lang="hu-HU" dirty="0" err="1" smtClean="0"/>
              <a:t>Dotpeek</a:t>
            </a:r>
            <a:r>
              <a:rPr lang="hu-HU" dirty="0" smtClean="0"/>
              <a:t> (</a:t>
            </a:r>
            <a:r>
              <a:rPr lang="hu-HU" dirty="0" err="1" smtClean="0"/>
              <a:t>ILDasm</a:t>
            </a:r>
            <a:r>
              <a:rPr lang="hu-HU" dirty="0" smtClean="0"/>
              <a:t>, </a:t>
            </a:r>
            <a:r>
              <a:rPr lang="hu-HU" dirty="0" err="1" smtClean="0"/>
              <a:t>Reflector</a:t>
            </a:r>
            <a:r>
              <a:rPr lang="hu-HU" dirty="0" smtClean="0"/>
              <a:t> …)</a:t>
            </a:r>
          </a:p>
          <a:p>
            <a:pPr lvl="1"/>
            <a:r>
              <a:rPr lang="hu-HU" altLang="en-US" dirty="0"/>
              <a:t>.NET </a:t>
            </a:r>
            <a:r>
              <a:rPr lang="hu-HU" altLang="en-US" dirty="0" smtClean="0"/>
              <a:t>DLL/EXE állományok kódjának </a:t>
            </a:r>
            <a:r>
              <a:rPr lang="hu-HU" altLang="en-US" dirty="0"/>
              <a:t>tanulmányozását engedik meg</a:t>
            </a:r>
          </a:p>
          <a:p>
            <a:pPr lvl="1"/>
            <a:r>
              <a:rPr lang="hu-HU" dirty="0" smtClean="0"/>
              <a:t>Reflexió segítségével is kinyerhető információk megjelenítése (</a:t>
            </a:r>
            <a:r>
              <a:rPr lang="hu-HU" i="1" dirty="0" smtClean="0"/>
              <a:t>később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C# kód visszafejtése (többnyire használható formában, kivéve ha </a:t>
            </a:r>
            <a:r>
              <a:rPr lang="hu-HU" dirty="0" err="1" smtClean="0"/>
              <a:t>Code</a:t>
            </a:r>
            <a:r>
              <a:rPr lang="hu-HU" dirty="0" smtClean="0"/>
              <a:t> </a:t>
            </a:r>
            <a:r>
              <a:rPr lang="hu-HU" dirty="0" err="1" smtClean="0"/>
              <a:t>Obfuscator</a:t>
            </a:r>
            <a:r>
              <a:rPr lang="hu-HU" dirty="0" smtClean="0"/>
              <a:t>-t használunk)</a:t>
            </a:r>
          </a:p>
          <a:p>
            <a:endParaRPr lang="hu-HU" dirty="0" smtClean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876640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Managed</a:t>
            </a:r>
            <a:r>
              <a:rPr lang="hu-HU" dirty="0" smtClean="0"/>
              <a:t> </a:t>
            </a:r>
            <a:r>
              <a:rPr lang="hu-HU" dirty="0" err="1" smtClean="0"/>
              <a:t>Asembly</a:t>
            </a:r>
            <a:r>
              <a:rPr lang="hu-HU" dirty="0" smtClean="0"/>
              <a:t> tartalma</a:t>
            </a:r>
          </a:p>
        </p:txBody>
      </p:sp>
      <p:sp>
        <p:nvSpPr>
          <p:cNvPr id="921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hu-HU" sz="2400" b="1" dirty="0" smtClean="0">
                <a:cs typeface="Calibri" pitchFamily="34" charset="0"/>
              </a:rPr>
              <a:t>Assembly ~ Szerelvény ~ Futtatási egység </a:t>
            </a:r>
            <a:r>
              <a:rPr lang="hu-HU" dirty="0" smtClean="0">
                <a:cs typeface="Calibri" pitchFamily="34" charset="0"/>
              </a:rPr>
              <a:t>~ </a:t>
            </a:r>
            <a:r>
              <a:rPr lang="hu-HU" sz="2400" b="1" dirty="0" err="1" smtClean="0">
                <a:cs typeface="Calibri" pitchFamily="34" charset="0"/>
              </a:rPr>
              <a:t>managed</a:t>
            </a:r>
            <a:r>
              <a:rPr lang="hu-HU" sz="2400" b="1" dirty="0" smtClean="0">
                <a:cs typeface="Calibri" pitchFamily="34" charset="0"/>
              </a:rPr>
              <a:t> .NET EXE/DLL állomány (Semmi köze az assembly nyelvhez!)</a:t>
            </a:r>
          </a:p>
          <a:p>
            <a:pPr>
              <a:lnSpc>
                <a:spcPct val="115000"/>
              </a:lnSpc>
            </a:pPr>
            <a:r>
              <a:rPr lang="hu-HU" dirty="0" smtClean="0">
                <a:cs typeface="Calibri" pitchFamily="34" charset="0"/>
              </a:rPr>
              <a:t>Assembly </a:t>
            </a:r>
            <a:r>
              <a:rPr lang="hu-HU" dirty="0" err="1" smtClean="0">
                <a:cs typeface="Calibri" pitchFamily="34" charset="0"/>
              </a:rPr>
              <a:t>Manifest</a:t>
            </a:r>
            <a:r>
              <a:rPr lang="hu-HU" dirty="0" smtClean="0">
                <a:cs typeface="Calibri" pitchFamily="34" charset="0"/>
              </a:rPr>
              <a:t>/</a:t>
            </a:r>
            <a:r>
              <a:rPr lang="hu-HU" dirty="0" err="1" smtClean="0">
                <a:cs typeface="Calibri" pitchFamily="34" charset="0"/>
              </a:rPr>
              <a:t>Metadata</a:t>
            </a:r>
            <a:endParaRPr lang="hu-HU" dirty="0" smtClean="0">
              <a:cs typeface="Calibri" pitchFamily="34" charset="0"/>
            </a:endParaRPr>
          </a:p>
          <a:p>
            <a:pPr lvl="1">
              <a:lnSpc>
                <a:spcPct val="115000"/>
              </a:lnSpc>
            </a:pPr>
            <a:r>
              <a:rPr lang="hu-HU" dirty="0" smtClean="0">
                <a:cs typeface="Calibri" pitchFamily="34" charset="0"/>
              </a:rPr>
              <a:t>Név</a:t>
            </a:r>
          </a:p>
          <a:p>
            <a:pPr lvl="1">
              <a:lnSpc>
                <a:spcPct val="115000"/>
              </a:lnSpc>
            </a:pPr>
            <a:r>
              <a:rPr lang="hu-HU" dirty="0" smtClean="0">
                <a:cs typeface="Calibri" pitchFamily="34" charset="0"/>
              </a:rPr>
              <a:t>Verzió</a:t>
            </a:r>
          </a:p>
          <a:p>
            <a:pPr lvl="1">
              <a:lnSpc>
                <a:spcPct val="115000"/>
              </a:lnSpc>
            </a:pPr>
            <a:r>
              <a:rPr lang="hu-HU" dirty="0" err="1" smtClean="0">
                <a:cs typeface="Calibri" pitchFamily="34" charset="0"/>
              </a:rPr>
              <a:t>Culture</a:t>
            </a:r>
            <a:r>
              <a:rPr lang="hu-HU" dirty="0" smtClean="0">
                <a:cs typeface="Calibri" pitchFamily="34" charset="0"/>
              </a:rPr>
              <a:t>/</a:t>
            </a:r>
            <a:r>
              <a:rPr lang="hu-HU" dirty="0" err="1" smtClean="0">
                <a:cs typeface="Calibri" pitchFamily="34" charset="0"/>
              </a:rPr>
              <a:t>Localization</a:t>
            </a:r>
            <a:r>
              <a:rPr lang="hu-HU" dirty="0" smtClean="0">
                <a:cs typeface="Calibri" pitchFamily="34" charset="0"/>
              </a:rPr>
              <a:t> információk</a:t>
            </a:r>
          </a:p>
          <a:p>
            <a:pPr lvl="1">
              <a:lnSpc>
                <a:spcPct val="115000"/>
              </a:lnSpc>
            </a:pPr>
            <a:r>
              <a:rPr lang="hu-HU" dirty="0" smtClean="0">
                <a:cs typeface="Calibri" pitchFamily="34" charset="0"/>
              </a:rPr>
              <a:t>Belső file/erőforrás lista</a:t>
            </a:r>
          </a:p>
          <a:p>
            <a:pPr lvl="1">
              <a:lnSpc>
                <a:spcPct val="115000"/>
              </a:lnSpc>
            </a:pPr>
            <a:r>
              <a:rPr lang="hu-HU" dirty="0" err="1" smtClean="0">
                <a:cs typeface="Calibri" pitchFamily="34" charset="0"/>
              </a:rPr>
              <a:t>Type</a:t>
            </a:r>
            <a:r>
              <a:rPr lang="hu-HU" dirty="0" smtClean="0">
                <a:cs typeface="Calibri" pitchFamily="34" charset="0"/>
              </a:rPr>
              <a:t> </a:t>
            </a:r>
            <a:r>
              <a:rPr lang="hu-HU" dirty="0" err="1" smtClean="0">
                <a:cs typeface="Calibri" pitchFamily="34" charset="0"/>
              </a:rPr>
              <a:t>metadata</a:t>
            </a:r>
            <a:endParaRPr lang="hu-HU" dirty="0" smtClean="0">
              <a:cs typeface="Calibri" pitchFamily="34" charset="0"/>
            </a:endParaRPr>
          </a:p>
          <a:p>
            <a:pPr lvl="1">
              <a:lnSpc>
                <a:spcPct val="115000"/>
              </a:lnSpc>
            </a:pPr>
            <a:r>
              <a:rPr lang="hu-HU" dirty="0" smtClean="0">
                <a:cs typeface="Calibri" pitchFamily="34" charset="0"/>
              </a:rPr>
              <a:t>Referencia-lista</a:t>
            </a:r>
          </a:p>
          <a:p>
            <a:pPr>
              <a:lnSpc>
                <a:spcPct val="115000"/>
              </a:lnSpc>
            </a:pPr>
            <a:r>
              <a:rPr lang="hu-HU" b="1" dirty="0" err="1" smtClean="0">
                <a:cs typeface="Calibri" pitchFamily="34" charset="0"/>
              </a:rPr>
              <a:t>Type</a:t>
            </a:r>
            <a:r>
              <a:rPr lang="hu-HU" b="1" dirty="0" smtClean="0">
                <a:cs typeface="Calibri" pitchFamily="34" charset="0"/>
              </a:rPr>
              <a:t> </a:t>
            </a:r>
            <a:r>
              <a:rPr lang="hu-HU" b="1" dirty="0" err="1" smtClean="0">
                <a:cs typeface="Calibri" pitchFamily="34" charset="0"/>
              </a:rPr>
              <a:t>metadata</a:t>
            </a:r>
            <a:endParaRPr lang="hu-HU" b="1" dirty="0" smtClean="0">
              <a:cs typeface="Calibri" pitchFamily="34" charset="0"/>
            </a:endParaRPr>
          </a:p>
          <a:p>
            <a:pPr lvl="1">
              <a:lnSpc>
                <a:spcPct val="115000"/>
              </a:lnSpc>
            </a:pPr>
            <a:r>
              <a:rPr lang="hu-HU" dirty="0" smtClean="0">
                <a:cs typeface="Calibri" pitchFamily="34" charset="0"/>
              </a:rPr>
              <a:t>Minden információ a típusokról</a:t>
            </a:r>
          </a:p>
          <a:p>
            <a:pPr lvl="1">
              <a:lnSpc>
                <a:spcPct val="115000"/>
              </a:lnSpc>
            </a:pPr>
            <a:r>
              <a:rPr lang="hu-HU" dirty="0" smtClean="0">
                <a:cs typeface="Calibri" pitchFamily="34" charset="0"/>
              </a:rPr>
              <a:t>Reflexióval kinyerhető (</a:t>
            </a:r>
            <a:r>
              <a:rPr lang="hu-HU" i="1" dirty="0">
                <a:cs typeface="Calibri" pitchFamily="34" charset="0"/>
              </a:rPr>
              <a:t>k</a:t>
            </a:r>
            <a:r>
              <a:rPr lang="hu-HU" i="1" dirty="0" smtClean="0">
                <a:cs typeface="Calibri" pitchFamily="34" charset="0"/>
              </a:rPr>
              <a:t>ésőbb</a:t>
            </a:r>
            <a:r>
              <a:rPr lang="hu-HU" dirty="0" smtClean="0">
                <a:cs typeface="Calibri" pitchFamily="34" charset="0"/>
              </a:rPr>
              <a:t>)</a:t>
            </a:r>
          </a:p>
          <a:p>
            <a:pPr>
              <a:lnSpc>
                <a:spcPct val="115000"/>
              </a:lnSpc>
            </a:pPr>
            <a:r>
              <a:rPr lang="hu-HU" dirty="0" smtClean="0">
                <a:cs typeface="Calibri" pitchFamily="34" charset="0"/>
              </a:rPr>
              <a:t>IL/CLR kód</a:t>
            </a:r>
          </a:p>
          <a:p>
            <a:pPr>
              <a:lnSpc>
                <a:spcPct val="115000"/>
              </a:lnSpc>
            </a:pPr>
            <a:r>
              <a:rPr lang="hu-HU" dirty="0" smtClean="0">
                <a:cs typeface="Calibri" pitchFamily="34" charset="0"/>
              </a:rPr>
              <a:t>Erőforrások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991651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Haladó </a:t>
            </a:r>
            <a:r>
              <a:rPr lang="hu-HU" dirty="0"/>
              <a:t>fejlesztési technikák</a:t>
            </a:r>
            <a:endParaRPr lang="hu-HU" dirty="0" smtClean="0"/>
          </a:p>
        </p:txBody>
      </p:sp>
      <p:sp>
        <p:nvSpPr>
          <p:cNvPr id="3076" name="Rectangle 9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 lIns="360000"/>
          <a:lstStyle/>
          <a:p>
            <a:pPr algn="l" eaLnBrk="1" hangingPunct="1">
              <a:spcBef>
                <a:spcPct val="0"/>
              </a:spcBef>
              <a:tabLst>
                <a:tab pos="442913" algn="l"/>
              </a:tabLst>
            </a:pPr>
            <a:r>
              <a:rPr lang="hu-HU" sz="2000" b="0" dirty="0" smtClean="0"/>
              <a:t>DLL</a:t>
            </a:r>
          </a:p>
          <a:p>
            <a:pPr algn="l" eaLnBrk="1" hangingPunct="1">
              <a:spcBef>
                <a:spcPct val="0"/>
              </a:spcBef>
              <a:tabLst>
                <a:tab pos="442913" algn="l"/>
              </a:tabLst>
            </a:pPr>
            <a:r>
              <a:rPr lang="hu-HU" sz="2000" b="0" dirty="0" smtClean="0"/>
              <a:t>Reflexió</a:t>
            </a:r>
          </a:p>
          <a:p>
            <a:pPr algn="l" eaLnBrk="1" hangingPunct="1">
              <a:spcBef>
                <a:spcPct val="0"/>
              </a:spcBef>
              <a:tabLst>
                <a:tab pos="442913" algn="l"/>
              </a:tabLst>
            </a:pPr>
            <a:endParaRPr lang="hu-HU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428334961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2800" dirty="0" smtClean="0"/>
              <a:t>Reflexió</a:t>
            </a:r>
          </a:p>
        </p:txBody>
      </p:sp>
      <p:sp>
        <p:nvSpPr>
          <p:cNvPr id="819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en-US" dirty="0" smtClean="0"/>
              <a:t>A reflexió az a képesség, amellyel a program önmaga struktúráját és viselkedését futásidőben analizálni és alakítani tudja</a:t>
            </a:r>
          </a:p>
          <a:p>
            <a:pPr lvl="1"/>
            <a:r>
              <a:rPr lang="hu-HU" altLang="en-US" dirty="0" smtClean="0"/>
              <a:t>Magas szintű nyelv kell hozzá (Java, PHP, … C#)</a:t>
            </a:r>
          </a:p>
          <a:p>
            <a:pPr lvl="1"/>
            <a:r>
              <a:rPr lang="hu-HU" altLang="en-US" dirty="0" smtClean="0"/>
              <a:t>Különböző mértékű támogatás a nyelvekben</a:t>
            </a:r>
          </a:p>
          <a:p>
            <a:endParaRPr lang="hu-HU" altLang="en-US" dirty="0" smtClean="0"/>
          </a:p>
          <a:p>
            <a:r>
              <a:rPr lang="hu-HU" altLang="en-US" dirty="0" smtClean="0"/>
              <a:t>C#-</a:t>
            </a:r>
            <a:r>
              <a:rPr lang="hu-HU" altLang="en-US" dirty="0" err="1" smtClean="0"/>
              <a:t>ban</a:t>
            </a:r>
            <a:r>
              <a:rPr lang="hu-HU" altLang="en-US" dirty="0" smtClean="0"/>
              <a:t> a leggyakoribb használati módja a futásidőben végrehajtott típusanalízis</a:t>
            </a:r>
          </a:p>
          <a:p>
            <a:pPr lvl="1"/>
            <a:r>
              <a:rPr lang="hu-HU" altLang="en-US" dirty="0" smtClean="0"/>
              <a:t>De lehetséges típusok futásidejű létrehozása is: </a:t>
            </a:r>
            <a:r>
              <a:rPr lang="hu-HU" altLang="en-US" dirty="0" err="1" smtClean="0"/>
              <a:t>System.Reflection.Emit</a:t>
            </a:r>
            <a:endParaRPr lang="hu-HU" altLang="en-US" dirty="0" smtClean="0"/>
          </a:p>
          <a:p>
            <a:endParaRPr lang="hu-HU" altLang="en-US" dirty="0" smtClean="0"/>
          </a:p>
          <a:p>
            <a:r>
              <a:rPr lang="hu-HU" altLang="en-US" dirty="0" smtClean="0"/>
              <a:t>Több technológia használja</a:t>
            </a:r>
          </a:p>
          <a:p>
            <a:pPr lvl="1">
              <a:spcBef>
                <a:spcPts val="0"/>
              </a:spcBef>
            </a:pPr>
            <a:r>
              <a:rPr lang="hu-HU" altLang="en-US" dirty="0" err="1"/>
              <a:t>Intellisense</a:t>
            </a:r>
            <a:r>
              <a:rPr lang="hu-HU" altLang="en-US" dirty="0"/>
              <a:t>, </a:t>
            </a:r>
            <a:r>
              <a:rPr lang="hu-HU" altLang="en-US" dirty="0" err="1"/>
              <a:t>Properties</a:t>
            </a:r>
            <a:r>
              <a:rPr lang="hu-HU" altLang="en-US" dirty="0"/>
              <a:t> és más IDE-szolgáltatások</a:t>
            </a:r>
          </a:p>
          <a:p>
            <a:pPr lvl="1">
              <a:spcBef>
                <a:spcPts val="0"/>
              </a:spcBef>
            </a:pPr>
            <a:r>
              <a:rPr lang="hu-HU" altLang="en-US" dirty="0"/>
              <a:t>Több .NET technológia (</a:t>
            </a:r>
            <a:r>
              <a:rPr lang="hu-HU" altLang="en-US" dirty="0" err="1"/>
              <a:t>szerializáció</a:t>
            </a:r>
            <a:r>
              <a:rPr lang="hu-HU" altLang="en-US" dirty="0"/>
              <a:t>, .NET </a:t>
            </a:r>
            <a:r>
              <a:rPr lang="hu-HU" altLang="en-US" dirty="0" err="1"/>
              <a:t>Remoting</a:t>
            </a:r>
            <a:r>
              <a:rPr lang="hu-HU" altLang="en-US" dirty="0"/>
              <a:t>, WCF)</a:t>
            </a:r>
          </a:p>
          <a:p>
            <a:pPr lvl="1">
              <a:spcBef>
                <a:spcPts val="0"/>
              </a:spcBef>
            </a:pPr>
            <a:r>
              <a:rPr lang="hu-HU" altLang="en-US" dirty="0"/>
              <a:t>Tesztek</a:t>
            </a:r>
          </a:p>
          <a:p>
            <a:endParaRPr lang="hu-HU" altLang="en-US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163321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2800" dirty="0" err="1" smtClean="0"/>
              <a:t>Metaadat</a:t>
            </a:r>
            <a:endParaRPr lang="hu-HU" altLang="en-US" sz="2800" dirty="0" smtClean="0"/>
          </a:p>
        </p:txBody>
      </p:sp>
      <p:sp>
        <p:nvSpPr>
          <p:cNvPr id="819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en-US" dirty="0" smtClean="0"/>
              <a:t>Visual </a:t>
            </a:r>
            <a:r>
              <a:rPr lang="hu-HU" altLang="en-US" dirty="0" err="1" smtClean="0"/>
              <a:t>Studio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Command</a:t>
            </a:r>
            <a:r>
              <a:rPr lang="hu-HU" altLang="en-US" dirty="0" smtClean="0"/>
              <a:t> Prompt / </a:t>
            </a:r>
            <a:r>
              <a:rPr lang="hu-HU" altLang="en-US" dirty="0" err="1" smtClean="0"/>
              <a:t>Ildasm.exe</a:t>
            </a:r>
            <a:r>
              <a:rPr lang="hu-HU" altLang="en-US" dirty="0" smtClean="0"/>
              <a:t>, </a:t>
            </a:r>
            <a:r>
              <a:rPr lang="hu-HU" altLang="en-US" dirty="0" err="1" smtClean="0"/>
              <a:t>Ctrl</a:t>
            </a:r>
            <a:r>
              <a:rPr lang="hu-HU" altLang="en-US" dirty="0" smtClean="0"/>
              <a:t>+M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919" y="1196690"/>
            <a:ext cx="6629400" cy="5972175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271780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2800" dirty="0" smtClean="0"/>
              <a:t>Futásidejű típusanalízis - Assembly</a:t>
            </a:r>
          </a:p>
        </p:txBody>
      </p:sp>
      <p:sp>
        <p:nvSpPr>
          <p:cNvPr id="819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en-US" dirty="0" smtClean="0"/>
              <a:t>Assembly a = </a:t>
            </a:r>
            <a:r>
              <a:rPr lang="hu-HU" dirty="0" err="1" smtClean="0"/>
              <a:t>Assembly.GetExecutingAssembly</a:t>
            </a:r>
            <a:r>
              <a:rPr lang="hu-HU" dirty="0"/>
              <a:t>();</a:t>
            </a:r>
            <a:endParaRPr lang="hu-HU" altLang="en-US" dirty="0" smtClean="0"/>
          </a:p>
          <a:p>
            <a:r>
              <a:rPr lang="hu-HU" altLang="en-US" dirty="0" smtClean="0"/>
              <a:t>Assembly a = </a:t>
            </a:r>
            <a:r>
              <a:rPr lang="hu-HU" altLang="en-US" dirty="0" err="1" smtClean="0"/>
              <a:t>Assembly.LoadFrom</a:t>
            </a:r>
            <a:r>
              <a:rPr lang="hu-HU" altLang="en-US" dirty="0" smtClean="0"/>
              <a:t>(„</a:t>
            </a:r>
            <a:r>
              <a:rPr lang="hu-HU" altLang="en-US" dirty="0" err="1" smtClean="0"/>
              <a:t>Path.To.Assembly</a:t>
            </a:r>
            <a:r>
              <a:rPr lang="hu-HU" altLang="en-US" dirty="0" smtClean="0"/>
              <a:t>”);</a:t>
            </a:r>
          </a:p>
          <a:p>
            <a:r>
              <a:rPr lang="hu-HU" altLang="en-US" dirty="0" smtClean="0"/>
              <a:t>Assembly a = </a:t>
            </a:r>
            <a:r>
              <a:rPr lang="hu-HU" altLang="en-US" dirty="0" err="1" smtClean="0"/>
              <a:t>Assembly.Load</a:t>
            </a:r>
            <a:r>
              <a:rPr lang="hu-HU" altLang="en-US" dirty="0" smtClean="0"/>
              <a:t>(</a:t>
            </a:r>
            <a:r>
              <a:rPr lang="hu-HU" altLang="en-US" dirty="0" err="1" smtClean="0"/>
              <a:t>bytes</a:t>
            </a:r>
            <a:r>
              <a:rPr lang="hu-HU" altLang="en-US" dirty="0" smtClean="0"/>
              <a:t>);</a:t>
            </a:r>
          </a:p>
          <a:p>
            <a:r>
              <a:rPr lang="hu-HU" altLang="en-US" dirty="0" smtClean="0"/>
              <a:t>Assembly a = </a:t>
            </a:r>
            <a:r>
              <a:rPr lang="hu-HU" altLang="en-US" dirty="0" err="1" smtClean="0"/>
              <a:t>type.Assembly</a:t>
            </a:r>
            <a:r>
              <a:rPr lang="hu-HU" altLang="en-US" dirty="0" smtClean="0"/>
              <a:t>;</a:t>
            </a:r>
          </a:p>
          <a:p>
            <a:endParaRPr lang="hu-HU" altLang="en-US" dirty="0"/>
          </a:p>
          <a:p>
            <a:r>
              <a:rPr lang="hu-HU" altLang="en-US" dirty="0" err="1" smtClean="0"/>
              <a:t>a.GetTypes</a:t>
            </a:r>
            <a:r>
              <a:rPr lang="hu-HU" altLang="en-US" dirty="0" smtClean="0"/>
              <a:t>()</a:t>
            </a:r>
            <a:r>
              <a:rPr lang="hu-HU" altLang="en-US" sz="2000" b="0" dirty="0" smtClean="0"/>
              <a:t> – típusok kinyerése </a:t>
            </a:r>
            <a:r>
              <a:rPr lang="hu-HU" altLang="en-US" sz="2000" b="0" dirty="0" smtClean="0">
                <a:sym typeface="Wingdings" panose="05000000000000000000" pitchFamily="2" charset="2"/>
              </a:rPr>
              <a:t> eredmény: </a:t>
            </a:r>
            <a:r>
              <a:rPr lang="hu-HU" altLang="en-US" sz="2000" b="0" dirty="0" err="1" smtClean="0">
                <a:sym typeface="Wingdings" panose="05000000000000000000" pitchFamily="2" charset="2"/>
              </a:rPr>
              <a:t>Type</a:t>
            </a:r>
            <a:r>
              <a:rPr lang="hu-HU" altLang="en-US" sz="2000" b="0" dirty="0" smtClean="0">
                <a:sym typeface="Wingdings" panose="05000000000000000000" pitchFamily="2" charset="2"/>
              </a:rPr>
              <a:t>[]</a:t>
            </a:r>
            <a:endParaRPr lang="hu-HU" altLang="en-US" b="0" dirty="0" smtClean="0"/>
          </a:p>
          <a:p>
            <a:r>
              <a:rPr lang="hu-HU" altLang="en-US" dirty="0" err="1" smtClean="0"/>
              <a:t>a.EntryPoint</a:t>
            </a:r>
            <a:r>
              <a:rPr lang="hu-HU" altLang="en-US" dirty="0" smtClean="0"/>
              <a:t> </a:t>
            </a:r>
            <a:r>
              <a:rPr lang="hu-HU" altLang="en-US" sz="2000" b="0" dirty="0" smtClean="0"/>
              <a:t>– belépési pont (metódust ad vissza, csak </a:t>
            </a:r>
            <a:r>
              <a:rPr lang="hu-HU" altLang="en-US" sz="2000" b="0" dirty="0" err="1" smtClean="0"/>
              <a:t>exe</a:t>
            </a:r>
            <a:r>
              <a:rPr lang="hu-HU" altLang="en-US" sz="2000" b="0" dirty="0" smtClean="0"/>
              <a:t> file-ok esetén)</a:t>
            </a:r>
          </a:p>
          <a:p>
            <a:endParaRPr lang="hu-HU" altLang="en-US" dirty="0" smtClean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985042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2800" dirty="0" smtClean="0"/>
              <a:t>Futásidejű típusanalízis - </a:t>
            </a:r>
            <a:r>
              <a:rPr lang="hu-HU" altLang="en-US" sz="2800" dirty="0" err="1" smtClean="0"/>
              <a:t>Type</a:t>
            </a:r>
            <a:endParaRPr lang="hu-HU" altLang="en-US" sz="2800" dirty="0" smtClean="0"/>
          </a:p>
        </p:txBody>
      </p:sp>
      <p:sp>
        <p:nvSpPr>
          <p:cNvPr id="819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en-US" dirty="0" err="1"/>
              <a:t>Type</a:t>
            </a:r>
            <a:r>
              <a:rPr lang="hu-HU" altLang="en-US" dirty="0"/>
              <a:t> t = </a:t>
            </a:r>
            <a:r>
              <a:rPr lang="hu-HU" altLang="en-US" dirty="0" err="1"/>
              <a:t>assembly.GetType</a:t>
            </a:r>
            <a:r>
              <a:rPr lang="hu-HU" altLang="en-US" dirty="0"/>
              <a:t>(„</a:t>
            </a:r>
            <a:r>
              <a:rPr lang="hu-HU" altLang="en-US" dirty="0" err="1"/>
              <a:t>Type.Name.In.Assembly</a:t>
            </a:r>
            <a:r>
              <a:rPr lang="hu-HU" altLang="en-US" smtClean="0"/>
              <a:t>”);</a:t>
            </a:r>
          </a:p>
          <a:p>
            <a:r>
              <a:rPr lang="hu-HU" altLang="en-US" dirty="0" err="1" smtClean="0"/>
              <a:t>Type</a:t>
            </a:r>
            <a:r>
              <a:rPr lang="hu-HU" altLang="en-US" dirty="0" smtClean="0"/>
              <a:t> t = </a:t>
            </a:r>
            <a:r>
              <a:rPr lang="hu-HU" altLang="en-US" dirty="0" err="1" smtClean="0"/>
              <a:t>typeof</a:t>
            </a:r>
            <a:r>
              <a:rPr lang="hu-HU" altLang="en-US" dirty="0" smtClean="0"/>
              <a:t>(int);</a:t>
            </a:r>
          </a:p>
          <a:p>
            <a:r>
              <a:rPr lang="hu-HU" altLang="en-US" dirty="0" err="1" smtClean="0"/>
              <a:t>Type</a:t>
            </a:r>
            <a:r>
              <a:rPr lang="hu-HU" altLang="en-US" dirty="0" smtClean="0"/>
              <a:t> t = </a:t>
            </a:r>
            <a:r>
              <a:rPr lang="hu-HU" altLang="en-US" dirty="0" err="1" smtClean="0"/>
              <a:t>typeof</a:t>
            </a:r>
            <a:r>
              <a:rPr lang="hu-HU" altLang="en-US" dirty="0" smtClean="0"/>
              <a:t>(</a:t>
            </a:r>
            <a:r>
              <a:rPr lang="hu-HU" altLang="en-US" dirty="0" err="1" smtClean="0"/>
              <a:t>T</a:t>
            </a:r>
            <a:r>
              <a:rPr lang="hu-HU" altLang="en-US" dirty="0" smtClean="0"/>
              <a:t>);</a:t>
            </a:r>
          </a:p>
          <a:p>
            <a:r>
              <a:rPr lang="hu-HU" altLang="en-US" dirty="0" err="1" smtClean="0"/>
              <a:t>Type</a:t>
            </a:r>
            <a:r>
              <a:rPr lang="hu-HU" altLang="en-US" dirty="0" smtClean="0"/>
              <a:t> t = </a:t>
            </a:r>
            <a:r>
              <a:rPr lang="hu-HU" altLang="en-US" dirty="0" err="1" smtClean="0"/>
              <a:t>obj.GetType</a:t>
            </a:r>
            <a:r>
              <a:rPr lang="hu-HU" altLang="en-US" dirty="0" smtClean="0"/>
              <a:t>();</a:t>
            </a:r>
          </a:p>
          <a:p>
            <a:r>
              <a:rPr lang="hu-HU" altLang="en-US" dirty="0" err="1" smtClean="0"/>
              <a:t>Type</a:t>
            </a:r>
            <a:r>
              <a:rPr lang="hu-HU" altLang="en-US" dirty="0" smtClean="0"/>
              <a:t> t = </a:t>
            </a:r>
            <a:r>
              <a:rPr lang="hu-HU" altLang="en-US" dirty="0" err="1" smtClean="0"/>
              <a:t>Type.GetType</a:t>
            </a:r>
            <a:r>
              <a:rPr lang="hu-HU" altLang="en-US" dirty="0" smtClean="0"/>
              <a:t>(„</a:t>
            </a:r>
            <a:r>
              <a:rPr lang="hu-HU" altLang="en-US" dirty="0" err="1" smtClean="0"/>
              <a:t>Type.Name.In.Any.Assembly</a:t>
            </a:r>
            <a:r>
              <a:rPr lang="hu-HU" altLang="en-US" dirty="0" smtClean="0"/>
              <a:t>”);</a:t>
            </a:r>
          </a:p>
          <a:p>
            <a:pPr lvl="1"/>
            <a:r>
              <a:rPr lang="hu-HU" altLang="en-US" dirty="0" smtClean="0"/>
              <a:t>Ha nem az aktuálisan végrehajtódó szerelvényben vagy az </a:t>
            </a:r>
            <a:r>
              <a:rPr lang="hu-HU" altLang="en-US" dirty="0" err="1" smtClean="0"/>
              <a:t>mscorlib.dll-ben</a:t>
            </a:r>
            <a:r>
              <a:rPr lang="hu-HU" altLang="en-US" dirty="0" smtClean="0"/>
              <a:t> van, akkor ún. „</a:t>
            </a:r>
            <a:r>
              <a:rPr lang="hu-HU" altLang="en-US" dirty="0" err="1" smtClean="0"/>
              <a:t>assembly-qualified</a:t>
            </a:r>
            <a:r>
              <a:rPr lang="hu-HU" altLang="en-US" dirty="0" smtClean="0"/>
              <a:t> </a:t>
            </a:r>
            <a:r>
              <a:rPr lang="hu-HU" altLang="en-US" dirty="0" err="1" smtClean="0"/>
              <a:t>name</a:t>
            </a:r>
            <a:r>
              <a:rPr lang="hu-HU" altLang="en-US" dirty="0" smtClean="0"/>
              <a:t>” megadása szükséges</a:t>
            </a:r>
          </a:p>
          <a:p>
            <a:pPr lvl="1"/>
            <a:endParaRPr lang="hu-HU" altLang="en-US" dirty="0"/>
          </a:p>
          <a:p>
            <a:r>
              <a:rPr lang="hu-HU" altLang="en-US" dirty="0" err="1" smtClean="0"/>
              <a:t>t.FullName</a:t>
            </a:r>
            <a:r>
              <a:rPr lang="hu-HU" altLang="en-US" dirty="0" smtClean="0"/>
              <a:t>, </a:t>
            </a:r>
            <a:r>
              <a:rPr lang="hu-HU" altLang="en-US" dirty="0" err="1" smtClean="0"/>
              <a:t>t.AssemblyQualifiedName</a:t>
            </a:r>
            <a:r>
              <a:rPr lang="hu-HU" altLang="en-US" b="0" dirty="0" smtClean="0"/>
              <a:t> </a:t>
            </a:r>
            <a:r>
              <a:rPr lang="hu-HU" altLang="en-US" sz="2000" b="0" dirty="0" smtClean="0"/>
              <a:t>– nevek különféle formában</a:t>
            </a:r>
            <a:endParaRPr lang="hu-HU" altLang="en-US" b="0" dirty="0" smtClean="0"/>
          </a:p>
          <a:p>
            <a:r>
              <a:rPr lang="hu-HU" altLang="en-US" dirty="0" err="1" smtClean="0"/>
              <a:t>t.BaseType</a:t>
            </a:r>
            <a:r>
              <a:rPr lang="hu-HU" altLang="en-US" dirty="0" smtClean="0"/>
              <a:t>, </a:t>
            </a:r>
            <a:r>
              <a:rPr lang="hu-HU" altLang="en-US" dirty="0" err="1" smtClean="0"/>
              <a:t>t.IsSubclassOf</a:t>
            </a:r>
            <a:r>
              <a:rPr lang="hu-HU" altLang="en-US" dirty="0" smtClean="0"/>
              <a:t>(</a:t>
            </a:r>
            <a:r>
              <a:rPr lang="hu-HU" altLang="en-US" dirty="0" err="1" smtClean="0"/>
              <a:t>anotherType</a:t>
            </a:r>
            <a:r>
              <a:rPr lang="hu-HU" altLang="en-US" dirty="0"/>
              <a:t>)</a:t>
            </a:r>
            <a:r>
              <a:rPr lang="hu-HU" altLang="en-US" dirty="0" smtClean="0"/>
              <a:t>, </a:t>
            </a:r>
            <a:r>
              <a:rPr lang="hu-HU" altLang="en-US" dirty="0" err="1" smtClean="0"/>
              <a:t>t.IsAssignableFrom</a:t>
            </a:r>
            <a:r>
              <a:rPr lang="hu-HU" altLang="en-US" dirty="0" smtClean="0"/>
              <a:t>(</a:t>
            </a:r>
            <a:r>
              <a:rPr lang="hu-HU" altLang="en-US" dirty="0" err="1" smtClean="0"/>
              <a:t>anotherType</a:t>
            </a:r>
            <a:r>
              <a:rPr lang="hu-HU" altLang="en-US" dirty="0" smtClean="0"/>
              <a:t>)</a:t>
            </a:r>
            <a:r>
              <a:rPr lang="hu-HU" altLang="en-US" sz="2000" b="0" dirty="0" smtClean="0"/>
              <a:t> – ős, utód vizsgálat</a:t>
            </a:r>
            <a:endParaRPr lang="hu-HU" altLang="en-US" b="0" dirty="0" smtClean="0"/>
          </a:p>
          <a:p>
            <a:endParaRPr lang="hu-HU" altLang="en-US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333621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2800" dirty="0" smtClean="0"/>
              <a:t>Futásidejű típusanalízis – </a:t>
            </a:r>
            <a:r>
              <a:rPr lang="hu-HU" altLang="en-US" sz="2800" dirty="0" err="1" smtClean="0"/>
              <a:t>xxxInfo</a:t>
            </a:r>
            <a:endParaRPr lang="hu-HU" altLang="en-US" sz="2800" dirty="0" smtClean="0"/>
          </a:p>
        </p:txBody>
      </p:sp>
      <p:sp>
        <p:nvSpPr>
          <p:cNvPr id="819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en-US" dirty="0" err="1" smtClean="0"/>
              <a:t>PropertyInfo</a:t>
            </a:r>
            <a:r>
              <a:rPr lang="hu-HU" altLang="en-US" dirty="0" smtClean="0"/>
              <a:t> pi = </a:t>
            </a:r>
            <a:r>
              <a:rPr lang="hu-HU" altLang="en-US" dirty="0" err="1" smtClean="0"/>
              <a:t>t.GetProperty</a:t>
            </a:r>
            <a:r>
              <a:rPr lang="hu-HU" altLang="en-US" dirty="0" smtClean="0"/>
              <a:t>(</a:t>
            </a:r>
            <a:r>
              <a:rPr lang="hu-HU" dirty="0" smtClean="0"/>
              <a:t>"</a:t>
            </a:r>
            <a:r>
              <a:rPr lang="hu-HU" dirty="0" err="1" smtClean="0"/>
              <a:t>PropName</a:t>
            </a:r>
            <a:r>
              <a:rPr lang="hu-HU" dirty="0" smtClean="0"/>
              <a:t>");</a:t>
            </a:r>
            <a:endParaRPr lang="hu-HU" altLang="en-US" dirty="0" smtClean="0"/>
          </a:p>
          <a:p>
            <a:r>
              <a:rPr lang="hu-HU" altLang="en-US" dirty="0" err="1" smtClean="0"/>
              <a:t>PropertyInfo</a:t>
            </a:r>
            <a:r>
              <a:rPr lang="hu-HU" altLang="en-US" dirty="0" smtClean="0"/>
              <a:t>[] pis = </a:t>
            </a:r>
            <a:r>
              <a:rPr lang="hu-HU" altLang="en-US" dirty="0" err="1" smtClean="0"/>
              <a:t>t.GetProperties</a:t>
            </a:r>
            <a:r>
              <a:rPr lang="hu-HU" altLang="en-US" dirty="0" smtClean="0"/>
              <a:t>();</a:t>
            </a:r>
          </a:p>
          <a:p>
            <a:r>
              <a:rPr lang="hu-HU" altLang="en-US" dirty="0" err="1" smtClean="0"/>
              <a:t>FieldInfo</a:t>
            </a:r>
            <a:r>
              <a:rPr lang="hu-HU" altLang="en-US" dirty="0" smtClean="0"/>
              <a:t> fi = </a:t>
            </a:r>
            <a:r>
              <a:rPr lang="hu-HU" altLang="en-US" dirty="0" err="1" smtClean="0"/>
              <a:t>t.GetField</a:t>
            </a:r>
            <a:r>
              <a:rPr lang="hu-HU" altLang="en-US" dirty="0" smtClean="0"/>
              <a:t>(</a:t>
            </a:r>
            <a:r>
              <a:rPr lang="hu-HU" dirty="0" smtClean="0"/>
              <a:t>"</a:t>
            </a:r>
            <a:r>
              <a:rPr lang="hu-HU" dirty="0" err="1" smtClean="0"/>
              <a:t>FieldName</a:t>
            </a:r>
            <a:r>
              <a:rPr lang="hu-HU" dirty="0" smtClean="0"/>
              <a:t>"</a:t>
            </a:r>
            <a:r>
              <a:rPr lang="hu-HU" altLang="en-US" dirty="0" smtClean="0"/>
              <a:t>);</a:t>
            </a:r>
          </a:p>
          <a:p>
            <a:r>
              <a:rPr lang="hu-HU" altLang="en-US" dirty="0" err="1" smtClean="0"/>
              <a:t>FieldInfo</a:t>
            </a:r>
            <a:r>
              <a:rPr lang="hu-HU" altLang="en-US" dirty="0" smtClean="0"/>
              <a:t>[] fis = </a:t>
            </a:r>
            <a:r>
              <a:rPr lang="hu-HU" altLang="en-US" dirty="0" err="1" smtClean="0"/>
              <a:t>t.GetFields</a:t>
            </a:r>
            <a:r>
              <a:rPr lang="hu-HU" altLang="en-US" dirty="0" smtClean="0"/>
              <a:t>();</a:t>
            </a:r>
          </a:p>
          <a:p>
            <a:r>
              <a:rPr lang="hu-HU" altLang="en-US" dirty="0" err="1" smtClean="0"/>
              <a:t>MethodInfo</a:t>
            </a:r>
            <a:r>
              <a:rPr lang="hu-HU" altLang="en-US" dirty="0" smtClean="0"/>
              <a:t> mi = </a:t>
            </a:r>
            <a:r>
              <a:rPr lang="hu-HU" altLang="en-US" dirty="0" err="1" smtClean="0"/>
              <a:t>t.GetMethod</a:t>
            </a:r>
            <a:r>
              <a:rPr lang="hu-HU" altLang="en-US" dirty="0" smtClean="0"/>
              <a:t>(</a:t>
            </a:r>
            <a:r>
              <a:rPr lang="hu-HU" dirty="0" smtClean="0"/>
              <a:t>"</a:t>
            </a:r>
            <a:r>
              <a:rPr lang="hu-HU" dirty="0" err="1" smtClean="0"/>
              <a:t>MethodName</a:t>
            </a:r>
            <a:r>
              <a:rPr lang="hu-HU" dirty="0" smtClean="0"/>
              <a:t>"</a:t>
            </a:r>
            <a:r>
              <a:rPr lang="hu-HU" altLang="en-US" dirty="0" smtClean="0"/>
              <a:t>);</a:t>
            </a:r>
          </a:p>
          <a:p>
            <a:r>
              <a:rPr lang="hu-HU" altLang="en-US" dirty="0" err="1" smtClean="0"/>
              <a:t>MethodInfo</a:t>
            </a:r>
            <a:r>
              <a:rPr lang="hu-HU" altLang="en-US" dirty="0" smtClean="0"/>
              <a:t> mis = </a:t>
            </a:r>
            <a:r>
              <a:rPr lang="hu-HU" altLang="en-US" dirty="0" err="1" smtClean="0"/>
              <a:t>t.GetMethods</a:t>
            </a:r>
            <a:r>
              <a:rPr lang="hu-HU" altLang="en-US" dirty="0" smtClean="0"/>
              <a:t>();</a:t>
            </a:r>
          </a:p>
          <a:p>
            <a:endParaRPr lang="hu-HU" altLang="en-US" dirty="0"/>
          </a:p>
          <a:p>
            <a:r>
              <a:rPr lang="hu-HU" altLang="en-US" dirty="0" smtClean="0"/>
              <a:t>Általában átadható </a:t>
            </a:r>
            <a:r>
              <a:rPr lang="hu-HU" altLang="en-US" dirty="0" err="1" smtClean="0"/>
              <a:t>BindingFlags</a:t>
            </a:r>
            <a:r>
              <a:rPr lang="hu-HU" altLang="en-US" dirty="0" smtClean="0"/>
              <a:t> paraméter, amivel a keresés szűkíthető/konfigurálható</a:t>
            </a:r>
          </a:p>
          <a:p>
            <a:r>
              <a:rPr lang="hu-HU" dirty="0" err="1" smtClean="0"/>
              <a:t>PropertyInfo</a:t>
            </a:r>
            <a:r>
              <a:rPr lang="hu-HU" dirty="0" smtClean="0"/>
              <a:t> pi = </a:t>
            </a:r>
            <a:r>
              <a:rPr lang="hu-HU" dirty="0" err="1" smtClean="0"/>
              <a:t>t.GetProperty</a:t>
            </a:r>
            <a:r>
              <a:rPr lang="hu-HU" dirty="0"/>
              <a:t>("</a:t>
            </a:r>
            <a:r>
              <a:rPr lang="hu-HU" dirty="0" err="1"/>
              <a:t>PropName</a:t>
            </a:r>
            <a:r>
              <a:rPr lang="hu-HU" dirty="0"/>
              <a:t>", </a:t>
            </a:r>
            <a:r>
              <a:rPr lang="hu-HU" dirty="0" err="1"/>
              <a:t>BindingFlags.Static</a:t>
            </a:r>
            <a:r>
              <a:rPr lang="hu-HU" dirty="0"/>
              <a:t> | </a:t>
            </a:r>
            <a:r>
              <a:rPr lang="hu-HU" dirty="0" err="1"/>
              <a:t>BindingFlags.NonPublic</a:t>
            </a:r>
            <a:r>
              <a:rPr lang="hu-HU" dirty="0" smtClean="0"/>
              <a:t>)</a:t>
            </a:r>
          </a:p>
          <a:p>
            <a:pPr lvl="1"/>
            <a:r>
              <a:rPr lang="hu-HU" altLang="en-US" dirty="0" smtClean="0"/>
              <a:t>Nem publikus (privát) tagok is megkaphatók</a:t>
            </a:r>
            <a:endParaRPr lang="hu-HU" altLang="en-US" dirty="0" smtClean="0">
              <a:solidFill>
                <a:srgbClr val="C00000"/>
              </a:solidFill>
            </a:endParaRPr>
          </a:p>
          <a:p>
            <a:pPr lvl="1"/>
            <a:r>
              <a:rPr lang="hu-HU" altLang="en-US" dirty="0" smtClean="0">
                <a:solidFill>
                  <a:srgbClr val="C00000"/>
                </a:solidFill>
              </a:rPr>
              <a:t>Ez (elsősorban) nem arra való, hogy kijátsszuk a láthatóságokat!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955894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Tipikus futtatható állományok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950" y="692149"/>
            <a:ext cx="8928100" cy="6049963"/>
          </a:xfrm>
        </p:spPr>
        <p:txBody>
          <a:bodyPr/>
          <a:lstStyle/>
          <a:p>
            <a:r>
              <a:rPr lang="hu-HU" dirty="0" err="1" smtClean="0"/>
              <a:t>Binary</a:t>
            </a:r>
            <a:r>
              <a:rPr lang="hu-HU" dirty="0" smtClean="0"/>
              <a:t> </a:t>
            </a:r>
            <a:r>
              <a:rPr lang="hu-HU" dirty="0" err="1" smtClean="0"/>
              <a:t>executables</a:t>
            </a:r>
            <a:endParaRPr lang="hu-HU" dirty="0"/>
          </a:p>
          <a:p>
            <a:pPr lvl="1"/>
            <a:r>
              <a:rPr lang="hu-HU" dirty="0" smtClean="0"/>
              <a:t>https</a:t>
            </a:r>
            <a:r>
              <a:rPr lang="hu-HU" dirty="0"/>
              <a:t>://en.wikipedia.org/wiki/Comparison_of_executable_file_formats</a:t>
            </a:r>
            <a:endParaRPr lang="hu-HU" dirty="0" smtClean="0"/>
          </a:p>
          <a:p>
            <a:pPr lvl="1"/>
            <a:r>
              <a:rPr lang="hu-HU" dirty="0" smtClean="0"/>
              <a:t>Ugyanazok a részek: </a:t>
            </a:r>
            <a:r>
              <a:rPr lang="hu-HU" dirty="0" err="1" smtClean="0"/>
              <a:t>Header</a:t>
            </a:r>
            <a:r>
              <a:rPr lang="hu-HU" dirty="0" smtClean="0"/>
              <a:t>, </a:t>
            </a:r>
            <a:r>
              <a:rPr lang="hu-HU" dirty="0" err="1" smtClean="0"/>
              <a:t>Imports</a:t>
            </a:r>
            <a:r>
              <a:rPr lang="hu-HU" dirty="0" smtClean="0"/>
              <a:t>, Data (RW/RO), </a:t>
            </a:r>
            <a:r>
              <a:rPr lang="hu-HU" dirty="0" err="1" smtClean="0"/>
              <a:t>Code</a:t>
            </a:r>
            <a:r>
              <a:rPr lang="hu-HU" dirty="0" smtClean="0"/>
              <a:t> </a:t>
            </a:r>
            <a:r>
              <a:rPr lang="hu-HU" dirty="0" err="1" smtClean="0"/>
              <a:t>Segment</a:t>
            </a:r>
            <a:r>
              <a:rPr lang="hu-HU" dirty="0" smtClean="0"/>
              <a:t>/.Text</a:t>
            </a:r>
          </a:p>
          <a:p>
            <a:pPr lvl="1"/>
            <a:r>
              <a:rPr lang="hu-HU" dirty="0" err="1" smtClean="0"/>
              <a:t>Container</a:t>
            </a:r>
            <a:r>
              <a:rPr lang="hu-HU" dirty="0" smtClean="0"/>
              <a:t> formátum: futtatható kód, és minden, a futtatáshoz szükséges adat</a:t>
            </a:r>
            <a:endParaRPr lang="hu-HU" dirty="0"/>
          </a:p>
          <a:p>
            <a:r>
              <a:rPr lang="hu-HU" dirty="0"/>
              <a:t>Linux: ELF = </a:t>
            </a:r>
            <a:r>
              <a:rPr lang="hu-HU" dirty="0" err="1"/>
              <a:t>Executable</a:t>
            </a:r>
            <a:r>
              <a:rPr lang="hu-HU" dirty="0"/>
              <a:t> and </a:t>
            </a:r>
            <a:r>
              <a:rPr lang="hu-HU" dirty="0" err="1"/>
              <a:t>Linkable</a:t>
            </a:r>
            <a:r>
              <a:rPr lang="hu-HU" dirty="0"/>
              <a:t> </a:t>
            </a:r>
            <a:r>
              <a:rPr lang="hu-HU" dirty="0" err="1"/>
              <a:t>Format</a:t>
            </a:r>
            <a:r>
              <a:rPr lang="hu-HU" dirty="0"/>
              <a:t> </a:t>
            </a:r>
          </a:p>
          <a:p>
            <a:pPr lvl="1"/>
            <a:r>
              <a:rPr lang="hu-HU" dirty="0" smtClean="0"/>
              <a:t>Tipikusan kiterjesztés </a:t>
            </a:r>
            <a:r>
              <a:rPr lang="hu-HU" dirty="0"/>
              <a:t>nélküli bináris futtatható állomány </a:t>
            </a:r>
            <a:r>
              <a:rPr lang="hu-HU" dirty="0" smtClean="0"/>
              <a:t>(nem script futtatható állomány!) vagy SO file</a:t>
            </a:r>
            <a:endParaRPr lang="hu-HU" dirty="0"/>
          </a:p>
          <a:p>
            <a:pPr lvl="1"/>
            <a:r>
              <a:rPr lang="hu-HU" dirty="0" smtClean="0"/>
              <a:t>Kiemelt </a:t>
            </a:r>
            <a:r>
              <a:rPr lang="hu-HU" dirty="0"/>
              <a:t>extra </a:t>
            </a:r>
            <a:r>
              <a:rPr lang="hu-HU" dirty="0" err="1"/>
              <a:t>feature</a:t>
            </a:r>
            <a:r>
              <a:rPr lang="hu-HU" dirty="0"/>
              <a:t>: </a:t>
            </a:r>
            <a:r>
              <a:rPr lang="hu-HU" dirty="0" err="1"/>
              <a:t>fatELF</a:t>
            </a:r>
            <a:r>
              <a:rPr lang="hu-HU" dirty="0"/>
              <a:t> = több platformfüggő futtatható állomány egyetlen platformfüggetlen file-</a:t>
            </a:r>
            <a:r>
              <a:rPr lang="hu-HU" dirty="0" err="1"/>
              <a:t>ban</a:t>
            </a:r>
            <a:endParaRPr lang="hu-HU" dirty="0"/>
          </a:p>
          <a:p>
            <a:r>
              <a:rPr lang="hu-HU" dirty="0" smtClean="0"/>
              <a:t>Windows: PE = </a:t>
            </a:r>
            <a:r>
              <a:rPr lang="hu-HU" dirty="0" err="1" smtClean="0"/>
              <a:t>Portable</a:t>
            </a:r>
            <a:r>
              <a:rPr lang="hu-HU" dirty="0" smtClean="0"/>
              <a:t> </a:t>
            </a:r>
            <a:r>
              <a:rPr lang="hu-HU" dirty="0" err="1" smtClean="0"/>
              <a:t>Executable</a:t>
            </a:r>
            <a:r>
              <a:rPr lang="hu-HU" dirty="0" smtClean="0"/>
              <a:t> </a:t>
            </a:r>
          </a:p>
          <a:p>
            <a:pPr lvl="1"/>
            <a:r>
              <a:rPr lang="hu-HU" dirty="0" smtClean="0"/>
              <a:t>Minden EXE/DLL file</a:t>
            </a:r>
          </a:p>
          <a:p>
            <a:pPr lvl="1"/>
            <a:r>
              <a:rPr lang="hu-HU" dirty="0" smtClean="0"/>
              <a:t>Kiemelt extra </a:t>
            </a:r>
            <a:r>
              <a:rPr lang="hu-HU" dirty="0" err="1" smtClean="0"/>
              <a:t>feature</a:t>
            </a:r>
            <a:r>
              <a:rPr lang="hu-HU" dirty="0" smtClean="0"/>
              <a:t>: ikon elhelyezése a file-</a:t>
            </a:r>
            <a:r>
              <a:rPr lang="hu-HU" dirty="0" err="1" smtClean="0"/>
              <a:t>ban</a:t>
            </a:r>
            <a:r>
              <a:rPr lang="hu-HU" dirty="0" smtClean="0"/>
              <a:t> (ELF-</a:t>
            </a:r>
            <a:r>
              <a:rPr lang="hu-HU" dirty="0" err="1" smtClean="0"/>
              <a:t>ben</a:t>
            </a:r>
            <a:r>
              <a:rPr lang="hu-HU" dirty="0" smtClean="0"/>
              <a:t> is: </a:t>
            </a:r>
            <a:r>
              <a:rPr lang="hu-HU" dirty="0" err="1" smtClean="0"/>
              <a:t>elfres</a:t>
            </a:r>
            <a:r>
              <a:rPr lang="hu-HU" dirty="0" smtClean="0"/>
              <a:t>), „egyszerűbb</a:t>
            </a:r>
            <a:r>
              <a:rPr lang="hu-HU" dirty="0"/>
              <a:t>” (non-</a:t>
            </a:r>
            <a:r>
              <a:rPr lang="hu-HU" dirty="0" err="1"/>
              <a:t>global</a:t>
            </a:r>
            <a:r>
              <a:rPr lang="hu-HU" dirty="0"/>
              <a:t>) </a:t>
            </a:r>
            <a:r>
              <a:rPr lang="hu-HU" dirty="0" smtClean="0"/>
              <a:t>import </a:t>
            </a:r>
            <a:r>
              <a:rPr lang="hu-HU" dirty="0" err="1" smtClean="0"/>
              <a:t>namespaces</a:t>
            </a:r>
            <a:endParaRPr lang="hu-HU" dirty="0" smtClean="0"/>
          </a:p>
          <a:p>
            <a:pPr lvl="1"/>
            <a:r>
              <a:rPr lang="hu-HU" dirty="0" smtClean="0"/>
              <a:t>https</a:t>
            </a:r>
            <a:r>
              <a:rPr lang="hu-HU" dirty="0"/>
              <a:t>://</a:t>
            </a:r>
            <a:r>
              <a:rPr lang="hu-HU" dirty="0" smtClean="0"/>
              <a:t>storage.googleapis.com/google-code-archive-downloads/v2/code.google.com/corkami/PE101-v20L.png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512117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2800" dirty="0" smtClean="0"/>
              <a:t>Reflektált kódelemek használata futásidőben</a:t>
            </a:r>
          </a:p>
        </p:txBody>
      </p:sp>
      <p:sp>
        <p:nvSpPr>
          <p:cNvPr id="819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en-US" dirty="0" smtClean="0"/>
              <a:t>A reflexióval elért típusok/tagok futásidőben </a:t>
            </a:r>
            <a:r>
              <a:rPr lang="hu-HU" altLang="en-US" dirty="0" err="1" smtClean="0"/>
              <a:t>felhasználhatóak</a:t>
            </a:r>
            <a:endParaRPr lang="hu-HU" altLang="en-US" dirty="0" smtClean="0"/>
          </a:p>
          <a:p>
            <a:r>
              <a:rPr lang="hu-HU" altLang="en-US" dirty="0" smtClean="0"/>
              <a:t>List&lt;int&gt; </a:t>
            </a:r>
            <a:r>
              <a:rPr lang="hu-HU" altLang="en-US" dirty="0" err="1" smtClean="0"/>
              <a:t>something</a:t>
            </a:r>
            <a:r>
              <a:rPr lang="hu-HU" altLang="en-US" dirty="0" smtClean="0"/>
              <a:t> = </a:t>
            </a:r>
            <a:r>
              <a:rPr lang="hu-HU" altLang="en-US" dirty="0" err="1" smtClean="0"/>
              <a:t>new</a:t>
            </a:r>
            <a:r>
              <a:rPr lang="hu-HU" altLang="en-US" dirty="0" smtClean="0"/>
              <a:t> List&lt;int&gt;();</a:t>
            </a:r>
            <a:br>
              <a:rPr lang="hu-HU" altLang="en-US" dirty="0" smtClean="0"/>
            </a:br>
            <a:r>
              <a:rPr lang="hu-HU" altLang="en-US" dirty="0" err="1" smtClean="0"/>
              <a:t>something.Add</a:t>
            </a:r>
            <a:r>
              <a:rPr lang="hu-HU" altLang="en-US" dirty="0" smtClean="0"/>
              <a:t>(8);</a:t>
            </a:r>
            <a:br>
              <a:rPr lang="hu-HU" altLang="en-US" dirty="0" smtClean="0"/>
            </a:br>
            <a:r>
              <a:rPr lang="hu-HU" altLang="en-US" dirty="0" smtClean="0"/>
              <a:t>int </a:t>
            </a:r>
            <a:r>
              <a:rPr lang="hu-HU" altLang="en-US" dirty="0" err="1" smtClean="0"/>
              <a:t>cnt</a:t>
            </a:r>
            <a:r>
              <a:rPr lang="hu-HU" altLang="en-US" dirty="0" smtClean="0"/>
              <a:t> = </a:t>
            </a:r>
            <a:r>
              <a:rPr lang="hu-HU" altLang="en-US" dirty="0" err="1" smtClean="0"/>
              <a:t>something.Count</a:t>
            </a:r>
            <a:r>
              <a:rPr lang="hu-HU" altLang="en-US" dirty="0" smtClean="0"/>
              <a:t>;</a:t>
            </a:r>
          </a:p>
          <a:p>
            <a:pPr marL="0" indent="0">
              <a:buNone/>
            </a:pPr>
            <a:endParaRPr lang="hu-HU" altLang="en-US" dirty="0"/>
          </a:p>
          <a:p>
            <a:pPr marL="0" indent="0">
              <a:buNone/>
            </a:pPr>
            <a:endParaRPr lang="hu-HU" altLang="en-US" dirty="0" smtClean="0"/>
          </a:p>
          <a:p>
            <a:pPr marL="0" indent="0">
              <a:buNone/>
            </a:pPr>
            <a:endParaRPr lang="hu-HU" altLang="en-US" dirty="0"/>
          </a:p>
          <a:p>
            <a:pPr marL="0" indent="0">
              <a:buNone/>
            </a:pPr>
            <a:endParaRPr lang="hu-HU" altLang="en-US" dirty="0" smtClean="0"/>
          </a:p>
          <a:p>
            <a:pPr marL="0" indent="0">
              <a:buNone/>
            </a:pPr>
            <a:endParaRPr lang="hu-HU" altLang="en-US" dirty="0"/>
          </a:p>
          <a:p>
            <a:pPr marL="0" indent="0">
              <a:buNone/>
            </a:pPr>
            <a:endParaRPr lang="hu-HU" altLang="en-US" dirty="0" smtClean="0"/>
          </a:p>
          <a:p>
            <a:r>
              <a:rPr lang="hu-HU" altLang="en-US" dirty="0" smtClean="0"/>
              <a:t>Lassabb, mint a nem reflexív kód </a:t>
            </a:r>
            <a:r>
              <a:rPr lang="hu-HU" altLang="en-US" dirty="0" smtClean="0">
                <a:sym typeface="Wingdings" panose="05000000000000000000" pitchFamily="2" charset="2"/>
              </a:rPr>
              <a:t> csak akkor, ha máshogy nem megoldható (pl. egy metódus paramétere „teljesen ismeretlen”, aminek meghívjuk az Add metódusát / </a:t>
            </a:r>
            <a:r>
              <a:rPr lang="hu-HU" altLang="en-US" dirty="0" err="1" smtClean="0">
                <a:sym typeface="Wingdings" panose="05000000000000000000" pitchFamily="2" charset="2"/>
              </a:rPr>
              <a:t>Count</a:t>
            </a:r>
            <a:r>
              <a:rPr lang="hu-HU" altLang="en-US" dirty="0" smtClean="0">
                <a:sym typeface="Wingdings" panose="05000000000000000000" pitchFamily="2" charset="2"/>
              </a:rPr>
              <a:t> tulajdonságát)</a:t>
            </a:r>
          </a:p>
          <a:p>
            <a:r>
              <a:rPr lang="hu-HU" altLang="en-US" dirty="0" smtClean="0">
                <a:sym typeface="Wingdings" panose="05000000000000000000" pitchFamily="2" charset="2"/>
              </a:rPr>
              <a:t>Hasonlóan flexibilis kód, sokkal gyorsabb, de </a:t>
            </a:r>
            <a:r>
              <a:rPr lang="hu-HU" altLang="en-US" dirty="0" err="1" smtClean="0">
                <a:sym typeface="Wingdings" panose="05000000000000000000" pitchFamily="2" charset="2"/>
              </a:rPr>
              <a:t>compiler</a:t>
            </a:r>
            <a:r>
              <a:rPr lang="hu-HU" altLang="en-US" dirty="0" smtClean="0">
                <a:sym typeface="Wingdings" panose="05000000000000000000" pitchFamily="2" charset="2"/>
              </a:rPr>
              <a:t>/</a:t>
            </a:r>
            <a:r>
              <a:rPr lang="hu-HU" altLang="en-US" dirty="0" err="1" smtClean="0">
                <a:sym typeface="Wingdings" panose="05000000000000000000" pitchFamily="2" charset="2"/>
              </a:rPr>
              <a:t>intellisense</a:t>
            </a:r>
            <a:r>
              <a:rPr lang="hu-HU" altLang="en-US" dirty="0" smtClean="0">
                <a:sym typeface="Wingdings" panose="05000000000000000000" pitchFamily="2" charset="2"/>
              </a:rPr>
              <a:t>  segítség nélkül  </a:t>
            </a:r>
            <a:r>
              <a:rPr lang="hu-HU" altLang="en-US" dirty="0" err="1" smtClean="0">
                <a:sym typeface="Wingdings" panose="05000000000000000000" pitchFamily="2" charset="2"/>
              </a:rPr>
              <a:t>dynamic</a:t>
            </a:r>
            <a:r>
              <a:rPr lang="hu-HU" altLang="en-US" dirty="0" smtClean="0">
                <a:sym typeface="Wingdings" panose="05000000000000000000" pitchFamily="2" charset="2"/>
              </a:rPr>
              <a:t> (DLR)</a:t>
            </a:r>
            <a:endParaRPr lang="hu-HU" altLang="en-US" dirty="0" smtClean="0"/>
          </a:p>
        </p:txBody>
      </p:sp>
      <p:sp>
        <p:nvSpPr>
          <p:cNvPr id="6" name="Szövegdoboz 6"/>
          <p:cNvSpPr txBox="1">
            <a:spLocks noChangeArrowheads="1"/>
          </p:cNvSpPr>
          <p:nvPr/>
        </p:nvSpPr>
        <p:spPr bwMode="auto">
          <a:xfrm>
            <a:off x="373128" y="2415876"/>
            <a:ext cx="8397743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algn="l"/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listType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typeof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hu-HU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List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hu-HU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&gt;);</a:t>
            </a:r>
          </a:p>
          <a:p>
            <a:pPr algn="l"/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MethodInfo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addMethod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listType.GetMethod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hu-HU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"Add"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PropertyInfo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countProperty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listType.GetProperty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hu-HU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hu-HU" sz="16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</a:t>
            </a:r>
            <a:r>
              <a:rPr lang="hu-HU" sz="16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algn="l"/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listInstance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Activator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.CreateInstance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listType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algn="l"/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methodResult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addMethod.Invoke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listInstance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endParaRPr lang="hu-HU" sz="16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     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[] { 8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});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</a:t>
            </a:r>
            <a:r>
              <a:rPr lang="hu-HU" sz="16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null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propertyResult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hu-HU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countProperty.GetValue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hu-HU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listInstance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hu-HU" sz="16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1</a:t>
            </a:r>
            <a:endParaRPr lang="hu-HU" sz="1600" kern="0" dirty="0">
              <a:solidFill>
                <a:srgbClr val="000000"/>
              </a:solidFill>
              <a:latin typeface="Consolas"/>
              <a:ea typeface="Calibri"/>
              <a:cs typeface="Times New Roman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643222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Attribútumok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692150"/>
            <a:ext cx="8928100" cy="5761038"/>
          </a:xfrm>
        </p:spPr>
        <p:txBody>
          <a:bodyPr/>
          <a:lstStyle/>
          <a:p>
            <a:r>
              <a:rPr lang="hu-HU" dirty="0" smtClean="0"/>
              <a:t>A fordító által generált </a:t>
            </a:r>
            <a:r>
              <a:rPr lang="hu-HU" dirty="0" err="1" smtClean="0"/>
              <a:t>metaadat</a:t>
            </a:r>
            <a:r>
              <a:rPr lang="hu-HU" dirty="0" smtClean="0"/>
              <a:t> mellé saját </a:t>
            </a:r>
            <a:r>
              <a:rPr lang="hu-HU" dirty="0" err="1" smtClean="0"/>
              <a:t>metaadat</a:t>
            </a:r>
            <a:r>
              <a:rPr lang="hu-HU" dirty="0" smtClean="0"/>
              <a:t> is felvehető</a:t>
            </a:r>
          </a:p>
          <a:p>
            <a:pPr lvl="1"/>
            <a:r>
              <a:rPr lang="hu-HU" dirty="0" smtClean="0"/>
              <a:t>Szerelvény, típus vagy tagok esetében is</a:t>
            </a:r>
          </a:p>
          <a:p>
            <a:r>
              <a:rPr lang="hu-HU" dirty="0" err="1" smtClean="0"/>
              <a:t>System.Attribute</a:t>
            </a:r>
            <a:r>
              <a:rPr lang="hu-HU" dirty="0" smtClean="0"/>
              <a:t> osztály utódai</a:t>
            </a:r>
          </a:p>
          <a:p>
            <a:pPr lvl="1"/>
            <a:r>
              <a:rPr lang="hu-HU" dirty="0" smtClean="0"/>
              <a:t>Léteznek beépített </a:t>
            </a:r>
            <a:r>
              <a:rPr lang="hu-HU" dirty="0" err="1" smtClean="0"/>
              <a:t>attribútumtípusok</a:t>
            </a:r>
            <a:r>
              <a:rPr lang="hu-HU" dirty="0" smtClean="0"/>
              <a:t> különféle célokra, vagy saját </a:t>
            </a:r>
            <a:r>
              <a:rPr lang="hu-HU" dirty="0" err="1" smtClean="0"/>
              <a:t>Attribute</a:t>
            </a:r>
            <a:r>
              <a:rPr lang="hu-HU" dirty="0" smtClean="0"/>
              <a:t> utód is létrehozható</a:t>
            </a:r>
          </a:p>
          <a:p>
            <a:r>
              <a:rPr lang="hu-HU" dirty="0" smtClean="0"/>
              <a:t>Használata speciális formában történik</a:t>
            </a:r>
          </a:p>
          <a:p>
            <a:pPr lvl="1"/>
            <a:r>
              <a:rPr lang="hu-HU" dirty="0" smtClean="0"/>
              <a:t>Névtér, osztály, metódus, tulajdonság, mező stb. fölött – attribútumtól függően ahol engedélyezett</a:t>
            </a:r>
          </a:p>
          <a:p>
            <a:pPr lvl="1"/>
            <a:r>
              <a:rPr lang="hu-HU" dirty="0" smtClean="0"/>
              <a:t>Formátuma: [XXX], ha az </a:t>
            </a:r>
            <a:r>
              <a:rPr lang="hu-HU" dirty="0" err="1" smtClean="0"/>
              <a:t>Attribute</a:t>
            </a:r>
            <a:r>
              <a:rPr lang="hu-HU" dirty="0" smtClean="0"/>
              <a:t> utódosztály neve </a:t>
            </a:r>
            <a:r>
              <a:rPr lang="hu-HU" dirty="0" err="1" smtClean="0"/>
              <a:t>XXXAttribute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6" name="Szövegdoboz 6"/>
          <p:cNvSpPr txBox="1">
            <a:spLocks noChangeArrowheads="1"/>
          </p:cNvSpPr>
          <p:nvPr/>
        </p:nvSpPr>
        <p:spPr bwMode="auto">
          <a:xfrm>
            <a:off x="395420" y="4441970"/>
            <a:ext cx="8397743" cy="255454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en-US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Obsolete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"Do not use this method, use </a:t>
            </a:r>
            <a:r>
              <a:rPr lang="en-US" sz="16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the </a:t>
            </a:r>
            <a:r>
              <a:rPr lang="en-US" sz="1600" dirty="0" err="1" smtClean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NewMethod</a:t>
            </a:r>
            <a:r>
              <a:rPr lang="en-US" sz="16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instead</a:t>
            </a:r>
            <a:r>
              <a:rPr lang="en-US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)]</a:t>
            </a:r>
          </a:p>
          <a:p>
            <a:pPr algn="l"/>
            <a:r>
              <a:rPr lang="hu-HU" sz="16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OldMethod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</a:p>
          <a:p>
            <a:pPr algn="l"/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algn="l"/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NewMethod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}</a:t>
            </a:r>
          </a:p>
          <a:p>
            <a:pPr algn="l"/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Main(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[]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hu-HU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OldMethod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   </a:t>
            </a:r>
            <a:r>
              <a:rPr lang="hu-HU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hu-HU" sz="16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Warningot</a:t>
            </a:r>
            <a:r>
              <a:rPr lang="hu-HU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eredményez</a:t>
            </a:r>
          </a:p>
          <a:p>
            <a:pPr algn="l"/>
            <a:r>
              <a:rPr lang="hu-HU" sz="1600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r>
              <a:rPr lang="hu-HU" sz="16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endParaRPr lang="hu-HU" sz="1600" kern="0" dirty="0">
              <a:solidFill>
                <a:srgbClr val="000000"/>
              </a:solidFill>
              <a:latin typeface="Consolas"/>
              <a:ea typeface="Calibri"/>
              <a:cs typeface="Times New Roman"/>
            </a:endParaRP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575508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Tipikus használati esetek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attribútum a jelölt tag szokványos használatát nem befolyásolja</a:t>
            </a:r>
          </a:p>
          <a:p>
            <a:pPr lvl="1"/>
            <a:r>
              <a:rPr lang="hu-HU" dirty="0" smtClean="0"/>
              <a:t>Minden metódus, tulajdonság, stb. ugyanúgy meghívható/elérhető</a:t>
            </a:r>
          </a:p>
          <a:p>
            <a:r>
              <a:rPr lang="hu-HU" dirty="0" smtClean="0"/>
              <a:t>Kell egy „másik fél”, ami az attribútum meglétét majd reflexióval figyeli, és attól függően hajt végre lépéseket</a:t>
            </a:r>
          </a:p>
          <a:p>
            <a:r>
              <a:rPr lang="hu-HU" dirty="0" smtClean="0"/>
              <a:t>Tipikus felhasználása: automatizmusok/ellenőrzések</a:t>
            </a:r>
          </a:p>
          <a:p>
            <a:pPr lvl="1"/>
            <a:r>
              <a:rPr lang="hu-HU" dirty="0" smtClean="0"/>
              <a:t>Másik programozó segítése: Obsolete, DisplayName, Description</a:t>
            </a:r>
          </a:p>
          <a:p>
            <a:pPr lvl="1"/>
            <a:r>
              <a:rPr lang="hu-HU" dirty="0" smtClean="0"/>
              <a:t>Visual Studio, debugger viselkedése: DebuggerDisplay, </a:t>
            </a:r>
            <a:r>
              <a:rPr lang="hu-HU" dirty="0" err="1" smtClean="0"/>
              <a:t>DebuggerStepThrough</a:t>
            </a:r>
            <a:endParaRPr lang="hu-HU" dirty="0" smtClean="0"/>
          </a:p>
          <a:p>
            <a:pPr lvl="1"/>
            <a:r>
              <a:rPr lang="hu-HU" dirty="0" smtClean="0"/>
              <a:t>Visual Studio, automata generálás: WebMethod, ServiceContract, OperationContract, FaultContract, DataContract, </a:t>
            </a:r>
            <a:r>
              <a:rPr lang="hu-HU" dirty="0" err="1" smtClean="0"/>
              <a:t>DataMember</a:t>
            </a:r>
            <a:endParaRPr lang="hu-HU" dirty="0" smtClean="0"/>
          </a:p>
          <a:p>
            <a:pPr lvl="1"/>
            <a:r>
              <a:rPr lang="hu-HU" dirty="0" smtClean="0"/>
              <a:t>Kód használhatósága: Serializable, Flags, ThreadStatic, DllImport</a:t>
            </a:r>
          </a:p>
          <a:p>
            <a:pPr lvl="1"/>
            <a:r>
              <a:rPr lang="hu-HU" dirty="0" smtClean="0"/>
              <a:t>Automatizmusok támogatása: </a:t>
            </a:r>
            <a:r>
              <a:rPr lang="hu-HU" dirty="0" err="1" smtClean="0"/>
              <a:t>TestFixture</a:t>
            </a:r>
            <a:r>
              <a:rPr lang="hu-HU" dirty="0" smtClean="0"/>
              <a:t>, </a:t>
            </a:r>
            <a:r>
              <a:rPr lang="hu-HU" dirty="0" err="1" smtClean="0"/>
              <a:t>TestCase</a:t>
            </a:r>
            <a:r>
              <a:rPr lang="hu-HU" dirty="0" smtClean="0"/>
              <a:t>, </a:t>
            </a:r>
            <a:r>
              <a:rPr lang="hu-HU" dirty="0" err="1" smtClean="0"/>
              <a:t>TestCaseSource</a:t>
            </a:r>
            <a:r>
              <a:rPr lang="hu-HU" dirty="0" smtClean="0"/>
              <a:t>, Key, ForeignKey, Column</a:t>
            </a:r>
          </a:p>
          <a:p>
            <a:pPr lvl="1"/>
            <a:r>
              <a:rPr lang="hu-HU" dirty="0" smtClean="0"/>
              <a:t>Egyéb (saját) metaadatok: saját attribútumokkal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570810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Attribútumok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Példa: </a:t>
            </a:r>
            <a:r>
              <a:rPr lang="hu-HU" dirty="0" err="1" smtClean="0"/>
              <a:t>CallerMemberName</a:t>
            </a:r>
            <a:endParaRPr lang="hu-HU" dirty="0" smtClean="0"/>
          </a:p>
          <a:p>
            <a:pPr lvl="1"/>
            <a:r>
              <a:rPr lang="hu-HU" dirty="0" smtClean="0"/>
              <a:t>Ha a paraméter nem kap értéket, akkor a hívó neve kerül bele</a:t>
            </a:r>
          </a:p>
        </p:txBody>
      </p:sp>
      <p:sp>
        <p:nvSpPr>
          <p:cNvPr id="6" name="Szövegdoboz 6"/>
          <p:cNvSpPr txBox="1">
            <a:spLocks noChangeArrowheads="1"/>
          </p:cNvSpPr>
          <p:nvPr/>
        </p:nvSpPr>
        <p:spPr bwMode="auto">
          <a:xfrm>
            <a:off x="107950" y="1565334"/>
            <a:ext cx="9036049" cy="18158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protected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OnPropertyChanged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([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CallerMemberName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propertyName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hu-HU" sz="16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PropertyChanged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!= </a:t>
            </a:r>
            <a:r>
              <a:rPr lang="hu-HU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hu-HU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PropertyChanged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hu-HU" sz="16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PropertyChangedEventArgs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propertyName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 </a:t>
            </a:r>
          </a:p>
          <a:p>
            <a:pPr algn="l"/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hu-HU" sz="1600" kern="0" dirty="0">
              <a:solidFill>
                <a:srgbClr val="000000"/>
              </a:solidFill>
              <a:latin typeface="Consolas"/>
              <a:ea typeface="Calibri"/>
              <a:cs typeface="Times New Roman"/>
            </a:endParaRPr>
          </a:p>
        </p:txBody>
      </p:sp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97271" y="3563938"/>
            <a:ext cx="9036049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algn="l"/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Settings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hu-HU" sz="16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someSetting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hu-HU" sz="16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SomeSetting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someSetting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  <a:r>
              <a:rPr lang="hu-HU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someSetting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OnPropertyChanged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 }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64891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Attribútumok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Példa: </a:t>
            </a:r>
            <a:r>
              <a:rPr lang="hu-HU" dirty="0" err="1" smtClean="0"/>
              <a:t>Szerializáció</a:t>
            </a:r>
            <a:r>
              <a:rPr lang="hu-HU" dirty="0" smtClean="0"/>
              <a:t> </a:t>
            </a:r>
            <a:r>
              <a:rPr lang="hu-HU" sz="2000" b="0" dirty="0" smtClean="0"/>
              <a:t>(=adat tárolható formába alakítása, a példában bináris)</a:t>
            </a:r>
            <a:endParaRPr lang="hu-HU" b="0" dirty="0"/>
          </a:p>
        </p:txBody>
      </p:sp>
      <p:sp>
        <p:nvSpPr>
          <p:cNvPr id="6" name="Szövegdoboz 6"/>
          <p:cNvSpPr txBox="1">
            <a:spLocks noChangeArrowheads="1"/>
          </p:cNvSpPr>
          <p:nvPr/>
        </p:nvSpPr>
        <p:spPr bwMode="auto">
          <a:xfrm>
            <a:off x="539440" y="1130058"/>
            <a:ext cx="8137130" cy="57554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algn="l"/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Serializable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  <a:r>
              <a:rPr lang="hu-HU" sz="16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Settings</a:t>
            </a:r>
            <a:endParaRPr lang="hu-HU" sz="16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Setting1 {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pPr algn="l"/>
            <a:r>
              <a:rPr lang="hu-HU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hu-HU" sz="16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Setting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NonSerialized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hu-HU" sz="16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Program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Main(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[]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algn="l"/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hu-HU" sz="16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Settings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settings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Settings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algn="l"/>
            <a:r>
              <a:rPr lang="hu-HU" sz="16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//...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BinaryFormatter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formatter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BinaryFormatter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algn="l"/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FileStream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stream = </a:t>
            </a:r>
            <a:endParaRPr lang="hu-HU" sz="16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FileStream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"settings.dat</a:t>
            </a:r>
            <a:r>
              <a:rPr lang="en-US" sz="1600" dirty="0" smtClean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FileMode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.Create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formatter.Serialize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stream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settings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 </a:t>
            </a:r>
            <a:endParaRPr lang="hu-HU" sz="16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 </a:t>
            </a:r>
            <a:r>
              <a:rPr lang="hu-HU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//mentett információ visszaolvasása: </a:t>
            </a:r>
            <a:r>
              <a:rPr lang="hu-HU" sz="1600" dirty="0" err="1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FileMode.Open</a:t>
            </a:r>
            <a:r>
              <a:rPr lang="hu-HU" sz="16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hu-HU" sz="16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Deserialize</a:t>
            </a:r>
            <a:r>
              <a:rPr lang="hu-HU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  <a:endParaRPr lang="hu-HU" sz="1600" kern="0" dirty="0">
              <a:solidFill>
                <a:srgbClr val="000000"/>
              </a:solidFill>
              <a:latin typeface="Consolas"/>
              <a:ea typeface="Calibri"/>
              <a:cs typeface="Times New Roman"/>
            </a:endParaRP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545394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Saját attribútum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Saját attribútum létrehozása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Attribútum elérése reflexióval</a:t>
            </a:r>
          </a:p>
          <a:p>
            <a:pPr lvl="1"/>
            <a:r>
              <a:rPr lang="hu-HU" dirty="0" smtClean="0"/>
              <a:t>Az eddig említett módszerek is ezt használják </a:t>
            </a:r>
            <a:endParaRPr lang="hu-HU" dirty="0"/>
          </a:p>
        </p:txBody>
      </p:sp>
      <p:sp>
        <p:nvSpPr>
          <p:cNvPr id="6" name="Szövegdoboz 6"/>
          <p:cNvSpPr txBox="1">
            <a:spLocks noChangeArrowheads="1"/>
          </p:cNvSpPr>
          <p:nvPr/>
        </p:nvSpPr>
        <p:spPr bwMode="auto">
          <a:xfrm>
            <a:off x="539440" y="1130058"/>
            <a:ext cx="8137130" cy="255454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algn="l"/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AttributeUsage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AttributeTargets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.Property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)]</a:t>
            </a:r>
          </a:p>
          <a:p>
            <a:pPr algn="l"/>
            <a:r>
              <a:rPr lang="hu-HU" sz="16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HelpAttribute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Attribute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HelpURL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</a:p>
          <a:p>
            <a:pPr algn="l"/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HelpAttribute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helpURL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</a:t>
            </a:r>
            <a:r>
              <a:rPr lang="hu-HU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.HelpURL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helpURL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}</a:t>
            </a:r>
            <a:endParaRPr lang="hu-HU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hu-HU" sz="1600" kern="0" dirty="0">
              <a:solidFill>
                <a:srgbClr val="000000"/>
              </a:solidFill>
              <a:latin typeface="Consolas"/>
              <a:ea typeface="Calibri"/>
              <a:cs typeface="Times New Roman"/>
            </a:endParaRPr>
          </a:p>
        </p:txBody>
      </p:sp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571480" y="3968477"/>
            <a:ext cx="813713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algn="l"/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Help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hu-HU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"http://path.to.my.help.for.setting1.html"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)]</a:t>
            </a:r>
          </a:p>
          <a:p>
            <a:pPr algn="l"/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Setting1 {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  <a:endParaRPr lang="hu-HU" sz="1600" kern="0" dirty="0">
              <a:solidFill>
                <a:srgbClr val="000000"/>
              </a:solidFill>
              <a:latin typeface="Consolas"/>
              <a:ea typeface="Calibri"/>
              <a:cs typeface="Times New Roman"/>
            </a:endParaRPr>
          </a:p>
        </p:txBody>
      </p:sp>
      <p:sp>
        <p:nvSpPr>
          <p:cNvPr id="8" name="Szövegdoboz 6"/>
          <p:cNvSpPr txBox="1">
            <a:spLocks noChangeArrowheads="1"/>
          </p:cNvSpPr>
          <p:nvPr/>
        </p:nvSpPr>
        <p:spPr bwMode="auto">
          <a:xfrm>
            <a:off x="539439" y="5445280"/>
            <a:ext cx="8137131" cy="132343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6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PropertyInfo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propertyInfo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typeof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(Settings).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GetProperty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("Setting1");</a:t>
            </a:r>
            <a:endParaRPr lang="hu-HU" sz="1600" dirty="0" smtClean="0">
              <a:solidFill>
                <a:srgbClr val="2B91A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HelpAttribute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helpAttribute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</a:p>
          <a:p>
            <a:pPr algn="l"/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hu-HU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propertyInfo.GetCustomAttribute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hu-HU" sz="16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HelpAttribute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&gt;();</a:t>
            </a:r>
          </a:p>
          <a:p>
            <a:pPr algn="l"/>
            <a:endParaRPr lang="hu-HU" sz="16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algn="l"/>
            <a:r>
              <a:rPr lang="hu-HU" sz="16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Console</a:t>
            </a:r>
            <a:r>
              <a:rPr lang="hu-HU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.WriteLine</a:t>
            </a:r>
            <a:r>
              <a:rPr lang="hu-HU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hu-HU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helpAttribute.HelpURL</a:t>
            </a:r>
            <a:r>
              <a:rPr lang="hu-HU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hu-HU" sz="1600" kern="0" dirty="0">
              <a:solidFill>
                <a:srgbClr val="000000"/>
              </a:solidFill>
              <a:latin typeface="Consolas"/>
              <a:ea typeface="Calibri"/>
              <a:cs typeface="Times New Roman"/>
            </a:endParaRP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223406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Annotációk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Más nyelvekben (Java/PHP) hasonló célú nyelvi elem</a:t>
            </a:r>
          </a:p>
          <a:p>
            <a:r>
              <a:rPr lang="hu-HU" dirty="0" smtClean="0"/>
              <a:t>PHP</a:t>
            </a:r>
          </a:p>
          <a:p>
            <a:pPr lvl="1"/>
            <a:r>
              <a:rPr lang="hu-HU" dirty="0" smtClean="0"/>
              <a:t>Teljesen a </a:t>
            </a:r>
            <a:r>
              <a:rPr lang="hu-HU" dirty="0" err="1" smtClean="0"/>
              <a:t>kikommentezett</a:t>
            </a:r>
            <a:r>
              <a:rPr lang="hu-HU" dirty="0" smtClean="0"/>
              <a:t> részben van</a:t>
            </a:r>
          </a:p>
          <a:p>
            <a:pPr lvl="1"/>
            <a:r>
              <a:rPr lang="hu-HU" dirty="0" smtClean="0"/>
              <a:t>Tipikusan az IDE/külső eszköz számára értelmezhető</a:t>
            </a:r>
          </a:p>
          <a:p>
            <a:pPr lvl="1"/>
            <a:r>
              <a:rPr lang="hu-HU" dirty="0" smtClean="0"/>
              <a:t>Futás közben nem használható</a:t>
            </a:r>
          </a:p>
          <a:p>
            <a:r>
              <a:rPr lang="hu-HU" dirty="0" smtClean="0"/>
              <a:t>Java</a:t>
            </a:r>
          </a:p>
          <a:p>
            <a:pPr lvl="1"/>
            <a:r>
              <a:rPr lang="hu-HU" dirty="0" smtClean="0"/>
              <a:t>Fordító számára értelmezett</a:t>
            </a:r>
          </a:p>
          <a:p>
            <a:pPr lvl="1"/>
            <a:r>
              <a:rPr lang="hu-HU" dirty="0" smtClean="0"/>
              <a:t>A fordított osztályokban is megmarad</a:t>
            </a:r>
          </a:p>
          <a:p>
            <a:pPr lvl="1"/>
            <a:r>
              <a:rPr lang="hu-HU" dirty="0" smtClean="0"/>
              <a:t>Futás közben is </a:t>
            </a:r>
            <a:r>
              <a:rPr lang="hu-HU" dirty="0"/>
              <a:t>kiolvasható: https://en.wikipedia.org/wiki/Java_annotation</a:t>
            </a:r>
            <a:endParaRPr lang="hu-HU" dirty="0" smtClean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00" y="4403229"/>
            <a:ext cx="3347830" cy="227341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70" y="5572183"/>
            <a:ext cx="3932950" cy="1171517"/>
          </a:xfrm>
          <a:prstGeom prst="rect">
            <a:avLst/>
          </a:prstGeom>
        </p:spPr>
      </p:pic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96834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 - </a:t>
            </a:r>
            <a:r>
              <a:rPr lang="hu-HU" dirty="0" err="1" smtClean="0"/>
              <a:t>XmlSerializer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37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692150"/>
            <a:ext cx="7586663" cy="138588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2143125"/>
            <a:ext cx="5214938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1043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 - </a:t>
            </a:r>
            <a:r>
              <a:rPr lang="hu-HU" dirty="0" err="1" smtClean="0"/>
              <a:t>XmlSerializer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38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" y="692150"/>
            <a:ext cx="8958263" cy="295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2199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 - </a:t>
            </a:r>
            <a:r>
              <a:rPr lang="hu-HU" dirty="0" err="1" smtClean="0"/>
              <a:t>XmlSerializer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39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" y="673441"/>
            <a:ext cx="9129713" cy="57721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9" y="668666"/>
            <a:ext cx="9144389" cy="134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2805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legegyszerűbb „Hello </a:t>
            </a:r>
            <a:r>
              <a:rPr lang="hu-HU" dirty="0" err="1" smtClean="0"/>
              <a:t>world</a:t>
            </a:r>
            <a:r>
              <a:rPr lang="hu-HU" dirty="0" smtClean="0"/>
              <a:t>”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92150"/>
            <a:ext cx="9110127" cy="496916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890" y="2028882"/>
            <a:ext cx="5351929" cy="4829118"/>
          </a:xfrm>
          <a:prstGeom prst="rect">
            <a:avLst/>
          </a:prstGeom>
        </p:spPr>
      </p:pic>
      <p:sp>
        <p:nvSpPr>
          <p:cNvPr id="13" name="Téglalap 12"/>
          <p:cNvSpPr/>
          <p:nvPr/>
        </p:nvSpPr>
        <p:spPr bwMode="auto">
          <a:xfrm>
            <a:off x="7164360" y="691110"/>
            <a:ext cx="1944108" cy="5775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A8"/>
              </a:gs>
            </a:gsLst>
            <a:lin ang="2700000" scaled="1"/>
          </a:gradFill>
          <a:ln w="12700" cap="flat" cmpd="sng" algn="ctr">
            <a:solidFill>
              <a:srgbClr val="6E6E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18000" rIns="1800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rgbClr val="4B4B36"/>
                </a:solidFill>
                <a:effectLst/>
                <a:latin typeface="Calibri" pitchFamily="34" charset="0"/>
              </a:rPr>
              <a:t>Hello1.asm</a:t>
            </a:r>
          </a:p>
        </p:txBody>
      </p:sp>
    </p:spTree>
    <p:extLst>
      <p:ext uri="{BB962C8B-B14F-4D97-AF65-F5344CB8AC3E}">
        <p14:creationId xmlns:p14="http://schemas.microsoft.com/office/powerpoint/2010/main" val="53721672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 - </a:t>
            </a:r>
            <a:r>
              <a:rPr lang="hu-HU" dirty="0" err="1" smtClean="0"/>
              <a:t>XmlSerializer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40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79" y="722065"/>
            <a:ext cx="6300788" cy="442912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" y="4624013"/>
            <a:ext cx="9285988" cy="218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7908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 - </a:t>
            </a:r>
            <a:r>
              <a:rPr lang="hu-HU" dirty="0" err="1" smtClean="0"/>
              <a:t>Sorbarendezés</a:t>
            </a:r>
            <a:r>
              <a:rPr lang="hu-HU" dirty="0" smtClean="0"/>
              <a:t> név szerint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41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2924930"/>
            <a:ext cx="6615113" cy="28860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692150"/>
            <a:ext cx="717232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8734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Példa </a:t>
            </a:r>
            <a:r>
              <a:rPr lang="hu-HU" dirty="0" smtClean="0"/>
              <a:t>- </a:t>
            </a:r>
            <a:r>
              <a:rPr lang="hu-HU" dirty="0" err="1"/>
              <a:t>Sorbarendezés</a:t>
            </a:r>
            <a:r>
              <a:rPr lang="hu-HU" dirty="0"/>
              <a:t> név szerint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42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796081"/>
            <a:ext cx="5072063" cy="190023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3068950"/>
            <a:ext cx="7072313" cy="16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7336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 / </a:t>
            </a:r>
            <a:r>
              <a:rPr lang="hu-HU" dirty="0" err="1" smtClean="0"/>
              <a:t>Reflection</a:t>
            </a:r>
            <a:endParaRPr lang="hu-HU" dirty="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1463" indent="-271463">
              <a:defRPr/>
            </a:pPr>
            <a:r>
              <a:rPr lang="hu-HU" dirty="0" smtClean="0"/>
              <a:t>Hozzon létre egy osztályt, amely képes egy tetszőleges példány tetszőleges szabályok szerinti </a:t>
            </a:r>
            <a:r>
              <a:rPr lang="hu-HU" dirty="0" err="1" smtClean="0"/>
              <a:t>validálására</a:t>
            </a:r>
            <a:endParaRPr lang="hu-HU" dirty="0" smtClean="0"/>
          </a:p>
          <a:p>
            <a:pPr marL="271463" indent="-271463">
              <a:defRPr/>
            </a:pPr>
            <a:endParaRPr lang="hu-HU" dirty="0" smtClean="0"/>
          </a:p>
          <a:p>
            <a:pPr marL="271463" indent="-271463">
              <a:defRPr/>
            </a:pPr>
            <a:r>
              <a:rPr lang="hu-HU" dirty="0" smtClean="0"/>
              <a:t>A megoldás során használjon reflexiót</a:t>
            </a:r>
          </a:p>
          <a:p>
            <a:pPr marL="671513" lvl="1" indent="-271463">
              <a:defRPr/>
            </a:pPr>
            <a:r>
              <a:rPr lang="hu-HU" dirty="0" smtClean="0"/>
              <a:t>A </a:t>
            </a:r>
            <a:r>
              <a:rPr lang="hu-HU" dirty="0" err="1" smtClean="0"/>
              <a:t>RangeAttribute</a:t>
            </a:r>
            <a:r>
              <a:rPr lang="hu-HU" dirty="0"/>
              <a:t> </a:t>
            </a:r>
            <a:r>
              <a:rPr lang="hu-HU" dirty="0" smtClean="0"/>
              <a:t>segítségével egy tulajdonság minimum és maximum értékét lehessen beállítani</a:t>
            </a:r>
          </a:p>
          <a:p>
            <a:pPr marL="671513" lvl="1" indent="-271463">
              <a:defRPr/>
            </a:pPr>
            <a:r>
              <a:rPr lang="hu-HU" dirty="0"/>
              <a:t>A </a:t>
            </a:r>
            <a:r>
              <a:rPr lang="hu-HU" dirty="0" err="1" smtClean="0"/>
              <a:t>MaxLengthAttribute</a:t>
            </a:r>
            <a:r>
              <a:rPr lang="hu-HU" dirty="0" smtClean="0"/>
              <a:t> segítségével egy tulajdonság maximum hosszát lehessen beállítani</a:t>
            </a:r>
          </a:p>
          <a:p>
            <a:pPr marL="671513" lvl="1" indent="-271463">
              <a:defRPr/>
            </a:pPr>
            <a:r>
              <a:rPr lang="hu-HU" dirty="0" smtClean="0"/>
              <a:t>Az </a:t>
            </a:r>
            <a:r>
              <a:rPr lang="hu-HU" dirty="0"/>
              <a:t>ezekhez </a:t>
            </a:r>
            <a:r>
              <a:rPr lang="hu-HU" dirty="0" smtClean="0"/>
              <a:t>illő </a:t>
            </a:r>
            <a:r>
              <a:rPr lang="hu-HU" dirty="0" err="1" smtClean="0"/>
              <a:t>MaxLengthValidation</a:t>
            </a:r>
            <a:r>
              <a:rPr lang="hu-HU" dirty="0" smtClean="0"/>
              <a:t> </a:t>
            </a:r>
            <a:r>
              <a:rPr lang="hu-HU" dirty="0"/>
              <a:t>és </a:t>
            </a:r>
            <a:r>
              <a:rPr lang="hu-HU" dirty="0" err="1" smtClean="0"/>
              <a:t>RangeValidation</a:t>
            </a:r>
            <a:r>
              <a:rPr lang="hu-HU" dirty="0"/>
              <a:t> </a:t>
            </a:r>
            <a:r>
              <a:rPr lang="hu-HU" dirty="0" smtClean="0"/>
              <a:t>osztályok végzik el a </a:t>
            </a:r>
            <a:r>
              <a:rPr lang="hu-HU" dirty="0"/>
              <a:t>tényleges </a:t>
            </a:r>
            <a:r>
              <a:rPr lang="hu-HU" dirty="0" smtClean="0"/>
              <a:t>ellenőrzést. Mindkét </a:t>
            </a:r>
            <a:r>
              <a:rPr lang="hu-HU" dirty="0"/>
              <a:t>osztály implementálja az </a:t>
            </a:r>
            <a:r>
              <a:rPr lang="hu-HU" dirty="0" err="1" smtClean="0"/>
              <a:t>IValidation</a:t>
            </a:r>
            <a:r>
              <a:rPr lang="hu-HU" dirty="0" smtClean="0"/>
              <a:t> interfészt, és a </a:t>
            </a:r>
            <a:r>
              <a:rPr lang="hu-HU" dirty="0" err="1" smtClean="0"/>
              <a:t>validációt</a:t>
            </a:r>
            <a:r>
              <a:rPr lang="hu-HU" dirty="0" smtClean="0"/>
              <a:t> egy </a:t>
            </a:r>
            <a:r>
              <a:rPr lang="hu-HU" b="1" dirty="0" err="1" smtClean="0">
                <a:latin typeface="Consolas" panose="020B0609020204030204" pitchFamily="49" charset="0"/>
              </a:rPr>
              <a:t>Validate</a:t>
            </a:r>
            <a:r>
              <a:rPr lang="hu-HU" b="1" dirty="0" smtClean="0">
                <a:latin typeface="Consolas" panose="020B0609020204030204" pitchFamily="49" charset="0"/>
              </a:rPr>
              <a:t>(xxx)</a:t>
            </a:r>
            <a:r>
              <a:rPr lang="hu-HU" dirty="0" smtClean="0"/>
              <a:t> metóduson keresztül végezzék el</a:t>
            </a:r>
          </a:p>
          <a:p>
            <a:pPr marL="671513" lvl="1" indent="-271463">
              <a:defRPr/>
            </a:pPr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 err="1" smtClean="0"/>
              <a:t>ValidationFactory</a:t>
            </a:r>
            <a:r>
              <a:rPr lang="hu-HU" dirty="0" smtClean="0"/>
              <a:t> osztály felelős egy megadott attribútumhoz a megfelelő </a:t>
            </a:r>
            <a:r>
              <a:rPr lang="hu-HU" dirty="0" err="1" smtClean="0"/>
              <a:t>validátor</a:t>
            </a:r>
            <a:r>
              <a:rPr lang="hu-HU" dirty="0" smtClean="0"/>
              <a:t> osztály létrehozásáért</a:t>
            </a:r>
          </a:p>
          <a:p>
            <a:pPr marL="671513" lvl="1" indent="-271463">
              <a:defRPr/>
            </a:pPr>
            <a:r>
              <a:rPr lang="hu-HU" dirty="0" smtClean="0"/>
              <a:t>A </a:t>
            </a:r>
            <a:r>
              <a:rPr lang="hu-HU" dirty="0"/>
              <a:t>Validator osztály </a:t>
            </a:r>
            <a:r>
              <a:rPr lang="hu-HU" b="1" dirty="0" err="1" smtClean="0">
                <a:latin typeface="Consolas" panose="020B0609020204030204" pitchFamily="49" charset="0"/>
              </a:rPr>
              <a:t>public</a:t>
            </a:r>
            <a:r>
              <a:rPr lang="hu-HU" b="1" dirty="0" smtClean="0">
                <a:latin typeface="Consolas" panose="020B0609020204030204" pitchFamily="49" charset="0"/>
              </a:rPr>
              <a:t> </a:t>
            </a:r>
            <a:r>
              <a:rPr lang="hu-HU" b="1" dirty="0" err="1">
                <a:latin typeface="Consolas" panose="020B0609020204030204" pitchFamily="49" charset="0"/>
              </a:rPr>
              <a:t>bool</a:t>
            </a:r>
            <a:r>
              <a:rPr lang="hu-HU" b="1" dirty="0">
                <a:latin typeface="Consolas" panose="020B0609020204030204" pitchFamily="49" charset="0"/>
              </a:rPr>
              <a:t> </a:t>
            </a:r>
            <a:r>
              <a:rPr lang="hu-HU" b="1" dirty="0" err="1">
                <a:latin typeface="Consolas" panose="020B0609020204030204" pitchFamily="49" charset="0"/>
              </a:rPr>
              <a:t>Validate</a:t>
            </a:r>
            <a:r>
              <a:rPr lang="hu-HU" b="1" dirty="0">
                <a:latin typeface="Consolas" panose="020B0609020204030204" pitchFamily="49" charset="0"/>
              </a:rPr>
              <a:t>(</a:t>
            </a:r>
            <a:r>
              <a:rPr lang="hu-HU" b="1" dirty="0" err="1">
                <a:latin typeface="Consolas" panose="020B0609020204030204" pitchFamily="49" charset="0"/>
              </a:rPr>
              <a:t>object</a:t>
            </a:r>
            <a:r>
              <a:rPr lang="hu-HU" b="1" dirty="0">
                <a:latin typeface="Consolas" panose="020B0609020204030204" pitchFamily="49" charset="0"/>
              </a:rPr>
              <a:t> </a:t>
            </a:r>
            <a:r>
              <a:rPr lang="hu-HU" b="1" dirty="0" err="1">
                <a:latin typeface="Consolas" panose="020B0609020204030204" pitchFamily="49" charset="0"/>
              </a:rPr>
              <a:t>instance</a:t>
            </a:r>
            <a:r>
              <a:rPr lang="hu-HU" b="1" dirty="0" smtClean="0">
                <a:latin typeface="Consolas" panose="020B0609020204030204" pitchFamily="49" charset="0"/>
              </a:rPr>
              <a:t>)</a:t>
            </a:r>
            <a:r>
              <a:rPr lang="hu-HU" dirty="0" smtClean="0"/>
              <a:t> metódusa végzi a tényleges ellenőrzést. A paraméterül kapott példány tulajdonságait megjelölő attribútumokra a </a:t>
            </a:r>
            <a:r>
              <a:rPr lang="hu-HU" dirty="0" err="1" smtClean="0"/>
              <a:t>Factory</a:t>
            </a:r>
            <a:r>
              <a:rPr lang="hu-HU" dirty="0" smtClean="0"/>
              <a:t> segítségével kérje le az ellenőrzést elvégző példányt, és annak a </a:t>
            </a:r>
            <a:r>
              <a:rPr lang="hu-HU" b="1" dirty="0" err="1" smtClean="0">
                <a:latin typeface="Consolas" panose="020B0609020204030204" pitchFamily="49" charset="0"/>
              </a:rPr>
              <a:t>Validate</a:t>
            </a:r>
            <a:r>
              <a:rPr lang="hu-HU" b="1" dirty="0" smtClean="0">
                <a:latin typeface="Consolas" panose="020B0609020204030204" pitchFamily="49" charset="0"/>
              </a:rPr>
              <a:t>(xxx)</a:t>
            </a:r>
            <a:r>
              <a:rPr lang="hu-HU" dirty="0" smtClean="0"/>
              <a:t> metódusa segítségével futtassa le a példányra az összes ellenőrzést</a:t>
            </a:r>
            <a:endParaRPr lang="hu-HU" dirty="0"/>
          </a:p>
        </p:txBody>
      </p:sp>
      <p:sp>
        <p:nvSpPr>
          <p:cNvPr id="5124" name="Dia számának hely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1pPr>
            <a:lvl2pPr marL="742950" indent="-28575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2pPr>
            <a:lvl3pPr marL="11430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3pPr>
            <a:lvl4pPr marL="16002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4pPr>
            <a:lvl5pPr marL="2057400" indent="-228600" eaLnBrk="0" hangingPunct="0">
              <a:defRPr sz="1200">
                <a:solidFill>
                  <a:srgbClr val="4B4B36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4B4B36"/>
                </a:solidFill>
                <a:latin typeface="Calibri" pitchFamily="34" charset="0"/>
              </a:defRPr>
            </a:lvl9pPr>
          </a:lstStyle>
          <a:p>
            <a:pPr eaLnBrk="1" hangingPunct="1"/>
            <a:fld id="{62353AB5-2010-49EE-8A63-179C7A49A7B8}" type="slidenum">
              <a:rPr lang="hu-HU" sz="1000" smtClean="0">
                <a:solidFill>
                  <a:schemeClr val="tx1"/>
                </a:solidFill>
              </a:rPr>
              <a:pPr eaLnBrk="1" hangingPunct="1"/>
              <a:t>43</a:t>
            </a:fld>
            <a:endParaRPr lang="hu-HU" sz="10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15271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SOLID elvek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 = </a:t>
            </a:r>
            <a:r>
              <a:rPr lang="hu-HU" dirty="0" err="1" smtClean="0"/>
              <a:t>Single</a:t>
            </a:r>
            <a:r>
              <a:rPr lang="hu-HU" dirty="0" smtClean="0"/>
              <a:t> </a:t>
            </a:r>
            <a:r>
              <a:rPr lang="hu-HU" dirty="0" err="1" smtClean="0"/>
              <a:t>Responsibility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817001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Ugyanez, függvényhívással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92150"/>
            <a:ext cx="8877075" cy="61658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50" y="1953580"/>
            <a:ext cx="4932050" cy="4904420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 bwMode="auto">
          <a:xfrm>
            <a:off x="7164360" y="691110"/>
            <a:ext cx="1944108" cy="5775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A8"/>
              </a:gs>
            </a:gsLst>
            <a:lin ang="2700000" scaled="1"/>
          </a:gradFill>
          <a:ln w="12700" cap="flat" cmpd="sng" algn="ctr">
            <a:solidFill>
              <a:srgbClr val="6E6E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18000" rIns="1800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rgbClr val="4B4B36"/>
                </a:solidFill>
                <a:effectLst/>
                <a:latin typeface="Calibri" pitchFamily="34" charset="0"/>
              </a:rPr>
              <a:t>Hello2.asm</a:t>
            </a:r>
          </a:p>
        </p:txBody>
      </p:sp>
    </p:spTree>
    <p:extLst>
      <p:ext uri="{BB962C8B-B14F-4D97-AF65-F5344CB8AC3E}">
        <p14:creationId xmlns:p14="http://schemas.microsoft.com/office/powerpoint/2010/main" val="219314487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 nincs minden függvény ugyanott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0" y="691110"/>
            <a:ext cx="9075978" cy="504221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" y="3187521"/>
            <a:ext cx="9107071" cy="3844950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sp>
        <p:nvSpPr>
          <p:cNvPr id="10" name="Téglalap 9"/>
          <p:cNvSpPr/>
          <p:nvPr/>
        </p:nvSpPr>
        <p:spPr bwMode="auto">
          <a:xfrm>
            <a:off x="7164360" y="691110"/>
            <a:ext cx="1944108" cy="5775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A8"/>
              </a:gs>
            </a:gsLst>
            <a:lin ang="2700000" scaled="1"/>
          </a:gradFill>
          <a:ln w="12700" cap="flat" cmpd="sng" algn="ctr">
            <a:solidFill>
              <a:srgbClr val="6E6E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18000" rIns="1800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rgbClr val="4B4B36"/>
                </a:solidFill>
                <a:effectLst/>
                <a:latin typeface="Calibri" pitchFamily="34" charset="0"/>
              </a:rPr>
              <a:t>Hello3a.asm</a:t>
            </a:r>
          </a:p>
        </p:txBody>
      </p:sp>
      <p:sp>
        <p:nvSpPr>
          <p:cNvPr id="11" name="Téglalap 10"/>
          <p:cNvSpPr/>
          <p:nvPr/>
        </p:nvSpPr>
        <p:spPr bwMode="auto">
          <a:xfrm>
            <a:off x="7147465" y="3186481"/>
            <a:ext cx="1944108" cy="57759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A8"/>
              </a:gs>
            </a:gsLst>
            <a:lin ang="2700000" scaled="1"/>
          </a:gradFill>
          <a:ln w="12700" cap="flat" cmpd="sng" algn="ctr">
            <a:solidFill>
              <a:srgbClr val="6E6E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" tIns="18000" rIns="18000" bIns="1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rgbClr val="4B4B36"/>
                </a:solidFill>
                <a:effectLst/>
                <a:latin typeface="Calibri" pitchFamily="34" charset="0"/>
              </a:rPr>
              <a:t>Hello3b.asm</a:t>
            </a:r>
          </a:p>
        </p:txBody>
      </p:sp>
    </p:spTree>
    <p:extLst>
      <p:ext uri="{BB962C8B-B14F-4D97-AF65-F5344CB8AC3E}">
        <p14:creationId xmlns:p14="http://schemas.microsoft.com/office/powerpoint/2010/main" val="191303094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Code</a:t>
            </a:r>
            <a:r>
              <a:rPr lang="hu-HU" dirty="0" smtClean="0"/>
              <a:t>, </a:t>
            </a:r>
            <a:r>
              <a:rPr lang="hu-HU" dirty="0" err="1" smtClean="0"/>
              <a:t>Compile</a:t>
            </a:r>
            <a:r>
              <a:rPr lang="hu-HU" dirty="0" smtClean="0"/>
              <a:t>, LINK – </a:t>
            </a:r>
            <a:r>
              <a:rPr lang="hu-HU" dirty="0" err="1" smtClean="0"/>
              <a:t>static</a:t>
            </a:r>
            <a:r>
              <a:rPr lang="hu-HU" dirty="0" smtClean="0"/>
              <a:t> linking!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5" y="692150"/>
            <a:ext cx="4760066" cy="52572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1802"/>
            <a:ext cx="9144000" cy="443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0610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Klasszikus fordítás</a:t>
            </a:r>
          </a:p>
        </p:txBody>
      </p:sp>
      <p:sp>
        <p:nvSpPr>
          <p:cNvPr id="6147" name="Tartalom helye 2"/>
          <p:cNvSpPr>
            <a:spLocks noGrp="1"/>
          </p:cNvSpPr>
          <p:nvPr>
            <p:ph idx="1"/>
          </p:nvPr>
        </p:nvSpPr>
        <p:spPr>
          <a:xfrm>
            <a:off x="5214938" y="260560"/>
            <a:ext cx="3821112" cy="6408890"/>
          </a:xfrm>
        </p:spPr>
        <p:txBody>
          <a:bodyPr/>
          <a:lstStyle/>
          <a:p>
            <a:r>
              <a:rPr lang="hu-HU" dirty="0" err="1" smtClean="0"/>
              <a:t>Object</a:t>
            </a:r>
            <a:r>
              <a:rPr lang="hu-HU" dirty="0" smtClean="0"/>
              <a:t> File: Egy köztes kód-reprezentáció, a fordító generálja a forráskód lefordítása után</a:t>
            </a:r>
          </a:p>
          <a:p>
            <a:r>
              <a:rPr lang="hu-HU" dirty="0" smtClean="0"/>
              <a:t>Tartalmazza: az értelmezett, fordított kódot és </a:t>
            </a:r>
            <a:r>
              <a:rPr lang="hu-HU" u="sng" dirty="0" err="1" smtClean="0"/>
              <a:t>relokációs</a:t>
            </a:r>
            <a:r>
              <a:rPr lang="hu-HU" u="sng" dirty="0" smtClean="0"/>
              <a:t> adatokat</a:t>
            </a:r>
            <a:r>
              <a:rPr lang="hu-HU" dirty="0" smtClean="0"/>
              <a:t>, utóbbit a </a:t>
            </a:r>
            <a:r>
              <a:rPr lang="hu-HU" dirty="0" err="1" smtClean="0"/>
              <a:t>linker</a:t>
            </a:r>
            <a:r>
              <a:rPr lang="hu-HU" dirty="0" smtClean="0"/>
              <a:t> használja a futtatható állomány generálásához</a:t>
            </a:r>
          </a:p>
          <a:p>
            <a:endParaRPr lang="hu-HU" dirty="0" smtClean="0"/>
          </a:p>
          <a:p>
            <a:r>
              <a:rPr lang="hu-HU" dirty="0" smtClean="0"/>
              <a:t>A külső </a:t>
            </a:r>
            <a:r>
              <a:rPr lang="hu-HU" dirty="0" err="1" smtClean="0"/>
              <a:t>library</a:t>
            </a:r>
            <a:r>
              <a:rPr lang="hu-HU" dirty="0" smtClean="0"/>
              <a:t> kód </a:t>
            </a:r>
            <a:r>
              <a:rPr lang="hu-HU" dirty="0" err="1" smtClean="0"/>
              <a:t>static</a:t>
            </a:r>
            <a:r>
              <a:rPr lang="hu-HU" dirty="0" smtClean="0"/>
              <a:t> linking esetén bekerül az EXE állományba; </a:t>
            </a:r>
            <a:r>
              <a:rPr lang="hu-HU" dirty="0" err="1" smtClean="0"/>
              <a:t>dynamic</a:t>
            </a:r>
            <a:r>
              <a:rPr lang="hu-HU" dirty="0" smtClean="0"/>
              <a:t> linking esetén nem</a:t>
            </a: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323850" y="908050"/>
            <a:ext cx="2808288" cy="6477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/>
              <a:t>FORR</a:t>
            </a:r>
            <a:r>
              <a:rPr lang="hu-HU" sz="2000" b="1"/>
              <a:t>ÁS</a:t>
            </a:r>
          </a:p>
          <a:p>
            <a:r>
              <a:rPr lang="hu-HU" sz="2000" b="1"/>
              <a:t>(.cpp, .pas, .c, .cs, .*)</a:t>
            </a:r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323850" y="1989138"/>
            <a:ext cx="2808288" cy="86518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hu-HU" sz="2000" b="1"/>
              <a:t>ELŐFELDOLGOZÁS,</a:t>
            </a:r>
          </a:p>
          <a:p>
            <a:r>
              <a:rPr lang="hu-HU" sz="2000" b="1"/>
              <a:t>FORDÍTÁS</a:t>
            </a:r>
          </a:p>
        </p:txBody>
      </p:sp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323850" y="3213100"/>
            <a:ext cx="2122488" cy="7921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hu-HU" sz="2000" b="1" dirty="0" smtClean="0"/>
              <a:t>SAJÁT OBJECT </a:t>
            </a:r>
            <a:r>
              <a:rPr lang="hu-HU" sz="2000" b="1" dirty="0"/>
              <a:t>FILE</a:t>
            </a:r>
          </a:p>
          <a:p>
            <a:r>
              <a:rPr lang="hu-HU" sz="2000" b="1" dirty="0"/>
              <a:t>(.o, .</a:t>
            </a:r>
            <a:r>
              <a:rPr lang="hu-HU" sz="2000" b="1" dirty="0" err="1"/>
              <a:t>obj</a:t>
            </a:r>
            <a:r>
              <a:rPr lang="hu-HU" sz="2000" b="1" dirty="0"/>
              <a:t>)</a:t>
            </a:r>
          </a:p>
        </p:txBody>
      </p:sp>
      <p:sp>
        <p:nvSpPr>
          <p:cNvPr id="6153" name="Rectangle 10"/>
          <p:cNvSpPr>
            <a:spLocks noChangeArrowheads="1"/>
          </p:cNvSpPr>
          <p:nvPr/>
        </p:nvSpPr>
        <p:spPr bwMode="auto">
          <a:xfrm>
            <a:off x="2700338" y="2878137"/>
            <a:ext cx="2447925" cy="1416051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hu-HU" sz="2000" b="1" dirty="0"/>
              <a:t>KÜLSŐ </a:t>
            </a:r>
            <a:r>
              <a:rPr lang="hu-HU" sz="2000" b="1" dirty="0" smtClean="0"/>
              <a:t/>
            </a:r>
            <a:br>
              <a:rPr lang="hu-HU" sz="2000" b="1" dirty="0" smtClean="0"/>
            </a:br>
            <a:r>
              <a:rPr lang="hu-HU" sz="2000" b="1" dirty="0" smtClean="0"/>
              <a:t>OBJECT/LIBRARY </a:t>
            </a:r>
            <a:br>
              <a:rPr lang="hu-HU" sz="2000" b="1" dirty="0" smtClean="0"/>
            </a:br>
            <a:r>
              <a:rPr lang="hu-HU" sz="2000" b="1" dirty="0" smtClean="0"/>
              <a:t>FILE-OK</a:t>
            </a:r>
            <a:endParaRPr lang="hu-HU" sz="2000" b="1" dirty="0"/>
          </a:p>
          <a:p>
            <a:r>
              <a:rPr lang="hu-HU" sz="2000" b="1" dirty="0"/>
              <a:t>(.o, .</a:t>
            </a:r>
            <a:r>
              <a:rPr lang="hu-HU" sz="2000" b="1" dirty="0" err="1"/>
              <a:t>obj</a:t>
            </a:r>
            <a:r>
              <a:rPr lang="hu-HU" sz="2000" b="1" dirty="0"/>
              <a:t>, .</a:t>
            </a:r>
            <a:r>
              <a:rPr lang="hu-HU" sz="2000" b="1" dirty="0" err="1"/>
              <a:t>so</a:t>
            </a:r>
            <a:r>
              <a:rPr lang="hu-HU" sz="2000" b="1" dirty="0"/>
              <a:t>, .</a:t>
            </a:r>
            <a:r>
              <a:rPr lang="hu-HU" sz="2000" b="1" dirty="0" err="1"/>
              <a:t>dll</a:t>
            </a:r>
            <a:r>
              <a:rPr lang="hu-HU" sz="2000" b="1" dirty="0"/>
              <a:t>)</a:t>
            </a:r>
          </a:p>
        </p:txBody>
      </p:sp>
      <p:sp>
        <p:nvSpPr>
          <p:cNvPr id="6154" name="Oval 11"/>
          <p:cNvSpPr>
            <a:spLocks noChangeArrowheads="1"/>
          </p:cNvSpPr>
          <p:nvPr/>
        </p:nvSpPr>
        <p:spPr bwMode="auto">
          <a:xfrm>
            <a:off x="755650" y="4437063"/>
            <a:ext cx="2303463" cy="129698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hu-HU" sz="2400" b="1" u="sng" dirty="0"/>
              <a:t>LINKELÉS</a:t>
            </a:r>
          </a:p>
        </p:txBody>
      </p:sp>
      <p:sp>
        <p:nvSpPr>
          <p:cNvPr id="6155" name="Rectangle 12"/>
          <p:cNvSpPr>
            <a:spLocks noChangeArrowheads="1"/>
          </p:cNvSpPr>
          <p:nvPr/>
        </p:nvSpPr>
        <p:spPr bwMode="auto">
          <a:xfrm>
            <a:off x="468313" y="6138863"/>
            <a:ext cx="3097212" cy="7191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hu-HU" sz="2000" b="1"/>
              <a:t>FUTTATHATÓ FILE</a:t>
            </a:r>
          </a:p>
          <a:p>
            <a:r>
              <a:rPr lang="hu-HU" sz="2000" b="1"/>
              <a:t>(.exe)</a:t>
            </a:r>
          </a:p>
        </p:txBody>
      </p:sp>
      <p:sp>
        <p:nvSpPr>
          <p:cNvPr id="6156" name="Line 13"/>
          <p:cNvSpPr>
            <a:spLocks noChangeShapeType="1"/>
          </p:cNvSpPr>
          <p:nvPr/>
        </p:nvSpPr>
        <p:spPr bwMode="auto">
          <a:xfrm>
            <a:off x="1692275" y="1557338"/>
            <a:ext cx="0" cy="431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157" name="Line 14"/>
          <p:cNvSpPr>
            <a:spLocks noChangeShapeType="1"/>
          </p:cNvSpPr>
          <p:nvPr/>
        </p:nvSpPr>
        <p:spPr bwMode="auto">
          <a:xfrm>
            <a:off x="1116013" y="2852738"/>
            <a:ext cx="0" cy="36036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158" name="Line 15"/>
          <p:cNvSpPr>
            <a:spLocks noChangeShapeType="1"/>
          </p:cNvSpPr>
          <p:nvPr/>
        </p:nvSpPr>
        <p:spPr bwMode="auto">
          <a:xfrm>
            <a:off x="1116013" y="4005263"/>
            <a:ext cx="360362" cy="50323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159" name="Line 16"/>
          <p:cNvSpPr>
            <a:spLocks noChangeShapeType="1"/>
          </p:cNvSpPr>
          <p:nvPr/>
        </p:nvSpPr>
        <p:spPr bwMode="auto">
          <a:xfrm flipH="1">
            <a:off x="2843213" y="4292600"/>
            <a:ext cx="433387" cy="431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160" name="Line 17"/>
          <p:cNvSpPr>
            <a:spLocks noChangeShapeType="1"/>
          </p:cNvSpPr>
          <p:nvPr/>
        </p:nvSpPr>
        <p:spPr bwMode="auto">
          <a:xfrm>
            <a:off x="1908175" y="5734050"/>
            <a:ext cx="0" cy="431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Static linking</a:t>
            </a:r>
          </a:p>
        </p:txBody>
      </p:sp>
      <p:sp>
        <p:nvSpPr>
          <p:cNvPr id="7171" name="Tartalom helye 2"/>
          <p:cNvSpPr>
            <a:spLocks noGrp="1"/>
          </p:cNvSpPr>
          <p:nvPr>
            <p:ph idx="1"/>
          </p:nvPr>
        </p:nvSpPr>
        <p:spPr>
          <a:xfrm>
            <a:off x="3786188" y="692150"/>
            <a:ext cx="5249862" cy="5761038"/>
          </a:xfrm>
        </p:spPr>
        <p:txBody>
          <a:bodyPr/>
          <a:lstStyle/>
          <a:p>
            <a:r>
              <a:rPr lang="hu-HU" dirty="0" smtClean="0"/>
              <a:t>Az összes használt függvény/ erőforrás a programban van</a:t>
            </a:r>
          </a:p>
          <a:p>
            <a:r>
              <a:rPr lang="hu-HU" dirty="0" smtClean="0"/>
              <a:t>Ezek helye a fordítóprogram számára ismert</a:t>
            </a:r>
          </a:p>
          <a:p>
            <a:r>
              <a:rPr lang="hu-HU" dirty="0" smtClean="0"/>
              <a:t>Így fordításkor az ezekre történő hivatkozás előre megadható, mert az adott kód a program saját címterületén található</a:t>
            </a:r>
          </a:p>
          <a:p>
            <a:r>
              <a:rPr lang="hu-HU" dirty="0" smtClean="0"/>
              <a:t>Ugyanazt a függvényt több program is külön-külön betölti </a:t>
            </a:r>
            <a:r>
              <a:rPr lang="hu-HU" dirty="0" smtClean="0">
                <a:sym typeface="Wingdings" pitchFamily="2" charset="2"/>
              </a:rPr>
              <a:t></a:t>
            </a:r>
            <a:r>
              <a:rPr lang="hu-HU" dirty="0" smtClean="0"/>
              <a:t> pazarlás</a:t>
            </a:r>
          </a:p>
          <a:p>
            <a:r>
              <a:rPr lang="hu-HU" dirty="0" smtClean="0"/>
              <a:t>A Klasszikus (nem </a:t>
            </a:r>
            <a:r>
              <a:rPr lang="hu-HU" dirty="0" err="1" smtClean="0"/>
              <a:t>overlay</a:t>
            </a:r>
            <a:r>
              <a:rPr lang="hu-HU" dirty="0" smtClean="0"/>
              <a:t>) DOS programok (</a:t>
            </a:r>
            <a:r>
              <a:rPr lang="hu-HU" dirty="0" err="1" smtClean="0"/>
              <a:t>pl</a:t>
            </a:r>
            <a:r>
              <a:rPr lang="hu-HU" dirty="0" smtClean="0"/>
              <a:t>: </a:t>
            </a:r>
            <a:r>
              <a:rPr lang="hu-HU" dirty="0" err="1" smtClean="0"/>
              <a:t>Turbo</a:t>
            </a:r>
            <a:r>
              <a:rPr lang="hu-HU" dirty="0" smtClean="0"/>
              <a:t> Pascal)</a:t>
            </a:r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684213" y="1484313"/>
            <a:ext cx="20875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hu-HU" sz="2400">
                <a:latin typeface="Times New Roman" pitchFamily="18" charset="0"/>
              </a:rPr>
              <a:t>SomeFunct1</a:t>
            </a:r>
          </a:p>
        </p:txBody>
      </p:sp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684213" y="1989138"/>
            <a:ext cx="20875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hu-HU" sz="2400">
                <a:latin typeface="Times New Roman" pitchFamily="18" charset="0"/>
              </a:rPr>
              <a:t>SomeFunct2</a:t>
            </a:r>
          </a:p>
        </p:txBody>
      </p:sp>
      <p:sp>
        <p:nvSpPr>
          <p:cNvPr id="7176" name="Rectangle 6"/>
          <p:cNvSpPr>
            <a:spLocks noChangeArrowheads="1"/>
          </p:cNvSpPr>
          <p:nvPr/>
        </p:nvSpPr>
        <p:spPr bwMode="auto">
          <a:xfrm>
            <a:off x="684213" y="2492375"/>
            <a:ext cx="20875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hu-HU" sz="2400">
                <a:latin typeface="Times New Roman" pitchFamily="18" charset="0"/>
              </a:rPr>
              <a:t>SomeFunct3</a:t>
            </a:r>
          </a:p>
        </p:txBody>
      </p:sp>
      <p:sp>
        <p:nvSpPr>
          <p:cNvPr id="7177" name="Rectangle 7"/>
          <p:cNvSpPr>
            <a:spLocks noChangeArrowheads="1"/>
          </p:cNvSpPr>
          <p:nvPr/>
        </p:nvSpPr>
        <p:spPr bwMode="auto">
          <a:xfrm>
            <a:off x="684213" y="3284538"/>
            <a:ext cx="2087562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hu-HU" sz="2400">
                <a:latin typeface="Times New Roman" pitchFamily="18" charset="0"/>
              </a:rPr>
              <a:t>Constant2</a:t>
            </a:r>
          </a:p>
        </p:txBody>
      </p:sp>
      <p:sp>
        <p:nvSpPr>
          <p:cNvPr id="7178" name="Rectangle 8"/>
          <p:cNvSpPr>
            <a:spLocks noChangeArrowheads="1"/>
          </p:cNvSpPr>
          <p:nvPr/>
        </p:nvSpPr>
        <p:spPr bwMode="auto">
          <a:xfrm>
            <a:off x="684213" y="2997200"/>
            <a:ext cx="2087562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hu-HU" sz="2400">
                <a:latin typeface="Times New Roman" pitchFamily="18" charset="0"/>
              </a:rPr>
              <a:t>Constant1</a:t>
            </a:r>
          </a:p>
        </p:txBody>
      </p:sp>
      <p:sp>
        <p:nvSpPr>
          <p:cNvPr id="7179" name="Rectangle 9"/>
          <p:cNvSpPr>
            <a:spLocks noChangeArrowheads="1"/>
          </p:cNvSpPr>
          <p:nvPr/>
        </p:nvSpPr>
        <p:spPr bwMode="auto">
          <a:xfrm>
            <a:off x="684213" y="3573463"/>
            <a:ext cx="2087562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hu-HU" sz="2400">
                <a:latin typeface="Times New Roman" pitchFamily="18" charset="0"/>
              </a:rPr>
              <a:t>Constant3</a:t>
            </a:r>
          </a:p>
        </p:txBody>
      </p:sp>
      <p:sp>
        <p:nvSpPr>
          <p:cNvPr id="7180" name="Rectangle 10"/>
          <p:cNvSpPr>
            <a:spLocks noChangeArrowheads="1"/>
          </p:cNvSpPr>
          <p:nvPr/>
        </p:nvSpPr>
        <p:spPr bwMode="auto">
          <a:xfrm>
            <a:off x="684213" y="3932238"/>
            <a:ext cx="2087562" cy="2925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hu-HU" sz="2400">
                <a:latin typeface="Times New Roman" pitchFamily="18" charset="0"/>
              </a:rPr>
              <a:t>Main Code</a:t>
            </a:r>
          </a:p>
          <a:p>
            <a:r>
              <a:rPr lang="hu-HU" sz="2400">
                <a:latin typeface="Times New Roman" pitchFamily="18" charset="0"/>
              </a:rPr>
              <a:t>.</a:t>
            </a:r>
          </a:p>
          <a:p>
            <a:r>
              <a:rPr lang="hu-HU" sz="2400">
                <a:latin typeface="Times New Roman" pitchFamily="18" charset="0"/>
              </a:rPr>
              <a:t>@SomeFunct3</a:t>
            </a:r>
          </a:p>
          <a:p>
            <a:r>
              <a:rPr lang="hu-HU" sz="2400">
                <a:latin typeface="Times New Roman" pitchFamily="18" charset="0"/>
              </a:rPr>
              <a:t>.</a:t>
            </a:r>
          </a:p>
          <a:p>
            <a:r>
              <a:rPr lang="hu-HU" sz="2400">
                <a:latin typeface="Times New Roman" pitchFamily="18" charset="0"/>
              </a:rPr>
              <a:t>.</a:t>
            </a:r>
          </a:p>
          <a:p>
            <a:r>
              <a:rPr lang="hu-HU" sz="2400">
                <a:latin typeface="Times New Roman" pitchFamily="18" charset="0"/>
              </a:rPr>
              <a:t>@SomeFunct1</a:t>
            </a:r>
          </a:p>
          <a:p>
            <a:r>
              <a:rPr lang="hu-HU" sz="2400">
                <a:latin typeface="Times New Roman" pitchFamily="18" charset="0"/>
              </a:rPr>
              <a:t>.</a:t>
            </a:r>
          </a:p>
          <a:p>
            <a:r>
              <a:rPr lang="hu-HU" sz="2400">
                <a:latin typeface="Times New Roman" pitchFamily="18" charset="0"/>
              </a:rPr>
              <a:t>.</a:t>
            </a:r>
          </a:p>
        </p:txBody>
      </p:sp>
      <p:sp>
        <p:nvSpPr>
          <p:cNvPr id="7181" name="Line 11"/>
          <p:cNvSpPr>
            <a:spLocks noChangeShapeType="1"/>
          </p:cNvSpPr>
          <p:nvPr/>
        </p:nvSpPr>
        <p:spPr bwMode="auto">
          <a:xfrm flipH="1">
            <a:off x="179388" y="5949950"/>
            <a:ext cx="50482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182" name="Line 12"/>
          <p:cNvSpPr>
            <a:spLocks noChangeShapeType="1"/>
          </p:cNvSpPr>
          <p:nvPr/>
        </p:nvSpPr>
        <p:spPr bwMode="auto">
          <a:xfrm flipV="1">
            <a:off x="179388" y="1700213"/>
            <a:ext cx="0" cy="424973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183" name="Line 13"/>
          <p:cNvSpPr>
            <a:spLocks noChangeShapeType="1"/>
          </p:cNvSpPr>
          <p:nvPr/>
        </p:nvSpPr>
        <p:spPr bwMode="auto">
          <a:xfrm>
            <a:off x="179388" y="1700213"/>
            <a:ext cx="50482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184" name="Line 25"/>
          <p:cNvSpPr>
            <a:spLocks noChangeShapeType="1"/>
          </p:cNvSpPr>
          <p:nvPr/>
        </p:nvSpPr>
        <p:spPr bwMode="auto">
          <a:xfrm>
            <a:off x="323850" y="2708275"/>
            <a:ext cx="3603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185" name="Line 26"/>
          <p:cNvSpPr>
            <a:spLocks noChangeShapeType="1"/>
          </p:cNvSpPr>
          <p:nvPr/>
        </p:nvSpPr>
        <p:spPr bwMode="auto">
          <a:xfrm flipH="1">
            <a:off x="323850" y="4868863"/>
            <a:ext cx="35877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186" name="Line 27"/>
          <p:cNvSpPr>
            <a:spLocks noChangeShapeType="1"/>
          </p:cNvSpPr>
          <p:nvPr/>
        </p:nvSpPr>
        <p:spPr bwMode="auto">
          <a:xfrm flipV="1">
            <a:off x="323850" y="2708275"/>
            <a:ext cx="0" cy="216058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187" name="Line 28"/>
          <p:cNvSpPr>
            <a:spLocks noChangeShapeType="1"/>
          </p:cNvSpPr>
          <p:nvPr/>
        </p:nvSpPr>
        <p:spPr bwMode="auto">
          <a:xfrm flipH="1">
            <a:off x="2771775" y="6165850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188" name="Line 29"/>
          <p:cNvSpPr>
            <a:spLocks noChangeShapeType="1"/>
          </p:cNvSpPr>
          <p:nvPr/>
        </p:nvSpPr>
        <p:spPr bwMode="auto">
          <a:xfrm flipH="1">
            <a:off x="2771775" y="5084763"/>
            <a:ext cx="3603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189" name="Line 30"/>
          <p:cNvSpPr>
            <a:spLocks noChangeShapeType="1"/>
          </p:cNvSpPr>
          <p:nvPr/>
        </p:nvSpPr>
        <p:spPr bwMode="auto">
          <a:xfrm flipV="1">
            <a:off x="3132138" y="2708275"/>
            <a:ext cx="0" cy="237648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190" name="Line 31"/>
          <p:cNvSpPr>
            <a:spLocks noChangeShapeType="1"/>
          </p:cNvSpPr>
          <p:nvPr/>
        </p:nvSpPr>
        <p:spPr bwMode="auto">
          <a:xfrm flipH="1">
            <a:off x="2771775" y="2708275"/>
            <a:ext cx="35877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191" name="Line 32"/>
          <p:cNvSpPr>
            <a:spLocks noChangeShapeType="1"/>
          </p:cNvSpPr>
          <p:nvPr/>
        </p:nvSpPr>
        <p:spPr bwMode="auto">
          <a:xfrm flipV="1">
            <a:off x="3348038" y="1700213"/>
            <a:ext cx="0" cy="446563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192" name="Line 33"/>
          <p:cNvSpPr>
            <a:spLocks noChangeShapeType="1"/>
          </p:cNvSpPr>
          <p:nvPr/>
        </p:nvSpPr>
        <p:spPr bwMode="auto">
          <a:xfrm flipH="1">
            <a:off x="2771775" y="1700213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" name="Rectangle 38"/>
          <p:cNvSpPr>
            <a:spLocks noChangeArrowheads="1"/>
          </p:cNvSpPr>
          <p:nvPr/>
        </p:nvSpPr>
        <p:spPr bwMode="auto">
          <a:xfrm>
            <a:off x="539750" y="981075"/>
            <a:ext cx="2447925" cy="5048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609600" indent="-609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Program</a:t>
            </a:r>
            <a:endParaRPr lang="hu-HU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AE79-17DB-46D7-9133-7C77A31B789C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10409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lver">
  <a:themeElements>
    <a:clrScheme name="Silv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lver">
      <a:majorFont>
        <a:latin typeface="Segoe U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/>
            </a:gs>
            <a:gs pos="100000">
              <a:srgbClr val="C0C0A8"/>
            </a:gs>
          </a:gsLst>
          <a:lin ang="2700000" scaled="1"/>
        </a:gradFill>
        <a:ln w="12700" cap="flat" cmpd="sng" algn="ctr">
          <a:solidFill>
            <a:srgbClr val="6E6E5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" tIns="18000" rIns="18000" bIns="18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200" b="0" i="0" u="none" strike="noStrike" cap="none" normalizeH="0" baseline="0" smtClean="0">
            <a:ln>
              <a:noFill/>
            </a:ln>
            <a:solidFill>
              <a:srgbClr val="4B4B3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FF"/>
            </a:gs>
            <a:gs pos="100000">
              <a:srgbClr val="C0C0A8"/>
            </a:gs>
          </a:gsLst>
          <a:lin ang="2700000" scaled="1"/>
        </a:gradFill>
        <a:ln w="12700" cap="flat" cmpd="sng" algn="ctr">
          <a:solidFill>
            <a:srgbClr val="6E6E5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" tIns="18000" rIns="18000" bIns="18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200" b="0" i="0" u="none" strike="noStrike" cap="none" normalizeH="0" baseline="0" smtClean="0">
            <a:ln>
              <a:noFill/>
            </a:ln>
            <a:solidFill>
              <a:srgbClr val="4B4B36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Silv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lv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lv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14525</TotalTime>
  <Words>2829</Words>
  <Application>Microsoft Office PowerPoint</Application>
  <PresentationFormat>Diavetítés a képernyőre (4:3 oldalarány)</PresentationFormat>
  <Paragraphs>484</Paragraphs>
  <Slides>46</Slides>
  <Notes>25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46</vt:i4>
      </vt:variant>
    </vt:vector>
  </HeadingPairs>
  <TitlesOfParts>
    <vt:vector size="53" baseType="lpstr">
      <vt:lpstr>Segoe UI</vt:lpstr>
      <vt:lpstr>Consolas</vt:lpstr>
      <vt:lpstr>Calibri</vt:lpstr>
      <vt:lpstr>Wingdings</vt:lpstr>
      <vt:lpstr>Times New Roman</vt:lpstr>
      <vt:lpstr>Courier New</vt:lpstr>
      <vt:lpstr>Silver</vt:lpstr>
      <vt:lpstr>Haladó fejlesztési technikák</vt:lpstr>
      <vt:lpstr>Haladó fejlesztési technikák</vt:lpstr>
      <vt:lpstr>Tipikus futtatható állományok</vt:lpstr>
      <vt:lpstr>A legegyszerűbb „Hello world”</vt:lpstr>
      <vt:lpstr>Ugyanez, függvényhívással</vt:lpstr>
      <vt:lpstr>Ha nincs minden függvény ugyanott</vt:lpstr>
      <vt:lpstr>Code, Compile, LINK – static linking!</vt:lpstr>
      <vt:lpstr>Klasszikus fordítás</vt:lpstr>
      <vt:lpstr>Static linking</vt:lpstr>
      <vt:lpstr>Dynamic linking</vt:lpstr>
      <vt:lpstr>Static vs Dynamic Linking</vt:lpstr>
      <vt:lpstr>RDATA, DATA, CODE/TEXT</vt:lpstr>
      <vt:lpstr>Dynamic Link Library / Shared Object</vt:lpstr>
      <vt:lpstr>Managed/Unmanaged</vt:lpstr>
      <vt:lpstr>Natív DLL-ek</vt:lpstr>
      <vt:lpstr>Natív DLL hívása</vt:lpstr>
      <vt:lpstr>Natív DLL hívása C# nyelven</vt:lpstr>
      <vt:lpstr>Felügyelt DLL-ek</vt:lpstr>
      <vt:lpstr>    Futtatási folyamat (.NET)</vt:lpstr>
      <vt:lpstr>Felügyelt Assembly - Sandboxing</vt:lpstr>
      <vt:lpstr>Felügyelt DLL betöltése</vt:lpstr>
      <vt:lpstr>Eszközök</vt:lpstr>
      <vt:lpstr>Managed Asembly tartalma</vt:lpstr>
      <vt:lpstr>Haladó fejlesztési technikák</vt:lpstr>
      <vt:lpstr>Reflexió</vt:lpstr>
      <vt:lpstr>Metaadat</vt:lpstr>
      <vt:lpstr>Futásidejű típusanalízis - Assembly</vt:lpstr>
      <vt:lpstr>Futásidejű típusanalízis - Type</vt:lpstr>
      <vt:lpstr>Futásidejű típusanalízis – xxxInfo</vt:lpstr>
      <vt:lpstr>Reflektált kódelemek használata futásidőben</vt:lpstr>
      <vt:lpstr>Attribútumok</vt:lpstr>
      <vt:lpstr>Tipikus használati esetek</vt:lpstr>
      <vt:lpstr>Attribútumok</vt:lpstr>
      <vt:lpstr>Attribútumok</vt:lpstr>
      <vt:lpstr>Saját attribútum</vt:lpstr>
      <vt:lpstr>Annotációk</vt:lpstr>
      <vt:lpstr>Példa - XmlSerializer</vt:lpstr>
      <vt:lpstr>Példa - XmlSerializer</vt:lpstr>
      <vt:lpstr>Példa - XmlSerializer</vt:lpstr>
      <vt:lpstr>Példa - XmlSerializer</vt:lpstr>
      <vt:lpstr>Példa - Sorbarendezés név szerint</vt:lpstr>
      <vt:lpstr>Példa - Sorbarendezés név szerint</vt:lpstr>
      <vt:lpstr>Feladat / Reflection</vt:lpstr>
      <vt:lpstr>SOLID elvek</vt:lpstr>
      <vt:lpstr>PowerPoint-bemutató</vt:lpstr>
      <vt:lpstr>PowerPoint-bemutató</vt:lpstr>
    </vt:vector>
  </TitlesOfParts>
  <Company>BMF NIK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Reflexió és egyedi attribútumok</dc:title>
  <dc:creator>Miklós Árpád</dc:creator>
  <cp:lastModifiedBy>Zs</cp:lastModifiedBy>
  <cp:revision>252</cp:revision>
  <dcterms:created xsi:type="dcterms:W3CDTF">2006-05-29T11:27:00Z</dcterms:created>
  <dcterms:modified xsi:type="dcterms:W3CDTF">2020-09-14T12:30:21Z</dcterms:modified>
</cp:coreProperties>
</file>