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258" r:id="rId3"/>
    <p:sldId id="757" r:id="rId4"/>
    <p:sldId id="781" r:id="rId5"/>
    <p:sldId id="785" r:id="rId6"/>
    <p:sldId id="786" r:id="rId7"/>
    <p:sldId id="787" r:id="rId8"/>
    <p:sldId id="789" r:id="rId9"/>
    <p:sldId id="790" r:id="rId10"/>
    <p:sldId id="791" r:id="rId11"/>
    <p:sldId id="792" r:id="rId12"/>
    <p:sldId id="794" r:id="rId13"/>
    <p:sldId id="798" r:id="rId14"/>
    <p:sldId id="799" r:id="rId15"/>
    <p:sldId id="800" r:id="rId16"/>
    <p:sldId id="795" r:id="rId17"/>
    <p:sldId id="796" r:id="rId18"/>
    <p:sldId id="797" r:id="rId19"/>
    <p:sldId id="566" r:id="rId20"/>
    <p:sldId id="301" r:id="rId21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6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ransition spd="med">
    <p:cove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CCD52CA-6380-49FE-80BE-6E2DFC2F268D}" type="slidenum">
              <a:rPr lang="hu-HU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sz="4000" dirty="0" smtClean="0"/>
              <a:t>Haladó </a:t>
            </a:r>
            <a:r>
              <a:rPr lang="hu-HU" sz="4000" dirty="0"/>
              <a:t>fejlesztési technikák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Projektmunka / Féléves Feladat</a:t>
            </a: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TEST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92149"/>
            <a:ext cx="8086725" cy="4929188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356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PROGRAM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7950" y="692149"/>
            <a:ext cx="8928100" cy="604996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Console</a:t>
            </a:r>
            <a:r>
              <a:rPr lang="hu-HU" dirty="0"/>
              <a:t> </a:t>
            </a:r>
            <a:r>
              <a:rPr lang="hu-HU" dirty="0" err="1"/>
              <a:t>App</a:t>
            </a:r>
            <a:r>
              <a:rPr lang="hu-HU" dirty="0"/>
              <a:t> csak </a:t>
            </a:r>
            <a:r>
              <a:rPr lang="hu-HU" dirty="0" err="1"/>
              <a:t>L</a:t>
            </a:r>
            <a:r>
              <a:rPr lang="hu-HU" dirty="0" err="1" smtClean="0"/>
              <a:t>ogic</a:t>
            </a:r>
            <a:r>
              <a:rPr lang="hu-HU" dirty="0" smtClean="0"/>
              <a:t> </a:t>
            </a:r>
            <a:r>
              <a:rPr lang="hu-HU" dirty="0"/>
              <a:t>műveletet hív, a </a:t>
            </a:r>
            <a:r>
              <a:rPr lang="hu-HU" dirty="0" err="1"/>
              <a:t>Logic</a:t>
            </a:r>
            <a:r>
              <a:rPr lang="hu-HU" dirty="0"/>
              <a:t> a CRUD műveleteket továbbítja a </a:t>
            </a:r>
            <a:r>
              <a:rPr lang="hu-HU" dirty="0" err="1"/>
              <a:t>Repo</a:t>
            </a:r>
            <a:r>
              <a:rPr lang="hu-HU" dirty="0"/>
              <a:t> felé, és a </a:t>
            </a:r>
            <a:r>
              <a:rPr lang="hu-HU" dirty="0" err="1"/>
              <a:t>Repo</a:t>
            </a:r>
            <a:r>
              <a:rPr lang="hu-HU" dirty="0"/>
              <a:t> hívja a </a:t>
            </a:r>
            <a:r>
              <a:rPr lang="hu-HU" dirty="0" err="1"/>
              <a:t>DbContext</a:t>
            </a:r>
            <a:r>
              <a:rPr lang="hu-HU" dirty="0"/>
              <a:t> metódusokat</a:t>
            </a:r>
            <a:r>
              <a:rPr lang="hu-HU" dirty="0" smtClean="0"/>
              <a:t>.</a:t>
            </a:r>
          </a:p>
          <a:p>
            <a:pPr lvl="1"/>
            <a:r>
              <a:rPr lang="hu-HU" b="0" dirty="0"/>
              <a:t>Minden réteg </a:t>
            </a:r>
            <a:r>
              <a:rPr lang="hu-HU" u="sng" dirty="0"/>
              <a:t>CSAK</a:t>
            </a:r>
            <a:r>
              <a:rPr lang="hu-HU" b="0" dirty="0"/>
              <a:t> az alatta lévő réteggel kommunikálhat (esetleges felfele kommunikáció: eseményekkel - jelenleg nem szükséges</a:t>
            </a:r>
            <a:r>
              <a:rPr lang="hu-HU" b="0" dirty="0" smtClean="0"/>
              <a:t>)</a:t>
            </a:r>
          </a:p>
          <a:p>
            <a:r>
              <a:rPr lang="hu-HU" dirty="0"/>
              <a:t>Minden </a:t>
            </a:r>
            <a:r>
              <a:rPr lang="hu-HU" dirty="0" err="1"/>
              <a:t>DbContext</a:t>
            </a:r>
            <a:r>
              <a:rPr lang="hu-HU" dirty="0"/>
              <a:t>/</a:t>
            </a:r>
            <a:r>
              <a:rPr lang="hu-HU" dirty="0" err="1"/>
              <a:t>Repository</a:t>
            </a:r>
            <a:r>
              <a:rPr lang="hu-HU" dirty="0"/>
              <a:t>/</a:t>
            </a:r>
            <a:r>
              <a:rPr lang="hu-HU" dirty="0" err="1"/>
              <a:t>Logic</a:t>
            </a:r>
            <a:r>
              <a:rPr lang="hu-HU" dirty="0"/>
              <a:t> </a:t>
            </a:r>
            <a:r>
              <a:rPr lang="hu-HU" dirty="0" err="1"/>
              <a:t>példányosítás</a:t>
            </a:r>
            <a:r>
              <a:rPr lang="hu-HU" dirty="0"/>
              <a:t> itt történik, lehetőleg egy </a:t>
            </a:r>
            <a:r>
              <a:rPr lang="hu-HU" dirty="0" err="1"/>
              <a:t>Factory</a:t>
            </a:r>
            <a:r>
              <a:rPr lang="hu-HU" dirty="0"/>
              <a:t> osztályon  </a:t>
            </a:r>
            <a:r>
              <a:rPr lang="hu-HU" dirty="0" smtClean="0"/>
              <a:t>keresztül</a:t>
            </a:r>
          </a:p>
          <a:p>
            <a:pPr lvl="1"/>
            <a:r>
              <a:rPr lang="hu-HU" dirty="0" err="1" smtClean="0"/>
              <a:t>DbContext</a:t>
            </a:r>
            <a:r>
              <a:rPr lang="hu-HU" dirty="0" smtClean="0"/>
              <a:t> leszármazottból EGYETLEN példányt használ mindegyik </a:t>
            </a:r>
            <a:r>
              <a:rPr lang="hu-HU" dirty="0" err="1" smtClean="0"/>
              <a:t>Repository</a:t>
            </a:r>
            <a:r>
              <a:rPr lang="hu-HU" dirty="0" smtClean="0"/>
              <a:t> (</a:t>
            </a:r>
            <a:r>
              <a:rPr lang="hu-HU" dirty="0" err="1" smtClean="0"/>
              <a:t>Singleton</a:t>
            </a:r>
            <a:r>
              <a:rPr lang="hu-HU" dirty="0" smtClean="0"/>
              <a:t> Design </a:t>
            </a:r>
            <a:r>
              <a:rPr lang="hu-HU" dirty="0" err="1" smtClean="0"/>
              <a:t>Pattern</a:t>
            </a:r>
            <a:r>
              <a:rPr lang="hu-HU" dirty="0"/>
              <a:t> </a:t>
            </a:r>
            <a:r>
              <a:rPr lang="hu-HU" dirty="0" smtClean="0"/>
              <a:t>is, akár, hibalehetőségeket ld. Prog4)!</a:t>
            </a:r>
          </a:p>
          <a:p>
            <a:pPr lvl="1"/>
            <a:r>
              <a:rPr lang="hu-HU" b="0" dirty="0" err="1" smtClean="0"/>
              <a:t>Logic</a:t>
            </a:r>
            <a:r>
              <a:rPr lang="hu-HU" b="0" dirty="0" smtClean="0"/>
              <a:t> osztályok ugyanazon </a:t>
            </a:r>
            <a:r>
              <a:rPr lang="hu-HU" b="0" dirty="0" err="1" smtClean="0"/>
              <a:t>Repo</a:t>
            </a:r>
            <a:r>
              <a:rPr lang="hu-HU" b="0" dirty="0" smtClean="0"/>
              <a:t> példányokat használják az egyes típusokból</a:t>
            </a:r>
            <a:endParaRPr lang="hu-HU" b="0" dirty="0"/>
          </a:p>
          <a:p>
            <a:r>
              <a:rPr lang="hu-HU" dirty="0" smtClean="0"/>
              <a:t>SOLID elveknek megfelelő</a:t>
            </a:r>
          </a:p>
          <a:p>
            <a:pPr lvl="1"/>
            <a:r>
              <a:rPr lang="hu-HU" b="0" dirty="0" smtClean="0"/>
              <a:t>A </a:t>
            </a:r>
            <a:r>
              <a:rPr lang="hu-HU" b="0" dirty="0" err="1"/>
              <a:t>Console</a:t>
            </a:r>
            <a:r>
              <a:rPr lang="hu-HU" b="0" dirty="0"/>
              <a:t> </a:t>
            </a:r>
            <a:r>
              <a:rPr lang="hu-HU" b="0" dirty="0" err="1"/>
              <a:t>App-on</a:t>
            </a:r>
            <a:r>
              <a:rPr lang="hu-HU" b="0" dirty="0"/>
              <a:t> kívül más project </a:t>
            </a:r>
            <a:r>
              <a:rPr lang="hu-HU" u="sng" dirty="0"/>
              <a:t>NEM HASZNÁLHAT</a:t>
            </a:r>
            <a:r>
              <a:rPr lang="hu-HU" b="0" dirty="0"/>
              <a:t> </a:t>
            </a:r>
            <a:r>
              <a:rPr lang="hu-HU" b="0" dirty="0" err="1"/>
              <a:t>Console.Read</a:t>
            </a:r>
            <a:r>
              <a:rPr lang="hu-HU" b="0" dirty="0"/>
              <a:t>/</a:t>
            </a:r>
            <a:r>
              <a:rPr lang="hu-HU" b="0" dirty="0" err="1"/>
              <a:t>Write</a:t>
            </a:r>
            <a:r>
              <a:rPr lang="hu-HU" b="0" dirty="0"/>
              <a:t> műveleteket</a:t>
            </a:r>
          </a:p>
          <a:p>
            <a:pPr lvl="1"/>
            <a:r>
              <a:rPr lang="hu-HU" b="0" dirty="0"/>
              <a:t>A </a:t>
            </a:r>
            <a:r>
              <a:rPr lang="hu-HU" b="0" dirty="0" err="1"/>
              <a:t>Logic</a:t>
            </a:r>
            <a:r>
              <a:rPr lang="hu-HU" b="0" dirty="0"/>
              <a:t> és a </a:t>
            </a:r>
            <a:r>
              <a:rPr lang="hu-HU" b="0" dirty="0" err="1"/>
              <a:t>Console</a:t>
            </a:r>
            <a:r>
              <a:rPr lang="hu-HU" b="0" dirty="0"/>
              <a:t> </a:t>
            </a:r>
            <a:r>
              <a:rPr lang="hu-HU" b="0" dirty="0" err="1"/>
              <a:t>App</a:t>
            </a:r>
            <a:r>
              <a:rPr lang="hu-HU" b="0" dirty="0"/>
              <a:t> </a:t>
            </a:r>
            <a:r>
              <a:rPr lang="hu-HU" u="sng" dirty="0"/>
              <a:t>NEM HASZNÁLHAT</a:t>
            </a:r>
            <a:r>
              <a:rPr lang="hu-HU" b="0" dirty="0"/>
              <a:t> </a:t>
            </a:r>
            <a:r>
              <a:rPr lang="hu-HU" b="0" dirty="0" err="1"/>
              <a:t>dbContext</a:t>
            </a:r>
            <a:r>
              <a:rPr lang="hu-HU" b="0" dirty="0"/>
              <a:t> metódusokat, ez egyedül a </a:t>
            </a:r>
            <a:r>
              <a:rPr lang="hu-HU" b="0" dirty="0" err="1"/>
              <a:t>Repository-nak</a:t>
            </a:r>
            <a:r>
              <a:rPr lang="hu-HU" b="0" dirty="0"/>
              <a:t> engedélyezett</a:t>
            </a:r>
          </a:p>
          <a:p>
            <a:r>
              <a:rPr lang="hu-HU" dirty="0" err="1" smtClean="0"/>
              <a:t>Menüvezérelt</a:t>
            </a:r>
            <a:r>
              <a:rPr lang="hu-HU" dirty="0" smtClean="0"/>
              <a:t>: </a:t>
            </a:r>
            <a:r>
              <a:rPr lang="en-US" dirty="0" err="1" smtClean="0"/>
              <a:t>ConsoleMenu</a:t>
            </a:r>
            <a:r>
              <a:rPr lang="en-US" dirty="0" smtClean="0"/>
              <a:t>-simple</a:t>
            </a:r>
            <a:r>
              <a:rPr lang="hu-HU" dirty="0" smtClean="0"/>
              <a:t> / </a:t>
            </a:r>
            <a:r>
              <a:rPr lang="en-US" dirty="0" err="1" smtClean="0"/>
              <a:t>EasyConsole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74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Rétegzett alkalmazás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" y="692150"/>
            <a:ext cx="9142212" cy="5689260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065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 a </a:t>
            </a:r>
            <a:r>
              <a:rPr lang="hu-HU" dirty="0" smtClean="0"/>
              <a:t>rétegek között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548600"/>
            <a:ext cx="8928100" cy="5904588"/>
          </a:xfrm>
        </p:spPr>
        <p:txBody>
          <a:bodyPr/>
          <a:lstStyle/>
          <a:p>
            <a:r>
              <a:rPr lang="hu-HU" dirty="0" smtClean="0">
                <a:sym typeface="Wingdings" panose="05000000000000000000" pitchFamily="2" charset="2"/>
              </a:rPr>
              <a:t>Biztonsági </a:t>
            </a:r>
            <a:r>
              <a:rPr lang="hu-HU" dirty="0">
                <a:sym typeface="Wingdings" panose="05000000000000000000" pitchFamily="2" charset="2"/>
              </a:rPr>
              <a:t>probléma lehet, ha az ORM-</a:t>
            </a:r>
            <a:r>
              <a:rPr lang="hu-HU" dirty="0" err="1">
                <a:sym typeface="Wingdings" panose="05000000000000000000" pitchFamily="2" charset="2"/>
              </a:rPr>
              <a:t>hez</a:t>
            </a:r>
            <a:r>
              <a:rPr lang="hu-HU" dirty="0">
                <a:sym typeface="Wingdings" panose="05000000000000000000" pitchFamily="2" charset="2"/>
              </a:rPr>
              <a:t> csatolt </a:t>
            </a:r>
            <a:r>
              <a:rPr lang="hu-HU" dirty="0" err="1"/>
              <a:t>Entity</a:t>
            </a:r>
            <a:r>
              <a:rPr lang="hu-HU" dirty="0"/>
              <a:t> példányok a </a:t>
            </a:r>
            <a:r>
              <a:rPr lang="hu-HU" dirty="0" smtClean="0"/>
              <a:t>Data/</a:t>
            </a:r>
            <a:r>
              <a:rPr lang="hu-HU" dirty="0" err="1" smtClean="0"/>
              <a:t>Repo</a:t>
            </a:r>
            <a:r>
              <a:rPr lang="hu-HU" dirty="0" smtClean="0"/>
              <a:t> </a:t>
            </a:r>
            <a:r>
              <a:rPr lang="hu-HU" dirty="0"/>
              <a:t>réteg fölött is </a:t>
            </a:r>
            <a:r>
              <a:rPr lang="hu-HU" dirty="0" smtClean="0"/>
              <a:t>elérhetőek</a:t>
            </a:r>
          </a:p>
          <a:p>
            <a:pPr lvl="1"/>
            <a:r>
              <a:rPr lang="hu-HU" dirty="0" smtClean="0"/>
              <a:t>Pl. a logikában nincs eljárás egy dolgozó fizetésének módosítására, de van eljárás egy részleg áthelyezésére</a:t>
            </a:r>
          </a:p>
          <a:p>
            <a:pPr lvl="1"/>
            <a:r>
              <a:rPr lang="hu-HU" dirty="0" smtClean="0"/>
              <a:t>EMP </a:t>
            </a:r>
            <a:r>
              <a:rPr lang="hu-HU" dirty="0" err="1" smtClean="0"/>
              <a:t>singleEmp</a:t>
            </a:r>
            <a:r>
              <a:rPr lang="hu-HU" dirty="0" smtClean="0"/>
              <a:t> = </a:t>
            </a:r>
            <a:r>
              <a:rPr lang="hu-HU" dirty="0" err="1" smtClean="0"/>
              <a:t>myLogic.GetEmp</a:t>
            </a:r>
            <a:r>
              <a:rPr lang="hu-HU" dirty="0" smtClean="0"/>
              <a:t>(7788);</a:t>
            </a:r>
            <a:br>
              <a:rPr lang="hu-HU" dirty="0" smtClean="0"/>
            </a:br>
            <a:r>
              <a:rPr lang="hu-HU" dirty="0" err="1" smtClean="0"/>
              <a:t>singleEmp.SAL</a:t>
            </a:r>
            <a:r>
              <a:rPr lang="hu-HU" dirty="0" smtClean="0"/>
              <a:t> = 10000;</a:t>
            </a:r>
            <a:br>
              <a:rPr lang="hu-HU" dirty="0" smtClean="0"/>
            </a:br>
            <a:r>
              <a:rPr lang="hu-HU" dirty="0" err="1" smtClean="0"/>
              <a:t>myLogic.RelocateDept</a:t>
            </a:r>
            <a:r>
              <a:rPr lang="hu-HU" dirty="0" smtClean="0"/>
              <a:t>(30, </a:t>
            </a:r>
            <a:r>
              <a:rPr lang="hu-HU" dirty="0"/>
              <a:t>”</a:t>
            </a:r>
            <a:r>
              <a:rPr lang="hu-HU" dirty="0" smtClean="0"/>
              <a:t>Budapest”);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RelocateDept</a:t>
            </a:r>
            <a:r>
              <a:rPr lang="hu-HU" dirty="0" smtClean="0"/>
              <a:t>() –</a:t>
            </a:r>
            <a:r>
              <a:rPr lang="hu-HU" dirty="0" err="1" smtClean="0"/>
              <a:t>ben</a:t>
            </a:r>
            <a:r>
              <a:rPr lang="hu-HU" dirty="0" smtClean="0"/>
              <a:t> lévő </a:t>
            </a:r>
            <a:r>
              <a:rPr lang="hu-HU" dirty="0" err="1" smtClean="0"/>
              <a:t>SaveChanges</a:t>
            </a:r>
            <a:r>
              <a:rPr lang="hu-HU" dirty="0" smtClean="0"/>
              <a:t>() a fizetés módosítását is elmenti!</a:t>
            </a:r>
          </a:p>
          <a:p>
            <a:pPr lvl="1"/>
            <a:r>
              <a:rPr lang="hu-HU" dirty="0" smtClean="0"/>
              <a:t>Ez </a:t>
            </a:r>
            <a:r>
              <a:rPr lang="hu-HU" b="1" u="sng" dirty="0" smtClean="0"/>
              <a:t>most a féléves feladatban </a:t>
            </a:r>
            <a:r>
              <a:rPr lang="hu-HU" dirty="0" smtClean="0"/>
              <a:t>nem gond</a:t>
            </a:r>
            <a:r>
              <a:rPr lang="en-US" dirty="0" smtClean="0"/>
              <a:t>, </a:t>
            </a:r>
            <a:r>
              <a:rPr lang="hu-HU" dirty="0" smtClean="0"/>
              <a:t>valódi alkalmazásnál köztes Business </a:t>
            </a:r>
            <a:r>
              <a:rPr lang="hu-HU" dirty="0" err="1" smtClean="0"/>
              <a:t>Model</a:t>
            </a:r>
            <a:r>
              <a:rPr lang="hu-HU" dirty="0" smtClean="0"/>
              <a:t> / DTO </a:t>
            </a:r>
            <a:r>
              <a:rPr lang="hu-HU" dirty="0" smtClean="0"/>
              <a:t>osztályok használata javasolt</a:t>
            </a:r>
          </a:p>
          <a:p>
            <a:r>
              <a:rPr lang="hu-HU" dirty="0" smtClean="0"/>
              <a:t>A </a:t>
            </a:r>
            <a:r>
              <a:rPr lang="hu-HU" dirty="0"/>
              <a:t>rétegek közötti </a:t>
            </a:r>
            <a:r>
              <a:rPr lang="hu-HU" dirty="0" smtClean="0"/>
              <a:t>példány-továbbítás </a:t>
            </a:r>
            <a:r>
              <a:rPr lang="hu-HU" dirty="0" smtClean="0"/>
              <a:t>megoldásai:</a:t>
            </a:r>
          </a:p>
          <a:p>
            <a:pPr lvl="1"/>
            <a:r>
              <a:rPr lang="hu-HU" dirty="0"/>
              <a:t>Funkcionalitás-korlátozott </a:t>
            </a:r>
            <a:r>
              <a:rPr lang="hu-HU" dirty="0" err="1"/>
              <a:t>entity</a:t>
            </a:r>
            <a:r>
              <a:rPr lang="hu-HU" dirty="0"/>
              <a:t> példányok (pl. </a:t>
            </a:r>
            <a:r>
              <a:rPr lang="hu-HU" dirty="0" err="1"/>
              <a:t>setter</a:t>
            </a:r>
            <a:r>
              <a:rPr lang="hu-HU" dirty="0"/>
              <a:t> </a:t>
            </a:r>
            <a:r>
              <a:rPr lang="hu-HU" dirty="0" smtClean="0"/>
              <a:t>nélkül)</a:t>
            </a:r>
          </a:p>
          <a:p>
            <a:pPr lvl="1"/>
            <a:r>
              <a:rPr lang="hu-HU" dirty="0" smtClean="0"/>
              <a:t>Láthatósággal</a:t>
            </a:r>
            <a:r>
              <a:rPr lang="hu-HU" dirty="0"/>
              <a:t>: rétegen </a:t>
            </a:r>
            <a:r>
              <a:rPr lang="hu-HU" dirty="0" smtClean="0"/>
              <a:t>belül az </a:t>
            </a:r>
            <a:r>
              <a:rPr lang="hu-HU" dirty="0" err="1" smtClean="0"/>
              <a:t>internal</a:t>
            </a:r>
            <a:r>
              <a:rPr lang="hu-HU" dirty="0" smtClean="0"/>
              <a:t> is látszik, </a:t>
            </a:r>
            <a:r>
              <a:rPr lang="hu-HU" dirty="0"/>
              <a:t>rétegek között </a:t>
            </a:r>
            <a:r>
              <a:rPr lang="hu-HU" dirty="0" smtClean="0"/>
              <a:t>csak a </a:t>
            </a:r>
            <a:r>
              <a:rPr lang="hu-HU" dirty="0" err="1" smtClean="0"/>
              <a:t>public</a:t>
            </a:r>
            <a:endParaRPr lang="hu-HU" dirty="0" smtClean="0"/>
          </a:p>
          <a:p>
            <a:pPr lvl="1"/>
            <a:r>
              <a:rPr lang="hu-HU" dirty="0" smtClean="0"/>
              <a:t>Manuális konverzió (</a:t>
            </a:r>
            <a:r>
              <a:rPr lang="hu-HU" dirty="0"/>
              <a:t>reflexió … Teljesítmény?)</a:t>
            </a:r>
            <a:endParaRPr lang="hu-HU" dirty="0" smtClean="0"/>
          </a:p>
          <a:p>
            <a:pPr lvl="1"/>
            <a:r>
              <a:rPr lang="hu-HU" dirty="0" smtClean="0"/>
              <a:t>Automata konverzió (</a:t>
            </a:r>
            <a:r>
              <a:rPr lang="hu-HU" dirty="0" err="1" smtClean="0"/>
              <a:t>AutoMapper</a:t>
            </a:r>
            <a:r>
              <a:rPr lang="hu-HU" dirty="0" smtClean="0"/>
              <a:t> … </a:t>
            </a:r>
            <a:r>
              <a:rPr lang="hu-HU" dirty="0" err="1" smtClean="0"/>
              <a:t>Production-Ready</a:t>
            </a:r>
            <a:r>
              <a:rPr lang="hu-HU" dirty="0" smtClean="0"/>
              <a:t>?</a:t>
            </a:r>
            <a:r>
              <a:rPr lang="hu-HU" dirty="0" smtClean="0"/>
              <a:t>)</a:t>
            </a:r>
            <a:endParaRPr lang="en-US" dirty="0"/>
          </a:p>
          <a:p>
            <a:r>
              <a:rPr lang="hu-HU" dirty="0" smtClean="0"/>
              <a:t>Hibajelzés (réteg-specifikus kivételkezelés)</a:t>
            </a:r>
          </a:p>
          <a:p>
            <a:pPr lvl="1"/>
            <a:r>
              <a:rPr lang="hu-HU" dirty="0" err="1" smtClean="0"/>
              <a:t>InnerException</a:t>
            </a:r>
            <a:r>
              <a:rPr lang="hu-HU" dirty="0" smtClean="0"/>
              <a:t> / </a:t>
            </a:r>
            <a:r>
              <a:rPr lang="hu-HU" dirty="0" err="1" smtClean="0"/>
              <a:t>AggregateException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189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 belső feldarabolása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520" y="692150"/>
            <a:ext cx="8928100" cy="5761038"/>
          </a:xfrm>
        </p:spPr>
        <p:txBody>
          <a:bodyPr/>
          <a:lstStyle/>
          <a:p>
            <a:r>
              <a:rPr lang="hu-HU" dirty="0" smtClean="0"/>
              <a:t>Jelenleg a féléves feladatban </a:t>
            </a:r>
            <a:r>
              <a:rPr lang="hu-HU" dirty="0" smtClean="0"/>
              <a:t>a </a:t>
            </a:r>
            <a:r>
              <a:rPr lang="hu-HU" dirty="0" err="1" smtClean="0"/>
              <a:t>Repository</a:t>
            </a:r>
            <a:r>
              <a:rPr lang="hu-HU" dirty="0" err="1" smtClean="0"/>
              <a:t>-ban</a:t>
            </a:r>
            <a:r>
              <a:rPr lang="hu-HU" dirty="0" smtClean="0"/>
              <a:t> </a:t>
            </a:r>
            <a:r>
              <a:rPr lang="hu-HU" dirty="0" smtClean="0"/>
              <a:t>kötelező</a:t>
            </a:r>
            <a:endParaRPr lang="hu-HU" dirty="0" smtClean="0"/>
          </a:p>
          <a:p>
            <a:pPr lvl="1"/>
            <a:r>
              <a:rPr lang="hu-HU" dirty="0" err="1" smtClean="0"/>
              <a:t>Logic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smtClean="0">
                <a:sym typeface="Wingdings" panose="05000000000000000000" pitchFamily="2" charset="2"/>
              </a:rPr>
              <a:t>legyen valahogy feldarabolva, és „TÖKÉLETES</a:t>
            </a:r>
            <a:r>
              <a:rPr lang="hu-HU" dirty="0" smtClean="0">
                <a:sym typeface="Wingdings" panose="05000000000000000000" pitchFamily="2" charset="2"/>
              </a:rPr>
              <a:t>” … </a:t>
            </a:r>
            <a:endParaRPr lang="hu-HU" dirty="0" smtClean="0"/>
          </a:p>
          <a:p>
            <a:r>
              <a:rPr lang="hu-HU" dirty="0" smtClean="0"/>
              <a:t>Minimális elvárások</a:t>
            </a:r>
          </a:p>
          <a:p>
            <a:pPr lvl="1"/>
            <a:r>
              <a:rPr lang="hu-HU" dirty="0" err="1" smtClean="0"/>
              <a:t>Spagetthi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/ Big Ball Of </a:t>
            </a:r>
            <a:r>
              <a:rPr lang="hu-HU" dirty="0" err="1" smtClean="0"/>
              <a:t>Mud</a:t>
            </a:r>
            <a:r>
              <a:rPr lang="hu-HU" dirty="0" smtClean="0"/>
              <a:t> elkerülése </a:t>
            </a:r>
            <a:r>
              <a:rPr lang="hu-HU" dirty="0" smtClean="0">
                <a:sym typeface="Wingdings" panose="05000000000000000000" pitchFamily="2" charset="2"/>
              </a:rPr>
              <a:t> ezért bontottuk rétegekre</a:t>
            </a:r>
            <a:endParaRPr lang="hu-HU" dirty="0" smtClean="0"/>
          </a:p>
          <a:p>
            <a:pPr lvl="1"/>
            <a:r>
              <a:rPr lang="hu-HU" dirty="0" smtClean="0"/>
              <a:t>EF </a:t>
            </a:r>
            <a:r>
              <a:rPr lang="hu-HU" dirty="0" smtClean="0"/>
              <a:t>+ </a:t>
            </a:r>
            <a:r>
              <a:rPr lang="hu-HU" dirty="0" err="1" smtClean="0"/>
              <a:t>IRepository</a:t>
            </a:r>
            <a:r>
              <a:rPr lang="hu-HU" dirty="0" smtClean="0"/>
              <a:t>&lt;T&gt;/</a:t>
            </a:r>
            <a:r>
              <a:rPr lang="hu-HU" dirty="0" err="1" smtClean="0"/>
              <a:t>IEmpRepository</a:t>
            </a:r>
            <a:r>
              <a:rPr lang="hu-HU" dirty="0" smtClean="0"/>
              <a:t> + </a:t>
            </a:r>
            <a:r>
              <a:rPr lang="hu-HU" dirty="0" err="1" smtClean="0"/>
              <a:t>ILogic</a:t>
            </a:r>
            <a:r>
              <a:rPr lang="hu-HU" dirty="0" smtClean="0"/>
              <a:t>/</a:t>
            </a:r>
            <a:r>
              <a:rPr lang="hu-HU" dirty="0" err="1" smtClean="0"/>
              <a:t>IEmpLogic</a:t>
            </a:r>
            <a:r>
              <a:rPr lang="hu-HU" dirty="0" smtClean="0"/>
              <a:t> </a:t>
            </a:r>
            <a:r>
              <a:rPr lang="hu-HU" dirty="0" smtClean="0"/>
              <a:t>+ </a:t>
            </a:r>
            <a:r>
              <a:rPr lang="hu-HU" dirty="0" err="1" smtClean="0"/>
              <a:t>Console</a:t>
            </a:r>
            <a:endParaRPr lang="hu-HU" dirty="0" smtClean="0"/>
          </a:p>
          <a:p>
            <a:r>
              <a:rPr lang="hu-HU" dirty="0" smtClean="0"/>
              <a:t>Probléma: a </a:t>
            </a:r>
            <a:r>
              <a:rPr lang="hu-HU" dirty="0" err="1" smtClean="0"/>
              <a:t>Repository</a:t>
            </a:r>
            <a:r>
              <a:rPr lang="hu-HU" dirty="0" smtClean="0"/>
              <a:t> osztály így </a:t>
            </a:r>
            <a:r>
              <a:rPr lang="hu-HU" dirty="0" smtClean="0"/>
              <a:t>jó is lehet, </a:t>
            </a:r>
            <a:r>
              <a:rPr lang="hu-HU" dirty="0" smtClean="0"/>
              <a:t>de a </a:t>
            </a:r>
            <a:r>
              <a:rPr lang="hu-HU" dirty="0" err="1" smtClean="0"/>
              <a:t>Logic</a:t>
            </a:r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God </a:t>
            </a:r>
            <a:r>
              <a:rPr lang="hu-HU" dirty="0" err="1" smtClean="0"/>
              <a:t>Object</a:t>
            </a:r>
            <a:r>
              <a:rPr lang="hu-HU" dirty="0" smtClean="0"/>
              <a:t>: Túl sok felelősségi kör egy osztálynak</a:t>
            </a:r>
          </a:p>
          <a:p>
            <a:pPr lvl="1"/>
            <a:r>
              <a:rPr lang="hu-HU" dirty="0" smtClean="0"/>
              <a:t>Tipikus tünet: hosszú osztály</a:t>
            </a:r>
          </a:p>
          <a:p>
            <a:pPr lvl="1"/>
            <a:r>
              <a:rPr lang="hu-HU" dirty="0" smtClean="0"/>
              <a:t>Tipikus tünet: osztály túl sok konstruktor paraméterrel / függőséggel</a:t>
            </a:r>
          </a:p>
          <a:p>
            <a:pPr lvl="1"/>
            <a:r>
              <a:rPr lang="hu-HU" dirty="0" smtClean="0"/>
              <a:t>Megoldás: </a:t>
            </a:r>
            <a:r>
              <a:rPr lang="hu-HU" dirty="0" err="1" smtClean="0"/>
              <a:t>Refactor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individual</a:t>
            </a:r>
            <a:r>
              <a:rPr lang="hu-HU" dirty="0" smtClean="0"/>
              <a:t> </a:t>
            </a:r>
            <a:r>
              <a:rPr lang="hu-HU" dirty="0" err="1" smtClean="0"/>
              <a:t>classes</a:t>
            </a:r>
            <a:endParaRPr lang="hu-HU" dirty="0" smtClean="0"/>
          </a:p>
          <a:p>
            <a:r>
              <a:rPr lang="hu-HU" dirty="0" err="1" smtClean="0"/>
              <a:t>EmpLogic</a:t>
            </a:r>
            <a:r>
              <a:rPr lang="hu-HU" dirty="0" smtClean="0"/>
              <a:t>, </a:t>
            </a:r>
            <a:r>
              <a:rPr lang="hu-HU" dirty="0" err="1" smtClean="0"/>
              <a:t>DeptLogic</a:t>
            </a:r>
            <a:r>
              <a:rPr lang="hu-HU" dirty="0" smtClean="0"/>
              <a:t>, </a:t>
            </a:r>
            <a:r>
              <a:rPr lang="hu-HU" dirty="0" err="1" smtClean="0"/>
              <a:t>PremiumCalculationLogic</a:t>
            </a:r>
            <a:r>
              <a:rPr lang="hu-HU" dirty="0" smtClean="0"/>
              <a:t> …</a:t>
            </a:r>
          </a:p>
          <a:p>
            <a:pPr lvl="1"/>
            <a:r>
              <a:rPr lang="hu-HU" dirty="0" err="1" smtClean="0"/>
              <a:t>Ravioli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: elméletileg kicsi is könnyen érthető osztályok, de a rendszer egészének megértése nehéz </a:t>
            </a:r>
            <a:r>
              <a:rPr lang="en-US" dirty="0" smtClean="0"/>
              <a:t>(</a:t>
            </a:r>
            <a:r>
              <a:rPr lang="hu-HU" dirty="0" smtClean="0"/>
              <a:t>… </a:t>
            </a:r>
            <a:r>
              <a:rPr lang="en-US" dirty="0" smtClean="0"/>
              <a:t>Repository</a:t>
            </a:r>
            <a:r>
              <a:rPr lang="hu-HU" dirty="0" smtClean="0"/>
              <a:t> is an </a:t>
            </a:r>
            <a:r>
              <a:rPr lang="hu-HU" dirty="0" err="1" smtClean="0"/>
              <a:t>AntiPattern</a:t>
            </a:r>
            <a:r>
              <a:rPr lang="hu-HU" dirty="0" smtClean="0"/>
              <a:t>???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 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Lasagna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: elméletileg és ránézésre rétegzett kód, gyakorlatilag </a:t>
            </a:r>
            <a:r>
              <a:rPr lang="hu-HU" dirty="0" smtClean="0"/>
              <a:t>a belső káosz és </a:t>
            </a:r>
            <a:r>
              <a:rPr lang="hu-HU" dirty="0" smtClean="0"/>
              <a:t>szövevényes kereszthivatkozások miatt kezelhetetlen</a:t>
            </a:r>
          </a:p>
          <a:p>
            <a:pPr lvl="1"/>
            <a:r>
              <a:rPr lang="hu-HU" b="1" u="sng" dirty="0" smtClean="0"/>
              <a:t>FŐ CÉL:</a:t>
            </a:r>
            <a:r>
              <a:rPr lang="hu-HU" dirty="0" smtClean="0"/>
              <a:t> </a:t>
            </a:r>
            <a:r>
              <a:rPr lang="hu-HU" dirty="0" smtClean="0"/>
              <a:t>Arany </a:t>
            </a:r>
            <a:r>
              <a:rPr lang="hu-HU" dirty="0" smtClean="0"/>
              <a:t>középút </a:t>
            </a:r>
            <a:r>
              <a:rPr lang="hu-HU" dirty="0" smtClean="0">
                <a:sym typeface="Wingdings" panose="05000000000000000000" pitchFamily="2" charset="2"/>
              </a:rPr>
              <a:t></a:t>
            </a:r>
            <a:r>
              <a:rPr lang="hu-HU" dirty="0" smtClean="0"/>
              <a:t> REUSEABLE CODE!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902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Git</a:t>
            </a:r>
            <a:r>
              <a:rPr lang="hu-HU" dirty="0" smtClean="0"/>
              <a:t> </a:t>
            </a:r>
            <a:r>
              <a:rPr lang="hu-HU" dirty="0" err="1" smtClean="0"/>
              <a:t>repository</a:t>
            </a:r>
            <a:endParaRPr lang="hu-HU" dirty="0" smtClean="0"/>
          </a:p>
          <a:p>
            <a:pPr lvl="1"/>
            <a:r>
              <a:rPr lang="hu-HU" dirty="0" smtClean="0"/>
              <a:t>Verziókövetés: tudjuk, hogy melyik sort ki/mikor szerkesztette</a:t>
            </a:r>
          </a:p>
          <a:p>
            <a:pPr lvl="1"/>
            <a:r>
              <a:rPr lang="hu-HU" dirty="0" smtClean="0"/>
              <a:t>Local </a:t>
            </a:r>
            <a:r>
              <a:rPr lang="hu-HU" dirty="0" err="1" smtClean="0"/>
              <a:t>repository</a:t>
            </a:r>
            <a:r>
              <a:rPr lang="hu-HU" dirty="0" smtClean="0"/>
              <a:t>,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r>
              <a:rPr lang="hu-HU" dirty="0" err="1" smtClean="0"/>
              <a:t>repository</a:t>
            </a:r>
            <a:r>
              <a:rPr lang="hu-HU" dirty="0" smtClean="0"/>
              <a:t>, </a:t>
            </a:r>
            <a:r>
              <a:rPr lang="hu-HU" b="1" dirty="0" err="1" smtClean="0"/>
              <a:t>commit</a:t>
            </a:r>
            <a:r>
              <a:rPr lang="hu-HU" b="1" dirty="0" smtClean="0"/>
              <a:t>, </a:t>
            </a:r>
            <a:r>
              <a:rPr lang="hu-HU" b="1" dirty="0" err="1" smtClean="0"/>
              <a:t>push</a:t>
            </a:r>
            <a:r>
              <a:rPr lang="hu-HU" b="1" dirty="0" smtClean="0"/>
              <a:t>, </a:t>
            </a:r>
            <a:r>
              <a:rPr lang="hu-HU" b="1" dirty="0" err="1" smtClean="0"/>
              <a:t>pull</a:t>
            </a:r>
            <a:r>
              <a:rPr lang="hu-HU" dirty="0" smtClean="0"/>
              <a:t>, </a:t>
            </a:r>
            <a:r>
              <a:rPr lang="hu-HU" i="1" strike="sngStrike" dirty="0" err="1"/>
              <a:t>branch</a:t>
            </a:r>
            <a:r>
              <a:rPr lang="hu-HU" i="1" strike="sngStrike" dirty="0"/>
              <a:t>, </a:t>
            </a:r>
            <a:r>
              <a:rPr lang="hu-HU" i="1" strike="sngStrike" dirty="0" err="1" smtClean="0"/>
              <a:t>fork</a:t>
            </a:r>
            <a:r>
              <a:rPr lang="hu-HU" i="1" strike="sngStrike" dirty="0" smtClean="0"/>
              <a:t>, </a:t>
            </a:r>
            <a:r>
              <a:rPr lang="hu-HU" i="1" strike="sngStrike" dirty="0" err="1" smtClean="0"/>
              <a:t>merge</a:t>
            </a:r>
            <a:endParaRPr lang="hu-HU" i="1" strike="sngStrike" dirty="0" smtClean="0"/>
          </a:p>
          <a:p>
            <a:pPr lvl="1"/>
            <a:r>
              <a:rPr lang="hu-HU" dirty="0" smtClean="0"/>
              <a:t>Tetszőleges GIT kliens (parancssori / </a:t>
            </a:r>
            <a:r>
              <a:rPr lang="hu-HU" dirty="0" err="1" smtClean="0"/>
              <a:t>Sourcetree</a:t>
            </a:r>
            <a:r>
              <a:rPr lang="hu-HU" dirty="0"/>
              <a:t> / </a:t>
            </a:r>
            <a:r>
              <a:rPr lang="hu-HU" dirty="0" err="1" smtClean="0"/>
              <a:t>TortoiseGit</a:t>
            </a:r>
            <a:r>
              <a:rPr lang="hu-HU" dirty="0" smtClean="0"/>
              <a:t> / VS)</a:t>
            </a:r>
          </a:p>
          <a:p>
            <a:r>
              <a:rPr lang="hu-HU" dirty="0" smtClean="0"/>
              <a:t>Jelenleg egy </a:t>
            </a:r>
            <a:r>
              <a:rPr lang="hu-HU" dirty="0" err="1" smtClean="0"/>
              <a:t>branch</a:t>
            </a:r>
            <a:r>
              <a:rPr lang="hu-HU" dirty="0" smtClean="0"/>
              <a:t> és egy </a:t>
            </a:r>
            <a:r>
              <a:rPr lang="hu-HU" dirty="0" err="1" smtClean="0"/>
              <a:t>user</a:t>
            </a:r>
            <a:endParaRPr lang="hu-HU" dirty="0" smtClean="0"/>
          </a:p>
          <a:p>
            <a:pPr lvl="1"/>
            <a:r>
              <a:rPr lang="hu-HU" dirty="0"/>
              <a:t>Jelenleg egyszerű „</a:t>
            </a:r>
            <a:r>
              <a:rPr lang="hu-HU" dirty="0" err="1" smtClean="0"/>
              <a:t>mirror</a:t>
            </a:r>
            <a:r>
              <a:rPr lang="hu-HU" dirty="0" smtClean="0"/>
              <a:t>”, több </a:t>
            </a:r>
            <a:r>
              <a:rPr lang="hu-HU" dirty="0" err="1" smtClean="0"/>
              <a:t>branch</a:t>
            </a:r>
            <a:r>
              <a:rPr lang="hu-HU" dirty="0" smtClean="0"/>
              <a:t>/</a:t>
            </a:r>
            <a:r>
              <a:rPr lang="hu-HU" dirty="0" err="1" smtClean="0"/>
              <a:t>user</a:t>
            </a:r>
            <a:r>
              <a:rPr lang="hu-HU" dirty="0" smtClean="0"/>
              <a:t> a következő félévben</a:t>
            </a:r>
          </a:p>
          <a:p>
            <a:pPr lvl="1"/>
            <a:r>
              <a:rPr lang="hu-HU" dirty="0" smtClean="0"/>
              <a:t>Bitbucket.org ,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repository</a:t>
            </a:r>
            <a:endParaRPr lang="hu-HU" dirty="0" smtClean="0"/>
          </a:p>
          <a:p>
            <a:pPr lvl="1"/>
            <a:r>
              <a:rPr lang="hu-HU" dirty="0" smtClean="0"/>
              <a:t>Kötelezően hozzáadandó </a:t>
            </a:r>
            <a:r>
              <a:rPr lang="hu-HU" dirty="0" err="1" smtClean="0"/>
              <a:t>admin</a:t>
            </a:r>
            <a:r>
              <a:rPr lang="hu-HU" dirty="0" smtClean="0"/>
              <a:t> joggal: </a:t>
            </a:r>
            <a:r>
              <a:rPr lang="hu-HU" b="1" dirty="0" err="1" smtClean="0"/>
              <a:t>oe_nik_prog</a:t>
            </a:r>
            <a:endParaRPr lang="hu-HU" b="1" dirty="0" smtClean="0"/>
          </a:p>
          <a:p>
            <a:pPr lvl="1"/>
            <a:r>
              <a:rPr lang="hu-HU" dirty="0" smtClean="0"/>
              <a:t>E-Mail cím szerinti hozzáadás: </a:t>
            </a:r>
            <a:r>
              <a:rPr lang="hu-HU" b="1" dirty="0"/>
              <a:t>nikprog@iar.nik.uni-obuda.hu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Git</a:t>
            </a:r>
            <a:r>
              <a:rPr lang="hu-HU" dirty="0" smtClean="0"/>
              <a:t> </a:t>
            </a:r>
            <a:r>
              <a:rPr lang="hu-HU" dirty="0" err="1" smtClean="0"/>
              <a:t>conflicts</a:t>
            </a:r>
            <a:endParaRPr lang="hu-HU" dirty="0" smtClean="0"/>
          </a:p>
          <a:p>
            <a:pPr lvl="1"/>
            <a:r>
              <a:rPr lang="hu-HU" dirty="0" err="1" smtClean="0"/>
              <a:t>Merge</a:t>
            </a:r>
            <a:r>
              <a:rPr lang="hu-HU" dirty="0" smtClean="0"/>
              <a:t> esetén, </a:t>
            </a:r>
            <a:r>
              <a:rPr lang="hu-HU" dirty="0" smtClean="0"/>
              <a:t>ha azonos file-t módosít több nem </a:t>
            </a:r>
            <a:r>
              <a:rPr lang="hu-HU" dirty="0" err="1" smtClean="0"/>
              <a:t>merge-elt</a:t>
            </a:r>
            <a:r>
              <a:rPr lang="hu-HU" dirty="0" smtClean="0"/>
              <a:t> </a:t>
            </a:r>
            <a:r>
              <a:rPr lang="hu-HU" dirty="0" err="1" smtClean="0"/>
              <a:t>commit</a:t>
            </a:r>
            <a:endParaRPr lang="hu-HU" dirty="0" smtClean="0"/>
          </a:p>
          <a:p>
            <a:pPr lvl="1"/>
            <a:r>
              <a:rPr lang="hu-HU" dirty="0" smtClean="0"/>
              <a:t>Azonos file-</a:t>
            </a:r>
            <a:r>
              <a:rPr lang="hu-HU" dirty="0" err="1" smtClean="0"/>
              <a:t>ban</a:t>
            </a:r>
            <a:r>
              <a:rPr lang="hu-HU" dirty="0" smtClean="0"/>
              <a:t>, de </a:t>
            </a:r>
            <a:r>
              <a:rPr lang="hu-HU" dirty="0" smtClean="0"/>
              <a:t>különböző területre vonatkozó </a:t>
            </a:r>
            <a:r>
              <a:rPr lang="hu-HU" dirty="0" err="1" smtClean="0"/>
              <a:t>commitok</a:t>
            </a:r>
            <a:r>
              <a:rPr lang="hu-HU" dirty="0" smtClean="0"/>
              <a:t> esetén </a:t>
            </a:r>
            <a:r>
              <a:rPr lang="hu-HU" dirty="0" smtClean="0"/>
              <a:t>automatikusan megoldódhat </a:t>
            </a:r>
            <a:r>
              <a:rPr lang="hu-HU" dirty="0" smtClean="0"/>
              <a:t>(</a:t>
            </a:r>
            <a:r>
              <a:rPr lang="hu-HU" dirty="0" err="1" smtClean="0"/>
              <a:t>automatic</a:t>
            </a:r>
            <a:r>
              <a:rPr lang="hu-HU" dirty="0" smtClean="0"/>
              <a:t> </a:t>
            </a:r>
            <a:r>
              <a:rPr lang="hu-HU" dirty="0" err="1" smtClean="0"/>
              <a:t>merge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Azonos területre vonatkozó </a:t>
            </a:r>
            <a:r>
              <a:rPr lang="hu-HU" dirty="0" err="1" smtClean="0"/>
              <a:t>commit</a:t>
            </a:r>
            <a:r>
              <a:rPr lang="hu-HU" dirty="0" smtClean="0"/>
              <a:t> esetén manuális: </a:t>
            </a:r>
            <a:r>
              <a:rPr lang="hu-HU" dirty="0" err="1" smtClean="0"/>
              <a:t>keep</a:t>
            </a:r>
            <a:r>
              <a:rPr lang="hu-HU" dirty="0" smtClean="0"/>
              <a:t> A/local/</a:t>
            </a:r>
            <a:r>
              <a:rPr lang="hu-HU" dirty="0" err="1" smtClean="0"/>
              <a:t>ours</a:t>
            </a:r>
            <a:r>
              <a:rPr lang="hu-HU" dirty="0" smtClean="0"/>
              <a:t>, </a:t>
            </a:r>
            <a:r>
              <a:rPr lang="hu-HU" dirty="0" err="1" smtClean="0"/>
              <a:t>keep</a:t>
            </a:r>
            <a:r>
              <a:rPr lang="hu-HU" dirty="0" smtClean="0"/>
              <a:t> B/</a:t>
            </a:r>
            <a:r>
              <a:rPr lang="hu-HU" dirty="0" err="1" smtClean="0"/>
              <a:t>remote</a:t>
            </a:r>
            <a:r>
              <a:rPr lang="hu-HU" dirty="0" smtClean="0"/>
              <a:t>/</a:t>
            </a:r>
            <a:r>
              <a:rPr lang="hu-HU" dirty="0" err="1" smtClean="0"/>
              <a:t>theirs</a:t>
            </a:r>
            <a:r>
              <a:rPr lang="hu-HU" dirty="0" smtClean="0"/>
              <a:t>, </a:t>
            </a:r>
            <a:r>
              <a:rPr lang="hu-HU" dirty="0" err="1" smtClean="0"/>
              <a:t>run</a:t>
            </a:r>
            <a:r>
              <a:rPr lang="hu-HU" dirty="0" smtClean="0"/>
              <a:t> </a:t>
            </a:r>
            <a:r>
              <a:rPr lang="hu-HU" dirty="0" err="1" smtClean="0"/>
              <a:t>mergetool</a:t>
            </a:r>
            <a:r>
              <a:rPr lang="hu-HU" dirty="0" smtClean="0"/>
              <a:t> (kdiff3, </a:t>
            </a:r>
            <a:r>
              <a:rPr lang="hu-HU" dirty="0" err="1" smtClean="0"/>
              <a:t>Meld</a:t>
            </a:r>
            <a:r>
              <a:rPr lang="hu-HU" dirty="0" smtClean="0"/>
              <a:t>, </a:t>
            </a:r>
            <a:r>
              <a:rPr lang="hu-HU" dirty="0" err="1" smtClean="0"/>
              <a:t>Kompare</a:t>
            </a:r>
            <a:r>
              <a:rPr lang="hu-HU" dirty="0" smtClean="0"/>
              <a:t>) </a:t>
            </a:r>
            <a:r>
              <a:rPr lang="hu-HU" dirty="0" smtClean="0">
                <a:sym typeface="Wingdings" panose="05000000000000000000" pitchFamily="2" charset="2"/>
              </a:rPr>
              <a:t></a:t>
            </a:r>
            <a:r>
              <a:rPr lang="hu-HU" dirty="0" smtClean="0"/>
              <a:t> Prog4</a:t>
            </a:r>
          </a:p>
          <a:p>
            <a:r>
              <a:rPr lang="hu-HU" dirty="0" smtClean="0"/>
              <a:t>GITSTATS – Elvárás a TRUE kimenet, mindenhol forduló kód !!!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585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1120"/>
            <a:ext cx="9360730" cy="576262"/>
          </a:xfrm>
        </p:spPr>
        <p:txBody>
          <a:bodyPr/>
          <a:lstStyle/>
          <a:p>
            <a:r>
              <a:rPr lang="hu-HU" sz="2800" dirty="0" err="1" smtClean="0"/>
              <a:t>Stylecop.Analyzers</a:t>
            </a:r>
            <a:r>
              <a:rPr lang="hu-HU" sz="2800" dirty="0" smtClean="0"/>
              <a:t> + </a:t>
            </a:r>
            <a:r>
              <a:rPr lang="hu-HU" sz="2800" dirty="0" err="1" smtClean="0"/>
              <a:t>Microsoft.CodeAnalysis.FxCopAnalyzers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/>
              <a:t>ELVÁRÁS</a:t>
            </a:r>
            <a:r>
              <a:rPr lang="hu-HU" dirty="0"/>
              <a:t>, hogy </a:t>
            </a:r>
            <a:r>
              <a:rPr lang="hu-HU" u="sng" dirty="0" smtClean="0"/>
              <a:t>MINDEN</a:t>
            </a:r>
            <a:r>
              <a:rPr lang="hu-HU" dirty="0" smtClean="0"/>
              <a:t> </a:t>
            </a:r>
            <a:r>
              <a:rPr lang="en-US" dirty="0" smtClean="0"/>
              <a:t>solution-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hu-HU" dirty="0" smtClean="0"/>
              <a:t>projektben </a:t>
            </a:r>
            <a:r>
              <a:rPr lang="en-US" dirty="0" smtClean="0"/>
              <a:t>benne </a:t>
            </a:r>
            <a:r>
              <a:rPr lang="hu-HU" dirty="0" smtClean="0"/>
              <a:t>legyenek</a:t>
            </a:r>
            <a:endParaRPr lang="hu-HU" dirty="0"/>
          </a:p>
          <a:p>
            <a:r>
              <a:rPr lang="hu-HU" dirty="0" smtClean="0"/>
              <a:t>Nem csak a kód futási eredménye/teljesítménye, hanem a kód stílusa/formázása/olvashatósága is fontos (~ </a:t>
            </a:r>
            <a:r>
              <a:rPr lang="hu-HU" dirty="0" err="1" smtClean="0"/>
              <a:t>coding</a:t>
            </a:r>
            <a:r>
              <a:rPr lang="hu-HU" dirty="0" smtClean="0"/>
              <a:t> </a:t>
            </a:r>
            <a:r>
              <a:rPr lang="hu-HU" dirty="0" err="1" smtClean="0"/>
              <a:t>guidelines</a:t>
            </a:r>
            <a:r>
              <a:rPr lang="hu-HU" dirty="0" smtClean="0"/>
              <a:t>)</a:t>
            </a:r>
          </a:p>
          <a:p>
            <a:pPr lvl="1"/>
            <a:r>
              <a:rPr lang="hu-HU" sz="1400" dirty="0"/>
              <a:t>https://</a:t>
            </a:r>
            <a:r>
              <a:rPr lang="hu-HU" sz="1400" dirty="0" smtClean="0"/>
              <a:t>docs.microsoft.com/en-us/visualstudio/code-quality/code-analysis-for-managed-code-overview</a:t>
            </a:r>
            <a:endParaRPr lang="hu-HU" dirty="0" smtClean="0"/>
          </a:p>
          <a:p>
            <a:pPr lvl="1"/>
            <a:r>
              <a:rPr lang="hu-HU" dirty="0" smtClean="0"/>
              <a:t>Tagolás, </a:t>
            </a:r>
            <a:r>
              <a:rPr lang="hu-HU" dirty="0"/>
              <a:t>sortörések, </a:t>
            </a:r>
            <a:r>
              <a:rPr lang="hu-HU" dirty="0" smtClean="0"/>
              <a:t>nevek</a:t>
            </a:r>
            <a:r>
              <a:rPr lang="hu-HU" dirty="0"/>
              <a:t>, láthatóságok</a:t>
            </a:r>
            <a:endParaRPr lang="hu-HU" dirty="0" smtClean="0"/>
          </a:p>
          <a:p>
            <a:pPr lvl="1"/>
            <a:r>
              <a:rPr lang="hu-HU" dirty="0"/>
              <a:t>Blokk jelzése MINDIG </a:t>
            </a:r>
            <a:r>
              <a:rPr lang="hu-HU" dirty="0" smtClean="0"/>
              <a:t>kapcsos zárójelekkel</a:t>
            </a:r>
          </a:p>
          <a:p>
            <a:pPr lvl="1"/>
            <a:r>
              <a:rPr lang="hu-HU" dirty="0" err="1" smtClean="0"/>
              <a:t>Kommentezés</a:t>
            </a:r>
            <a:r>
              <a:rPr lang="hu-HU" dirty="0" smtClean="0"/>
              <a:t>: minden publikus tag fölött (osztály, metódus, tulajdonság)</a:t>
            </a:r>
          </a:p>
          <a:p>
            <a:pPr lvl="1"/>
            <a:r>
              <a:rPr lang="hu-HU" dirty="0" smtClean="0"/>
              <a:t>Metódus-definíciók esetén paraméterek/eredmény magyarázata</a:t>
            </a:r>
          </a:p>
          <a:p>
            <a:pPr lvl="1"/>
            <a:r>
              <a:rPr lang="hu-HU" dirty="0" smtClean="0"/>
              <a:t>Osztályok/metódusok/sorok hosszára tessék figyelni!</a:t>
            </a:r>
          </a:p>
          <a:p>
            <a:r>
              <a:rPr lang="hu-HU" dirty="0" smtClean="0"/>
              <a:t>Javasolt a „</a:t>
            </a:r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violations</a:t>
            </a:r>
            <a:r>
              <a:rPr lang="hu-HU" dirty="0" smtClean="0"/>
              <a:t>” </a:t>
            </a:r>
            <a:r>
              <a:rPr lang="hu-HU" dirty="0" err="1" smtClean="0"/>
              <a:t>code</a:t>
            </a:r>
            <a:r>
              <a:rPr lang="hu-HU" dirty="0" smtClean="0"/>
              <a:t>, de nem kötelező</a:t>
            </a:r>
          </a:p>
          <a:p>
            <a:pPr lvl="1"/>
            <a:r>
              <a:rPr lang="hu-HU" dirty="0" smtClean="0"/>
              <a:t>Ne legyen túl </a:t>
            </a:r>
            <a:r>
              <a:rPr lang="hu-HU" dirty="0"/>
              <a:t>sok </a:t>
            </a:r>
            <a:r>
              <a:rPr lang="hu-HU" dirty="0" err="1" smtClean="0"/>
              <a:t>suppression</a:t>
            </a:r>
            <a:r>
              <a:rPr lang="hu-HU" dirty="0" smtClean="0"/>
              <a:t> vagy </a:t>
            </a:r>
            <a:r>
              <a:rPr lang="hu-HU" dirty="0"/>
              <a:t>alapvető szabályt elrejtő </a:t>
            </a:r>
            <a:r>
              <a:rPr lang="hu-HU" dirty="0" err="1" smtClean="0"/>
              <a:t>suppression</a:t>
            </a:r>
            <a:r>
              <a:rPr lang="hu-HU" dirty="0" smtClean="0"/>
              <a:t> </a:t>
            </a:r>
          </a:p>
          <a:p>
            <a:pPr lvl="1"/>
            <a:r>
              <a:rPr lang="hu-HU" dirty="0"/>
              <a:t>Javasolt nem utolsó pillanatra hagyni, sokkoló tud lenni a hirtelen megjelenő 8571 </a:t>
            </a:r>
            <a:r>
              <a:rPr lang="hu-HU" dirty="0" err="1"/>
              <a:t>warning</a:t>
            </a:r>
            <a:r>
              <a:rPr lang="hu-HU" dirty="0"/>
              <a:t>…</a:t>
            </a:r>
            <a:endParaRPr lang="hu-HU" dirty="0" smtClean="0"/>
          </a:p>
          <a:p>
            <a:r>
              <a:rPr lang="hu-HU" u="sng" dirty="0" smtClean="0"/>
              <a:t>ELVÁRÁS a nulla </a:t>
            </a:r>
            <a:r>
              <a:rPr lang="hu-HU" u="sng" dirty="0" err="1" smtClean="0"/>
              <a:t>warning</a:t>
            </a:r>
            <a:r>
              <a:rPr lang="hu-HU" u="sng" dirty="0" smtClean="0"/>
              <a:t> és nulla </a:t>
            </a:r>
            <a:r>
              <a:rPr lang="hu-HU" u="sng" dirty="0" err="1" smtClean="0"/>
              <a:t>build</a:t>
            </a:r>
            <a:r>
              <a:rPr lang="hu-HU" u="sng" dirty="0" smtClean="0"/>
              <a:t> </a:t>
            </a:r>
            <a:r>
              <a:rPr lang="hu-HU" u="sng" dirty="0" err="1" smtClean="0"/>
              <a:t>error</a:t>
            </a:r>
            <a:r>
              <a:rPr lang="hu-HU" u="sng" dirty="0" smtClean="0"/>
              <a:t>!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GitStats-ot</a:t>
            </a:r>
            <a:r>
              <a:rPr lang="hu-HU" dirty="0" smtClean="0"/>
              <a:t> nem fogja érdekelni, hogy miért nem nulla…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704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Doxygen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576103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Stylecop</a:t>
            </a:r>
            <a:r>
              <a:rPr lang="hu-HU" dirty="0" smtClean="0"/>
              <a:t> miatt minden osztály/metódus/tulajdonság felett dokumentációs XML kommentek lesznek</a:t>
            </a:r>
          </a:p>
          <a:p>
            <a:pPr lvl="1"/>
            <a:r>
              <a:rPr lang="hu-HU" dirty="0" smtClean="0"/>
              <a:t>Egy </a:t>
            </a:r>
            <a:r>
              <a:rPr lang="hu-HU" dirty="0"/>
              <a:t>elkészült metódus vagy osztály fölött „///”-t gépelve </a:t>
            </a:r>
            <a:r>
              <a:rPr lang="hu-HU" dirty="0" smtClean="0"/>
              <a:t>létrejön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kitöltött XML dokumentáció az </a:t>
            </a:r>
            <a:r>
              <a:rPr lang="hu-HU" dirty="0" err="1"/>
              <a:t>Intellisense-ben</a:t>
            </a:r>
            <a:r>
              <a:rPr lang="hu-HU" dirty="0"/>
              <a:t> is </a:t>
            </a:r>
            <a:r>
              <a:rPr lang="hu-HU" dirty="0" smtClean="0"/>
              <a:t>megjelenik</a:t>
            </a:r>
          </a:p>
          <a:p>
            <a:pPr lvl="1"/>
            <a:r>
              <a:rPr lang="hu-HU" dirty="0" smtClean="0"/>
              <a:t>Project </a:t>
            </a:r>
            <a:r>
              <a:rPr lang="hu-HU" dirty="0" err="1" smtClean="0"/>
              <a:t>Properties</a:t>
            </a:r>
            <a:r>
              <a:rPr lang="hu-HU" dirty="0" smtClean="0"/>
              <a:t> / 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/>
              <a:t>részben engedélyezzük az XML </a:t>
            </a:r>
            <a:r>
              <a:rPr lang="hu-HU" dirty="0" err="1"/>
              <a:t>documentation</a:t>
            </a:r>
            <a:r>
              <a:rPr lang="hu-HU" dirty="0"/>
              <a:t> </a:t>
            </a:r>
            <a:r>
              <a:rPr lang="hu-HU" dirty="0" smtClean="0"/>
              <a:t>file-t</a:t>
            </a:r>
          </a:p>
          <a:p>
            <a:pPr lvl="1"/>
            <a:r>
              <a:rPr lang="hu-HU" dirty="0" smtClean="0"/>
              <a:t>A kommentek és a kód </a:t>
            </a:r>
            <a:r>
              <a:rPr lang="hu-HU" dirty="0" smtClean="0"/>
              <a:t>(minden név) </a:t>
            </a:r>
            <a:r>
              <a:rPr lang="hu-HU" dirty="0" smtClean="0"/>
              <a:t>nyelve: </a:t>
            </a:r>
            <a:r>
              <a:rPr lang="hu-HU" b="1" u="sng" dirty="0" smtClean="0"/>
              <a:t>ANGOL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Doxygen</a:t>
            </a:r>
            <a:r>
              <a:rPr lang="hu-HU" dirty="0" smtClean="0"/>
              <a:t> ebből generál „fogyasztható” dokumentumot</a:t>
            </a:r>
          </a:p>
          <a:p>
            <a:pPr lvl="1"/>
            <a:r>
              <a:rPr lang="hu-HU" dirty="0" smtClean="0"/>
              <a:t>Alapértelmezetten HTML formátum (csak ez az elvárt)</a:t>
            </a:r>
          </a:p>
          <a:p>
            <a:pPr lvl="1"/>
            <a:r>
              <a:rPr lang="hu-HU" dirty="0" smtClean="0"/>
              <a:t>HTML </a:t>
            </a:r>
            <a:r>
              <a:rPr lang="hu-HU" dirty="0" err="1" smtClean="0"/>
              <a:t>Help</a:t>
            </a:r>
            <a:r>
              <a:rPr lang="hu-HU" dirty="0" smtClean="0"/>
              <a:t> </a:t>
            </a:r>
            <a:r>
              <a:rPr lang="hu-HU" dirty="0" err="1" smtClean="0"/>
              <a:t>builder</a:t>
            </a:r>
            <a:r>
              <a:rPr lang="hu-HU" dirty="0" smtClean="0"/>
              <a:t> használatával könnyedén generálható CHM dokumentáció</a:t>
            </a:r>
          </a:p>
          <a:p>
            <a:pPr lvl="1"/>
            <a:r>
              <a:rPr lang="hu-HU" dirty="0" err="1" smtClean="0"/>
              <a:t>LaTeX</a:t>
            </a:r>
            <a:r>
              <a:rPr lang="hu-HU" dirty="0" smtClean="0"/>
              <a:t> használatával könnyedén generálható PDF dokumentáció</a:t>
            </a:r>
          </a:p>
          <a:p>
            <a:r>
              <a:rPr lang="hu-HU" dirty="0" smtClean="0"/>
              <a:t>Parancssori változattal </a:t>
            </a:r>
            <a:r>
              <a:rPr lang="hu-HU" dirty="0"/>
              <a:t>vagy </a:t>
            </a:r>
            <a:r>
              <a:rPr lang="hu-HU" dirty="0" smtClean="0"/>
              <a:t>a </a:t>
            </a:r>
            <a:r>
              <a:rPr lang="hu-HU" dirty="0" err="1" smtClean="0"/>
              <a:t>Doxywizard</a:t>
            </a:r>
            <a:r>
              <a:rPr lang="hu-HU" dirty="0" smtClean="0"/>
              <a:t> GUI segítségével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public</a:t>
            </a:r>
            <a:r>
              <a:rPr lang="hu-HU" dirty="0" smtClean="0"/>
              <a:t> láthatóságú tagok mellett kötelező az </a:t>
            </a:r>
            <a:r>
              <a:rPr lang="hu-HU" dirty="0" err="1" smtClean="0"/>
              <a:t>internal</a:t>
            </a:r>
            <a:r>
              <a:rPr lang="hu-HU" dirty="0" smtClean="0"/>
              <a:t> láthatóságú tagok feldolgozásának bekapcsolása </a:t>
            </a:r>
            <a:r>
              <a:rPr lang="hu-HU" dirty="0"/>
              <a:t>is </a:t>
            </a:r>
            <a:r>
              <a:rPr lang="hu-HU" dirty="0" smtClean="0"/>
              <a:t>(EXTRACT_PACKAGE + EXTRACT_STATIC)</a:t>
            </a:r>
          </a:p>
          <a:p>
            <a:pPr lvl="1"/>
            <a:r>
              <a:rPr lang="hu-HU" dirty="0" smtClean="0"/>
              <a:t>A HTML kimenetet a GIT </a:t>
            </a:r>
            <a:r>
              <a:rPr lang="hu-HU" dirty="0" err="1" smtClean="0"/>
              <a:t>repository-ba</a:t>
            </a:r>
            <a:r>
              <a:rPr lang="hu-HU" dirty="0" smtClean="0"/>
              <a:t> rakjuk bele, egy </a:t>
            </a:r>
            <a:r>
              <a:rPr lang="hu-HU" dirty="0" err="1" smtClean="0"/>
              <a:t>commitban</a:t>
            </a:r>
            <a:r>
              <a:rPr lang="hu-HU" dirty="0" smtClean="0"/>
              <a:t> menjen fel az egész a leadás előtt néhány órával/nappal (</a:t>
            </a:r>
            <a:r>
              <a:rPr lang="hu-HU" dirty="0" err="1" smtClean="0"/>
              <a:t>Documentation</a:t>
            </a:r>
            <a:r>
              <a:rPr lang="hu-HU" dirty="0" smtClean="0"/>
              <a:t>/</a:t>
            </a:r>
            <a:r>
              <a:rPr lang="hu-HU" dirty="0" err="1" smtClean="0"/>
              <a:t>Doxygen</a:t>
            </a:r>
            <a:r>
              <a:rPr lang="hu-HU" dirty="0" smtClean="0"/>
              <a:t>/index.html és még sok file ugyanott)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8041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AF1ECC1-1EDF-4F78-8680-BB65F61EA0AF}" type="slidenum">
              <a:rPr lang="hu-HU" sz="10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CAA329-7899-49E1-ABC8-DDC045C23C90}" type="slidenum">
              <a:rPr lang="hu-HU" sz="10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Szoftver rétegek</a:t>
            </a:r>
            <a:endParaRPr lang="hu-HU" sz="3600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415162"/>
            <a:ext cx="8509017" cy="5442837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936600"/>
          </a:xfrm>
        </p:spPr>
        <p:txBody>
          <a:bodyPr/>
          <a:lstStyle/>
          <a:p>
            <a:r>
              <a:rPr lang="hu-HU" dirty="0" smtClean="0"/>
              <a:t>Mindegyik réteg felbontható osztályokra/rétegekre (SOLID!)</a:t>
            </a:r>
          </a:p>
          <a:p>
            <a:r>
              <a:rPr lang="hu-HU" dirty="0" smtClean="0"/>
              <a:t>Kapcsolódási pontok: interfészek segítségével</a:t>
            </a: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457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Használandó eszközök és </a:t>
            </a:r>
            <a:r>
              <a:rPr lang="hu-HU" dirty="0"/>
              <a:t>struktúra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r>
              <a:rPr lang="hu-HU" dirty="0" smtClean="0"/>
              <a:t>Projektfeladat</a:t>
            </a:r>
            <a:r>
              <a:rPr lang="hu-HU" dirty="0"/>
              <a:t>: a weboldalról letölthető </a:t>
            </a:r>
            <a:r>
              <a:rPr lang="hu-HU" dirty="0" smtClean="0"/>
              <a:t>a </a:t>
            </a:r>
            <a:r>
              <a:rPr lang="hu-HU" dirty="0" err="1" smtClean="0"/>
              <a:t>roadmap</a:t>
            </a:r>
            <a:r>
              <a:rPr lang="hu-HU" dirty="0" smtClean="0"/>
              <a:t> + elvárások</a:t>
            </a:r>
            <a:endParaRPr lang="hu-HU" dirty="0"/>
          </a:p>
          <a:p>
            <a:pPr lvl="1"/>
            <a:r>
              <a:rPr lang="hu-HU" dirty="0" smtClean="0"/>
              <a:t>Szabályok: a /prog3 weboldalról letölthető </a:t>
            </a:r>
            <a:r>
              <a:rPr lang="hu-HU" dirty="0" err="1" smtClean="0"/>
              <a:t>prog_tools</a:t>
            </a:r>
            <a:r>
              <a:rPr lang="hu-HU" dirty="0" smtClean="0"/>
              <a:t> és prog3_requirements dokumentumok</a:t>
            </a:r>
          </a:p>
          <a:p>
            <a:r>
              <a:rPr lang="hu-HU" dirty="0" smtClean="0"/>
              <a:t>Használandó eszközök (ld. később)</a:t>
            </a:r>
          </a:p>
          <a:p>
            <a:pPr lvl="1"/>
            <a:r>
              <a:rPr lang="hu-HU" dirty="0"/>
              <a:t>Egy felhasználós, egy </a:t>
            </a:r>
            <a:r>
              <a:rPr lang="hu-HU" dirty="0" err="1"/>
              <a:t>branch</a:t>
            </a:r>
            <a:r>
              <a:rPr lang="hu-HU" dirty="0"/>
              <a:t>-et használó GIT </a:t>
            </a:r>
            <a:r>
              <a:rPr lang="hu-HU" dirty="0" err="1"/>
              <a:t>repository</a:t>
            </a:r>
            <a:endParaRPr lang="hu-HU" dirty="0"/>
          </a:p>
          <a:p>
            <a:pPr lvl="1"/>
            <a:r>
              <a:rPr lang="hu-HU" dirty="0"/>
              <a:t>A kód legyen </a:t>
            </a:r>
            <a:r>
              <a:rPr lang="hu-HU" dirty="0" err="1" smtClean="0"/>
              <a:t>FXCop</a:t>
            </a:r>
            <a:r>
              <a:rPr lang="hu-HU" dirty="0" smtClean="0"/>
              <a:t>/</a:t>
            </a:r>
            <a:r>
              <a:rPr lang="hu-HU" dirty="0" err="1" smtClean="0"/>
              <a:t>StyleCop</a:t>
            </a:r>
            <a:r>
              <a:rPr lang="hu-HU" dirty="0" smtClean="0"/>
              <a:t>-helyes, </a:t>
            </a:r>
            <a:r>
              <a:rPr lang="hu-HU" b="1" u="sng" dirty="0" smtClean="0"/>
              <a:t>NULLA</a:t>
            </a:r>
            <a:r>
              <a:rPr lang="hu-HU" dirty="0" smtClean="0"/>
              <a:t> </a:t>
            </a:r>
            <a:r>
              <a:rPr lang="hu-HU" dirty="0" err="1" smtClean="0"/>
              <a:t>warning</a:t>
            </a:r>
            <a:r>
              <a:rPr lang="hu-HU" dirty="0" smtClean="0"/>
              <a:t>/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endParaRPr lang="hu-HU" dirty="0" smtClean="0"/>
          </a:p>
          <a:p>
            <a:pPr lvl="1"/>
            <a:r>
              <a:rPr lang="hu-HU" dirty="0" err="1" smtClean="0"/>
              <a:t>DoxyGen</a:t>
            </a:r>
            <a:r>
              <a:rPr lang="hu-HU" dirty="0" smtClean="0"/>
              <a:t> segítségével </a:t>
            </a:r>
            <a:r>
              <a:rPr lang="hu-HU" dirty="0"/>
              <a:t>generált HTML/CHM formátumú fejlesztői </a:t>
            </a:r>
            <a:r>
              <a:rPr lang="hu-HU" dirty="0" smtClean="0"/>
              <a:t>dokumentáció (PDF: opcionális, </a:t>
            </a:r>
            <a:r>
              <a:rPr lang="hu-HU" dirty="0" err="1" smtClean="0"/>
              <a:t>LaTeX</a:t>
            </a:r>
            <a:r>
              <a:rPr lang="hu-HU" dirty="0"/>
              <a:t> </a:t>
            </a:r>
            <a:r>
              <a:rPr lang="hu-HU" dirty="0" smtClean="0"/>
              <a:t>segítségével)</a:t>
            </a:r>
          </a:p>
          <a:p>
            <a:r>
              <a:rPr lang="hu-HU" dirty="0" smtClean="0"/>
              <a:t>Rétegzett projekt struktúra, min. 5 </a:t>
            </a:r>
            <a:r>
              <a:rPr lang="hu-HU" dirty="0" err="1" smtClean="0"/>
              <a:t>dotnet</a:t>
            </a:r>
            <a:r>
              <a:rPr lang="hu-HU" dirty="0" smtClean="0"/>
              <a:t> </a:t>
            </a:r>
            <a:r>
              <a:rPr lang="hu-HU" dirty="0" err="1" smtClean="0"/>
              <a:t>core</a:t>
            </a:r>
            <a:r>
              <a:rPr lang="hu-HU" dirty="0" smtClean="0"/>
              <a:t> C# projekt</a:t>
            </a:r>
            <a:endParaRPr lang="hu-HU" dirty="0"/>
          </a:p>
          <a:p>
            <a:pPr lvl="1"/>
            <a:r>
              <a:rPr lang="hu-HU" b="1" u="sng" dirty="0" smtClean="0"/>
              <a:t>Data</a:t>
            </a:r>
            <a:r>
              <a:rPr lang="hu-HU" dirty="0" smtClean="0"/>
              <a:t>: Adatbázis + </a:t>
            </a:r>
            <a:r>
              <a:rPr lang="hu-HU" dirty="0" err="1"/>
              <a:t>Entity</a:t>
            </a:r>
            <a:r>
              <a:rPr lang="hu-HU" dirty="0"/>
              <a:t> Framework az </a:t>
            </a:r>
            <a:r>
              <a:rPr lang="hu-HU" dirty="0" smtClean="0"/>
              <a:t>eléréshez</a:t>
            </a:r>
          </a:p>
          <a:p>
            <a:pPr lvl="1"/>
            <a:r>
              <a:rPr lang="hu-HU" b="1" u="sng" dirty="0" err="1" smtClean="0"/>
              <a:t>Repository</a:t>
            </a:r>
            <a:r>
              <a:rPr lang="hu-HU" dirty="0" smtClean="0"/>
              <a:t>: EF adatkezelő metódusok (</a:t>
            </a:r>
            <a:r>
              <a:rPr lang="hu-HU" dirty="0" err="1" smtClean="0"/>
              <a:t>IQueryable</a:t>
            </a:r>
            <a:r>
              <a:rPr lang="hu-HU" dirty="0" smtClean="0"/>
              <a:t> eredményekkel)</a:t>
            </a:r>
          </a:p>
          <a:p>
            <a:pPr lvl="1"/>
            <a:r>
              <a:rPr lang="hu-HU" b="1" u="sng" dirty="0" err="1" smtClean="0"/>
              <a:t>Logic</a:t>
            </a:r>
            <a:r>
              <a:rPr lang="hu-HU" dirty="0" smtClean="0"/>
              <a:t>: Egy vagy több </a:t>
            </a:r>
            <a:r>
              <a:rPr lang="hu-HU" dirty="0" err="1" smtClean="0"/>
              <a:t>repository</a:t>
            </a:r>
            <a:r>
              <a:rPr lang="hu-HU" dirty="0" smtClean="0"/>
              <a:t> metódust felhasználó BL metódusok (CRUD + Non-</a:t>
            </a:r>
            <a:r>
              <a:rPr lang="hu-HU" dirty="0" err="1" smtClean="0"/>
              <a:t>Crud</a:t>
            </a:r>
            <a:r>
              <a:rPr lang="hu-HU" dirty="0" smtClean="0"/>
              <a:t>, utóbbi tipikusan LINQ lekérdezésekkel, lista eredményekkel)</a:t>
            </a:r>
          </a:p>
          <a:p>
            <a:pPr lvl="1"/>
            <a:r>
              <a:rPr lang="hu-HU" b="1" u="sng" dirty="0" smtClean="0"/>
              <a:t>Test</a:t>
            </a:r>
            <a:r>
              <a:rPr lang="hu-HU" dirty="0" smtClean="0"/>
              <a:t>: Unit </a:t>
            </a:r>
            <a:r>
              <a:rPr lang="hu-HU" dirty="0"/>
              <a:t>tesztekkel ellátott kód </a:t>
            </a:r>
            <a:r>
              <a:rPr lang="hu-HU" dirty="0" smtClean="0"/>
              <a:t>(az </a:t>
            </a:r>
            <a:r>
              <a:rPr lang="hu-HU" dirty="0"/>
              <a:t>üzleti logika </a:t>
            </a:r>
            <a:r>
              <a:rPr lang="hu-HU" dirty="0" smtClean="0"/>
              <a:t>osztályaira, </a:t>
            </a:r>
            <a:r>
              <a:rPr lang="hu-HU" dirty="0" err="1" smtClean="0"/>
              <a:t>mockolt</a:t>
            </a:r>
            <a:r>
              <a:rPr lang="hu-HU" dirty="0" smtClean="0"/>
              <a:t> </a:t>
            </a:r>
            <a:r>
              <a:rPr lang="hu-HU" dirty="0" err="1" smtClean="0"/>
              <a:t>Crud</a:t>
            </a:r>
            <a:r>
              <a:rPr lang="hu-HU" dirty="0" smtClean="0"/>
              <a:t> és </a:t>
            </a:r>
            <a:r>
              <a:rPr lang="hu-HU" dirty="0" err="1" smtClean="0"/>
              <a:t>mockolt</a:t>
            </a:r>
            <a:r>
              <a:rPr lang="hu-HU" dirty="0" smtClean="0"/>
              <a:t>/</a:t>
            </a:r>
            <a:r>
              <a:rPr lang="hu-HU" dirty="0" err="1" smtClean="0"/>
              <a:t>assertezett</a:t>
            </a:r>
            <a:r>
              <a:rPr lang="hu-HU" dirty="0" smtClean="0"/>
              <a:t> Non-</a:t>
            </a:r>
            <a:r>
              <a:rPr lang="hu-HU" dirty="0" err="1" smtClean="0"/>
              <a:t>Crud</a:t>
            </a:r>
            <a:r>
              <a:rPr lang="hu-HU" dirty="0" smtClean="0"/>
              <a:t> tesztekkel)</a:t>
            </a:r>
            <a:endParaRPr lang="hu-HU" dirty="0"/>
          </a:p>
          <a:p>
            <a:pPr lvl="1"/>
            <a:r>
              <a:rPr lang="hu-HU" b="1" u="sng" dirty="0" smtClean="0"/>
              <a:t>Program</a:t>
            </a:r>
            <a:r>
              <a:rPr lang="hu-HU" dirty="0" smtClean="0"/>
              <a:t>: </a:t>
            </a:r>
            <a:r>
              <a:rPr lang="hu-HU" dirty="0" err="1" smtClean="0"/>
              <a:t>Menüvezérelt</a:t>
            </a:r>
            <a:r>
              <a:rPr lang="hu-HU" dirty="0"/>
              <a:t> (</a:t>
            </a:r>
            <a:r>
              <a:rPr lang="hu-HU" dirty="0" err="1" smtClean="0"/>
              <a:t>ConsoleMenu-simple</a:t>
            </a:r>
            <a:r>
              <a:rPr lang="hu-HU" dirty="0"/>
              <a:t>, </a:t>
            </a:r>
            <a:r>
              <a:rPr lang="hu-HU" dirty="0" err="1"/>
              <a:t>EasyConsole</a:t>
            </a:r>
            <a:r>
              <a:rPr lang="hu-HU" dirty="0"/>
              <a:t>) </a:t>
            </a:r>
            <a:r>
              <a:rPr lang="hu-HU" dirty="0" smtClean="0"/>
              <a:t>konzol alkalmazás, </a:t>
            </a:r>
            <a:r>
              <a:rPr lang="hu-HU" dirty="0" err="1" smtClean="0"/>
              <a:t>példányosítások</a:t>
            </a:r>
            <a:r>
              <a:rPr lang="hu-HU" dirty="0" smtClean="0"/>
              <a:t> </a:t>
            </a:r>
            <a:r>
              <a:rPr lang="hu-HU" dirty="0" err="1" smtClean="0"/>
              <a:t>Factory</a:t>
            </a:r>
            <a:r>
              <a:rPr lang="hu-HU" dirty="0"/>
              <a:t> </a:t>
            </a:r>
            <a:r>
              <a:rPr lang="hu-HU" dirty="0" smtClean="0"/>
              <a:t>segítségével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8239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DATA (+ MDF, LDF </a:t>
            </a:r>
            <a:r>
              <a:rPr lang="hu-HU" dirty="0" err="1" smtClean="0"/>
              <a:t>via</a:t>
            </a:r>
            <a:r>
              <a:rPr lang="hu-HU" dirty="0" smtClean="0"/>
              <a:t> .</a:t>
            </a:r>
            <a:r>
              <a:rPr lang="hu-HU" dirty="0" err="1" smtClean="0"/>
              <a:t>gitignore</a:t>
            </a:r>
            <a:r>
              <a:rPr lang="hu-HU" dirty="0" smtClean="0"/>
              <a:t>!)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" y="692150"/>
            <a:ext cx="5857875" cy="23717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0" y="3116990"/>
            <a:ext cx="9115425" cy="29432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6115712"/>
            <a:ext cx="7586663" cy="54292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5178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REPOSITORY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3" y="748871"/>
            <a:ext cx="5486400" cy="3571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14378"/>
            <a:ext cx="5815013" cy="2714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43" y="1580931"/>
            <a:ext cx="6215063" cy="3286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5" y="6261519"/>
            <a:ext cx="7558088" cy="2857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7" y="2303404"/>
            <a:ext cx="7815263" cy="29860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47" y="5402802"/>
            <a:ext cx="7000875" cy="757238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7047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REPOSITORY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" y="692150"/>
            <a:ext cx="8852621" cy="4969160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5725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</a:t>
            </a:r>
            <a:r>
              <a:rPr lang="hu-HU" dirty="0"/>
              <a:t>LOGIC </a:t>
            </a:r>
            <a:r>
              <a:rPr lang="hu-HU" dirty="0" smtClean="0"/>
              <a:t>– SOLID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14042"/>
            <a:ext cx="8943975" cy="13573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9" y="1968562"/>
            <a:ext cx="5386388" cy="210026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4068825"/>
            <a:ext cx="5529263" cy="2614613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3795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LOGIC – SOLID + DI + CRUD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9" y="692149"/>
            <a:ext cx="7686675" cy="20716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924930"/>
            <a:ext cx="5514975" cy="21717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472" y="3830338"/>
            <a:ext cx="7800975" cy="31003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1028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Rétegek: LOGIC – NON-CRUD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98499"/>
            <a:ext cx="8086725" cy="29289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627437"/>
            <a:ext cx="8801100" cy="3328988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7612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28184</TotalTime>
  <Words>1079</Words>
  <Application>Microsoft Office PowerPoint</Application>
  <PresentationFormat>Diavetítés a képernyőre (4:3 oldalarány)</PresentationFormat>
  <Paragraphs>149</Paragraphs>
  <Slides>19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Wingdings</vt:lpstr>
      <vt:lpstr>Segoe UI</vt:lpstr>
      <vt:lpstr>Calibri</vt:lpstr>
      <vt:lpstr>Silver</vt:lpstr>
      <vt:lpstr>1_Silver</vt:lpstr>
      <vt:lpstr>Haladó fejlesztési technikák</vt:lpstr>
      <vt:lpstr>Tipikus Szoftver rétegek</vt:lpstr>
      <vt:lpstr>Használandó eszközök és struktúra</vt:lpstr>
      <vt:lpstr>Rétegek: DATA (+ MDF, LDF via .gitignore!)</vt:lpstr>
      <vt:lpstr>Rétegek: REPOSITORY</vt:lpstr>
      <vt:lpstr>Rétegek: REPOSITORY</vt:lpstr>
      <vt:lpstr>Rétegek: LOGIC – SOLID</vt:lpstr>
      <vt:lpstr>Rétegek: LOGIC – SOLID + DI + CRUD</vt:lpstr>
      <vt:lpstr>Rétegek: LOGIC – NON-CRUD</vt:lpstr>
      <vt:lpstr>Rétegek: TEST</vt:lpstr>
      <vt:lpstr>Rétegek: PROGRAM</vt:lpstr>
      <vt:lpstr>Rétegzett alkalmazás</vt:lpstr>
      <vt:lpstr>Problémák a rétegek között</vt:lpstr>
      <vt:lpstr>Rétegek belső feldarabolása</vt:lpstr>
      <vt:lpstr>Git</vt:lpstr>
      <vt:lpstr>Stylecop.Analyzers + Microsoft.CodeAnalysis.FxCopAnalyzers</vt:lpstr>
      <vt:lpstr>Doxygen</vt:lpstr>
      <vt:lpstr>PowerPoint-bemutató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1427</cp:revision>
  <dcterms:created xsi:type="dcterms:W3CDTF">2006-05-29T11:27:00Z</dcterms:created>
  <dcterms:modified xsi:type="dcterms:W3CDTF">2020-09-27T17:17:32Z</dcterms:modified>
</cp:coreProperties>
</file>