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71" r:id="rId3"/>
    <p:sldId id="257" r:id="rId4"/>
    <p:sldId id="258" r:id="rId5"/>
    <p:sldId id="259" r:id="rId6"/>
    <p:sldId id="272" r:id="rId7"/>
    <p:sldId id="260" r:id="rId8"/>
    <p:sldId id="263" r:id="rId9"/>
    <p:sldId id="264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7" r:id="rId19"/>
    <p:sldId id="288" r:id="rId20"/>
    <p:sldId id="265" r:id="rId21"/>
    <p:sldId id="266" r:id="rId22"/>
    <p:sldId id="284" r:id="rId23"/>
    <p:sldId id="267" r:id="rId24"/>
    <p:sldId id="285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lapértelmezett szakasz" id="{6F750B60-1771-4544-B287-2920A18C83E2}">
          <p14:sldIdLst>
            <p14:sldId id="256"/>
          </p14:sldIdLst>
        </p14:section>
        <p14:section name="Bevezetés" id="{AEF859D0-AEA3-4F49-BE4C-76C496BFF73B}">
          <p14:sldIdLst>
            <p14:sldId id="271"/>
            <p14:sldId id="257"/>
            <p14:sldId id="258"/>
            <p14:sldId id="259"/>
          </p14:sldIdLst>
        </p14:section>
        <p14:section name="Folyamatok" id="{1D601F0E-8D1F-4CE2-8D24-1102292760D9}">
          <p14:sldIdLst>
            <p14:sldId id="272"/>
            <p14:sldId id="260"/>
            <p14:sldId id="263"/>
            <p14:sldId id="264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</p14:sldIdLst>
        </p14:section>
        <p14:section name="Példafeladat" id="{0BDB96DB-E62B-45CE-A4A1-15BEE7B4B621}">
          <p14:sldIdLst>
            <p14:sldId id="287"/>
          </p14:sldIdLst>
        </p14:section>
        <p14:section name="IPC" id="{88EB42DF-E8F9-4515-8797-82DDA882F8A6}">
          <p14:sldIdLst>
            <p14:sldId id="288"/>
            <p14:sldId id="265"/>
            <p14:sldId id="266"/>
            <p14:sldId id="284"/>
            <p14:sldId id="267"/>
          </p14:sldIdLst>
        </p14:section>
        <p14:section name="Vége" id="{E3BD973B-0C31-4C5B-BD1A-FA59C34CC825}">
          <p14:sldIdLst>
            <p14:sldId id="28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80205" autoAdjust="0"/>
  </p:normalViewPr>
  <p:slideViewPr>
    <p:cSldViewPr snapToGrid="0">
      <p:cViewPr varScale="1">
        <p:scale>
          <a:sx n="69" d="100"/>
          <a:sy n="69" d="100"/>
        </p:scale>
        <p:origin x="17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2261F3-A01A-4519-8C31-412A9B6274DD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EE1ADF-4F94-4B3B-805C-69260F992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526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TODO:</a:t>
            </a:r>
            <a:r>
              <a:rPr lang="hu-HU" baseline="0" dirty="0" smtClean="0"/>
              <a:t> </a:t>
            </a:r>
            <a:r>
              <a:rPr lang="hu-HU" baseline="0" dirty="0" err="1" smtClean="0"/>
              <a:t>op</a:t>
            </a:r>
            <a:r>
              <a:rPr lang="hu-HU" baseline="0" dirty="0" smtClean="0"/>
              <a:t> rendszer feladatait elmondani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EE1ADF-4F94-4B3B-805C-69260F992A8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069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TODO: </a:t>
            </a:r>
            <a:r>
              <a:rPr lang="hu-HU" dirty="0" err="1" smtClean="0"/>
              <a:t>object</a:t>
            </a:r>
            <a:r>
              <a:rPr lang="hu-HU" dirty="0" smtClean="0"/>
              <a:t> </a:t>
            </a:r>
            <a:r>
              <a:rPr lang="hu-HU" dirty="0" err="1" smtClean="0"/>
              <a:t>initializert</a:t>
            </a:r>
            <a:r>
              <a:rPr lang="hu-HU" dirty="0" smtClean="0"/>
              <a:t> elmondani</a:t>
            </a:r>
          </a:p>
          <a:p>
            <a:r>
              <a:rPr lang="hu-HU" dirty="0" smtClean="0"/>
              <a:t>TODO: </a:t>
            </a:r>
            <a:r>
              <a:rPr lang="hu-HU" dirty="0" err="1" smtClean="0"/>
              <a:t>Process.Start</a:t>
            </a:r>
            <a:r>
              <a:rPr lang="hu-HU" dirty="0" smtClean="0"/>
              <a:t>() </a:t>
            </a:r>
            <a:r>
              <a:rPr lang="hu-HU" dirty="0" err="1" smtClean="0"/>
              <a:t>overloaded</a:t>
            </a:r>
            <a:r>
              <a:rPr lang="hu-HU" baseline="0" dirty="0" smtClean="0"/>
              <a:t> </a:t>
            </a:r>
            <a:r>
              <a:rPr lang="hu-HU" baseline="0" dirty="0" err="1" smtClean="0"/>
              <a:t>method</a:t>
            </a:r>
            <a:r>
              <a:rPr lang="hu-HU" baseline="0" dirty="0" smtClean="0"/>
              <a:t>, példány és osztályszinten is van, utóbbi esetben paramétereket vár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EE1ADF-4F94-4B3B-805C-69260F992A8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338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Segoe U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Segoe U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Segoe U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Segoe U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Segoe U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itchFamily="34" charset="0"/>
              </a:defRPr>
            </a:lvl9pPr>
          </a:lstStyle>
          <a:p>
            <a:fld id="{56E5A081-775B-4AA1-BEB6-159F2BC7E7BC}" type="slidenum">
              <a:rPr lang="hu-HU" altLang="en-US"/>
              <a:pPr/>
              <a:t>8</a:t>
            </a:fld>
            <a:endParaRPr lang="hu-HU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hu-HU" altLang="en-US" smtClean="0"/>
              <a:t>Összefoglalás: új processzek egyszerű vezérlése (létrehozás, leállítás), ill. processzekről/ből információnyerésre. </a:t>
            </a:r>
          </a:p>
          <a:p>
            <a:endParaRPr lang="hu-HU" altLang="en-US" smtClean="0"/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154136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Segoe U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Segoe U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Segoe U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Segoe U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Segoe U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itchFamily="34" charset="0"/>
              </a:defRPr>
            </a:lvl9pPr>
          </a:lstStyle>
          <a:p>
            <a:fld id="{D7299A30-279D-4666-BEB9-991A7EFA472F}" type="slidenum">
              <a:rPr lang="hu-HU" altLang="en-US"/>
              <a:pPr/>
              <a:t>9</a:t>
            </a:fld>
            <a:endParaRPr lang="hu-HU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hu-HU" altLang="en-US" smtClean="0"/>
              <a:t>Számos paraméter és beállítás adható meg a folyamatként elindítani kívánt programhoz</a:t>
            </a:r>
          </a:p>
          <a:p>
            <a:endParaRPr lang="hu-HU" altLang="en-US" smtClean="0"/>
          </a:p>
          <a:p>
            <a:r>
              <a:rPr lang="hu-HU" altLang="en-US" smtClean="0"/>
              <a:t>UseShellExecute: shell indítást használjuk-e? Ha igen, akkor: nem kell hogy futtatható állomány legyen (nem futtathatót a társított programmal indít el; mint kettős kattintás a windows explorerben). ErrorDialog csak így megy.  Ha UseShellExecute==false, akkor csak futtatható indítható, ÉS megengedi a RedirectStandardInput/Output/Errort. Teljes elérési út kell.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43100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TODO: </a:t>
            </a:r>
            <a:r>
              <a:rPr lang="hu-HU" dirty="0" err="1" smtClean="0"/>
              <a:t>Id</a:t>
            </a:r>
            <a:r>
              <a:rPr lang="hu-HU" dirty="0" smtClean="0"/>
              <a:t> egy rendszer generálta egyedi azonosító a folyamathoz (ez nem szerepelt a táblázatban)</a:t>
            </a:r>
          </a:p>
          <a:p>
            <a:r>
              <a:rPr lang="hu-HU" dirty="0" err="1" smtClean="0"/>
              <a:t>ProcessName</a:t>
            </a:r>
            <a:r>
              <a:rPr lang="hu-HU" dirty="0" smtClean="0"/>
              <a:t>: az</a:t>
            </a:r>
            <a:r>
              <a:rPr lang="hu-HU" baseline="0" dirty="0" smtClean="0"/>
              <a:t> .</a:t>
            </a:r>
            <a:r>
              <a:rPr lang="hu-HU" baseline="0" dirty="0" err="1" smtClean="0"/>
              <a:t>exe</a:t>
            </a:r>
            <a:r>
              <a:rPr lang="hu-HU" baseline="0" dirty="0" smtClean="0"/>
              <a:t> nélküli fájlnév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EE1ADF-4F94-4B3B-805C-69260F992A8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4303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smtClean="0"/>
              <a:t>TODO:</a:t>
            </a:r>
            <a:r>
              <a:rPr lang="hu-HU" baseline="0" dirty="0" smtClean="0"/>
              <a:t> </a:t>
            </a:r>
            <a:r>
              <a:rPr lang="hu-HU" baseline="0" dirty="0" err="1" smtClean="0"/>
              <a:t>Process.Start</a:t>
            </a:r>
            <a:r>
              <a:rPr lang="hu-HU" baseline="0" dirty="0" smtClean="0"/>
              <a:t>(</a:t>
            </a:r>
            <a:r>
              <a:rPr lang="hu-HU" baseline="0" dirty="0" err="1" smtClean="0"/>
              <a:t>ProcessStartInfo</a:t>
            </a:r>
            <a:r>
              <a:rPr lang="hu-HU" baseline="0" dirty="0" smtClean="0"/>
              <a:t>) felépítést elmagyarázni, ez eltér a korábbitól!</a:t>
            </a:r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EE1ADF-4F94-4B3B-805C-69260F992A8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0450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EE1ADF-4F94-4B3B-805C-69260F992A8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7669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 smtClean="0"/>
              <a:t>Shared</a:t>
            </a:r>
            <a:r>
              <a:rPr lang="hu-HU" dirty="0" smtClean="0"/>
              <a:t> </a:t>
            </a:r>
            <a:r>
              <a:rPr lang="hu-HU" dirty="0" err="1" smtClean="0"/>
              <a:t>memory</a:t>
            </a:r>
            <a:r>
              <a:rPr lang="hu-HU" dirty="0" smtClean="0"/>
              <a:t>: </a:t>
            </a:r>
            <a:r>
              <a:rPr lang="hu-HU" dirty="0" err="1" smtClean="0"/>
              <a:t>windowson</a:t>
            </a:r>
            <a:r>
              <a:rPr lang="hu-HU" dirty="0" smtClean="0"/>
              <a:t> igazából </a:t>
            </a:r>
            <a:r>
              <a:rPr lang="hu-HU" dirty="0" err="1" smtClean="0"/>
              <a:t>memory-mapped</a:t>
            </a:r>
            <a:r>
              <a:rPr lang="hu-HU" dirty="0" smtClean="0"/>
              <a:t> file, amikor egy fájl tartalma a </a:t>
            </a:r>
            <a:r>
              <a:rPr lang="hu-HU" dirty="0" err="1" smtClean="0"/>
              <a:t>vitruális</a:t>
            </a:r>
            <a:r>
              <a:rPr lang="hu-HU" dirty="0" smtClean="0"/>
              <a:t> memóriában van, és több folyamat</a:t>
            </a:r>
            <a:r>
              <a:rPr lang="hu-HU" baseline="0" dirty="0" smtClean="0"/>
              <a:t> is hozzáférhet </a:t>
            </a:r>
            <a:r>
              <a:rPr lang="hu-HU" baseline="0" dirty="0" err="1" smtClean="0"/>
              <a:t>konkurrens</a:t>
            </a:r>
            <a:r>
              <a:rPr lang="hu-HU" baseline="0" dirty="0" smtClean="0"/>
              <a:t> módon – így igazából lett egy közös memóriaterületük</a:t>
            </a:r>
          </a:p>
          <a:p>
            <a:r>
              <a:rPr lang="hu-HU" baseline="0" dirty="0" err="1" smtClean="0"/>
              <a:t>Message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queue</a:t>
            </a:r>
            <a:r>
              <a:rPr lang="hu-HU" baseline="0" dirty="0" smtClean="0"/>
              <a:t>: MSMQ, </a:t>
            </a:r>
            <a:r>
              <a:rPr lang="hu-HU" baseline="0" dirty="0" err="1" smtClean="0"/>
              <a:t>windows</a:t>
            </a:r>
            <a:r>
              <a:rPr lang="hu-HU" baseline="0" dirty="0" smtClean="0"/>
              <a:t> szolgáltatás. Akkor lehet hasznos, ha a kliens(</a:t>
            </a:r>
            <a:r>
              <a:rPr lang="hu-HU" baseline="0" dirty="0" err="1" smtClean="0"/>
              <a:t>ek</a:t>
            </a:r>
            <a:r>
              <a:rPr lang="hu-HU" baseline="0" dirty="0" smtClean="0"/>
              <a:t>) gyakran vannak offline</a:t>
            </a:r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EE1ADF-4F94-4B3B-805C-69260F992A8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7345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 </a:t>
            </a:r>
            <a:r>
              <a:rPr lang="hu-HU" dirty="0" err="1" smtClean="0"/>
              <a:t>Pipe</a:t>
            </a:r>
            <a:r>
              <a:rPr lang="hu-HU" dirty="0" smtClean="0"/>
              <a:t> </a:t>
            </a:r>
            <a:r>
              <a:rPr lang="hu-HU" dirty="0" err="1" smtClean="0"/>
              <a:t>streames</a:t>
            </a:r>
            <a:r>
              <a:rPr lang="hu-HU" dirty="0" smtClean="0"/>
              <a:t> megoldás, és így felépítve, </a:t>
            </a:r>
            <a:r>
              <a:rPr lang="hu-HU" dirty="0" err="1" smtClean="0"/>
              <a:t>readerrel-writerrel</a:t>
            </a:r>
            <a:r>
              <a:rPr lang="hu-HU" dirty="0" smtClean="0"/>
              <a:t> _nagyon_</a:t>
            </a:r>
            <a:r>
              <a:rPr lang="hu-HU" baseline="0" dirty="0" smtClean="0"/>
              <a:t> hasonlít a </a:t>
            </a:r>
            <a:r>
              <a:rPr lang="hu-HU" baseline="0" dirty="0" err="1" smtClean="0"/>
              <a:t>socketes</a:t>
            </a:r>
            <a:r>
              <a:rPr lang="hu-HU" baseline="0" dirty="0" smtClean="0"/>
              <a:t> megoldásra</a:t>
            </a:r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EE1ADF-4F94-4B3B-805C-69260F992A8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814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>
            <a:lvl1pPr algn="ctr">
              <a:defRPr smtClean="0"/>
            </a:lvl1pPr>
          </a:lstStyle>
          <a:p>
            <a:r>
              <a:rPr lang="hu-HU" smtClean="0"/>
              <a:t>Mintacím szerkesztése</a:t>
            </a:r>
            <a:endParaRPr lang="hu-HU" dirty="0" smtClean="0"/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mtClean="0"/>
            </a:lvl1pPr>
          </a:lstStyle>
          <a:p>
            <a:r>
              <a:rPr lang="hu-HU" smtClean="0"/>
              <a:t>Kattintson ide az alcím mintájának szerkesztéséhez</a:t>
            </a:r>
          </a:p>
        </p:txBody>
      </p:sp>
    </p:spTree>
    <p:extLst>
      <p:ext uri="{BB962C8B-B14F-4D97-AF65-F5344CB8AC3E}">
        <p14:creationId xmlns:p14="http://schemas.microsoft.com/office/powerpoint/2010/main" val="3981239800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Co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79389" y="908050"/>
            <a:ext cx="8785225" cy="208889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900113" y="3213100"/>
            <a:ext cx="7200900" cy="3024188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 sz="1800" baseline="0">
                <a:latin typeface="Courier New" pitchFamily="49" charset="0"/>
              </a:defRPr>
            </a:lvl1pPr>
            <a:lvl2pPr>
              <a:defRPr/>
            </a:lvl2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4034343340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Co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79389" y="4076490"/>
            <a:ext cx="8785225" cy="208889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899490" y="908650"/>
            <a:ext cx="7200900" cy="3024188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 sz="1800" baseline="0">
                <a:latin typeface="Courier New" pitchFamily="49" charset="0"/>
              </a:defRPr>
            </a:lvl1pPr>
            <a:lvl2pPr>
              <a:defRPr/>
            </a:lvl2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910108153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Co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79391" y="908650"/>
            <a:ext cx="4248590" cy="540075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4716021" y="908650"/>
            <a:ext cx="4248590" cy="5328740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 sz="1800" baseline="0">
                <a:latin typeface="Courier New" pitchFamily="49" charset="0"/>
              </a:defRPr>
            </a:lvl1pPr>
            <a:lvl2pPr>
              <a:defRPr/>
            </a:lvl2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106170448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Co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79389" y="908050"/>
            <a:ext cx="8785225" cy="100874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827480" y="2060810"/>
            <a:ext cx="7200900" cy="3024188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 sz="1800" baseline="0">
                <a:latin typeface="Courier New" pitchFamily="49" charset="0"/>
              </a:defRPr>
            </a:lvl1pPr>
            <a:lvl2pPr>
              <a:defRPr/>
            </a:lvl2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179391" y="5157240"/>
            <a:ext cx="8785225" cy="122477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35257960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23410" y="1124682"/>
            <a:ext cx="8388350" cy="496887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0204155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OE-NIK HP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3651C0-869E-4F7C-A1E0-06DAFD7A96FB}" type="slidenum">
              <a:rPr lang="hu-HU" altLang="en-US"/>
              <a:pPr/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3353415514"/>
      </p:ext>
    </p:extLst>
  </p:cSld>
  <p:clrMapOvr>
    <a:masterClrMapping/>
  </p:clrMapOvr>
  <p:transition spd="med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7951" y="115888"/>
            <a:ext cx="892810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951" y="692150"/>
            <a:ext cx="8928100" cy="576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1901911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>
    <p:cover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60606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606060"/>
          </a:solidFill>
          <a:latin typeface="Segoe U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606060"/>
          </a:solidFill>
          <a:latin typeface="Segoe U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606060"/>
          </a:solidFill>
          <a:latin typeface="Segoe U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606060"/>
          </a:solidFill>
          <a:latin typeface="Segoe U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606060"/>
          </a:solidFill>
          <a:latin typeface="Segoe U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606060"/>
          </a:solidFill>
          <a:latin typeface="Segoe U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606060"/>
          </a:solidFill>
          <a:latin typeface="Segoe U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606060"/>
          </a:solidFill>
          <a:latin typeface="Segoe U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984373"/>
          </a:xfrm>
        </p:spPr>
        <p:txBody>
          <a:bodyPr/>
          <a:lstStyle/>
          <a:p>
            <a:r>
              <a:rPr lang="hu-HU" dirty="0" smtClean="0"/>
              <a:t>Haladó fejlesztési technikák</a:t>
            </a:r>
            <a:br>
              <a:rPr lang="hu-HU" dirty="0" smtClean="0"/>
            </a:br>
            <a:r>
              <a:rPr lang="hu-HU" sz="3600" dirty="0" smtClean="0"/>
              <a:t/>
            </a:r>
            <a:br>
              <a:rPr lang="hu-HU" sz="3600" dirty="0" smtClean="0"/>
            </a:br>
            <a:r>
              <a:rPr lang="hu-HU" sz="2000" dirty="0" smtClean="0">
                <a:solidFill>
                  <a:schemeClr val="tx1"/>
                </a:solidFill>
              </a:rPr>
              <a:t>Folyamatok</a:t>
            </a:r>
            <a:br>
              <a:rPr lang="hu-HU" sz="2000" dirty="0" smtClean="0">
                <a:solidFill>
                  <a:schemeClr val="tx1"/>
                </a:solidFill>
              </a:rPr>
            </a:br>
            <a:r>
              <a:rPr lang="hu-HU" sz="2000" dirty="0" err="1" smtClean="0">
                <a:solidFill>
                  <a:schemeClr val="tx1"/>
                </a:solidFill>
              </a:rPr>
              <a:t>Folyamatok</a:t>
            </a:r>
            <a:r>
              <a:rPr lang="hu-HU" sz="2000" dirty="0" smtClean="0">
                <a:solidFill>
                  <a:schemeClr val="tx1"/>
                </a:solidFill>
              </a:rPr>
              <a:t> közötti kommunikáció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13492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Folyamatok </a:t>
            </a:r>
            <a:r>
              <a:rPr lang="hu-HU" dirty="0" err="1" smtClean="0"/>
              <a:t>listázása</a:t>
            </a:r>
            <a:endParaRPr lang="en-US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13"/>
          </p:nvPr>
        </p:nvSpPr>
        <p:spPr>
          <a:xfrm>
            <a:off x="179389" y="908051"/>
            <a:ext cx="8785225" cy="506864"/>
          </a:xfrm>
        </p:spPr>
        <p:txBody>
          <a:bodyPr/>
          <a:lstStyle/>
          <a:p>
            <a:r>
              <a:rPr lang="hu-HU" sz="2400" dirty="0" err="1" smtClean="0"/>
              <a:t>Process.GetProcesses</a:t>
            </a:r>
            <a:r>
              <a:rPr lang="hu-HU" sz="2400" dirty="0" smtClean="0"/>
              <a:t>()</a:t>
            </a:r>
            <a:endParaRPr lang="en-US" sz="2400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4"/>
          </p:nvPr>
        </p:nvSpPr>
        <p:spPr>
          <a:xfrm>
            <a:off x="179388" y="1414915"/>
            <a:ext cx="8785225" cy="1684420"/>
          </a:xfrm>
        </p:spPr>
        <p:txBody>
          <a:bodyPr/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Main(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[]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args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sv-SE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sv-SE" dirty="0">
                <a:solidFill>
                  <a:srgbClr val="0000FF"/>
                </a:solidFill>
                <a:latin typeface="Consolas" panose="020B0609020204030204" pitchFamily="49" charset="0"/>
              </a:rPr>
              <a:t>foreach</a:t>
            </a:r>
            <a:r>
              <a:rPr lang="sv-SE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sv-SE" dirty="0">
                <a:solidFill>
                  <a:srgbClr val="0000FF"/>
                </a:solidFill>
                <a:latin typeface="Consolas" panose="020B0609020204030204" pitchFamily="49" charset="0"/>
              </a:rPr>
              <a:t>var</a:t>
            </a:r>
            <a:r>
              <a:rPr lang="sv-SE" dirty="0">
                <a:solidFill>
                  <a:srgbClr val="000000"/>
                </a:solidFill>
                <a:latin typeface="Consolas" panose="020B0609020204030204" pitchFamily="49" charset="0"/>
              </a:rPr>
              <a:t> p </a:t>
            </a:r>
            <a:r>
              <a:rPr lang="sv-SE" dirty="0">
                <a:solidFill>
                  <a:srgbClr val="0000FF"/>
                </a:solidFill>
                <a:latin typeface="Consolas" panose="020B0609020204030204" pitchFamily="49" charset="0"/>
              </a:rPr>
              <a:t>in</a:t>
            </a:r>
            <a:r>
              <a:rPr lang="sv-SE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v-SE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Process</a:t>
            </a:r>
            <a:r>
              <a:rPr lang="sv-SE" dirty="0">
                <a:solidFill>
                  <a:srgbClr val="000000"/>
                </a:solidFill>
                <a:latin typeface="Consolas" panose="020B0609020204030204" pitchFamily="49" charset="0"/>
              </a:rPr>
              <a:t>.GetProcesses().OrderBy(x =&gt; x.Id))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$"#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p.Id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\t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p.ProcessName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r>
              <a:rPr lang="en-US" dirty="0" smtClean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hu-HU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hu-HU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  <p:sp>
        <p:nvSpPr>
          <p:cNvPr id="2" name="Szövegdoboz 1"/>
          <p:cNvSpPr txBox="1"/>
          <p:nvPr/>
        </p:nvSpPr>
        <p:spPr>
          <a:xfrm>
            <a:off x="4954940" y="3355942"/>
            <a:ext cx="4081111" cy="34163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#0       Idle</a:t>
            </a:r>
          </a:p>
          <a:p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#4       System</a:t>
            </a:r>
          </a:p>
          <a:p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#96      Registry</a:t>
            </a:r>
          </a:p>
          <a:p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#104    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RuntimeBroker</a:t>
            </a:r>
            <a:endParaRPr lang="en-US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#220     tv_x64</a:t>
            </a:r>
          </a:p>
          <a:p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#372    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WUDFHost</a:t>
            </a:r>
            <a:endParaRPr lang="en-US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#412    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smss</a:t>
            </a:r>
            <a:endParaRPr lang="en-US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#556    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svchost</a:t>
            </a:r>
            <a:endParaRPr lang="en-US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#564    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csrss</a:t>
            </a:r>
            <a:endParaRPr lang="en-US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#652    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egui</a:t>
            </a:r>
            <a:endParaRPr lang="en-US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#660    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wininit</a:t>
            </a:r>
            <a:endParaRPr lang="en-US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#668     </a:t>
            </a:r>
            <a:r>
              <a:rPr lang="en-US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csrss</a:t>
            </a:r>
            <a:endParaRPr lang="en-US" dirty="0">
              <a:solidFill>
                <a:schemeClr val="bg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065862"/>
      </p:ext>
    </p:extLst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Több példányban futó folyamat</a:t>
            </a:r>
            <a:endParaRPr lang="en-US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13"/>
          </p:nvPr>
        </p:nvSpPr>
        <p:spPr>
          <a:xfrm>
            <a:off x="179389" y="908051"/>
            <a:ext cx="8785225" cy="1286509"/>
          </a:xfrm>
        </p:spPr>
        <p:txBody>
          <a:bodyPr/>
          <a:lstStyle/>
          <a:p>
            <a:r>
              <a:rPr lang="hu-HU" sz="2400" dirty="0" smtClean="0"/>
              <a:t>Előfordulhat, hogy a programunk logikájában tiltani szeretnénk azt, hogy egyidejűleg több folyamat induljon ugyanabból a futtatható állományból</a:t>
            </a:r>
            <a:endParaRPr lang="en-US" sz="2400" dirty="0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045" y="2536277"/>
            <a:ext cx="8195861" cy="3152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179951"/>
      </p:ext>
    </p:extLst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Több példányban futó folyamat</a:t>
            </a:r>
            <a:endParaRPr lang="en-US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4"/>
          </p:nvPr>
        </p:nvSpPr>
        <p:spPr>
          <a:xfrm>
            <a:off x="179388" y="770021"/>
            <a:ext cx="8785225" cy="3282215"/>
          </a:xfrm>
        </p:spPr>
        <p:txBody>
          <a:bodyPr/>
          <a:lstStyle/>
          <a:p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Process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.GetProcesses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().Where(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x =&gt;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x.ProcessName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==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Process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.GetCurrentProcess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().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ProcessName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&amp;&amp; 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x.Id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!=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Process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.GetCurrentProcess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().Id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).Count() &gt; 0)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fr-FR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fr-FR" sz="1600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fr-FR" sz="1600" dirty="0">
                <a:solidFill>
                  <a:srgbClr val="000000"/>
                </a:solidFill>
                <a:latin typeface="Consolas" panose="020B0609020204030204" pitchFamily="49" charset="0"/>
              </a:rPr>
              <a:t>.WriteLine(</a:t>
            </a:r>
            <a:r>
              <a:rPr lang="fr-FR" sz="1600" dirty="0">
                <a:solidFill>
                  <a:srgbClr val="A31515"/>
                </a:solidFill>
                <a:latin typeface="Consolas" panose="020B0609020204030204" pitchFamily="49" charset="0"/>
              </a:rPr>
              <a:t>"Ez a folyamat már fut!"</a:t>
            </a:r>
            <a:r>
              <a:rPr lang="fr-FR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sz="1600" dirty="0" err="1">
                <a:solidFill>
                  <a:srgbClr val="A31515"/>
                </a:solidFill>
                <a:latin typeface="Consolas" panose="020B0609020204030204" pitchFamily="49" charset="0"/>
              </a:rPr>
              <a:t>Helló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A31515"/>
                </a:solidFill>
                <a:latin typeface="Consolas" panose="020B0609020204030204" pitchFamily="49" charset="0"/>
              </a:rPr>
              <a:t>világ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!"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.ReadLine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  <a:endParaRPr lang="en-US" sz="1600" dirty="0"/>
          </a:p>
        </p:txBody>
      </p:sp>
      <p:sp>
        <p:nvSpPr>
          <p:cNvPr id="3" name="Szövegdoboz 2"/>
          <p:cNvSpPr txBox="1"/>
          <p:nvPr/>
        </p:nvSpPr>
        <p:spPr>
          <a:xfrm>
            <a:off x="5736649" y="5245751"/>
            <a:ext cx="3299402" cy="145080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chemeClr val="bg1"/>
                </a:solidFill>
                <a:latin typeface="Consolas" panose="020B0609020204030204" pitchFamily="49" charset="0"/>
              </a:rPr>
              <a:t>Helló világ!</a:t>
            </a:r>
            <a:endParaRPr lang="en-US" dirty="0">
              <a:solidFill>
                <a:schemeClr val="bg1"/>
              </a:solidFill>
              <a:latin typeface="Consolas" panose="020B0609020204030204" pitchFamily="49" charset="0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179388" y="5245751"/>
            <a:ext cx="3299402" cy="145080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chemeClr val="bg1"/>
                </a:solidFill>
                <a:latin typeface="Consolas" panose="020B0609020204030204" pitchFamily="49" charset="0"/>
              </a:rPr>
              <a:t>Ez a folyamat már fut!</a:t>
            </a:r>
            <a:endParaRPr lang="en-US" dirty="0">
              <a:solidFill>
                <a:schemeClr val="bg1"/>
              </a:solidFill>
              <a:latin typeface="Consolas" panose="020B0609020204030204" pitchFamily="49" charset="0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495417" y="4520351"/>
            <a:ext cx="3299402" cy="145080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chemeClr val="bg1"/>
                </a:solidFill>
                <a:latin typeface="Consolas" panose="020B0609020204030204" pitchFamily="49" charset="0"/>
              </a:rPr>
              <a:t>Ez a folyamat már fut!</a:t>
            </a:r>
            <a:endParaRPr lang="en-US" dirty="0">
              <a:solidFill>
                <a:schemeClr val="bg1"/>
              </a:solidFill>
              <a:latin typeface="Consolas" panose="020B0609020204030204" pitchFamily="49" charset="0"/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1150303" y="5134764"/>
            <a:ext cx="3299402" cy="145080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chemeClr val="bg1"/>
                </a:solidFill>
                <a:latin typeface="Consolas" panose="020B0609020204030204" pitchFamily="49" charset="0"/>
              </a:rPr>
              <a:t>Ez a folyamat már fut!</a:t>
            </a:r>
            <a:endParaRPr lang="en-US" dirty="0">
              <a:solidFill>
                <a:schemeClr val="bg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952628"/>
      </p:ext>
    </p:extLst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Folyamat kimenetének olvasása</a:t>
            </a:r>
            <a:endParaRPr lang="en-US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13"/>
          </p:nvPr>
        </p:nvSpPr>
        <p:spPr>
          <a:xfrm>
            <a:off x="179389" y="908051"/>
            <a:ext cx="8785225" cy="506864"/>
          </a:xfrm>
        </p:spPr>
        <p:txBody>
          <a:bodyPr/>
          <a:lstStyle/>
          <a:p>
            <a:r>
              <a:rPr lang="hu-HU" sz="2400" dirty="0" smtClean="0"/>
              <a:t>Hello.exe</a:t>
            </a:r>
            <a:endParaRPr lang="en-US" sz="2400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4"/>
          </p:nvPr>
        </p:nvSpPr>
        <p:spPr>
          <a:xfrm>
            <a:off x="179388" y="1414915"/>
            <a:ext cx="8785225" cy="2358188"/>
          </a:xfrm>
        </p:spPr>
        <p:txBody>
          <a:bodyPr/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Main(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[]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args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args.Length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&gt; 0)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"Hello 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args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[0] +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"!"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else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"Hello 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világ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!"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  <p:sp>
        <p:nvSpPr>
          <p:cNvPr id="3" name="Szövegdoboz 2"/>
          <p:cNvSpPr txBox="1"/>
          <p:nvPr/>
        </p:nvSpPr>
        <p:spPr>
          <a:xfrm>
            <a:off x="107950" y="4010460"/>
            <a:ext cx="8856663" cy="156966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</a:rPr>
              <a:t>c:\</a:t>
            </a:r>
            <a:r>
              <a:rPr lang="en-US" sz="16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Users\kerteszg\source\repos\Process_IPC\03_Hello\bin\Debug&gt;</a:t>
            </a:r>
            <a:r>
              <a:rPr lang="hu-HU" sz="16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h</a:t>
            </a:r>
            <a:r>
              <a:rPr lang="en-US" sz="16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ello.exe</a:t>
            </a:r>
            <a:endParaRPr lang="en-US" sz="16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</a:rPr>
              <a:t>Hello </a:t>
            </a:r>
            <a:r>
              <a:rPr lang="en-US" sz="1600" dirty="0" err="1">
                <a:solidFill>
                  <a:schemeClr val="bg1"/>
                </a:solidFill>
                <a:latin typeface="Consolas" panose="020B0609020204030204" pitchFamily="49" charset="0"/>
              </a:rPr>
              <a:t>világ</a:t>
            </a:r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</a:rPr>
              <a:t>!</a:t>
            </a:r>
          </a:p>
          <a:p>
            <a:endParaRPr lang="en-US" sz="16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</a:rPr>
              <a:t>c:\</a:t>
            </a:r>
            <a:r>
              <a:rPr lang="en-US" sz="16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Users\kerteszg\source\repos\Process_IPC\03_Hello\bin\Debug&gt;</a:t>
            </a:r>
            <a:r>
              <a:rPr lang="hu-HU" sz="16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h</a:t>
            </a:r>
            <a:r>
              <a:rPr lang="en-US" sz="16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ello.exe </a:t>
            </a:r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</a:rPr>
              <a:t>Gábor</a:t>
            </a:r>
          </a:p>
          <a:p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</a:rPr>
              <a:t>Hello Gábor!</a:t>
            </a:r>
          </a:p>
          <a:p>
            <a:endParaRPr lang="en-US" sz="1600" dirty="0">
              <a:solidFill>
                <a:schemeClr val="bg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435815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Folyamat kimenetének olvasása</a:t>
            </a:r>
            <a:endParaRPr lang="en-US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4"/>
          </p:nvPr>
        </p:nvSpPr>
        <p:spPr>
          <a:xfrm>
            <a:off x="179388" y="779646"/>
            <a:ext cx="8785225" cy="2656573"/>
          </a:xfrm>
        </p:spPr>
        <p:txBody>
          <a:bodyPr/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Process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p =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Process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.Start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ProcessStartInfo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smtClean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hu-HU" dirty="0" smtClean="0">
                <a:solidFill>
                  <a:srgbClr val="A31515"/>
                </a:solidFill>
                <a:latin typeface="Consolas" panose="020B0609020204030204" pitchFamily="49" charset="0"/>
              </a:rPr>
              <a:t>h</a:t>
            </a:r>
            <a:r>
              <a:rPr lang="en-US" dirty="0" err="1" smtClean="0">
                <a:solidFill>
                  <a:srgbClr val="A31515"/>
                </a:solidFill>
                <a:latin typeface="Consolas" panose="020B0609020204030204" pitchFamily="49" charset="0"/>
              </a:rPr>
              <a:t>ello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hu-HU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hu-HU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CreateNoWindow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true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UseShellExecute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false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RedirectStandardOutput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true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});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p.WaitForExit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p.StandardOutput.ReadToEnd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());</a:t>
            </a:r>
            <a:endParaRPr lang="en-US" dirty="0"/>
          </a:p>
        </p:txBody>
      </p:sp>
      <p:sp>
        <p:nvSpPr>
          <p:cNvPr id="3" name="Szövegdoboz 2"/>
          <p:cNvSpPr txBox="1"/>
          <p:nvPr/>
        </p:nvSpPr>
        <p:spPr>
          <a:xfrm>
            <a:off x="107950" y="4010460"/>
            <a:ext cx="8856663" cy="105840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Hello </a:t>
            </a:r>
            <a:r>
              <a:rPr lang="en-US" sz="1600" dirty="0" err="1">
                <a:solidFill>
                  <a:schemeClr val="bg1"/>
                </a:solidFill>
                <a:latin typeface="Consolas" panose="020B0609020204030204" pitchFamily="49" charset="0"/>
              </a:rPr>
              <a:t>világ</a:t>
            </a:r>
            <a:r>
              <a:rPr lang="en-US" sz="16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!</a:t>
            </a:r>
            <a:endParaRPr lang="en-US" sz="1600" dirty="0">
              <a:solidFill>
                <a:schemeClr val="bg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446006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Folyamat kimenetének olvasása</a:t>
            </a:r>
            <a:endParaRPr lang="en-US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4"/>
          </p:nvPr>
        </p:nvSpPr>
        <p:spPr>
          <a:xfrm>
            <a:off x="179388" y="779646"/>
            <a:ext cx="8785225" cy="2656573"/>
          </a:xfrm>
        </p:spPr>
        <p:txBody>
          <a:bodyPr/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Process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p =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Process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.Start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ProcessStartInfo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smtClean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hu-HU" dirty="0" smtClean="0">
                <a:solidFill>
                  <a:srgbClr val="A31515"/>
                </a:solidFill>
                <a:latin typeface="Consolas" panose="020B0609020204030204" pitchFamily="49" charset="0"/>
              </a:rPr>
              <a:t>h</a:t>
            </a:r>
            <a:r>
              <a:rPr lang="en-US" dirty="0" err="1" smtClean="0">
                <a:solidFill>
                  <a:srgbClr val="A31515"/>
                </a:solidFill>
                <a:latin typeface="Consolas" panose="020B0609020204030204" pitchFamily="49" charset="0"/>
              </a:rPr>
              <a:t>ello</a:t>
            </a:r>
            <a:r>
              <a:rPr lang="en-US" dirty="0" smtClean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Pistike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  <a:endParaRPr lang="hu-HU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hu-HU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CreateNoWindow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true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UseShellExecute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false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RedirectStandardOutput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true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});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p.WaitForExit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p.StandardOutput.ReadToEnd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());</a:t>
            </a:r>
            <a:endParaRPr lang="en-US" dirty="0"/>
          </a:p>
        </p:txBody>
      </p:sp>
      <p:sp>
        <p:nvSpPr>
          <p:cNvPr id="3" name="Szövegdoboz 2"/>
          <p:cNvSpPr txBox="1"/>
          <p:nvPr/>
        </p:nvSpPr>
        <p:spPr>
          <a:xfrm>
            <a:off x="107950" y="4010460"/>
            <a:ext cx="8856663" cy="105840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Hello </a:t>
            </a:r>
            <a:r>
              <a:rPr lang="hu-HU" sz="16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Pistike</a:t>
            </a:r>
            <a:r>
              <a:rPr lang="en-US" sz="16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!</a:t>
            </a:r>
            <a:endParaRPr lang="en-US" sz="1600" dirty="0">
              <a:solidFill>
                <a:schemeClr val="bg1"/>
              </a:solidFill>
              <a:latin typeface="Consolas" panose="020B0609020204030204" pitchFamily="49" charset="0"/>
            </a:endParaRPr>
          </a:p>
        </p:txBody>
      </p:sp>
      <p:sp>
        <p:nvSpPr>
          <p:cNvPr id="2" name="Téglalap 1"/>
          <p:cNvSpPr/>
          <p:nvPr/>
        </p:nvSpPr>
        <p:spPr bwMode="auto">
          <a:xfrm>
            <a:off x="7055319" y="779646"/>
            <a:ext cx="1364782" cy="346510"/>
          </a:xfrm>
          <a:prstGeom prst="rect">
            <a:avLst/>
          </a:prstGeom>
          <a:solidFill>
            <a:srgbClr val="00B050">
              <a:alpha val="20000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rgbClr val="4B4B36"/>
              </a:solidFill>
              <a:effectLst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121628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Blokkolásmentes felépítés</a:t>
            </a:r>
            <a:endParaRPr lang="en-US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13"/>
          </p:nvPr>
        </p:nvSpPr>
        <p:spPr>
          <a:xfrm>
            <a:off x="179389" y="908051"/>
            <a:ext cx="8785225" cy="1311274"/>
          </a:xfrm>
        </p:spPr>
        <p:txBody>
          <a:bodyPr/>
          <a:lstStyle/>
          <a:p>
            <a:r>
              <a:rPr lang="hu-HU" sz="2400" dirty="0" smtClean="0"/>
              <a:t>A </a:t>
            </a:r>
            <a:r>
              <a:rPr lang="hu-HU" sz="2400" dirty="0" err="1" smtClean="0"/>
              <a:t>p.WaitForExit</a:t>
            </a:r>
            <a:r>
              <a:rPr lang="hu-HU" sz="2400" dirty="0" smtClean="0"/>
              <a:t>() hívás addig blokkolja a végrehajtást, amíg p folyamat véget nem ér.</a:t>
            </a:r>
          </a:p>
          <a:p>
            <a:r>
              <a:rPr lang="hu-HU" sz="2400" dirty="0" smtClean="0"/>
              <a:t>Ez a viselkedés folyamatok esetén megkerülhető például események használatával</a:t>
            </a:r>
            <a:endParaRPr lang="en-US" sz="2400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4"/>
          </p:nvPr>
        </p:nvSpPr>
        <p:spPr>
          <a:xfrm>
            <a:off x="179388" y="3057525"/>
            <a:ext cx="8785225" cy="876300"/>
          </a:xfrm>
        </p:spPr>
        <p:txBody>
          <a:bodyPr/>
          <a:lstStyle/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p.EnableRaisingEvents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true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p.Exited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+=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P_Exited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3029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Blokkolásmentes felépítés</a:t>
            </a:r>
            <a:endParaRPr lang="en-US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4"/>
          </p:nvPr>
        </p:nvSpPr>
        <p:spPr>
          <a:xfrm>
            <a:off x="179388" y="781050"/>
            <a:ext cx="8785225" cy="5943600"/>
          </a:xfrm>
        </p:spPr>
        <p:txBody>
          <a:bodyPr/>
          <a:lstStyle/>
          <a:p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foreach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var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h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hosts)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Process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p =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Process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.Start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ProcessStartInfo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"ping"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A31515"/>
                </a:solidFill>
                <a:latin typeface="Consolas" panose="020B0609020204030204" pitchFamily="49" charset="0"/>
              </a:rPr>
              <a:t>"-n 10 "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+ h)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CreateNoWindow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true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UseShellExecute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false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RedirectStandardOutput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true</a:t>
            </a:r>
            <a:endParaRPr lang="en-U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});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p.EnableRaisingEvents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true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p.Exited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+=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P_Exited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sz="16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.ReadLine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  <a:endParaRPr lang="hu-HU" sz="16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</a:t>
            </a:r>
            <a:r>
              <a:rPr lang="hu-HU" sz="16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...</a:t>
            </a:r>
          </a:p>
          <a:p>
            <a:endParaRPr lang="hu-HU" sz="1600" dirty="0" smtClean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en-US" sz="16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P_Exited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object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sender,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EventArgs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e)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((sender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Process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).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StandardOutput.ReadToEnd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());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236462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Feladat</a:t>
            </a:r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>
          <a:xfrm>
            <a:off x="107951" y="1546412"/>
            <a:ext cx="8928100" cy="4906776"/>
          </a:xfrm>
        </p:spPr>
        <p:txBody>
          <a:bodyPr/>
          <a:lstStyle/>
          <a:p>
            <a:pPr marL="0" indent="0">
              <a:buNone/>
            </a:pPr>
            <a:r>
              <a:rPr lang="hu-HU" dirty="0"/>
              <a:t>Egy gyűjteményben eltárolunk </a:t>
            </a:r>
            <a:r>
              <a:rPr lang="hu-HU" dirty="0" smtClean="0"/>
              <a:t>a világ különböző országaiban bejegyzett </a:t>
            </a:r>
            <a:r>
              <a:rPr lang="hu-HU" dirty="0" err="1" smtClean="0"/>
              <a:t>domaineket</a:t>
            </a:r>
            <a:r>
              <a:rPr lang="hu-HU" dirty="0" smtClean="0"/>
              <a:t>. </a:t>
            </a:r>
            <a:r>
              <a:rPr lang="hu-HU" dirty="0"/>
              <a:t>A feladat </a:t>
            </a:r>
            <a:r>
              <a:rPr lang="hu-HU" dirty="0" smtClean="0"/>
              <a:t>az ezekhez tartozó útvonalak elemzése, </a:t>
            </a:r>
            <a:r>
              <a:rPr lang="hu-HU" dirty="0" err="1" smtClean="0"/>
              <a:t>tracert</a:t>
            </a:r>
            <a:r>
              <a:rPr lang="hu-HU" dirty="0" smtClean="0"/>
              <a:t> segítségével.</a:t>
            </a:r>
          </a:p>
          <a:p>
            <a:pPr marL="0" indent="0">
              <a:buNone/>
            </a:pPr>
            <a:r>
              <a:rPr lang="hu-HU" dirty="0" smtClean="0"/>
              <a:t>Állapítsuk meg minden címről, hogy hány állomáson (</a:t>
            </a:r>
            <a:r>
              <a:rPr lang="hu-HU" dirty="0" err="1" smtClean="0"/>
              <a:t>hop</a:t>
            </a:r>
            <a:r>
              <a:rPr lang="hu-HU" dirty="0" smtClean="0"/>
              <a:t>) keresztül érhetőek el a számítógépünkről!</a:t>
            </a:r>
            <a:endParaRPr lang="hu-HU" dirty="0"/>
          </a:p>
          <a:p>
            <a:pPr marL="514350" indent="-514350">
              <a:buAutoNum type="alphaLcParenR"/>
            </a:pPr>
            <a:r>
              <a:rPr lang="hu-HU" dirty="0" smtClean="0"/>
              <a:t>Az </a:t>
            </a:r>
            <a:r>
              <a:rPr lang="hu-HU" dirty="0"/>
              <a:t>eredmények akkor jelenjenek meg, amikor </a:t>
            </a:r>
            <a:r>
              <a:rPr lang="hu-HU" dirty="0" smtClean="0"/>
              <a:t>a program minden vizsgálat feldolgozásával </a:t>
            </a:r>
            <a:r>
              <a:rPr lang="hu-HU" dirty="0"/>
              <a:t>végzett</a:t>
            </a:r>
            <a:r>
              <a:rPr lang="hu-HU" dirty="0" smtClean="0"/>
              <a:t>!</a:t>
            </a:r>
          </a:p>
          <a:p>
            <a:pPr marL="514350" indent="-514350">
              <a:buAutoNum type="alphaLcParenR"/>
            </a:pPr>
            <a:r>
              <a:rPr lang="hu-HU" dirty="0" smtClean="0"/>
              <a:t>Az eredmények azonnal jelenjen meg a konzolon, amint a háttérben futó folyamat végzett!</a:t>
            </a:r>
            <a:endParaRPr lang="en-US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613612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685800" y="4695279"/>
            <a:ext cx="7772400" cy="1470025"/>
          </a:xfrm>
        </p:spPr>
        <p:txBody>
          <a:bodyPr/>
          <a:lstStyle/>
          <a:p>
            <a:r>
              <a:rPr lang="hu-H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FOLYAMATOK </a:t>
            </a:r>
            <a:r>
              <a:rPr lang="hu-HU" cap="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közötti kommunikáció</a:t>
            </a:r>
            <a:endParaRPr lang="hu-HU" cap="all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1751348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685800" y="4695279"/>
            <a:ext cx="7772400" cy="1470025"/>
          </a:xfrm>
        </p:spPr>
        <p:txBody>
          <a:bodyPr/>
          <a:lstStyle/>
          <a:p>
            <a:r>
              <a:rPr lang="hu-H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BEVEZETÉS</a:t>
            </a:r>
            <a:endParaRPr lang="hu-H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5561142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Inter-process</a:t>
            </a:r>
            <a:r>
              <a:rPr lang="hu-HU" dirty="0" smtClean="0"/>
              <a:t> </a:t>
            </a:r>
            <a:r>
              <a:rPr lang="hu-HU" dirty="0" err="1" smtClean="0"/>
              <a:t>Communication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Folyamatok közötti üzenetváltás</a:t>
            </a:r>
          </a:p>
          <a:p>
            <a:r>
              <a:rPr lang="hu-HU" dirty="0" smtClean="0"/>
              <a:t>Többféle megközelítés létezik:</a:t>
            </a:r>
          </a:p>
          <a:p>
            <a:pPr lvl="1"/>
            <a:r>
              <a:rPr lang="hu-HU" dirty="0" err="1" smtClean="0"/>
              <a:t>Socket</a:t>
            </a:r>
            <a:endParaRPr lang="hu-HU" dirty="0" smtClean="0"/>
          </a:p>
          <a:p>
            <a:pPr lvl="1"/>
            <a:r>
              <a:rPr lang="hu-HU" dirty="0" err="1" smtClean="0"/>
              <a:t>Pipe</a:t>
            </a:r>
            <a:endParaRPr lang="hu-HU" dirty="0" smtClean="0"/>
          </a:p>
          <a:p>
            <a:pPr lvl="1"/>
            <a:r>
              <a:rPr lang="hu-HU" dirty="0" err="1" smtClean="0"/>
              <a:t>Message</a:t>
            </a:r>
            <a:r>
              <a:rPr lang="hu-HU" dirty="0" smtClean="0"/>
              <a:t> </a:t>
            </a:r>
            <a:r>
              <a:rPr lang="hu-HU" dirty="0" err="1" smtClean="0"/>
              <a:t>queue</a:t>
            </a:r>
            <a:endParaRPr lang="hu-HU" dirty="0" smtClean="0"/>
          </a:p>
          <a:p>
            <a:pPr lvl="1"/>
            <a:r>
              <a:rPr lang="hu-HU" dirty="0" err="1" smtClean="0"/>
              <a:t>Shared</a:t>
            </a:r>
            <a:r>
              <a:rPr lang="hu-HU" dirty="0" smtClean="0"/>
              <a:t> </a:t>
            </a:r>
            <a:r>
              <a:rPr lang="hu-HU" dirty="0" err="1" smtClean="0"/>
              <a:t>memory</a:t>
            </a:r>
            <a:endParaRPr lang="hu-HU" dirty="0" smtClean="0"/>
          </a:p>
          <a:p>
            <a:pPr lvl="1"/>
            <a:r>
              <a:rPr lang="hu-HU" dirty="0" err="1" smtClean="0"/>
              <a:t>Message</a:t>
            </a:r>
            <a:r>
              <a:rPr lang="hu-HU" dirty="0" smtClean="0"/>
              <a:t> </a:t>
            </a:r>
            <a:r>
              <a:rPr lang="hu-HU" dirty="0" err="1" smtClean="0"/>
              <a:t>passing</a:t>
            </a:r>
            <a:endParaRPr lang="hu-HU" dirty="0" smtClean="0"/>
          </a:p>
          <a:p>
            <a:pPr lvl="1"/>
            <a:r>
              <a:rPr lang="hu-HU" dirty="0" smtClean="0"/>
              <a:t>stb.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314347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Pipe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type="body" sz="quarter" idx="13"/>
          </p:nvPr>
        </p:nvSpPr>
        <p:spPr>
          <a:xfrm>
            <a:off x="179389" y="908050"/>
            <a:ext cx="8785225" cy="664386"/>
          </a:xfrm>
        </p:spPr>
        <p:txBody>
          <a:bodyPr/>
          <a:lstStyle/>
          <a:p>
            <a:r>
              <a:rPr lang="hu-HU" sz="1800" dirty="0" smtClean="0"/>
              <a:t>Amennyiben a </a:t>
            </a:r>
            <a:r>
              <a:rPr lang="hu-HU" sz="1800" dirty="0" err="1" smtClean="0"/>
              <a:t>host</a:t>
            </a:r>
            <a:r>
              <a:rPr lang="hu-HU" sz="1800" dirty="0" smtClean="0"/>
              <a:t> ugyanaz, a legegyszerűbb megközelítési mód a </a:t>
            </a:r>
            <a:r>
              <a:rPr lang="hu-HU" sz="1800" dirty="0" err="1" smtClean="0"/>
              <a:t>pipe</a:t>
            </a:r>
            <a:r>
              <a:rPr lang="hu-HU" sz="1800" dirty="0" smtClean="0"/>
              <a:t> (</a:t>
            </a:r>
            <a:r>
              <a:rPr lang="hu-HU" sz="1800" dirty="0" err="1" smtClean="0"/>
              <a:t>System.IO.Pipes</a:t>
            </a:r>
            <a:r>
              <a:rPr lang="hu-HU" sz="1800" dirty="0" smtClean="0"/>
              <a:t>)</a:t>
            </a:r>
            <a:endParaRPr lang="en-US" sz="1800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quarter" idx="14"/>
          </p:nvPr>
        </p:nvSpPr>
        <p:spPr>
          <a:xfrm>
            <a:off x="31899" y="1572436"/>
            <a:ext cx="4178594" cy="375447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//</a:t>
            </a:r>
            <a:r>
              <a:rPr lang="en-US" sz="1200" dirty="0" err="1">
                <a:solidFill>
                  <a:srgbClr val="008000"/>
                </a:solidFill>
                <a:latin typeface="Consolas" panose="020B0609020204030204" pitchFamily="49" charset="0"/>
              </a:rPr>
              <a:t>Szerver</a:t>
            </a: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</a:pPr>
            <a:r>
              <a:rPr lang="en-US" sz="1200" dirty="0" err="1">
                <a:solidFill>
                  <a:srgbClr val="0000FF"/>
                </a:solidFill>
                <a:latin typeface="Consolas" panose="020B0609020204030204" pitchFamily="49" charset="0"/>
              </a:rPr>
              <a:t>var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server =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NamedPipeServerStream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sz="1200" dirty="0" err="1">
                <a:solidFill>
                  <a:srgbClr val="A31515"/>
                </a:solidFill>
                <a:latin typeface="Consolas" panose="020B0609020204030204" pitchFamily="49" charset="0"/>
              </a:rPr>
              <a:t>EzEgyEgyediNev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ts val="0"/>
              </a:spcBef>
            </a:pPr>
            <a:r>
              <a:rPr lang="en-US" sz="1200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sz="1200" dirty="0" err="1">
                <a:solidFill>
                  <a:srgbClr val="A31515"/>
                </a:solidFill>
                <a:latin typeface="Consolas" panose="020B0609020204030204" pitchFamily="49" charset="0"/>
              </a:rPr>
              <a:t>Várakozás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A31515"/>
                </a:solidFill>
                <a:latin typeface="Consolas" panose="020B0609020204030204" pitchFamily="49" charset="0"/>
              </a:rPr>
              <a:t>kliensre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..."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ts val="0"/>
              </a:spcBef>
            </a:pP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server.WaitForConnection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>
              <a:spcBef>
                <a:spcPts val="0"/>
              </a:spcBef>
            </a:pPr>
            <a:r>
              <a:rPr lang="en-US" sz="1200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sz="1200" dirty="0" err="1">
                <a:solidFill>
                  <a:srgbClr val="A31515"/>
                </a:solidFill>
                <a:latin typeface="Consolas" panose="020B0609020204030204" pitchFamily="49" charset="0"/>
              </a:rPr>
              <a:t>Kliens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A31515"/>
                </a:solidFill>
                <a:latin typeface="Consolas" panose="020B0609020204030204" pitchFamily="49" charset="0"/>
              </a:rPr>
              <a:t>csatlakozott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!"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ts val="0"/>
              </a:spcBef>
            </a:pPr>
            <a:r>
              <a:rPr lang="en-US" sz="1200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StreamReader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reader =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StreamReader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(server);</a:t>
            </a:r>
          </a:p>
          <a:p>
            <a:pPr>
              <a:spcBef>
                <a:spcPts val="0"/>
              </a:spcBef>
            </a:pPr>
            <a:r>
              <a:rPr lang="en-US" sz="1200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StreamWriter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writer =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StreamWriter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(server);</a:t>
            </a:r>
          </a:p>
          <a:p>
            <a:pPr>
              <a:spcBef>
                <a:spcPts val="0"/>
              </a:spcBef>
            </a:pP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while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true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>
              <a:spcBef>
                <a:spcPts val="0"/>
              </a:spcBef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200" dirty="0" err="1">
                <a:solidFill>
                  <a:srgbClr val="0000FF"/>
                </a:solidFill>
                <a:latin typeface="Consolas" panose="020B0609020204030204" pitchFamily="49" charset="0"/>
              </a:rPr>
              <a:t>var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line =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reader.ReadLine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>
              <a:spcBef>
                <a:spcPts val="0"/>
              </a:spcBef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2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writer.WriteLine</a:t>
            </a:r>
            <a:r>
              <a:rPr lang="en-US" sz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hu-HU" sz="12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s</a:t>
            </a:r>
            <a:r>
              <a:rPr lang="en-US" sz="12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tring</a:t>
            </a:r>
            <a:r>
              <a:rPr lang="en-US" sz="12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.Join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""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line.Reverse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()));</a:t>
            </a:r>
          </a:p>
          <a:p>
            <a:pPr>
              <a:spcBef>
                <a:spcPts val="0"/>
              </a:spcBef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200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$"</a:t>
            </a:r>
            <a:r>
              <a:rPr lang="en-US" sz="1200" dirty="0" err="1">
                <a:solidFill>
                  <a:srgbClr val="A31515"/>
                </a:solidFill>
                <a:latin typeface="Consolas" panose="020B0609020204030204" pitchFamily="49" charset="0"/>
              </a:rPr>
              <a:t>Azt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A31515"/>
                </a:solidFill>
                <a:latin typeface="Consolas" panose="020B0609020204030204" pitchFamily="49" charset="0"/>
              </a:rPr>
              <a:t>az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A31515"/>
                </a:solidFill>
                <a:latin typeface="Consolas" panose="020B0609020204030204" pitchFamily="49" charset="0"/>
              </a:rPr>
              <a:t>üzenetet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A31515"/>
                </a:solidFill>
                <a:latin typeface="Consolas" panose="020B0609020204030204" pitchFamily="49" charset="0"/>
              </a:rPr>
              <a:t>kaptam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A31515"/>
                </a:solidFill>
                <a:latin typeface="Consolas" panose="020B0609020204030204" pitchFamily="49" charset="0"/>
              </a:rPr>
              <a:t>hogy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{line}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, </a:t>
            </a:r>
            <a:r>
              <a:rPr lang="en-US" sz="1200" dirty="0" err="1">
                <a:solidFill>
                  <a:srgbClr val="A31515"/>
                </a:solidFill>
                <a:latin typeface="Consolas" panose="020B0609020204030204" pitchFamily="49" charset="0"/>
              </a:rPr>
              <a:t>azt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A31515"/>
                </a:solidFill>
                <a:latin typeface="Consolas" panose="020B0609020204030204" pitchFamily="49" charset="0"/>
              </a:rPr>
              <a:t>feleltem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A31515"/>
                </a:solidFill>
                <a:latin typeface="Consolas" panose="020B0609020204030204" pitchFamily="49" charset="0"/>
              </a:rPr>
              <a:t>hogy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r>
              <a:rPr lang="en-US" sz="1200" dirty="0" err="1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.Join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""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line.Reverse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())}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ts val="0"/>
              </a:spcBef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writer.Flush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>
              <a:spcBef>
                <a:spcPts val="0"/>
              </a:spcBef>
            </a:pP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200" dirty="0"/>
          </a:p>
        </p:txBody>
      </p:sp>
      <p:sp>
        <p:nvSpPr>
          <p:cNvPr id="5" name="Szöveg helye 3"/>
          <p:cNvSpPr txBox="1">
            <a:spLocks/>
          </p:cNvSpPr>
          <p:nvPr/>
        </p:nvSpPr>
        <p:spPr bwMode="auto">
          <a:xfrm>
            <a:off x="4136065" y="3327991"/>
            <a:ext cx="5007935" cy="353000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800" b="1" baseline="0">
                <a:solidFill>
                  <a:schemeClr val="tx1"/>
                </a:solidFill>
                <a:latin typeface="Courier New" pitchFamily="49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200" dirty="0">
                <a:solidFill>
                  <a:srgbClr val="008000"/>
                </a:solidFill>
                <a:latin typeface="Consolas" panose="020B0609020204030204" pitchFamily="49" charset="0"/>
              </a:rPr>
              <a:t>//</a:t>
            </a:r>
            <a:r>
              <a:rPr lang="en-US" sz="1200" dirty="0" err="1">
                <a:solidFill>
                  <a:srgbClr val="008000"/>
                </a:solidFill>
                <a:latin typeface="Consolas" panose="020B0609020204030204" pitchFamily="49" charset="0"/>
              </a:rPr>
              <a:t>Kliens</a:t>
            </a:r>
            <a:endParaRPr lang="en-U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200" dirty="0" err="1">
                <a:solidFill>
                  <a:srgbClr val="0000FF"/>
                </a:solidFill>
                <a:latin typeface="Consolas" panose="020B0609020204030204" pitchFamily="49" charset="0"/>
              </a:rPr>
              <a:t>var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client =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NamedPipeClientStream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sz="1200" dirty="0" err="1">
                <a:solidFill>
                  <a:srgbClr val="A31515"/>
                </a:solidFill>
                <a:latin typeface="Consolas" panose="020B0609020204030204" pitchFamily="49" charset="0"/>
              </a:rPr>
              <a:t>EzEgyEgyediNev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200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sz="1200" dirty="0" err="1">
                <a:solidFill>
                  <a:srgbClr val="A31515"/>
                </a:solidFill>
                <a:latin typeface="Consolas" panose="020B0609020204030204" pitchFamily="49" charset="0"/>
              </a:rPr>
              <a:t>Csatlakozom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 a </a:t>
            </a:r>
            <a:r>
              <a:rPr lang="en-US" sz="1200" dirty="0" err="1">
                <a:solidFill>
                  <a:srgbClr val="A31515"/>
                </a:solidFill>
                <a:latin typeface="Consolas" panose="020B0609020204030204" pitchFamily="49" charset="0"/>
              </a:rPr>
              <a:t>szerverhez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..."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client.Connect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1200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sz="1200" dirty="0" err="1">
                <a:solidFill>
                  <a:srgbClr val="A31515"/>
                </a:solidFill>
                <a:latin typeface="Consolas" panose="020B0609020204030204" pitchFamily="49" charset="0"/>
              </a:rPr>
              <a:t>Csatlakozva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!"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200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StreamReader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reader =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StreamReader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(client);</a:t>
            </a:r>
          </a:p>
          <a:p>
            <a:r>
              <a:rPr lang="en-US" sz="1200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StreamWriter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writer =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StreamWriter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(client);</a:t>
            </a:r>
          </a:p>
          <a:p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while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true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200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sz="1200" dirty="0" err="1">
                <a:solidFill>
                  <a:srgbClr val="A31515"/>
                </a:solidFill>
                <a:latin typeface="Consolas" panose="020B0609020204030204" pitchFamily="49" charset="0"/>
              </a:rPr>
              <a:t>Mit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A31515"/>
                </a:solidFill>
                <a:latin typeface="Consolas" panose="020B0609020204030204" pitchFamily="49" charset="0"/>
              </a:rPr>
              <a:t>üzensz</a:t>
            </a:r>
            <a:r>
              <a:rPr lang="en-US" sz="1200" dirty="0">
                <a:solidFill>
                  <a:srgbClr val="A31515"/>
                </a:solidFill>
                <a:latin typeface="Consolas" panose="020B0609020204030204" pitchFamily="49" charset="0"/>
              </a:rPr>
              <a:t>?"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input = </a:t>
            </a:r>
            <a:r>
              <a:rPr lang="en-US" sz="1200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.ReadLine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200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String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.IsNullOrEmpty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(input)) 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break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writer.WriteLine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(input);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writer.Flush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200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Console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reader.ReadLine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());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200" kern="0" dirty="0"/>
          </a:p>
        </p:txBody>
      </p:sp>
    </p:spTree>
    <p:extLst>
      <p:ext uri="{BB962C8B-B14F-4D97-AF65-F5344CB8AC3E}">
        <p14:creationId xmlns:p14="http://schemas.microsoft.com/office/powerpoint/2010/main" val="119570487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NamedPipe</a:t>
            </a:r>
            <a:r>
              <a:rPr lang="hu-HU" dirty="0" smtClean="0"/>
              <a:t> </a:t>
            </a:r>
            <a:r>
              <a:rPr lang="hu-HU" dirty="0" err="1" smtClean="0"/>
              <a:t>demo</a:t>
            </a:r>
            <a:endParaRPr lang="en-US" dirty="0"/>
          </a:p>
        </p:txBody>
      </p:sp>
      <p:sp>
        <p:nvSpPr>
          <p:cNvPr id="7" name="Szövegdoboz 6"/>
          <p:cNvSpPr txBox="1"/>
          <p:nvPr/>
        </p:nvSpPr>
        <p:spPr>
          <a:xfrm>
            <a:off x="107950" y="1266824"/>
            <a:ext cx="4292599" cy="516587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noAutofit/>
          </a:bodyPr>
          <a:lstStyle/>
          <a:p>
            <a:r>
              <a:rPr lang="hu-HU" dirty="0" smtClean="0">
                <a:solidFill>
                  <a:schemeClr val="bg1"/>
                </a:solidFill>
                <a:latin typeface="Consolas" panose="020B0609020204030204" pitchFamily="49" charset="0"/>
              </a:rPr>
              <a:t>Várakozás a kliensre...</a:t>
            </a:r>
          </a:p>
          <a:p>
            <a:r>
              <a:rPr lang="hu-HU" dirty="0" smtClean="0">
                <a:solidFill>
                  <a:schemeClr val="bg1"/>
                </a:solidFill>
                <a:latin typeface="Consolas" panose="020B0609020204030204" pitchFamily="49" charset="0"/>
              </a:rPr>
              <a:t>Kliens csatlakozott!</a:t>
            </a:r>
          </a:p>
          <a:p>
            <a:r>
              <a:rPr lang="hu-HU" dirty="0" smtClean="0">
                <a:solidFill>
                  <a:schemeClr val="bg1"/>
                </a:solidFill>
                <a:latin typeface="Consolas" panose="020B0609020204030204" pitchFamily="49" charset="0"/>
              </a:rPr>
              <a:t>Azt az üzenetet kaptam hogy </a:t>
            </a:r>
            <a:r>
              <a:rPr lang="hu-HU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asdasdasd</a:t>
            </a:r>
            <a:r>
              <a:rPr lang="hu-HU" dirty="0" smtClean="0">
                <a:solidFill>
                  <a:schemeClr val="bg1"/>
                </a:solidFill>
                <a:latin typeface="Consolas" panose="020B0609020204030204" pitchFamily="49" charset="0"/>
              </a:rPr>
              <a:t>, azt feleltem hogy </a:t>
            </a:r>
            <a:r>
              <a:rPr lang="hu-HU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dsadsadsa</a:t>
            </a:r>
            <a:endParaRPr lang="hu-HU" dirty="0" smtClean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Azt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az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üzenetet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kaptam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hogy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hu-HU" dirty="0" smtClean="0">
                <a:solidFill>
                  <a:schemeClr val="bg1"/>
                </a:solidFill>
                <a:latin typeface="Consolas" panose="020B0609020204030204" pitchFamily="49" charset="0"/>
              </a:rPr>
              <a:t>Indul a görög aludni</a:t>
            </a:r>
            <a:r>
              <a:rPr lang="en-US" dirty="0" smtClean="0">
                <a:solidFill>
                  <a:schemeClr val="bg1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azt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feleltem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nsolas" panose="020B0609020204030204" pitchFamily="49" charset="0"/>
              </a:rPr>
              <a:t>hogy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indula</a:t>
            </a:r>
            <a:r>
              <a:rPr lang="hu-HU" dirty="0" smtClean="0">
                <a:solidFill>
                  <a:schemeClr val="bg1"/>
                </a:solidFill>
                <a:latin typeface="Consolas" panose="020B0609020204030204" pitchFamily="49" charset="0"/>
              </a:rPr>
              <a:t> görög a </a:t>
            </a:r>
            <a:r>
              <a:rPr lang="hu-HU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ludnI</a:t>
            </a:r>
            <a:endParaRPr lang="en-US" dirty="0">
              <a:solidFill>
                <a:schemeClr val="bg1"/>
              </a:solidFill>
              <a:latin typeface="Consolas" panose="020B0609020204030204" pitchFamily="49" charset="0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4743452" y="1266824"/>
            <a:ext cx="4292599" cy="5165873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noAutofit/>
          </a:bodyPr>
          <a:lstStyle/>
          <a:p>
            <a:r>
              <a:rPr lang="hu-HU" dirty="0" smtClean="0">
                <a:solidFill>
                  <a:schemeClr val="bg1"/>
                </a:solidFill>
                <a:latin typeface="Consolas" panose="020B0609020204030204" pitchFamily="49" charset="0"/>
              </a:rPr>
              <a:t>Csatlakozom a szerverhez...</a:t>
            </a:r>
          </a:p>
          <a:p>
            <a:r>
              <a:rPr lang="hu-HU" dirty="0" smtClean="0">
                <a:solidFill>
                  <a:schemeClr val="bg1"/>
                </a:solidFill>
                <a:latin typeface="Consolas" panose="020B0609020204030204" pitchFamily="49" charset="0"/>
              </a:rPr>
              <a:t>Csatlakozva!</a:t>
            </a:r>
          </a:p>
          <a:p>
            <a:r>
              <a:rPr lang="hu-HU" dirty="0" smtClean="0">
                <a:solidFill>
                  <a:schemeClr val="bg1"/>
                </a:solidFill>
                <a:latin typeface="Consolas" panose="020B0609020204030204" pitchFamily="49" charset="0"/>
              </a:rPr>
              <a:t>Mit üzensz?</a:t>
            </a:r>
          </a:p>
          <a:p>
            <a:r>
              <a:rPr lang="hu-HU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asdasdasd</a:t>
            </a:r>
            <a:endParaRPr lang="hu-HU" dirty="0" smtClean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r>
              <a:rPr lang="hu-HU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dsadsadsa</a:t>
            </a:r>
            <a:endParaRPr lang="hu-HU" dirty="0" smtClean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r>
              <a:rPr lang="hu-HU" dirty="0" smtClean="0">
                <a:solidFill>
                  <a:schemeClr val="bg1"/>
                </a:solidFill>
                <a:latin typeface="Consolas" panose="020B0609020204030204" pitchFamily="49" charset="0"/>
              </a:rPr>
              <a:t>Mit üzensz?</a:t>
            </a:r>
          </a:p>
          <a:p>
            <a:r>
              <a:rPr lang="hu-HU" dirty="0" smtClean="0">
                <a:solidFill>
                  <a:schemeClr val="bg1"/>
                </a:solidFill>
                <a:latin typeface="Consolas" panose="020B0609020204030204" pitchFamily="49" charset="0"/>
              </a:rPr>
              <a:t>Indul a görög aludni</a:t>
            </a:r>
          </a:p>
          <a:p>
            <a:r>
              <a:rPr lang="hu-HU" dirty="0" err="1">
                <a:solidFill>
                  <a:schemeClr val="bg1"/>
                </a:solidFill>
                <a:latin typeface="Consolas" panose="020B0609020204030204" pitchFamily="49" charset="0"/>
              </a:rPr>
              <a:t>indula</a:t>
            </a:r>
            <a:r>
              <a:rPr lang="hu-HU" dirty="0">
                <a:solidFill>
                  <a:schemeClr val="bg1"/>
                </a:solidFill>
                <a:latin typeface="Consolas" panose="020B0609020204030204" pitchFamily="49" charset="0"/>
              </a:rPr>
              <a:t> görög a </a:t>
            </a:r>
            <a:r>
              <a:rPr lang="hu-HU" dirty="0" err="1">
                <a:solidFill>
                  <a:schemeClr val="bg1"/>
                </a:solidFill>
                <a:latin typeface="Consolas" panose="020B0609020204030204" pitchFamily="49" charset="0"/>
              </a:rPr>
              <a:t>ludnI</a:t>
            </a:r>
            <a:endParaRPr lang="en-US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r>
              <a:rPr lang="hu-HU" dirty="0" smtClean="0">
                <a:solidFill>
                  <a:schemeClr val="bg1"/>
                </a:solidFill>
                <a:latin typeface="Consolas" panose="020B0609020204030204" pitchFamily="49" charset="0"/>
              </a:rPr>
              <a:t>Mit üzensz?</a:t>
            </a:r>
            <a:endParaRPr lang="en-US" dirty="0">
              <a:solidFill>
                <a:schemeClr val="bg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90167"/>
      </p:ext>
    </p:extLst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MPI</a:t>
            </a:r>
            <a:endParaRPr lang="en-US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3"/>
          </p:nvPr>
        </p:nvSpPr>
        <p:spPr>
          <a:xfrm>
            <a:off x="179389" y="908050"/>
            <a:ext cx="8785225" cy="1257634"/>
          </a:xfrm>
        </p:spPr>
        <p:txBody>
          <a:bodyPr/>
          <a:lstStyle/>
          <a:p>
            <a:r>
              <a:rPr lang="hu-HU" sz="1800" dirty="0" smtClean="0"/>
              <a:t>A </a:t>
            </a:r>
            <a:r>
              <a:rPr lang="hu-HU" sz="1800" dirty="0" err="1" smtClean="0"/>
              <a:t>Message</a:t>
            </a:r>
            <a:r>
              <a:rPr lang="hu-HU" sz="1800" dirty="0" smtClean="0"/>
              <a:t> </a:t>
            </a:r>
            <a:r>
              <a:rPr lang="hu-HU" sz="1800" dirty="0" err="1" smtClean="0"/>
              <a:t>Passing</a:t>
            </a:r>
            <a:r>
              <a:rPr lang="hu-HU" sz="1800" dirty="0" smtClean="0"/>
              <a:t> </a:t>
            </a:r>
            <a:r>
              <a:rPr lang="hu-HU" sz="1800" dirty="0" err="1" smtClean="0"/>
              <a:t>Interface</a:t>
            </a:r>
            <a:r>
              <a:rPr lang="hu-HU" sz="1800" dirty="0" smtClean="0"/>
              <a:t> egy szabvány, amelyet implementál többek között az </a:t>
            </a:r>
            <a:r>
              <a:rPr lang="hu-HU" sz="1800" dirty="0" err="1" smtClean="0"/>
              <a:t>OpenMPI</a:t>
            </a:r>
            <a:r>
              <a:rPr lang="hu-HU" sz="1800" dirty="0" smtClean="0"/>
              <a:t> nevű keretrendszer is</a:t>
            </a:r>
          </a:p>
          <a:p>
            <a:r>
              <a:rPr lang="hu-HU" sz="1800" dirty="0" smtClean="0"/>
              <a:t>Segítségével megoldható a folyamatok közötti kommunikáció, akár hálózaton keresztül is</a:t>
            </a:r>
            <a:endParaRPr lang="en-US" sz="1800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quarter" idx="14"/>
          </p:nvPr>
        </p:nvSpPr>
        <p:spPr>
          <a:xfrm>
            <a:off x="900113" y="2165684"/>
            <a:ext cx="7200900" cy="2271562"/>
          </a:xfrm>
        </p:spPr>
        <p:txBody>
          <a:bodyPr/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0" kern="1200" dirty="0">
                <a:solidFill>
                  <a:srgbClr val="0000FF"/>
                </a:solidFill>
                <a:latin typeface="Consolas" panose="020B0609020204030204" pitchFamily="49" charset="0"/>
              </a:rPr>
              <a:t>using</a:t>
            </a:r>
            <a:r>
              <a:rPr lang="en-US" sz="1600" b="0" kern="12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600" b="0" kern="1200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sz="1600" b="0" kern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0" kern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MPI.</a:t>
            </a:r>
            <a:r>
              <a:rPr lang="en-US" sz="1600" b="0" kern="1200" dirty="0" err="1">
                <a:solidFill>
                  <a:srgbClr val="2B91AF"/>
                </a:solidFill>
                <a:latin typeface="Consolas" panose="020B0609020204030204" pitchFamily="49" charset="0"/>
              </a:rPr>
              <a:t>Environment</a:t>
            </a:r>
            <a:r>
              <a:rPr lang="en-US" sz="1600" b="0" kern="12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600" b="0" kern="1200" dirty="0">
                <a:solidFill>
                  <a:srgbClr val="0000FF"/>
                </a:solidFill>
                <a:latin typeface="Consolas" panose="020B0609020204030204" pitchFamily="49" charset="0"/>
              </a:rPr>
              <a:t>ref</a:t>
            </a:r>
            <a:r>
              <a:rPr lang="en-US" sz="1600" b="0" kern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0" kern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args</a:t>
            </a:r>
            <a:r>
              <a:rPr lang="en-US" sz="1600" b="0" kern="1200" dirty="0">
                <a:solidFill>
                  <a:srgbClr val="000000"/>
                </a:solidFill>
                <a:latin typeface="Consolas" panose="020B0609020204030204" pitchFamily="49" charset="0"/>
              </a:rPr>
              <a:t>))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0" kern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en-US" sz="1600" b="0" kern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hu-HU" sz="1600" b="0" kern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sz="1600" b="0" kern="1200" dirty="0" err="1" smtClean="0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sz="1600" b="0" kern="12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sz="1600" b="0" kern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endParaRPr lang="hu-HU" sz="1600" b="0" kern="12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hu-HU" sz="1600" b="0" kern="1200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hu-HU" sz="1600" b="0" kern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sz="1600" b="0" kern="120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sz="1600" b="0" kern="1200" dirty="0">
                <a:solidFill>
                  <a:srgbClr val="A31515"/>
                </a:solidFill>
                <a:latin typeface="Consolas" panose="020B0609020204030204" pitchFamily="49" charset="0"/>
              </a:rPr>
              <a:t>Hello, from process number </a:t>
            </a:r>
            <a:r>
              <a:rPr lang="en-US" sz="1600" b="0" kern="120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hu-HU" sz="1600" b="0" kern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+</a:t>
            </a:r>
            <a:br>
              <a:rPr lang="hu-HU" sz="1600" b="0" kern="1200" dirty="0" smtClean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hu-HU" sz="1600" b="0" kern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		</a:t>
            </a:r>
            <a:r>
              <a:rPr lang="en-US" sz="1600" b="0" kern="12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MPI.</a:t>
            </a:r>
            <a:r>
              <a:rPr lang="en-US" sz="1600" b="0" kern="1200" dirty="0" err="1" smtClean="0">
                <a:solidFill>
                  <a:srgbClr val="2B91AF"/>
                </a:solidFill>
                <a:latin typeface="Consolas" panose="020B0609020204030204" pitchFamily="49" charset="0"/>
              </a:rPr>
              <a:t>Communicator</a:t>
            </a:r>
            <a:r>
              <a:rPr lang="en-US" sz="1600" b="0" kern="12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.world.Rank.ToString</a:t>
            </a:r>
            <a:r>
              <a:rPr lang="en-US" sz="1600" b="0" kern="1200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  <a:r>
              <a:rPr lang="hu-HU" sz="1600" b="0" kern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+</a:t>
            </a:r>
            <a:br>
              <a:rPr lang="hu-HU" sz="1600" b="0" kern="1200" dirty="0" smtClean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hu-HU" sz="1600" b="0" kern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		</a:t>
            </a:r>
            <a:r>
              <a:rPr lang="en-US" sz="1600" b="0" kern="120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" </a:t>
            </a:r>
            <a:r>
              <a:rPr lang="en-US" sz="1600" b="0" kern="1200" dirty="0">
                <a:solidFill>
                  <a:srgbClr val="A31515"/>
                </a:solidFill>
                <a:latin typeface="Consolas" panose="020B0609020204030204" pitchFamily="49" charset="0"/>
              </a:rPr>
              <a:t>of </a:t>
            </a:r>
            <a:r>
              <a:rPr lang="en-US" sz="1600" b="0" kern="120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hu-HU" sz="1600" b="0" kern="1200" dirty="0" smtClean="0">
                <a:latin typeface="Consolas" panose="020B0609020204030204" pitchFamily="49" charset="0"/>
              </a:rPr>
              <a:t> +</a:t>
            </a:r>
            <a:endParaRPr lang="en-US" sz="1600" b="0" kern="1200" dirty="0">
              <a:latin typeface="Consolas" panose="020B0609020204030204" pitchFamily="49" charset="0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hu-HU" sz="1600" b="0" kern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hu-HU" sz="1600" b="0" kern="1200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sz="1600" b="0" kern="12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MPI.</a:t>
            </a:r>
            <a:r>
              <a:rPr lang="en-US" sz="1600" b="0" kern="1200" dirty="0" err="1" smtClean="0">
                <a:solidFill>
                  <a:srgbClr val="2B91AF"/>
                </a:solidFill>
                <a:latin typeface="Consolas" panose="020B0609020204030204" pitchFamily="49" charset="0"/>
              </a:rPr>
              <a:t>Communicator</a:t>
            </a:r>
            <a:r>
              <a:rPr lang="en-US" sz="1600" b="0" kern="1200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.world.Size.ToString</a:t>
            </a:r>
            <a:r>
              <a:rPr lang="en-US" sz="1600" b="0" kern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endParaRPr lang="hu-HU" sz="1600" b="0" kern="1200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hu-HU" sz="1600" b="0" kern="1200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sz="1600" b="0" kern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sz="1600" b="0" kern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0" kern="12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600" b="0" kern="12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5" name="Tartalom helye 2"/>
          <p:cNvSpPr txBox="1">
            <a:spLocks/>
          </p:cNvSpPr>
          <p:nvPr/>
        </p:nvSpPr>
        <p:spPr>
          <a:xfrm>
            <a:off x="1694046" y="4518838"/>
            <a:ext cx="6163413" cy="2333478"/>
          </a:xfrm>
          <a:prstGeom prst="rect">
            <a:avLst/>
          </a:prstGeom>
          <a:solidFill>
            <a:schemeClr val="tx1"/>
          </a:solidFill>
        </p:spPr>
        <p:txBody>
          <a:bodyPr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1400" b="0" kern="0" dirty="0" smtClean="0">
                <a:solidFill>
                  <a:schemeClr val="bg1"/>
                </a:solidFill>
                <a:latin typeface="Consolas" panose="020B0609020204030204" pitchFamily="49" charset="0"/>
              </a:rPr>
              <a:t>C:\</a:t>
            </a:r>
            <a:r>
              <a:rPr lang="hu-HU" sz="1400" b="0" kern="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tmp</a:t>
            </a:r>
            <a:r>
              <a:rPr lang="en-US" sz="1400" b="0" kern="0" dirty="0" smtClean="0">
                <a:solidFill>
                  <a:schemeClr val="bg1"/>
                </a:solidFill>
                <a:latin typeface="Consolas" panose="020B0609020204030204" pitchFamily="49" charset="0"/>
              </a:rPr>
              <a:t>\</a:t>
            </a:r>
            <a:r>
              <a:rPr lang="en-US" sz="1400" b="0" kern="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MPI_Hello</a:t>
            </a:r>
            <a:r>
              <a:rPr lang="en-US" sz="1400" b="0" kern="0" dirty="0" smtClean="0">
                <a:solidFill>
                  <a:schemeClr val="bg1"/>
                </a:solidFill>
                <a:latin typeface="Consolas" panose="020B0609020204030204" pitchFamily="49" charset="0"/>
              </a:rPr>
              <a:t>\bin\Debug&gt;</a:t>
            </a:r>
            <a:r>
              <a:rPr lang="en-US" sz="1400" b="0" kern="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mpiexec</a:t>
            </a:r>
            <a:r>
              <a:rPr lang="en-US" sz="1400" b="0" kern="0" dirty="0" smtClean="0">
                <a:solidFill>
                  <a:schemeClr val="bg1"/>
                </a:solidFill>
                <a:latin typeface="Consolas" panose="020B0609020204030204" pitchFamily="49" charset="0"/>
              </a:rPr>
              <a:t> -n 8 MPI_Hello.exe</a:t>
            </a:r>
          </a:p>
          <a:p>
            <a:pPr marL="0" indent="0">
              <a:buFontTx/>
              <a:buNone/>
            </a:pPr>
            <a:r>
              <a:rPr lang="en-US" sz="1400" b="0" kern="0" dirty="0" smtClean="0">
                <a:solidFill>
                  <a:schemeClr val="bg1"/>
                </a:solidFill>
                <a:latin typeface="Consolas" panose="020B0609020204030204" pitchFamily="49" charset="0"/>
              </a:rPr>
              <a:t>Hello, from process number 1 of 8</a:t>
            </a:r>
          </a:p>
          <a:p>
            <a:pPr marL="0" indent="0">
              <a:buFontTx/>
              <a:buNone/>
            </a:pPr>
            <a:r>
              <a:rPr lang="en-US" sz="1400" b="0" kern="0" dirty="0" smtClean="0">
                <a:solidFill>
                  <a:schemeClr val="bg1"/>
                </a:solidFill>
                <a:latin typeface="Consolas" panose="020B0609020204030204" pitchFamily="49" charset="0"/>
              </a:rPr>
              <a:t>Hello, from process number 0 of 8</a:t>
            </a:r>
          </a:p>
          <a:p>
            <a:pPr marL="0" indent="0">
              <a:buFontTx/>
              <a:buNone/>
            </a:pPr>
            <a:r>
              <a:rPr lang="en-US" sz="1400" b="0" kern="0" dirty="0" smtClean="0">
                <a:solidFill>
                  <a:schemeClr val="bg1"/>
                </a:solidFill>
                <a:latin typeface="Consolas" panose="020B0609020204030204" pitchFamily="49" charset="0"/>
              </a:rPr>
              <a:t>Hello, from process number 4 of 8</a:t>
            </a:r>
          </a:p>
          <a:p>
            <a:pPr marL="0" indent="0">
              <a:buFontTx/>
              <a:buNone/>
            </a:pPr>
            <a:r>
              <a:rPr lang="en-US" sz="1400" b="0" kern="0" dirty="0" smtClean="0">
                <a:solidFill>
                  <a:schemeClr val="bg1"/>
                </a:solidFill>
                <a:latin typeface="Consolas" panose="020B0609020204030204" pitchFamily="49" charset="0"/>
              </a:rPr>
              <a:t>Hello, from process number 3 of 8</a:t>
            </a:r>
          </a:p>
          <a:p>
            <a:pPr marL="0" indent="0">
              <a:buFontTx/>
              <a:buNone/>
            </a:pPr>
            <a:r>
              <a:rPr lang="en-US" sz="1400" b="0" kern="0" dirty="0" smtClean="0">
                <a:solidFill>
                  <a:schemeClr val="bg1"/>
                </a:solidFill>
                <a:latin typeface="Consolas" panose="020B0609020204030204" pitchFamily="49" charset="0"/>
              </a:rPr>
              <a:t>Hello, from process number 6 of 8</a:t>
            </a:r>
          </a:p>
          <a:p>
            <a:pPr marL="0" indent="0">
              <a:buFontTx/>
              <a:buNone/>
            </a:pPr>
            <a:r>
              <a:rPr lang="en-US" sz="1400" b="0" kern="0" dirty="0" smtClean="0">
                <a:solidFill>
                  <a:schemeClr val="bg1"/>
                </a:solidFill>
                <a:latin typeface="Consolas" panose="020B0609020204030204" pitchFamily="49" charset="0"/>
              </a:rPr>
              <a:t>Hello, from process number 2 of 8</a:t>
            </a:r>
          </a:p>
          <a:p>
            <a:pPr marL="0" indent="0">
              <a:buFontTx/>
              <a:buNone/>
            </a:pPr>
            <a:r>
              <a:rPr lang="en-US" sz="1400" b="0" kern="0" dirty="0" smtClean="0">
                <a:solidFill>
                  <a:schemeClr val="bg1"/>
                </a:solidFill>
                <a:latin typeface="Consolas" panose="020B0609020204030204" pitchFamily="49" charset="0"/>
              </a:rPr>
              <a:t>Hello, from process number 5 of 8</a:t>
            </a:r>
          </a:p>
          <a:p>
            <a:pPr marL="0" indent="0">
              <a:buFontTx/>
              <a:buNone/>
            </a:pPr>
            <a:r>
              <a:rPr lang="en-US" sz="1400" b="0" kern="0" dirty="0" smtClean="0">
                <a:solidFill>
                  <a:schemeClr val="bg1"/>
                </a:solidFill>
                <a:latin typeface="Consolas" panose="020B0609020204030204" pitchFamily="49" charset="0"/>
              </a:rPr>
              <a:t>Hello, from process number 7 of 8</a:t>
            </a:r>
          </a:p>
          <a:p>
            <a:pPr marL="0" indent="0">
              <a:buFontTx/>
              <a:buNone/>
            </a:pPr>
            <a:endParaRPr lang="en-US" sz="1400" b="0" kern="0" dirty="0">
              <a:solidFill>
                <a:schemeClr val="bg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663364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Források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Szabó-</a:t>
            </a:r>
            <a:r>
              <a:rPr lang="hu-HU" dirty="0" err="1" smtClean="0"/>
              <a:t>Resch</a:t>
            </a:r>
            <a:r>
              <a:rPr lang="hu-HU" dirty="0" smtClean="0"/>
              <a:t> Miklós Zsolt és Cseri Orsolya Eszter Haladó Programozás előadásfóliái</a:t>
            </a:r>
          </a:p>
          <a:p>
            <a:r>
              <a:rPr lang="hu-HU" dirty="0" smtClean="0"/>
              <a:t>Miklós Árpád prezentációi</a:t>
            </a:r>
          </a:p>
          <a:p>
            <a:r>
              <a:rPr lang="hu-HU" dirty="0" smtClean="0"/>
              <a:t>MSDN</a:t>
            </a:r>
          </a:p>
          <a:p>
            <a:r>
              <a:rPr lang="hu-HU" dirty="0" err="1"/>
              <a:t>Jeffrey</a:t>
            </a:r>
            <a:r>
              <a:rPr lang="hu-HU" dirty="0"/>
              <a:t> </a:t>
            </a:r>
            <a:r>
              <a:rPr lang="hu-HU" dirty="0" smtClean="0"/>
              <a:t>Richter: CLR </a:t>
            </a:r>
            <a:r>
              <a:rPr lang="hu-HU" dirty="0" err="1" smtClean="0"/>
              <a:t>via</a:t>
            </a:r>
            <a:r>
              <a:rPr lang="hu-HU" dirty="0" smtClean="0"/>
              <a:t> C#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882190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Folyamatok</a:t>
            </a:r>
            <a:endParaRPr lang="en-US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u-HU" dirty="0" smtClean="0"/>
              <a:t>Az operációs rendszer egyidejűleg több programot is végrehajthat</a:t>
            </a:r>
          </a:p>
          <a:p>
            <a:pPr lvl="1"/>
            <a:r>
              <a:rPr lang="hu-HU" dirty="0" smtClean="0"/>
              <a:t>Ehhez a programhoz erőforrásokat rendel, memóriaterületet allokál, prioritást határoz meg</a:t>
            </a:r>
          </a:p>
          <a:p>
            <a:pPr lvl="1"/>
            <a:r>
              <a:rPr lang="hu-HU" dirty="0" smtClean="0"/>
              <a:t>A végrehajtás alatt álló programot folyamatnak nevezzük</a:t>
            </a:r>
          </a:p>
          <a:p>
            <a:r>
              <a:rPr lang="hu-HU" dirty="0" smtClean="0"/>
              <a:t>Több folyamat </a:t>
            </a:r>
            <a:r>
              <a:rPr lang="hu-HU" i="1" dirty="0" smtClean="0"/>
              <a:t>szimultán</a:t>
            </a:r>
            <a:r>
              <a:rPr lang="hu-HU" dirty="0" smtClean="0"/>
              <a:t> futtatásához több processzor(mag) szükséges</a:t>
            </a:r>
          </a:p>
          <a:p>
            <a:pPr lvl="1"/>
            <a:r>
              <a:rPr lang="hu-HU" dirty="0" smtClean="0"/>
              <a:t>Ezt nevezzük párhuzamos feldolgozásnak</a:t>
            </a:r>
          </a:p>
          <a:p>
            <a:r>
              <a:rPr lang="hu-HU" dirty="0" smtClean="0"/>
              <a:t>De lehetőség van arra is, hogy a különböző folyamatok </a:t>
            </a:r>
            <a:r>
              <a:rPr lang="hu-HU" dirty="0" err="1" smtClean="0"/>
              <a:t>időosztásos</a:t>
            </a:r>
            <a:r>
              <a:rPr lang="hu-HU" dirty="0" smtClean="0"/>
              <a:t> felbontásban férjenek hozzá az erőforrásokhoz</a:t>
            </a:r>
          </a:p>
          <a:p>
            <a:pPr lvl="1"/>
            <a:r>
              <a:rPr lang="hu-HU" dirty="0" smtClean="0"/>
              <a:t>Ezt nevezzük konkurenciának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770563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Szálak</a:t>
            </a:r>
            <a:endParaRPr lang="en-US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3"/>
          </p:nvPr>
        </p:nvSpPr>
        <p:spPr>
          <a:xfrm>
            <a:off x="323410" y="1124682"/>
            <a:ext cx="8388350" cy="2282661"/>
          </a:xfrm>
        </p:spPr>
        <p:txBody>
          <a:bodyPr/>
          <a:lstStyle/>
          <a:p>
            <a:r>
              <a:rPr lang="hu-HU" dirty="0" smtClean="0"/>
              <a:t>A folyamaton belüli egységnyi végrehajtási szekvenciát szálnak nevezzük</a:t>
            </a:r>
          </a:p>
          <a:p>
            <a:pPr lvl="1"/>
            <a:r>
              <a:rPr lang="hu-HU" dirty="0" smtClean="0"/>
              <a:t>Egy folyamaton belül több szál is lehet</a:t>
            </a:r>
          </a:p>
          <a:p>
            <a:pPr lvl="1"/>
            <a:r>
              <a:rPr lang="hu-HU" dirty="0" smtClean="0"/>
              <a:t>A szálak a gazdafolyamatuk memóriaterületét használják</a:t>
            </a:r>
          </a:p>
          <a:p>
            <a:pPr lvl="1"/>
            <a:r>
              <a:rPr lang="hu-HU" dirty="0" smtClean="0"/>
              <a:t>Külön CPU magot használhatnak</a:t>
            </a:r>
          </a:p>
          <a:p>
            <a:pPr lvl="1"/>
            <a:endParaRPr lang="en-US" dirty="0"/>
          </a:p>
        </p:txBody>
      </p:sp>
      <p:sp>
        <p:nvSpPr>
          <p:cNvPr id="4" name="Ellipszis 3"/>
          <p:cNvSpPr/>
          <p:nvPr/>
        </p:nvSpPr>
        <p:spPr bwMode="auto">
          <a:xfrm>
            <a:off x="2935705" y="3503242"/>
            <a:ext cx="3166712" cy="316671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rgbClr val="4B4B36"/>
              </a:solidFill>
              <a:effectLst/>
              <a:latin typeface="Calibri" pitchFamily="34" charset="0"/>
            </a:endParaRPr>
          </a:p>
        </p:txBody>
      </p:sp>
      <p:sp>
        <p:nvSpPr>
          <p:cNvPr id="12" name="Szabadkézi sokszög 11"/>
          <p:cNvSpPr/>
          <p:nvPr/>
        </p:nvSpPr>
        <p:spPr bwMode="auto">
          <a:xfrm>
            <a:off x="3659906" y="4533145"/>
            <a:ext cx="233245" cy="1106906"/>
          </a:xfrm>
          <a:custGeom>
            <a:avLst/>
            <a:gdLst>
              <a:gd name="connsiteX0" fmla="*/ 117658 w 233245"/>
              <a:gd name="connsiteY0" fmla="*/ 0 h 1106906"/>
              <a:gd name="connsiteX1" fmla="*/ 117658 w 233245"/>
              <a:gd name="connsiteY1" fmla="*/ 231007 h 1106906"/>
              <a:gd name="connsiteX2" fmla="*/ 2155 w 233245"/>
              <a:gd name="connsiteY2" fmla="*/ 356135 h 1106906"/>
              <a:gd name="connsiteX3" fmla="*/ 233162 w 233245"/>
              <a:gd name="connsiteY3" fmla="*/ 433137 h 1106906"/>
              <a:gd name="connsiteX4" fmla="*/ 31031 w 233245"/>
              <a:gd name="connsiteY4" fmla="*/ 558266 h 1106906"/>
              <a:gd name="connsiteX5" fmla="*/ 213911 w 233245"/>
              <a:gd name="connsiteY5" fmla="*/ 654518 h 1106906"/>
              <a:gd name="connsiteX6" fmla="*/ 59907 w 233245"/>
              <a:gd name="connsiteY6" fmla="*/ 770021 h 1106906"/>
              <a:gd name="connsiteX7" fmla="*/ 194660 w 233245"/>
              <a:gd name="connsiteY7" fmla="*/ 837398 h 1106906"/>
              <a:gd name="connsiteX8" fmla="*/ 136909 w 233245"/>
              <a:gd name="connsiteY8" fmla="*/ 952901 h 1106906"/>
              <a:gd name="connsiteX9" fmla="*/ 136909 w 233245"/>
              <a:gd name="connsiteY9" fmla="*/ 1106906 h 110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3245" h="1106906">
                <a:moveTo>
                  <a:pt x="117658" y="0"/>
                </a:moveTo>
                <a:cubicBezTo>
                  <a:pt x="127283" y="85825"/>
                  <a:pt x="136909" y="171651"/>
                  <a:pt x="117658" y="231007"/>
                </a:cubicBezTo>
                <a:cubicBezTo>
                  <a:pt x="98407" y="290363"/>
                  <a:pt x="-17096" y="322447"/>
                  <a:pt x="2155" y="356135"/>
                </a:cubicBezTo>
                <a:cubicBezTo>
                  <a:pt x="21406" y="389823"/>
                  <a:pt x="228349" y="399448"/>
                  <a:pt x="233162" y="433137"/>
                </a:cubicBezTo>
                <a:cubicBezTo>
                  <a:pt x="237975" y="466826"/>
                  <a:pt x="34239" y="521369"/>
                  <a:pt x="31031" y="558266"/>
                </a:cubicBezTo>
                <a:cubicBezTo>
                  <a:pt x="27822" y="595163"/>
                  <a:pt x="209098" y="619226"/>
                  <a:pt x="213911" y="654518"/>
                </a:cubicBezTo>
                <a:cubicBezTo>
                  <a:pt x="218724" y="689810"/>
                  <a:pt x="63115" y="739541"/>
                  <a:pt x="59907" y="770021"/>
                </a:cubicBezTo>
                <a:cubicBezTo>
                  <a:pt x="56699" y="800501"/>
                  <a:pt x="181826" y="806918"/>
                  <a:pt x="194660" y="837398"/>
                </a:cubicBezTo>
                <a:cubicBezTo>
                  <a:pt x="207494" y="867878"/>
                  <a:pt x="146534" y="907983"/>
                  <a:pt x="136909" y="952901"/>
                </a:cubicBezTo>
                <a:cubicBezTo>
                  <a:pt x="127284" y="997819"/>
                  <a:pt x="132096" y="1052362"/>
                  <a:pt x="136909" y="1106906"/>
                </a:cubicBezTo>
              </a:path>
            </a:pathLst>
          </a:cu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rgbClr val="4B4B36"/>
              </a:solidFill>
              <a:effectLst/>
              <a:latin typeface="Calibri" pitchFamily="34" charset="0"/>
            </a:endParaRPr>
          </a:p>
        </p:txBody>
      </p:sp>
      <p:sp>
        <p:nvSpPr>
          <p:cNvPr id="13" name="Szabadkézi sokszög 12"/>
          <p:cNvSpPr/>
          <p:nvPr/>
        </p:nvSpPr>
        <p:spPr bwMode="auto">
          <a:xfrm>
            <a:off x="4375304" y="4502485"/>
            <a:ext cx="233245" cy="1106906"/>
          </a:xfrm>
          <a:custGeom>
            <a:avLst/>
            <a:gdLst>
              <a:gd name="connsiteX0" fmla="*/ 117658 w 233245"/>
              <a:gd name="connsiteY0" fmla="*/ 0 h 1106906"/>
              <a:gd name="connsiteX1" fmla="*/ 117658 w 233245"/>
              <a:gd name="connsiteY1" fmla="*/ 231007 h 1106906"/>
              <a:gd name="connsiteX2" fmla="*/ 2155 w 233245"/>
              <a:gd name="connsiteY2" fmla="*/ 356135 h 1106906"/>
              <a:gd name="connsiteX3" fmla="*/ 233162 w 233245"/>
              <a:gd name="connsiteY3" fmla="*/ 433137 h 1106906"/>
              <a:gd name="connsiteX4" fmla="*/ 31031 w 233245"/>
              <a:gd name="connsiteY4" fmla="*/ 558266 h 1106906"/>
              <a:gd name="connsiteX5" fmla="*/ 213911 w 233245"/>
              <a:gd name="connsiteY5" fmla="*/ 654518 h 1106906"/>
              <a:gd name="connsiteX6" fmla="*/ 59907 w 233245"/>
              <a:gd name="connsiteY6" fmla="*/ 770021 h 1106906"/>
              <a:gd name="connsiteX7" fmla="*/ 194660 w 233245"/>
              <a:gd name="connsiteY7" fmla="*/ 837398 h 1106906"/>
              <a:gd name="connsiteX8" fmla="*/ 136909 w 233245"/>
              <a:gd name="connsiteY8" fmla="*/ 952901 h 1106906"/>
              <a:gd name="connsiteX9" fmla="*/ 136909 w 233245"/>
              <a:gd name="connsiteY9" fmla="*/ 1106906 h 110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3245" h="1106906">
                <a:moveTo>
                  <a:pt x="117658" y="0"/>
                </a:moveTo>
                <a:cubicBezTo>
                  <a:pt x="127283" y="85825"/>
                  <a:pt x="136909" y="171651"/>
                  <a:pt x="117658" y="231007"/>
                </a:cubicBezTo>
                <a:cubicBezTo>
                  <a:pt x="98407" y="290363"/>
                  <a:pt x="-17096" y="322447"/>
                  <a:pt x="2155" y="356135"/>
                </a:cubicBezTo>
                <a:cubicBezTo>
                  <a:pt x="21406" y="389823"/>
                  <a:pt x="228349" y="399448"/>
                  <a:pt x="233162" y="433137"/>
                </a:cubicBezTo>
                <a:cubicBezTo>
                  <a:pt x="237975" y="466826"/>
                  <a:pt x="34239" y="521369"/>
                  <a:pt x="31031" y="558266"/>
                </a:cubicBezTo>
                <a:cubicBezTo>
                  <a:pt x="27822" y="595163"/>
                  <a:pt x="209098" y="619226"/>
                  <a:pt x="213911" y="654518"/>
                </a:cubicBezTo>
                <a:cubicBezTo>
                  <a:pt x="218724" y="689810"/>
                  <a:pt x="63115" y="739541"/>
                  <a:pt x="59907" y="770021"/>
                </a:cubicBezTo>
                <a:cubicBezTo>
                  <a:pt x="56699" y="800501"/>
                  <a:pt x="181826" y="806918"/>
                  <a:pt x="194660" y="837398"/>
                </a:cubicBezTo>
                <a:cubicBezTo>
                  <a:pt x="207494" y="867878"/>
                  <a:pt x="146534" y="907983"/>
                  <a:pt x="136909" y="952901"/>
                </a:cubicBezTo>
                <a:cubicBezTo>
                  <a:pt x="127284" y="997819"/>
                  <a:pt x="132096" y="1052362"/>
                  <a:pt x="136909" y="1106906"/>
                </a:cubicBezTo>
              </a:path>
            </a:pathLst>
          </a:cu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rgbClr val="4B4B36"/>
              </a:solidFill>
              <a:effectLst/>
              <a:latin typeface="Calibri" pitchFamily="34" charset="0"/>
            </a:endParaRPr>
          </a:p>
        </p:txBody>
      </p:sp>
      <p:sp>
        <p:nvSpPr>
          <p:cNvPr id="14" name="Szabadkézi sokszög 13"/>
          <p:cNvSpPr/>
          <p:nvPr/>
        </p:nvSpPr>
        <p:spPr bwMode="auto">
          <a:xfrm>
            <a:off x="5090702" y="4443541"/>
            <a:ext cx="233245" cy="1106906"/>
          </a:xfrm>
          <a:custGeom>
            <a:avLst/>
            <a:gdLst>
              <a:gd name="connsiteX0" fmla="*/ 117658 w 233245"/>
              <a:gd name="connsiteY0" fmla="*/ 0 h 1106906"/>
              <a:gd name="connsiteX1" fmla="*/ 117658 w 233245"/>
              <a:gd name="connsiteY1" fmla="*/ 231007 h 1106906"/>
              <a:gd name="connsiteX2" fmla="*/ 2155 w 233245"/>
              <a:gd name="connsiteY2" fmla="*/ 356135 h 1106906"/>
              <a:gd name="connsiteX3" fmla="*/ 233162 w 233245"/>
              <a:gd name="connsiteY3" fmla="*/ 433137 h 1106906"/>
              <a:gd name="connsiteX4" fmla="*/ 31031 w 233245"/>
              <a:gd name="connsiteY4" fmla="*/ 558266 h 1106906"/>
              <a:gd name="connsiteX5" fmla="*/ 213911 w 233245"/>
              <a:gd name="connsiteY5" fmla="*/ 654518 h 1106906"/>
              <a:gd name="connsiteX6" fmla="*/ 59907 w 233245"/>
              <a:gd name="connsiteY6" fmla="*/ 770021 h 1106906"/>
              <a:gd name="connsiteX7" fmla="*/ 194660 w 233245"/>
              <a:gd name="connsiteY7" fmla="*/ 837398 h 1106906"/>
              <a:gd name="connsiteX8" fmla="*/ 136909 w 233245"/>
              <a:gd name="connsiteY8" fmla="*/ 952901 h 1106906"/>
              <a:gd name="connsiteX9" fmla="*/ 136909 w 233245"/>
              <a:gd name="connsiteY9" fmla="*/ 1106906 h 110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3245" h="1106906">
                <a:moveTo>
                  <a:pt x="117658" y="0"/>
                </a:moveTo>
                <a:cubicBezTo>
                  <a:pt x="127283" y="85825"/>
                  <a:pt x="136909" y="171651"/>
                  <a:pt x="117658" y="231007"/>
                </a:cubicBezTo>
                <a:cubicBezTo>
                  <a:pt x="98407" y="290363"/>
                  <a:pt x="-17096" y="322447"/>
                  <a:pt x="2155" y="356135"/>
                </a:cubicBezTo>
                <a:cubicBezTo>
                  <a:pt x="21406" y="389823"/>
                  <a:pt x="228349" y="399448"/>
                  <a:pt x="233162" y="433137"/>
                </a:cubicBezTo>
                <a:cubicBezTo>
                  <a:pt x="237975" y="466826"/>
                  <a:pt x="34239" y="521369"/>
                  <a:pt x="31031" y="558266"/>
                </a:cubicBezTo>
                <a:cubicBezTo>
                  <a:pt x="27822" y="595163"/>
                  <a:pt x="209098" y="619226"/>
                  <a:pt x="213911" y="654518"/>
                </a:cubicBezTo>
                <a:cubicBezTo>
                  <a:pt x="218724" y="689810"/>
                  <a:pt x="63115" y="739541"/>
                  <a:pt x="59907" y="770021"/>
                </a:cubicBezTo>
                <a:cubicBezTo>
                  <a:pt x="56699" y="800501"/>
                  <a:pt x="181826" y="806918"/>
                  <a:pt x="194660" y="837398"/>
                </a:cubicBezTo>
                <a:cubicBezTo>
                  <a:pt x="207494" y="867878"/>
                  <a:pt x="146534" y="907983"/>
                  <a:pt x="136909" y="952901"/>
                </a:cubicBezTo>
                <a:cubicBezTo>
                  <a:pt x="127284" y="997819"/>
                  <a:pt x="132096" y="1052362"/>
                  <a:pt x="136909" y="1106906"/>
                </a:cubicBezTo>
              </a:path>
            </a:pathLst>
          </a:cu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000" tIns="18000" rIns="18000" bIns="18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rgbClr val="4B4B36"/>
              </a:solidFill>
              <a:effectLst/>
              <a:latin typeface="Calibri" pitchFamily="34" charset="0"/>
            </a:endParaRPr>
          </a:p>
        </p:txBody>
      </p:sp>
      <p:sp>
        <p:nvSpPr>
          <p:cNvPr id="15" name="Szövegdoboz 14"/>
          <p:cNvSpPr txBox="1"/>
          <p:nvPr/>
        </p:nvSpPr>
        <p:spPr>
          <a:xfrm>
            <a:off x="1503722" y="4825106"/>
            <a:ext cx="13627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/>
              <a:t>Folyamat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414516319"/>
      </p:ext>
    </p:extLst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Párhuzamosság</a:t>
            </a:r>
            <a:endParaRPr lang="en-US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u-HU" dirty="0" err="1" smtClean="0"/>
              <a:t>Multiprocessing</a:t>
            </a:r>
            <a:endParaRPr lang="hu-HU" dirty="0" smtClean="0"/>
          </a:p>
          <a:p>
            <a:pPr lvl="1"/>
            <a:r>
              <a:rPr lang="hu-HU" dirty="0" smtClean="0"/>
              <a:t>Több folyamat dolgozik ugyanazon probléma megoldásán</a:t>
            </a:r>
          </a:p>
          <a:p>
            <a:pPr lvl="1"/>
            <a:r>
              <a:rPr lang="hu-HU" dirty="0" smtClean="0"/>
              <a:t>Az egyes folyamatok külön CPU-t használhatnak a számításaikhoz</a:t>
            </a:r>
          </a:p>
          <a:p>
            <a:pPr lvl="1"/>
            <a:r>
              <a:rPr lang="hu-HU" dirty="0" smtClean="0"/>
              <a:t>Az egyes folyamatok különálló memóriaterületen dolgoznak, információ cseréjéhez kommunikálniuk kell</a:t>
            </a:r>
          </a:p>
          <a:p>
            <a:r>
              <a:rPr lang="hu-HU" dirty="0" err="1" smtClean="0"/>
              <a:t>Multithreading</a:t>
            </a:r>
            <a:endParaRPr lang="hu-HU" dirty="0" smtClean="0"/>
          </a:p>
          <a:p>
            <a:pPr lvl="1"/>
            <a:r>
              <a:rPr lang="hu-HU" dirty="0" smtClean="0"/>
              <a:t>Egy folyamaton belül több szál dolgozik a probléma megoldásán</a:t>
            </a:r>
          </a:p>
          <a:p>
            <a:pPr lvl="1"/>
            <a:r>
              <a:rPr lang="hu-HU" dirty="0" smtClean="0"/>
              <a:t>A szálak külön CPU magokat használhatnak a számításaikhoz</a:t>
            </a:r>
          </a:p>
          <a:p>
            <a:pPr lvl="1"/>
            <a:r>
              <a:rPr lang="hu-HU" dirty="0" smtClean="0"/>
              <a:t>A szálak közös memóriaterületen dolgoznak, adatok hozzáférésekor számíthat a hozzáférési sorrend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075138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685800" y="4695279"/>
            <a:ext cx="7772400" cy="1470025"/>
          </a:xfrm>
        </p:spPr>
        <p:txBody>
          <a:bodyPr/>
          <a:lstStyle/>
          <a:p>
            <a:r>
              <a:rPr lang="hu-H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FOLYAMATOK</a:t>
            </a:r>
            <a:endParaRPr lang="hu-H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98616086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System.Diagnostics.Process</a:t>
            </a:r>
            <a:endParaRPr lang="en-US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13"/>
          </p:nvPr>
        </p:nvSpPr>
        <p:spPr>
          <a:xfrm>
            <a:off x="179389" y="908050"/>
            <a:ext cx="8785225" cy="988127"/>
          </a:xfrm>
        </p:spPr>
        <p:txBody>
          <a:bodyPr/>
          <a:lstStyle/>
          <a:p>
            <a:r>
              <a:rPr lang="hu-HU" sz="2400" dirty="0" smtClean="0"/>
              <a:t>A </a:t>
            </a:r>
            <a:r>
              <a:rPr lang="hu-HU" sz="2400" dirty="0" err="1" smtClean="0"/>
              <a:t>Process</a:t>
            </a:r>
            <a:r>
              <a:rPr lang="hu-HU" sz="2400" dirty="0" smtClean="0"/>
              <a:t> osztály </a:t>
            </a:r>
            <a:r>
              <a:rPr lang="hu-HU" sz="2400" dirty="0" err="1" smtClean="0"/>
              <a:t>példányosításával</a:t>
            </a:r>
            <a:r>
              <a:rPr lang="hu-HU" sz="2400" dirty="0" smtClean="0"/>
              <a:t> hozható létre folyamat</a:t>
            </a:r>
          </a:p>
          <a:p>
            <a:r>
              <a:rPr lang="hu-HU" sz="2400" dirty="0"/>
              <a:t>De az osztályszintű Start() metódus is használható ilyen </a:t>
            </a:r>
            <a:r>
              <a:rPr lang="hu-HU" sz="2400" dirty="0" smtClean="0"/>
              <a:t>célra</a:t>
            </a:r>
            <a:endParaRPr lang="en-US" sz="2400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4"/>
          </p:nvPr>
        </p:nvSpPr>
        <p:spPr>
          <a:xfrm>
            <a:off x="179388" y="2030647"/>
            <a:ext cx="8785225" cy="4652541"/>
          </a:xfrm>
        </p:spPr>
        <p:txBody>
          <a:bodyPr/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Process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p 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Process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StartInfo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ProcessStartInfo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"hello"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CreateNoWindow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true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UseShellExecute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false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RedirectStandardOutput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true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  <a:endParaRPr lang="hu-HU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p</a:t>
            </a:r>
            <a:r>
              <a:rPr lang="hu-HU" dirty="0" smtClean="0">
                <a:solidFill>
                  <a:srgbClr val="000000"/>
                </a:solidFill>
                <a:latin typeface="Consolas" panose="020B0609020204030204" pitchFamily="49" charset="0"/>
              </a:rPr>
              <a:t>.Start();</a:t>
            </a:r>
          </a:p>
          <a:p>
            <a:endParaRPr lang="hu-HU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Process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.Start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cmd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Process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.Start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"explorer"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Process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.Start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"chrome"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"http://users.nik.uni-obuda.hu/prog3"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</a:rPr>
              <a:t>Process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.Start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"http://nik.uni-obuda.hu"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888912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en-US" dirty="0" err="1"/>
              <a:t>System.Diagnostics.Process</a:t>
            </a:r>
            <a:r>
              <a:rPr lang="hu-HU" altLang="en-US" dirty="0"/>
              <a:t> osztály</a:t>
            </a:r>
            <a:br>
              <a:rPr lang="hu-HU" altLang="en-US" dirty="0"/>
            </a:br>
            <a:r>
              <a:rPr lang="hu-HU" altLang="en-US" dirty="0"/>
              <a:t>(</a:t>
            </a:r>
            <a:r>
              <a:rPr lang="hu-HU" altLang="en-US" dirty="0" smtClean="0"/>
              <a:t>kivonatos referencia)</a:t>
            </a:r>
          </a:p>
        </p:txBody>
      </p:sp>
      <p:graphicFrame>
        <p:nvGraphicFramePr>
          <p:cNvPr id="395535" name="Group 271"/>
          <p:cNvGraphicFramePr>
            <a:graphicFrameLocks noGrp="1"/>
          </p:cNvGraphicFramePr>
          <p:nvPr/>
        </p:nvGraphicFramePr>
        <p:xfrm>
          <a:off x="539750" y="1123950"/>
          <a:ext cx="8424863" cy="5239152"/>
        </p:xfrm>
        <a:graphic>
          <a:graphicData uri="http://schemas.openxmlformats.org/drawingml/2006/table">
            <a:tbl>
              <a:tblPr/>
              <a:tblGrid>
                <a:gridCol w="2519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05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027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Metódusok</a:t>
                      </a:r>
                    </a:p>
                  </a:txBody>
                  <a:tcPr marL="108000" marR="0" marT="17991" marB="17991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28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2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Start()</a:t>
                      </a:r>
                    </a:p>
                  </a:txBody>
                  <a:tcPr marL="108000" marR="0" marT="17991" marB="17991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Folyamat indítása</a:t>
                      </a:r>
                    </a:p>
                  </a:txBody>
                  <a:tcPr marL="108000" marR="0" marT="17991" marB="17991" anchor="ctr" horzOverflow="overflow">
                    <a:lnL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2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CloseMainWindow()</a:t>
                      </a:r>
                    </a:p>
                  </a:txBody>
                  <a:tcPr marL="108000" marR="0" marT="17991" marB="17991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Folyamat főablakának bezárása (GUI alkalmazásoknál)</a:t>
                      </a:r>
                    </a:p>
                  </a:txBody>
                  <a:tcPr marL="108000" marR="0" marT="17991" marB="17991" anchor="ctr" horzOverflow="overflow">
                    <a:lnL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2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Kill()</a:t>
                      </a:r>
                    </a:p>
                  </a:txBody>
                  <a:tcPr marL="108000" marR="0" marT="17991" marB="17991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Folyamat leállítása</a:t>
                      </a:r>
                    </a:p>
                  </a:txBody>
                  <a:tcPr marL="108000" marR="0" marT="17991" marB="17991" anchor="ctr" horzOverflow="overflow">
                    <a:lnL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2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GetCurrentProcess()</a:t>
                      </a:r>
                    </a:p>
                  </a:txBody>
                  <a:tcPr marL="108000" marR="0" marT="17991" marB="17991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Aktuális folyamatot reprezentáló objektum lekérése</a:t>
                      </a:r>
                    </a:p>
                  </a:txBody>
                  <a:tcPr marL="108000" marR="0" marT="17991" marB="17991" anchor="ctr" horzOverflow="overflow">
                    <a:lnL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2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GetProcesses()</a:t>
                      </a:r>
                    </a:p>
                  </a:txBody>
                  <a:tcPr marL="108000" marR="0" marT="17991" marB="17991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Összes folyamat adatainak lekérése a helyi számítógépről</a:t>
                      </a:r>
                    </a:p>
                  </a:txBody>
                  <a:tcPr marL="108000" marR="0" marT="17991" marB="17991" anchor="ctr" horzOverflow="overflow">
                    <a:lnL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02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WaitForExit()</a:t>
                      </a:r>
                    </a:p>
                  </a:txBody>
                  <a:tcPr marL="108000" marR="0" marT="17991" marB="17991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Várakozás az adott folyamat befejeződésére</a:t>
                      </a:r>
                    </a:p>
                  </a:txBody>
                  <a:tcPr marL="108000" marR="0" marT="17991" marB="17991" anchor="ctr" horzOverflow="overflow">
                    <a:lnL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027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Tulajdonságok</a:t>
                      </a:r>
                    </a:p>
                  </a:txBody>
                  <a:tcPr marL="108000" marR="0" marT="17991" marB="17991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28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02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StartInfo</a:t>
                      </a:r>
                    </a:p>
                  </a:txBody>
                  <a:tcPr marL="108000" marR="0" marT="17991" marB="17991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 folyamathoz tartozó ProcessStartInfo példány</a:t>
                      </a:r>
                    </a:p>
                  </a:txBody>
                  <a:tcPr marL="108000" marR="0" marT="17991" marB="17991" anchor="ctr" horzOverflow="overflow">
                    <a:lnL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02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PriorityClass</a:t>
                      </a:r>
                    </a:p>
                  </a:txBody>
                  <a:tcPr marL="108000" marR="0" marT="17991" marB="17991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 folyamat prioritása (fontossági szintje)</a:t>
                      </a:r>
                    </a:p>
                  </a:txBody>
                  <a:tcPr marL="108000" marR="0" marT="17991" marB="17991" anchor="ctr" horzOverflow="overflow">
                    <a:lnL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02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EnableRaisingEvents</a:t>
                      </a:r>
                    </a:p>
                  </a:txBody>
                  <a:tcPr marL="108000" marR="0" marT="17991" marB="17991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 folyamat kiválthat-e eseményeket</a:t>
                      </a:r>
                    </a:p>
                  </a:txBody>
                  <a:tcPr marL="108000" marR="0" marT="17991" marB="17991" anchor="ctr" horzOverflow="overflow">
                    <a:lnL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02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HasExited</a:t>
                      </a:r>
                    </a:p>
                  </a:txBody>
                  <a:tcPr marL="108000" marR="0" marT="17991" marB="17991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 folyamat kilépett-e</a:t>
                      </a:r>
                    </a:p>
                  </a:txBody>
                  <a:tcPr marL="108000" marR="0" marT="17991" marB="17991" anchor="ctr" horzOverflow="overflow">
                    <a:lnL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02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ExitCode, ExitTime</a:t>
                      </a:r>
                    </a:p>
                  </a:txBody>
                  <a:tcPr marL="108000" marR="0" marT="17991" marB="17991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Kilépési kód, illetve a kilépés (vagy leállítás) időpontja</a:t>
                      </a:r>
                    </a:p>
                  </a:txBody>
                  <a:tcPr marL="108000" marR="0" marT="17991" marB="17991" anchor="ctr" horzOverflow="overflow">
                    <a:lnL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845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StandardInput, StandardOutput</a:t>
                      </a:r>
                    </a:p>
                  </a:txBody>
                  <a:tcPr marL="108000" marR="0" marT="17991" marB="17991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Alapértelmezett be- és kimeneti csatorna (adatfolyam)</a:t>
                      </a:r>
                    </a:p>
                  </a:txBody>
                  <a:tcPr marL="108000" marR="0" marT="17991" marB="17991" anchor="ctr" horzOverflow="overflow">
                    <a:lnL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027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Események</a:t>
                      </a:r>
                    </a:p>
                  </a:txBody>
                  <a:tcPr marL="108000" marR="0" marT="17991" marB="17991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28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02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Exited</a:t>
                      </a:r>
                      <a:endParaRPr kumimoji="0" lang="hu-H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8000" marR="0" marT="17991" marB="17991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 folyamat kilépett (vagy leállították)</a:t>
                      </a:r>
                    </a:p>
                  </a:txBody>
                  <a:tcPr marL="108000" marR="0" marT="17991" marB="17991" anchor="ctr" horzOverflow="overflow">
                    <a:lnL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18488" name="Dia számának helye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hu-HU" altLang="en-US" sz="1000" b="0" dirty="0"/>
          </a:p>
        </p:txBody>
      </p:sp>
      <p:sp>
        <p:nvSpPr>
          <p:cNvPr id="18489" name="Élőláb helye 5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hu-HU" altLang="en-US" sz="1000" b="0" dirty="0" smtClean="0"/>
          </a:p>
        </p:txBody>
      </p:sp>
    </p:spTree>
    <p:extLst>
      <p:ext uri="{BB962C8B-B14F-4D97-AF65-F5344CB8AC3E}">
        <p14:creationId xmlns:p14="http://schemas.microsoft.com/office/powerpoint/2010/main" val="1806207036"/>
      </p:ext>
    </p:extLst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95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en-US" dirty="0" err="1" smtClean="0"/>
              <a:t>System.Diagnostics.ProcessStartInfo</a:t>
            </a:r>
            <a:r>
              <a:rPr lang="hu-HU" altLang="en-US" dirty="0" smtClean="0"/>
              <a:t> </a:t>
            </a:r>
            <a:r>
              <a:rPr lang="hu-HU" altLang="en-US" dirty="0"/>
              <a:t>osztály</a:t>
            </a:r>
            <a:br>
              <a:rPr lang="hu-HU" altLang="en-US" dirty="0"/>
            </a:br>
            <a:r>
              <a:rPr lang="hu-HU" altLang="en-US" dirty="0"/>
              <a:t>(</a:t>
            </a:r>
            <a:r>
              <a:rPr lang="hu-HU" altLang="en-US" dirty="0" smtClean="0"/>
              <a:t>kivonatos referencia)</a:t>
            </a:r>
          </a:p>
        </p:txBody>
      </p:sp>
      <p:graphicFrame>
        <p:nvGraphicFramePr>
          <p:cNvPr id="428141" name="Group 109"/>
          <p:cNvGraphicFramePr>
            <a:graphicFrameLocks noGrp="1"/>
          </p:cNvGraphicFramePr>
          <p:nvPr/>
        </p:nvGraphicFramePr>
        <p:xfrm>
          <a:off x="539750" y="1123950"/>
          <a:ext cx="8424863" cy="4438764"/>
        </p:xfrm>
        <a:graphic>
          <a:graphicData uri="http://schemas.openxmlformats.org/drawingml/2006/table">
            <a:tbl>
              <a:tblPr/>
              <a:tblGrid>
                <a:gridCol w="2519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05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030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Tulajdonságok</a:t>
                      </a:r>
                    </a:p>
                  </a:txBody>
                  <a:tcPr marL="108000" marR="0" marT="17998" marB="1799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28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6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FileName</a:t>
                      </a:r>
                    </a:p>
                  </a:txBody>
                  <a:tcPr marL="108000" marR="0" marT="17998" marB="1799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Fájlnév megadása az indítandó folyamathoz (program vagy programmal társított fájltípusba tartozó fájl neve)</a:t>
                      </a:r>
                    </a:p>
                  </a:txBody>
                  <a:tcPr marL="108000" marR="0" marT="17998" marB="17998" anchor="ctr" horzOverflow="overflow">
                    <a:lnL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46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Arguments, WorkingDirectory</a:t>
                      </a:r>
                    </a:p>
                  </a:txBody>
                  <a:tcPr marL="108000" marR="0" marT="17998" marB="1799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Parancssori paraméterek és munkakönyvtár megadása az indítandó folyamathoz</a:t>
                      </a:r>
                    </a:p>
                  </a:txBody>
                  <a:tcPr marL="108000" marR="0" marT="17998" marB="17998" anchor="ctr" horzOverflow="overflow">
                    <a:lnL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46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Domain, UserName, Password</a:t>
                      </a:r>
                    </a:p>
                  </a:txBody>
                  <a:tcPr marL="108000" marR="0" marT="17998" marB="1799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Folyamat indítása adott felhasználó nevében</a:t>
                      </a:r>
                    </a:p>
                  </a:txBody>
                  <a:tcPr marL="108000" marR="0" marT="17998" marB="17998" anchor="ctr" horzOverflow="overflow">
                    <a:lnL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46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RedirectStandardInput, RedirectStandardOutput</a:t>
                      </a:r>
                    </a:p>
                  </a:txBody>
                  <a:tcPr marL="108000" marR="0" marT="17998" marB="1799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Alapértelmezett be- és kimeneti csatorna átirányítása</a:t>
                      </a:r>
                    </a:p>
                  </a:txBody>
                  <a:tcPr marL="108000" marR="0" marT="17998" marB="17998" anchor="ctr" horzOverflow="overflow">
                    <a:lnL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3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ErrorDialog</a:t>
                      </a:r>
                    </a:p>
                  </a:txBody>
                  <a:tcPr marL="108000" marR="0" marT="17998" marB="1799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Hibaüzenet jelenjen-e meg, ha a folyamat indítása sikertelen</a:t>
                      </a:r>
                    </a:p>
                  </a:txBody>
                  <a:tcPr marL="108000" marR="0" marT="17998" marB="17998" anchor="ctr" horzOverflow="overflow">
                    <a:lnL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46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UseShellExecute</a:t>
                      </a:r>
                    </a:p>
                  </a:txBody>
                  <a:tcPr marL="108000" marR="0" marT="17998" marB="1799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Operációs rendszerhéj programindító funkciójának használata folyamat indításához</a:t>
                      </a:r>
                    </a:p>
                  </a:txBody>
                  <a:tcPr marL="108000" marR="0" marT="17998" marB="17998" anchor="ctr" horzOverflow="overflow">
                    <a:lnL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03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Verb</a:t>
                      </a:r>
                    </a:p>
                  </a:txBody>
                  <a:tcPr marL="108000" marR="0" marT="17998" marB="1799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 társított fájl megnyitásakor végrehajtandó művelet</a:t>
                      </a:r>
                    </a:p>
                  </a:txBody>
                  <a:tcPr marL="108000" marR="0" marT="17998" marB="17998" anchor="ctr" horzOverflow="overflow">
                    <a:lnL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46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WindowStyle</a:t>
                      </a:r>
                    </a:p>
                  </a:txBody>
                  <a:tcPr marL="108000" marR="0" marT="17998" marB="17998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Kezdeti ablakméret megadása (normál, minimalizált vagy maximalizált méret)</a:t>
                      </a:r>
                    </a:p>
                  </a:txBody>
                  <a:tcPr marL="108000" marR="0" marT="17998" marB="17998" anchor="ctr" horzOverflow="overflow">
                    <a:lnL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4B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0515" name="Dia számának helye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hu-HU" altLang="en-US" sz="1000" b="0" dirty="0"/>
          </a:p>
        </p:txBody>
      </p:sp>
      <p:sp>
        <p:nvSpPr>
          <p:cNvPr id="20516" name="Élőláb helye 5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hu-HU" altLang="en-US" sz="1000" b="0" dirty="0" smtClean="0"/>
          </a:p>
        </p:txBody>
      </p:sp>
    </p:spTree>
    <p:extLst>
      <p:ext uri="{BB962C8B-B14F-4D97-AF65-F5344CB8AC3E}">
        <p14:creationId xmlns:p14="http://schemas.microsoft.com/office/powerpoint/2010/main" val="2130858089"/>
      </p:ext>
    </p:extLst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28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éma1">
  <a:themeElements>
    <a:clrScheme name="Silv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ilver">
      <a:majorFont>
        <a:latin typeface="Segoe U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FFFF"/>
            </a:gs>
            <a:gs pos="100000">
              <a:srgbClr val="C0C0A8"/>
            </a:gs>
          </a:gsLst>
          <a:lin ang="2700000" scaled="1"/>
        </a:gradFill>
        <a:ln w="12700" cap="flat" cmpd="sng" algn="ctr">
          <a:solidFill>
            <a:srgbClr val="6E6E5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18000" tIns="18000" rIns="18000" bIns="180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1200" b="0" i="0" u="none" strike="noStrike" cap="none" normalizeH="0" baseline="0" smtClean="0">
            <a:ln>
              <a:noFill/>
            </a:ln>
            <a:solidFill>
              <a:srgbClr val="4B4B36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FFFF"/>
            </a:gs>
            <a:gs pos="100000">
              <a:srgbClr val="C0C0A8"/>
            </a:gs>
          </a:gsLst>
          <a:lin ang="2700000" scaled="1"/>
        </a:gradFill>
        <a:ln w="12700" cap="flat" cmpd="sng" algn="ctr">
          <a:solidFill>
            <a:srgbClr val="6E6E5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18000" tIns="18000" rIns="18000" bIns="180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1200" b="0" i="0" u="none" strike="noStrike" cap="none" normalizeH="0" baseline="0" smtClean="0">
            <a:ln>
              <a:noFill/>
            </a:ln>
            <a:solidFill>
              <a:srgbClr val="4B4B36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Silv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lv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lv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lv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lv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lv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lv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lv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lv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lv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lv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lv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éma1" id="{D5222A80-3EE5-4B0E-9B0E-DD1665F64971}" vid="{8125C9CC-D3D0-4FCA-87B1-C66E5DC19A78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Téma1</Template>
  <TotalTime>8126</TotalTime>
  <Words>1483</Words>
  <Application>Microsoft Office PowerPoint</Application>
  <PresentationFormat>Diavetítés a képernyőre (4:3 oldalarány)</PresentationFormat>
  <Paragraphs>293</Paragraphs>
  <Slides>24</Slides>
  <Notes>9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24</vt:i4>
      </vt:variant>
    </vt:vector>
  </HeadingPairs>
  <TitlesOfParts>
    <vt:vector size="29" baseType="lpstr">
      <vt:lpstr>Calibri</vt:lpstr>
      <vt:lpstr>Consolas</vt:lpstr>
      <vt:lpstr>Courier New</vt:lpstr>
      <vt:lpstr>Segoe UI</vt:lpstr>
      <vt:lpstr>Téma1</vt:lpstr>
      <vt:lpstr>Haladó fejlesztési technikák  Folyamatok Folyamatok közötti kommunikáció</vt:lpstr>
      <vt:lpstr>BEVEZETÉS</vt:lpstr>
      <vt:lpstr>Folyamatok</vt:lpstr>
      <vt:lpstr>Szálak</vt:lpstr>
      <vt:lpstr>Párhuzamosság</vt:lpstr>
      <vt:lpstr>FOLYAMATOK</vt:lpstr>
      <vt:lpstr>System.Diagnostics.Process</vt:lpstr>
      <vt:lpstr>System.Diagnostics.Process osztály (kivonatos referencia)</vt:lpstr>
      <vt:lpstr>System.Diagnostics.ProcessStartInfo osztály (kivonatos referencia)</vt:lpstr>
      <vt:lpstr>Folyamatok listázása</vt:lpstr>
      <vt:lpstr>Több példányban futó folyamat</vt:lpstr>
      <vt:lpstr>Több példányban futó folyamat</vt:lpstr>
      <vt:lpstr>Folyamat kimenetének olvasása</vt:lpstr>
      <vt:lpstr>Folyamat kimenetének olvasása</vt:lpstr>
      <vt:lpstr>Folyamat kimenetének olvasása</vt:lpstr>
      <vt:lpstr>Blokkolásmentes felépítés</vt:lpstr>
      <vt:lpstr>Blokkolásmentes felépítés</vt:lpstr>
      <vt:lpstr>Feladat</vt:lpstr>
      <vt:lpstr>FOLYAMATOK közötti kommunikáció</vt:lpstr>
      <vt:lpstr>Inter-process Communication</vt:lpstr>
      <vt:lpstr>Pipe</vt:lpstr>
      <vt:lpstr>NamedPipe demo</vt:lpstr>
      <vt:lpstr>MPI</vt:lpstr>
      <vt:lpstr>Források</vt:lpstr>
    </vt:vector>
  </TitlesOfParts>
  <Company>NIK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HFT_10</dc:title>
  <dc:creator>Kertész Gábor</dc:creator>
  <cp:lastModifiedBy>kerteszg</cp:lastModifiedBy>
  <cp:revision>107</cp:revision>
  <dcterms:created xsi:type="dcterms:W3CDTF">2018-05-25T12:16:25Z</dcterms:created>
  <dcterms:modified xsi:type="dcterms:W3CDTF">2020-11-04T16:52:26Z</dcterms:modified>
</cp:coreProperties>
</file>