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56" r:id="rId2"/>
    <p:sldId id="373" r:id="rId3"/>
    <p:sldId id="374" r:id="rId4"/>
    <p:sldId id="375" r:id="rId5"/>
    <p:sldId id="376" r:id="rId6"/>
    <p:sldId id="377" r:id="rId7"/>
    <p:sldId id="378" r:id="rId8"/>
    <p:sldId id="379" r:id="rId9"/>
    <p:sldId id="380" r:id="rId10"/>
    <p:sldId id="381" r:id="rId11"/>
    <p:sldId id="382" r:id="rId12"/>
    <p:sldId id="383" r:id="rId13"/>
    <p:sldId id="384" r:id="rId14"/>
    <p:sldId id="385" r:id="rId15"/>
    <p:sldId id="311" r:id="rId16"/>
    <p:sldId id="286" r:id="rId17"/>
    <p:sldId id="332" r:id="rId18"/>
    <p:sldId id="287" r:id="rId19"/>
    <p:sldId id="288" r:id="rId20"/>
    <p:sldId id="290" r:id="rId21"/>
    <p:sldId id="334" r:id="rId22"/>
    <p:sldId id="335" r:id="rId23"/>
    <p:sldId id="336" r:id="rId24"/>
    <p:sldId id="291" r:id="rId25"/>
    <p:sldId id="338" r:id="rId26"/>
    <p:sldId id="292" r:id="rId27"/>
    <p:sldId id="339" r:id="rId28"/>
    <p:sldId id="340" r:id="rId29"/>
    <p:sldId id="341" r:id="rId30"/>
    <p:sldId id="342" r:id="rId31"/>
    <p:sldId id="343" r:id="rId32"/>
    <p:sldId id="344" r:id="rId33"/>
    <p:sldId id="345" r:id="rId34"/>
    <p:sldId id="346" r:id="rId35"/>
    <p:sldId id="347" r:id="rId36"/>
    <p:sldId id="297" r:id="rId37"/>
    <p:sldId id="348" r:id="rId38"/>
    <p:sldId id="349" r:id="rId39"/>
    <p:sldId id="350" r:id="rId40"/>
    <p:sldId id="351" r:id="rId41"/>
    <p:sldId id="299" r:id="rId42"/>
    <p:sldId id="300" r:id="rId43"/>
    <p:sldId id="275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lapértelmezett szakasz" id="{6F750B60-1771-4544-B287-2920A18C83E2}">
          <p14:sldIdLst>
            <p14:sldId id="256"/>
          </p14:sldIdLst>
        </p14:section>
        <p14:section name="Szálkezelés" id="{8DCFF2F1-26B2-469F-BAE0-E32C50F3E983}">
          <p14:sldIdLst>
            <p14:sldId id="373"/>
            <p14:sldId id="374"/>
            <p14:sldId id="375"/>
            <p14:sldId id="376"/>
            <p14:sldId id="377"/>
            <p14:sldId id="378"/>
            <p14:sldId id="379"/>
            <p14:sldId id="380"/>
            <p14:sldId id="381"/>
            <p14:sldId id="382"/>
            <p14:sldId id="383"/>
            <p14:sldId id="384"/>
            <p14:sldId id="385"/>
          </p14:sldIdLst>
        </p14:section>
        <p14:section name="Task" id="{1D601F0E-8D1F-4CE2-8D24-1102292760D9}">
          <p14:sldIdLst>
            <p14:sldId id="311"/>
            <p14:sldId id="286"/>
            <p14:sldId id="332"/>
            <p14:sldId id="287"/>
            <p14:sldId id="288"/>
            <p14:sldId id="290"/>
            <p14:sldId id="334"/>
            <p14:sldId id="335"/>
            <p14:sldId id="336"/>
            <p14:sldId id="291"/>
            <p14:sldId id="338"/>
            <p14:sldId id="292"/>
            <p14:sldId id="339"/>
            <p14:sldId id="340"/>
            <p14:sldId id="341"/>
            <p14:sldId id="342"/>
            <p14:sldId id="343"/>
            <p14:sldId id="344"/>
            <p14:sldId id="345"/>
            <p14:sldId id="346"/>
            <p14:sldId id="347"/>
            <p14:sldId id="297"/>
            <p14:sldId id="348"/>
            <p14:sldId id="349"/>
            <p14:sldId id="350"/>
            <p14:sldId id="351"/>
            <p14:sldId id="299"/>
            <p14:sldId id="300"/>
          </p14:sldIdLst>
        </p14:section>
        <p14:section name="Vége" id="{9B70E8C0-8404-4275-9EF7-294DD26F64CE}">
          <p14:sldIdLst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69727" autoAdjust="0"/>
  </p:normalViewPr>
  <p:slideViewPr>
    <p:cSldViewPr snapToGrid="0">
      <p:cViewPr varScale="1">
        <p:scale>
          <a:sx n="60" d="100"/>
          <a:sy n="60" d="100"/>
        </p:scale>
        <p:origin x="21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261F3-A01A-4519-8C31-412A9B6274DD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E1ADF-4F94-4B3B-805C-69260F992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26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Segoe U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Segoe U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Segoe U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Segoe U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Segoe U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itchFamily="34" charset="0"/>
              </a:defRPr>
            </a:lvl9pPr>
          </a:lstStyle>
          <a:p>
            <a:fld id="{26C1D16A-88BC-4447-9B00-63933EB7DC02}" type="slidenum">
              <a:rPr lang="hu-HU" altLang="en-US"/>
              <a:pPr/>
              <a:t>4</a:t>
            </a:fld>
            <a:endParaRPr lang="hu-HU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8402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E1ADF-4F94-4B3B-805C-69260F992A8C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448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E1ADF-4F94-4B3B-805C-69260F992A8C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87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The Microsoft .NET Framework offers a standard pattern for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canceling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operations. This pattern is</a:t>
            </a:r>
          </a:p>
          <a:p>
            <a:r>
              <a:rPr lang="en-GB" sz="1200" b="0" i="1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cooperative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, meaning that the operation that you want to cancel has to explicitly support being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canceled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3FFF33-0EC1-4DF9-BA03-179262974392}" type="slidenum">
              <a:rPr lang="hu-HU" smtClean="0"/>
              <a:pPr>
                <a:defRPr/>
              </a:pPr>
              <a:t>36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57116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EE1ADF-4F94-4B3B-805C-69260F992A8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0764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EE1ADF-4F94-4B3B-805C-69260F992A8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42094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EE1ADF-4F94-4B3B-805C-69260F992A8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13902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EE1ADF-4F94-4B3B-805C-69260F992A8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4221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The task infrastructure is very flexible, and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TaskScheduler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objects are a big part of this flexibility. A</a:t>
            </a:r>
          </a:p>
          <a:p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TaskScheduler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object is responsible for executing scheduled tasks and also exposes task information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to the Visual Studio debugger. The FCL ships with two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TaskScheduler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-derived types: the thread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pool task scheduler and a synchronization context task scheduler. By default, all applications use the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thread pool task scheduler. This task scheduler schedules tasks to the thread pool’s worker threads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and is discussed in more detail in this chapter’s “How the Thread Pool Manages Its Threads” section.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You can get a reference to the default task scheduler by querying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TaskScheduler’s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static Default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property.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The synchronization context task scheduler is typically used for applications sporting a graphical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user interface, such as Windows Forms, Windows Presentation Foundation (WPF), Silverlight, and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Windows Store applications. This task scheduler schedules all tasks onto the application’s GUI thread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so that all the task code can successfully update UI components like buttons, menu items, and so on.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The synchronization context task scheduler does not use the thread pool at all. You can get a reference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to a synchronization context task scheduler by querying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TaskScheduler’s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static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FromCurrentSynchronizationContext</a:t>
            </a:r>
            <a:endParaRPr lang="en-GB" sz="1200" b="0" i="0" u="none" strike="noStrike" kern="1200" baseline="0" dirty="0" smtClean="0">
              <a:solidFill>
                <a:schemeClr val="tx1"/>
              </a:solidFill>
              <a:latin typeface="Segoe UI" pitchFamily="34" charset="0"/>
              <a:ea typeface="+mn-ea"/>
              <a:cs typeface="+mn-cs"/>
            </a:endParaRP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method.</a:t>
            </a:r>
            <a:endParaRPr lang="hu-HU" sz="1200" b="0" i="0" u="none" strike="noStrike" kern="1200" baseline="0" dirty="0" smtClean="0">
              <a:solidFill>
                <a:schemeClr val="tx1"/>
              </a:solidFill>
              <a:latin typeface="Segoe UI" pitchFamily="34" charset="0"/>
              <a:ea typeface="+mn-ea"/>
              <a:cs typeface="+mn-cs"/>
            </a:endParaRPr>
          </a:p>
          <a:p>
            <a:endParaRPr lang="hu-HU" sz="1200" b="0" i="0" u="none" strike="noStrike" kern="1200" baseline="0" dirty="0" smtClean="0">
              <a:solidFill>
                <a:schemeClr val="tx1"/>
              </a:solidFill>
              <a:latin typeface="Segoe UI" pitchFamily="34" charset="0"/>
              <a:ea typeface="+mn-ea"/>
              <a:cs typeface="+mn-cs"/>
            </a:endParaRP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You can, of course, define your own class derived from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TaskScheduler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if you have special task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scheduling needs. Microsoft has provided a bunch of sample code for tasks and includes the source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code for a bunch of task schedulers in the Parallel Extensions Extras package, which can be downloaded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from here: </a:t>
            </a:r>
            <a:r>
              <a:rPr lang="en-GB" sz="1200" b="0" i="1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http://code.msdn.microsoft.com/ParExtSamples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. Here are some of the task schedulers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included in this package: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■■ </a:t>
            </a:r>
            <a:r>
              <a:rPr lang="en-GB" sz="1200" b="1" i="0" u="none" strike="noStrike" kern="1200" baseline="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IOTaskScheduler</a:t>
            </a:r>
            <a:r>
              <a:rPr lang="en-GB" sz="1200" b="1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This task scheduler queues tasks to the thread pool’s I/O threads instead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of its worker threads.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■■ </a:t>
            </a:r>
            <a:r>
              <a:rPr lang="en-GB" sz="1200" b="1" i="0" u="none" strike="noStrike" kern="1200" baseline="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LimitedConcurrencyLevelTaskScheduler</a:t>
            </a:r>
            <a:r>
              <a:rPr lang="en-GB" sz="1200" b="1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This task scheduler allows no more than </a:t>
            </a:r>
            <a:r>
              <a:rPr lang="en-GB" sz="1200" b="0" i="1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n 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(a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constructor parameter) tasks to execute simultaneously.</a:t>
            </a:r>
            <a:endParaRPr lang="hu-HU" sz="1200" b="0" i="0" u="none" strike="noStrike" kern="1200" baseline="0" dirty="0" smtClean="0">
              <a:solidFill>
                <a:schemeClr val="tx1"/>
              </a:solidFill>
              <a:latin typeface="Segoe UI" pitchFamily="34" charset="0"/>
              <a:ea typeface="+mn-ea"/>
              <a:cs typeface="+mn-cs"/>
            </a:endParaRPr>
          </a:p>
          <a:p>
            <a:endParaRPr lang="hu-HU" sz="1200" b="0" i="0" u="none" strike="noStrike" kern="1200" baseline="0" dirty="0" smtClean="0">
              <a:solidFill>
                <a:schemeClr val="tx1"/>
              </a:solidFill>
              <a:latin typeface="Segoe UI" pitchFamily="34" charset="0"/>
              <a:ea typeface="+mn-ea"/>
              <a:cs typeface="+mn-cs"/>
            </a:endParaRPr>
          </a:p>
          <a:p>
            <a:r>
              <a:rPr lang="en-GB" sz="1200" b="1" i="0" u="none" strike="noStrike" kern="1200" baseline="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OrderedTaskScheduler</a:t>
            </a:r>
            <a:r>
              <a:rPr lang="en-GB" sz="1200" b="1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This task scheduler allows only one task to execute at a time. This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class is derived from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LimitedConcurrencyLevelTaskScheduler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and just passes 1 for </a:t>
            </a:r>
            <a:r>
              <a:rPr lang="en-GB" sz="1200" b="0" i="1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.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■■ </a:t>
            </a:r>
            <a:r>
              <a:rPr lang="en-GB" sz="1200" b="1" i="0" u="none" strike="noStrike" kern="1200" baseline="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PrioritizingTaskScheduler</a:t>
            </a:r>
            <a:r>
              <a:rPr lang="en-GB" sz="1200" b="1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This task scheduler queues tasks to the CLR’s thread pool. After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this has occurred, you can call Prioritize to indicate that a Task should be processed before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all normal tasks (if it hasn’t been processed already). You can call Deprioritize to make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a Task be processed after all normal tasks.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■■ </a:t>
            </a:r>
            <a:r>
              <a:rPr lang="en-GB" sz="1200" b="1" i="0" u="none" strike="noStrike" kern="1200" baseline="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ThreadPerTaskScheduler</a:t>
            </a:r>
            <a:r>
              <a:rPr lang="en-GB" sz="1200" b="1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This task scheduler creates and starts a separate thread for each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task; it does not use the thread pool at all.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3FFF33-0EC1-4DF9-BA03-179262974392}" type="slidenum">
              <a:rPr lang="hu-HU" smtClean="0"/>
              <a:pPr>
                <a:defRPr/>
              </a:pPr>
              <a:t>42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2776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BackgroundWorker</a:t>
            </a:r>
            <a:r>
              <a:rPr lang="hu-HU" dirty="0" smtClean="0"/>
              <a:t>: erre nem mutatok példát, mert </a:t>
            </a:r>
            <a:r>
              <a:rPr lang="hu-HU" dirty="0" err="1" smtClean="0"/>
              <a:t>WinForms</a:t>
            </a:r>
            <a:r>
              <a:rPr lang="hu-HU" dirty="0" smtClean="0"/>
              <a:t> esetén lenne értelme. Amúgy egy alacsony prioritású </a:t>
            </a:r>
            <a:r>
              <a:rPr lang="hu-HU" dirty="0" err="1" smtClean="0"/>
              <a:t>poolbeli</a:t>
            </a:r>
            <a:r>
              <a:rPr lang="hu-HU" dirty="0" smtClean="0"/>
              <a:t> </a:t>
            </a:r>
            <a:r>
              <a:rPr lang="hu-HU" dirty="0" err="1" smtClean="0"/>
              <a:t>Threadet</a:t>
            </a:r>
            <a:r>
              <a:rPr lang="hu-HU" dirty="0" smtClean="0"/>
              <a:t> használ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E1ADF-4F94-4B3B-805C-69260F992A8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48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AsyncAwait</a:t>
            </a:r>
            <a:r>
              <a:rPr lang="hu-HU" dirty="0" smtClean="0"/>
              <a:t>, Parallel: </a:t>
            </a:r>
            <a:r>
              <a:rPr lang="hu-HU" dirty="0" err="1" smtClean="0"/>
              <a:t>köv</a:t>
            </a:r>
            <a:r>
              <a:rPr lang="hu-HU" dirty="0" smtClean="0"/>
              <a:t> alkalommal</a:t>
            </a:r>
            <a:r>
              <a:rPr lang="hu-HU" baseline="0" dirty="0" smtClean="0"/>
              <a:t> :)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E1ADF-4F94-4B3B-805C-69260F992A8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85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hu-HU" sz="2400" b="1" dirty="0" smtClean="0"/>
              <a:t>A szál extrém hosszú műveletet végez (pl. az alkalmazás teljes élettartama alatt futnia kell)</a:t>
            </a:r>
          </a:p>
          <a:p>
            <a:pPr lvl="1"/>
            <a:r>
              <a:rPr lang="hu-HU" sz="2400" b="1" dirty="0" smtClean="0"/>
              <a:t> </a:t>
            </a:r>
          </a:p>
          <a:p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Ebben amúgy nem vagyok biztos, hogy még most is így van, lásd </a:t>
            </a:r>
            <a:r>
              <a:rPr lang="hu-HU" sz="1200" b="0" i="0" u="none" strike="noStrike" kern="1200" baseline="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LongRunning</a:t>
            </a:r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(ilyenkor nem </a:t>
            </a:r>
            <a:r>
              <a:rPr lang="hu-HU" sz="1200" b="0" i="0" u="none" strike="noStrike" kern="1200" baseline="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threadpoolra</a:t>
            </a:r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teszi). De mindenesere ilyenkor nem árt meg a nem Task szál.</a:t>
            </a:r>
          </a:p>
          <a:p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</a:p>
          <a:p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Abort: _azonnali_ kinyírása a szálnak, ez a tasknál nincs, csak cancel. Mellesleg threadeknél meg egyebeknél is nagyon ellenjavallt az abort. </a:t>
            </a:r>
          </a:p>
          <a:p>
            <a:endParaRPr lang="hu-HU" sz="1200" b="0" i="0" u="none" strike="noStrike" kern="1200" baseline="0" dirty="0" smtClean="0">
              <a:solidFill>
                <a:schemeClr val="tx1"/>
              </a:solidFill>
              <a:latin typeface="Segoe UI" pitchFamily="34" charset="0"/>
              <a:ea typeface="+mn-ea"/>
              <a:cs typeface="+mn-cs"/>
            </a:endParaRPr>
          </a:p>
          <a:p>
            <a:endParaRPr lang="hu-HU" sz="1200" b="0" i="0" u="none" strike="noStrike" kern="1200" baseline="0" dirty="0" smtClean="0">
              <a:solidFill>
                <a:schemeClr val="tx1"/>
              </a:solidFill>
              <a:latin typeface="Segoe UI" pitchFamily="34" charset="0"/>
              <a:ea typeface="+mn-ea"/>
              <a:cs typeface="+mn-cs"/>
            </a:endParaRP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You need the thread to run with a non-normal thread priority. All thread pool threads run at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normal priority. Although you can change this, it is not recommended, and the priority change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does not persist across thread pool operations.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■■ You need the thread to behave as a foreground thread, thereby preventing the application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from dying until the thread has completed its task. For more information, see the ”Foreground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Threads vs. Background Threads” section later in this chapter. Thread pool threads are always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background threads, and they may not complete their task if the CLR wants to terminate the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process.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■■ The compute-bound task is extremely long-running; this way, I would not be taxing the thread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pool’s logic as it tries to figure out whether to create an additional thread.</a:t>
            </a:r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endParaRPr lang="en-GB" sz="1200" b="0" i="0" u="none" strike="noStrike" kern="1200" baseline="0" dirty="0" smtClean="0">
              <a:solidFill>
                <a:schemeClr val="tx1"/>
              </a:solidFill>
              <a:latin typeface="Segoe UI" pitchFamily="34" charset="0"/>
              <a:ea typeface="+mn-ea"/>
              <a:cs typeface="+mn-cs"/>
            </a:endParaRP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■■ You want to start a thread and possibly abort it prematurely by calling Thread’s Abort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method (discussed in Chapter 22, “CLR Hosting and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AppDomains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”).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3FFF33-0EC1-4DF9-BA03-179262974392}" type="slidenum">
              <a:rPr lang="hu-HU" smtClean="0"/>
              <a:pPr>
                <a:defRPr/>
              </a:pPr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18380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Factory-s megoldásnak sok-sok</a:t>
            </a:r>
            <a:r>
              <a:rPr lang="hu-HU" baseline="0" dirty="0" smtClean="0"/>
              <a:t> overloadja van. Valamint egy factory-t felparaméterezhetünk, ahogy akarunk, és az adott paraméterekkel indíthatunk akár több darab Taskot is. (A példa nem mutatja meg ennek a kihasználását)</a:t>
            </a:r>
          </a:p>
          <a:p>
            <a:endParaRPr lang="hu-HU" baseline="0" dirty="0" smtClean="0"/>
          </a:p>
          <a:p>
            <a:r>
              <a:rPr lang="hu-HU" baseline="0" dirty="0" smtClean="0"/>
              <a:t>Task.Run, new segítségével is lehet visszatérési értékkel rendelkező Taskot indítani.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3FFF33-0EC1-4DF9-BA03-179262974392}" type="slidenum">
              <a:rPr lang="hu-HU" smtClean="0"/>
              <a:pPr>
                <a:defRPr/>
              </a:pPr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60445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E1ADF-4F94-4B3B-805C-69260F992A8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5806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E1ADF-4F94-4B3B-805C-69260F992A8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062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E1ADF-4F94-4B3B-805C-69260F992A8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6304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E1ADF-4F94-4B3B-805C-69260F992A8C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57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 algn="ctr">
              <a:defRPr smtClean="0"/>
            </a:lvl1pPr>
          </a:lstStyle>
          <a:p>
            <a:r>
              <a:rPr lang="hu-HU" smtClean="0"/>
              <a:t>Mintacím szerkesztése</a:t>
            </a:r>
            <a:endParaRPr lang="hu-HU" dirty="0" smtClean="0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hu-HU" smtClean="0"/>
              <a:t>Kattintson ide az alcím mintájának szerkesztéséhez</a:t>
            </a:r>
          </a:p>
        </p:txBody>
      </p:sp>
    </p:spTree>
    <p:extLst>
      <p:ext uri="{BB962C8B-B14F-4D97-AF65-F5344CB8AC3E}">
        <p14:creationId xmlns:p14="http://schemas.microsoft.com/office/powerpoint/2010/main" val="3981239800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Co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79389" y="908050"/>
            <a:ext cx="8785225" cy="208889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900113" y="3213100"/>
            <a:ext cx="7200900" cy="3024188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1800" baseline="0">
                <a:latin typeface="Courier New" pitchFamily="49" charset="0"/>
              </a:defRPr>
            </a:lvl1pPr>
            <a:lvl2pPr>
              <a:defRPr/>
            </a:lvl2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4034343340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Co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79389" y="4076490"/>
            <a:ext cx="8785225" cy="208889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899490" y="908650"/>
            <a:ext cx="7200900" cy="3024188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1800" baseline="0">
                <a:latin typeface="Courier New" pitchFamily="49" charset="0"/>
              </a:defRPr>
            </a:lvl1pPr>
            <a:lvl2pPr>
              <a:defRPr/>
            </a:lvl2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910108153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Co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79391" y="908650"/>
            <a:ext cx="4248590" cy="540075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716021" y="908650"/>
            <a:ext cx="4248590" cy="532874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1800" baseline="0">
                <a:latin typeface="Courier New" pitchFamily="49" charset="0"/>
              </a:defRPr>
            </a:lvl1pPr>
            <a:lvl2pPr>
              <a:defRPr/>
            </a:lvl2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106170448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Co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79389" y="908050"/>
            <a:ext cx="8785225" cy="100874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827480" y="2060810"/>
            <a:ext cx="7200900" cy="3024188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1800" baseline="0">
                <a:latin typeface="Courier New" pitchFamily="49" charset="0"/>
              </a:defRPr>
            </a:lvl1pPr>
            <a:lvl2pPr>
              <a:defRPr/>
            </a:lvl2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179391" y="5157240"/>
            <a:ext cx="8785225" cy="122477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35257960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23410" y="1124682"/>
            <a:ext cx="8388350" cy="49688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204155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OE-NIK HP</a:t>
            </a:r>
            <a:endParaRPr lang="hu-HU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hu-HU" altLang="en-US" dirty="0" smtClean="0"/>
              <a:t> </a:t>
            </a:r>
            <a:endParaRPr lang="hu-HU" altLang="en-US" dirty="0"/>
          </a:p>
        </p:txBody>
      </p:sp>
    </p:spTree>
    <p:extLst>
      <p:ext uri="{BB962C8B-B14F-4D97-AF65-F5344CB8AC3E}">
        <p14:creationId xmlns:p14="http://schemas.microsoft.com/office/powerpoint/2010/main" val="3353415514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1" y="115888"/>
            <a:ext cx="89281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1" y="692150"/>
            <a:ext cx="8928100" cy="576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190191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>
    <p:cover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0606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06060"/>
          </a:solidFill>
          <a:latin typeface="Segoe U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06060"/>
          </a:solidFill>
          <a:latin typeface="Segoe U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06060"/>
          </a:solidFill>
          <a:latin typeface="Segoe U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06060"/>
          </a:solidFill>
          <a:latin typeface="Segoe U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06060"/>
          </a:solidFill>
          <a:latin typeface="Segoe U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06060"/>
          </a:solidFill>
          <a:latin typeface="Segoe U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06060"/>
          </a:solidFill>
          <a:latin typeface="Segoe U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06060"/>
          </a:solidFill>
          <a:latin typeface="Segoe U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/>
            </a:r>
            <a:br>
              <a:rPr lang="hu-HU" dirty="0" smtClean="0"/>
            </a:br>
            <a:endParaRPr lang="en-US" dirty="0"/>
          </a:p>
        </p:txBody>
      </p:sp>
      <p:sp>
        <p:nvSpPr>
          <p:cNvPr id="5" name="Cím 1"/>
          <p:cNvSpPr txBox="1">
            <a:spLocks/>
          </p:cNvSpPr>
          <p:nvPr/>
        </p:nvSpPr>
        <p:spPr bwMode="auto">
          <a:xfrm>
            <a:off x="685800" y="2130427"/>
            <a:ext cx="7772400" cy="2893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 smtClean="0">
                <a:solidFill>
                  <a:srgbClr val="60606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06060"/>
                </a:solidFill>
                <a:latin typeface="Segoe U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06060"/>
                </a:solidFill>
                <a:latin typeface="Segoe U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06060"/>
                </a:solidFill>
                <a:latin typeface="Segoe U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06060"/>
                </a:solidFill>
                <a:latin typeface="Segoe U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06060"/>
                </a:solidFill>
                <a:latin typeface="Segoe U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06060"/>
                </a:solidFill>
                <a:latin typeface="Segoe U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06060"/>
                </a:solidFill>
                <a:latin typeface="Segoe U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06060"/>
                </a:solidFill>
                <a:latin typeface="Segoe UI" pitchFamily="34" charset="0"/>
              </a:defRPr>
            </a:lvl9pPr>
          </a:lstStyle>
          <a:p>
            <a:r>
              <a:rPr lang="hu-HU" kern="0" dirty="0" smtClean="0"/>
              <a:t>Haladó fejlesztési technikák</a:t>
            </a:r>
            <a:br>
              <a:rPr lang="hu-HU" kern="0" dirty="0" smtClean="0"/>
            </a:br>
            <a:r>
              <a:rPr lang="hu-HU" sz="3600" kern="0" dirty="0" smtClean="0"/>
              <a:t/>
            </a:r>
            <a:br>
              <a:rPr lang="hu-HU" sz="3600" kern="0" dirty="0" smtClean="0"/>
            </a:br>
            <a:r>
              <a:rPr lang="hu-HU" sz="2000" kern="0" dirty="0" smtClean="0">
                <a:solidFill>
                  <a:schemeClr val="tx1"/>
                </a:solidFill>
              </a:rPr>
              <a:t>Szálkezelés</a:t>
            </a:r>
          </a:p>
          <a:p>
            <a:r>
              <a:rPr lang="hu-HU" sz="2000" kern="0" dirty="0" err="1" smtClean="0">
                <a:solidFill>
                  <a:schemeClr val="tx1"/>
                </a:solidFill>
              </a:rPr>
              <a:t>Thread</a:t>
            </a:r>
            <a:endParaRPr lang="hu-HU" sz="2000" kern="0" dirty="0" smtClean="0">
              <a:solidFill>
                <a:schemeClr val="tx1"/>
              </a:solidFill>
            </a:endParaRPr>
          </a:p>
          <a:p>
            <a:r>
              <a:rPr lang="hu-HU" sz="2000" kern="0" dirty="0" err="1" smtClean="0">
                <a:solidFill>
                  <a:schemeClr val="tx1"/>
                </a:solidFill>
              </a:rPr>
              <a:t>Task</a:t>
            </a:r>
            <a:endParaRPr lang="en-US" sz="20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13492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Aszinkron metódusok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3"/>
          </p:nvPr>
        </p:nvSpPr>
        <p:spPr>
          <a:xfrm>
            <a:off x="179389" y="908050"/>
            <a:ext cx="8785225" cy="1019693"/>
          </a:xfrm>
        </p:spPr>
        <p:txBody>
          <a:bodyPr/>
          <a:lstStyle/>
          <a:p>
            <a:r>
              <a:rPr lang="hu-HU" sz="2000" dirty="0" smtClean="0"/>
              <a:t>Aszinkron metódus: a feladat megkezdése után, de még mielőtt az befejeződött, elkezdődhet egy másik feladat végrehajtása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389" y="2143643"/>
            <a:ext cx="8785225" cy="209874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 tIns="18000" bIns="0"/>
          <a:lstStyle/>
          <a:p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</a:rPr>
              <a:t>//</a:t>
            </a:r>
            <a:r>
              <a:rPr lang="en-US" b="1" dirty="0" err="1">
                <a:solidFill>
                  <a:srgbClr val="008000"/>
                </a:solidFill>
                <a:latin typeface="Consolas" panose="020B0609020204030204" pitchFamily="49" charset="0"/>
              </a:rPr>
              <a:t>eredeti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</a:rPr>
              <a:t>, </a:t>
            </a:r>
            <a:r>
              <a:rPr lang="en-US" b="1" dirty="0" err="1">
                <a:solidFill>
                  <a:srgbClr val="008000"/>
                </a:solidFill>
                <a:latin typeface="Consolas" panose="020B0609020204030204" pitchFamily="49" charset="0"/>
              </a:rPr>
              <a:t>szekvencialis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8000"/>
                </a:solidFill>
                <a:latin typeface="Consolas" panose="020B0609020204030204" pitchFamily="49" charset="0"/>
              </a:rPr>
              <a:t>megoldas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</a:rPr>
              <a:t>:</a:t>
            </a:r>
            <a:endParaRPr lang="en-US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WebClient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wc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WebClient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A31515"/>
                </a:solidFill>
                <a:latin typeface="Consolas" panose="020B0609020204030204" pitchFamily="49" charset="0"/>
              </a:rPr>
              <a:t>"A </a:t>
            </a:r>
            <a:r>
              <a:rPr lang="en-US" b="1" dirty="0" err="1">
                <a:solidFill>
                  <a:srgbClr val="A31515"/>
                </a:solidFill>
                <a:latin typeface="Consolas" panose="020B0609020204030204" pitchFamily="49" charset="0"/>
              </a:rPr>
              <a:t>letöltés</a:t>
            </a:r>
            <a:r>
              <a:rPr lang="en-US" b="1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A31515"/>
                </a:solidFill>
                <a:latin typeface="Consolas" panose="020B0609020204030204" pitchFamily="49" charset="0"/>
              </a:rPr>
              <a:t>elindult</a:t>
            </a:r>
            <a:r>
              <a:rPr lang="en-US" b="1" dirty="0">
                <a:solidFill>
                  <a:srgbClr val="A31515"/>
                </a:solidFill>
                <a:latin typeface="Consolas" panose="020B0609020204030204" pitchFamily="49" charset="0"/>
              </a:rPr>
              <a:t>..."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wc.DownloadFile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Uri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A31515"/>
                </a:solidFill>
                <a:latin typeface="Consolas" panose="020B0609020204030204" pitchFamily="49" charset="0"/>
              </a:rPr>
              <a:t>"http://</a:t>
            </a:r>
            <a:r>
              <a:rPr lang="en-US" b="1" dirty="0" smtClean="0">
                <a:solidFill>
                  <a:srgbClr val="A31515"/>
                </a:solidFill>
                <a:latin typeface="Consolas" panose="020B0609020204030204" pitchFamily="49" charset="0"/>
              </a:rPr>
              <a:t>users.nik.uni-obuda.hu/prog3/</a:t>
            </a:r>
            <a:r>
              <a:rPr lang="en-US" b="1" dirty="0" err="1" smtClean="0">
                <a:solidFill>
                  <a:srgbClr val="A31515"/>
                </a:solidFill>
                <a:latin typeface="Consolas" panose="020B0609020204030204" pitchFamily="49" charset="0"/>
              </a:rPr>
              <a:t>Eloadas</a:t>
            </a:r>
            <a:r>
              <a:rPr lang="en-US" b="1" dirty="0" smtClean="0">
                <a:solidFill>
                  <a:srgbClr val="A31515"/>
                </a:solidFill>
                <a:latin typeface="Consolas" panose="020B0609020204030204" pitchFamily="49" charset="0"/>
              </a:rPr>
              <a:t>/WHP_EA_0</a:t>
            </a:r>
            <a:r>
              <a:rPr lang="hu-HU" b="1" dirty="0" smtClean="0">
                <a:solidFill>
                  <a:srgbClr val="A31515"/>
                </a:solidFill>
                <a:latin typeface="Consolas" panose="020B0609020204030204" pitchFamily="49" charset="0"/>
              </a:rPr>
              <a:t>7</a:t>
            </a:r>
            <a:r>
              <a:rPr lang="en-US" b="1" dirty="0" smtClean="0">
                <a:solidFill>
                  <a:srgbClr val="A31515"/>
                </a:solidFill>
                <a:latin typeface="Consolas" panose="020B0609020204030204" pitchFamily="49" charset="0"/>
              </a:rPr>
              <a:t>_</a:t>
            </a:r>
            <a:r>
              <a:rPr lang="hu-HU" b="1" dirty="0" err="1" smtClean="0">
                <a:solidFill>
                  <a:srgbClr val="A31515"/>
                </a:solidFill>
                <a:latin typeface="Consolas" panose="020B0609020204030204" pitchFamily="49" charset="0"/>
              </a:rPr>
              <a:t>Process_Thread</a:t>
            </a:r>
            <a:r>
              <a:rPr lang="en-US" b="1" dirty="0" smtClean="0">
                <a:solidFill>
                  <a:srgbClr val="A31515"/>
                </a:solidFill>
                <a:latin typeface="Consolas" panose="020B0609020204030204" pitchFamily="49" charset="0"/>
              </a:rPr>
              <a:t>.</a:t>
            </a:r>
            <a:r>
              <a:rPr lang="en-US" b="1" dirty="0" err="1" smtClean="0">
                <a:solidFill>
                  <a:srgbClr val="A31515"/>
                </a:solidFill>
                <a:latin typeface="Consolas" panose="020B0609020204030204" pitchFamily="49" charset="0"/>
              </a:rPr>
              <a:t>pptx</a:t>
            </a:r>
            <a:r>
              <a:rPr lang="en-US" b="1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en-US" b="1" dirty="0">
                <a:solidFill>
                  <a:srgbClr val="A31515"/>
                </a:solidFill>
                <a:latin typeface="Consolas" panose="020B0609020204030204" pitchFamily="49" charset="0"/>
              </a:rPr>
              <a:t>"a_prezi.pptx"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b="1" dirty="0" err="1">
                <a:solidFill>
                  <a:srgbClr val="A31515"/>
                </a:solidFill>
                <a:latin typeface="Consolas" panose="020B0609020204030204" pitchFamily="49" charset="0"/>
              </a:rPr>
              <a:t>Letöltés</a:t>
            </a:r>
            <a:r>
              <a:rPr lang="en-US" b="1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A31515"/>
                </a:solidFill>
                <a:latin typeface="Consolas" panose="020B0609020204030204" pitchFamily="49" charset="0"/>
              </a:rPr>
              <a:t>vége</a:t>
            </a:r>
            <a:r>
              <a:rPr lang="en-US" b="1" dirty="0">
                <a:solidFill>
                  <a:srgbClr val="A31515"/>
                </a:solidFill>
                <a:latin typeface="Consolas" panose="020B0609020204030204" pitchFamily="49" charset="0"/>
              </a:rPr>
              <a:t>!"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126531977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Aszinkron metódusok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389" y="818706"/>
            <a:ext cx="8785225" cy="584790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 tIns="18000" bIns="0"/>
          <a:lstStyle/>
          <a:p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Main(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en-US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WebClient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wc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WebClient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wc.DownloadFileCompleted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+=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Wc_DownloadFileCompleted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wc.DownloadFileAsync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Uri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A31515"/>
                </a:solidFill>
                <a:latin typeface="Consolas" panose="020B0609020204030204" pitchFamily="49" charset="0"/>
              </a:rPr>
              <a:t>"http://</a:t>
            </a:r>
            <a:r>
              <a:rPr lang="en-US" b="1" dirty="0" smtClean="0">
                <a:solidFill>
                  <a:srgbClr val="A31515"/>
                </a:solidFill>
                <a:latin typeface="Consolas" panose="020B0609020204030204" pitchFamily="49" charset="0"/>
              </a:rPr>
              <a:t>users.nik.uni-obuda.hu/prog3/</a:t>
            </a:r>
            <a:r>
              <a:rPr lang="en-US" b="1" dirty="0" err="1" smtClean="0">
                <a:solidFill>
                  <a:srgbClr val="A31515"/>
                </a:solidFill>
                <a:latin typeface="Consolas" panose="020B0609020204030204" pitchFamily="49" charset="0"/>
              </a:rPr>
              <a:t>Eloadas</a:t>
            </a:r>
            <a:r>
              <a:rPr lang="en-US" b="1" dirty="0" smtClean="0">
                <a:solidFill>
                  <a:srgbClr val="A31515"/>
                </a:solidFill>
                <a:latin typeface="Consolas" panose="020B0609020204030204" pitchFamily="49" charset="0"/>
              </a:rPr>
              <a:t>/WHP_EA_0</a:t>
            </a:r>
            <a:r>
              <a:rPr lang="hu-HU" b="1" dirty="0" smtClean="0">
                <a:solidFill>
                  <a:srgbClr val="A31515"/>
                </a:solidFill>
                <a:latin typeface="Consolas" panose="020B0609020204030204" pitchFamily="49" charset="0"/>
              </a:rPr>
              <a:t>7</a:t>
            </a:r>
            <a:r>
              <a:rPr lang="en-US" b="1" dirty="0" smtClean="0">
                <a:solidFill>
                  <a:srgbClr val="A31515"/>
                </a:solidFill>
                <a:latin typeface="Consolas" panose="020B0609020204030204" pitchFamily="49" charset="0"/>
              </a:rPr>
              <a:t>_</a:t>
            </a:r>
            <a:r>
              <a:rPr lang="hu-HU" b="1" dirty="0" err="1" smtClean="0">
                <a:solidFill>
                  <a:srgbClr val="A31515"/>
                </a:solidFill>
                <a:latin typeface="Consolas" panose="020B0609020204030204" pitchFamily="49" charset="0"/>
              </a:rPr>
              <a:t>Process_Thread</a:t>
            </a:r>
            <a:r>
              <a:rPr lang="en-US" b="1" dirty="0" smtClean="0">
                <a:solidFill>
                  <a:srgbClr val="A31515"/>
                </a:solidFill>
                <a:latin typeface="Consolas" panose="020B0609020204030204" pitchFamily="49" charset="0"/>
              </a:rPr>
              <a:t>.</a:t>
            </a:r>
            <a:r>
              <a:rPr lang="en-US" b="1" dirty="0" err="1" smtClean="0">
                <a:solidFill>
                  <a:srgbClr val="A31515"/>
                </a:solidFill>
                <a:latin typeface="Consolas" panose="020B0609020204030204" pitchFamily="49" charset="0"/>
              </a:rPr>
              <a:t>pptx</a:t>
            </a:r>
            <a:r>
              <a:rPr lang="en-US" b="1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en-US" b="1" dirty="0">
                <a:solidFill>
                  <a:srgbClr val="A31515"/>
                </a:solidFill>
                <a:latin typeface="Consolas" panose="020B0609020204030204" pitchFamily="49" charset="0"/>
              </a:rPr>
              <a:t>"a_prezi.pptx"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A31515"/>
                </a:solidFill>
                <a:latin typeface="Consolas" panose="020B0609020204030204" pitchFamily="49" charset="0"/>
              </a:rPr>
              <a:t>"A </a:t>
            </a:r>
            <a:r>
              <a:rPr lang="en-US" b="1" dirty="0" err="1">
                <a:solidFill>
                  <a:srgbClr val="A31515"/>
                </a:solidFill>
                <a:latin typeface="Consolas" panose="020B0609020204030204" pitchFamily="49" charset="0"/>
              </a:rPr>
              <a:t>letöltés</a:t>
            </a:r>
            <a:r>
              <a:rPr lang="en-US" b="1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A31515"/>
                </a:solidFill>
                <a:latin typeface="Consolas" panose="020B0609020204030204" pitchFamily="49" charset="0"/>
              </a:rPr>
              <a:t>elindult</a:t>
            </a:r>
            <a:r>
              <a:rPr lang="en-US" b="1" dirty="0">
                <a:solidFill>
                  <a:srgbClr val="A31515"/>
                </a:solidFill>
                <a:latin typeface="Consolas" panose="020B0609020204030204" pitchFamily="49" charset="0"/>
              </a:rPr>
              <a:t>..."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.ReadLine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Wc_DownloadFileCompleted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object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sender,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System.ComponentModel.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AsyncCompletedEventArgs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e)</a:t>
            </a:r>
          </a:p>
          <a:p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b="1" dirty="0" err="1">
                <a:solidFill>
                  <a:srgbClr val="A31515"/>
                </a:solidFill>
                <a:latin typeface="Consolas" panose="020B0609020204030204" pitchFamily="49" charset="0"/>
              </a:rPr>
              <a:t>Letöltés</a:t>
            </a:r>
            <a:r>
              <a:rPr lang="en-US" b="1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A31515"/>
                </a:solidFill>
                <a:latin typeface="Consolas" panose="020B0609020204030204" pitchFamily="49" charset="0"/>
              </a:rPr>
              <a:t>vége</a:t>
            </a:r>
            <a:r>
              <a:rPr lang="en-US" b="1" dirty="0">
                <a:solidFill>
                  <a:srgbClr val="A31515"/>
                </a:solidFill>
                <a:latin typeface="Consolas" panose="020B0609020204030204" pitchFamily="49" charset="0"/>
              </a:rPr>
              <a:t>!"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69815501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Thread</a:t>
            </a:r>
            <a:r>
              <a:rPr lang="hu-HU" dirty="0"/>
              <a:t> </a:t>
            </a:r>
            <a:r>
              <a:rPr lang="hu-HU" dirty="0" err="1" smtClean="0"/>
              <a:t>pooling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3"/>
          </p:nvPr>
        </p:nvSpPr>
        <p:spPr>
          <a:xfrm>
            <a:off x="179389" y="908050"/>
            <a:ext cx="8785225" cy="1019693"/>
          </a:xfrm>
        </p:spPr>
        <p:txBody>
          <a:bodyPr/>
          <a:lstStyle/>
          <a:p>
            <a:r>
              <a:rPr lang="hu-HU" sz="2000" dirty="0" smtClean="0"/>
              <a:t>A szálak (egyenkénti) létrehozása költséges, hatékonyság szempontjából jobb ötlet lenne „</a:t>
            </a:r>
            <a:r>
              <a:rPr lang="hu-HU" sz="2000" dirty="0" err="1" smtClean="0"/>
              <a:t>újrahasznosítható</a:t>
            </a:r>
            <a:r>
              <a:rPr lang="hu-HU" sz="2000" dirty="0" smtClean="0"/>
              <a:t>” szálakat regisztrálni az operációs rendszerben, és amikor szükség lesz rá, csak felhasználni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1" t="5035" r="2756" b="17623"/>
          <a:stretch/>
        </p:blipFill>
        <p:spPr>
          <a:xfrm>
            <a:off x="1651306" y="2143643"/>
            <a:ext cx="5841390" cy="3005764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7549117" y="6673334"/>
            <a:ext cx="168507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00" dirty="0" smtClean="0"/>
              <a:t>A </a:t>
            </a:r>
            <a:r>
              <a:rPr lang="hu-HU" sz="600" dirty="0"/>
              <a:t>kép forrása: https://www.c-sharpcorner.com/</a:t>
            </a:r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3656561735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Thread</a:t>
            </a:r>
            <a:r>
              <a:rPr lang="hu-HU" dirty="0" smtClean="0"/>
              <a:t> </a:t>
            </a:r>
            <a:r>
              <a:rPr lang="hu-HU" dirty="0" err="1" smtClean="0"/>
              <a:t>pooling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3"/>
          </p:nvPr>
        </p:nvSpPr>
        <p:spPr>
          <a:xfrm>
            <a:off x="179389" y="908050"/>
            <a:ext cx="8785225" cy="1019693"/>
          </a:xfrm>
        </p:spPr>
        <p:txBody>
          <a:bodyPr/>
          <a:lstStyle/>
          <a:p>
            <a:r>
              <a:rPr lang="hu-HU" sz="2000" dirty="0" smtClean="0"/>
              <a:t>A </a:t>
            </a:r>
            <a:r>
              <a:rPr lang="hu-HU" sz="2000" dirty="0" err="1" smtClean="0"/>
              <a:t>QueueUserWorkItem</a:t>
            </a:r>
            <a:r>
              <a:rPr lang="hu-HU" sz="2000" dirty="0" smtClean="0"/>
              <a:t> egy </a:t>
            </a:r>
            <a:r>
              <a:rPr lang="hu-HU" sz="2000" dirty="0" err="1" smtClean="0"/>
              <a:t>WaitCallback</a:t>
            </a:r>
            <a:r>
              <a:rPr lang="hu-HU" sz="2000" dirty="0" smtClean="0"/>
              <a:t> delegáltat vár, ami </a:t>
            </a:r>
            <a:r>
              <a:rPr lang="hu-HU" sz="2000" dirty="0" err="1" smtClean="0"/>
              <a:t>void</a:t>
            </a:r>
            <a:r>
              <a:rPr lang="hu-HU" sz="2000" dirty="0" smtClean="0"/>
              <a:t>(</a:t>
            </a:r>
            <a:r>
              <a:rPr lang="hu-HU" sz="2000" dirty="0" err="1" smtClean="0"/>
              <a:t>object</a:t>
            </a:r>
            <a:r>
              <a:rPr lang="hu-HU" sz="2000" dirty="0" smtClean="0"/>
              <a:t>) szignatúrájú</a:t>
            </a:r>
          </a:p>
          <a:p>
            <a:r>
              <a:rPr lang="hu-HU" sz="2000" dirty="0" smtClean="0"/>
              <a:t>Akkor kerül végrehajtásra, ha lesz szabad </a:t>
            </a:r>
            <a:r>
              <a:rPr lang="hu-HU" sz="2000" dirty="0" err="1" smtClean="0"/>
              <a:t>poolbeli</a:t>
            </a:r>
            <a:r>
              <a:rPr lang="hu-HU" sz="2000" dirty="0" smtClean="0"/>
              <a:t> </a:t>
            </a:r>
            <a:r>
              <a:rPr lang="hu-HU" sz="2000" dirty="0" err="1" smtClean="0"/>
              <a:t>Thread</a:t>
            </a:r>
            <a:endParaRPr lang="hu-HU" sz="2000" dirty="0" smtClean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389" y="2143643"/>
            <a:ext cx="8856662" cy="377869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 tIns="18000" bIns="0"/>
          <a:lstStyle/>
          <a:p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Main(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nn-NO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nn-NO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nn-NO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nn-NO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nn-NO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i = 0; i &lt; 20; i++)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b="1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ThreadPool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.QueueUserWorkItem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Kalkulacio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sz="16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b="1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b="1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600" b="1" dirty="0" err="1">
                <a:solidFill>
                  <a:srgbClr val="A31515"/>
                </a:solidFill>
                <a:latin typeface="Consolas" panose="020B0609020204030204" pitchFamily="49" charset="0"/>
              </a:rPr>
              <a:t>Várakozunk</a:t>
            </a:r>
            <a:r>
              <a:rPr lang="en-US" sz="1600" b="1" dirty="0">
                <a:solidFill>
                  <a:srgbClr val="A31515"/>
                </a:solidFill>
                <a:latin typeface="Consolas" panose="020B0609020204030204" pitchFamily="49" charset="0"/>
              </a:rPr>
              <a:t> a </a:t>
            </a:r>
            <a:r>
              <a:rPr lang="en-US" sz="1600" b="1" dirty="0" err="1">
                <a:solidFill>
                  <a:srgbClr val="A31515"/>
                </a:solidFill>
                <a:latin typeface="Consolas" panose="020B0609020204030204" pitchFamily="49" charset="0"/>
              </a:rPr>
              <a:t>nagy</a:t>
            </a:r>
            <a:r>
              <a:rPr lang="en-US" sz="1600" b="1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A31515"/>
                </a:solidFill>
                <a:latin typeface="Consolas" panose="020B0609020204030204" pitchFamily="49" charset="0"/>
              </a:rPr>
              <a:t>válaszra</a:t>
            </a:r>
            <a:r>
              <a:rPr lang="en-US" sz="1600" b="1" dirty="0">
                <a:solidFill>
                  <a:srgbClr val="A31515"/>
                </a:solidFill>
                <a:latin typeface="Consolas" panose="020B0609020204030204" pitchFamily="49" charset="0"/>
              </a:rPr>
              <a:t> ..."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sz="16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b="1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.ReadLine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6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Kalkulacio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object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o)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b="1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.Sleep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(1000);</a:t>
            </a:r>
          </a:p>
          <a:p>
            <a:r>
              <a:rPr lang="pt-BR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t-BR" sz="16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pt-BR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.WriteLine(o + </a:t>
            </a:r>
            <a:r>
              <a:rPr lang="pt-BR" sz="1600" b="1" dirty="0">
                <a:solidFill>
                  <a:srgbClr val="A31515"/>
                </a:solidFill>
                <a:latin typeface="Consolas" panose="020B0609020204030204" pitchFamily="49" charset="0"/>
              </a:rPr>
              <a:t>": az élet értelme 42"</a:t>
            </a:r>
            <a:r>
              <a:rPr lang="pt-BR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5869800" y="2143643"/>
            <a:ext cx="3166251" cy="4616648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Várakozunk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a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nagy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válaszra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...</a:t>
            </a:r>
          </a:p>
          <a:p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3: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az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élet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értelme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42</a:t>
            </a:r>
          </a:p>
          <a:p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2: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az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élet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értelme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42</a:t>
            </a:r>
          </a:p>
          <a:p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1: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az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élet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értelme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42</a:t>
            </a:r>
          </a:p>
          <a:p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0: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az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élet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értelme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42</a:t>
            </a:r>
          </a:p>
          <a:p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5: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az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élet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értelme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42</a:t>
            </a:r>
          </a:p>
          <a:p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4: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az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élet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értelme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42</a:t>
            </a:r>
          </a:p>
          <a:p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6: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az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élet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értelme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42</a:t>
            </a:r>
          </a:p>
          <a:p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7: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az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élet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értelme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42</a:t>
            </a:r>
          </a:p>
          <a:p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8: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az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élet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értelme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42</a:t>
            </a:r>
          </a:p>
          <a:p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9: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az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élet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értelme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42</a:t>
            </a:r>
          </a:p>
          <a:p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10: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az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élet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értelme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42</a:t>
            </a:r>
          </a:p>
          <a:p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12: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az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élet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értelme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42</a:t>
            </a:r>
          </a:p>
          <a:p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11: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az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élet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értelme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42</a:t>
            </a:r>
          </a:p>
          <a:p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13: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az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élet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értelme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42</a:t>
            </a:r>
          </a:p>
          <a:p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14: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az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élet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értelme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42</a:t>
            </a:r>
          </a:p>
          <a:p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16: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az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élet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értelme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42</a:t>
            </a:r>
          </a:p>
          <a:p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15: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az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élet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értelme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42</a:t>
            </a:r>
          </a:p>
          <a:p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18: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az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élet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értelme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42</a:t>
            </a:r>
          </a:p>
          <a:p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17: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az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élet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értelme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42</a:t>
            </a:r>
          </a:p>
          <a:p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19: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az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élet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értelme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42</a:t>
            </a:r>
            <a:endParaRPr lang="en-US" sz="140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91198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 smtClean="0"/>
              <a:t>További lehetőségek </a:t>
            </a:r>
            <a:r>
              <a:rPr lang="hu-HU" sz="2800" dirty="0" err="1" smtClean="0"/>
              <a:t>többszálúság</a:t>
            </a:r>
            <a:r>
              <a:rPr lang="hu-HU" sz="2800" dirty="0" smtClean="0"/>
              <a:t> megvalósítására</a:t>
            </a:r>
            <a:endParaRPr lang="en-US" sz="2800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0" dirty="0" smtClean="0"/>
              <a:t>Aszinkron metódusok</a:t>
            </a:r>
          </a:p>
          <a:p>
            <a:r>
              <a:rPr lang="hu-HU" b="0" dirty="0" err="1" smtClean="0"/>
              <a:t>Thread</a:t>
            </a:r>
            <a:endParaRPr lang="hu-HU" b="0" dirty="0" smtClean="0"/>
          </a:p>
          <a:p>
            <a:r>
              <a:rPr lang="hu-HU" b="0" dirty="0" err="1" smtClean="0"/>
              <a:t>ThreadPool</a:t>
            </a:r>
            <a:endParaRPr lang="hu-HU" b="0" dirty="0" smtClean="0"/>
          </a:p>
          <a:p>
            <a:r>
              <a:rPr lang="hu-HU" b="0" dirty="0" err="1" smtClean="0"/>
              <a:t>BackgroundWorker</a:t>
            </a:r>
            <a:endParaRPr lang="hu-HU" b="0" dirty="0" smtClean="0"/>
          </a:p>
          <a:p>
            <a:r>
              <a:rPr lang="hu-HU" dirty="0" smtClean="0"/>
              <a:t>TPL / </a:t>
            </a:r>
            <a:r>
              <a:rPr lang="hu-HU" dirty="0" err="1" smtClean="0"/>
              <a:t>Task</a:t>
            </a:r>
            <a:endParaRPr lang="hu-HU" dirty="0" smtClean="0"/>
          </a:p>
          <a:p>
            <a:r>
              <a:rPr lang="hu-HU" dirty="0" smtClean="0"/>
              <a:t>TPL / </a:t>
            </a:r>
            <a:r>
              <a:rPr lang="hu-HU" dirty="0" err="1" smtClean="0"/>
              <a:t>AsyncAwait</a:t>
            </a:r>
            <a:endParaRPr lang="hu-HU" dirty="0" smtClean="0"/>
          </a:p>
          <a:p>
            <a:r>
              <a:rPr lang="hu-HU" dirty="0" smtClean="0"/>
              <a:t>TPL / Parallel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611955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685800" y="4695279"/>
            <a:ext cx="7772400" cy="1470025"/>
          </a:xfrm>
        </p:spPr>
        <p:txBody>
          <a:bodyPr/>
          <a:lstStyle/>
          <a:p>
            <a:r>
              <a:rPr lang="hu-HU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</a:t>
            </a:r>
            <a:endParaRPr lang="hu-H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6570352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Thread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Alacsony szintű eszköz szálak definiálására</a:t>
            </a:r>
          </a:p>
          <a:p>
            <a:r>
              <a:rPr lang="hu-HU" dirty="0" smtClean="0"/>
              <a:t>Nehezen </a:t>
            </a:r>
            <a:r>
              <a:rPr lang="hu-HU" dirty="0" err="1" smtClean="0"/>
              <a:t>kezelhetőek</a:t>
            </a:r>
            <a:r>
              <a:rPr lang="hu-HU" dirty="0" smtClean="0"/>
              <a:t> az egymásra épülések</a:t>
            </a:r>
          </a:p>
          <a:p>
            <a:r>
              <a:rPr lang="hu-HU" sz="2800" dirty="0" smtClean="0"/>
              <a:t>Költséges létrehozni, megszüntetni, váltani közöttük</a:t>
            </a:r>
          </a:p>
          <a:p>
            <a:r>
              <a:rPr lang="hu-HU" dirty="0" smtClean="0"/>
              <a:t>Nincs beépített lehetőség „barátságos” leállításra</a:t>
            </a:r>
          </a:p>
          <a:p>
            <a:r>
              <a:rPr lang="hu-HU" sz="2800" dirty="0" smtClean="0"/>
              <a:t>Nincs visszatérési érték definiálására lehetőség</a:t>
            </a:r>
          </a:p>
          <a:p>
            <a:r>
              <a:rPr lang="hu-HU" dirty="0" smtClean="0"/>
              <a:t>A metódus felparaméterezése sem túl fejlesztőbarát</a:t>
            </a:r>
            <a:endParaRPr lang="hu-HU" sz="2800" dirty="0" smtClean="0"/>
          </a:p>
        </p:txBody>
      </p:sp>
    </p:spTree>
    <p:extLst>
      <p:ext uri="{BB962C8B-B14F-4D97-AF65-F5344CB8AC3E}">
        <p14:creationId xmlns:p14="http://schemas.microsoft.com/office/powerpoint/2010/main" val="3625392732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Task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Aszinkron elvégzett „feladat”</a:t>
            </a:r>
          </a:p>
          <a:p>
            <a:r>
              <a:rPr lang="hu-HU" sz="2800" dirty="0" smtClean="0"/>
              <a:t>A háttérben egy </a:t>
            </a:r>
            <a:r>
              <a:rPr lang="hu-HU" sz="2800" dirty="0" err="1" smtClean="0">
                <a:latin typeface="Courier New" pitchFamily="49" charset="0"/>
                <a:cs typeface="Courier New" pitchFamily="49" charset="0"/>
              </a:rPr>
              <a:t>ThreadPool</a:t>
            </a:r>
            <a:r>
              <a:rPr lang="hu-HU" sz="2800" dirty="0" smtClean="0"/>
              <a:t> egy eleme van: magasabb absztrakciós szinten dolgozunk</a:t>
            </a:r>
          </a:p>
          <a:p>
            <a:r>
              <a:rPr lang="hu-HU" dirty="0" smtClean="0"/>
              <a:t>Lehetőségek</a:t>
            </a:r>
          </a:p>
          <a:p>
            <a:pPr lvl="1"/>
            <a:r>
              <a:rPr lang="hu-HU" dirty="0" smtClean="0"/>
              <a:t>Visszatérési érték</a:t>
            </a:r>
          </a:p>
          <a:p>
            <a:pPr lvl="1"/>
            <a:r>
              <a:rPr lang="hu-HU" dirty="0" smtClean="0"/>
              <a:t>Nem-blokkoló egymásra épülések</a:t>
            </a:r>
          </a:p>
          <a:p>
            <a:pPr lvl="1"/>
            <a:r>
              <a:rPr lang="hu-HU" dirty="0" smtClean="0"/>
              <a:t>Kivételkezelés</a:t>
            </a:r>
          </a:p>
          <a:p>
            <a:pPr lvl="1"/>
            <a:r>
              <a:rPr lang="hu-HU" dirty="0" smtClean="0"/>
              <a:t>Leállítás</a:t>
            </a:r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597693172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Hagyományos szál vs. Task</a:t>
            </a:r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Használjunk hagyományos szálakat, ha:</a:t>
            </a:r>
          </a:p>
          <a:p>
            <a:pPr lvl="1"/>
            <a:r>
              <a:rPr lang="hu-HU" sz="2400" b="1" dirty="0" smtClean="0"/>
              <a:t>A szálnak a normálistól eltérő prioritással kell futnia</a:t>
            </a:r>
            <a:r>
              <a:rPr lang="hu-HU" sz="2400" dirty="0" smtClean="0"/>
              <a:t> – a ThreadPool-on minden szál normál prioritással fut</a:t>
            </a:r>
          </a:p>
          <a:p>
            <a:pPr lvl="1"/>
            <a:r>
              <a:rPr lang="hu-HU" sz="2400" b="1" dirty="0" smtClean="0"/>
              <a:t>Előtérszálra van szükség</a:t>
            </a:r>
            <a:r>
              <a:rPr lang="hu-HU" sz="2400" dirty="0" smtClean="0"/>
              <a:t> – minden ThreadPool szál háttérszál</a:t>
            </a:r>
          </a:p>
          <a:p>
            <a:pPr lvl="1"/>
            <a:r>
              <a:rPr lang="hu-HU" sz="2400" b="1" dirty="0" smtClean="0"/>
              <a:t>A szál extrém hosszú műveletet végez (pl. az alkalmazás teljes élettartama alatt futnia kell)</a:t>
            </a:r>
          </a:p>
          <a:p>
            <a:pPr lvl="1"/>
            <a:r>
              <a:rPr lang="hu-HU" sz="2400" b="1" dirty="0" smtClean="0"/>
              <a:t>Abort()-ra lehet szükség </a:t>
            </a:r>
          </a:p>
          <a:p>
            <a:r>
              <a:rPr lang="hu-HU" sz="2800" dirty="0" smtClean="0"/>
              <a:t>Minden más esetben Task ajánlott</a:t>
            </a:r>
            <a:endParaRPr lang="hu-HU" sz="2800" b="1" dirty="0" smtClean="0"/>
          </a:p>
          <a:p>
            <a:pPr lvl="1"/>
            <a:r>
              <a:rPr lang="hu-HU" dirty="0" smtClean="0"/>
              <a:t>Könnyen alkalmazható, robosztus eszköz</a:t>
            </a:r>
          </a:p>
          <a:p>
            <a:pPr lvl="1"/>
            <a:r>
              <a:rPr lang="hu-HU" dirty="0" smtClean="0"/>
              <a:t>Széleskörű alkalmazási lehetőségek (feladatmegszakítás, kivételkezelés, ütemezés, </a:t>
            </a:r>
            <a:r>
              <a:rPr lang="hu-HU" dirty="0" err="1" smtClean="0"/>
              <a:t>stb</a:t>
            </a:r>
            <a:r>
              <a:rPr lang="hu-HU" dirty="0" smtClean="0"/>
              <a:t>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36951677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Task indítása</a:t>
            </a:r>
            <a:endParaRPr lang="hu-HU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44020" y="798001"/>
            <a:ext cx="8892600" cy="129618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 tIns="18000" bIns="0"/>
          <a:lstStyle>
            <a:lvl1pPr marL="266700" indent="-266700" algn="l" defTabSz="542925" eaLnBrk="0" hangingPunct="0">
              <a:spcBef>
                <a:spcPct val="20000"/>
              </a:spcBef>
              <a:buChar char="•"/>
              <a:tabLst>
                <a:tab pos="447675" algn="l"/>
                <a:tab pos="628650" algn="l"/>
                <a:tab pos="809625" algn="l"/>
              </a:tabLst>
              <a:defRPr sz="2400"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defTabSz="542925" eaLnBrk="0" hangingPunct="0">
              <a:spcBef>
                <a:spcPct val="20000"/>
              </a:spcBef>
              <a:buChar char="–"/>
              <a:tabLst>
                <a:tab pos="447675" algn="l"/>
                <a:tab pos="628650" algn="l"/>
                <a:tab pos="809625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defTabSz="542925" eaLnBrk="0" hangingPunct="0">
              <a:spcBef>
                <a:spcPct val="20000"/>
              </a:spcBef>
              <a:buChar char="•"/>
              <a:tabLst>
                <a:tab pos="447675" algn="l"/>
                <a:tab pos="628650" algn="l"/>
                <a:tab pos="809625" algn="l"/>
              </a:tabLst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defTabSz="542925" eaLnBrk="0" hangingPunct="0">
              <a:spcBef>
                <a:spcPct val="20000"/>
              </a:spcBef>
              <a:buChar char="–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defTabSz="542925" eaLnBrk="0" hangingPunct="0">
              <a:spcBef>
                <a:spcPct val="20000"/>
              </a:spcBef>
              <a:buChar char="»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542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542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542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542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>
              <a:buNone/>
            </a:pPr>
            <a:r>
              <a:rPr lang="en-US" sz="1600" b="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en-US" sz="1600" b="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task1 = </a:t>
            </a:r>
            <a:r>
              <a:rPr lang="en-US" sz="1600" b="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600" b="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b="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en-US" sz="1600" b="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600" b="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600" b="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b="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Action</a:t>
            </a:r>
            <a:r>
              <a:rPr lang="en-US" sz="1600" b="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600" b="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PrintMessage</a:t>
            </a:r>
            <a:r>
              <a:rPr lang="en-US" sz="1600" b="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));</a:t>
            </a:r>
          </a:p>
          <a:p>
            <a:pPr marL="0" indent="0">
              <a:buNone/>
            </a:pPr>
            <a:r>
              <a:rPr lang="en-US" sz="1600" b="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en-US" sz="1600" b="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task2 = </a:t>
            </a:r>
            <a:r>
              <a:rPr lang="en-US" sz="1600" b="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600" b="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b="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en-US" sz="1600" b="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600" b="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delegate</a:t>
            </a:r>
            <a:r>
              <a:rPr lang="en-US" sz="1600" b="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 </a:t>
            </a:r>
            <a:r>
              <a:rPr lang="en-US" sz="1600" b="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PrintMessage</a:t>
            </a:r>
            <a:r>
              <a:rPr lang="en-US" sz="1600" b="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 });</a:t>
            </a:r>
          </a:p>
          <a:p>
            <a:pPr marL="0" indent="0">
              <a:buNone/>
            </a:pPr>
            <a:r>
              <a:rPr lang="en-US" sz="1600" b="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en-US" sz="1600" b="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task3 = </a:t>
            </a:r>
            <a:r>
              <a:rPr lang="en-US" sz="1600" b="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600" b="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b="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en-US" sz="1600" b="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(() =&gt; </a:t>
            </a:r>
            <a:r>
              <a:rPr lang="en-US" sz="1600" b="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PrintMessage</a:t>
            </a:r>
            <a:r>
              <a:rPr lang="en-US" sz="1600" b="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());</a:t>
            </a:r>
          </a:p>
          <a:p>
            <a:pPr marL="0" indent="0">
              <a:buNone/>
            </a:pPr>
            <a:r>
              <a:rPr lang="en-US" sz="1600" b="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en-US" sz="1600" b="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task4 = </a:t>
            </a:r>
            <a:r>
              <a:rPr lang="en-US" sz="1600" b="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600" b="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b="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en-US" sz="1600" b="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(() =&gt; { </a:t>
            </a:r>
            <a:r>
              <a:rPr lang="en-US" sz="1600" b="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PrintMessage</a:t>
            </a:r>
            <a:r>
              <a:rPr lang="en-US" sz="1600" b="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 });</a:t>
            </a:r>
            <a:endParaRPr lang="hu-HU" sz="1600" b="0" dirty="0" smtClean="0">
              <a:solidFill>
                <a:srgbClr val="008000"/>
              </a:solidFill>
              <a:highlight>
                <a:srgbClr val="FFFFFF"/>
              </a:highlight>
              <a:latin typeface="Consolas"/>
            </a:endParaRPr>
          </a:p>
        </p:txBody>
      </p:sp>
      <p:sp>
        <p:nvSpPr>
          <p:cNvPr id="9" name="Tartalom helye 7"/>
          <p:cNvSpPr>
            <a:spLocks noGrp="1"/>
          </p:cNvSpPr>
          <p:nvPr>
            <p:ph idx="1"/>
          </p:nvPr>
        </p:nvSpPr>
        <p:spPr>
          <a:xfrm>
            <a:off x="107951" y="2388637"/>
            <a:ext cx="8928100" cy="1436914"/>
          </a:xfrm>
        </p:spPr>
        <p:txBody>
          <a:bodyPr/>
          <a:lstStyle/>
          <a:p>
            <a:pPr lvl="1"/>
            <a:r>
              <a:rPr lang="hu-HU" dirty="0" err="1"/>
              <a:t>Taskok</a:t>
            </a:r>
            <a:r>
              <a:rPr lang="hu-HU" dirty="0"/>
              <a:t> indítása </a:t>
            </a:r>
            <a:r>
              <a:rPr lang="hu-HU" dirty="0" smtClean="0"/>
              <a:t>paraméterrel</a:t>
            </a:r>
            <a:r>
              <a:rPr lang="hu-HU" dirty="0"/>
              <a:t>: </a:t>
            </a:r>
          </a:p>
          <a:p>
            <a:pPr lvl="1"/>
            <a:r>
              <a:rPr lang="hu-HU" dirty="0"/>
              <a:t>A </a:t>
            </a:r>
            <a:r>
              <a:rPr lang="hu-HU" dirty="0" err="1"/>
              <a:t>new</a:t>
            </a:r>
            <a:r>
              <a:rPr lang="hu-HU" dirty="0"/>
              <a:t> </a:t>
            </a:r>
            <a:r>
              <a:rPr lang="hu-HU" dirty="0" err="1"/>
              <a:t>Task</a:t>
            </a:r>
            <a:r>
              <a:rPr lang="hu-HU" dirty="0"/>
              <a:t> Action-t vagy Action&lt;</a:t>
            </a:r>
            <a:r>
              <a:rPr lang="hu-HU" dirty="0" err="1"/>
              <a:t>object</a:t>
            </a:r>
            <a:r>
              <a:rPr lang="hu-HU" dirty="0"/>
              <a:t>&gt;</a:t>
            </a:r>
            <a:r>
              <a:rPr lang="hu-HU" dirty="0" err="1"/>
              <a:t>-et</a:t>
            </a:r>
            <a:r>
              <a:rPr lang="hu-HU" dirty="0"/>
              <a:t> vár el, a </a:t>
            </a:r>
            <a:r>
              <a:rPr lang="hu-HU" dirty="0" err="1"/>
              <a:t>Task.Run</a:t>
            </a:r>
            <a:r>
              <a:rPr lang="hu-HU" dirty="0"/>
              <a:t> csak Action-t!</a:t>
            </a:r>
          </a:p>
          <a:p>
            <a:pPr lvl="1"/>
            <a:endParaRPr lang="hu-HU" dirty="0"/>
          </a:p>
          <a:p>
            <a:pPr lvl="1"/>
            <a:endParaRPr lang="hu-HU" dirty="0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07951" y="3790668"/>
            <a:ext cx="8892600" cy="15122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 tIns="18000" bIns="0"/>
          <a:lstStyle>
            <a:lvl1pPr marL="266700" indent="-266700" algn="l" defTabSz="542925" eaLnBrk="0" hangingPunct="0">
              <a:spcBef>
                <a:spcPct val="20000"/>
              </a:spcBef>
              <a:buChar char="•"/>
              <a:tabLst>
                <a:tab pos="447675" algn="l"/>
                <a:tab pos="628650" algn="l"/>
                <a:tab pos="809625" algn="l"/>
              </a:tabLst>
              <a:defRPr sz="2400"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defTabSz="542925" eaLnBrk="0" hangingPunct="0">
              <a:spcBef>
                <a:spcPct val="20000"/>
              </a:spcBef>
              <a:buChar char="–"/>
              <a:tabLst>
                <a:tab pos="447675" algn="l"/>
                <a:tab pos="628650" algn="l"/>
                <a:tab pos="809625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defTabSz="542925" eaLnBrk="0" hangingPunct="0">
              <a:spcBef>
                <a:spcPct val="20000"/>
              </a:spcBef>
              <a:buChar char="•"/>
              <a:tabLst>
                <a:tab pos="447675" algn="l"/>
                <a:tab pos="628650" algn="l"/>
                <a:tab pos="809625" algn="l"/>
              </a:tabLst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defTabSz="542925" eaLnBrk="0" hangingPunct="0">
              <a:spcBef>
                <a:spcPct val="20000"/>
              </a:spcBef>
              <a:buChar char="–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defTabSz="542925" eaLnBrk="0" hangingPunct="0">
              <a:spcBef>
                <a:spcPct val="20000"/>
              </a:spcBef>
              <a:buChar char="»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542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542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542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542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>
              <a:buNone/>
            </a:pPr>
            <a:r>
              <a:rPr lang="hu-HU" sz="1600" b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hu-HU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hu-HU" sz="1600" b="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hu-HU" sz="1600" b="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(LongOperation).Start();</a:t>
            </a:r>
          </a:p>
          <a:p>
            <a:pPr marL="0" indent="0">
              <a:buNone/>
            </a:pPr>
            <a:r>
              <a:rPr lang="hu-HU" sz="1600" b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hu-HU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hu-HU" sz="1600" b="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hu-HU" sz="1600" b="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(LongOperationWithParam, 15).Start();</a:t>
            </a:r>
          </a:p>
          <a:p>
            <a:pPr marL="0" indent="0">
              <a:buNone/>
            </a:pPr>
            <a:r>
              <a:rPr lang="en-GB" sz="1600" b="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Task</a:t>
            </a:r>
            <a:r>
              <a:rPr lang="en-GB" sz="1600" b="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t = </a:t>
            </a:r>
            <a:r>
              <a:rPr lang="hu-HU" sz="1600" b="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hu-HU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.Run</a:t>
            </a:r>
            <a:r>
              <a:rPr lang="hu-HU" sz="1600" b="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(() =&gt; LongOperation());            </a:t>
            </a:r>
            <a:r>
              <a:rPr lang="hu-HU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hu-HU" sz="1600" b="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//.NET 4.5</a:t>
            </a:r>
            <a:endParaRPr lang="hu-HU" sz="1600" b="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en-GB" sz="1600" b="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Task</a:t>
            </a:r>
            <a:r>
              <a:rPr lang="en-GB" sz="1600" b="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t = </a:t>
            </a:r>
            <a:r>
              <a:rPr lang="hu-HU" sz="1600" b="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hu-HU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.Run</a:t>
            </a:r>
            <a:r>
              <a:rPr lang="hu-HU" sz="1600" b="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(() =&gt; LongOperationWithParam(15)); </a:t>
            </a:r>
            <a:r>
              <a:rPr lang="hu-HU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hu-HU" sz="1600" b="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//.NET 4.5</a:t>
            </a:r>
          </a:p>
          <a:p>
            <a:pPr marL="0" indent="0">
              <a:buNone/>
            </a:pPr>
            <a:r>
              <a:rPr lang="en-GB" sz="1600" b="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Task</a:t>
            </a:r>
            <a:r>
              <a:rPr lang="en-GB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t </a:t>
            </a:r>
            <a:r>
              <a:rPr lang="en-GB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GB" sz="1600" b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GB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b="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TaskFactory</a:t>
            </a:r>
            <a:r>
              <a:rPr lang="en-GB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().</a:t>
            </a:r>
            <a:r>
              <a:rPr lang="en-GB" sz="16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StartNew</a:t>
            </a:r>
            <a:r>
              <a:rPr lang="en-GB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6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LongOperation</a:t>
            </a:r>
            <a:r>
              <a:rPr lang="en-GB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endParaRPr lang="hu-HU" sz="1600" b="0" dirty="0" smtClean="0">
              <a:solidFill>
                <a:srgbClr val="008000"/>
              </a:solidFill>
              <a:highlight>
                <a:srgbClr val="FFFFFF"/>
              </a:highlight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283148411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685800" y="4695279"/>
            <a:ext cx="7772400" cy="1470025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SZÁLKEZELÉS</a:t>
            </a:r>
            <a:endParaRPr lang="hu-H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1604251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Task</a:t>
            </a:r>
            <a:r>
              <a:rPr lang="hu-HU" dirty="0" smtClean="0"/>
              <a:t> visszatérési értékkel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hu-HU" dirty="0" err="1"/>
              <a:t>Taskok</a:t>
            </a:r>
            <a:r>
              <a:rPr lang="hu-HU" dirty="0"/>
              <a:t> indítása visszatérési értékkel rendelkező művelet esetén: </a:t>
            </a:r>
          </a:p>
          <a:p>
            <a:pPr lvl="1"/>
            <a:endParaRPr lang="hu-HU" dirty="0"/>
          </a:p>
          <a:p>
            <a:pPr lvl="1"/>
            <a:endParaRPr lang="hu-HU" dirty="0"/>
          </a:p>
          <a:p>
            <a:pPr lvl="1"/>
            <a:endParaRPr lang="hu-HU" dirty="0"/>
          </a:p>
          <a:p>
            <a:pPr lvl="1"/>
            <a:endParaRPr lang="hu-HU" dirty="0"/>
          </a:p>
          <a:p>
            <a:pPr marL="457200" lvl="1" indent="0">
              <a:buNone/>
            </a:pPr>
            <a:endParaRPr lang="hu-HU" dirty="0"/>
          </a:p>
          <a:p>
            <a:pPr lvl="1"/>
            <a:r>
              <a:rPr lang="hu-HU" sz="1800" dirty="0" smtClean="0"/>
              <a:t>A </a:t>
            </a:r>
            <a:r>
              <a:rPr lang="hu-HU" sz="1800" dirty="0" err="1"/>
              <a:t>Result</a:t>
            </a:r>
            <a:r>
              <a:rPr lang="hu-HU" sz="1800" dirty="0"/>
              <a:t> tulajdonság megvárja a művelet végét (blokkol), ezért érdemes nem azonnal a Start után hívni (vagy lásd később)</a:t>
            </a:r>
            <a:endParaRPr lang="hu-HU" sz="1600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25877" y="1475824"/>
            <a:ext cx="8892600" cy="15122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 tIns="18000" bIns="0"/>
          <a:lstStyle>
            <a:lvl1pPr marL="266700" indent="-266700" algn="l" defTabSz="542925" eaLnBrk="0" hangingPunct="0">
              <a:spcBef>
                <a:spcPct val="20000"/>
              </a:spcBef>
              <a:buChar char="•"/>
              <a:tabLst>
                <a:tab pos="447675" algn="l"/>
                <a:tab pos="628650" algn="l"/>
                <a:tab pos="809625" algn="l"/>
              </a:tabLst>
              <a:defRPr sz="2400"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defTabSz="542925" eaLnBrk="0" hangingPunct="0">
              <a:spcBef>
                <a:spcPct val="20000"/>
              </a:spcBef>
              <a:buChar char="–"/>
              <a:tabLst>
                <a:tab pos="447675" algn="l"/>
                <a:tab pos="628650" algn="l"/>
                <a:tab pos="809625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defTabSz="542925" eaLnBrk="0" hangingPunct="0">
              <a:spcBef>
                <a:spcPct val="20000"/>
              </a:spcBef>
              <a:buChar char="•"/>
              <a:tabLst>
                <a:tab pos="447675" algn="l"/>
                <a:tab pos="628650" algn="l"/>
                <a:tab pos="809625" algn="l"/>
              </a:tabLst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defTabSz="542925" eaLnBrk="0" hangingPunct="0">
              <a:spcBef>
                <a:spcPct val="20000"/>
              </a:spcBef>
              <a:buChar char="–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defTabSz="542925" eaLnBrk="0" hangingPunct="0">
              <a:spcBef>
                <a:spcPct val="20000"/>
              </a:spcBef>
              <a:buChar char="»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542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542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542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542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>
              <a:buNone/>
            </a:pPr>
            <a:r>
              <a:rPr lang="en-GB" sz="1600" b="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en-GB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GB" sz="1600" b="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GB" sz="1600" b="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&gt; task = </a:t>
            </a:r>
            <a:r>
              <a:rPr lang="en-GB" sz="1600" b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GB" sz="1600" b="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GB" sz="1600" b="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en-GB" sz="1600" b="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GB" sz="1600" b="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GB" sz="1600" b="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&gt;(</a:t>
            </a:r>
            <a:r>
              <a:rPr lang="en-GB" sz="1600" b="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LongOperationWithReturnValue</a:t>
            </a:r>
            <a:r>
              <a:rPr lang="en-GB" sz="1600" b="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 marL="0" indent="0">
              <a:buNone/>
            </a:pPr>
            <a:r>
              <a:rPr lang="hu-HU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task.Start();                  </a:t>
            </a:r>
            <a:r>
              <a:rPr lang="hu-HU" sz="1600" b="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Func&lt;Tresult&gt; ! </a:t>
            </a:r>
            <a:r>
              <a:rPr lang="hu-HU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</a:t>
            </a:r>
            <a:endParaRPr lang="hu-HU" sz="1600" b="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hu-HU" sz="1600" b="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... más műveletek... </a:t>
            </a:r>
            <a:endParaRPr lang="hu-HU" sz="1600" b="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hu-HU" sz="1600" b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hu-HU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hu-HU" sz="1600" b="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result = task.Result; </a:t>
            </a:r>
          </a:p>
          <a:p>
            <a:pPr marL="0" indent="0">
              <a:buNone/>
            </a:pPr>
            <a:r>
              <a:rPr lang="hu-HU" sz="1600" b="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Console</a:t>
            </a:r>
            <a:r>
              <a:rPr lang="hu-HU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.WriteLine(result);</a:t>
            </a:r>
            <a:endParaRPr lang="hu-HU" altLang="hu-HU" sz="1600" b="0" dirty="0">
              <a:solidFill>
                <a:srgbClr val="008000"/>
              </a:solidFill>
              <a:highlight>
                <a:srgbClr val="FFFFFF"/>
              </a:highlight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16252758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400" dirty="0" err="1" smtClean="0"/>
              <a:t>Thread</a:t>
            </a:r>
            <a:r>
              <a:rPr lang="hu-HU" sz="2400" dirty="0" smtClean="0"/>
              <a:t> esetén közös változóba gyűjtenénk a „kimenetet”</a:t>
            </a:r>
            <a:endParaRPr lang="en-US" sz="2400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4"/>
          </p:nvPr>
        </p:nvSpPr>
        <p:spPr>
          <a:xfrm>
            <a:off x="107951" y="692150"/>
            <a:ext cx="8928100" cy="5991038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result = 0;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t1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(() =&gt;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.Sleep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(1500);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result = 42;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t1.Start();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Feldolgozás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elindult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!"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t1.Join();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Feldolgozás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vége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!"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$"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Eredmény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{result}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.ReadLine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7" name="Szövegdoboz 6"/>
          <p:cNvSpPr txBox="1">
            <a:spLocks/>
          </p:cNvSpPr>
          <p:nvPr/>
        </p:nvSpPr>
        <p:spPr>
          <a:xfrm>
            <a:off x="5943600" y="4034118"/>
            <a:ext cx="3200400" cy="282388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</a:rPr>
              <a:t>Feldolgozás elindult!</a:t>
            </a:r>
          </a:p>
          <a:p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</a:rPr>
              <a:t>Feldolgozás vége!</a:t>
            </a:r>
          </a:p>
          <a:p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</a:rPr>
              <a:t>Eredmény: 42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212791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400" dirty="0" err="1" smtClean="0"/>
              <a:t>Task</a:t>
            </a:r>
            <a:r>
              <a:rPr lang="hu-HU" sz="2400" dirty="0" smtClean="0"/>
              <a:t> esetén adott a </a:t>
            </a:r>
            <a:r>
              <a:rPr lang="hu-HU" sz="2400" dirty="0" err="1" smtClean="0"/>
              <a:t>Result</a:t>
            </a:r>
            <a:r>
              <a:rPr lang="hu-HU" sz="2400" dirty="0" smtClean="0"/>
              <a:t> tulajdonságon keresztül</a:t>
            </a:r>
            <a:endParaRPr lang="en-US" sz="2400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4"/>
          </p:nvPr>
        </p:nvSpPr>
        <p:spPr>
          <a:xfrm>
            <a:off x="107951" y="692150"/>
            <a:ext cx="8928100" cy="5991038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 t1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&gt;(() =&gt;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.Sleep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(1500);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42;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t1.Start();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Feldolgozás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elindult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!"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t1.Wait();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Feldolgozás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vége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!"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$"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Eredmény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{t1.Result}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.ReadLine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5" name="Szövegdoboz 4"/>
          <p:cNvSpPr txBox="1">
            <a:spLocks/>
          </p:cNvSpPr>
          <p:nvPr/>
        </p:nvSpPr>
        <p:spPr>
          <a:xfrm>
            <a:off x="5943600" y="4034118"/>
            <a:ext cx="3200400" cy="282388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</a:rPr>
              <a:t>Feldolgozás elindult!</a:t>
            </a:r>
          </a:p>
          <a:p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</a:rPr>
              <a:t>Feldolgozás vége!</a:t>
            </a:r>
          </a:p>
          <a:p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</a:rPr>
              <a:t>Eredmény: 42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282848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400" dirty="0" err="1" smtClean="0"/>
              <a:t>Task</a:t>
            </a:r>
            <a:r>
              <a:rPr lang="hu-HU" sz="2400" dirty="0" smtClean="0"/>
              <a:t> esetén a </a:t>
            </a:r>
            <a:r>
              <a:rPr lang="hu-HU" sz="2400" dirty="0" err="1" smtClean="0"/>
              <a:t>Result</a:t>
            </a:r>
            <a:r>
              <a:rPr lang="hu-HU" sz="2400" dirty="0" smtClean="0"/>
              <a:t> lekérdezése blokkol</a:t>
            </a:r>
            <a:endParaRPr lang="en-US" sz="2400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4"/>
          </p:nvPr>
        </p:nvSpPr>
        <p:spPr>
          <a:xfrm>
            <a:off x="107951" y="692150"/>
            <a:ext cx="8928100" cy="5991038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 t1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&gt;(() =&gt;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.Sleep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(1500);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42;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t1.Start();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Feldolgozás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elindult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!"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$"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Feldolgozás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vége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!\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nEredmény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{t1.Result}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.ReadLine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5" name="Szövegdoboz 4"/>
          <p:cNvSpPr txBox="1">
            <a:spLocks/>
          </p:cNvSpPr>
          <p:nvPr/>
        </p:nvSpPr>
        <p:spPr>
          <a:xfrm>
            <a:off x="5943600" y="4034118"/>
            <a:ext cx="3200400" cy="282388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</a:rPr>
              <a:t>Feldolgozás elindult!</a:t>
            </a:r>
          </a:p>
          <a:p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</a:rPr>
              <a:t>Feldolgozás vége!</a:t>
            </a:r>
          </a:p>
          <a:p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</a:rPr>
              <a:t>Eredmény: 42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432772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Várakozás Taskra </a:t>
            </a:r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08520" y="764630"/>
            <a:ext cx="8928100" cy="5761038"/>
          </a:xfrm>
        </p:spPr>
        <p:txBody>
          <a:bodyPr/>
          <a:lstStyle/>
          <a:p>
            <a:r>
              <a:rPr lang="hu-HU" dirty="0" smtClean="0"/>
              <a:t>Bármilyen esetben, amikor a </a:t>
            </a:r>
            <a:r>
              <a:rPr lang="hu-HU" dirty="0" err="1" smtClean="0"/>
              <a:t>Task</a:t>
            </a:r>
            <a:r>
              <a:rPr lang="hu-HU" dirty="0" smtClean="0"/>
              <a:t> műveletére várni kell (pl.  eredményt képez, tömböt feltölt, beállítást végez, fájlt ment…)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lvl="1"/>
            <a:r>
              <a:rPr lang="hu-HU" dirty="0" smtClean="0"/>
              <a:t>Hátrány: ezek a hívások mind blokkolnak</a:t>
            </a:r>
            <a:endParaRPr lang="hu-HU" dirty="0"/>
          </a:p>
          <a:p>
            <a:pPr lvl="1"/>
            <a:endParaRPr lang="hu-HU" dirty="0" smtClean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33710" y="2273640"/>
            <a:ext cx="8892600" cy="208829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 tIns="18000" bIns="0"/>
          <a:lstStyle>
            <a:lvl1pPr marL="266700" indent="-266700" algn="l" defTabSz="542925" eaLnBrk="0" hangingPunct="0">
              <a:spcBef>
                <a:spcPct val="20000"/>
              </a:spcBef>
              <a:buChar char="•"/>
              <a:tabLst>
                <a:tab pos="447675" algn="l"/>
                <a:tab pos="628650" algn="l"/>
                <a:tab pos="809625" algn="l"/>
              </a:tabLst>
              <a:defRPr sz="2400"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defTabSz="542925" eaLnBrk="0" hangingPunct="0">
              <a:spcBef>
                <a:spcPct val="20000"/>
              </a:spcBef>
              <a:buChar char="–"/>
              <a:tabLst>
                <a:tab pos="447675" algn="l"/>
                <a:tab pos="628650" algn="l"/>
                <a:tab pos="809625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defTabSz="542925" eaLnBrk="0" hangingPunct="0">
              <a:spcBef>
                <a:spcPct val="20000"/>
              </a:spcBef>
              <a:buChar char="•"/>
              <a:tabLst>
                <a:tab pos="447675" algn="l"/>
                <a:tab pos="628650" algn="l"/>
                <a:tab pos="809625" algn="l"/>
              </a:tabLst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defTabSz="542925" eaLnBrk="0" hangingPunct="0">
              <a:spcBef>
                <a:spcPct val="20000"/>
              </a:spcBef>
              <a:buChar char="–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defTabSz="542925" eaLnBrk="0" hangingPunct="0">
              <a:spcBef>
                <a:spcPct val="20000"/>
              </a:spcBef>
              <a:buChar char="»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542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542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542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542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>
              <a:buNone/>
            </a:pPr>
            <a:r>
              <a:rPr lang="hu-HU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task.Wait</a:t>
            </a:r>
            <a:r>
              <a:rPr lang="hu-HU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 			 </a:t>
            </a:r>
            <a:r>
              <a:rPr lang="hu-HU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//várakozás, míg kész (blokkol)</a:t>
            </a:r>
            <a:endParaRPr lang="hu-HU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endParaRPr lang="hu-HU" sz="16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hu-HU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hu-HU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.WaitAll</a:t>
            </a:r>
            <a:r>
              <a:rPr lang="hu-HU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hu-HU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taskArray</a:t>
            </a:r>
            <a:r>
              <a:rPr lang="hu-HU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 </a:t>
            </a:r>
            <a:r>
              <a:rPr lang="hu-HU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//várakozás, míg mind kész (blokkol)</a:t>
            </a:r>
            <a:endParaRPr lang="hu-HU" sz="16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hu-HU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hu-HU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.WaitAny</a:t>
            </a:r>
            <a:r>
              <a:rPr lang="hu-HU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hu-HU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taskArray</a:t>
            </a:r>
            <a:r>
              <a:rPr lang="hu-HU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 </a:t>
            </a:r>
            <a:r>
              <a:rPr lang="hu-HU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//várakozás, míg legalább az egyik kész (blokkol) </a:t>
            </a:r>
            <a:endParaRPr lang="hu-HU" sz="16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hu-HU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//vagy </a:t>
            </a:r>
            <a:endParaRPr lang="hu-HU" sz="16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hu-HU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hu-HU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.WaitAll</a:t>
            </a:r>
            <a:r>
              <a:rPr lang="hu-HU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(task1</a:t>
            </a:r>
            <a:r>
              <a:rPr lang="hu-HU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task2, task3</a:t>
            </a:r>
            <a:r>
              <a:rPr lang="hu-HU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 </a:t>
            </a:r>
            <a:r>
              <a:rPr lang="hu-HU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//mint fent </a:t>
            </a:r>
            <a:endParaRPr lang="hu-HU" sz="16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hu-HU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hu-HU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.WaitAny</a:t>
            </a:r>
            <a:r>
              <a:rPr lang="hu-HU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(task1</a:t>
            </a:r>
            <a:r>
              <a:rPr lang="hu-HU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task2, task3</a:t>
            </a:r>
            <a:r>
              <a:rPr lang="hu-HU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  <a:r>
              <a:rPr lang="hu-HU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//mint fent </a:t>
            </a:r>
            <a:endParaRPr lang="hu-HU" sz="16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endParaRPr lang="hu-HU" sz="16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708277050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400" dirty="0" smtClean="0"/>
              <a:t>Több </a:t>
            </a:r>
            <a:r>
              <a:rPr lang="hu-HU" sz="2400" dirty="0" err="1" smtClean="0"/>
              <a:t>Task</a:t>
            </a:r>
            <a:r>
              <a:rPr lang="hu-HU" sz="2400" dirty="0" smtClean="0"/>
              <a:t> együttes bevárása</a:t>
            </a:r>
            <a:endParaRPr lang="en-US" sz="2400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4"/>
          </p:nvPr>
        </p:nvSpPr>
        <p:spPr>
          <a:xfrm>
            <a:off x="107951" y="692150"/>
            <a:ext cx="8928100" cy="5991038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&gt;()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(() =&gt; {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.Sleep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(800);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Kész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vagyok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!"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 }),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(() =&gt; {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.Sleep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(1200);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Kész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!"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 }),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(() =&gt; {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.Sleep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(1000);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Elkészült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!"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 }),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(() =&gt; {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.Sleep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(1100);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"Ready!"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 }),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foreach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t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t.Start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.WaitAll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ts.ToArray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"Minden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feladat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végrehajtva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!"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/>
          </a:p>
        </p:txBody>
      </p:sp>
      <p:sp>
        <p:nvSpPr>
          <p:cNvPr id="7" name="Szövegdoboz 6"/>
          <p:cNvSpPr txBox="1">
            <a:spLocks/>
          </p:cNvSpPr>
          <p:nvPr/>
        </p:nvSpPr>
        <p:spPr>
          <a:xfrm>
            <a:off x="5405718" y="4034118"/>
            <a:ext cx="3738282" cy="282388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r>
              <a:rPr lang="hu-HU" dirty="0">
                <a:solidFill>
                  <a:schemeClr val="bg1"/>
                </a:solidFill>
                <a:latin typeface="Consolas" panose="020B0609020204030204" pitchFamily="49" charset="0"/>
              </a:rPr>
              <a:t>Kész vagyok!</a:t>
            </a:r>
          </a:p>
          <a:p>
            <a:r>
              <a:rPr lang="hu-HU" dirty="0">
                <a:solidFill>
                  <a:schemeClr val="bg1"/>
                </a:solidFill>
                <a:latin typeface="Consolas" panose="020B0609020204030204" pitchFamily="49" charset="0"/>
              </a:rPr>
              <a:t>Elkészült!</a:t>
            </a:r>
          </a:p>
          <a:p>
            <a:r>
              <a:rPr lang="hu-HU" dirty="0" err="1">
                <a:solidFill>
                  <a:schemeClr val="bg1"/>
                </a:solidFill>
                <a:latin typeface="Consolas" panose="020B0609020204030204" pitchFamily="49" charset="0"/>
              </a:rPr>
              <a:t>Ready</a:t>
            </a:r>
            <a:r>
              <a:rPr lang="hu-HU" dirty="0">
                <a:solidFill>
                  <a:schemeClr val="bg1"/>
                </a:solidFill>
                <a:latin typeface="Consolas" panose="020B0609020204030204" pitchFamily="49" charset="0"/>
              </a:rPr>
              <a:t>!</a:t>
            </a:r>
          </a:p>
          <a:p>
            <a:r>
              <a:rPr lang="hu-HU" dirty="0">
                <a:solidFill>
                  <a:schemeClr val="bg1"/>
                </a:solidFill>
                <a:latin typeface="Consolas" panose="020B0609020204030204" pitchFamily="49" charset="0"/>
              </a:rPr>
              <a:t>Kész!</a:t>
            </a:r>
          </a:p>
          <a:p>
            <a:r>
              <a:rPr lang="hu-HU" dirty="0">
                <a:solidFill>
                  <a:schemeClr val="bg1"/>
                </a:solidFill>
                <a:latin typeface="Consolas" panose="020B0609020204030204" pitchFamily="49" charset="0"/>
              </a:rPr>
              <a:t>Minden feladat végrehajtva!</a:t>
            </a:r>
          </a:p>
        </p:txBody>
      </p:sp>
    </p:spTree>
    <p:extLst>
      <p:ext uri="{BB962C8B-B14F-4D97-AF65-F5344CB8AC3E}">
        <p14:creationId xmlns:p14="http://schemas.microsoft.com/office/powerpoint/2010/main" val="2603566769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8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1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Continuation-ök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08520" y="764630"/>
            <a:ext cx="8928100" cy="5761038"/>
          </a:xfrm>
        </p:spPr>
        <p:txBody>
          <a:bodyPr/>
          <a:lstStyle/>
          <a:p>
            <a:r>
              <a:rPr lang="hu-HU" b="1" dirty="0" smtClean="0"/>
              <a:t>Az eredeti Task lefutása után egy új Task indul majd a megadott művelettel (a t az előző, befejeződött Taskra való referencia)</a:t>
            </a:r>
          </a:p>
          <a:p>
            <a:endParaRPr lang="hu-HU" b="1" dirty="0" smtClean="0"/>
          </a:p>
          <a:p>
            <a:pPr marL="457200" lvl="1" indent="0">
              <a:buNone/>
            </a:pPr>
            <a:endParaRPr lang="hu-HU" dirty="0" smtClean="0"/>
          </a:p>
          <a:p>
            <a:pPr lvl="4"/>
            <a:endParaRPr lang="hu-HU" dirty="0" smtClean="0"/>
          </a:p>
          <a:p>
            <a:pPr lvl="1"/>
            <a:r>
              <a:rPr lang="hu-HU" dirty="0" smtClean="0"/>
              <a:t>Feltételes indítás:</a:t>
            </a:r>
            <a:endParaRPr lang="hu-HU" dirty="0"/>
          </a:p>
          <a:p>
            <a:pPr lvl="1"/>
            <a:endParaRPr lang="hu-HU" dirty="0" smtClean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33710" y="2129260"/>
            <a:ext cx="9010290" cy="10612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 tIns="18000" bIns="0"/>
          <a:lstStyle>
            <a:lvl1pPr marL="266700" indent="-266700" algn="l" defTabSz="542925" eaLnBrk="0" hangingPunct="0">
              <a:spcBef>
                <a:spcPct val="20000"/>
              </a:spcBef>
              <a:buChar char="•"/>
              <a:tabLst>
                <a:tab pos="447675" algn="l"/>
                <a:tab pos="628650" algn="l"/>
                <a:tab pos="809625" algn="l"/>
              </a:tabLst>
              <a:defRPr sz="2400"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defTabSz="542925" eaLnBrk="0" hangingPunct="0">
              <a:spcBef>
                <a:spcPct val="20000"/>
              </a:spcBef>
              <a:buChar char="–"/>
              <a:tabLst>
                <a:tab pos="447675" algn="l"/>
                <a:tab pos="628650" algn="l"/>
                <a:tab pos="809625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defTabSz="542925" eaLnBrk="0" hangingPunct="0">
              <a:spcBef>
                <a:spcPct val="20000"/>
              </a:spcBef>
              <a:buChar char="•"/>
              <a:tabLst>
                <a:tab pos="447675" algn="l"/>
                <a:tab pos="628650" algn="l"/>
                <a:tab pos="809625" algn="l"/>
              </a:tabLst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defTabSz="542925" eaLnBrk="0" hangingPunct="0">
              <a:spcBef>
                <a:spcPct val="20000"/>
              </a:spcBef>
              <a:buChar char="–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defTabSz="542925" eaLnBrk="0" hangingPunct="0">
              <a:spcBef>
                <a:spcPct val="20000"/>
              </a:spcBef>
              <a:buChar char="»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542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542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542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542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>
              <a:buNone/>
            </a:pPr>
            <a:r>
              <a:rPr lang="en-GB" sz="14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GB" sz="14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&gt; </a:t>
            </a:r>
            <a:r>
              <a:rPr lang="en-GB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continuedTask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en-GB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GB" sz="14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GB" sz="14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&gt;(</a:t>
            </a:r>
            <a:r>
              <a:rPr lang="en-GB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LongOperationWithReturnValue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 marL="0" indent="0">
              <a:buNone/>
            </a:pPr>
            <a:r>
              <a:rPr lang="pt-BR" sz="14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//nem blokkol, mint a Wait: </a:t>
            </a:r>
            <a:endParaRPr lang="pt-BR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en-GB" sz="1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continuedTask.ContinueWith</a:t>
            </a:r>
            <a:r>
              <a:rPr lang="en-GB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(t 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=&gt; </a:t>
            </a:r>
            <a:r>
              <a:rPr lang="en-GB" sz="14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Console</a:t>
            </a:r>
            <a:r>
              <a:rPr lang="en-GB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.WriteLine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GB" sz="1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"The result was: "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GB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+</a:t>
            </a:r>
            <a:endParaRPr lang="hu-HU" sz="14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hu-HU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GB" sz="1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t.Result</a:t>
            </a:r>
            <a:r>
              <a:rPr lang="en-GB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));</a:t>
            </a:r>
            <a:endParaRPr lang="en-GB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33710" y="4013734"/>
            <a:ext cx="8830900" cy="28442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 tIns="18000" bIns="0"/>
          <a:lstStyle>
            <a:lvl1pPr marL="266700" indent="-266700" algn="l" defTabSz="542925" eaLnBrk="0" hangingPunct="0">
              <a:spcBef>
                <a:spcPct val="20000"/>
              </a:spcBef>
              <a:buChar char="•"/>
              <a:tabLst>
                <a:tab pos="447675" algn="l"/>
                <a:tab pos="628650" algn="l"/>
                <a:tab pos="809625" algn="l"/>
              </a:tabLst>
              <a:defRPr sz="2400"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defTabSz="542925" eaLnBrk="0" hangingPunct="0">
              <a:spcBef>
                <a:spcPct val="20000"/>
              </a:spcBef>
              <a:buChar char="–"/>
              <a:tabLst>
                <a:tab pos="447675" algn="l"/>
                <a:tab pos="628650" algn="l"/>
                <a:tab pos="809625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defTabSz="542925" eaLnBrk="0" hangingPunct="0">
              <a:spcBef>
                <a:spcPct val="20000"/>
              </a:spcBef>
              <a:buChar char="•"/>
              <a:tabLst>
                <a:tab pos="447675" algn="l"/>
                <a:tab pos="628650" algn="l"/>
                <a:tab pos="809625" algn="l"/>
              </a:tabLst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defTabSz="542925" eaLnBrk="0" hangingPunct="0">
              <a:spcBef>
                <a:spcPct val="20000"/>
              </a:spcBef>
              <a:buChar char="–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defTabSz="542925" eaLnBrk="0" hangingPunct="0">
              <a:spcBef>
                <a:spcPct val="20000"/>
              </a:spcBef>
              <a:buChar char="»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542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542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542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542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pt-BR" sz="14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</a:t>
            </a:r>
            <a:r>
              <a:rPr lang="hu-HU" sz="14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csak ha hiba nélkül futott az eredeti </a:t>
            </a:r>
            <a:r>
              <a:rPr lang="hu-HU" sz="14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hu-HU" sz="14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:</a:t>
            </a:r>
            <a:endParaRPr lang="hu-HU" sz="14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1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continuedTask.ContinueWith</a:t>
            </a:r>
            <a:r>
              <a:rPr lang="en-GB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(t 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=&gt; </a:t>
            </a:r>
            <a:r>
              <a:rPr lang="en-GB" sz="14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Console</a:t>
            </a:r>
            <a:r>
              <a:rPr lang="en-GB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.WriteLine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GB" sz="1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"The result was: "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GB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+</a:t>
            </a:r>
            <a:endParaRPr lang="hu-HU" sz="14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GB" sz="1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t.Result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), </a:t>
            </a:r>
            <a:endParaRPr lang="hu-HU" sz="14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hu-HU" sz="14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TaskContinuationOptions</a:t>
            </a:r>
            <a:r>
              <a:rPr lang="hu-HU" sz="1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.OnlyOnRanToCompletion</a:t>
            </a:r>
            <a:r>
              <a:rPr lang="hu-HU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hu-HU" sz="14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t-BR" sz="14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</a:t>
            </a:r>
            <a:r>
              <a:rPr lang="hu-HU" sz="14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csak ha </a:t>
            </a:r>
            <a:r>
              <a:rPr lang="hu-HU" sz="14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cancelezték</a:t>
            </a:r>
            <a:r>
              <a:rPr lang="hu-HU" sz="14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az eredeti </a:t>
            </a:r>
            <a:r>
              <a:rPr lang="hu-HU" sz="14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Taskot</a:t>
            </a:r>
            <a:r>
              <a:rPr lang="hu-HU" sz="14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:</a:t>
            </a:r>
            <a:endParaRPr lang="hu-HU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1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continuedTask.ContinueWith</a:t>
            </a:r>
            <a:r>
              <a:rPr lang="en-GB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(t 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=&gt; </a:t>
            </a:r>
            <a:r>
              <a:rPr lang="en-GB" sz="14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Console</a:t>
            </a:r>
            <a:r>
              <a:rPr lang="en-GB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.WriteLine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GB" sz="1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"The task was </a:t>
            </a:r>
            <a:r>
              <a:rPr lang="en-GB" sz="1400" dirty="0" err="1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canceled</a:t>
            </a:r>
            <a:r>
              <a:rPr lang="en-GB" sz="1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!"</a:t>
            </a:r>
            <a:r>
              <a:rPr lang="en-GB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),</a:t>
            </a:r>
            <a:endParaRPr lang="hu-HU" sz="14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hu-HU" sz="14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TaskContinuationOptions</a:t>
            </a:r>
            <a:r>
              <a:rPr lang="hu-HU" sz="1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.OnlyOnCanceled</a:t>
            </a:r>
            <a:r>
              <a:rPr lang="hu-HU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hu-HU" sz="1400" dirty="0" smtClean="0">
              <a:solidFill>
                <a:srgbClr val="008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t-BR" sz="14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</a:t>
            </a:r>
            <a:r>
              <a:rPr lang="hu-HU" sz="14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csak ha hibára futott az eredeti </a:t>
            </a:r>
            <a:r>
              <a:rPr lang="hu-HU" sz="14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hu-HU" sz="14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: </a:t>
            </a:r>
            <a:endParaRPr lang="hu-HU" sz="14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1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continuedTask.ContinueWith</a:t>
            </a:r>
            <a:r>
              <a:rPr lang="en-GB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(t 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=&gt; </a:t>
            </a:r>
            <a:r>
              <a:rPr lang="en-GB" sz="14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Console</a:t>
            </a:r>
            <a:r>
              <a:rPr lang="en-GB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.WriteLine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GB" sz="1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"The task threw "</a:t>
            </a:r>
            <a:r>
              <a:rPr lang="hu-HU" sz="1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 +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GB" sz="1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"an exception: "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</a:t>
            </a:r>
            <a:r>
              <a:rPr lang="hu-HU" sz="1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t.Exception.InnerException</a:t>
            </a:r>
            <a:r>
              <a:rPr lang="hu-HU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),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hu-HU" sz="14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TaskContinuationOptions</a:t>
            </a:r>
            <a:r>
              <a:rPr lang="hu-HU" sz="1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.OnlyOnFaulted</a:t>
            </a:r>
            <a:r>
              <a:rPr lang="hu-HU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539384976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Task</a:t>
            </a:r>
            <a:r>
              <a:rPr lang="hu-HU" dirty="0" smtClean="0"/>
              <a:t> folytatása</a:t>
            </a:r>
            <a:endParaRPr lang="en-US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4"/>
          </p:nvPr>
        </p:nvSpPr>
        <p:spPr>
          <a:xfrm>
            <a:off x="107951" y="887506"/>
            <a:ext cx="8928100" cy="5795682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t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(() =&gt; {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.Sleep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(1000);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Kész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!"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 });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t.ContinueWith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(x =&gt; {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$"Task #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x.Id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véget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ért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!"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 });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t.Start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"Task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elindítva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!"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/>
          </a:p>
        </p:txBody>
      </p:sp>
      <p:sp>
        <p:nvSpPr>
          <p:cNvPr id="7" name="Szövegdoboz 6"/>
          <p:cNvSpPr txBox="1">
            <a:spLocks/>
          </p:cNvSpPr>
          <p:nvPr/>
        </p:nvSpPr>
        <p:spPr>
          <a:xfrm>
            <a:off x="5405718" y="4034118"/>
            <a:ext cx="3738282" cy="282388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pPr lvl="0"/>
            <a:r>
              <a:rPr lang="hu-HU" dirty="0" err="1">
                <a:solidFill>
                  <a:srgbClr val="FFFFFF"/>
                </a:solidFill>
                <a:latin typeface="Consolas" panose="020B0609020204030204" pitchFamily="49" charset="0"/>
              </a:rPr>
              <a:t>Task</a:t>
            </a:r>
            <a:r>
              <a:rPr lang="hu-HU" dirty="0">
                <a:solidFill>
                  <a:srgbClr val="FFFFFF"/>
                </a:solidFill>
                <a:latin typeface="Consolas" panose="020B0609020204030204" pitchFamily="49" charset="0"/>
              </a:rPr>
              <a:t> elindítva!</a:t>
            </a:r>
          </a:p>
          <a:p>
            <a:pPr lvl="0"/>
            <a:r>
              <a:rPr lang="hu-HU" dirty="0">
                <a:solidFill>
                  <a:srgbClr val="FFFFFF"/>
                </a:solidFill>
                <a:latin typeface="Consolas" panose="020B0609020204030204" pitchFamily="49" charset="0"/>
              </a:rPr>
              <a:t>Kész!</a:t>
            </a:r>
          </a:p>
          <a:p>
            <a:pPr lvl="0"/>
            <a:r>
              <a:rPr lang="hu-HU" dirty="0" err="1">
                <a:solidFill>
                  <a:srgbClr val="FFFFFF"/>
                </a:solidFill>
                <a:latin typeface="Consolas" panose="020B0609020204030204" pitchFamily="49" charset="0"/>
              </a:rPr>
              <a:t>Task</a:t>
            </a:r>
            <a:r>
              <a:rPr lang="hu-HU" dirty="0">
                <a:solidFill>
                  <a:srgbClr val="FFFFFF"/>
                </a:solidFill>
                <a:latin typeface="Consolas" panose="020B0609020204030204" pitchFamily="49" charset="0"/>
              </a:rPr>
              <a:t> #2 véget ért!</a:t>
            </a:r>
          </a:p>
        </p:txBody>
      </p:sp>
    </p:spTree>
    <p:extLst>
      <p:ext uri="{BB962C8B-B14F-4D97-AF65-F5344CB8AC3E}">
        <p14:creationId xmlns:p14="http://schemas.microsoft.com/office/powerpoint/2010/main" val="1768898913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400" dirty="0" smtClean="0"/>
              <a:t>Több </a:t>
            </a:r>
            <a:r>
              <a:rPr lang="hu-HU" sz="2400" dirty="0" err="1" smtClean="0"/>
              <a:t>Task</a:t>
            </a:r>
            <a:r>
              <a:rPr lang="hu-HU" sz="2400" dirty="0" smtClean="0"/>
              <a:t> együttes folytatása</a:t>
            </a:r>
            <a:endParaRPr lang="en-US" sz="2400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4"/>
          </p:nvPr>
        </p:nvSpPr>
        <p:spPr>
          <a:xfrm>
            <a:off x="107951" y="692150"/>
            <a:ext cx="8928100" cy="5991038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&gt;()</a:t>
            </a:r>
            <a:r>
              <a:rPr lang="hu-H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(() =&gt; {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.Sleep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(800);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Kész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vagyok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!"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 }),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(() =&gt; {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.Sleep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(1200);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Kész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!"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 }),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(() =&gt; {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.Sleep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(1000);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Elkészült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!"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 }),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(() =&gt; {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.Sleep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(1100);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"Ready!"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 }),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.WhenAll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ts.ToArray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()).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ContinueWith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(x =&gt;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"Minden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feladat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végrehajtva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!"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foreach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(Task t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t.Start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.ReadLine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en-US" dirty="0"/>
          </a:p>
        </p:txBody>
      </p:sp>
      <p:sp>
        <p:nvSpPr>
          <p:cNvPr id="8" name="Téglalap 7"/>
          <p:cNvSpPr/>
          <p:nvPr/>
        </p:nvSpPr>
        <p:spPr bwMode="auto">
          <a:xfrm>
            <a:off x="107951" y="4122821"/>
            <a:ext cx="8928100" cy="1026695"/>
          </a:xfrm>
          <a:prstGeom prst="rect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4B4B36"/>
              </a:solidFill>
              <a:effectLst/>
              <a:latin typeface="Calibri" pitchFamily="34" charset="0"/>
            </a:endParaRPr>
          </a:p>
        </p:txBody>
      </p:sp>
      <p:sp>
        <p:nvSpPr>
          <p:cNvPr id="5" name="Szövegdoboz 4"/>
          <p:cNvSpPr txBox="1">
            <a:spLocks/>
          </p:cNvSpPr>
          <p:nvPr/>
        </p:nvSpPr>
        <p:spPr>
          <a:xfrm>
            <a:off x="5405718" y="4034118"/>
            <a:ext cx="3738282" cy="282388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r>
              <a:rPr lang="hu-HU" dirty="0">
                <a:solidFill>
                  <a:schemeClr val="bg1"/>
                </a:solidFill>
                <a:latin typeface="Consolas" panose="020B0609020204030204" pitchFamily="49" charset="0"/>
              </a:rPr>
              <a:t>Kész vagyok!</a:t>
            </a:r>
          </a:p>
          <a:p>
            <a:r>
              <a:rPr lang="hu-HU" dirty="0">
                <a:solidFill>
                  <a:schemeClr val="bg1"/>
                </a:solidFill>
                <a:latin typeface="Consolas" panose="020B0609020204030204" pitchFamily="49" charset="0"/>
              </a:rPr>
              <a:t>Elkészült!</a:t>
            </a:r>
          </a:p>
          <a:p>
            <a:r>
              <a:rPr lang="hu-HU" dirty="0" err="1">
                <a:solidFill>
                  <a:schemeClr val="bg1"/>
                </a:solidFill>
                <a:latin typeface="Consolas" panose="020B0609020204030204" pitchFamily="49" charset="0"/>
              </a:rPr>
              <a:t>Ready</a:t>
            </a:r>
            <a:r>
              <a:rPr lang="hu-HU" dirty="0">
                <a:solidFill>
                  <a:schemeClr val="bg1"/>
                </a:solidFill>
                <a:latin typeface="Consolas" panose="020B0609020204030204" pitchFamily="49" charset="0"/>
              </a:rPr>
              <a:t>!</a:t>
            </a:r>
          </a:p>
          <a:p>
            <a:r>
              <a:rPr lang="hu-HU" dirty="0">
                <a:solidFill>
                  <a:schemeClr val="bg1"/>
                </a:solidFill>
                <a:latin typeface="Consolas" panose="020B0609020204030204" pitchFamily="49" charset="0"/>
              </a:rPr>
              <a:t>Kész!</a:t>
            </a:r>
          </a:p>
          <a:p>
            <a:r>
              <a:rPr lang="hu-HU" dirty="0">
                <a:solidFill>
                  <a:schemeClr val="bg1"/>
                </a:solidFill>
                <a:latin typeface="Consolas" panose="020B0609020204030204" pitchFamily="49" charset="0"/>
              </a:rPr>
              <a:t>Minden feladat végrehajtva!</a:t>
            </a:r>
          </a:p>
        </p:txBody>
      </p:sp>
    </p:spTree>
    <p:extLst>
      <p:ext uri="{BB962C8B-B14F-4D97-AF65-F5344CB8AC3E}">
        <p14:creationId xmlns:p14="http://schemas.microsoft.com/office/powerpoint/2010/main" val="2462691821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8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1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400" dirty="0" smtClean="0"/>
              <a:t>Eredménnyel rendelkező </a:t>
            </a:r>
            <a:r>
              <a:rPr lang="hu-HU" sz="2400" dirty="0" err="1" smtClean="0"/>
              <a:t>Taskok</a:t>
            </a:r>
            <a:r>
              <a:rPr lang="hu-HU" sz="2400" dirty="0" smtClean="0"/>
              <a:t> együttes folytatása</a:t>
            </a:r>
            <a:endParaRPr lang="en-US" sz="2400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4"/>
          </p:nvPr>
        </p:nvSpPr>
        <p:spPr>
          <a:xfrm>
            <a:off x="107951" y="692150"/>
            <a:ext cx="8928100" cy="5991038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&gt;&gt;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&gt;&gt;()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&gt;(() =&gt; {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.Sleep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(800);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800; }),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&gt;(() =&gt; {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.Sleep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(600);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600; }),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&gt;(() =&gt; {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.Sleep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(1200);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1200; }),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&gt;(() =&gt; {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.Sleep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(1100);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1100; }),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.WhenAll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ts.ToArray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()).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ContinueWith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(x =&gt;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x.Result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: 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[]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Vége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!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Az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eredmények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összege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: 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x.Result.Sum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foreach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t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t.Start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.ReadLine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en-US" dirty="0"/>
          </a:p>
        </p:txBody>
      </p:sp>
      <p:sp>
        <p:nvSpPr>
          <p:cNvPr id="7" name="Szövegdoboz 6"/>
          <p:cNvSpPr txBox="1">
            <a:spLocks/>
          </p:cNvSpPr>
          <p:nvPr/>
        </p:nvSpPr>
        <p:spPr>
          <a:xfrm>
            <a:off x="4303059" y="5432612"/>
            <a:ext cx="4840941" cy="142538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pPr lvl="0"/>
            <a:r>
              <a:rPr lang="hu-HU" dirty="0">
                <a:solidFill>
                  <a:srgbClr val="FFFFFF"/>
                </a:solidFill>
                <a:latin typeface="Consolas" panose="020B0609020204030204" pitchFamily="49" charset="0"/>
              </a:rPr>
              <a:t>Vége! Az eredmények összege: 3700</a:t>
            </a:r>
          </a:p>
        </p:txBody>
      </p:sp>
    </p:spTree>
    <p:extLst>
      <p:ext uri="{BB962C8B-B14F-4D97-AF65-F5344CB8AC3E}">
        <p14:creationId xmlns:p14="http://schemas.microsoft.com/office/powerpoint/2010/main" val="2445922752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System.Threading.Thread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u-HU" sz="2000" dirty="0" smtClean="0"/>
              <a:t>A </a:t>
            </a:r>
            <a:r>
              <a:rPr lang="hu-HU" sz="2000" dirty="0" err="1" smtClean="0"/>
              <a:t>Thread</a:t>
            </a:r>
            <a:r>
              <a:rPr lang="hu-HU" sz="2000" dirty="0" smtClean="0"/>
              <a:t> osztály </a:t>
            </a:r>
            <a:r>
              <a:rPr lang="hu-HU" sz="2000" dirty="0" err="1" smtClean="0"/>
              <a:t>példányosításával</a:t>
            </a:r>
            <a:r>
              <a:rPr lang="hu-HU" sz="2000" dirty="0" smtClean="0"/>
              <a:t> hozható létre szál</a:t>
            </a:r>
            <a:endParaRPr lang="en-US" sz="2000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389" y="1329070"/>
            <a:ext cx="8785225" cy="552893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 tIns="18000" bIns="0"/>
          <a:lstStyle/>
          <a:p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System;</a:t>
            </a:r>
          </a:p>
          <a:p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System.Threading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6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namespace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_01_HelloWorld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2B91AF"/>
                </a:solidFill>
                <a:latin typeface="Consolas" panose="020B0609020204030204" pitchFamily="49" charset="0"/>
              </a:rPr>
              <a:t>Program</a:t>
            </a:r>
            <a:endParaRPr lang="en-US" sz="16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Main(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{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t =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Koszon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600" b="1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b="1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600" b="1" dirty="0" err="1">
                <a:solidFill>
                  <a:srgbClr val="A31515"/>
                </a:solidFill>
                <a:latin typeface="Consolas" panose="020B0609020204030204" pitchFamily="49" charset="0"/>
              </a:rPr>
              <a:t>Szál</a:t>
            </a:r>
            <a:r>
              <a:rPr lang="en-US" sz="1600" b="1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A31515"/>
                </a:solidFill>
                <a:latin typeface="Consolas" panose="020B0609020204030204" pitchFamily="49" charset="0"/>
              </a:rPr>
              <a:t>indítása</a:t>
            </a:r>
            <a:r>
              <a:rPr lang="en-US" sz="1600" b="1" dirty="0">
                <a:solidFill>
                  <a:srgbClr val="A31515"/>
                </a:solidFill>
                <a:latin typeface="Consolas" panose="020B0609020204030204" pitchFamily="49" charset="0"/>
              </a:rPr>
              <a:t>!"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t.Start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600" b="1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b="1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600" b="1" dirty="0" err="1">
                <a:solidFill>
                  <a:srgbClr val="A31515"/>
                </a:solidFill>
                <a:latin typeface="Consolas" panose="020B0609020204030204" pitchFamily="49" charset="0"/>
              </a:rPr>
              <a:t>Várakozás</a:t>
            </a:r>
            <a:r>
              <a:rPr lang="en-US" sz="1600" b="1" dirty="0">
                <a:solidFill>
                  <a:srgbClr val="A31515"/>
                </a:solidFill>
                <a:latin typeface="Consolas" panose="020B0609020204030204" pitchFamily="49" charset="0"/>
              </a:rPr>
              <a:t> a </a:t>
            </a:r>
            <a:r>
              <a:rPr lang="en-US" sz="1600" b="1" dirty="0" err="1">
                <a:solidFill>
                  <a:srgbClr val="A31515"/>
                </a:solidFill>
                <a:latin typeface="Consolas" panose="020B0609020204030204" pitchFamily="49" charset="0"/>
              </a:rPr>
              <a:t>befejezésre</a:t>
            </a:r>
            <a:r>
              <a:rPr lang="en-US" sz="1600" b="1" dirty="0">
                <a:solidFill>
                  <a:srgbClr val="A31515"/>
                </a:solidFill>
                <a:latin typeface="Consolas" panose="020B0609020204030204" pitchFamily="49" charset="0"/>
              </a:rPr>
              <a:t>..."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t.Join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600" b="1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.ReadLine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endParaRPr lang="en-US" sz="16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Koszon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{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600" b="1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b="1" dirty="0">
                <a:solidFill>
                  <a:srgbClr val="A31515"/>
                </a:solidFill>
                <a:latin typeface="Consolas" panose="020B0609020204030204" pitchFamily="49" charset="0"/>
              </a:rPr>
              <a:t>"Hello </a:t>
            </a:r>
            <a:r>
              <a:rPr lang="en-US" sz="1600" b="1" dirty="0" err="1">
                <a:solidFill>
                  <a:srgbClr val="A31515"/>
                </a:solidFill>
                <a:latin typeface="Consolas" panose="020B0609020204030204" pitchFamily="49" charset="0"/>
              </a:rPr>
              <a:t>világ</a:t>
            </a:r>
            <a:r>
              <a:rPr lang="en-US" sz="1600" b="1" dirty="0">
                <a:solidFill>
                  <a:srgbClr val="A31515"/>
                </a:solidFill>
                <a:latin typeface="Consolas" panose="020B0609020204030204" pitchFamily="49" charset="0"/>
              </a:rPr>
              <a:t>!"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57008065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Hibakezelés a </a:t>
            </a:r>
            <a:r>
              <a:rPr lang="hu-HU" dirty="0" err="1" smtClean="0"/>
              <a:t>Taskban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3"/>
          </p:nvPr>
        </p:nvSpPr>
        <p:spPr>
          <a:xfrm>
            <a:off x="179389" y="908050"/>
            <a:ext cx="8785225" cy="1122456"/>
          </a:xfrm>
        </p:spPr>
        <p:txBody>
          <a:bodyPr/>
          <a:lstStyle/>
          <a:p>
            <a:r>
              <a:rPr lang="hu-HU" sz="2400" dirty="0"/>
              <a:t>Ha egy </a:t>
            </a:r>
            <a:r>
              <a:rPr lang="hu-HU" sz="2400" dirty="0" err="1"/>
              <a:t>Taskban</a:t>
            </a:r>
            <a:r>
              <a:rPr lang="hu-HU" sz="2400" dirty="0"/>
              <a:t> hiba történik, az </a:t>
            </a:r>
            <a:r>
              <a:rPr lang="hu-HU" sz="2400" dirty="0" err="1"/>
              <a:t>Exception</a:t>
            </a:r>
            <a:r>
              <a:rPr lang="hu-HU" sz="2400" dirty="0"/>
              <a:t> </a:t>
            </a:r>
            <a:r>
              <a:rPr lang="hu-HU" sz="2400" dirty="0" err="1"/>
              <a:t>lenyelődik</a:t>
            </a:r>
            <a:r>
              <a:rPr lang="hu-HU" sz="2400" dirty="0"/>
              <a:t>, és a </a:t>
            </a:r>
            <a:r>
              <a:rPr lang="hu-HU" sz="2400" dirty="0" err="1"/>
              <a:t>Wait</a:t>
            </a:r>
            <a:r>
              <a:rPr lang="hu-HU" sz="2400" dirty="0"/>
              <a:t>() vagy </a:t>
            </a:r>
            <a:r>
              <a:rPr lang="hu-HU" sz="2400" dirty="0" err="1"/>
              <a:t>Result</a:t>
            </a:r>
            <a:r>
              <a:rPr lang="hu-HU" sz="2400" dirty="0"/>
              <a:t> hívásakor </a:t>
            </a:r>
            <a:r>
              <a:rPr lang="hu-HU" sz="2400" dirty="0" err="1"/>
              <a:t>dobódik</a:t>
            </a:r>
            <a:r>
              <a:rPr lang="hu-HU" sz="2400" dirty="0"/>
              <a:t> el egy gyűjteményes </a:t>
            </a:r>
            <a:r>
              <a:rPr lang="hu-HU" sz="2400" dirty="0" err="1"/>
              <a:t>Exception</a:t>
            </a:r>
            <a:r>
              <a:rPr lang="hu-HU" sz="2400" dirty="0"/>
              <a:t> (</a:t>
            </a:r>
            <a:r>
              <a:rPr lang="hu-HU" sz="2400" dirty="0" err="1"/>
              <a:t>AggregateException</a:t>
            </a:r>
            <a:r>
              <a:rPr lang="hu-HU" sz="2400" dirty="0"/>
              <a:t>) formájában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quarter" idx="14"/>
          </p:nvPr>
        </p:nvSpPr>
        <p:spPr>
          <a:xfrm>
            <a:off x="107951" y="2246406"/>
            <a:ext cx="8928100" cy="4611593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t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(() =&gt;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.Sleep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(500);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throw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Exception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houston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baj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van!"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Ez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sosem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íródik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ki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."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t.Start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"Task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elindult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hu-HU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</a:t>
            </a:r>
            <a:r>
              <a:rPr lang="en-US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ry</a:t>
            </a:r>
            <a:r>
              <a:rPr lang="hu-HU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hu-H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t.Wait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r>
              <a:rPr lang="hu-H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catch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Exception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e)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Baj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történt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az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alábbi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üzenettel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: 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e.Message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5" name="Szövegdoboz 4"/>
          <p:cNvSpPr txBox="1">
            <a:spLocks/>
          </p:cNvSpPr>
          <p:nvPr/>
        </p:nvSpPr>
        <p:spPr>
          <a:xfrm>
            <a:off x="1142999" y="0"/>
            <a:ext cx="8001001" cy="198306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pPr lvl="0"/>
            <a:r>
              <a:rPr lang="en-US" dirty="0">
                <a:solidFill>
                  <a:srgbClr val="FFFFFF"/>
                </a:solidFill>
                <a:latin typeface="Consolas" panose="020B0609020204030204" pitchFamily="49" charset="0"/>
              </a:rPr>
              <a:t>Task </a:t>
            </a:r>
            <a:r>
              <a:rPr lang="en-US" dirty="0" err="1">
                <a:solidFill>
                  <a:srgbClr val="FFFFFF"/>
                </a:solidFill>
                <a:latin typeface="Consolas" panose="020B0609020204030204" pitchFamily="49" charset="0"/>
              </a:rPr>
              <a:t>elindult</a:t>
            </a:r>
            <a:endParaRPr lang="en-US" dirty="0">
              <a:solidFill>
                <a:srgbClr val="FFFFFF"/>
              </a:solidFill>
              <a:latin typeface="Consolas" panose="020B0609020204030204" pitchFamily="49" charset="0"/>
            </a:endParaRPr>
          </a:p>
          <a:p>
            <a:pPr lvl="0"/>
            <a:r>
              <a:rPr lang="en-US" dirty="0" err="1">
                <a:solidFill>
                  <a:srgbClr val="FFFFFF"/>
                </a:solidFill>
                <a:latin typeface="Consolas" panose="020B0609020204030204" pitchFamily="49" charset="0"/>
              </a:rPr>
              <a:t>Baj</a:t>
            </a:r>
            <a:r>
              <a:rPr lang="en-US" dirty="0">
                <a:solidFill>
                  <a:srgbClr val="FFFFF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Consolas" panose="020B0609020204030204" pitchFamily="49" charset="0"/>
              </a:rPr>
              <a:t>történt</a:t>
            </a:r>
            <a:r>
              <a:rPr lang="en-US" dirty="0">
                <a:solidFill>
                  <a:srgbClr val="FFFFFF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FFFFFF"/>
                </a:solidFill>
                <a:latin typeface="Consolas" panose="020B0609020204030204" pitchFamily="49" charset="0"/>
              </a:rPr>
              <a:t>az</a:t>
            </a:r>
            <a:r>
              <a:rPr lang="en-US" dirty="0">
                <a:solidFill>
                  <a:srgbClr val="FFFFF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Consolas" panose="020B0609020204030204" pitchFamily="49" charset="0"/>
              </a:rPr>
              <a:t>alábbi</a:t>
            </a:r>
            <a:r>
              <a:rPr lang="en-US" dirty="0">
                <a:solidFill>
                  <a:srgbClr val="FFFFF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Consolas" panose="020B0609020204030204" pitchFamily="49" charset="0"/>
              </a:rPr>
              <a:t>üzenettel</a:t>
            </a:r>
            <a:r>
              <a:rPr lang="en-US" dirty="0">
                <a:solidFill>
                  <a:srgbClr val="FFFFFF"/>
                </a:solidFill>
                <a:latin typeface="Consolas" panose="020B0609020204030204" pitchFamily="49" charset="0"/>
              </a:rPr>
              <a:t>: One or more errors occurred.</a:t>
            </a:r>
          </a:p>
        </p:txBody>
      </p:sp>
      <p:sp>
        <p:nvSpPr>
          <p:cNvPr id="6" name="Téglalap 5"/>
          <p:cNvSpPr/>
          <p:nvPr/>
        </p:nvSpPr>
        <p:spPr bwMode="auto">
          <a:xfrm>
            <a:off x="107951" y="4908884"/>
            <a:ext cx="8928100" cy="352926"/>
          </a:xfrm>
          <a:prstGeom prst="rect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4B4B36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513595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Hibakezelés a </a:t>
            </a:r>
            <a:r>
              <a:rPr lang="hu-HU" dirty="0" err="1" smtClean="0"/>
              <a:t>Taskban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3"/>
          </p:nvPr>
        </p:nvSpPr>
        <p:spPr>
          <a:xfrm>
            <a:off x="179389" y="908050"/>
            <a:ext cx="8785225" cy="1122456"/>
          </a:xfrm>
        </p:spPr>
        <p:txBody>
          <a:bodyPr/>
          <a:lstStyle/>
          <a:p>
            <a:r>
              <a:rPr lang="hu-HU" sz="2400" dirty="0"/>
              <a:t>Ha egy </a:t>
            </a:r>
            <a:r>
              <a:rPr lang="hu-HU" sz="2400" dirty="0" err="1"/>
              <a:t>Taskban</a:t>
            </a:r>
            <a:r>
              <a:rPr lang="hu-HU" sz="2400" dirty="0"/>
              <a:t> hiba történik, az </a:t>
            </a:r>
            <a:r>
              <a:rPr lang="hu-HU" sz="2400" dirty="0" err="1"/>
              <a:t>Exception</a:t>
            </a:r>
            <a:r>
              <a:rPr lang="hu-HU" sz="2400" dirty="0"/>
              <a:t> </a:t>
            </a:r>
            <a:r>
              <a:rPr lang="hu-HU" sz="2400" dirty="0" err="1"/>
              <a:t>lenyelődik</a:t>
            </a:r>
            <a:r>
              <a:rPr lang="hu-HU" sz="2400" dirty="0"/>
              <a:t>, és a </a:t>
            </a:r>
            <a:r>
              <a:rPr lang="hu-HU" sz="2400" dirty="0" err="1"/>
              <a:t>Wait</a:t>
            </a:r>
            <a:r>
              <a:rPr lang="hu-HU" sz="2400" dirty="0"/>
              <a:t>() vagy </a:t>
            </a:r>
            <a:r>
              <a:rPr lang="hu-HU" sz="2400" dirty="0" err="1"/>
              <a:t>Result</a:t>
            </a:r>
            <a:r>
              <a:rPr lang="hu-HU" sz="2400" dirty="0"/>
              <a:t> hívásakor </a:t>
            </a:r>
            <a:r>
              <a:rPr lang="hu-HU" sz="2400" dirty="0" err="1"/>
              <a:t>dobódik</a:t>
            </a:r>
            <a:r>
              <a:rPr lang="hu-HU" sz="2400" dirty="0"/>
              <a:t> el egy gyűjteményes </a:t>
            </a:r>
            <a:r>
              <a:rPr lang="hu-HU" sz="2400" dirty="0" err="1"/>
              <a:t>Exception</a:t>
            </a:r>
            <a:r>
              <a:rPr lang="hu-HU" sz="2400" dirty="0"/>
              <a:t> (</a:t>
            </a:r>
            <a:r>
              <a:rPr lang="hu-HU" sz="2400" u="sng" dirty="0" err="1"/>
              <a:t>AggregateException</a:t>
            </a:r>
            <a:r>
              <a:rPr lang="hu-HU" sz="2400" dirty="0"/>
              <a:t>) formájában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quarter" idx="14"/>
          </p:nvPr>
        </p:nvSpPr>
        <p:spPr>
          <a:xfrm>
            <a:off x="107951" y="2246406"/>
            <a:ext cx="8928100" cy="4611593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t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(() =&gt;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.Sleep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(500);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throw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Exception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houston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baj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van!"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Ez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sosem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íródik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ki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."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</a:p>
          <a:p>
            <a:endParaRPr lang="en-US" sz="5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t.Start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"Task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elindult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hu-HU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</a:t>
            </a:r>
            <a:r>
              <a:rPr lang="en-US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ry</a:t>
            </a:r>
            <a:r>
              <a:rPr lang="hu-HU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hu-H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t.Wait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r>
              <a:rPr lang="hu-H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catch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AggregateException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e)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foreach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e.InnerExceptions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Baj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történt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az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alábbi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üzenettel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: 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ie.Message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5" name="Téglalap 4"/>
          <p:cNvSpPr/>
          <p:nvPr/>
        </p:nvSpPr>
        <p:spPr bwMode="auto">
          <a:xfrm>
            <a:off x="107951" y="5630778"/>
            <a:ext cx="8928100" cy="962527"/>
          </a:xfrm>
          <a:prstGeom prst="rect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4B4B36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461258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Hibakezelés a </a:t>
            </a:r>
            <a:r>
              <a:rPr lang="hu-HU" dirty="0" err="1" smtClean="0"/>
              <a:t>Taskban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3"/>
          </p:nvPr>
        </p:nvSpPr>
        <p:spPr>
          <a:xfrm>
            <a:off x="179389" y="908050"/>
            <a:ext cx="8785225" cy="1122456"/>
          </a:xfrm>
        </p:spPr>
        <p:txBody>
          <a:bodyPr/>
          <a:lstStyle/>
          <a:p>
            <a:r>
              <a:rPr lang="hu-HU" sz="2400" dirty="0"/>
              <a:t>Ha egy </a:t>
            </a:r>
            <a:r>
              <a:rPr lang="hu-HU" sz="2400" dirty="0" err="1"/>
              <a:t>Taskban</a:t>
            </a:r>
            <a:r>
              <a:rPr lang="hu-HU" sz="2400" dirty="0"/>
              <a:t> hiba történik, az </a:t>
            </a:r>
            <a:r>
              <a:rPr lang="hu-HU" sz="2400" dirty="0" err="1"/>
              <a:t>Exception</a:t>
            </a:r>
            <a:r>
              <a:rPr lang="hu-HU" sz="2400" dirty="0"/>
              <a:t> </a:t>
            </a:r>
            <a:r>
              <a:rPr lang="hu-HU" sz="2400" dirty="0" err="1"/>
              <a:t>lenyelődik</a:t>
            </a:r>
            <a:r>
              <a:rPr lang="hu-HU" sz="2400" dirty="0"/>
              <a:t>, és a </a:t>
            </a:r>
            <a:r>
              <a:rPr lang="hu-HU" sz="2400" dirty="0" err="1"/>
              <a:t>Wait</a:t>
            </a:r>
            <a:r>
              <a:rPr lang="hu-HU" sz="2400" dirty="0"/>
              <a:t>() vagy </a:t>
            </a:r>
            <a:r>
              <a:rPr lang="hu-HU" sz="2400" dirty="0" err="1"/>
              <a:t>Result</a:t>
            </a:r>
            <a:r>
              <a:rPr lang="hu-HU" sz="2400" dirty="0"/>
              <a:t> hívásakor </a:t>
            </a:r>
            <a:r>
              <a:rPr lang="hu-HU" sz="2400" dirty="0" err="1"/>
              <a:t>dobódik</a:t>
            </a:r>
            <a:r>
              <a:rPr lang="hu-HU" sz="2400" dirty="0"/>
              <a:t> el egy gyűjteményes </a:t>
            </a:r>
            <a:r>
              <a:rPr lang="hu-HU" sz="2400" dirty="0" err="1"/>
              <a:t>Exception</a:t>
            </a:r>
            <a:r>
              <a:rPr lang="hu-HU" sz="2400" dirty="0"/>
              <a:t> (</a:t>
            </a:r>
            <a:r>
              <a:rPr lang="hu-HU" sz="2400" u="sng" dirty="0" err="1"/>
              <a:t>AggregateException</a:t>
            </a:r>
            <a:r>
              <a:rPr lang="hu-HU" sz="2400" dirty="0"/>
              <a:t>) formájában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quarter" idx="14"/>
          </p:nvPr>
        </p:nvSpPr>
        <p:spPr>
          <a:xfrm>
            <a:off x="107951" y="2246406"/>
            <a:ext cx="8928100" cy="4611593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t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(() =&gt;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.Sleep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(500);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throw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Exception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houston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baj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van!"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Ez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sosem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íródik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ki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."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</a:p>
          <a:p>
            <a:endParaRPr lang="en-US" sz="5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t.Start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"Task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elindult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hu-HU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</a:t>
            </a:r>
            <a:r>
              <a:rPr lang="en-US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ry</a:t>
            </a:r>
            <a:r>
              <a:rPr lang="hu-HU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hu-H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t.Wait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r>
              <a:rPr lang="hu-H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catch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AggregateException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e)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Baj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történt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az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alábbi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üzenettel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: 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.Join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"\n"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e.InnerExceptions.Select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(x =&gt;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x.Message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)));</a:t>
            </a:r>
            <a:endParaRPr lang="hu-HU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5" name="Szövegdoboz 4"/>
          <p:cNvSpPr txBox="1">
            <a:spLocks/>
          </p:cNvSpPr>
          <p:nvPr/>
        </p:nvSpPr>
        <p:spPr>
          <a:xfrm>
            <a:off x="1142999" y="0"/>
            <a:ext cx="8001001" cy="198306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pPr lvl="0"/>
            <a:r>
              <a:rPr lang="en-US" dirty="0">
                <a:solidFill>
                  <a:srgbClr val="FFFFFF"/>
                </a:solidFill>
                <a:latin typeface="Consolas" panose="020B0609020204030204" pitchFamily="49" charset="0"/>
              </a:rPr>
              <a:t>Task </a:t>
            </a:r>
            <a:r>
              <a:rPr lang="en-US" dirty="0" err="1">
                <a:solidFill>
                  <a:srgbClr val="FFFFFF"/>
                </a:solidFill>
                <a:latin typeface="Consolas" panose="020B0609020204030204" pitchFamily="49" charset="0"/>
              </a:rPr>
              <a:t>elindult</a:t>
            </a:r>
            <a:endParaRPr lang="en-US" dirty="0">
              <a:solidFill>
                <a:srgbClr val="FFFFFF"/>
              </a:solidFill>
              <a:latin typeface="Consolas" panose="020B0609020204030204" pitchFamily="49" charset="0"/>
            </a:endParaRPr>
          </a:p>
          <a:p>
            <a:pPr lvl="0"/>
            <a:r>
              <a:rPr lang="en-US" dirty="0" err="1">
                <a:solidFill>
                  <a:srgbClr val="FFFFFF"/>
                </a:solidFill>
                <a:latin typeface="Consolas" panose="020B0609020204030204" pitchFamily="49" charset="0"/>
              </a:rPr>
              <a:t>Baj</a:t>
            </a:r>
            <a:r>
              <a:rPr lang="en-US" dirty="0">
                <a:solidFill>
                  <a:srgbClr val="FFFFF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Consolas" panose="020B0609020204030204" pitchFamily="49" charset="0"/>
              </a:rPr>
              <a:t>történt</a:t>
            </a:r>
            <a:r>
              <a:rPr lang="en-US" dirty="0">
                <a:solidFill>
                  <a:srgbClr val="FFFFFF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FFFFFF"/>
                </a:solidFill>
                <a:latin typeface="Consolas" panose="020B0609020204030204" pitchFamily="49" charset="0"/>
              </a:rPr>
              <a:t>az</a:t>
            </a:r>
            <a:r>
              <a:rPr lang="en-US" dirty="0">
                <a:solidFill>
                  <a:srgbClr val="FFFFF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Consolas" panose="020B0609020204030204" pitchFamily="49" charset="0"/>
              </a:rPr>
              <a:t>alábbi</a:t>
            </a:r>
            <a:r>
              <a:rPr lang="en-US" dirty="0">
                <a:solidFill>
                  <a:srgbClr val="FFFFF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Consolas" panose="020B0609020204030204" pitchFamily="49" charset="0"/>
              </a:rPr>
              <a:t>üzenettel</a:t>
            </a:r>
            <a:r>
              <a:rPr lang="en-US" dirty="0">
                <a:solidFill>
                  <a:srgbClr val="FFFFFF"/>
                </a:solidFill>
                <a:latin typeface="Consolas" panose="020B0609020204030204" pitchFamily="49" charset="0"/>
              </a:rPr>
              <a:t>: </a:t>
            </a:r>
            <a:r>
              <a:rPr lang="hu-HU" dirty="0" err="1" smtClean="0">
                <a:solidFill>
                  <a:srgbClr val="FFFFFF"/>
                </a:solidFill>
                <a:latin typeface="Consolas" panose="020B0609020204030204" pitchFamily="49" charset="0"/>
              </a:rPr>
              <a:t>houston</a:t>
            </a:r>
            <a:r>
              <a:rPr lang="hu-HU" dirty="0" smtClean="0">
                <a:solidFill>
                  <a:srgbClr val="FFFFFF"/>
                </a:solidFill>
                <a:latin typeface="Consolas" panose="020B0609020204030204" pitchFamily="49" charset="0"/>
              </a:rPr>
              <a:t>, baj van!</a:t>
            </a:r>
            <a:endParaRPr lang="en-US" dirty="0">
              <a:solidFill>
                <a:srgbClr val="FFFFFF"/>
              </a:solidFill>
              <a:latin typeface="Consolas" panose="020B0609020204030204" pitchFamily="49" charset="0"/>
            </a:endParaRPr>
          </a:p>
        </p:txBody>
      </p:sp>
      <p:sp>
        <p:nvSpPr>
          <p:cNvPr id="6" name="Téglalap 5"/>
          <p:cNvSpPr/>
          <p:nvPr/>
        </p:nvSpPr>
        <p:spPr bwMode="auto">
          <a:xfrm>
            <a:off x="107951" y="5614737"/>
            <a:ext cx="8928100" cy="705853"/>
          </a:xfrm>
          <a:prstGeom prst="rect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4B4B36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6374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AggregateException</a:t>
            </a:r>
            <a:endParaRPr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quarter" idx="14"/>
          </p:nvPr>
        </p:nvSpPr>
        <p:spPr>
          <a:xfrm>
            <a:off x="107951" y="806824"/>
            <a:ext cx="8928100" cy="6051175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t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(() =&gt;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Task(() =&gt; {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throw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Exception(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asd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 },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TaskCreationOptions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.AttachedToParent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).Start();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.Sleep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(500);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throw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Exception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houston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baj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van!"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Ez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sosem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íródik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ki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."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t.Start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"Task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elindult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5" name="Téglalap 4"/>
          <p:cNvSpPr/>
          <p:nvPr/>
        </p:nvSpPr>
        <p:spPr bwMode="auto">
          <a:xfrm>
            <a:off x="107951" y="1171071"/>
            <a:ext cx="8928100" cy="625645"/>
          </a:xfrm>
          <a:prstGeom prst="rect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4B4B36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491904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AggregateException</a:t>
            </a:r>
            <a:endParaRPr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quarter" idx="14"/>
          </p:nvPr>
        </p:nvSpPr>
        <p:spPr>
          <a:xfrm>
            <a:off x="107951" y="806824"/>
            <a:ext cx="8928100" cy="6051175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try</a:t>
            </a:r>
            <a:r>
              <a:rPr lang="hu-HU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hu-H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t.Wait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r>
              <a:rPr lang="hu-H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catch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AggregateException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r>
              <a:rPr lang="hu-H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e.Handle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=&gt;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ie.Message.Contains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houston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ezt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ismerjük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kezeljük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Baj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történt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az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alábbi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üzenettel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: 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ie.Message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false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5" name="Szövegdoboz 4"/>
          <p:cNvSpPr txBox="1">
            <a:spLocks/>
          </p:cNvSpPr>
          <p:nvPr/>
        </p:nvSpPr>
        <p:spPr>
          <a:xfrm>
            <a:off x="1142999" y="4504765"/>
            <a:ext cx="8001001" cy="235323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pPr lvl="0"/>
            <a:r>
              <a:rPr lang="en-US" sz="1600" dirty="0">
                <a:solidFill>
                  <a:srgbClr val="FFFFFF"/>
                </a:solidFill>
                <a:latin typeface="Consolas" panose="020B0609020204030204" pitchFamily="49" charset="0"/>
              </a:rPr>
              <a:t>Task </a:t>
            </a:r>
            <a:r>
              <a:rPr lang="en-US" sz="1600" dirty="0" err="1">
                <a:solidFill>
                  <a:srgbClr val="FFFFFF"/>
                </a:solidFill>
                <a:latin typeface="Consolas" panose="020B0609020204030204" pitchFamily="49" charset="0"/>
              </a:rPr>
              <a:t>elindult</a:t>
            </a:r>
            <a:endParaRPr lang="en-US" sz="1600" dirty="0">
              <a:solidFill>
                <a:srgbClr val="FFFFFF"/>
              </a:solidFill>
              <a:latin typeface="Consolas" panose="020B0609020204030204" pitchFamily="49" charset="0"/>
            </a:endParaRPr>
          </a:p>
          <a:p>
            <a:pPr lvl="0"/>
            <a:r>
              <a:rPr lang="en-US" sz="1600" dirty="0" err="1">
                <a:solidFill>
                  <a:srgbClr val="FFFFFF"/>
                </a:solidFill>
                <a:latin typeface="Consolas" panose="020B0609020204030204" pitchFamily="49" charset="0"/>
              </a:rPr>
              <a:t>ezt</a:t>
            </a:r>
            <a:r>
              <a:rPr lang="en-US" sz="1600" dirty="0">
                <a:solidFill>
                  <a:srgbClr val="FFFFF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Consolas" panose="020B0609020204030204" pitchFamily="49" charset="0"/>
              </a:rPr>
              <a:t>ismerjük</a:t>
            </a:r>
            <a:r>
              <a:rPr lang="en-US" sz="1600" dirty="0">
                <a:solidFill>
                  <a:srgbClr val="FFFFFF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FFFFFF"/>
                </a:solidFill>
                <a:latin typeface="Consolas" panose="020B0609020204030204" pitchFamily="49" charset="0"/>
              </a:rPr>
              <a:t>kezeljük</a:t>
            </a:r>
            <a:endParaRPr lang="en-US" sz="1600" dirty="0">
              <a:solidFill>
                <a:srgbClr val="FFFFFF"/>
              </a:solidFill>
              <a:latin typeface="Consolas" panose="020B0609020204030204" pitchFamily="49" charset="0"/>
            </a:endParaRPr>
          </a:p>
          <a:p>
            <a:pPr lvl="0"/>
            <a:r>
              <a:rPr lang="en-US" sz="1600" dirty="0" err="1">
                <a:solidFill>
                  <a:srgbClr val="FFFFFF"/>
                </a:solidFill>
                <a:latin typeface="Consolas" panose="020B0609020204030204" pitchFamily="49" charset="0"/>
              </a:rPr>
              <a:t>Baj</a:t>
            </a:r>
            <a:r>
              <a:rPr lang="en-US" sz="1600" dirty="0">
                <a:solidFill>
                  <a:srgbClr val="FFFFF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Consolas" panose="020B0609020204030204" pitchFamily="49" charset="0"/>
              </a:rPr>
              <a:t>történt</a:t>
            </a:r>
            <a:r>
              <a:rPr lang="en-US" sz="1600" dirty="0">
                <a:solidFill>
                  <a:srgbClr val="FFFFFF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FFFFFF"/>
                </a:solidFill>
                <a:latin typeface="Consolas" panose="020B0609020204030204" pitchFamily="49" charset="0"/>
              </a:rPr>
              <a:t>az</a:t>
            </a:r>
            <a:r>
              <a:rPr lang="en-US" sz="1600" dirty="0">
                <a:solidFill>
                  <a:srgbClr val="FFFFF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Consolas" panose="020B0609020204030204" pitchFamily="49" charset="0"/>
              </a:rPr>
              <a:t>alábbi</a:t>
            </a:r>
            <a:r>
              <a:rPr lang="en-US" sz="1600" dirty="0">
                <a:solidFill>
                  <a:srgbClr val="FFFFF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Consolas" panose="020B0609020204030204" pitchFamily="49" charset="0"/>
              </a:rPr>
              <a:t>üzenettel</a:t>
            </a:r>
            <a:r>
              <a:rPr lang="en-US" sz="1600" dirty="0">
                <a:solidFill>
                  <a:srgbClr val="FFFFFF"/>
                </a:solidFill>
                <a:latin typeface="Consolas" panose="020B0609020204030204" pitchFamily="49" charset="0"/>
              </a:rPr>
              <a:t>: One or more errors occurred.</a:t>
            </a:r>
          </a:p>
          <a:p>
            <a:pPr lvl="0"/>
            <a:endParaRPr lang="en-US" sz="1600" dirty="0">
              <a:solidFill>
                <a:srgbClr val="FFFFFF"/>
              </a:solidFill>
              <a:latin typeface="Consolas" panose="020B0609020204030204" pitchFamily="49" charset="0"/>
            </a:endParaRPr>
          </a:p>
          <a:p>
            <a:pPr lvl="0"/>
            <a:r>
              <a:rPr lang="en-US" sz="1600" dirty="0">
                <a:solidFill>
                  <a:srgbClr val="FFFFFF"/>
                </a:solidFill>
                <a:latin typeface="Consolas" panose="020B0609020204030204" pitchFamily="49" charset="0"/>
              </a:rPr>
              <a:t>Unhandled Exception: </a:t>
            </a:r>
            <a:r>
              <a:rPr lang="en-US" sz="1600" dirty="0" err="1">
                <a:solidFill>
                  <a:srgbClr val="FFFFFF"/>
                </a:solidFill>
                <a:latin typeface="Consolas" panose="020B0609020204030204" pitchFamily="49" charset="0"/>
              </a:rPr>
              <a:t>System.AggregateException</a:t>
            </a:r>
            <a:r>
              <a:rPr lang="en-US" sz="1600" dirty="0">
                <a:solidFill>
                  <a:srgbClr val="FFFFFF"/>
                </a:solidFill>
                <a:latin typeface="Consolas" panose="020B0609020204030204" pitchFamily="49" charset="0"/>
              </a:rPr>
              <a:t>: One or more errors occurred. ---&gt; </a:t>
            </a:r>
            <a:r>
              <a:rPr lang="en-US" sz="1600" dirty="0" err="1">
                <a:solidFill>
                  <a:srgbClr val="FFFFFF"/>
                </a:solidFill>
                <a:latin typeface="Consolas" panose="020B0609020204030204" pitchFamily="49" charset="0"/>
              </a:rPr>
              <a:t>System.AggregateException</a:t>
            </a:r>
            <a:r>
              <a:rPr lang="en-US" sz="1600" dirty="0">
                <a:solidFill>
                  <a:srgbClr val="FFFFFF"/>
                </a:solidFill>
                <a:latin typeface="Consolas" panose="020B0609020204030204" pitchFamily="49" charset="0"/>
              </a:rPr>
              <a:t>: One or more errors occurred. ---&gt; </a:t>
            </a:r>
            <a:r>
              <a:rPr lang="en-US" sz="1600" dirty="0" err="1">
                <a:solidFill>
                  <a:srgbClr val="FFFFFF"/>
                </a:solidFill>
                <a:latin typeface="Consolas" panose="020B0609020204030204" pitchFamily="49" charset="0"/>
              </a:rPr>
              <a:t>System.Exception</a:t>
            </a:r>
            <a:r>
              <a:rPr lang="en-US" sz="1600" dirty="0">
                <a:solidFill>
                  <a:srgbClr val="FFFFFF"/>
                </a:solidFill>
                <a:latin typeface="Consolas" panose="020B0609020204030204" pitchFamily="49" charset="0"/>
              </a:rPr>
              <a:t>: </a:t>
            </a:r>
            <a:r>
              <a:rPr lang="en-US" sz="1600" dirty="0" err="1">
                <a:solidFill>
                  <a:srgbClr val="FFFFFF"/>
                </a:solidFill>
                <a:latin typeface="Consolas" panose="020B0609020204030204" pitchFamily="49" charset="0"/>
              </a:rPr>
              <a:t>asd</a:t>
            </a:r>
            <a:endParaRPr lang="en-US" sz="1600" dirty="0">
              <a:solidFill>
                <a:srgbClr val="FFFFFF"/>
              </a:solidFill>
              <a:latin typeface="Consolas" panose="020B0609020204030204" pitchFamily="49" charset="0"/>
            </a:endParaRPr>
          </a:p>
          <a:p>
            <a:pPr lvl="0"/>
            <a:r>
              <a:rPr lang="en-US" sz="1600" dirty="0">
                <a:solidFill>
                  <a:srgbClr val="FFFFFF"/>
                </a:solidFill>
                <a:latin typeface="Consolas" panose="020B0609020204030204" pitchFamily="49" charset="0"/>
              </a:rPr>
              <a:t>   at </a:t>
            </a:r>
            <a:r>
              <a:rPr lang="en-US" sz="1600" dirty="0" err="1">
                <a:solidFill>
                  <a:srgbClr val="FFFFFF"/>
                </a:solidFill>
                <a:latin typeface="Consolas" panose="020B0609020204030204" pitchFamily="49" charset="0"/>
              </a:rPr>
              <a:t>xx_Eloadashoz.Program</a:t>
            </a:r>
            <a:r>
              <a:rPr lang="en-US" sz="1600" dirty="0">
                <a:solidFill>
                  <a:srgbClr val="FFFFFF"/>
                </a:solidFill>
                <a:latin typeface="Consolas" panose="020B0609020204030204" pitchFamily="49" charset="0"/>
              </a:rPr>
              <a:t>.&lt;&gt;c.&lt;Main&gt;b__0_1() in </a:t>
            </a:r>
            <a:r>
              <a:rPr lang="hu-HU" sz="1600" dirty="0" smtClean="0">
                <a:solidFill>
                  <a:srgbClr val="FFFFFF"/>
                </a:solidFill>
                <a:latin typeface="Consolas" panose="020B0609020204030204" pitchFamily="49" charset="0"/>
              </a:rPr>
              <a:t>...</a:t>
            </a:r>
            <a:endParaRPr lang="en-US" sz="1600" dirty="0">
              <a:solidFill>
                <a:srgbClr val="FFFFFF"/>
              </a:solidFill>
              <a:latin typeface="Consolas" panose="020B0609020204030204" pitchFamily="49" charset="0"/>
            </a:endParaRPr>
          </a:p>
          <a:p>
            <a:pPr lvl="0"/>
            <a:r>
              <a:rPr lang="en-US" sz="1600" dirty="0">
                <a:solidFill>
                  <a:srgbClr val="FFFFFF"/>
                </a:solidFill>
                <a:latin typeface="Consolas" panose="020B0609020204030204" pitchFamily="49" charset="0"/>
              </a:rPr>
              <a:t>Press any key to continue . . .</a:t>
            </a:r>
          </a:p>
        </p:txBody>
      </p:sp>
    </p:spTree>
    <p:extLst>
      <p:ext uri="{BB962C8B-B14F-4D97-AF65-F5344CB8AC3E}">
        <p14:creationId xmlns:p14="http://schemas.microsoft.com/office/powerpoint/2010/main" val="1036830935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Hibakezelés </a:t>
            </a:r>
            <a:r>
              <a:rPr lang="hu-HU" dirty="0" err="1" smtClean="0"/>
              <a:t>Continuationnel</a:t>
            </a:r>
            <a:endParaRPr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quarter" idx="14"/>
          </p:nvPr>
        </p:nvSpPr>
        <p:spPr>
          <a:xfrm>
            <a:off x="107951" y="806824"/>
            <a:ext cx="8928100" cy="6051175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t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(() =&gt;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(() =&gt; {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throw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Exception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asd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 },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TaskCreationOptions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.AttachedToParent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).Start();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.Sleep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(500);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throw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Exception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houston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baj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van!"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Ez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sosem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íródik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ki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."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t.ContinueWith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(x =&gt; {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"Hiba volt: 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x.Exception.Message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 },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TaskContinuationOptions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.OnlyOnFaulted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t.Start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"Task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elindult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/>
          </a:p>
        </p:txBody>
      </p:sp>
      <p:sp>
        <p:nvSpPr>
          <p:cNvPr id="5" name="Szövegdoboz 4"/>
          <p:cNvSpPr txBox="1">
            <a:spLocks/>
          </p:cNvSpPr>
          <p:nvPr/>
        </p:nvSpPr>
        <p:spPr>
          <a:xfrm>
            <a:off x="1142999" y="5190565"/>
            <a:ext cx="8001001" cy="166743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pPr lvl="0"/>
            <a:r>
              <a:rPr lang="en-US" sz="1600" dirty="0">
                <a:solidFill>
                  <a:srgbClr val="FFFFFF"/>
                </a:solidFill>
                <a:latin typeface="Consolas" panose="020B0609020204030204" pitchFamily="49" charset="0"/>
              </a:rPr>
              <a:t>Task </a:t>
            </a:r>
            <a:r>
              <a:rPr lang="en-US" sz="1600" dirty="0" err="1">
                <a:solidFill>
                  <a:srgbClr val="FFFFFF"/>
                </a:solidFill>
                <a:latin typeface="Consolas" panose="020B0609020204030204" pitchFamily="49" charset="0"/>
              </a:rPr>
              <a:t>elindult</a:t>
            </a:r>
            <a:endParaRPr lang="en-US" sz="1600" dirty="0">
              <a:solidFill>
                <a:srgbClr val="FFFFFF"/>
              </a:solidFill>
              <a:latin typeface="Consolas" panose="020B0609020204030204" pitchFamily="49" charset="0"/>
            </a:endParaRPr>
          </a:p>
          <a:p>
            <a:pPr lvl="0"/>
            <a:r>
              <a:rPr lang="en-US" sz="1600" dirty="0">
                <a:solidFill>
                  <a:srgbClr val="FFFFFF"/>
                </a:solidFill>
                <a:latin typeface="Consolas" panose="020B0609020204030204" pitchFamily="49" charset="0"/>
              </a:rPr>
              <a:t>Hiba volt: One or more errors occurred.</a:t>
            </a:r>
          </a:p>
        </p:txBody>
      </p:sp>
    </p:spTree>
    <p:extLst>
      <p:ext uri="{BB962C8B-B14F-4D97-AF65-F5344CB8AC3E}">
        <p14:creationId xmlns:p14="http://schemas.microsoft.com/office/powerpoint/2010/main" val="2374232092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Task</a:t>
            </a:r>
            <a:r>
              <a:rPr lang="hu-HU" dirty="0" smtClean="0"/>
              <a:t> leállítása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/>
              <a:t>A</a:t>
            </a:r>
            <a:r>
              <a:rPr lang="hu-HU" sz="2400" dirty="0" smtClean="0"/>
              <a:t> </a:t>
            </a:r>
            <a:r>
              <a:rPr lang="hu-HU" sz="2400" dirty="0" err="1" smtClean="0"/>
              <a:t>Task-ban</a:t>
            </a:r>
            <a:r>
              <a:rPr lang="hu-HU" sz="2400" dirty="0" smtClean="0"/>
              <a:t> végzett műveletben kell kezelni a leállítás lehetőségét</a:t>
            </a:r>
          </a:p>
          <a:p>
            <a:r>
              <a:rPr lang="hu-HU" sz="2400" dirty="0" smtClean="0"/>
              <a:t>Szinkronizált </a:t>
            </a:r>
            <a:r>
              <a:rPr lang="hu-HU" sz="2400" dirty="0" err="1" smtClean="0"/>
              <a:t>CancellationTokenen</a:t>
            </a:r>
            <a:r>
              <a:rPr lang="hu-HU" sz="2400" dirty="0" smtClean="0"/>
              <a:t> keresztül történik a </a:t>
            </a:r>
            <a:r>
              <a:rPr lang="hu-HU" sz="2400" dirty="0" err="1" smtClean="0"/>
              <a:t>Task</a:t>
            </a:r>
            <a:r>
              <a:rPr lang="hu-HU" sz="2400" dirty="0" smtClean="0"/>
              <a:t> értesítése, így megoldva a közös változó használatának problémáját</a:t>
            </a:r>
          </a:p>
          <a:p>
            <a:r>
              <a:rPr lang="hu-HU" sz="2400" dirty="0" smtClean="0"/>
              <a:t>Használható ellenőrzési módok:</a:t>
            </a:r>
          </a:p>
          <a:p>
            <a:pPr lvl="1"/>
            <a:r>
              <a:rPr lang="hu-HU" sz="2000" b="1" dirty="0" err="1" smtClean="0"/>
              <a:t>cancellationToken.IsCancellationRequested</a:t>
            </a:r>
            <a:r>
              <a:rPr lang="hu-HU" sz="2000" dirty="0" smtClean="0"/>
              <a:t>: </a:t>
            </a:r>
            <a:r>
              <a:rPr lang="hu-HU" sz="2000" dirty="0" err="1" smtClean="0"/>
              <a:t>bool</a:t>
            </a:r>
            <a:r>
              <a:rPr lang="hu-HU" sz="2000" dirty="0" smtClean="0"/>
              <a:t> tulajdonság. Ha igaz, ki kell lépni a függvényből</a:t>
            </a:r>
          </a:p>
          <a:p>
            <a:pPr lvl="1"/>
            <a:r>
              <a:rPr lang="hu-HU" sz="2000" b="1" dirty="0" err="1" smtClean="0"/>
              <a:t>cancellationToken.ThrowIfCancellationRequested</a:t>
            </a:r>
            <a:r>
              <a:rPr lang="hu-HU" sz="2000" b="1" dirty="0" smtClean="0"/>
              <a:t>():</a:t>
            </a:r>
            <a:r>
              <a:rPr lang="hu-HU" sz="2000" dirty="0" smtClean="0"/>
              <a:t> </a:t>
            </a:r>
            <a:r>
              <a:rPr lang="hu-HU" sz="2000" dirty="0" err="1" smtClean="0"/>
              <a:t>Exception</a:t>
            </a:r>
            <a:r>
              <a:rPr lang="hu-HU" sz="2000" dirty="0" smtClean="0"/>
              <a:t> keletkezik, ha leállítás volt kérelmezve (ezzel kilép a függvényből)</a:t>
            </a:r>
          </a:p>
          <a:p>
            <a:pPr lvl="1"/>
            <a:r>
              <a:rPr lang="hu-HU" sz="2000" dirty="0" smtClean="0"/>
              <a:t>Előny: az </a:t>
            </a:r>
            <a:r>
              <a:rPr lang="hu-HU" sz="2000" dirty="0" err="1" smtClean="0"/>
              <a:t>Exception</a:t>
            </a:r>
            <a:r>
              <a:rPr lang="hu-HU" sz="2000" dirty="0" smtClean="0"/>
              <a:t> egyértelműen mutatja, hogy a leállás nem a művelet vége miatt történt</a:t>
            </a:r>
          </a:p>
          <a:p>
            <a:pPr lvl="1"/>
            <a:endParaRPr lang="hu-HU" sz="2000" dirty="0" smtClean="0"/>
          </a:p>
          <a:p>
            <a:pPr lvl="1"/>
            <a:endParaRPr lang="hu-HU" sz="2000" dirty="0"/>
          </a:p>
          <a:p>
            <a:pPr lvl="1"/>
            <a:endParaRPr lang="hu-HU" sz="2000" dirty="0" smtClean="0"/>
          </a:p>
        </p:txBody>
      </p:sp>
    </p:spTree>
    <p:extLst>
      <p:ext uri="{BB962C8B-B14F-4D97-AF65-F5344CB8AC3E}">
        <p14:creationId xmlns:p14="http://schemas.microsoft.com/office/powerpoint/2010/main" val="891446489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Task</a:t>
            </a:r>
            <a:r>
              <a:rPr lang="hu-HU" dirty="0" smtClean="0"/>
              <a:t> leállítása</a:t>
            </a:r>
            <a:endParaRPr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quarter" idx="14"/>
          </p:nvPr>
        </p:nvSpPr>
        <p:spPr>
          <a:xfrm>
            <a:off x="107951" y="806824"/>
            <a:ext cx="8928100" cy="6051175"/>
          </a:xfrm>
        </p:spPr>
        <p:txBody>
          <a:bodyPr/>
          <a:lstStyle/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CancellationTokenSource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cts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CancellationTokenSource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t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(() =&gt; {</a:t>
            </a:r>
          </a:p>
          <a:p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nn-NO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nn-NO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 i = 0; i &lt; 1000; i++)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.Sleep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(10);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"\t"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cts.Token.IsCancellationRequested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cts.Token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t.Start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"Task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elindult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!"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.Sleep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(1200);</a:t>
            </a:r>
          </a:p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Leállítás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kezdeményezése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..."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cts.Cancel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en-US" dirty="0"/>
          </a:p>
        </p:txBody>
      </p:sp>
      <p:sp>
        <p:nvSpPr>
          <p:cNvPr id="5" name="Szövegdoboz 4"/>
          <p:cNvSpPr txBox="1">
            <a:spLocks/>
          </p:cNvSpPr>
          <p:nvPr/>
        </p:nvSpPr>
        <p:spPr>
          <a:xfrm>
            <a:off x="1142999" y="4235823"/>
            <a:ext cx="8001001" cy="26221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pPr lvl="0"/>
            <a:r>
              <a:rPr lang="en-US" sz="1600" dirty="0">
                <a:solidFill>
                  <a:srgbClr val="FFFFFF"/>
                </a:solidFill>
                <a:latin typeface="Consolas" panose="020B0609020204030204" pitchFamily="49" charset="0"/>
              </a:rPr>
              <a:t>Task </a:t>
            </a:r>
            <a:r>
              <a:rPr lang="en-US" sz="1600" dirty="0" err="1">
                <a:solidFill>
                  <a:srgbClr val="FFFFFF"/>
                </a:solidFill>
                <a:latin typeface="Consolas" panose="020B0609020204030204" pitchFamily="49" charset="0"/>
              </a:rPr>
              <a:t>elindult</a:t>
            </a:r>
            <a:r>
              <a:rPr lang="en-US" sz="1600" dirty="0">
                <a:solidFill>
                  <a:srgbClr val="FFFFFF"/>
                </a:solidFill>
                <a:latin typeface="Consolas" panose="020B0609020204030204" pitchFamily="49" charset="0"/>
              </a:rPr>
              <a:t>!</a:t>
            </a:r>
          </a:p>
          <a:p>
            <a:pPr lvl="0"/>
            <a:r>
              <a:rPr lang="en-US" sz="1600" dirty="0">
                <a:solidFill>
                  <a:srgbClr val="FFFFFF"/>
                </a:solidFill>
                <a:latin typeface="Consolas" panose="020B0609020204030204" pitchFamily="49" charset="0"/>
              </a:rPr>
              <a:t>0       1       2       3       4       5       6       7       8       9       10      11      12      13      14</a:t>
            </a:r>
          </a:p>
          <a:p>
            <a:pPr lvl="0"/>
            <a:r>
              <a:rPr lang="en-US" sz="1600" dirty="0">
                <a:solidFill>
                  <a:srgbClr val="FFFFFF"/>
                </a:solidFill>
                <a:latin typeface="Consolas" panose="020B0609020204030204" pitchFamily="49" charset="0"/>
              </a:rPr>
              <a:t>15      16      17      18      19      20      21      22      23      24      25      26      27      28      29</a:t>
            </a:r>
          </a:p>
          <a:p>
            <a:pPr lvl="0"/>
            <a:r>
              <a:rPr lang="en-US" sz="1600" dirty="0">
                <a:solidFill>
                  <a:srgbClr val="FFFFFF"/>
                </a:solidFill>
                <a:latin typeface="Consolas" panose="020B0609020204030204" pitchFamily="49" charset="0"/>
              </a:rPr>
              <a:t>30      31      32      33      34      35      36      37      38      39      40      41      42      43      44</a:t>
            </a:r>
          </a:p>
          <a:p>
            <a:pPr lvl="0"/>
            <a:r>
              <a:rPr lang="en-US" sz="1600" dirty="0">
                <a:solidFill>
                  <a:srgbClr val="FFFFFF"/>
                </a:solidFill>
                <a:latin typeface="Consolas" panose="020B0609020204030204" pitchFamily="49" charset="0"/>
              </a:rPr>
              <a:t>45      46      47      48      49      50      51      52      53      </a:t>
            </a:r>
            <a:r>
              <a:rPr lang="en-US" sz="1600" dirty="0" err="1" smtClean="0">
                <a:solidFill>
                  <a:srgbClr val="FFFFFF"/>
                </a:solidFill>
                <a:latin typeface="Consolas" panose="020B0609020204030204" pitchFamily="49" charset="0"/>
              </a:rPr>
              <a:t>Leállítás</a:t>
            </a:r>
            <a:r>
              <a:rPr lang="en-US" sz="1600" dirty="0" smtClean="0">
                <a:solidFill>
                  <a:srgbClr val="FFFFF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Consolas" panose="020B0609020204030204" pitchFamily="49" charset="0"/>
              </a:rPr>
              <a:t>kezdeményezése</a:t>
            </a:r>
            <a:r>
              <a:rPr lang="en-US" sz="1600" dirty="0">
                <a:solidFill>
                  <a:srgbClr val="FFFFFF"/>
                </a:solidFill>
                <a:latin typeface="Consolas" panose="020B0609020204030204" pitchFamily="49" charset="0"/>
              </a:rPr>
              <a:t>...</a:t>
            </a:r>
          </a:p>
          <a:p>
            <a:pPr lvl="0"/>
            <a:r>
              <a:rPr lang="hu-HU" sz="1600" noProof="0" dirty="0" smtClean="0">
                <a:solidFill>
                  <a:srgbClr val="FFFFFF"/>
                </a:solidFill>
                <a:latin typeface="Consolas" panose="020B0609020204030204" pitchFamily="49" charset="0"/>
              </a:rPr>
              <a:t>54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</p:txBody>
      </p:sp>
      <p:sp>
        <p:nvSpPr>
          <p:cNvPr id="6" name="Téglalap 5"/>
          <p:cNvSpPr/>
          <p:nvPr/>
        </p:nvSpPr>
        <p:spPr bwMode="auto">
          <a:xfrm>
            <a:off x="107951" y="2807368"/>
            <a:ext cx="8928100" cy="705853"/>
          </a:xfrm>
          <a:prstGeom prst="rect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4B4B36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629287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Task</a:t>
            </a:r>
            <a:r>
              <a:rPr lang="hu-HU" dirty="0" smtClean="0"/>
              <a:t> leállítása - kivétel</a:t>
            </a:r>
            <a:endParaRPr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quarter" idx="14"/>
          </p:nvPr>
        </p:nvSpPr>
        <p:spPr>
          <a:xfrm>
            <a:off x="107951" y="806824"/>
            <a:ext cx="8928100" cy="6051175"/>
          </a:xfrm>
        </p:spPr>
        <p:txBody>
          <a:bodyPr/>
          <a:lstStyle/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CancellationTokenSource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cts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CancellationTokenSource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t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(() =&gt; {</a:t>
            </a:r>
          </a:p>
          <a:p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nn-NO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nn-NO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 i = 0; i &lt; 1000; i++)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.Sleep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(10);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"\t"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cts.Token.ThrowIfCancellationRequested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hu-HU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cts.Token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t.Start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"Task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elindult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!"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.Sleep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(1200);</a:t>
            </a:r>
          </a:p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Leállítás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kezdeményezése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..."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cts.Cancel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en-US" dirty="0"/>
          </a:p>
        </p:txBody>
      </p:sp>
      <p:sp>
        <p:nvSpPr>
          <p:cNvPr id="6" name="Téglalap 5"/>
          <p:cNvSpPr/>
          <p:nvPr/>
        </p:nvSpPr>
        <p:spPr bwMode="auto">
          <a:xfrm>
            <a:off x="107951" y="2823410"/>
            <a:ext cx="8928100" cy="368969"/>
          </a:xfrm>
          <a:prstGeom prst="rect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4B4B36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083312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Task</a:t>
            </a:r>
            <a:r>
              <a:rPr lang="hu-HU" dirty="0" smtClean="0"/>
              <a:t> leállítása</a:t>
            </a:r>
            <a:endParaRPr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quarter" idx="14"/>
          </p:nvPr>
        </p:nvSpPr>
        <p:spPr>
          <a:xfrm>
            <a:off x="107951" y="806824"/>
            <a:ext cx="8928100" cy="6051175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try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{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t.Wait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 }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catch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AggregateException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e)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e.Handle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=&gt;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OperationCanceledException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Leállítva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!"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OperationCanceledException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hu-HU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hu-HU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5" name="Szövegdoboz 4"/>
          <p:cNvSpPr txBox="1">
            <a:spLocks/>
          </p:cNvSpPr>
          <p:nvPr/>
        </p:nvSpPr>
        <p:spPr>
          <a:xfrm>
            <a:off x="1" y="3563471"/>
            <a:ext cx="9144000" cy="259528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pPr lvl="0"/>
            <a:r>
              <a:rPr lang="en-US" sz="1600" dirty="0">
                <a:solidFill>
                  <a:srgbClr val="FFFFFF"/>
                </a:solidFill>
                <a:latin typeface="Consolas" panose="020B0609020204030204" pitchFamily="49" charset="0"/>
              </a:rPr>
              <a:t>Task </a:t>
            </a:r>
            <a:r>
              <a:rPr lang="en-US" sz="1600" dirty="0" err="1">
                <a:solidFill>
                  <a:srgbClr val="FFFFFF"/>
                </a:solidFill>
                <a:latin typeface="Consolas" panose="020B0609020204030204" pitchFamily="49" charset="0"/>
              </a:rPr>
              <a:t>elindult</a:t>
            </a:r>
            <a:r>
              <a:rPr lang="en-US" sz="1600" dirty="0">
                <a:solidFill>
                  <a:srgbClr val="FFFFFF"/>
                </a:solidFill>
                <a:latin typeface="Consolas" panose="020B0609020204030204" pitchFamily="49" charset="0"/>
              </a:rPr>
              <a:t>!</a:t>
            </a:r>
          </a:p>
          <a:p>
            <a:pPr lvl="0"/>
            <a:r>
              <a:rPr lang="en-US" sz="1600" dirty="0">
                <a:solidFill>
                  <a:srgbClr val="FFFFFF"/>
                </a:solidFill>
                <a:latin typeface="Consolas" panose="020B0609020204030204" pitchFamily="49" charset="0"/>
              </a:rPr>
              <a:t>0       1       2       3       4       5       6       7       8       9       10      11      12      13      14</a:t>
            </a:r>
          </a:p>
          <a:p>
            <a:pPr lvl="0"/>
            <a:r>
              <a:rPr lang="en-US" sz="1600" dirty="0">
                <a:solidFill>
                  <a:srgbClr val="FFFFFF"/>
                </a:solidFill>
                <a:latin typeface="Consolas" panose="020B0609020204030204" pitchFamily="49" charset="0"/>
              </a:rPr>
              <a:t>15      16      17      18      19      20      21      22      23      24      25      26      27      28      29</a:t>
            </a:r>
          </a:p>
          <a:p>
            <a:pPr lvl="0"/>
            <a:r>
              <a:rPr lang="en-US" sz="1600" dirty="0">
                <a:solidFill>
                  <a:srgbClr val="FFFFFF"/>
                </a:solidFill>
                <a:latin typeface="Consolas" panose="020B0609020204030204" pitchFamily="49" charset="0"/>
              </a:rPr>
              <a:t>30      31      32      33      34      35      36      37      38      39      40      41      42      43      44</a:t>
            </a:r>
          </a:p>
          <a:p>
            <a:pPr lvl="0"/>
            <a:r>
              <a:rPr lang="en-US" sz="1600" dirty="0">
                <a:solidFill>
                  <a:srgbClr val="FFFFFF"/>
                </a:solidFill>
                <a:latin typeface="Consolas" panose="020B0609020204030204" pitchFamily="49" charset="0"/>
              </a:rPr>
              <a:t>45      46      47      48      49      50      51      52 </a:t>
            </a:r>
            <a:r>
              <a:rPr lang="en-US" sz="1600" dirty="0" smtClean="0">
                <a:solidFill>
                  <a:srgbClr val="FFFFFF"/>
                </a:solidFill>
                <a:latin typeface="Consolas" panose="020B0609020204030204" pitchFamily="49" charset="0"/>
              </a:rPr>
              <a:t>     53 </a:t>
            </a:r>
            <a:r>
              <a:rPr lang="en-US" sz="1600" dirty="0" err="1" smtClean="0">
                <a:solidFill>
                  <a:srgbClr val="FFFFFF"/>
                </a:solidFill>
                <a:latin typeface="Consolas" panose="020B0609020204030204" pitchFamily="49" charset="0"/>
              </a:rPr>
              <a:t>Leállítás</a:t>
            </a:r>
            <a:r>
              <a:rPr lang="en-US" sz="1600" dirty="0" smtClean="0">
                <a:solidFill>
                  <a:srgbClr val="FFFFF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  <a:latin typeface="Consolas" panose="020B0609020204030204" pitchFamily="49" charset="0"/>
              </a:rPr>
              <a:t>kezdeményezése</a:t>
            </a:r>
            <a:r>
              <a:rPr lang="en-US" sz="1600" dirty="0" smtClean="0">
                <a:solidFill>
                  <a:srgbClr val="FFFFFF"/>
                </a:solidFill>
                <a:latin typeface="Consolas" panose="020B0609020204030204" pitchFamily="49" charset="0"/>
              </a:rPr>
              <a:t>...</a:t>
            </a:r>
          </a:p>
          <a:p>
            <a:pPr lvl="0"/>
            <a:r>
              <a:rPr lang="hu-HU" sz="1600" dirty="0" smtClean="0">
                <a:solidFill>
                  <a:srgbClr val="FFFFFF"/>
                </a:solidFill>
                <a:latin typeface="Consolas" panose="020B0609020204030204" pitchFamily="49" charset="0"/>
              </a:rPr>
              <a:t>54</a:t>
            </a:r>
            <a:r>
              <a:rPr lang="en-US" sz="1600" dirty="0" smtClean="0">
                <a:solidFill>
                  <a:srgbClr val="FFFFFF"/>
                </a:solidFill>
                <a:latin typeface="Consolas" panose="020B0609020204030204" pitchFamily="49" charset="0"/>
              </a:rPr>
              <a:t>     </a:t>
            </a:r>
            <a:r>
              <a:rPr lang="en-US" sz="1600" dirty="0" err="1">
                <a:solidFill>
                  <a:srgbClr val="FFFFFF"/>
                </a:solidFill>
                <a:latin typeface="Consolas" panose="020B0609020204030204" pitchFamily="49" charset="0"/>
              </a:rPr>
              <a:t>Leállítva</a:t>
            </a:r>
            <a:r>
              <a:rPr lang="en-US" sz="1600" dirty="0">
                <a:solidFill>
                  <a:srgbClr val="FFFFFF"/>
                </a:solidFill>
                <a:latin typeface="Consolas" panose="020B0609020204030204" pitchFamily="49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09688175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en-US" sz="2800" dirty="0" err="1" smtClean="0"/>
              <a:t>System.Threading.Thread</a:t>
            </a:r>
            <a:r>
              <a:rPr lang="hu-HU" altLang="en-US" sz="2800" dirty="0" smtClean="0"/>
              <a:t> (</a:t>
            </a:r>
            <a:r>
              <a:rPr lang="hu-HU" altLang="en-US" sz="2800" dirty="0"/>
              <a:t>kivonatos </a:t>
            </a:r>
            <a:r>
              <a:rPr lang="hu-HU" altLang="en-US" sz="2800" dirty="0" smtClean="0"/>
              <a:t>referencia)</a:t>
            </a:r>
          </a:p>
        </p:txBody>
      </p:sp>
      <p:graphicFrame>
        <p:nvGraphicFramePr>
          <p:cNvPr id="397446" name="Group 134"/>
          <p:cNvGraphicFramePr>
            <a:graphicFrameLocks noGrp="1"/>
          </p:cNvGraphicFramePr>
          <p:nvPr/>
        </p:nvGraphicFramePr>
        <p:xfrm>
          <a:off x="539750" y="1190625"/>
          <a:ext cx="8424863" cy="4929184"/>
        </p:xfrm>
        <a:graphic>
          <a:graphicData uri="http://schemas.openxmlformats.org/drawingml/2006/table">
            <a:tbl>
              <a:tblPr/>
              <a:tblGrid>
                <a:gridCol w="2519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032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Metódusok</a:t>
                      </a:r>
                    </a:p>
                  </a:txBody>
                  <a:tcPr marL="108000" marR="0" marT="18000" marB="18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28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Start()</a:t>
                      </a:r>
                    </a:p>
                  </a:txBody>
                  <a:tcPr marL="108000" marR="0" marT="18000" marB="18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Szál indítása</a:t>
                      </a:r>
                    </a:p>
                  </a:txBody>
                  <a:tcPr marL="108000" marR="0" marT="18000" marB="18000" anchor="ctr" horzOverflow="overflow">
                    <a:lnL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Suspend(), Resume()</a:t>
                      </a:r>
                    </a:p>
                  </a:txBody>
                  <a:tcPr marL="108000" marR="0" marT="18000" marB="18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Szál felfüggesztése, illetve folytatása</a:t>
                      </a:r>
                    </a:p>
                  </a:txBody>
                  <a:tcPr marL="108000" marR="0" marT="18000" marB="18000" anchor="ctr" horzOverflow="overflow">
                    <a:lnL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Abort()</a:t>
                      </a:r>
                    </a:p>
                  </a:txBody>
                  <a:tcPr marL="108000" marR="0" marT="18000" marB="18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Szál leállítása</a:t>
                      </a:r>
                    </a:p>
                  </a:txBody>
                  <a:tcPr marL="108000" marR="0" marT="18000" marB="18000" anchor="ctr" horzOverflow="overflow">
                    <a:lnL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GetHashCode()</a:t>
                      </a:r>
                    </a:p>
                  </a:txBody>
                  <a:tcPr marL="108000" marR="0" marT="18000" marB="18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Szál azonosítójának lekérése</a:t>
                      </a:r>
                    </a:p>
                  </a:txBody>
                  <a:tcPr marL="108000" marR="0" marT="18000" marB="18000" anchor="ctr" horzOverflow="overflow">
                    <a:lnL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Sleep()</a:t>
                      </a:r>
                    </a:p>
                  </a:txBody>
                  <a:tcPr marL="108000" marR="0" marT="18000" marB="18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Várakozás a megadott időintervallum elteltéig</a:t>
                      </a:r>
                    </a:p>
                  </a:txBody>
                  <a:tcPr marL="108000" marR="0" marT="18000" marB="18000" anchor="ctr" horzOverflow="overflow">
                    <a:lnL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Join()</a:t>
                      </a:r>
                    </a:p>
                  </a:txBody>
                  <a:tcPr marL="108000" marR="0" marT="18000" marB="18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Várakozás az adott szál befejeződésére</a:t>
                      </a:r>
                    </a:p>
                  </a:txBody>
                  <a:tcPr marL="108000" marR="0" marT="18000" marB="18000" anchor="ctr" horzOverflow="overflow">
                    <a:lnL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32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Tulajdonságok</a:t>
                      </a:r>
                    </a:p>
                  </a:txBody>
                  <a:tcPr marL="108000" marR="0" marT="18000" marB="18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28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46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CurrentCulture, CurrentUICulture</a:t>
                      </a:r>
                    </a:p>
                  </a:txBody>
                  <a:tcPr marL="108000" marR="0" marT="18000" marB="18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 szálhoz tartozó aktuális kultúra, illetve a szálhoz tartozó felhasználói felület kiválasztott nyelve</a:t>
                      </a:r>
                    </a:p>
                  </a:txBody>
                  <a:tcPr marL="108000" marR="0" marT="18000" marB="18000" anchor="ctr" horzOverflow="overflow">
                    <a:lnL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IsBackground</a:t>
                      </a:r>
                    </a:p>
                  </a:txBody>
                  <a:tcPr marL="108000" marR="0" marT="18000" marB="18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Az adott szál háttérszál vagy előtérszál*</a:t>
                      </a:r>
                    </a:p>
                  </a:txBody>
                  <a:tcPr marL="108000" marR="0" marT="18000" marB="18000" anchor="ctr" horzOverflow="overflow">
                    <a:lnL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IsThreadPoolThread</a:t>
                      </a:r>
                    </a:p>
                  </a:txBody>
                  <a:tcPr marL="108000" marR="0" marT="18000" marB="18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Az adott szál a ThreadPool egyik szála-e</a:t>
                      </a:r>
                    </a:p>
                  </a:txBody>
                  <a:tcPr marL="108000" marR="0" marT="18000" marB="18000" anchor="ctr" horzOverflow="overflow">
                    <a:lnL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ManagedThreadID</a:t>
                      </a:r>
                    </a:p>
                  </a:txBody>
                  <a:tcPr marL="108000" marR="0" marT="18000" marB="18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 szál egyedi azonosítója</a:t>
                      </a:r>
                    </a:p>
                  </a:txBody>
                  <a:tcPr marL="108000" marR="0" marT="18000" marB="18000" anchor="ctr" horzOverflow="overflow">
                    <a:lnL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Name</a:t>
                      </a:r>
                    </a:p>
                  </a:txBody>
                  <a:tcPr marL="108000" marR="0" marT="18000" marB="18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 szál megnevezése</a:t>
                      </a:r>
                    </a:p>
                  </a:txBody>
                  <a:tcPr marL="108000" marR="0" marT="18000" marB="18000" anchor="ctr" horzOverflow="overflow">
                    <a:lnL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0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Priority</a:t>
                      </a:r>
                    </a:p>
                  </a:txBody>
                  <a:tcPr marL="108000" marR="0" marT="18000" marB="18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 szál prioritása (fontossági szintje)</a:t>
                      </a:r>
                    </a:p>
                  </a:txBody>
                  <a:tcPr marL="108000" marR="0" marT="18000" marB="18000" anchor="ctr" horzOverflow="overflow">
                    <a:lnL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0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ThreadState</a:t>
                      </a:r>
                    </a:p>
                  </a:txBody>
                  <a:tcPr marL="108000" marR="0" marT="18000" marB="18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 szál aktuális állapota(i)</a:t>
                      </a:r>
                    </a:p>
                  </a:txBody>
                  <a:tcPr marL="108000" marR="0" marT="18000" marB="18000" anchor="ctr" horzOverflow="overflow">
                    <a:lnL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397447" name="Rectangle 135"/>
          <p:cNvSpPr>
            <a:spLocks noChangeArrowheads="1"/>
          </p:cNvSpPr>
          <p:nvPr/>
        </p:nvSpPr>
        <p:spPr bwMode="auto">
          <a:xfrm>
            <a:off x="107950" y="6237288"/>
            <a:ext cx="89281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hu-HU" altLang="en-US" baseline="30000">
                <a:solidFill>
                  <a:schemeClr val="tx1"/>
                </a:solidFill>
              </a:rPr>
              <a:t>*</a:t>
            </a:r>
            <a:r>
              <a:rPr lang="hu-HU" altLang="en-US">
                <a:solidFill>
                  <a:schemeClr val="tx1"/>
                </a:solidFill>
              </a:rPr>
              <a:t>	</a:t>
            </a:r>
            <a:r>
              <a:rPr lang="hu-HU" altLang="en-US" sz="1200">
                <a:solidFill>
                  <a:schemeClr val="tx1"/>
                </a:solidFill>
              </a:rPr>
              <a:t>A programok futása véget ér, ha az utolsó előtérszál is lefutott (az esetleg még futó háttérszálak ekkor automatikusan megszűnnek).</a:t>
            </a:r>
          </a:p>
        </p:txBody>
      </p:sp>
      <p:sp>
        <p:nvSpPr>
          <p:cNvPr id="32822" name="Dia számának helye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hu-HU" altLang="en-US" sz="1000" b="0" dirty="0"/>
          </a:p>
        </p:txBody>
      </p:sp>
      <p:sp>
        <p:nvSpPr>
          <p:cNvPr id="32823" name="Élőláb helye 6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hu-HU" altLang="en-US" sz="1000" b="0" dirty="0" smtClean="0"/>
          </a:p>
        </p:txBody>
      </p:sp>
    </p:spTree>
    <p:extLst>
      <p:ext uri="{BB962C8B-B14F-4D97-AF65-F5344CB8AC3E}">
        <p14:creationId xmlns:p14="http://schemas.microsoft.com/office/powerpoint/2010/main" val="902880073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9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97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44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Task</a:t>
            </a:r>
            <a:r>
              <a:rPr lang="hu-HU" dirty="0" smtClean="0"/>
              <a:t> leállítása - </a:t>
            </a:r>
            <a:r>
              <a:rPr lang="hu-HU" dirty="0" err="1" smtClean="0"/>
              <a:t>continuation</a:t>
            </a:r>
            <a:endParaRPr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quarter" idx="14"/>
          </p:nvPr>
        </p:nvSpPr>
        <p:spPr>
          <a:xfrm>
            <a:off x="107951" y="806824"/>
            <a:ext cx="8928100" cy="6051175"/>
          </a:xfrm>
        </p:spPr>
        <p:txBody>
          <a:bodyPr/>
          <a:lstStyle/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CancellationTokenSource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cts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CancellationTokenSource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t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(() =&gt; {</a:t>
            </a:r>
          </a:p>
          <a:p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nn-NO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nn-NO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 i = 0; i &lt; 1000; i++)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.Sleep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(10);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"\t"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cts.Token.ThrowIfCancellationRequested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cts.Token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t.ContinueWith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(x =&gt; {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Leállítva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!"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 },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TaskContinuationOptions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.OnlyOnCanceled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t.Start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"Task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elindult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!"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.Sleep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(600);</a:t>
            </a:r>
          </a:p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Leállítás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kezdeményezése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..."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cts.Cancel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en-US" dirty="0"/>
          </a:p>
        </p:txBody>
      </p:sp>
      <p:sp>
        <p:nvSpPr>
          <p:cNvPr id="3" name="Téglalap 2"/>
          <p:cNvSpPr/>
          <p:nvPr/>
        </p:nvSpPr>
        <p:spPr bwMode="auto">
          <a:xfrm>
            <a:off x="107951" y="4122821"/>
            <a:ext cx="8928100" cy="705853"/>
          </a:xfrm>
          <a:prstGeom prst="rect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4B4B36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571195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GUI-elem kezelése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Windows-os grafikusfelület-elemekhez általában nem lehet hozzányúlni, csak a létrehozó szálról (GUI szál)</a:t>
            </a:r>
          </a:p>
          <a:p>
            <a:pPr lvl="1"/>
            <a:r>
              <a:rPr lang="hu-HU" dirty="0" smtClean="0"/>
              <a:t>Még közvetve sem </a:t>
            </a:r>
          </a:p>
          <a:p>
            <a:pPr lvl="1"/>
            <a:r>
              <a:rPr lang="hu-HU" dirty="0" smtClean="0"/>
              <a:t>WPF, Windows Forms is! </a:t>
            </a:r>
          </a:p>
          <a:p>
            <a:pPr lvl="1"/>
            <a:r>
              <a:rPr lang="hu-HU" dirty="0" smtClean="0"/>
              <a:t>Van kevés kivétel (bizonyos függvények, adatkötésnél a PropertyChanged)</a:t>
            </a:r>
          </a:p>
          <a:p>
            <a:r>
              <a:rPr lang="hu-HU" dirty="0" smtClean="0"/>
              <a:t>Általános megoldás: Invoke</a:t>
            </a:r>
          </a:p>
          <a:p>
            <a:pPr lvl="1"/>
            <a:r>
              <a:rPr lang="hu-HU" dirty="0" smtClean="0"/>
              <a:t>Függvény végrehajtatása a GUI szállal</a:t>
            </a:r>
            <a:endParaRPr lang="en-GB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05150" y="4592948"/>
            <a:ext cx="8830900" cy="162705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 tIns="18000" bIns="0"/>
          <a:lstStyle>
            <a:lvl1pPr marL="266700" indent="-266700" algn="l" defTabSz="542925" eaLnBrk="0" hangingPunct="0">
              <a:spcBef>
                <a:spcPct val="20000"/>
              </a:spcBef>
              <a:buChar char="•"/>
              <a:tabLst>
                <a:tab pos="447675" algn="l"/>
                <a:tab pos="628650" algn="l"/>
                <a:tab pos="809625" algn="l"/>
              </a:tabLst>
              <a:defRPr sz="2400"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defTabSz="542925" eaLnBrk="0" hangingPunct="0">
              <a:spcBef>
                <a:spcPct val="20000"/>
              </a:spcBef>
              <a:buChar char="–"/>
              <a:tabLst>
                <a:tab pos="447675" algn="l"/>
                <a:tab pos="628650" algn="l"/>
                <a:tab pos="809625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defTabSz="542925" eaLnBrk="0" hangingPunct="0">
              <a:spcBef>
                <a:spcPct val="20000"/>
              </a:spcBef>
              <a:buChar char="•"/>
              <a:tabLst>
                <a:tab pos="447675" algn="l"/>
                <a:tab pos="628650" algn="l"/>
                <a:tab pos="809625" algn="l"/>
              </a:tabLst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defTabSz="542925" eaLnBrk="0" hangingPunct="0">
              <a:spcBef>
                <a:spcPct val="20000"/>
              </a:spcBef>
              <a:buChar char="–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defTabSz="542925" eaLnBrk="0" hangingPunct="0">
              <a:spcBef>
                <a:spcPct val="20000"/>
              </a:spcBef>
              <a:buChar char="»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542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542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542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542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>
              <a:buNone/>
            </a:pPr>
            <a:r>
              <a:rPr lang="en-GB" sz="1600" b="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Dispatcher.Invoke</a:t>
            </a:r>
            <a:r>
              <a:rPr lang="en-GB" sz="1600" b="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(() =&gt;</a:t>
            </a:r>
          </a:p>
          <a:p>
            <a:pPr marL="0" indent="0">
              <a:buNone/>
            </a:pPr>
            <a:r>
              <a:rPr lang="en-GB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GB" sz="1600" b="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GB" sz="16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label.Content</a:t>
            </a:r>
            <a:r>
              <a:rPr lang="en-GB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hu-HU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...</a:t>
            </a:r>
            <a:r>
              <a:rPr lang="en-GB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</a:t>
            </a:r>
            <a:endParaRPr lang="en-GB" sz="1600" b="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1600" b="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hu-HU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</a:t>
            </a:r>
            <a:r>
              <a:rPr lang="en-GB" sz="16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ist</a:t>
            </a:r>
            <a:r>
              <a:rPr lang="hu-HU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Box</a:t>
            </a:r>
            <a:r>
              <a:rPr lang="en-GB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en-GB" sz="16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Items.Add</a:t>
            </a:r>
            <a:r>
              <a:rPr lang="en-GB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hu-HU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...</a:t>
            </a:r>
            <a:r>
              <a:rPr lang="en-GB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endParaRPr lang="hu-HU" sz="1600" b="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});</a:t>
            </a:r>
            <a:endParaRPr lang="hu-HU" sz="1600" b="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182692854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GUI-elem kezelése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 smtClean="0"/>
              <a:t>Rövidebb módszer, ha a Task eredményét kiíró műveletet is külön Taskként indítjuk, megadott taskütemező (TaskScheduler) segítségével</a:t>
            </a:r>
          </a:p>
          <a:p>
            <a:r>
              <a:rPr lang="hu-HU" sz="2400" dirty="0" smtClean="0"/>
              <a:t>Beépített taskütemezők:</a:t>
            </a:r>
          </a:p>
          <a:p>
            <a:pPr lvl="1"/>
            <a:r>
              <a:rPr lang="hu-HU" sz="2000" dirty="0" smtClean="0"/>
              <a:t>Thread Pool Task Scheduler: a ThreadPool-on indítja a taskokat (alapértelmezett)</a:t>
            </a:r>
          </a:p>
          <a:p>
            <a:pPr lvl="1"/>
            <a:r>
              <a:rPr lang="hu-HU" sz="2000" dirty="0" smtClean="0"/>
              <a:t>Synchronization Context Task Scheduler: a felhasználói felület szálján indítja a taskokat – ezzel kell indítani, ha GUI-elemet akarunk kezelni</a:t>
            </a:r>
          </a:p>
          <a:p>
            <a:pPr marL="457200" lvl="1" indent="0">
              <a:buNone/>
            </a:pPr>
            <a:r>
              <a:rPr lang="hu-HU" sz="2000" dirty="0" smtClean="0"/>
              <a:t>	Referencia „megszerzése”: a GUI szálján 	</a:t>
            </a:r>
            <a:r>
              <a:rPr kumimoji="0" lang="hu-H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B91AF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</a:rPr>
              <a:t>TaskScheduler</a:t>
            </a:r>
            <a:r>
              <a:rPr lang="hu-HU" sz="1400" kern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.FromCurrentSynchronizationContext</a:t>
            </a:r>
            <a:r>
              <a:rPr lang="hu-HU" sz="1400" kern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  <a:endParaRPr lang="hu-HU" sz="2000" dirty="0" smtClean="0"/>
          </a:p>
          <a:p>
            <a:pPr lvl="1"/>
            <a:endParaRPr lang="hu-HU" sz="20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54169" y="4379495"/>
            <a:ext cx="8830900" cy="23885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 tIns="18000" bIns="0"/>
          <a:lstStyle>
            <a:lvl1pPr marL="266700" indent="-266700" algn="l" defTabSz="542925" eaLnBrk="0" hangingPunct="0">
              <a:spcBef>
                <a:spcPct val="20000"/>
              </a:spcBef>
              <a:buChar char="•"/>
              <a:tabLst>
                <a:tab pos="447675" algn="l"/>
                <a:tab pos="628650" algn="l"/>
                <a:tab pos="809625" algn="l"/>
              </a:tabLst>
              <a:defRPr sz="2400"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defTabSz="542925" eaLnBrk="0" hangingPunct="0">
              <a:spcBef>
                <a:spcPct val="20000"/>
              </a:spcBef>
              <a:buChar char="–"/>
              <a:tabLst>
                <a:tab pos="447675" algn="l"/>
                <a:tab pos="628650" algn="l"/>
                <a:tab pos="809625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defTabSz="542925" eaLnBrk="0" hangingPunct="0">
              <a:spcBef>
                <a:spcPct val="20000"/>
              </a:spcBef>
              <a:buChar char="•"/>
              <a:tabLst>
                <a:tab pos="447675" algn="l"/>
                <a:tab pos="628650" algn="l"/>
                <a:tab pos="809625" algn="l"/>
              </a:tabLst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defTabSz="542925" eaLnBrk="0" hangingPunct="0">
              <a:spcBef>
                <a:spcPct val="20000"/>
              </a:spcBef>
              <a:buChar char="–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defTabSz="542925" eaLnBrk="0" hangingPunct="0">
              <a:spcBef>
                <a:spcPct val="20000"/>
              </a:spcBef>
              <a:buChar char="»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542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542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542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542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>
              <a:buNone/>
            </a:pPr>
            <a:r>
              <a:rPr lang="en-GB" sz="1600" b="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en-GB" sz="1600" b="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GB" sz="1600" b="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GB" sz="1600" b="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&gt; </a:t>
            </a:r>
            <a:r>
              <a:rPr lang="en-GB" sz="1600" b="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taskWithReturnValue</a:t>
            </a:r>
            <a:r>
              <a:rPr lang="en-GB" sz="1600" b="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endParaRPr lang="hu-HU" sz="1600" b="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hu-HU" sz="1600" b="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GB" sz="1600" b="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en-GB" sz="16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.Run</a:t>
            </a:r>
            <a:r>
              <a:rPr lang="en-GB" sz="1600" b="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(() =&gt; { </a:t>
            </a:r>
            <a:r>
              <a:rPr lang="en-GB" sz="1600" b="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Thread</a:t>
            </a:r>
            <a:r>
              <a:rPr lang="en-GB" sz="1600" b="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.Sleep</a:t>
            </a:r>
            <a:r>
              <a:rPr lang="en-GB" sz="1600" b="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(1000); </a:t>
            </a:r>
            <a:r>
              <a:rPr lang="en-GB" sz="1600" b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en-GB" sz="1600" b="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6; });</a:t>
            </a:r>
          </a:p>
          <a:p>
            <a:pPr marL="0" indent="0">
              <a:buNone/>
            </a:pPr>
            <a:endParaRPr lang="hu-HU" sz="1600" b="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hu-HU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taskWithReturnValue.ContinueWith(</a:t>
            </a:r>
          </a:p>
          <a:p>
            <a:pPr marL="0" indent="0">
              <a:buNone/>
            </a:pPr>
            <a:r>
              <a:rPr lang="hu-HU" sz="1600" b="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hu-HU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t </a:t>
            </a:r>
            <a:r>
              <a:rPr lang="hu-HU" sz="1600" b="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=&gt; textBox1.Text = </a:t>
            </a:r>
            <a:r>
              <a:rPr lang="hu-HU" sz="1600" b="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"Result: "</a:t>
            </a:r>
            <a:r>
              <a:rPr lang="hu-HU" sz="1600" b="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t.Result,</a:t>
            </a:r>
          </a:p>
          <a:p>
            <a:pPr marL="0" indent="0">
              <a:buNone/>
            </a:pPr>
            <a:r>
              <a:rPr lang="hu-HU" sz="1600" b="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    CancellationToken</a:t>
            </a:r>
            <a:r>
              <a:rPr lang="hu-HU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.None</a:t>
            </a:r>
            <a:r>
              <a:rPr lang="hu-HU" sz="1600" b="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</a:t>
            </a:r>
          </a:p>
          <a:p>
            <a:pPr marL="0" indent="0">
              <a:buNone/>
            </a:pPr>
            <a:r>
              <a:rPr lang="hu-HU" sz="1600" b="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    TaskContinuationOptions</a:t>
            </a:r>
            <a:r>
              <a:rPr lang="hu-HU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.OnlyOnRanToCompletion</a:t>
            </a:r>
            <a:r>
              <a:rPr lang="hu-HU" sz="1600" b="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</a:t>
            </a:r>
          </a:p>
          <a:p>
            <a:pPr marL="0" indent="0">
              <a:buNone/>
            </a:pPr>
            <a:r>
              <a:rPr lang="hu-HU" sz="1600" b="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    TaskScheduler</a:t>
            </a:r>
            <a:r>
              <a:rPr lang="hu-HU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.FromCurrentSynchronizationContext</a:t>
            </a:r>
            <a:r>
              <a:rPr lang="hu-HU" sz="1600" b="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());</a:t>
            </a:r>
          </a:p>
        </p:txBody>
      </p:sp>
    </p:spTree>
    <p:extLst>
      <p:ext uri="{BB962C8B-B14F-4D97-AF65-F5344CB8AC3E}">
        <p14:creationId xmlns:p14="http://schemas.microsoft.com/office/powerpoint/2010/main" val="352436762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Szabó-</a:t>
            </a:r>
            <a:r>
              <a:rPr lang="hu-HU" dirty="0" err="1" smtClean="0"/>
              <a:t>Resch</a:t>
            </a:r>
            <a:r>
              <a:rPr lang="hu-HU" dirty="0" smtClean="0"/>
              <a:t> Miklós Zsolt és Cseri Orsolya Eszter Haladó Programozás előadásfóliái</a:t>
            </a:r>
          </a:p>
          <a:p>
            <a:r>
              <a:rPr lang="hu-HU" dirty="0" smtClean="0"/>
              <a:t>Kertész Gábor Párhuzamos és Elosztott Rendszerek Programozása előadásfóliái</a:t>
            </a:r>
          </a:p>
          <a:p>
            <a:r>
              <a:rPr lang="hu-HU" dirty="0" smtClean="0"/>
              <a:t>MSDN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05935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ThreadStart</a:t>
            </a:r>
            <a:r>
              <a:rPr lang="hu-HU" dirty="0" smtClean="0"/>
              <a:t> </a:t>
            </a:r>
            <a:r>
              <a:rPr lang="hu-HU" dirty="0" err="1" smtClean="0"/>
              <a:t>delegate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3"/>
          </p:nvPr>
        </p:nvSpPr>
        <p:spPr>
          <a:xfrm>
            <a:off x="179389" y="908050"/>
            <a:ext cx="8785225" cy="1707559"/>
          </a:xfrm>
        </p:spPr>
        <p:txBody>
          <a:bodyPr/>
          <a:lstStyle/>
          <a:p>
            <a:r>
              <a:rPr lang="hu-HU" sz="2000" dirty="0" smtClean="0"/>
              <a:t>A </a:t>
            </a:r>
            <a:r>
              <a:rPr lang="hu-HU" sz="2000" dirty="0" err="1" smtClean="0"/>
              <a:t>Thread</a:t>
            </a:r>
            <a:r>
              <a:rPr lang="hu-HU" sz="2000" dirty="0" smtClean="0"/>
              <a:t> objektum konstruktora </a:t>
            </a:r>
            <a:r>
              <a:rPr lang="hu-HU" sz="2000" dirty="0" err="1" smtClean="0"/>
              <a:t>ThreadStart</a:t>
            </a:r>
            <a:r>
              <a:rPr lang="hu-HU" sz="2000" dirty="0" smtClean="0"/>
              <a:t> illetve </a:t>
            </a:r>
            <a:r>
              <a:rPr lang="hu-HU" sz="2000" dirty="0" err="1" smtClean="0"/>
              <a:t>ParameterizedThreadStart</a:t>
            </a:r>
            <a:r>
              <a:rPr lang="hu-HU" sz="2000" dirty="0" smtClean="0"/>
              <a:t> delegáltat fogad el bemeneti paraméterként</a:t>
            </a:r>
          </a:p>
          <a:p>
            <a:r>
              <a:rPr lang="hu-HU" sz="2000" dirty="0" err="1" smtClean="0"/>
              <a:t>ThreadStart</a:t>
            </a:r>
            <a:r>
              <a:rPr lang="hu-HU" sz="2000" dirty="0" smtClean="0"/>
              <a:t> egy visszatérési érték és bemeneti paraméter nélküli metódus lehet, azaz gyakorlatilag </a:t>
            </a:r>
            <a:r>
              <a:rPr lang="hu-HU" sz="2000" dirty="0" err="1" smtClean="0"/>
              <a:t>void</a:t>
            </a:r>
            <a:r>
              <a:rPr lang="hu-HU" sz="2000" dirty="0" smtClean="0"/>
              <a:t>()</a:t>
            </a:r>
          </a:p>
          <a:p>
            <a:pPr lvl="1"/>
            <a:r>
              <a:rPr lang="hu-HU" sz="1600" dirty="0" smtClean="0"/>
              <a:t>Ugyanúgy </a:t>
            </a:r>
            <a:r>
              <a:rPr lang="hu-HU" sz="1600" dirty="0" err="1" smtClean="0"/>
              <a:t>paraméterezhető</a:t>
            </a:r>
            <a:r>
              <a:rPr lang="hu-HU" sz="1600" dirty="0" smtClean="0"/>
              <a:t> lambda kifejezéssel mint az Action</a:t>
            </a:r>
            <a:endParaRPr lang="en-US" sz="1600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389" y="2831508"/>
            <a:ext cx="8785225" cy="402649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 tIns="18000" bIns="0"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t =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(K</a:t>
            </a:r>
            <a:r>
              <a:rPr lang="hu-HU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oszon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t2 =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(() =&gt; {</a:t>
            </a:r>
          </a:p>
          <a:p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.Sleep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(1500);</a:t>
            </a:r>
          </a:p>
          <a:p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hu-HU" b="1" dirty="0" smtClean="0">
                <a:solidFill>
                  <a:srgbClr val="A31515"/>
                </a:solidFill>
                <a:latin typeface="Consolas" panose="020B0609020204030204" pitchFamily="49" charset="0"/>
              </a:rPr>
              <a:t>Hello világ!</a:t>
            </a:r>
            <a:r>
              <a:rPr lang="en-US" b="1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</a:p>
          <a:p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t.Start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t2.Start();</a:t>
            </a:r>
          </a:p>
        </p:txBody>
      </p:sp>
    </p:spTree>
    <p:extLst>
      <p:ext uri="{BB962C8B-B14F-4D97-AF65-F5344CB8AC3E}">
        <p14:creationId xmlns:p14="http://schemas.microsoft.com/office/powerpoint/2010/main" val="850930451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Szál paraméterezése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3"/>
          </p:nvPr>
        </p:nvSpPr>
        <p:spPr>
          <a:xfrm>
            <a:off x="179389" y="908050"/>
            <a:ext cx="8785225" cy="1019693"/>
          </a:xfrm>
        </p:spPr>
        <p:txBody>
          <a:bodyPr/>
          <a:lstStyle/>
          <a:p>
            <a:r>
              <a:rPr lang="hu-HU" sz="2000" dirty="0" smtClean="0"/>
              <a:t>A </a:t>
            </a:r>
            <a:r>
              <a:rPr lang="hu-HU" sz="2000" dirty="0" err="1" smtClean="0"/>
              <a:t>ParameterizedThreadStart</a:t>
            </a:r>
            <a:r>
              <a:rPr lang="hu-HU" sz="2000" dirty="0" smtClean="0"/>
              <a:t> delegált egy </a:t>
            </a:r>
            <a:r>
              <a:rPr lang="hu-HU" sz="2000" dirty="0" err="1" smtClean="0"/>
              <a:t>void</a:t>
            </a:r>
            <a:r>
              <a:rPr lang="hu-HU" sz="2000" dirty="0" smtClean="0"/>
              <a:t>(</a:t>
            </a:r>
            <a:r>
              <a:rPr lang="hu-HU" sz="2000" dirty="0" err="1" smtClean="0"/>
              <a:t>object</a:t>
            </a:r>
            <a:r>
              <a:rPr lang="hu-HU" sz="2000" dirty="0" smtClean="0"/>
              <a:t>) szignatúrájú metódus</a:t>
            </a:r>
          </a:p>
          <a:p>
            <a:r>
              <a:rPr lang="hu-HU" sz="2000" dirty="0" smtClean="0"/>
              <a:t>Szálnak bemeneti paramétert </a:t>
            </a:r>
            <a:r>
              <a:rPr lang="hu-HU" sz="2000" dirty="0" err="1" smtClean="0"/>
              <a:t>objectként</a:t>
            </a:r>
            <a:r>
              <a:rPr lang="hu-HU" sz="2000" dirty="0" smtClean="0"/>
              <a:t> kell átpasszolni a Start() metódus paramétereként</a:t>
            </a:r>
            <a:endParaRPr lang="en-US" sz="1600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389" y="2143643"/>
            <a:ext cx="8785225" cy="457613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 tIns="18000" bIns="0"/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Koszon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object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o)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//string 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nev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= (string)o;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nev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o.ToString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ebben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az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esetben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eleg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ez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is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"Hello 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o +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"!"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hu-HU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hu-HU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t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Koszon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Szál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indítása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!"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t.Start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Pistike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Várakozás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a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befejezésre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..."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t.Join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.ReadLine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1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6" name="Téglalap 5"/>
          <p:cNvSpPr/>
          <p:nvPr/>
        </p:nvSpPr>
        <p:spPr bwMode="auto">
          <a:xfrm>
            <a:off x="1739041" y="5181526"/>
            <a:ext cx="1364782" cy="272977"/>
          </a:xfrm>
          <a:prstGeom prst="rect">
            <a:avLst/>
          </a:prstGeom>
          <a:solidFill>
            <a:srgbClr val="00B050">
              <a:alpha val="20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4B4B36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314956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Több szál végrehajtása egyidejűleg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3"/>
          </p:nvPr>
        </p:nvSpPr>
        <p:spPr>
          <a:xfrm>
            <a:off x="179389" y="908050"/>
            <a:ext cx="8785225" cy="1019693"/>
          </a:xfrm>
        </p:spPr>
        <p:txBody>
          <a:bodyPr/>
          <a:lstStyle/>
          <a:p>
            <a:r>
              <a:rPr lang="hu-HU" sz="2000" dirty="0" smtClean="0"/>
              <a:t>A konzolra egyszerre csak egy szál tud kiírni: amikor az egyik szál hozzáfér az erőforráshoz, a másik várakozik</a:t>
            </a:r>
          </a:p>
          <a:p>
            <a:pPr lvl="1"/>
            <a:r>
              <a:rPr lang="hu-HU" sz="1200" dirty="0" smtClean="0"/>
              <a:t>„versenyhelyzet”</a:t>
            </a:r>
            <a:endParaRPr lang="en-US" sz="1200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389" y="2143643"/>
            <a:ext cx="8785225" cy="366173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 tIns="18000" bIns="0"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t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(() =&gt;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.Sleep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(1500);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asd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</a:p>
          <a:p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t.Start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nn-NO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nn-NO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 i = 0; i &lt; 20; i++)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.Sleep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(100);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Várakozás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#{0}"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.ReadLine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en-US" b="1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075054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Több szál végrehajtása egyidejűleg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3"/>
          </p:nvPr>
        </p:nvSpPr>
        <p:spPr>
          <a:xfrm>
            <a:off x="179389" y="908050"/>
            <a:ext cx="8785225" cy="1019693"/>
          </a:xfrm>
        </p:spPr>
        <p:txBody>
          <a:bodyPr/>
          <a:lstStyle/>
          <a:p>
            <a:r>
              <a:rPr lang="hu-HU" sz="2000" dirty="0" smtClean="0"/>
              <a:t>A konzolra egyszerre csak egy szál tud kiírni: amikor az egyik szál hozzáfér az erőforráshoz, a másik várakozik</a:t>
            </a:r>
          </a:p>
          <a:p>
            <a:pPr lvl="1"/>
            <a:r>
              <a:rPr lang="hu-HU" sz="1200" dirty="0" smtClean="0"/>
              <a:t>„versenyhelyzet”</a:t>
            </a:r>
            <a:endParaRPr lang="en-US" sz="12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2257433" y="1927743"/>
            <a:ext cx="1476686" cy="4616648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Várakozás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#0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Várakozás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#1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Várakozás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#2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Várakozás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#3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Várakozás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#4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Várakozás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#5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Várakozás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#6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Várakozás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#7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Várakozás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#8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Várakozás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#9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Várakozás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#10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Várakozás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#11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Várakozás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#12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asd</a:t>
            </a:r>
            <a:endParaRPr lang="en-US" sz="14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Várakozás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#13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Várakozás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#14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Várakozás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#15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Várakozás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#16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Várakozás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#17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Várakozás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#18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Várakozás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#</a:t>
            </a:r>
            <a:r>
              <a:rPr lang="en-US" sz="14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19</a:t>
            </a:r>
            <a:endParaRPr lang="en-US" sz="140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6815471" y="1927743"/>
            <a:ext cx="1476686" cy="4616648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Várakozás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#0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Várakozás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#1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Várakozás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#2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Várakozás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#3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Várakozás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#4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Várakozás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#5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Várakozás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#6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Várakozás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#7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Várakozás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#8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Várakozás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#9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Várakozás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#10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Várakozás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#11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Várakozás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#12</a:t>
            </a:r>
          </a:p>
          <a:p>
            <a:r>
              <a:rPr lang="en-US" sz="14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Várakozás</a:t>
            </a:r>
            <a:r>
              <a:rPr lang="en-US" sz="14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#</a:t>
            </a:r>
            <a:r>
              <a:rPr lang="en-US" sz="14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13</a:t>
            </a:r>
            <a:endParaRPr lang="hu-HU" sz="1400" dirty="0" smtClean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hu-HU" sz="14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asd</a:t>
            </a:r>
            <a:endParaRPr lang="en-US" sz="14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Várakozás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#14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Várakozás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#15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Várakozás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#16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Várakozás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#17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Várakozás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#18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Várakozás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 #</a:t>
            </a:r>
            <a:r>
              <a:rPr lang="en-US" sz="14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19</a:t>
            </a:r>
            <a:endParaRPr lang="en-US" sz="140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445203" y="1927743"/>
            <a:ext cx="1304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Futtatáskor:</a:t>
            </a:r>
            <a:endParaRPr lang="en-US" dirty="0"/>
          </a:p>
        </p:txBody>
      </p:sp>
      <p:sp>
        <p:nvSpPr>
          <p:cNvPr id="8" name="Szövegdoboz 7"/>
          <p:cNvSpPr txBox="1"/>
          <p:nvPr/>
        </p:nvSpPr>
        <p:spPr>
          <a:xfrm>
            <a:off x="4622559" y="1927743"/>
            <a:ext cx="1876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Másik futtatáskor:</a:t>
            </a:r>
            <a:endParaRPr lang="en-US" dirty="0"/>
          </a:p>
        </p:txBody>
      </p:sp>
      <p:sp>
        <p:nvSpPr>
          <p:cNvPr id="9" name="Téglalap 8"/>
          <p:cNvSpPr/>
          <p:nvPr/>
        </p:nvSpPr>
        <p:spPr bwMode="auto">
          <a:xfrm>
            <a:off x="2126512" y="4572000"/>
            <a:ext cx="6305107" cy="616688"/>
          </a:xfrm>
          <a:prstGeom prst="rect">
            <a:avLst/>
          </a:prstGeom>
          <a:solidFill>
            <a:srgbClr val="C00000">
              <a:alpha val="20000"/>
            </a:srgbClr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4B4B36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668951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9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"/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"/>
                            </p:stCondLst>
                            <p:childTnLst>
                              <p:par>
                                <p:cTn id="9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0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00"/>
                            </p:stCondLst>
                            <p:childTnLst>
                              <p:par>
                                <p:cTn id="10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600"/>
                            </p:stCondLst>
                            <p:childTnLst>
                              <p:par>
                                <p:cTn id="1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700"/>
                            </p:stCondLst>
                            <p:childTnLst>
                              <p:par>
                                <p:cTn id="1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800"/>
                            </p:stCondLst>
                            <p:childTnLst>
                              <p:par>
                                <p:cTn id="1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900"/>
                            </p:stCondLst>
                            <p:childTnLst>
                              <p:par>
                                <p:cTn id="1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100"/>
                            </p:stCondLst>
                            <p:childTnLst>
                              <p:par>
                                <p:cTn id="1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200"/>
                            </p:stCondLst>
                            <p:childTnLst>
                              <p:par>
                                <p:cTn id="1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300"/>
                            </p:stCondLst>
                            <p:childTnLst>
                              <p:par>
                                <p:cTn id="1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400"/>
                            </p:stCondLst>
                            <p:childTnLst>
                              <p:par>
                                <p:cTn id="1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500"/>
                            </p:stCondLst>
                            <p:childTnLst>
                              <p:par>
                                <p:cTn id="1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600"/>
                            </p:stCondLst>
                            <p:childTnLst>
                              <p:par>
                                <p:cTn id="1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700"/>
                            </p:stCondLst>
                            <p:childTnLst>
                              <p:par>
                                <p:cTn id="1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800"/>
                            </p:stCondLst>
                            <p:childTnLst>
                              <p:par>
                                <p:cTn id="1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900"/>
                            </p:stCondLst>
                            <p:childTnLst>
                              <p:par>
                                <p:cTn id="1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000"/>
                            </p:stCondLst>
                            <p:childTnLst>
                              <p:par>
                                <p:cTn id="1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500"/>
                            </p:stCondLst>
                            <p:childTnLst>
                              <p:par>
                                <p:cTn id="181" presetID="32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120000">
                                      <p:cBhvr>
                                        <p:cTn id="1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 smtClean="0"/>
              <a:t>További lehetőségek </a:t>
            </a:r>
            <a:r>
              <a:rPr lang="hu-HU" sz="2800" dirty="0" err="1" smtClean="0"/>
              <a:t>többszálúság</a:t>
            </a:r>
            <a:r>
              <a:rPr lang="hu-HU" sz="2800" dirty="0" smtClean="0"/>
              <a:t> megvalósítására</a:t>
            </a:r>
            <a:endParaRPr lang="en-US" sz="2800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Aszinkron metódusok</a:t>
            </a:r>
          </a:p>
          <a:p>
            <a:r>
              <a:rPr lang="hu-HU" dirty="0" err="1" smtClean="0"/>
              <a:t>Thread</a:t>
            </a:r>
            <a:endParaRPr lang="hu-HU" dirty="0" smtClean="0"/>
          </a:p>
          <a:p>
            <a:r>
              <a:rPr lang="hu-HU" dirty="0" err="1" smtClean="0"/>
              <a:t>ThreadPool</a:t>
            </a:r>
            <a:endParaRPr lang="hu-HU" dirty="0" smtClean="0"/>
          </a:p>
          <a:p>
            <a:r>
              <a:rPr lang="hu-HU" dirty="0" err="1" smtClean="0"/>
              <a:t>BackgroundWorker</a:t>
            </a:r>
            <a:endParaRPr lang="hu-HU" dirty="0" smtClean="0"/>
          </a:p>
          <a:p>
            <a:r>
              <a:rPr lang="hu-HU" dirty="0" smtClean="0"/>
              <a:t>TPL / </a:t>
            </a:r>
            <a:r>
              <a:rPr lang="hu-HU" dirty="0" err="1" smtClean="0"/>
              <a:t>Task</a:t>
            </a:r>
            <a:endParaRPr lang="hu-HU" dirty="0" smtClean="0"/>
          </a:p>
          <a:p>
            <a:r>
              <a:rPr lang="hu-HU" dirty="0" smtClean="0"/>
              <a:t>TPL / </a:t>
            </a:r>
            <a:r>
              <a:rPr lang="hu-HU" dirty="0" err="1" smtClean="0"/>
              <a:t>AsyncAwait</a:t>
            </a:r>
            <a:endParaRPr lang="hu-HU" dirty="0" smtClean="0"/>
          </a:p>
          <a:p>
            <a:r>
              <a:rPr lang="hu-HU" dirty="0" smtClean="0"/>
              <a:t>TPL / Parallel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431494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ma1">
  <a:themeElements>
    <a:clrScheme name="Silv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ilver">
      <a:majorFont>
        <a:latin typeface="Segoe U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FFFF"/>
            </a:gs>
            <a:gs pos="100000">
              <a:srgbClr val="C0C0A8"/>
            </a:gs>
          </a:gsLst>
          <a:lin ang="2700000" scaled="1"/>
        </a:gradFill>
        <a:ln w="12700" cap="flat" cmpd="sng" algn="ctr">
          <a:solidFill>
            <a:srgbClr val="6E6E5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18000" tIns="18000" rIns="18000" bIns="18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1200" b="0" i="0" u="none" strike="noStrike" cap="none" normalizeH="0" baseline="0" smtClean="0">
            <a:ln>
              <a:noFill/>
            </a:ln>
            <a:solidFill>
              <a:srgbClr val="4B4B36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FFFF"/>
            </a:gs>
            <a:gs pos="100000">
              <a:srgbClr val="C0C0A8"/>
            </a:gs>
          </a:gsLst>
          <a:lin ang="2700000" scaled="1"/>
        </a:gradFill>
        <a:ln w="12700" cap="flat" cmpd="sng" algn="ctr">
          <a:solidFill>
            <a:srgbClr val="6E6E5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18000" tIns="18000" rIns="18000" bIns="18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1200" b="0" i="0" u="none" strike="noStrike" cap="none" normalizeH="0" baseline="0" smtClean="0">
            <a:ln>
              <a:noFill/>
            </a:ln>
            <a:solidFill>
              <a:srgbClr val="4B4B36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Silv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lv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lv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lv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lv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lv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lv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lv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lv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lv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lv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lv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éma1" id="{D5222A80-3EE5-4B0E-9B0E-DD1665F64971}" vid="{8125C9CC-D3D0-4FCA-87B1-C66E5DC19A78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Téma1</Template>
  <TotalTime>6474</TotalTime>
  <Words>3937</Words>
  <Application>Microsoft Office PowerPoint</Application>
  <PresentationFormat>Diavetítés a képernyőre (4:3 oldalarány)</PresentationFormat>
  <Paragraphs>729</Paragraphs>
  <Slides>43</Slides>
  <Notes>17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43</vt:i4>
      </vt:variant>
    </vt:vector>
  </HeadingPairs>
  <TitlesOfParts>
    <vt:vector size="48" baseType="lpstr">
      <vt:lpstr>Calibri</vt:lpstr>
      <vt:lpstr>Consolas</vt:lpstr>
      <vt:lpstr>Courier New</vt:lpstr>
      <vt:lpstr>Segoe UI</vt:lpstr>
      <vt:lpstr>Téma1</vt:lpstr>
      <vt:lpstr> </vt:lpstr>
      <vt:lpstr>SZÁLKEZELÉS</vt:lpstr>
      <vt:lpstr>System.Threading.Thread</vt:lpstr>
      <vt:lpstr>System.Threading.Thread (kivonatos referencia)</vt:lpstr>
      <vt:lpstr>ThreadStart delegate</vt:lpstr>
      <vt:lpstr>Szál paraméterezése</vt:lpstr>
      <vt:lpstr>Több szál végrehajtása egyidejűleg</vt:lpstr>
      <vt:lpstr>Több szál végrehajtása egyidejűleg</vt:lpstr>
      <vt:lpstr>További lehetőségek többszálúság megvalósítására</vt:lpstr>
      <vt:lpstr>Aszinkron metódusok</vt:lpstr>
      <vt:lpstr>Aszinkron metódusok</vt:lpstr>
      <vt:lpstr>Thread pooling</vt:lpstr>
      <vt:lpstr>Thread pooling</vt:lpstr>
      <vt:lpstr>További lehetőségek többszálúság megvalósítására</vt:lpstr>
      <vt:lpstr>Task</vt:lpstr>
      <vt:lpstr>Thread</vt:lpstr>
      <vt:lpstr>Task</vt:lpstr>
      <vt:lpstr>Hagyományos szál vs. Task</vt:lpstr>
      <vt:lpstr>Task indítása</vt:lpstr>
      <vt:lpstr>Task visszatérési értékkel</vt:lpstr>
      <vt:lpstr>Thread esetén közös változóba gyűjtenénk a „kimenetet”</vt:lpstr>
      <vt:lpstr>Task esetén adott a Result tulajdonságon keresztül</vt:lpstr>
      <vt:lpstr>Task esetén a Result lekérdezése blokkol</vt:lpstr>
      <vt:lpstr>Várakozás Taskra </vt:lpstr>
      <vt:lpstr>Több Task együttes bevárása</vt:lpstr>
      <vt:lpstr>Continuation-ök </vt:lpstr>
      <vt:lpstr>Task folytatása</vt:lpstr>
      <vt:lpstr>Több Task együttes folytatása</vt:lpstr>
      <vt:lpstr>Eredménnyel rendelkező Taskok együttes folytatása</vt:lpstr>
      <vt:lpstr>Hibakezelés a Taskban</vt:lpstr>
      <vt:lpstr>Hibakezelés a Taskban</vt:lpstr>
      <vt:lpstr>Hibakezelés a Taskban</vt:lpstr>
      <vt:lpstr>AggregateException</vt:lpstr>
      <vt:lpstr>AggregateException</vt:lpstr>
      <vt:lpstr>Hibakezelés Continuationnel</vt:lpstr>
      <vt:lpstr>Task leállítása</vt:lpstr>
      <vt:lpstr>Task leállítása</vt:lpstr>
      <vt:lpstr>Task leállítása - kivétel</vt:lpstr>
      <vt:lpstr>Task leállítása</vt:lpstr>
      <vt:lpstr>Task leállítása - continuation</vt:lpstr>
      <vt:lpstr>GUI-elem kezelése</vt:lpstr>
      <vt:lpstr>GUI-elem kezelése</vt:lpstr>
      <vt:lpstr>Források</vt:lpstr>
    </vt:vector>
  </TitlesOfParts>
  <Company>NIK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HFT_11</dc:title>
  <dc:creator>Kertész Gábor</dc:creator>
  <cp:lastModifiedBy>kerteszg</cp:lastModifiedBy>
  <cp:revision>103</cp:revision>
  <dcterms:created xsi:type="dcterms:W3CDTF">2018-05-25T12:16:25Z</dcterms:created>
  <dcterms:modified xsi:type="dcterms:W3CDTF">2020-11-04T16:51:48Z</dcterms:modified>
</cp:coreProperties>
</file>