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13" r:id="rId19"/>
    <p:sldId id="314" r:id="rId20"/>
    <p:sldId id="315" r:id="rId21"/>
    <p:sldId id="316" r:id="rId22"/>
    <p:sldId id="332" r:id="rId23"/>
    <p:sldId id="333" r:id="rId24"/>
    <p:sldId id="317" r:id="rId25"/>
    <p:sldId id="318" r:id="rId26"/>
    <p:sldId id="319" r:id="rId27"/>
    <p:sldId id="320" r:id="rId28"/>
    <p:sldId id="327" r:id="rId29"/>
    <p:sldId id="328" r:id="rId30"/>
    <p:sldId id="334" r:id="rId31"/>
    <p:sldId id="336" r:id="rId32"/>
    <p:sldId id="344" r:id="rId33"/>
    <p:sldId id="331" r:id="rId34"/>
    <p:sldId id="335" r:id="rId35"/>
    <p:sldId id="338" r:id="rId36"/>
    <p:sldId id="337" r:id="rId37"/>
    <p:sldId id="339" r:id="rId38"/>
    <p:sldId id="340" r:id="rId39"/>
    <p:sldId id="341" r:id="rId40"/>
    <p:sldId id="330" r:id="rId41"/>
    <p:sldId id="322" r:id="rId42"/>
    <p:sldId id="323" r:id="rId43"/>
    <p:sldId id="324" r:id="rId44"/>
    <p:sldId id="325" r:id="rId45"/>
    <p:sldId id="342" r:id="rId46"/>
    <p:sldId id="343" r:id="rId47"/>
    <p:sldId id="326" r:id="rId48"/>
    <p:sldId id="27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6F750B60-1771-4544-B287-2920A18C83E2}">
          <p14:sldIdLst>
            <p14:sldId id="256"/>
          </p14:sldIdLst>
        </p14:section>
        <p14:section name="async-await" id="{044E409B-153D-4B07-921F-DE290A838577}">
          <p14:sldIdLst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</p14:sldIdLst>
        </p14:section>
        <p14:section name="Parallel" id="{59EF08D2-4AB5-4C0C-B9CC-E9BA529FA850}">
          <p14:sldIdLst>
            <p14:sldId id="356"/>
            <p14:sldId id="357"/>
            <p14:sldId id="358"/>
            <p14:sldId id="359"/>
            <p14:sldId id="360"/>
          </p14:sldIdLst>
        </p14:section>
        <p14:section name="Versenyhelyzet" id="{25FA0D4E-F2FB-4984-80FD-D05EE508A254}">
          <p14:sldIdLst>
            <p14:sldId id="313"/>
            <p14:sldId id="314"/>
            <p14:sldId id="315"/>
            <p14:sldId id="316"/>
            <p14:sldId id="332"/>
            <p14:sldId id="333"/>
            <p14:sldId id="317"/>
            <p14:sldId id="318"/>
            <p14:sldId id="319"/>
            <p14:sldId id="320"/>
          </p14:sldIdLst>
        </p14:section>
        <p14:section name="Szinkronizáció" id="{A30E6723-9351-4A15-BCF0-76A120E6486D}">
          <p14:sldIdLst>
            <p14:sldId id="327"/>
            <p14:sldId id="328"/>
            <p14:sldId id="334"/>
            <p14:sldId id="336"/>
            <p14:sldId id="344"/>
            <p14:sldId id="331"/>
            <p14:sldId id="335"/>
            <p14:sldId id="338"/>
            <p14:sldId id="337"/>
            <p14:sldId id="339"/>
            <p14:sldId id="340"/>
            <p14:sldId id="341"/>
            <p14:sldId id="330"/>
          </p14:sldIdLst>
        </p14:section>
        <p14:section name="Holtpont" id="{800865EE-53F6-4C53-A9D4-5923F26FF33E}">
          <p14:sldIdLst>
            <p14:sldId id="322"/>
            <p14:sldId id="323"/>
            <p14:sldId id="324"/>
            <p14:sldId id="325"/>
            <p14:sldId id="342"/>
            <p14:sldId id="343"/>
            <p14:sldId id="326"/>
          </p14:sldIdLst>
        </p14:section>
        <p14:section name="Vége" id="{9B70E8C0-8404-4275-9EF7-294DD26F64CE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69727" autoAdjust="0"/>
  </p:normalViewPr>
  <p:slideViewPr>
    <p:cSldViewPr snapToGrid="0">
      <p:cViewPr varScale="1">
        <p:scale>
          <a:sx n="60" d="100"/>
          <a:sy n="60" d="100"/>
        </p:scale>
        <p:origin x="213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261F3-A01A-4519-8C31-412A9B6274DD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E1ADF-4F94-4B3B-805C-69260F992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2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3FFF33-0EC1-4DF9-BA03-179262974392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2696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u-HU" dirty="0" smtClean="0"/>
              <a:t>Fórumba várom a kérdéseket</a:t>
            </a:r>
          </a:p>
          <a:p>
            <a:pPr marL="171450" indent="-171450">
              <a:buFontTx/>
              <a:buChar char="-"/>
            </a:pPr>
            <a:r>
              <a:rPr lang="hu-HU" dirty="0" smtClean="0"/>
              <a:t>Akit mélyebben érdekel a </a:t>
            </a:r>
            <a:r>
              <a:rPr lang="hu-HU" dirty="0" err="1" smtClean="0"/>
              <a:t>topic</a:t>
            </a:r>
            <a:r>
              <a:rPr lang="hu-HU" dirty="0" smtClean="0"/>
              <a:t> -&gt;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PERProg</a:t>
            </a:r>
            <a:r>
              <a:rPr lang="hu-HU" baseline="0" dirty="0" smtClean="0"/>
              <a:t> és </a:t>
            </a:r>
            <a:r>
              <a:rPr lang="hu-HU" baseline="0" smtClean="0"/>
              <a:t>a szakirány :)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78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C#7 óta</a:t>
            </a:r>
            <a:r>
              <a:rPr lang="hu-HU" baseline="0" dirty="0" smtClean="0"/>
              <a:t> lehet ilyet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69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vigyázni, ha összefüggés</a:t>
            </a:r>
            <a:r>
              <a:rPr lang="hu-HU" baseline="0" dirty="0" smtClean="0"/>
              <a:t> van az adatok között: versenyhelyzet!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EE1ADF-4F94-4B3B-805C-69260F992A8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6462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Adatpárhuzamosság</a:t>
            </a:r>
            <a:r>
              <a:rPr lang="hu-HU" baseline="0" dirty="0" smtClean="0"/>
              <a:t> -&gt; SIMT a </a:t>
            </a:r>
            <a:r>
              <a:rPr lang="hu-HU" baseline="0" dirty="0" err="1" smtClean="0"/>
              <a:t>GPUn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Race </a:t>
            </a:r>
            <a:r>
              <a:rPr lang="hu-HU" dirty="0" err="1" smtClean="0"/>
              <a:t>condition</a:t>
            </a:r>
            <a:r>
              <a:rPr lang="hu-HU" dirty="0" smtClean="0"/>
              <a:t> – </a:t>
            </a:r>
            <a:r>
              <a:rPr lang="hu-HU" dirty="0" err="1" smtClean="0"/>
              <a:t>execution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 – </a:t>
            </a:r>
            <a:r>
              <a:rPr lang="hu-HU" dirty="0" err="1" smtClean="0"/>
              <a:t>interleaving</a:t>
            </a:r>
            <a:endParaRPr lang="hu-H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visualize the problem you face, think of all the different ways you can interlace the fingers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 two hands. This is like running two threads, where the fingers of a hand are the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instructions executed by a thread, concurrently or in parallel. There are 70 different ways to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interleave two sets of four fingers. If only 4% (3 of 70) of those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interleavings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caused an error,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could you track down the cause, especially if, like the Heisenberg Uncertainty Principle,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attempts to identify the error through standard debugging techniques would guarantee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of the error-free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interleavings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always executed? Luckily, there are software tools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specifically designed to track down and identify correctness and performance issues within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threaded code.</a:t>
            </a:r>
            <a:endParaRPr lang="hu-H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R1; R2 = (0;0) (2;0) (0;1)  !! (2;1) !! 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ha a fordító átrendezheti a kódot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C4BC-B624-4941-839B-22CC61EAEF8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57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Long </a:t>
            </a:r>
            <a:r>
              <a:rPr lang="hu-HU" dirty="0" err="1" smtClean="0"/>
              <a:t>running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 =&gt; garantált saját szál, nem aszinkron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45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Mi ezzel a baj? Az eredmény jó, de a megoldás gyakorlatilag szekvenciára redukálódott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0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C#ban</a:t>
            </a:r>
            <a:r>
              <a:rPr lang="hu-HU" dirty="0" smtClean="0"/>
              <a:t> 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lock</a:t>
            </a:r>
            <a:r>
              <a:rPr lang="hu-HU" baseline="0" dirty="0" smtClean="0"/>
              <a:t> struktúra (Monitor) esetén a </a:t>
            </a:r>
            <a:r>
              <a:rPr lang="hu-HU" baseline="0" dirty="0" err="1" smtClean="0"/>
              <a:t>self-lock</a:t>
            </a:r>
            <a:r>
              <a:rPr lang="hu-HU" baseline="0" dirty="0" smtClean="0"/>
              <a:t> és a </a:t>
            </a:r>
            <a:r>
              <a:rPr lang="hu-HU" baseline="0" dirty="0" err="1" smtClean="0"/>
              <a:t>self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recursive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lock</a:t>
            </a:r>
            <a:r>
              <a:rPr lang="hu-HU" baseline="0" dirty="0" smtClean="0"/>
              <a:t> is védett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49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buffer</a:t>
            </a:r>
            <a:r>
              <a:rPr lang="hu-HU" dirty="0" smtClean="0"/>
              <a:t> fixen 4 KB, ami nem kicsit barátságtalan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7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hu-HU" altLang="en-US" b="1" smtClean="0"/>
              <a:t>Szintén OK a közös adat, HA max az egyik szál írja (ekkor az olvasó szálak esetleg nem teljesen aktuális adathoz jutnak, de ez sok esetben elfogadható)</a:t>
            </a:r>
            <a:endParaRPr lang="hu-HU" altLang="en-US" smtClean="0"/>
          </a:p>
          <a:p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rgbClr val="4B4B36"/>
                </a:solidFill>
                <a:latin typeface="Calibri" pitchFamily="34" charset="0"/>
              </a:defRPr>
            </a:lvl1pPr>
            <a:lvl2pPr marL="742950" indent="-285750" algn="ctr">
              <a:defRPr sz="2400">
                <a:solidFill>
                  <a:srgbClr val="4B4B36"/>
                </a:solidFill>
                <a:latin typeface="Calibri" pitchFamily="34" charset="0"/>
              </a:defRPr>
            </a:lvl2pPr>
            <a:lvl3pPr marL="1143000" indent="-228600" algn="ctr">
              <a:defRPr sz="2400">
                <a:solidFill>
                  <a:srgbClr val="4B4B36"/>
                </a:solidFill>
                <a:latin typeface="Calibri" pitchFamily="34" charset="0"/>
              </a:defRPr>
            </a:lvl3pPr>
            <a:lvl4pPr marL="1600200" indent="-228600" algn="ctr">
              <a:defRPr sz="2400">
                <a:solidFill>
                  <a:srgbClr val="4B4B36"/>
                </a:solidFill>
                <a:latin typeface="Calibri" pitchFamily="34" charset="0"/>
              </a:defRPr>
            </a:lvl4pPr>
            <a:lvl5pPr marL="2057400" indent="-228600" algn="ctr">
              <a:defRPr sz="2400">
                <a:solidFill>
                  <a:srgbClr val="4B4B36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B4B36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B4B36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B4B36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4B4B36"/>
                </a:solidFill>
                <a:latin typeface="Calibri" pitchFamily="34" charset="0"/>
              </a:defRPr>
            </a:lvl9pPr>
          </a:lstStyle>
          <a:p>
            <a:pPr algn="r"/>
            <a:fld id="{A33246F1-3AFC-4CA9-BE77-7A07F9013283}" type="slidenum">
              <a:rPr lang="hu-HU" altLang="en-US" sz="1200">
                <a:solidFill>
                  <a:schemeClr val="tx1"/>
                </a:solidFill>
                <a:latin typeface="Segoe UI" pitchFamily="34" charset="0"/>
              </a:rPr>
              <a:pPr algn="r"/>
              <a:t>47</a:t>
            </a:fld>
            <a:endParaRPr lang="hu-HU" altLang="en-US" sz="1200">
              <a:solidFill>
                <a:schemeClr val="tx1"/>
              </a:solidFill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65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hu-HU" smtClean="0"/>
              <a:t>Mintacím szerkesztése</a:t>
            </a:r>
            <a:endParaRPr lang="hu-HU" dirty="0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hu-HU" smtClean="0"/>
              <a:t>Kattintson ide az alcím mintájának szerkesztéséhez</a:t>
            </a:r>
          </a:p>
        </p:txBody>
      </p:sp>
    </p:spTree>
    <p:extLst>
      <p:ext uri="{BB962C8B-B14F-4D97-AF65-F5344CB8AC3E}">
        <p14:creationId xmlns:p14="http://schemas.microsoft.com/office/powerpoint/2010/main" val="398123980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208889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900113" y="3213100"/>
            <a:ext cx="7200900" cy="302418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03434334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89" y="4076490"/>
            <a:ext cx="8785225" cy="208889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99490" y="908650"/>
            <a:ext cx="7200900" cy="302418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1010815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91" y="908650"/>
            <a:ext cx="4248590" cy="54007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16021" y="908650"/>
            <a:ext cx="4248590" cy="532874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10617044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0087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27480" y="2060810"/>
            <a:ext cx="7200900" cy="302418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79391" y="5157240"/>
            <a:ext cx="8785225" cy="122477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525796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23410" y="1124682"/>
            <a:ext cx="8388350" cy="49688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20415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OE-NIK HP</a:t>
            </a:r>
            <a:endParaRPr lang="hu-H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u-HU" altLang="en-US" dirty="0" smtClean="0"/>
              <a:t> </a:t>
            </a:r>
            <a:endParaRPr lang="hu-HU" altLang="en-US" dirty="0"/>
          </a:p>
        </p:txBody>
      </p:sp>
    </p:spTree>
    <p:extLst>
      <p:ext uri="{BB962C8B-B14F-4D97-AF65-F5344CB8AC3E}">
        <p14:creationId xmlns:p14="http://schemas.microsoft.com/office/powerpoint/2010/main" val="335341551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1" y="115888"/>
            <a:ext cx="89281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1" y="692150"/>
            <a:ext cx="8928100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90191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cover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en-US" dirty="0"/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685800" y="2130427"/>
            <a:ext cx="7772400" cy="289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smtClean="0">
                <a:solidFill>
                  <a:srgbClr val="60606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606060"/>
                </a:solidFill>
                <a:latin typeface="Segoe UI" pitchFamily="34" charset="0"/>
              </a:defRPr>
            </a:lvl9pPr>
          </a:lstStyle>
          <a:p>
            <a:r>
              <a:rPr lang="hu-HU" kern="0" dirty="0" smtClean="0"/>
              <a:t>Haladó fejlesztési technikák</a:t>
            </a:r>
            <a:br>
              <a:rPr lang="hu-HU" kern="0" dirty="0" smtClean="0"/>
            </a:br>
            <a:r>
              <a:rPr lang="hu-HU" sz="3600" kern="0" dirty="0" smtClean="0"/>
              <a:t/>
            </a:r>
            <a:br>
              <a:rPr lang="hu-HU" sz="3600" kern="0" dirty="0" smtClean="0"/>
            </a:br>
            <a:r>
              <a:rPr lang="hu-HU" sz="2000" kern="0" dirty="0" err="1" smtClean="0">
                <a:solidFill>
                  <a:schemeClr val="tx1"/>
                </a:solidFill>
              </a:rPr>
              <a:t>Task</a:t>
            </a:r>
            <a:r>
              <a:rPr lang="hu-HU" sz="2000" kern="0" dirty="0" smtClean="0">
                <a:solidFill>
                  <a:schemeClr val="tx1"/>
                </a:solidFill>
              </a:rPr>
              <a:t> </a:t>
            </a:r>
            <a:r>
              <a:rPr lang="hu-HU" sz="2000" kern="0" dirty="0">
                <a:solidFill>
                  <a:schemeClr val="tx1"/>
                </a:solidFill>
              </a:rPr>
              <a:t>Parallel </a:t>
            </a:r>
            <a:r>
              <a:rPr lang="hu-HU" sz="2000" kern="0" dirty="0" err="1">
                <a:solidFill>
                  <a:schemeClr val="tx1"/>
                </a:solidFill>
              </a:rPr>
              <a:t>Library</a:t>
            </a:r>
            <a:r>
              <a:rPr lang="hu-HU" sz="2000" kern="0" dirty="0">
                <a:solidFill>
                  <a:schemeClr val="tx1"/>
                </a:solidFill>
              </a:rPr>
              <a:t/>
            </a:r>
            <a:br>
              <a:rPr lang="hu-HU" sz="2000" kern="0" dirty="0">
                <a:solidFill>
                  <a:schemeClr val="tx1"/>
                </a:solidFill>
              </a:rPr>
            </a:br>
            <a:r>
              <a:rPr lang="hu-HU" sz="2000" kern="0" dirty="0" err="1">
                <a:solidFill>
                  <a:schemeClr val="tx1"/>
                </a:solidFill>
              </a:rPr>
              <a:t>async-await</a:t>
            </a:r>
            <a:endParaRPr lang="hu-HU" sz="2000" kern="0" dirty="0">
              <a:solidFill>
                <a:schemeClr val="tx1"/>
              </a:solidFill>
            </a:endParaRPr>
          </a:p>
          <a:p>
            <a:r>
              <a:rPr lang="hu-HU" sz="2000" kern="0" dirty="0">
                <a:solidFill>
                  <a:schemeClr val="tx1"/>
                </a:solidFill>
              </a:rPr>
              <a:t>Adatpárhuzamosság</a:t>
            </a:r>
            <a:endParaRPr lang="en-US" sz="2000" kern="0" dirty="0">
              <a:solidFill>
                <a:schemeClr val="tx1"/>
              </a:solidFill>
            </a:endParaRPr>
          </a:p>
          <a:p>
            <a:r>
              <a:rPr lang="hu-HU" sz="2000" kern="0" dirty="0" smtClean="0">
                <a:solidFill>
                  <a:schemeClr val="tx1"/>
                </a:solidFill>
              </a:rPr>
              <a:t>Versenyhelyzet</a:t>
            </a:r>
          </a:p>
          <a:p>
            <a:r>
              <a:rPr lang="hu-HU" sz="2000" kern="0" dirty="0" err="1" smtClean="0">
                <a:solidFill>
                  <a:schemeClr val="tx1"/>
                </a:solidFill>
              </a:rPr>
              <a:t>Szinkronizáció</a:t>
            </a:r>
            <a:endParaRPr lang="hu-HU" sz="2000" kern="0" dirty="0" smtClean="0">
              <a:solidFill>
                <a:schemeClr val="tx1"/>
              </a:solidFill>
            </a:endParaRPr>
          </a:p>
          <a:p>
            <a:r>
              <a:rPr lang="hu-HU" sz="2000" kern="0" dirty="0" smtClean="0">
                <a:solidFill>
                  <a:schemeClr val="tx1"/>
                </a:solidFill>
              </a:rPr>
              <a:t>Holtpont</a:t>
            </a:r>
            <a:endParaRPr lang="en-US" sz="2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49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async-await</a:t>
            </a:r>
            <a:r>
              <a:rPr lang="hu-HU" dirty="0" smtClean="0"/>
              <a:t> a Main()-</a:t>
            </a:r>
            <a:r>
              <a:rPr lang="hu-HU" dirty="0" err="1" smtClean="0"/>
              <a:t>ben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>
          <a:xfrm>
            <a:off x="107951" y="981635"/>
            <a:ext cx="8928100" cy="3550024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async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Megkezdem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a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letöltést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tartalom = 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await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WebClient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().DownloadStringTaskAsync(</a:t>
            </a:r>
            <a:r>
              <a:rPr lang="nn-NO" dirty="0">
                <a:solidFill>
                  <a:srgbClr val="A31515"/>
                </a:solidFill>
                <a:latin typeface="Consolas" panose="020B0609020204030204" pitchFamily="49" charset="0"/>
              </a:rPr>
              <a:t>"http://users.nik.uni-obuda.hu/prog3/_data/war_of_westeros.xml"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Letöltve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tartalom.Contains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"Van benne 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Nincs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benne 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8458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Vizuális alkalmazásoknál látványos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>
          <a:xfrm>
            <a:off x="107951" y="981635"/>
            <a:ext cx="8928100" cy="2944906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kern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async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kern="1200" dirty="0">
                <a:solidFill>
                  <a:srgbClr val="2B91AF"/>
                </a:solidFill>
                <a:latin typeface="Consolas" panose="020B0609020204030204" pitchFamily="49" charset="0"/>
              </a:rPr>
              <a:t>Task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kern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kern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AszinkronValasz</a:t>
            </a:r>
            <a:r>
              <a:rPr lang="hu-HU" kern="12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kern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u-HU" kern="1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hu-HU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kern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await</a:t>
            </a:r>
            <a:r>
              <a:rPr lang="en-US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kern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Task</a:t>
            </a:r>
            <a:r>
              <a:rPr lang="en-US" kern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.Delay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(2000);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kern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kern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kern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kész</a:t>
            </a:r>
            <a:r>
              <a:rPr lang="en-US" kern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u-HU" kern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hu-HU" kern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kern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kern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async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kern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button_Click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kern="1200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en-US" kern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RoutedEventArgs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 e)    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kern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textBox.Text</a:t>
            </a:r>
            <a:r>
              <a:rPr lang="en-US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kern="1200" dirty="0">
                <a:solidFill>
                  <a:srgbClr val="0000FF"/>
                </a:solidFill>
                <a:latin typeface="Consolas" panose="020B0609020204030204" pitchFamily="49" charset="0"/>
              </a:rPr>
              <a:t>await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AszinkronValasz</a:t>
            </a: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kern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u-HU" kern="1200" dirty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6325417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Párhuzamos?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Valójában önmagában nincs külön szál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async</a:t>
            </a:r>
            <a:r>
              <a:rPr lang="hu-HU" dirty="0" smtClean="0"/>
              <a:t> módosítószóval megjelölt metódus az </a:t>
            </a:r>
            <a:r>
              <a:rPr lang="hu-HU" dirty="0" err="1" smtClean="0"/>
              <a:t>await</a:t>
            </a:r>
            <a:r>
              <a:rPr lang="hu-HU" dirty="0" smtClean="0"/>
              <a:t> kulcsszóval megjelölt hívásig szinkron kerül végrehajtásra</a:t>
            </a:r>
          </a:p>
          <a:p>
            <a:r>
              <a:rPr lang="hu-HU" dirty="0" smtClean="0"/>
              <a:t>Ott azonban a metódus „</a:t>
            </a:r>
            <a:r>
              <a:rPr lang="hu-HU" dirty="0" err="1" smtClean="0"/>
              <a:t>suspended</a:t>
            </a:r>
            <a:r>
              <a:rPr lang="hu-HU" dirty="0" smtClean="0"/>
              <a:t>” állapotú lesz, amíg a </a:t>
            </a:r>
            <a:r>
              <a:rPr lang="hu-HU" dirty="0" err="1" smtClean="0"/>
              <a:t>Task</a:t>
            </a:r>
            <a:r>
              <a:rPr lang="hu-HU" dirty="0" smtClean="0"/>
              <a:t> nem végez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Task</a:t>
            </a:r>
            <a:r>
              <a:rPr lang="hu-HU" dirty="0" smtClean="0"/>
              <a:t> persze „dönthet úgy” hogy külön szálat alkalmaz</a:t>
            </a:r>
          </a:p>
          <a:p>
            <a:r>
              <a:rPr lang="hu-HU" dirty="0" smtClean="0"/>
              <a:t>Amíg a metódus áll, a vezérlés visszatér a hívás helyére, és </a:t>
            </a:r>
            <a:r>
              <a:rPr lang="hu-HU" dirty="0" err="1" smtClean="0"/>
              <a:t>továbblép</a:t>
            </a:r>
            <a:endParaRPr lang="hu-HU" dirty="0" smtClean="0"/>
          </a:p>
          <a:p>
            <a:r>
              <a:rPr lang="hu-HU" dirty="0" smtClean="0"/>
              <a:t>Amikor a </a:t>
            </a:r>
            <a:r>
              <a:rPr lang="hu-HU" dirty="0" err="1" smtClean="0"/>
              <a:t>Task</a:t>
            </a:r>
            <a:r>
              <a:rPr lang="hu-HU" dirty="0" smtClean="0"/>
              <a:t> végzett, a vezérlés visszakerül oda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8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Adatpárhuzamos megoldások</a:t>
            </a:r>
            <a:endParaRPr lang="hu-H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141543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Parallel </a:t>
            </a:r>
            <a:r>
              <a:rPr lang="hu-HU" dirty="0" err="1" smtClean="0"/>
              <a:t>class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Parallel.For</a:t>
            </a:r>
            <a:r>
              <a:rPr lang="hu-HU" dirty="0" smtClean="0"/>
              <a:t>(int, int, Action&lt;&gt;)</a:t>
            </a:r>
          </a:p>
          <a:p>
            <a:r>
              <a:rPr lang="hu-HU" dirty="0" err="1" smtClean="0"/>
              <a:t>Parallel.ForEach</a:t>
            </a:r>
            <a:r>
              <a:rPr lang="hu-HU" dirty="0" smtClean="0"/>
              <a:t>(</a:t>
            </a:r>
            <a:r>
              <a:rPr lang="hu-HU" dirty="0" err="1" smtClean="0"/>
              <a:t>IEnumerable</a:t>
            </a:r>
            <a:r>
              <a:rPr lang="hu-HU" dirty="0" smtClean="0"/>
              <a:t>&lt;&gt;, Action&lt;&gt;)</a:t>
            </a:r>
          </a:p>
          <a:p>
            <a:endParaRPr lang="hu-HU" dirty="0"/>
          </a:p>
          <a:p>
            <a:r>
              <a:rPr lang="hu-HU" dirty="0" err="1" smtClean="0"/>
              <a:t>Parallel.Invoke</a:t>
            </a:r>
            <a:r>
              <a:rPr lang="hu-HU" dirty="0" smtClean="0"/>
              <a:t>(Action[])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7538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Parallel.For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8938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400" dirty="0" smtClean="0">
                <a:cs typeface="Courier New" pitchFamily="49" charset="0"/>
              </a:rPr>
              <a:t>Gyakorlatilag a </a:t>
            </a:r>
            <a:r>
              <a:rPr lang="hu-HU" sz="2400" dirty="0" err="1" smtClean="0">
                <a:cs typeface="Courier New" pitchFamily="49" charset="0"/>
              </a:rPr>
              <a:t>for</a:t>
            </a:r>
            <a:r>
              <a:rPr lang="hu-HU" sz="2400" dirty="0" smtClean="0">
                <a:cs typeface="Courier New" pitchFamily="49" charset="0"/>
              </a:rPr>
              <a:t> ciklus magjának kifejtése és 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Action&lt;int&gt; </a:t>
            </a:r>
            <a:r>
              <a:rPr lang="hu-HU" sz="2400" dirty="0" smtClean="0">
                <a:cs typeface="Courier New" pitchFamily="49" charset="0"/>
              </a:rPr>
              <a:t>delegált meghívása minden ciklusváltozóra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79389" y="1801906"/>
            <a:ext cx="8856662" cy="3482788"/>
          </a:xfrm>
        </p:spPr>
        <p:txBody>
          <a:bodyPr/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eredm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[10];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Parallel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eredm.Length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eredm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kész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eredm.Length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eredm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",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1559859" y="5513294"/>
            <a:ext cx="7584141" cy="9681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0 kész! 1 kész! 3 kész! 4 kész! 5 kész! 6 kész! 7 kész! 8 kész! 9 kész! 2 kész!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0: 0, 1: 1, 2: 4, 3: 9, 4: 16, 5: 25, 6: 36, 7: 49, 8: 64, 9: 81,</a:t>
            </a:r>
          </a:p>
        </p:txBody>
      </p:sp>
    </p:spTree>
    <p:extLst>
      <p:ext uri="{BB962C8B-B14F-4D97-AF65-F5344CB8AC3E}">
        <p14:creationId xmlns:p14="http://schemas.microsoft.com/office/powerpoint/2010/main" val="323423423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Parallel.ForEach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type="body" sz="quarter" idx="13"/>
          </p:nvPr>
        </p:nvSpPr>
        <p:spPr>
          <a:xfrm>
            <a:off x="179389" y="908049"/>
            <a:ext cx="8785225" cy="1162797"/>
          </a:xfrm>
        </p:spPr>
        <p:txBody>
          <a:bodyPr numCol="1">
            <a:noAutofit/>
          </a:bodyPr>
          <a:lstStyle/>
          <a:p>
            <a:pPr>
              <a:spcBef>
                <a:spcPts val="0"/>
              </a:spcBef>
              <a:tabLst>
                <a:tab pos="65485" algn="l"/>
                <a:tab pos="3837385" algn="l"/>
              </a:tabLst>
            </a:pPr>
            <a:r>
              <a:rPr lang="hu-HU" sz="2400" dirty="0" smtClean="0">
                <a:cs typeface="Courier New" pitchFamily="49" charset="0"/>
              </a:rPr>
              <a:t>Hasonlóan a </a:t>
            </a:r>
            <a:r>
              <a:rPr lang="hu-HU" sz="2400" dirty="0" err="1" smtClean="0">
                <a:cs typeface="Courier New" pitchFamily="49" charset="0"/>
              </a:rPr>
              <a:t>Parallel.For</a:t>
            </a:r>
            <a:r>
              <a:rPr lang="hu-HU" sz="2400" dirty="0" smtClean="0">
                <a:cs typeface="Courier New" pitchFamily="49" charset="0"/>
              </a:rPr>
              <a:t>()-hoz, a gyűjtemény típusának megfelelő 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Action&lt;T&gt; </a:t>
            </a:r>
            <a:r>
              <a:rPr lang="hu-HU" sz="2400" dirty="0" smtClean="0">
                <a:cs typeface="Courier New" pitchFamily="49" charset="0"/>
              </a:rPr>
              <a:t>delegáltat alkalmaz</a:t>
            </a:r>
            <a:endParaRPr lang="en-US" sz="2400" dirty="0">
              <a:cs typeface="Courier New" pitchFamily="49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>
          <a:xfrm>
            <a:off x="179388" y="1815353"/>
            <a:ext cx="8785225" cy="1896035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Parallel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.ForEach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"hello world!"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e =&gt;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.ToUpper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  <p:sp>
        <p:nvSpPr>
          <p:cNvPr id="6" name="Szövegdoboz 5"/>
          <p:cNvSpPr txBox="1">
            <a:spLocks/>
          </p:cNvSpPr>
          <p:nvPr/>
        </p:nvSpPr>
        <p:spPr>
          <a:xfrm>
            <a:off x="1559859" y="3926541"/>
            <a:ext cx="7584141" cy="25549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OHELWRD!LO L</a:t>
            </a:r>
          </a:p>
        </p:txBody>
      </p:sp>
    </p:spTree>
    <p:extLst>
      <p:ext uri="{BB962C8B-B14F-4D97-AF65-F5344CB8AC3E}">
        <p14:creationId xmlns:p14="http://schemas.microsoft.com/office/powerpoint/2010/main" val="417140452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Parallel.Invoke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0" y="3976311"/>
            <a:ext cx="9144000" cy="2870066"/>
          </a:xfrm>
        </p:spPr>
        <p:txBody>
          <a:bodyPr/>
          <a:lstStyle/>
          <a:p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Parallel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.Invoke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BasicAction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   </a:t>
            </a:r>
            <a:r>
              <a:rPr lang="hu-HU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Param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#0 - static method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() =&gt;       </a:t>
            </a:r>
            <a:r>
              <a:rPr lang="hu-HU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Param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#1 - lambda expression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Method=</a:t>
            </a:r>
            <a:r>
              <a:rPr lang="en-US" sz="14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beta,Thread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={0}"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.CurrentThread.ManagedThreadId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},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delegate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()     </a:t>
            </a:r>
            <a:r>
              <a:rPr lang="hu-HU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Param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#2 - in-line delegate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Method=</a:t>
            </a:r>
            <a:r>
              <a:rPr lang="en-US" sz="14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gamma,Thread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={0}"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.CurrentThread.ManagedThreadId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40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>
          <a:xfrm>
            <a:off x="179389" y="908049"/>
            <a:ext cx="8785225" cy="2653297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Parallel.Invoke</a:t>
            </a:r>
            <a:r>
              <a:rPr lang="hu-HU" dirty="0" smtClean="0"/>
              <a:t>() egy 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Action[]</a:t>
            </a:r>
            <a:r>
              <a:rPr lang="hu-HU" dirty="0" smtClean="0">
                <a:cs typeface="Courier New" panose="02070309020205020404" pitchFamily="49" charset="0"/>
              </a:rPr>
              <a:t> </a:t>
            </a:r>
            <a:r>
              <a:rPr lang="hu-HU" dirty="0" smtClean="0"/>
              <a:t>bemenetet kap paraméterként, amely </a:t>
            </a:r>
            <a:r>
              <a:rPr lang="hu-HU" dirty="0" err="1" smtClean="0"/>
              <a:t>delegáltakat</a:t>
            </a:r>
            <a:r>
              <a:rPr lang="hu-HU" dirty="0" smtClean="0"/>
              <a:t> párhuzamosan igyekszik végrehajtani</a:t>
            </a:r>
          </a:p>
          <a:p>
            <a:r>
              <a:rPr lang="hu-HU" dirty="0" smtClean="0"/>
              <a:t>Az utasítás blokkol, addig nem lép tovább amíg minden Action végrehajtása véget nem ért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1241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VERSENYHELYZET</a:t>
            </a:r>
            <a:endParaRPr lang="hu-H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206065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Utasítások végrehajtási sorrendje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951" y="1289784"/>
            <a:ext cx="8928100" cy="5568215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Ha a szálak nem használnak közös változókat</a:t>
            </a:r>
          </a:p>
          <a:p>
            <a:pPr lvl="1"/>
            <a:r>
              <a:rPr lang="hu-HU" dirty="0" smtClean="0"/>
              <a:t>Egyszerű eset, nincs </a:t>
            </a:r>
            <a:r>
              <a:rPr lang="hu-HU" dirty="0" err="1" smtClean="0"/>
              <a:t>logikailag</a:t>
            </a:r>
            <a:r>
              <a:rPr lang="hu-HU" dirty="0" smtClean="0"/>
              <a:t> nehéz lépés</a:t>
            </a:r>
          </a:p>
          <a:p>
            <a:pPr lvl="1"/>
            <a:r>
              <a:rPr lang="hu-HU" dirty="0" smtClean="0"/>
              <a:t>Ha ugyanazt csinálják a szálak, de különböző adatokon: adatpárhuzamosság</a:t>
            </a:r>
          </a:p>
          <a:p>
            <a:r>
              <a:rPr lang="hu-HU" dirty="0" smtClean="0"/>
              <a:t>Ha a szálak közös változó(</a:t>
            </a:r>
            <a:r>
              <a:rPr lang="hu-HU" dirty="0" err="1" smtClean="0"/>
              <a:t>ka</a:t>
            </a:r>
            <a:r>
              <a:rPr lang="hu-HU" dirty="0" smtClean="0"/>
              <a:t>)t használnak</a:t>
            </a:r>
          </a:p>
          <a:p>
            <a:pPr lvl="1"/>
            <a:r>
              <a:rPr lang="hu-HU" dirty="0" smtClean="0"/>
              <a:t>Nem mindegy a végrehajtási sorrend</a:t>
            </a:r>
          </a:p>
          <a:p>
            <a:pPr lvl="1"/>
            <a:r>
              <a:rPr lang="hu-HU" dirty="0" err="1" smtClean="0"/>
              <a:t>Átlapolás</a:t>
            </a:r>
            <a:r>
              <a:rPr lang="hu-HU" dirty="0" smtClean="0"/>
              <a:t> (</a:t>
            </a:r>
            <a:r>
              <a:rPr lang="hu-HU" dirty="0" err="1" smtClean="0"/>
              <a:t>interleaving</a:t>
            </a:r>
            <a:r>
              <a:rPr lang="hu-HU" dirty="0" smtClean="0"/>
              <a:t>) gondot okozhat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B = 0</a:t>
            </a:r>
          </a:p>
          <a:p>
            <a:pPr marL="0" indent="0" algn="ctr">
              <a:buNone/>
            </a:pP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R1 = A				R2 = B</a:t>
            </a:r>
          </a:p>
          <a:p>
            <a:pPr marL="0" indent="0" algn="ctr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			A = 2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 R1 és R2 értéke?</a:t>
            </a:r>
          </a:p>
          <a:p>
            <a:pPr marL="0" indent="0" algn="r">
              <a:buNone/>
            </a:pPr>
            <a:r>
              <a:rPr lang="hu-HU" sz="1100" dirty="0" err="1"/>
              <a:t>Kozsik</a:t>
            </a:r>
            <a:r>
              <a:rPr lang="hu-HU" sz="1100" dirty="0"/>
              <a:t> Tamás (ELTE-IK) Java </a:t>
            </a:r>
            <a:r>
              <a:rPr lang="hu-HU" sz="1100" dirty="0" err="1"/>
              <a:t>Concurrency</a:t>
            </a:r>
            <a:r>
              <a:rPr lang="hu-HU" sz="1100" dirty="0"/>
              <a:t> előadása alapján</a:t>
            </a:r>
          </a:p>
        </p:txBody>
      </p:sp>
    </p:spTree>
    <p:extLst>
      <p:ext uri="{BB962C8B-B14F-4D97-AF65-F5344CB8AC3E}">
        <p14:creationId xmlns:p14="http://schemas.microsoft.com/office/powerpoint/2010/main" val="26582879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7772400" cy="1470025"/>
          </a:xfrm>
        </p:spPr>
        <p:txBody>
          <a:bodyPr/>
          <a:lstStyle/>
          <a:p>
            <a:r>
              <a:rPr lang="hu-H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async-await</a:t>
            </a:r>
            <a:endParaRPr lang="hu-H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613095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Versenyhelyzet példa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951" y="1232034"/>
            <a:ext cx="8928100" cy="5221154"/>
          </a:xfrm>
        </p:spPr>
        <p:txBody>
          <a:bodyPr/>
          <a:lstStyle/>
          <a:p>
            <a:r>
              <a:rPr lang="hu-HU" dirty="0" smtClean="0"/>
              <a:t>Filmet szeretnél nézni a moziban</a:t>
            </a:r>
          </a:p>
          <a:p>
            <a:r>
              <a:rPr lang="hu-HU" dirty="0" smtClean="0"/>
              <a:t>A pénztárnál megkérdezed, hogy van-e szabad hely</a:t>
            </a:r>
          </a:p>
          <a:p>
            <a:r>
              <a:rPr lang="hu-HU" dirty="0" smtClean="0"/>
              <a:t>Azt a választ kapod, hogy igen, van</a:t>
            </a:r>
          </a:p>
          <a:p>
            <a:r>
              <a:rPr lang="hu-HU" dirty="0" smtClean="0"/>
              <a:t>Elmész a büfébe, néhány perc múlva visszatérsz, és jegyet szeretnél venni</a:t>
            </a:r>
          </a:p>
          <a:p>
            <a:r>
              <a:rPr lang="hu-HU" dirty="0" smtClean="0"/>
              <a:t>Azt a választ kapod, hogy nincs szabad hely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7912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Versenyhelyzet példa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951" y="1299410"/>
            <a:ext cx="8928100" cy="5153777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SzabadHely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&gt; 0)		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SzabadHely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&gt; 0)</a:t>
            </a:r>
          </a:p>
          <a:p>
            <a:pPr marL="0" indent="0">
              <a:buNone/>
            </a:pP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JegyetVesz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				 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JegyetVesz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hu-H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dirty="0" smtClean="0">
                <a:cs typeface="Courier New" panose="02070309020205020404" pitchFamily="49" charset="0"/>
              </a:rPr>
              <a:t>Az ellenőrzés és a cselekvés között eltelt időben a szabad helyek száma változhatott egy másik szál hatására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2727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Versenyhelyzet - példa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793376"/>
            <a:ext cx="8928100" cy="59436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sum = 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th01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th02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th01.Start();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th02.Start();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th01.Join();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th02.Join();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"Sum: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sum);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nn-NO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50000; i++)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sum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sum + 1;</a:t>
            </a:r>
          </a:p>
          <a:p>
            <a:pPr>
              <a:spcBef>
                <a:spcPts val="0"/>
              </a:spcBef>
            </a:pP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7" name="Szövegdoboz 6"/>
          <p:cNvSpPr txBox="1">
            <a:spLocks/>
          </p:cNvSpPr>
          <p:nvPr/>
        </p:nvSpPr>
        <p:spPr>
          <a:xfrm>
            <a:off x="6198533" y="97304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54942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zövegdoboz 7"/>
          <p:cNvSpPr txBox="1">
            <a:spLocks/>
          </p:cNvSpPr>
          <p:nvPr/>
        </p:nvSpPr>
        <p:spPr>
          <a:xfrm>
            <a:off x="6198533" y="1402787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5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6444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Szövegdoboz 8"/>
          <p:cNvSpPr txBox="1">
            <a:spLocks/>
          </p:cNvSpPr>
          <p:nvPr/>
        </p:nvSpPr>
        <p:spPr>
          <a:xfrm>
            <a:off x="6198533" y="5318308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66394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zövegdoboz 9"/>
          <p:cNvSpPr txBox="1">
            <a:spLocks/>
          </p:cNvSpPr>
          <p:nvPr/>
        </p:nvSpPr>
        <p:spPr>
          <a:xfrm>
            <a:off x="6198533" y="4002737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Szövegdoboz 10"/>
          <p:cNvSpPr txBox="1">
            <a:spLocks/>
          </p:cNvSpPr>
          <p:nvPr/>
        </p:nvSpPr>
        <p:spPr>
          <a:xfrm>
            <a:off x="6198533" y="2700429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82556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8377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Versenyhelyzet - példa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793376"/>
            <a:ext cx="8928100" cy="59436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sum = 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th01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TaskCreationOptions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.LongRunning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th02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TaskCreationOptions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.LongRunning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th01.Start();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th02.Start();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.WhenAll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(th01, th02).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ContinueWith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	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x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=&gt;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"Sum: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sum));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nn-NO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50000; i++)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sum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sum + 1;</a:t>
            </a:r>
          </a:p>
          <a:p>
            <a:pPr>
              <a:spcBef>
                <a:spcPts val="0"/>
              </a:spcBef>
            </a:pP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6346450" y="4159428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5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6444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zövegdoboz 6"/>
          <p:cNvSpPr txBox="1">
            <a:spLocks/>
          </p:cNvSpPr>
          <p:nvPr/>
        </p:nvSpPr>
        <p:spPr>
          <a:xfrm>
            <a:off x="6346450" y="5457070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82556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249270" y="1995378"/>
            <a:ext cx="4303059" cy="707482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006709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Szinkronizáció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951" y="1289784"/>
            <a:ext cx="8928100" cy="5163403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szinkronizáció</a:t>
            </a:r>
            <a:r>
              <a:rPr lang="hu-HU" dirty="0" smtClean="0"/>
              <a:t> a feladatok végrehajtási sorrendjének érvényre juttatása, a relatív sorrend meghatározása</a:t>
            </a:r>
          </a:p>
          <a:p>
            <a:r>
              <a:rPr lang="hu-HU" dirty="0" smtClean="0"/>
              <a:t>Gyakran a közösen használt adatok köré összpontosul</a:t>
            </a:r>
          </a:p>
          <a:p>
            <a:r>
              <a:rPr lang="hu-HU" dirty="0" smtClean="0"/>
              <a:t>Két fő típus</a:t>
            </a:r>
          </a:p>
          <a:p>
            <a:pPr lvl="1"/>
            <a:r>
              <a:rPr lang="hu-HU" dirty="0" smtClean="0"/>
              <a:t>Kölcsönös kizárás (</a:t>
            </a:r>
            <a:r>
              <a:rPr lang="hu-HU" dirty="0" err="1" smtClean="0"/>
              <a:t>mutual</a:t>
            </a:r>
            <a:r>
              <a:rPr lang="hu-HU" dirty="0" smtClean="0"/>
              <a:t> </a:t>
            </a:r>
            <a:r>
              <a:rPr lang="hu-HU" dirty="0" err="1" smtClean="0"/>
              <a:t>exclusion</a:t>
            </a:r>
            <a:r>
              <a:rPr lang="hu-HU" dirty="0" smtClean="0"/>
              <a:t>, „</a:t>
            </a:r>
            <a:r>
              <a:rPr lang="hu-HU" dirty="0" err="1" smtClean="0"/>
              <a:t>mutex</a:t>
            </a:r>
            <a:r>
              <a:rPr lang="hu-HU" dirty="0" smtClean="0"/>
              <a:t>”)</a:t>
            </a:r>
          </a:p>
          <a:p>
            <a:pPr lvl="1"/>
            <a:r>
              <a:rPr lang="hu-HU" dirty="0" smtClean="0"/>
              <a:t>Feltételes </a:t>
            </a:r>
            <a:r>
              <a:rPr lang="hu-HU" dirty="0" err="1" smtClean="0"/>
              <a:t>szinkronizáció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4849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Kritikus szakasz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951" y="1241660"/>
            <a:ext cx="8928100" cy="5211528"/>
          </a:xfrm>
        </p:spPr>
        <p:txBody>
          <a:bodyPr/>
          <a:lstStyle/>
          <a:p>
            <a:r>
              <a:rPr lang="hu-HU" dirty="0" smtClean="0"/>
              <a:t>A kód azon részét, ahol a közös függést okozó változók vannak, kritikus szakasznak nevezzük</a:t>
            </a:r>
          </a:p>
          <a:p>
            <a:r>
              <a:rPr lang="hu-HU" dirty="0" smtClean="0"/>
              <a:t>Többféle </a:t>
            </a:r>
            <a:r>
              <a:rPr lang="hu-HU" dirty="0" err="1" smtClean="0"/>
              <a:t>szinkronizációs</a:t>
            </a:r>
            <a:r>
              <a:rPr lang="hu-HU" dirty="0" smtClean="0"/>
              <a:t> megoldás létezik a kritikus szakaszok biztonságossá tételére, melyek célja, hogy a kritikus szakaszban csak egy szál legyen egy időben</a:t>
            </a:r>
          </a:p>
          <a:p>
            <a:r>
              <a:rPr lang="hu-HU" dirty="0" smtClean="0"/>
              <a:t>A fő kihívás olyan megoldás választása, amely amellett hogy biztonságos, hatékony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7338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Kritikus szakasz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951" y="1222408"/>
            <a:ext cx="8928100" cy="5230779"/>
          </a:xfrm>
        </p:spPr>
        <p:txBody>
          <a:bodyPr/>
          <a:lstStyle/>
          <a:p>
            <a:r>
              <a:rPr lang="hu-HU" dirty="0" smtClean="0"/>
              <a:t>A kritikus szakaszt szokás </a:t>
            </a:r>
            <a:r>
              <a:rPr lang="hu-HU" dirty="0" err="1" smtClean="0"/>
              <a:t>szinkronizációs</a:t>
            </a:r>
            <a:r>
              <a:rPr lang="hu-HU" dirty="0" smtClean="0"/>
              <a:t> blokknak is nevezni: belépési és kilépési pontja van</a:t>
            </a:r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957" y="2984679"/>
            <a:ext cx="4644086" cy="287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2106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Megoldások kölcsönös kizárásra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951" y="1193532"/>
            <a:ext cx="8928100" cy="5259655"/>
          </a:xfrm>
        </p:spPr>
        <p:txBody>
          <a:bodyPr/>
          <a:lstStyle/>
          <a:p>
            <a:r>
              <a:rPr lang="hu-HU" dirty="0" smtClean="0"/>
              <a:t>Tegyük fel, hogy két szál szeretné ugyanazt a közös változót használni:</a:t>
            </a:r>
          </a:p>
          <a:p>
            <a:pPr lvl="1"/>
            <a:r>
              <a:rPr lang="hu-HU" dirty="0" smtClean="0"/>
              <a:t>Előbb engedélyt kell kérjen a kritikus szakaszba lépésre – ha nem kapja meg, várakozik</a:t>
            </a:r>
          </a:p>
          <a:p>
            <a:pPr lvl="1"/>
            <a:r>
              <a:rPr lang="hu-HU" dirty="0" smtClean="0"/>
              <a:t>A kritikus szakaszban elvégzi a szükséges műveleteket</a:t>
            </a:r>
          </a:p>
          <a:p>
            <a:pPr lvl="1"/>
            <a:r>
              <a:rPr lang="hu-HU" dirty="0" smtClean="0"/>
              <a:t>Végül kilépés után engedélyt ad más várakozó szálaknak a belépésre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8063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SZINKRONIZÁCIÓ</a:t>
            </a:r>
            <a:endParaRPr lang="hu-H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859758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Lock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err="1" smtClean="0"/>
              <a:t>lock</a:t>
            </a:r>
            <a:r>
              <a:rPr lang="hu-HU" b="1" dirty="0" smtClean="0"/>
              <a:t> (</a:t>
            </a:r>
            <a:r>
              <a:rPr lang="hu-HU" b="1" dirty="0" err="1" smtClean="0"/>
              <a:t>object</a:t>
            </a:r>
            <a:r>
              <a:rPr lang="hu-HU" b="1" dirty="0" smtClean="0"/>
              <a:t> o) { … } </a:t>
            </a:r>
            <a:r>
              <a:rPr lang="hu-HU" dirty="0" smtClean="0"/>
              <a:t>struktúra C#-</a:t>
            </a:r>
            <a:r>
              <a:rPr lang="hu-HU" dirty="0" err="1" smtClean="0"/>
              <a:t>ban</a:t>
            </a:r>
            <a:endParaRPr lang="hu-HU" dirty="0" smtClean="0"/>
          </a:p>
          <a:p>
            <a:r>
              <a:rPr lang="hu-HU" dirty="0" smtClean="0"/>
              <a:t>Kölcsönös kizárás megvalósítása</a:t>
            </a:r>
          </a:p>
          <a:p>
            <a:r>
              <a:rPr lang="hu-HU" dirty="0" err="1" smtClean="0"/>
              <a:t>object</a:t>
            </a:r>
            <a:r>
              <a:rPr lang="hu-HU" dirty="0" smtClean="0"/>
              <a:t> o: </a:t>
            </a:r>
            <a:r>
              <a:rPr lang="hu-HU" dirty="0" err="1" smtClean="0"/>
              <a:t>szinkronizációs</a:t>
            </a:r>
            <a:r>
              <a:rPr lang="hu-HU" dirty="0" smtClean="0"/>
              <a:t> objektum</a:t>
            </a:r>
          </a:p>
          <a:p>
            <a:pPr lvl="1"/>
            <a:r>
              <a:rPr lang="hu-HU" dirty="0" smtClean="0"/>
              <a:t>Bármely közös változó lehet, referencia típusúnak kell lennie</a:t>
            </a:r>
          </a:p>
          <a:p>
            <a:pPr lvl="1"/>
            <a:r>
              <a:rPr lang="hu-HU" dirty="0" smtClean="0"/>
              <a:t>Egyszerre csak egy szál szerezheti meg</a:t>
            </a:r>
          </a:p>
          <a:p>
            <a:r>
              <a:rPr lang="hu-HU" dirty="0" smtClean="0"/>
              <a:t>Amelyik szálnál az objektum, az tud belépni (</a:t>
            </a:r>
            <a:r>
              <a:rPr lang="hu-HU" b="1" dirty="0" smtClean="0"/>
              <a:t>{</a:t>
            </a:r>
            <a:r>
              <a:rPr lang="hu-HU" dirty="0" smtClean="0"/>
              <a:t>) a kritikus szakaszba</a:t>
            </a:r>
          </a:p>
          <a:p>
            <a:r>
              <a:rPr lang="hu-HU" dirty="0" smtClean="0"/>
              <a:t>Kilépéskor (</a:t>
            </a:r>
            <a:r>
              <a:rPr lang="hu-HU" b="1" dirty="0" smtClean="0"/>
              <a:t>}</a:t>
            </a:r>
            <a:r>
              <a:rPr lang="hu-HU" dirty="0" smtClean="0"/>
              <a:t>) a </a:t>
            </a:r>
            <a:r>
              <a:rPr lang="hu-HU" dirty="0" err="1" smtClean="0"/>
              <a:t>lockot</a:t>
            </a:r>
            <a:r>
              <a:rPr lang="hu-HU" dirty="0" smtClean="0"/>
              <a:t> elengedi</a:t>
            </a:r>
          </a:p>
          <a:p>
            <a:endParaRPr lang="hu-HU" dirty="0"/>
          </a:p>
          <a:p>
            <a:r>
              <a:rPr lang="hu-HU" dirty="0" smtClean="0"/>
              <a:t>FIFO várósor: </a:t>
            </a:r>
            <a:r>
              <a:rPr lang="hu-HU" dirty="0" err="1" smtClean="0"/>
              <a:t>first-come</a:t>
            </a:r>
            <a:r>
              <a:rPr lang="hu-HU" dirty="0" smtClean="0"/>
              <a:t> </a:t>
            </a:r>
            <a:r>
              <a:rPr lang="hu-HU" dirty="0" err="1" smtClean="0"/>
              <a:t>first-serve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0111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Aszinkronitás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107951" y="833718"/>
            <a:ext cx="8928100" cy="5619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/>
              <a:t>„</a:t>
            </a:r>
            <a:r>
              <a:rPr lang="en-US" sz="2400" dirty="0"/>
              <a:t>Asynchrony is essential for activities that are potentially blocking</a:t>
            </a:r>
            <a:r>
              <a:rPr lang="hu-HU" sz="2400" dirty="0"/>
              <a:t> (…)</a:t>
            </a:r>
            <a:r>
              <a:rPr lang="en-US" sz="2400" dirty="0"/>
              <a:t>. Access to a web resource sometimes is slow or delayed. If such an activity is blocked within a synchronous process, the entire application must wait.</a:t>
            </a:r>
            <a:endParaRPr lang="hu-HU" sz="2400" dirty="0"/>
          </a:p>
          <a:p>
            <a:pPr marL="0" indent="0">
              <a:buNone/>
            </a:pPr>
            <a:r>
              <a:rPr lang="en-US" sz="2400" dirty="0"/>
              <a:t>In an asynchronous process, the application can continue with other work that doesn't depend on the web resource until the potentially blocking task finishes.</a:t>
            </a:r>
            <a:r>
              <a:rPr lang="hu-HU" sz="2400" dirty="0"/>
              <a:t>”</a:t>
            </a:r>
          </a:p>
        </p:txBody>
      </p:sp>
      <p:sp>
        <p:nvSpPr>
          <p:cNvPr id="8" name="Téglalap 7"/>
          <p:cNvSpPr/>
          <p:nvPr/>
        </p:nvSpPr>
        <p:spPr>
          <a:xfrm>
            <a:off x="537883" y="3875603"/>
            <a:ext cx="8068235" cy="24176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hu-HU" sz="2400" b="1" dirty="0">
                <a:solidFill>
                  <a:schemeClr val="tx1"/>
                </a:solidFill>
              </a:rPr>
              <a:t>JavaScript</a:t>
            </a:r>
          </a:p>
          <a:p>
            <a:pPr algn="just"/>
            <a:r>
              <a:rPr lang="hu-HU" sz="2400" dirty="0">
                <a:solidFill>
                  <a:schemeClr val="tx1"/>
                </a:solidFill>
              </a:rPr>
              <a:t>Az aszinkron kódolásra kiváló eszköz a JavaScript nyelv használata: az alapból aszinkron felépítésű kódban minden hosszadalmas függvényhívás, ahol erőforrásra kell várakozni, átlépésre kerül. Amikor a folyamat végzett, a visszatérésével egy úgynevezett </a:t>
            </a:r>
            <a:r>
              <a:rPr lang="hu-HU" sz="2400" dirty="0" err="1">
                <a:solidFill>
                  <a:schemeClr val="tx1"/>
                </a:solidFill>
              </a:rPr>
              <a:t>callback-function</a:t>
            </a:r>
            <a:r>
              <a:rPr lang="hu-HU" sz="2400" dirty="0">
                <a:solidFill>
                  <a:schemeClr val="tx1"/>
                </a:solidFill>
              </a:rPr>
              <a:t> foglalkozik.</a:t>
            </a:r>
          </a:p>
        </p:txBody>
      </p:sp>
    </p:spTree>
    <p:extLst>
      <p:ext uri="{BB962C8B-B14F-4D97-AF65-F5344CB8AC3E}">
        <p14:creationId xmlns:p14="http://schemas.microsoft.com/office/powerpoint/2010/main" val="325770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793376"/>
            <a:ext cx="8928100" cy="6064624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sum = 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lockObject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5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th01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TaskCreationOptions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.LongRunning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th02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TaskCreationOptions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.LongRunning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th01.Start();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th02.Start();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.WhenAll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(th01, th02).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ContinueWith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	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x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=&gt;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"Sum: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sum));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5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nn-NO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50000; i++)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lockObject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sum = sum + 1;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9" name="Szövegdoboz 8"/>
          <p:cNvSpPr txBox="1">
            <a:spLocks/>
          </p:cNvSpPr>
          <p:nvPr/>
        </p:nvSpPr>
        <p:spPr>
          <a:xfrm>
            <a:off x="6494368" y="4258231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Lock</a:t>
            </a:r>
            <a:r>
              <a:rPr lang="hu-HU" dirty="0" smtClean="0"/>
              <a:t> - példa</a:t>
            </a:r>
            <a:endParaRPr lang="en-US" dirty="0"/>
          </a:p>
        </p:txBody>
      </p:sp>
      <p:sp>
        <p:nvSpPr>
          <p:cNvPr id="8" name="Szövegdoboz 7"/>
          <p:cNvSpPr txBox="1">
            <a:spLocks/>
          </p:cNvSpPr>
          <p:nvPr/>
        </p:nvSpPr>
        <p:spPr>
          <a:xfrm>
            <a:off x="5889250" y="4513726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zövegdoboz 9"/>
          <p:cNvSpPr txBox="1">
            <a:spLocks/>
          </p:cNvSpPr>
          <p:nvPr/>
        </p:nvSpPr>
        <p:spPr>
          <a:xfrm>
            <a:off x="6191809" y="4852140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Szövegdoboz 10"/>
          <p:cNvSpPr txBox="1">
            <a:spLocks/>
          </p:cNvSpPr>
          <p:nvPr/>
        </p:nvSpPr>
        <p:spPr>
          <a:xfrm>
            <a:off x="6510804" y="5328393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142999" y="6010835"/>
            <a:ext cx="4572001" cy="389965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117714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Lock</a:t>
            </a:r>
            <a:r>
              <a:rPr lang="hu-HU" dirty="0" smtClean="0"/>
              <a:t> – példa #2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793376"/>
            <a:ext cx="8928100" cy="6064624"/>
          </a:xfrm>
        </p:spPr>
        <p:txBody>
          <a:bodyPr/>
          <a:lstStyle/>
          <a:p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sum = 0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hu-HU" sz="15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lockObject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hu-HU" sz="15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hu-HU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5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th01 =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TaskCreationOptions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.LongRunning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th02 =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TaskCreationOptions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.LongRunning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 th01.Start();</a:t>
            </a:r>
          </a:p>
          <a:p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 th02.Start();</a:t>
            </a:r>
          </a:p>
          <a:p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.WhenAll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(th01, th02).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ContinueWith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endParaRPr lang="hu-HU" sz="15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sz="15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hu-HU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	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x 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=&gt; </a:t>
            </a:r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>
                <a:solidFill>
                  <a:srgbClr val="A31515"/>
                </a:solidFill>
                <a:latin typeface="Consolas" panose="020B0609020204030204" pitchFamily="49" charset="0"/>
              </a:rPr>
              <a:t>"Sum: "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+ sum));</a:t>
            </a:r>
            <a:endParaRPr lang="en-US" sz="15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500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5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>
              <a:spcBef>
                <a:spcPts val="0"/>
              </a:spcBef>
            </a:pP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u-HU" sz="15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hu-HU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5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lock</a:t>
            </a: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nsolas" panose="020B0609020204030204" pitchFamily="49" charset="0"/>
              </a:rPr>
              <a:t>lockObject</a:t>
            </a:r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nn-NO" sz="15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nn-NO" sz="15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5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5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1500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50000; i++)</a:t>
            </a:r>
          </a:p>
          <a:p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sum = sum + 1;</a:t>
            </a:r>
          </a:p>
          <a:p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5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hu-HU" sz="15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5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500" dirty="0"/>
          </a:p>
        </p:txBody>
      </p:sp>
      <p:sp>
        <p:nvSpPr>
          <p:cNvPr id="9" name="Szövegdoboz 8"/>
          <p:cNvSpPr txBox="1">
            <a:spLocks/>
          </p:cNvSpPr>
          <p:nvPr/>
        </p:nvSpPr>
        <p:spPr>
          <a:xfrm>
            <a:off x="6494368" y="4258231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591671" y="4733365"/>
            <a:ext cx="3724835" cy="1912841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Szövegdoboz 7"/>
          <p:cNvSpPr txBox="1">
            <a:spLocks/>
          </p:cNvSpPr>
          <p:nvPr/>
        </p:nvSpPr>
        <p:spPr>
          <a:xfrm>
            <a:off x="5889250" y="4513726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zövegdoboz 9"/>
          <p:cNvSpPr txBox="1">
            <a:spLocks/>
          </p:cNvSpPr>
          <p:nvPr/>
        </p:nvSpPr>
        <p:spPr>
          <a:xfrm>
            <a:off x="6191809" y="4852140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Szövegdoboz 10"/>
          <p:cNvSpPr txBox="1">
            <a:spLocks/>
          </p:cNvSpPr>
          <p:nvPr/>
        </p:nvSpPr>
        <p:spPr>
          <a:xfrm>
            <a:off x="6510804" y="5328393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6159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8" grpId="0" animBg="1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Szinkronizáció</a:t>
            </a:r>
            <a:r>
              <a:rPr lang="hu-HU" dirty="0" smtClean="0"/>
              <a:t> folyamatok között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391397"/>
          </a:xfrm>
        </p:spPr>
        <p:txBody>
          <a:bodyPr/>
          <a:lstStyle/>
          <a:p>
            <a:r>
              <a:rPr lang="hu-HU" dirty="0" err="1" smtClean="0"/>
              <a:t>Mutex</a:t>
            </a:r>
            <a:endParaRPr lang="hu-HU" dirty="0" smtClean="0"/>
          </a:p>
          <a:p>
            <a:pPr lvl="1"/>
            <a:r>
              <a:rPr lang="hu-HU" dirty="0" smtClean="0"/>
              <a:t>Folyamatok közötti kölcsönös kizárásra</a:t>
            </a:r>
          </a:p>
          <a:p>
            <a:pPr lvl="1"/>
            <a:r>
              <a:rPr lang="hu-HU" dirty="0" err="1" smtClean="0"/>
              <a:t>Mutex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, elnevezett példány</a:t>
            </a:r>
          </a:p>
          <a:p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179388" y="2407024"/>
            <a:ext cx="8785225" cy="445097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ts val="0"/>
              </a:spcBef>
            </a:pPr>
            <a:r>
              <a:rPr lang="hu-HU" sz="17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en-US" sz="17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mutex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Mutex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hu-HU" sz="17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csakegylehet</a:t>
            </a:r>
            <a:r>
              <a:rPr lang="en-US" sz="17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>
              <a:spcBef>
                <a:spcPts val="0"/>
              </a:spcBef>
            </a:pPr>
            <a:r>
              <a:rPr lang="hu-HU" sz="17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en-US" sz="17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(!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mutex.WaitOne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TimeSpan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.FromSeconds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(3),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7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hu-HU" sz="17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Mar fut egy </a:t>
            </a:r>
            <a:r>
              <a:rPr lang="hu-HU" sz="17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peldany</a:t>
            </a:r>
            <a:r>
              <a:rPr lang="hu-HU" sz="17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!</a:t>
            </a:r>
            <a:r>
              <a:rPr lang="en-US" sz="17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RunProgram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RunProgram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7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hu-HU" sz="17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asd</a:t>
            </a:r>
            <a:r>
              <a:rPr lang="en-US" sz="17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7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700" dirty="0"/>
          </a:p>
        </p:txBody>
      </p:sp>
      <p:sp>
        <p:nvSpPr>
          <p:cNvPr id="5" name="Szövegdoboz 4"/>
          <p:cNvSpPr txBox="1">
            <a:spLocks/>
          </p:cNvSpPr>
          <p:nvPr/>
        </p:nvSpPr>
        <p:spPr>
          <a:xfrm>
            <a:off x="6510804" y="5328393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dirty="0" err="1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asd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zövegdoboz 5"/>
          <p:cNvSpPr txBox="1">
            <a:spLocks/>
          </p:cNvSpPr>
          <p:nvPr/>
        </p:nvSpPr>
        <p:spPr>
          <a:xfrm>
            <a:off x="6078071" y="4802278"/>
            <a:ext cx="2750111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Mar fut egy </a:t>
            </a:r>
            <a:r>
              <a:rPr lang="hu-HU" dirty="0" err="1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peldany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!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zövegdoboz 6"/>
          <p:cNvSpPr txBox="1">
            <a:spLocks/>
          </p:cNvSpPr>
          <p:nvPr/>
        </p:nvSpPr>
        <p:spPr>
          <a:xfrm>
            <a:off x="4703015" y="5328393"/>
            <a:ext cx="2750111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Mar fut egy </a:t>
            </a:r>
            <a:r>
              <a:rPr lang="hu-HU" dirty="0" err="1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peldany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!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zövegdoboz 7"/>
          <p:cNvSpPr txBox="1">
            <a:spLocks/>
          </p:cNvSpPr>
          <p:nvPr/>
        </p:nvSpPr>
        <p:spPr>
          <a:xfrm>
            <a:off x="4984376" y="4563590"/>
            <a:ext cx="2750111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Mar fut egy </a:t>
            </a:r>
            <a:r>
              <a:rPr lang="hu-HU" dirty="0" err="1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peldany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!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41874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Atomicitás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sz="2400" dirty="0" smtClean="0"/>
              <a:t>Atomi az a </a:t>
            </a:r>
            <a:r>
              <a:rPr lang="hu-HU" sz="2400" dirty="0"/>
              <a:t>műveletsor, </a:t>
            </a:r>
            <a:r>
              <a:rPr lang="hu-HU" sz="2400" dirty="0" smtClean="0"/>
              <a:t>amely tovább nem osztható, nem megszakítható</a:t>
            </a:r>
          </a:p>
          <a:p>
            <a:r>
              <a:rPr lang="hu-HU" sz="2400" dirty="0" smtClean="0"/>
              <a:t>A rendszer további részeinek azonnaliként hat elvégzése</a:t>
            </a:r>
          </a:p>
          <a:p>
            <a:r>
              <a:rPr lang="hu-HU" sz="2400" dirty="0" smtClean="0"/>
              <a:t>Atomi az a művelet, amely végrehajtása nem megszakítható </a:t>
            </a:r>
            <a:r>
              <a:rPr lang="hu-HU" sz="2400" dirty="0" err="1" smtClean="0"/>
              <a:t>konkurrens</a:t>
            </a:r>
            <a:r>
              <a:rPr lang="hu-HU" sz="2400" dirty="0" smtClean="0"/>
              <a:t> műveletek által</a:t>
            </a:r>
          </a:p>
          <a:p>
            <a:endParaRPr lang="en-US" sz="2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900113" y="3213100"/>
            <a:ext cx="7200900" cy="1426277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Interlocked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1);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Interlocked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.Increment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Interlocked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.Decrement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Interlocked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.CompareExchange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compare, change);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6701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793376"/>
            <a:ext cx="8928100" cy="6064624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sum = 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5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th01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TaskCreationOptions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.LongRunning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th02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TaskCreationOptions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.LongRunning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th01.Start();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th02.Start();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.WhenAll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(th01, th02).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ContinueWith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	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x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=&gt;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"Sum: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sum));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5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Szamol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nn-NO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50000; i++)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Interlocked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.Increment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sum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9" name="Szövegdoboz 8"/>
          <p:cNvSpPr txBox="1">
            <a:spLocks/>
          </p:cNvSpPr>
          <p:nvPr/>
        </p:nvSpPr>
        <p:spPr>
          <a:xfrm>
            <a:off x="6494368" y="4258231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Atomi művelet - példa</a:t>
            </a:r>
            <a:endParaRPr lang="en-US" dirty="0"/>
          </a:p>
        </p:txBody>
      </p:sp>
      <p:sp>
        <p:nvSpPr>
          <p:cNvPr id="8" name="Szövegdoboz 7"/>
          <p:cNvSpPr txBox="1">
            <a:spLocks/>
          </p:cNvSpPr>
          <p:nvPr/>
        </p:nvSpPr>
        <p:spPr>
          <a:xfrm>
            <a:off x="5889250" y="4513726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zövegdoboz 9"/>
          <p:cNvSpPr txBox="1">
            <a:spLocks/>
          </p:cNvSpPr>
          <p:nvPr/>
        </p:nvSpPr>
        <p:spPr>
          <a:xfrm>
            <a:off x="6191809" y="4852140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Szövegdoboz 10"/>
          <p:cNvSpPr txBox="1">
            <a:spLocks/>
          </p:cNvSpPr>
          <p:nvPr/>
        </p:nvSpPr>
        <p:spPr>
          <a:xfrm>
            <a:off x="6510804" y="5328393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156446" y="5710516"/>
            <a:ext cx="4007225" cy="343682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91456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Parallel.For</a:t>
            </a:r>
            <a:r>
              <a:rPr lang="hu-HU" dirty="0" smtClean="0"/>
              <a:t>() és versenyhelyzet - példa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793376"/>
            <a:ext cx="8928100" cy="6064624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sum = 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hu-HU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nn-NO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Parallel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.For(0, 100000, i =&gt; sum += 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nn-NO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nn-NO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"Sum: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sum);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8" name="Szövegdoboz 7"/>
          <p:cNvSpPr txBox="1">
            <a:spLocks/>
          </p:cNvSpPr>
          <p:nvPr/>
        </p:nvSpPr>
        <p:spPr>
          <a:xfrm>
            <a:off x="6185085" y="4206685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76884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Szövegdoboz 11"/>
          <p:cNvSpPr txBox="1">
            <a:spLocks/>
          </p:cNvSpPr>
          <p:nvPr/>
        </p:nvSpPr>
        <p:spPr>
          <a:xfrm>
            <a:off x="6185085" y="5511051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71575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0714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Parallel.For</a:t>
            </a:r>
            <a:r>
              <a:rPr lang="hu-HU" dirty="0" smtClean="0"/>
              <a:t>() és </a:t>
            </a:r>
            <a:r>
              <a:rPr lang="hu-HU" dirty="0" err="1" smtClean="0"/>
              <a:t>lock</a:t>
            </a:r>
            <a:r>
              <a:rPr lang="hu-HU" dirty="0" smtClean="0"/>
              <a:t> - példa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793376"/>
            <a:ext cx="8928100" cy="6064624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sum = 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hu-HU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Parallel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(0, 100000,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=&gt; 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lockObject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sum += 1; });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hu-H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"Sum: 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+ sum);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8" name="Szövegdoboz 7"/>
          <p:cNvSpPr txBox="1">
            <a:spLocks/>
          </p:cNvSpPr>
          <p:nvPr/>
        </p:nvSpPr>
        <p:spPr>
          <a:xfrm>
            <a:off x="6185085" y="4206685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Szövegdoboz 11"/>
          <p:cNvSpPr txBox="1">
            <a:spLocks/>
          </p:cNvSpPr>
          <p:nvPr/>
        </p:nvSpPr>
        <p:spPr>
          <a:xfrm>
            <a:off x="6185085" y="5511051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4572000" y="2151530"/>
            <a:ext cx="3402106" cy="295836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8704568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Parallel.For</a:t>
            </a:r>
            <a:r>
              <a:rPr lang="hu-HU" dirty="0" smtClean="0"/>
              <a:t>() és atomi művelet - példa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1" y="793376"/>
            <a:ext cx="8928100" cy="6064624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sum = 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hu-HU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Parallel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(0, 100000,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=&gt;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Interlocked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.Increment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sum));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hu-H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"Sum: 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+ sum);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8" name="Szövegdoboz 7"/>
          <p:cNvSpPr txBox="1">
            <a:spLocks/>
          </p:cNvSpPr>
          <p:nvPr/>
        </p:nvSpPr>
        <p:spPr>
          <a:xfrm>
            <a:off x="6185085" y="4206685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Szövegdoboz 11"/>
          <p:cNvSpPr txBox="1">
            <a:spLocks/>
          </p:cNvSpPr>
          <p:nvPr/>
        </p:nvSpPr>
        <p:spPr>
          <a:xfrm>
            <a:off x="6185085" y="5511051"/>
            <a:ext cx="2447366" cy="12909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Sum: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100000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303059" y="2164977"/>
            <a:ext cx="3818966" cy="322730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212015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Szemafor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07951" y="692150"/>
            <a:ext cx="6017958" cy="5761038"/>
          </a:xfrm>
        </p:spPr>
        <p:txBody>
          <a:bodyPr/>
          <a:lstStyle/>
          <a:p>
            <a:r>
              <a:rPr lang="hu-HU" dirty="0" err="1" smtClean="0"/>
              <a:t>Edsger</a:t>
            </a:r>
            <a:r>
              <a:rPr lang="hu-HU" dirty="0" smtClean="0"/>
              <a:t> </a:t>
            </a:r>
            <a:r>
              <a:rPr lang="hu-HU" dirty="0" err="1" smtClean="0"/>
              <a:t>Dijkstra</a:t>
            </a:r>
            <a:r>
              <a:rPr lang="hu-HU" dirty="0" smtClean="0"/>
              <a:t>, 1964</a:t>
            </a:r>
          </a:p>
          <a:p>
            <a:r>
              <a:rPr lang="hu-HU" dirty="0" smtClean="0"/>
              <a:t>A vasúti terminológia alapján</a:t>
            </a:r>
          </a:p>
          <a:p>
            <a:pPr lvl="1"/>
            <a:r>
              <a:rPr lang="hu-HU" dirty="0" smtClean="0"/>
              <a:t>A sínszakasz a kritikus szakasz</a:t>
            </a:r>
          </a:p>
          <a:p>
            <a:pPr lvl="1"/>
            <a:r>
              <a:rPr lang="hu-HU" dirty="0" smtClean="0"/>
              <a:t>A vonat akkor léphet be, ha a jelzőkar nyitott állapotú</a:t>
            </a:r>
          </a:p>
          <a:p>
            <a:pPr lvl="1"/>
            <a:r>
              <a:rPr lang="hu-HU" dirty="0" smtClean="0"/>
              <a:t>Amikor a vonat belép, a jelzőkart zártra állítja</a:t>
            </a:r>
          </a:p>
          <a:p>
            <a:pPr lvl="1"/>
            <a:r>
              <a:rPr lang="hu-HU" dirty="0" smtClean="0"/>
              <a:t>Kilépéskor a jelzőkart átbillenti nyitottra</a:t>
            </a:r>
          </a:p>
          <a:p>
            <a:r>
              <a:rPr lang="hu-HU" dirty="0" err="1" smtClean="0"/>
              <a:t>Dijkstra</a:t>
            </a:r>
            <a:r>
              <a:rPr lang="hu-HU" dirty="0" smtClean="0"/>
              <a:t> P() és V() atomi műveletekkel írta ezt le</a:t>
            </a:r>
          </a:p>
          <a:p>
            <a:pPr lvl="1"/>
            <a:r>
              <a:rPr lang="hu-HU" dirty="0" smtClean="0"/>
              <a:t>P(): belépéskor</a:t>
            </a:r>
          </a:p>
          <a:p>
            <a:pPr lvl="1"/>
            <a:r>
              <a:rPr lang="hu-HU" dirty="0" smtClean="0"/>
              <a:t>V(): kilépéskor</a:t>
            </a:r>
            <a:endParaRPr lang="en-US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64" t="12941" r="10523" b="34118"/>
          <a:stretch/>
        </p:blipFill>
        <p:spPr>
          <a:xfrm>
            <a:off x="6125909" y="1129552"/>
            <a:ext cx="2910142" cy="446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68579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Szemafor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egész értéken végzett atomi inkrementálás / </a:t>
            </a:r>
            <a:r>
              <a:rPr lang="hu-HU" dirty="0" err="1" smtClean="0"/>
              <a:t>dekrementálás</a:t>
            </a:r>
            <a:endParaRPr lang="hu-HU" dirty="0" smtClean="0"/>
          </a:p>
          <a:p>
            <a:pPr lvl="1"/>
            <a:r>
              <a:rPr lang="hu-HU" dirty="0" smtClean="0"/>
              <a:t>Belépéskor az érték csökkentése, és értékvizsgálata</a:t>
            </a:r>
          </a:p>
          <a:p>
            <a:pPr lvl="2"/>
            <a:r>
              <a:rPr lang="hu-HU" dirty="0" smtClean="0"/>
              <a:t>Ha az érték kisebb mint zéró, akkor a szál </a:t>
            </a:r>
            <a:r>
              <a:rPr lang="hu-HU" dirty="0" err="1" smtClean="0"/>
              <a:t>blokkolódik</a:t>
            </a:r>
            <a:endParaRPr lang="hu-HU" dirty="0" smtClean="0"/>
          </a:p>
          <a:p>
            <a:pPr lvl="1"/>
            <a:r>
              <a:rPr lang="hu-HU" dirty="0" smtClean="0"/>
              <a:t>Kilépéskor inkrementálás</a:t>
            </a:r>
          </a:p>
          <a:p>
            <a:pPr lvl="2"/>
            <a:r>
              <a:rPr lang="hu-HU" dirty="0" smtClean="0"/>
              <a:t>Ha van várakozó szál, akkor a </a:t>
            </a:r>
            <a:r>
              <a:rPr lang="hu-HU" i="1" dirty="0" smtClean="0"/>
              <a:t>következő</a:t>
            </a:r>
            <a:r>
              <a:rPr lang="hu-HU" dirty="0" smtClean="0"/>
              <a:t> értesítése</a:t>
            </a:r>
          </a:p>
          <a:p>
            <a:r>
              <a:rPr lang="hu-HU" dirty="0" smtClean="0"/>
              <a:t>Alkalmazható kölcsönös kizárásra is</a:t>
            </a:r>
          </a:p>
          <a:p>
            <a:pPr lvl="1"/>
            <a:r>
              <a:rPr lang="hu-HU" dirty="0" smtClean="0"/>
              <a:t>Ezt bináris szemafornak nevezik</a:t>
            </a:r>
          </a:p>
          <a:p>
            <a:r>
              <a:rPr lang="hu-HU" dirty="0" smtClean="0"/>
              <a:t>Ugyanakkor alkalmas arra is, hogy egyidejűleg egynél több szálat engedjen be a kritikus </a:t>
            </a:r>
            <a:r>
              <a:rPr lang="hu-HU" dirty="0" err="1" smtClean="0"/>
              <a:t>szabaszba</a:t>
            </a:r>
            <a:endParaRPr lang="hu-HU" dirty="0"/>
          </a:p>
          <a:p>
            <a:pPr lvl="1"/>
            <a:r>
              <a:rPr lang="hu-HU" dirty="0" smtClean="0"/>
              <a:t>Felső korlát adható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0586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Szinkron példa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>
          <a:xfrm>
            <a:off x="107951" y="981636"/>
            <a:ext cx="8928100" cy="2312894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Megkezdem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a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letöltést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tartalom = 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WebClient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().DownloadString(</a:t>
            </a:r>
            <a:r>
              <a:rPr lang="nn-NO" dirty="0">
                <a:solidFill>
                  <a:srgbClr val="A31515"/>
                </a:solidFill>
                <a:latin typeface="Consolas" panose="020B0609020204030204" pitchFamily="49" charset="0"/>
              </a:rPr>
              <a:t>"http://users.nik.uni-obuda.hu/prog3/_data/war_of_westeros.xml"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Letöltve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tartalom.Contains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"Van benne 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Nincs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benne 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6" name="Szövegdoboz 5"/>
          <p:cNvSpPr txBox="1">
            <a:spLocks/>
          </p:cNvSpPr>
          <p:nvPr/>
        </p:nvSpPr>
        <p:spPr>
          <a:xfrm>
            <a:off x="1559859" y="4034118"/>
            <a:ext cx="7584141" cy="166743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Megkezdem a letöltést...</a:t>
            </a:r>
          </a:p>
          <a:p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Letöltve!</a:t>
            </a:r>
          </a:p>
          <a:p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Van benne </a:t>
            </a:r>
            <a:r>
              <a:rPr lang="hu-HU" dirty="0" err="1">
                <a:solidFill>
                  <a:schemeClr val="bg1"/>
                </a:solidFill>
                <a:latin typeface="Consolas" panose="020B0609020204030204" pitchFamily="49" charset="0"/>
              </a:rPr>
              <a:t>Lannister</a:t>
            </a:r>
            <a:endParaRPr lang="hu-HU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2662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Szemafor a </a:t>
            </a:r>
            <a:r>
              <a:rPr lang="hu-HU" dirty="0" err="1" smtClean="0"/>
              <a:t>C#ban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949626"/>
          </a:xfrm>
        </p:spPr>
        <p:txBody>
          <a:bodyPr>
            <a:normAutofit lnSpcReduction="10000"/>
          </a:bodyPr>
          <a:lstStyle/>
          <a:p>
            <a:r>
              <a:rPr lang="hu-HU" dirty="0" err="1" smtClean="0"/>
              <a:t>Semaphore</a:t>
            </a:r>
            <a:r>
              <a:rPr lang="hu-HU" dirty="0" smtClean="0"/>
              <a:t> és </a:t>
            </a:r>
            <a:r>
              <a:rPr lang="hu-HU" dirty="0" err="1" smtClean="0"/>
              <a:t>SemaphoreSlim</a:t>
            </a:r>
            <a:r>
              <a:rPr lang="hu-HU" dirty="0" smtClean="0"/>
              <a:t> (&gt;= .NET 4.0)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Semaphore</a:t>
            </a:r>
            <a:r>
              <a:rPr lang="hu-HU" dirty="0" smtClean="0"/>
              <a:t> folyamatok között is alkalmazható, de lassabb</a:t>
            </a:r>
            <a:endParaRPr lang="hu-H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4963" y="1857675"/>
            <a:ext cx="6328460" cy="4889633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SemaphoreSlim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SemaphoreSlim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(3);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&lt;= 5;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(Enter).Start(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Enter(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id)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(id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wants to enter"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sem.Wait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(id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is in!"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Thread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 *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)id);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(id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is leaving"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sem.Release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72438" y="3992507"/>
            <a:ext cx="227156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1 wants to enter</a:t>
            </a:r>
          </a:p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1 is in!</a:t>
            </a:r>
          </a:p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2 wants to enter</a:t>
            </a:r>
          </a:p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2 is in!</a:t>
            </a:r>
          </a:p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3 wants to enter</a:t>
            </a:r>
          </a:p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3 is in!</a:t>
            </a:r>
          </a:p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4 wants to enter</a:t>
            </a:r>
          </a:p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5 wants to enter</a:t>
            </a:r>
          </a:p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1 is leaving</a:t>
            </a:r>
          </a:p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4 is in!</a:t>
            </a:r>
          </a:p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2 is leaving</a:t>
            </a:r>
          </a:p>
          <a:p>
            <a:r>
              <a:rPr lang="en-US" sz="1400" dirty="0">
                <a:solidFill>
                  <a:schemeClr val="bg1"/>
                </a:solidFill>
                <a:latin typeface="Lucida Console" panose="020B0609040504020204" pitchFamily="49" charset="0"/>
              </a:rPr>
              <a:t>5 is in!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4867836"/>
            <a:ext cx="6333420" cy="1640540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5929513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HOLTPONT</a:t>
            </a:r>
            <a:endParaRPr lang="hu-H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372367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Holtpont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951" y="1010652"/>
            <a:ext cx="8928100" cy="5442535"/>
          </a:xfrm>
        </p:spPr>
        <p:txBody>
          <a:bodyPr>
            <a:normAutofit/>
          </a:bodyPr>
          <a:lstStyle/>
          <a:p>
            <a:r>
              <a:rPr lang="hu-HU" b="1" dirty="0" smtClean="0"/>
              <a:t>Holtpont</a:t>
            </a:r>
            <a:r>
              <a:rPr lang="hu-HU" dirty="0" smtClean="0"/>
              <a:t> akkor következik be, ha egy szál blokkolva van, és a blokkolás sosem szűnik meg</a:t>
            </a:r>
          </a:p>
          <a:p>
            <a:r>
              <a:rPr lang="hu-HU" dirty="0" smtClean="0"/>
              <a:t>Azaz, ha egy szál kritikus szakaszhoz ér, de sem tud belépni</a:t>
            </a:r>
          </a:p>
          <a:p>
            <a:r>
              <a:rPr lang="hu-HU" dirty="0" smtClean="0"/>
              <a:t>Körülményektől függően többféle holtpont definiálható</a:t>
            </a:r>
          </a:p>
          <a:p>
            <a:pPr lvl="1"/>
            <a:r>
              <a:rPr lang="hu-HU" dirty="0" smtClean="0"/>
              <a:t>Ön-holtpont</a:t>
            </a:r>
          </a:p>
          <a:p>
            <a:pPr lvl="2"/>
            <a:r>
              <a:rPr lang="hu-HU" dirty="0" smtClean="0"/>
              <a:t>A szál olyan </a:t>
            </a:r>
            <a:r>
              <a:rPr lang="hu-HU" dirty="0" err="1" smtClean="0"/>
              <a:t>lock-ra</a:t>
            </a:r>
            <a:r>
              <a:rPr lang="hu-HU" dirty="0" smtClean="0"/>
              <a:t> vár, amely már az övé</a:t>
            </a:r>
          </a:p>
          <a:p>
            <a:pPr lvl="1"/>
            <a:r>
              <a:rPr lang="hu-HU" dirty="0" smtClean="0"/>
              <a:t>Rekurzív holtpont</a:t>
            </a:r>
          </a:p>
          <a:p>
            <a:pPr lvl="2"/>
            <a:r>
              <a:rPr lang="hu-HU" dirty="0" smtClean="0"/>
              <a:t>A kritikus szakaszban levő szál olyan funkciót próbál elérni, amely visszahivatkozik a </a:t>
            </a:r>
            <a:r>
              <a:rPr lang="hu-HU" dirty="0" err="1" smtClean="0"/>
              <a:t>lockkal</a:t>
            </a:r>
            <a:r>
              <a:rPr lang="hu-HU" dirty="0" smtClean="0"/>
              <a:t> védett részre</a:t>
            </a:r>
          </a:p>
          <a:p>
            <a:pPr lvl="1"/>
            <a:r>
              <a:rPr lang="hu-HU" dirty="0" smtClean="0"/>
              <a:t>Zársorrend holtpont (</a:t>
            </a:r>
            <a:r>
              <a:rPr lang="hu-HU" dirty="0" err="1" smtClean="0"/>
              <a:t>lock-order</a:t>
            </a:r>
            <a:r>
              <a:rPr lang="hu-HU" dirty="0" smtClean="0"/>
              <a:t> </a:t>
            </a:r>
            <a:r>
              <a:rPr lang="hu-HU" dirty="0" err="1" smtClean="0"/>
              <a:t>deadlock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Két szál, két </a:t>
            </a:r>
            <a:r>
              <a:rPr lang="hu-HU" dirty="0" err="1" smtClean="0"/>
              <a:t>lock</a:t>
            </a:r>
            <a:r>
              <a:rPr lang="hu-HU" dirty="0" smtClean="0"/>
              <a:t>: egyiknél egyik, a másiknál másik, és egymásra várnak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4592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59" y="857251"/>
            <a:ext cx="7241683" cy="5148992"/>
          </a:xfrm>
        </p:spPr>
      </p:pic>
    </p:spTree>
    <p:extLst>
      <p:ext uri="{BB962C8B-B14F-4D97-AF65-F5344CB8AC3E}">
        <p14:creationId xmlns:p14="http://schemas.microsoft.com/office/powerpoint/2010/main" val="212582486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smtClean="0"/>
              <a:t>Holtpont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hu-HU" altLang="en-US" sz="2400" dirty="0" smtClean="0"/>
              <a:t>Klasszikus holtpont példa: </a:t>
            </a:r>
          </a:p>
          <a:p>
            <a:pPr lvl="1">
              <a:spcBef>
                <a:spcPct val="0"/>
              </a:spcBef>
            </a:pPr>
            <a:r>
              <a:rPr lang="hu-HU" altLang="hu-HU" sz="2000" dirty="0" smtClean="0"/>
              <a:t>Erőforrásokat </a:t>
            </a:r>
            <a:r>
              <a:rPr lang="hu-HU" altLang="hu-HU" sz="2000" dirty="0" err="1" smtClean="0"/>
              <a:t>lockkal</a:t>
            </a:r>
            <a:r>
              <a:rPr lang="hu-HU" altLang="hu-HU" sz="2000" dirty="0" smtClean="0"/>
              <a:t> próbáltunk védeni. Mindkét szál már belépett az első kritikus szakaszba, ott viszont várakoznia kell, hogy hozzájusson a másik lehetséges erőforráshoz.</a:t>
            </a:r>
            <a:endParaRPr lang="hu-HU" altLang="en-US" sz="2000" dirty="0" smtClean="0"/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232336" y="2156295"/>
            <a:ext cx="4274297" cy="2969014"/>
            <a:chOff x="612" y="2339"/>
            <a:chExt cx="2268" cy="1500"/>
          </a:xfrm>
        </p:grpSpPr>
        <p:grpSp>
          <p:nvGrpSpPr>
            <p:cNvPr id="15373" name="Group 8"/>
            <p:cNvGrpSpPr>
              <a:grpSpLocks/>
            </p:cNvGrpSpPr>
            <p:nvPr/>
          </p:nvGrpSpPr>
          <p:grpSpPr bwMode="auto">
            <a:xfrm>
              <a:off x="612" y="2339"/>
              <a:ext cx="2268" cy="1500"/>
              <a:chOff x="612" y="2339"/>
              <a:chExt cx="2268" cy="1500"/>
            </a:xfrm>
          </p:grpSpPr>
          <p:sp>
            <p:nvSpPr>
              <p:cNvPr id="15376" name="Rectangle 4"/>
              <p:cNvSpPr>
                <a:spLocks noChangeArrowheads="1"/>
              </p:cNvSpPr>
              <p:nvPr/>
            </p:nvSpPr>
            <p:spPr bwMode="auto">
              <a:xfrm>
                <a:off x="612" y="2479"/>
                <a:ext cx="2267" cy="13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0" tIns="18000" bIns="0"/>
              <a:lstStyle/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 dirty="0">
                    <a:solidFill>
                      <a:srgbClr val="0000FF"/>
                    </a:solidFill>
                    <a:latin typeface="Franklin Gothic Medium Cond" pitchFamily="34" charset="0"/>
                  </a:rPr>
                  <a:t>	</a:t>
                </a:r>
                <a:r>
                  <a:rPr lang="hu-HU" altLang="hu-HU" sz="2400" dirty="0" err="1">
                    <a:solidFill>
                      <a:srgbClr val="0000FF"/>
                    </a:solidFill>
                    <a:latin typeface="Franklin Gothic Medium Cond" pitchFamily="34" charset="0"/>
                  </a:rPr>
                  <a:t>lock</a:t>
                </a:r>
                <a:r>
                  <a:rPr lang="hu-HU" altLang="hu-HU" sz="2400" dirty="0">
                    <a:solidFill>
                      <a:schemeClr val="tx1"/>
                    </a:solidFill>
                    <a:latin typeface="Franklin Gothic Medium Cond" pitchFamily="34" charset="0"/>
                  </a:rPr>
                  <a:t> (a)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 dirty="0">
                    <a:solidFill>
                      <a:schemeClr val="tx1"/>
                    </a:solidFill>
                    <a:latin typeface="Franklin Gothic Medium Cond" pitchFamily="34" charset="0"/>
                  </a:rPr>
                  <a:t>	{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 dirty="0">
                    <a:solidFill>
                      <a:srgbClr val="008000"/>
                    </a:solidFill>
                    <a:latin typeface="Franklin Gothic Medium Cond" pitchFamily="34" charset="0"/>
                  </a:rPr>
                  <a:t>		// feldolgozás</a:t>
                </a:r>
                <a:endParaRPr lang="hu-HU" altLang="hu-HU" sz="2400" dirty="0">
                  <a:solidFill>
                    <a:srgbClr val="0000FF"/>
                  </a:solidFill>
                  <a:latin typeface="Franklin Gothic Medium Cond" pitchFamily="34" charset="0"/>
                </a:endParaRP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 dirty="0">
                    <a:solidFill>
                      <a:srgbClr val="0000FF"/>
                    </a:solidFill>
                    <a:latin typeface="Franklin Gothic Medium Cond" pitchFamily="34" charset="0"/>
                  </a:rPr>
                  <a:t>		</a:t>
                </a:r>
                <a:r>
                  <a:rPr lang="hu-HU" altLang="hu-HU" sz="2400" dirty="0" err="1">
                    <a:solidFill>
                      <a:srgbClr val="0000FF"/>
                    </a:solidFill>
                    <a:latin typeface="Franklin Gothic Medium Cond" pitchFamily="34" charset="0"/>
                  </a:rPr>
                  <a:t>lock</a:t>
                </a:r>
                <a:r>
                  <a:rPr lang="hu-HU" altLang="hu-HU" sz="2400" dirty="0">
                    <a:solidFill>
                      <a:schemeClr val="tx1"/>
                    </a:solidFill>
                    <a:latin typeface="Franklin Gothic Medium Cond" pitchFamily="34" charset="0"/>
                  </a:rPr>
                  <a:t> (b)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 dirty="0">
                    <a:solidFill>
                      <a:schemeClr val="tx1"/>
                    </a:solidFill>
                    <a:latin typeface="Franklin Gothic Medium Cond" pitchFamily="34" charset="0"/>
                  </a:rPr>
                  <a:t>		{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 dirty="0">
                    <a:solidFill>
                      <a:srgbClr val="008000"/>
                    </a:solidFill>
                    <a:latin typeface="Franklin Gothic Medium Cond" pitchFamily="34" charset="0"/>
                  </a:rPr>
                  <a:t>		// feldolgozás</a:t>
                </a:r>
                <a:r>
                  <a:rPr lang="hu-HU" altLang="hu-HU" sz="2400" dirty="0">
                    <a:solidFill>
                      <a:srgbClr val="0000FF"/>
                    </a:solidFill>
                    <a:latin typeface="Franklin Gothic Medium Cond" pitchFamily="34" charset="0"/>
                  </a:rPr>
                  <a:t> 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 dirty="0">
                    <a:solidFill>
                      <a:schemeClr val="tx1"/>
                    </a:solidFill>
                    <a:latin typeface="Franklin Gothic Medium Cond" pitchFamily="34" charset="0"/>
                  </a:rPr>
                  <a:t>		}	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 dirty="0">
                    <a:solidFill>
                      <a:schemeClr val="tx1"/>
                    </a:solidFill>
                    <a:latin typeface="Franklin Gothic Medium Cond" pitchFamily="34" charset="0"/>
                  </a:rPr>
                  <a:t>	}</a:t>
                </a:r>
              </a:p>
            </p:txBody>
          </p:sp>
          <p:sp>
            <p:nvSpPr>
              <p:cNvPr id="15377" name="AutoShape 6"/>
              <p:cNvSpPr>
                <a:spLocks noChangeArrowheads="1"/>
              </p:cNvSpPr>
              <p:nvPr/>
            </p:nvSpPr>
            <p:spPr bwMode="auto">
              <a:xfrm>
                <a:off x="2426" y="2339"/>
                <a:ext cx="454" cy="40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99FF99"/>
                  </a:gs>
                </a:gsLst>
                <a:lin ang="2700000" scaled="1"/>
              </a:gradFill>
              <a:ln w="12700">
                <a:solidFill>
                  <a:srgbClr val="64CC64"/>
                </a:solidFill>
                <a:prstDash val="sysDot"/>
                <a:round/>
                <a:headEnd/>
                <a:tailEnd/>
              </a:ln>
            </p:spPr>
            <p:txBody>
              <a:bodyPr lIns="90000" tIns="36000" rIns="90000" bIns="36000" anchor="ctr"/>
              <a:lstStyle/>
              <a:p>
                <a:pPr algn="ctr" eaLnBrk="1" hangingPunct="1"/>
                <a:r>
                  <a:rPr lang="hu-HU" altLang="hu-HU" sz="2400">
                    <a:solidFill>
                      <a:srgbClr val="326432"/>
                    </a:solidFill>
                  </a:rPr>
                  <a:t>1. szál</a:t>
                </a:r>
              </a:p>
            </p:txBody>
          </p:sp>
        </p:grpSp>
        <p:sp>
          <p:nvSpPr>
            <p:cNvPr id="15374" name="Rectangle 10"/>
            <p:cNvSpPr>
              <a:spLocks noChangeArrowheads="1"/>
            </p:cNvSpPr>
            <p:nvPr/>
          </p:nvSpPr>
          <p:spPr bwMode="auto">
            <a:xfrm>
              <a:off x="612" y="2478"/>
              <a:ext cx="159" cy="13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6000" rIns="0" bIns="0"/>
            <a:lstStyle/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1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2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3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4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5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6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7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8</a:t>
              </a:r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793" y="2478"/>
              <a:ext cx="0" cy="1360"/>
            </a:xfrm>
            <a:prstGeom prst="line">
              <a:avLst/>
            </a:prstGeom>
            <a:noFill/>
            <a:ln w="19050">
              <a:solidFill>
                <a:srgbClr val="2B91A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18000" rIns="18000" bIns="18000" anchor="ctr"/>
            <a:lstStyle/>
            <a:p>
              <a:endParaRPr lang="hu-HU" sz="2400"/>
            </a:p>
          </p:txBody>
        </p:sp>
      </p:grp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4735231" y="2156295"/>
            <a:ext cx="4274297" cy="2967034"/>
            <a:chOff x="3152" y="2339"/>
            <a:chExt cx="2268" cy="1499"/>
          </a:xfrm>
        </p:grpSpPr>
        <p:grpSp>
          <p:nvGrpSpPr>
            <p:cNvPr id="15368" name="Group 9"/>
            <p:cNvGrpSpPr>
              <a:grpSpLocks/>
            </p:cNvGrpSpPr>
            <p:nvPr/>
          </p:nvGrpSpPr>
          <p:grpSpPr bwMode="auto">
            <a:xfrm>
              <a:off x="3153" y="2339"/>
              <a:ext cx="2267" cy="1499"/>
              <a:chOff x="3153" y="2339"/>
              <a:chExt cx="2267" cy="1499"/>
            </a:xfrm>
          </p:grpSpPr>
          <p:sp>
            <p:nvSpPr>
              <p:cNvPr id="15371" name="Rectangle 5"/>
              <p:cNvSpPr>
                <a:spLocks noChangeArrowheads="1"/>
              </p:cNvSpPr>
              <p:nvPr/>
            </p:nvSpPr>
            <p:spPr bwMode="auto">
              <a:xfrm>
                <a:off x="3153" y="2478"/>
                <a:ext cx="2267" cy="13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0" tIns="18000" bIns="0"/>
              <a:lstStyle/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>
                    <a:solidFill>
                      <a:srgbClr val="0000FF"/>
                    </a:solidFill>
                    <a:latin typeface="Franklin Gothic Medium Cond" pitchFamily="34" charset="0"/>
                  </a:rPr>
                  <a:t>	lock</a:t>
                </a:r>
                <a:r>
                  <a:rPr lang="hu-HU" altLang="hu-HU" sz="2400">
                    <a:solidFill>
                      <a:schemeClr val="tx1"/>
                    </a:solidFill>
                    <a:latin typeface="Franklin Gothic Medium Cond" pitchFamily="34" charset="0"/>
                  </a:rPr>
                  <a:t> (b)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>
                    <a:solidFill>
                      <a:schemeClr val="tx1"/>
                    </a:solidFill>
                    <a:latin typeface="Franklin Gothic Medium Cond" pitchFamily="34" charset="0"/>
                  </a:rPr>
                  <a:t>	{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>
                    <a:solidFill>
                      <a:srgbClr val="008000"/>
                    </a:solidFill>
                    <a:latin typeface="Franklin Gothic Medium Cond" pitchFamily="34" charset="0"/>
                  </a:rPr>
                  <a:t>		// feldolgozás</a:t>
                </a:r>
                <a:r>
                  <a:rPr lang="hu-HU" altLang="hu-HU" sz="2400">
                    <a:solidFill>
                      <a:srgbClr val="0000FF"/>
                    </a:solidFill>
                    <a:latin typeface="Franklin Gothic Medium Cond" pitchFamily="34" charset="0"/>
                  </a:rPr>
                  <a:t> 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>
                    <a:solidFill>
                      <a:srgbClr val="0000FF"/>
                    </a:solidFill>
                    <a:latin typeface="Franklin Gothic Medium Cond" pitchFamily="34" charset="0"/>
                  </a:rPr>
                  <a:t>		lock</a:t>
                </a:r>
                <a:r>
                  <a:rPr lang="hu-HU" altLang="hu-HU" sz="2400">
                    <a:solidFill>
                      <a:schemeClr val="tx1"/>
                    </a:solidFill>
                    <a:latin typeface="Franklin Gothic Medium Cond" pitchFamily="34" charset="0"/>
                  </a:rPr>
                  <a:t> (a)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>
                    <a:solidFill>
                      <a:schemeClr val="tx1"/>
                    </a:solidFill>
                    <a:latin typeface="Franklin Gothic Medium Cond" pitchFamily="34" charset="0"/>
                  </a:rPr>
                  <a:t>		{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>
                    <a:solidFill>
                      <a:srgbClr val="008000"/>
                    </a:solidFill>
                    <a:latin typeface="Franklin Gothic Medium Cond" pitchFamily="34" charset="0"/>
                  </a:rPr>
                  <a:t>		// feldolgozás</a:t>
                </a:r>
                <a:r>
                  <a:rPr lang="hu-HU" altLang="hu-HU" sz="2400">
                    <a:solidFill>
                      <a:srgbClr val="0000FF"/>
                    </a:solidFill>
                    <a:latin typeface="Franklin Gothic Medium Cond" pitchFamily="34" charset="0"/>
                  </a:rPr>
                  <a:t> 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>
                    <a:solidFill>
                      <a:schemeClr val="tx1"/>
                    </a:solidFill>
                    <a:latin typeface="Franklin Gothic Medium Cond" pitchFamily="34" charset="0"/>
                  </a:rPr>
                  <a:t>		}	</a:t>
                </a:r>
              </a:p>
              <a:p>
                <a:pPr marL="266700" indent="-266700" defTabSz="542925" eaLnBrk="1" hangingPunct="1">
                  <a:lnSpc>
                    <a:spcPct val="90000"/>
                  </a:lnSpc>
                  <a:tabLst>
                    <a:tab pos="447675" algn="l"/>
                    <a:tab pos="628650" algn="l"/>
                    <a:tab pos="809625" algn="l"/>
                  </a:tabLst>
                </a:pPr>
                <a:r>
                  <a:rPr lang="hu-HU" altLang="hu-HU" sz="2400">
                    <a:solidFill>
                      <a:schemeClr val="tx1"/>
                    </a:solidFill>
                    <a:latin typeface="Franklin Gothic Medium Cond" pitchFamily="34" charset="0"/>
                  </a:rPr>
                  <a:t>	}</a:t>
                </a:r>
              </a:p>
            </p:txBody>
          </p:sp>
          <p:sp>
            <p:nvSpPr>
              <p:cNvPr id="15372" name="AutoShape 7"/>
              <p:cNvSpPr>
                <a:spLocks noChangeArrowheads="1"/>
              </p:cNvSpPr>
              <p:nvPr/>
            </p:nvSpPr>
            <p:spPr bwMode="auto">
              <a:xfrm>
                <a:off x="4966" y="2339"/>
                <a:ext cx="454" cy="40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99FF99"/>
                  </a:gs>
                </a:gsLst>
                <a:lin ang="2700000" scaled="1"/>
              </a:gradFill>
              <a:ln w="12700">
                <a:solidFill>
                  <a:srgbClr val="64CC64"/>
                </a:solidFill>
                <a:prstDash val="sysDot"/>
                <a:round/>
                <a:headEnd/>
                <a:tailEnd/>
              </a:ln>
            </p:spPr>
            <p:txBody>
              <a:bodyPr lIns="90000" tIns="36000" rIns="90000" bIns="36000" anchor="ctr"/>
              <a:lstStyle/>
              <a:p>
                <a:pPr algn="ctr" eaLnBrk="1" hangingPunct="1"/>
                <a:r>
                  <a:rPr lang="hu-HU" altLang="hu-HU" sz="2400">
                    <a:solidFill>
                      <a:srgbClr val="326432"/>
                    </a:solidFill>
                  </a:rPr>
                  <a:t>2. szál</a:t>
                </a:r>
              </a:p>
            </p:txBody>
          </p:sp>
        </p:grpSp>
        <p:sp>
          <p:nvSpPr>
            <p:cNvPr id="15369" name="Rectangle 12"/>
            <p:cNvSpPr>
              <a:spLocks noChangeArrowheads="1"/>
            </p:cNvSpPr>
            <p:nvPr/>
          </p:nvSpPr>
          <p:spPr bwMode="auto">
            <a:xfrm>
              <a:off x="3152" y="2478"/>
              <a:ext cx="159" cy="13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6000" rIns="0" bIns="0"/>
            <a:lstStyle/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1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2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3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4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5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6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7</a:t>
              </a:r>
            </a:p>
            <a:p>
              <a:pPr marL="361950" indent="-361950" algn="r" defTabSz="542925" eaLnBrk="1" hangingPunct="1">
                <a:lnSpc>
                  <a:spcPct val="90000"/>
                </a:lnSpc>
                <a:tabLst>
                  <a:tab pos="542925" algn="l"/>
                  <a:tab pos="714375" algn="l"/>
                  <a:tab pos="895350" algn="l"/>
                </a:tabLst>
              </a:pPr>
              <a:r>
                <a:rPr lang="hu-HU" altLang="hu-HU" sz="2400">
                  <a:solidFill>
                    <a:srgbClr val="2B91AF"/>
                  </a:solidFill>
                  <a:latin typeface="Franklin Gothic Medium Cond" pitchFamily="34" charset="0"/>
                </a:rPr>
                <a:t>8</a:t>
              </a:r>
            </a:p>
          </p:txBody>
        </p:sp>
        <p:sp>
          <p:nvSpPr>
            <p:cNvPr id="15370" name="Line 13"/>
            <p:cNvSpPr>
              <a:spLocks noChangeShapeType="1"/>
            </p:cNvSpPr>
            <p:nvPr/>
          </p:nvSpPr>
          <p:spPr bwMode="auto">
            <a:xfrm>
              <a:off x="3333" y="2478"/>
              <a:ext cx="0" cy="1360"/>
            </a:xfrm>
            <a:prstGeom prst="line">
              <a:avLst/>
            </a:prstGeom>
            <a:noFill/>
            <a:ln w="19050">
              <a:solidFill>
                <a:srgbClr val="2B91A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8000" tIns="18000" rIns="18000" bIns="18000" anchor="ctr"/>
            <a:lstStyle/>
            <a:p>
              <a:endParaRPr lang="hu-HU" sz="2400"/>
            </a:p>
          </p:txBody>
        </p:sp>
      </p:grpSp>
    </p:spTree>
    <p:extLst>
      <p:ext uri="{BB962C8B-B14F-4D97-AF65-F5344CB8AC3E}">
        <p14:creationId xmlns:p14="http://schemas.microsoft.com/office/powerpoint/2010/main" val="82187534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Holtpont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0" y="692150"/>
            <a:ext cx="8928101" cy="616585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DemoStaticClass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idx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DemoStaticClass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Task.Run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(() =&gt;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Valami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()).Wait();</a:t>
            </a:r>
          </a:p>
          <a:p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Valami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idx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valami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hu-H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hu-HU" dirty="0" smtClean="0">
                <a:solidFill>
                  <a:srgbClr val="008000"/>
                </a:solidFill>
                <a:latin typeface="Consolas" panose="020B0609020204030204" pitchFamily="49" charset="0"/>
              </a:rPr>
              <a:t>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DemoStaticClass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.Valami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  <p:sp>
        <p:nvSpPr>
          <p:cNvPr id="7" name="Szövegdoboz 6"/>
          <p:cNvSpPr txBox="1"/>
          <p:nvPr/>
        </p:nvSpPr>
        <p:spPr>
          <a:xfrm>
            <a:off x="5056094" y="4262719"/>
            <a:ext cx="4087906" cy="25952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hu-HU" dirty="0" smtClean="0"/>
              <a:t>A statikus konstruktor az osztály első elérése előtt fut le.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 err="1" smtClean="0"/>
              <a:t>DemoStaticClass.Valami</a:t>
            </a:r>
            <a:r>
              <a:rPr lang="hu-HU" dirty="0" smtClean="0"/>
              <a:t>() előtt lefutna a </a:t>
            </a:r>
            <a:r>
              <a:rPr lang="hu-HU" dirty="0" err="1" smtClean="0"/>
              <a:t>static</a:t>
            </a:r>
            <a:r>
              <a:rPr lang="hu-HU" dirty="0" smtClean="0"/>
              <a:t> konstruktor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Ami ismét a Valami() metódusra hivatkozik, és vár az eredményére: ez blokkol, hisz a statikus konstruktor még nem végzett</a:t>
            </a:r>
          </a:p>
          <a:p>
            <a:r>
              <a:rPr lang="hu-HU" dirty="0" smtClean="0"/>
              <a:t>Az eredmény holtpont.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1464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Holtpont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07950" y="692150"/>
            <a:ext cx="8928101" cy="616585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StartInfo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ProcessStartInfo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"soksokkimenet.exe"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RedirectStandardOutput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UseShellExecute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CreateNoWindow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p.WaitForExit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p.StandardOutput.ReadToEnd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  <a:endParaRPr lang="en-US" dirty="0"/>
          </a:p>
        </p:txBody>
      </p:sp>
      <p:sp>
        <p:nvSpPr>
          <p:cNvPr id="5" name="Szövegdoboz 4"/>
          <p:cNvSpPr txBox="1"/>
          <p:nvPr/>
        </p:nvSpPr>
        <p:spPr>
          <a:xfrm>
            <a:off x="3388659" y="4827493"/>
            <a:ext cx="5755341" cy="20305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hu-HU" dirty="0" smtClean="0"/>
              <a:t>A folyamatok </a:t>
            </a:r>
            <a:r>
              <a:rPr lang="hu-HU" dirty="0" err="1" smtClean="0"/>
              <a:t>átiránított</a:t>
            </a:r>
            <a:r>
              <a:rPr lang="hu-HU" dirty="0" smtClean="0"/>
              <a:t> kimenete véges méretű </a:t>
            </a:r>
            <a:r>
              <a:rPr lang="hu-HU" dirty="0" err="1" smtClean="0"/>
              <a:t>bufferrel</a:t>
            </a:r>
            <a:r>
              <a:rPr lang="hu-HU" dirty="0" smtClean="0"/>
              <a:t> rendelkezik.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Ha a </a:t>
            </a:r>
            <a:r>
              <a:rPr lang="hu-HU" dirty="0" err="1" smtClean="0"/>
              <a:t>buffer</a:t>
            </a:r>
            <a:r>
              <a:rPr lang="hu-HU" dirty="0" smtClean="0"/>
              <a:t> megtelik, és a folyamat írna rá, várakozni kényszerül arra, hogy a </a:t>
            </a:r>
            <a:r>
              <a:rPr lang="hu-HU" dirty="0" err="1" smtClean="0"/>
              <a:t>buffer</a:t>
            </a:r>
            <a:r>
              <a:rPr lang="hu-HU" dirty="0" smtClean="0"/>
              <a:t> ürüljön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A gazdafolyamat azonban arra vár hogy a folyamat végezzen, és csak utána olvassa ki a </a:t>
            </a:r>
            <a:r>
              <a:rPr lang="hu-HU" dirty="0" err="1" smtClean="0"/>
              <a:t>buffer</a:t>
            </a:r>
            <a:r>
              <a:rPr lang="hu-HU" dirty="0" smtClean="0"/>
              <a:t> tartalmát</a:t>
            </a:r>
          </a:p>
          <a:p>
            <a:r>
              <a:rPr lang="hu-HU" dirty="0" smtClean="0"/>
              <a:t>Az eredmény holtpont.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9603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smtClean="0"/>
              <a:t>Versenyhelyzet és holtpont kivédése</a:t>
            </a:r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defRPr/>
            </a:pPr>
            <a:r>
              <a:rPr lang="hu-HU" altLang="en-US" dirty="0" smtClean="0"/>
              <a:t>Versenyhelyzet akkor áll fenn, amikor több szál próbál egyszerre azonos adathoz hozzáférni</a:t>
            </a:r>
          </a:p>
          <a:p>
            <a:pPr lvl="1">
              <a:spcBef>
                <a:spcPts val="300"/>
              </a:spcBef>
              <a:defRPr/>
            </a:pPr>
            <a:r>
              <a:rPr lang="hu-HU" altLang="en-US" dirty="0" smtClean="0"/>
              <a:t>Ha megoldható, ne használjunk a szálak számára közös objektumokat (referenciatípusok esetén különösen figyelni!) – Bizonyos feladatok/adatok esetén értéktípusok megfontolandók lehetnek</a:t>
            </a:r>
          </a:p>
          <a:p>
            <a:pPr lvl="1">
              <a:spcBef>
                <a:spcPts val="300"/>
              </a:spcBef>
              <a:defRPr/>
            </a:pPr>
            <a:r>
              <a:rPr lang="hu-HU" altLang="en-US" dirty="0" smtClean="0"/>
              <a:t>Ha ez nem megoldható, akkor szálszinkronizáció</a:t>
            </a:r>
          </a:p>
          <a:p>
            <a:pPr lvl="1">
              <a:spcBef>
                <a:spcPts val="300"/>
              </a:spcBef>
              <a:defRPr/>
            </a:pPr>
            <a:r>
              <a:rPr lang="hu-HU" altLang="en-US" dirty="0" smtClean="0"/>
              <a:t>De: OK a szálak számára közös adat, HA az elérés minden szál részéről read-only</a:t>
            </a:r>
          </a:p>
          <a:p>
            <a:pPr marL="457200" lvl="1" indent="0">
              <a:spcBef>
                <a:spcPts val="300"/>
              </a:spcBef>
              <a:buFontTx/>
              <a:buNone/>
              <a:defRPr/>
            </a:pPr>
            <a:endParaRPr lang="hu-HU" altLang="en-US" dirty="0" smtClean="0"/>
          </a:p>
          <a:p>
            <a:pPr>
              <a:spcBef>
                <a:spcPts val="300"/>
              </a:spcBef>
              <a:defRPr/>
            </a:pPr>
            <a:r>
              <a:rPr lang="hu-HU" altLang="en-US" dirty="0" smtClean="0"/>
              <a:t>A holtpont kivédésére nincs megoldás (alapos tervezés!)</a:t>
            </a:r>
          </a:p>
        </p:txBody>
      </p:sp>
    </p:spTree>
    <p:extLst>
      <p:ext uri="{BB962C8B-B14F-4D97-AF65-F5344CB8AC3E}">
        <p14:creationId xmlns:p14="http://schemas.microsoft.com/office/powerpoint/2010/main" val="155464225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Szabó-</a:t>
            </a:r>
            <a:r>
              <a:rPr lang="hu-HU" dirty="0" err="1" smtClean="0"/>
              <a:t>Resch</a:t>
            </a:r>
            <a:r>
              <a:rPr lang="hu-HU" dirty="0" smtClean="0"/>
              <a:t> Miklós Zsolt és Cseri Orsolya Eszter Haladó Programozás előadásfóliái</a:t>
            </a:r>
          </a:p>
          <a:p>
            <a:r>
              <a:rPr lang="hu-HU" dirty="0" smtClean="0"/>
              <a:t>Kertész Gábor Párhuzamos és Elosztott Rendszerek Programozása előadásfóliái</a:t>
            </a:r>
          </a:p>
          <a:p>
            <a:r>
              <a:rPr lang="hu-HU" dirty="0" smtClean="0"/>
              <a:t>MSDN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593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Klasszikus aszinkron megoldás esemény alapon</a:t>
            </a:r>
            <a:endParaRPr lang="en-US" sz="280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>
          <a:xfrm>
            <a:off x="107951" y="981636"/>
            <a:ext cx="8928100" cy="5876364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Megkezdem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a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letöltést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WebClient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WebClient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wc.DownloadStringCompleted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Wc_DownloadStringCompleted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wc.DownloadStringAsync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Uri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"http://users.nik.uni-obuda.hu/prog3/_data/war_of_westeros.xml"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Wc_DownloadStringCompleted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DownloadStringCompletedEventArgs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Letöltve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e.Result.Contains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"Van benne 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Nincs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benne 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7" name="Téglalap 6"/>
          <p:cNvSpPr/>
          <p:nvPr/>
        </p:nvSpPr>
        <p:spPr bwMode="auto">
          <a:xfrm>
            <a:off x="107951" y="2037346"/>
            <a:ext cx="8928100" cy="1219201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3582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Task</a:t>
            </a:r>
            <a:r>
              <a:rPr lang="hu-HU" dirty="0" smtClean="0"/>
              <a:t> alapú megoldás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>
          <a:xfrm>
            <a:off x="107951" y="981635"/>
            <a:ext cx="8928100" cy="34290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Megkezdem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a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letöltést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Task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t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WebClient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DownloadStringTaskAsync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"http://users.nik.uni-obuda.hu/prog3/_data/war_of_westeros.xml"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t.ContinueWith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 =&gt;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Letöltve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x.Result.Contains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"Van benne 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Nincs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benne 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6086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async-await</a:t>
            </a:r>
            <a:endParaRPr lang="hu-HU" dirty="0"/>
          </a:p>
        </p:txBody>
      </p:sp>
      <p:sp>
        <p:nvSpPr>
          <p:cNvPr id="9" name="Tartalom helye 4"/>
          <p:cNvSpPr>
            <a:spLocks noGrp="1"/>
          </p:cNvSpPr>
          <p:nvPr>
            <p:ph idx="1"/>
          </p:nvPr>
        </p:nvSpPr>
        <p:spPr>
          <a:xfrm>
            <a:off x="242047" y="2904565"/>
            <a:ext cx="8525435" cy="3657600"/>
          </a:xfrm>
        </p:spPr>
        <p:txBody>
          <a:bodyPr>
            <a:noAutofit/>
          </a:bodyPr>
          <a:lstStyle/>
          <a:p>
            <a:r>
              <a:rPr lang="hu-HU" sz="2000" dirty="0" err="1"/>
              <a:t>await</a:t>
            </a:r>
            <a:endParaRPr lang="hu-HU" sz="2000" dirty="0"/>
          </a:p>
          <a:p>
            <a:pPr lvl="1"/>
            <a:r>
              <a:rPr lang="hu-HU" sz="2000" dirty="0"/>
              <a:t>„bevárás”</a:t>
            </a:r>
          </a:p>
          <a:p>
            <a:pPr lvl="1"/>
            <a:r>
              <a:rPr lang="hu-HU" sz="2000" dirty="0"/>
              <a:t>A végrehajtás szüneteltetése, amíg a „bevárt” </a:t>
            </a:r>
            <a:r>
              <a:rPr lang="hu-HU" sz="2000" dirty="0" err="1"/>
              <a:t>Task</a:t>
            </a:r>
            <a:r>
              <a:rPr lang="hu-HU" sz="2000" dirty="0"/>
              <a:t> nem végez</a:t>
            </a:r>
          </a:p>
          <a:p>
            <a:pPr lvl="1"/>
            <a:r>
              <a:rPr lang="hu-HU" sz="2000" b="1" dirty="0" err="1"/>
              <a:t>await</a:t>
            </a:r>
            <a:r>
              <a:rPr lang="hu-HU" sz="2000" dirty="0" err="1"/>
              <a:t>elni</a:t>
            </a:r>
            <a:r>
              <a:rPr lang="hu-HU" sz="2000" dirty="0"/>
              <a:t> </a:t>
            </a:r>
            <a:r>
              <a:rPr lang="hu-HU" sz="2000" dirty="0" err="1"/>
              <a:t>Task-ot</a:t>
            </a:r>
            <a:r>
              <a:rPr lang="hu-HU" sz="2000" dirty="0"/>
              <a:t> lehet, akár visszatérési értékkel</a:t>
            </a:r>
          </a:p>
          <a:p>
            <a:pPr lvl="1"/>
            <a:r>
              <a:rPr lang="hu-HU" sz="2000" dirty="0"/>
              <a:t>Sok beépített nyelvi elem (</a:t>
            </a:r>
            <a:r>
              <a:rPr lang="hu-HU" sz="2000" i="1" dirty="0" err="1"/>
              <a:t>GetXXXAsync</a:t>
            </a:r>
            <a:r>
              <a:rPr lang="hu-HU" sz="2000" i="1" dirty="0"/>
              <a:t>()</a:t>
            </a:r>
            <a:r>
              <a:rPr lang="hu-HU" sz="2000" dirty="0"/>
              <a:t>)</a:t>
            </a:r>
          </a:p>
          <a:p>
            <a:r>
              <a:rPr lang="hu-HU" sz="2000" dirty="0" err="1"/>
              <a:t>async</a:t>
            </a:r>
            <a:endParaRPr lang="hu-HU" sz="2000" dirty="0"/>
          </a:p>
          <a:p>
            <a:pPr lvl="1"/>
            <a:r>
              <a:rPr lang="hu-HU" sz="2000" dirty="0"/>
              <a:t>Ahol </a:t>
            </a:r>
            <a:r>
              <a:rPr lang="hu-HU" sz="2000" b="1" dirty="0" err="1"/>
              <a:t>await</a:t>
            </a:r>
            <a:r>
              <a:rPr lang="hu-HU" sz="2000" dirty="0" err="1"/>
              <a:t>elsz</a:t>
            </a:r>
            <a:r>
              <a:rPr lang="hu-HU" sz="2000" dirty="0"/>
              <a:t> valamit, azt a metódust az </a:t>
            </a:r>
            <a:r>
              <a:rPr lang="hu-HU" sz="2000" b="1" dirty="0" err="1"/>
              <a:t>async</a:t>
            </a:r>
            <a:r>
              <a:rPr lang="hu-HU" sz="2000" dirty="0"/>
              <a:t> kulcsszóval meg kell jelölni</a:t>
            </a:r>
          </a:p>
          <a:p>
            <a:pPr lvl="1"/>
            <a:r>
              <a:rPr lang="hu-HU" sz="2000" dirty="0"/>
              <a:t>Csak </a:t>
            </a:r>
            <a:r>
              <a:rPr lang="hu-HU" sz="2000" dirty="0" err="1"/>
              <a:t>void</a:t>
            </a:r>
            <a:r>
              <a:rPr lang="hu-HU" sz="2000" dirty="0"/>
              <a:t>, </a:t>
            </a:r>
            <a:r>
              <a:rPr lang="hu-HU" sz="2000" dirty="0" err="1"/>
              <a:t>Task</a:t>
            </a:r>
            <a:r>
              <a:rPr lang="hu-HU" sz="2000" dirty="0"/>
              <a:t> és </a:t>
            </a:r>
            <a:r>
              <a:rPr lang="hu-HU" sz="2000" dirty="0" err="1"/>
              <a:t>Task</a:t>
            </a:r>
            <a:r>
              <a:rPr lang="hu-HU" sz="2000" dirty="0"/>
              <a:t> &lt;</a:t>
            </a:r>
            <a:r>
              <a:rPr lang="hu-HU" sz="2000" dirty="0" err="1"/>
              <a:t>TResult</a:t>
            </a:r>
            <a:r>
              <a:rPr lang="hu-HU" sz="2000" dirty="0"/>
              <a:t>&gt; visszatérésű metódusok lehetnek </a:t>
            </a:r>
            <a:r>
              <a:rPr lang="hu-HU" sz="2000" b="1" dirty="0" err="1"/>
              <a:t>async</a:t>
            </a:r>
            <a:r>
              <a:rPr lang="hu-HU" sz="2000" dirty="0" err="1"/>
              <a:t>-ek</a:t>
            </a:r>
            <a:endParaRPr lang="hu-HU" sz="20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2047" y="896929"/>
            <a:ext cx="8491535" cy="190005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000" tIns="13500" bIns="0"/>
          <a:lstStyle>
            <a:lvl1pPr marL="266700" indent="-2667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542925" eaLnBrk="0" hangingPunct="0">
              <a:spcBef>
                <a:spcPct val="20000"/>
              </a:spcBef>
              <a:buChar char="•"/>
              <a:tabLst>
                <a:tab pos="447675" algn="l"/>
                <a:tab pos="628650" algn="l"/>
                <a:tab pos="809625" algn="l"/>
              </a:tabLst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542925" eaLnBrk="0" hangingPunct="0">
              <a:spcBef>
                <a:spcPct val="20000"/>
              </a:spcBef>
              <a:buChar char="–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542925" eaLnBrk="0" hangingPunct="0">
              <a:spcBef>
                <a:spcPct val="20000"/>
              </a:spcBef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429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7675" algn="l"/>
                <a:tab pos="628650" algn="l"/>
                <a:tab pos="8096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async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B91AF"/>
                </a:solidFill>
                <a:latin typeface="Consolas" panose="020B0609020204030204" pitchFamily="49" charset="0"/>
              </a:rPr>
              <a:t>Task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AszinkronValasz</a:t>
            </a:r>
            <a:r>
              <a:rPr lang="hu-HU" sz="2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await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2B91AF"/>
                </a:solidFill>
                <a:latin typeface="Consolas" panose="020B0609020204030204" pitchFamily="49" charset="0"/>
              </a:rPr>
              <a:t>Task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.Delay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(2000);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000" dirty="0" err="1">
                <a:solidFill>
                  <a:srgbClr val="A31515"/>
                </a:solidFill>
                <a:latin typeface="Consolas" panose="020B0609020204030204" pitchFamily="49" charset="0"/>
              </a:rPr>
              <a:t>kész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hu-HU" sz="2000" b="0" dirty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1147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async-await</a:t>
            </a:r>
            <a:r>
              <a:rPr lang="hu-HU" dirty="0" smtClean="0"/>
              <a:t> alapú megoldás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>
          <a:xfrm>
            <a:off x="107951" y="981634"/>
            <a:ext cx="8928100" cy="5876365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async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Elemez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url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Letöltés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megkezdve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tartalom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await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WebClient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DownloadStringTaskAsync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url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Letöltve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url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":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tartalom.Contains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?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"van benne 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nincs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benne Lannister"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 bwMode="auto">
          <a:xfrm>
            <a:off x="107951" y="981634"/>
            <a:ext cx="8928100" cy="397987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  <p:sp>
        <p:nvSpPr>
          <p:cNvPr id="6" name="Téglalap 5"/>
          <p:cNvSpPr/>
          <p:nvPr/>
        </p:nvSpPr>
        <p:spPr bwMode="auto">
          <a:xfrm>
            <a:off x="107951" y="1989221"/>
            <a:ext cx="8928100" cy="625643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0731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async-await</a:t>
            </a:r>
            <a:r>
              <a:rPr lang="hu-HU" dirty="0" smtClean="0"/>
              <a:t> alapú megoldás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>
          <a:xfrm>
            <a:off x="107951" y="981634"/>
            <a:ext cx="8928100" cy="5876365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Megkezdem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a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letöltéseket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urls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"http://users.nik.uni-obuda.hu/prog3/_data/war_of_westeros.xml, http://users.nik.uni-obuda.hu/prog3, http://nik.uni-obuda.hu/, http://uni-obuda.hu"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url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urls.Split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','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).Select(x =&gt;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x.Trim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Elemez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url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url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elemzése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elindult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async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Elemez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url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…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4" name="Szövegdoboz 3"/>
          <p:cNvSpPr txBox="1">
            <a:spLocks/>
          </p:cNvSpPr>
          <p:nvPr/>
        </p:nvSpPr>
        <p:spPr>
          <a:xfrm>
            <a:off x="107951" y="2299447"/>
            <a:ext cx="9036049" cy="455855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Megkezdem a letöltéseket...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Letöltés megkezdve!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http://users.nik.uni-obuda.hu/prog3/_data/war_of_westeros.xml elemzése elindult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Letöltés megkezdve!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http://users.nik.uni-obuda.hu/prog3 elemzése elindult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Letöltés megkezdve!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http://nik.uni-obuda.hu/ elemzése elindult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Letöltés megkezdve!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http://uni-obuda.hu elemzése elindult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Letöltve!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http://users.nik.uni-obuda.hu/prog3/_data/war_of_westeros.xml: van benne </a:t>
            </a:r>
            <a:r>
              <a:rPr lang="hu-HU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Lannister</a:t>
            </a:r>
            <a:endParaRPr lang="hu-HU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Letöltve!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http://users.nik.uni-obuda.hu/prog3: nincs benne </a:t>
            </a:r>
            <a:r>
              <a:rPr lang="hu-HU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Lannister</a:t>
            </a:r>
            <a:endParaRPr lang="hu-HU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Letöltve!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http://uni-obuda.hu: nincs benne </a:t>
            </a:r>
            <a:r>
              <a:rPr lang="hu-HU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Lannister</a:t>
            </a:r>
            <a:endParaRPr lang="hu-HU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Letöltve!</a:t>
            </a:r>
          </a:p>
          <a:p>
            <a:r>
              <a:rPr lang="hu-HU" sz="1600" dirty="0">
                <a:solidFill>
                  <a:schemeClr val="bg1"/>
                </a:solidFill>
                <a:latin typeface="Consolas" panose="020B0609020204030204" pitchFamily="49" charset="0"/>
              </a:rPr>
              <a:t>http://nik.uni-obuda.hu/: nincs benne </a:t>
            </a:r>
            <a:r>
              <a:rPr lang="hu-HU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Lannister</a:t>
            </a:r>
            <a:endParaRPr lang="hu-HU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35721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theme/theme1.xml><?xml version="1.0" encoding="utf-8"?>
<a:theme xmlns:a="http://schemas.openxmlformats.org/drawingml/2006/main" name="Téma1">
  <a:themeElements>
    <a:clrScheme name="Silv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lver">
      <a:majorFont>
        <a:latin typeface="Segoe U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C0C0A8"/>
            </a:gs>
          </a:gsLst>
          <a:lin ang="2700000" scaled="1"/>
        </a:gradFill>
        <a:ln w="12700" cap="flat" cmpd="sng" algn="ctr">
          <a:solidFill>
            <a:srgbClr val="6E6E5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200" b="0" i="0" u="none" strike="noStrike" cap="none" normalizeH="0" baseline="0" smtClean="0">
            <a:ln>
              <a:noFill/>
            </a:ln>
            <a:solidFill>
              <a:srgbClr val="4B4B3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C0C0A8"/>
            </a:gs>
          </a:gsLst>
          <a:lin ang="2700000" scaled="1"/>
        </a:gradFill>
        <a:ln w="12700" cap="flat" cmpd="sng" algn="ctr">
          <a:solidFill>
            <a:srgbClr val="6E6E5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200" b="0" i="0" u="none" strike="noStrike" cap="none" normalizeH="0" baseline="0" smtClean="0">
            <a:ln>
              <a:noFill/>
            </a:ln>
            <a:solidFill>
              <a:srgbClr val="4B4B3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ilv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éma1" id="{D5222A80-3EE5-4B0E-9B0E-DD1665F64971}" vid="{8125C9CC-D3D0-4FCA-87B1-C66E5DC19A78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6332</TotalTime>
  <Words>2848</Words>
  <Application>Microsoft Office PowerPoint</Application>
  <PresentationFormat>Diavetítés a képernyőre (4:3 oldalarány)</PresentationFormat>
  <Paragraphs>588</Paragraphs>
  <Slides>48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48</vt:i4>
      </vt:variant>
    </vt:vector>
  </HeadingPairs>
  <TitlesOfParts>
    <vt:vector size="56" baseType="lpstr">
      <vt:lpstr>Calibri</vt:lpstr>
      <vt:lpstr>Consolas</vt:lpstr>
      <vt:lpstr>Courier New</vt:lpstr>
      <vt:lpstr>Franklin Gothic Medium Cond</vt:lpstr>
      <vt:lpstr>Lucida Console</vt:lpstr>
      <vt:lpstr>Segoe UI</vt:lpstr>
      <vt:lpstr>Wingdings</vt:lpstr>
      <vt:lpstr>Téma1</vt:lpstr>
      <vt:lpstr> </vt:lpstr>
      <vt:lpstr>async-await</vt:lpstr>
      <vt:lpstr>Aszinkronitás</vt:lpstr>
      <vt:lpstr>Szinkron példa</vt:lpstr>
      <vt:lpstr>Klasszikus aszinkron megoldás esemény alapon</vt:lpstr>
      <vt:lpstr>Task alapú megoldás</vt:lpstr>
      <vt:lpstr>async-await</vt:lpstr>
      <vt:lpstr>async-await alapú megoldás</vt:lpstr>
      <vt:lpstr>async-await alapú megoldás</vt:lpstr>
      <vt:lpstr>async-await a Main()-ben</vt:lpstr>
      <vt:lpstr>Vizuális alkalmazásoknál látványos</vt:lpstr>
      <vt:lpstr>Párhuzamos?</vt:lpstr>
      <vt:lpstr>Adatpárhuzamos megoldások</vt:lpstr>
      <vt:lpstr>Parallel class</vt:lpstr>
      <vt:lpstr>Parallel.For</vt:lpstr>
      <vt:lpstr>Parallel.ForEach</vt:lpstr>
      <vt:lpstr>Parallel.Invoke</vt:lpstr>
      <vt:lpstr>VERSENYHELYZET</vt:lpstr>
      <vt:lpstr>Utasítások végrehajtási sorrendje</vt:lpstr>
      <vt:lpstr>Versenyhelyzet példa</vt:lpstr>
      <vt:lpstr>Versenyhelyzet példa</vt:lpstr>
      <vt:lpstr>Versenyhelyzet - példa</vt:lpstr>
      <vt:lpstr>Versenyhelyzet - példa</vt:lpstr>
      <vt:lpstr>Szinkronizáció</vt:lpstr>
      <vt:lpstr>Kritikus szakasz</vt:lpstr>
      <vt:lpstr>Kritikus szakasz</vt:lpstr>
      <vt:lpstr>Megoldások kölcsönös kizárásra</vt:lpstr>
      <vt:lpstr>SZINKRONIZÁCIÓ</vt:lpstr>
      <vt:lpstr>Lock</vt:lpstr>
      <vt:lpstr>Lock - példa</vt:lpstr>
      <vt:lpstr>Lock – példa #2</vt:lpstr>
      <vt:lpstr>Szinkronizáció folyamatok között</vt:lpstr>
      <vt:lpstr>Atomicitás</vt:lpstr>
      <vt:lpstr>Atomi művelet - példa</vt:lpstr>
      <vt:lpstr>Parallel.For() és versenyhelyzet - példa</vt:lpstr>
      <vt:lpstr>Parallel.For() és lock - példa</vt:lpstr>
      <vt:lpstr>Parallel.For() és atomi művelet - példa</vt:lpstr>
      <vt:lpstr>Szemafor</vt:lpstr>
      <vt:lpstr>Szemafor</vt:lpstr>
      <vt:lpstr>Szemafor a C#ban</vt:lpstr>
      <vt:lpstr>HOLTPONT</vt:lpstr>
      <vt:lpstr>Holtpont</vt:lpstr>
      <vt:lpstr>PowerPoint-bemutató</vt:lpstr>
      <vt:lpstr>Holtpont</vt:lpstr>
      <vt:lpstr>Holtpont</vt:lpstr>
      <vt:lpstr>Holtpont</vt:lpstr>
      <vt:lpstr>Versenyhelyzet és holtpont kivédése</vt:lpstr>
      <vt:lpstr>Források</vt:lpstr>
    </vt:vector>
  </TitlesOfParts>
  <Company>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TaskParallelThreadSync</dc:title>
  <dc:creator>Kertész Gábor</dc:creator>
  <cp:lastModifiedBy>kerteszg</cp:lastModifiedBy>
  <cp:revision>105</cp:revision>
  <dcterms:created xsi:type="dcterms:W3CDTF">2018-05-25T12:16:25Z</dcterms:created>
  <dcterms:modified xsi:type="dcterms:W3CDTF">2020-11-11T22:05:45Z</dcterms:modified>
</cp:coreProperties>
</file>