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1"/>
    <p:sldMasterId id="2147483653" r:id="rId2"/>
  </p:sldMasterIdLst>
  <p:notesMasterIdLst>
    <p:notesMasterId r:id="rId40"/>
  </p:notesMasterIdLst>
  <p:handoutMasterIdLst>
    <p:handoutMasterId r:id="rId41"/>
  </p:handoutMasterIdLst>
  <p:sldIdLst>
    <p:sldId id="258" r:id="rId3"/>
    <p:sldId id="568" r:id="rId4"/>
    <p:sldId id="569" r:id="rId5"/>
    <p:sldId id="570" r:id="rId6"/>
    <p:sldId id="594" r:id="rId7"/>
    <p:sldId id="595" r:id="rId8"/>
    <p:sldId id="611" r:id="rId9"/>
    <p:sldId id="597" r:id="rId10"/>
    <p:sldId id="624" r:id="rId11"/>
    <p:sldId id="612" r:id="rId12"/>
    <p:sldId id="613" r:id="rId13"/>
    <p:sldId id="614" r:id="rId14"/>
    <p:sldId id="571" r:id="rId15"/>
    <p:sldId id="598" r:id="rId16"/>
    <p:sldId id="599" r:id="rId17"/>
    <p:sldId id="600" r:id="rId18"/>
    <p:sldId id="601" r:id="rId19"/>
    <p:sldId id="615" r:id="rId20"/>
    <p:sldId id="602" r:id="rId21"/>
    <p:sldId id="603" r:id="rId22"/>
    <p:sldId id="609" r:id="rId23"/>
    <p:sldId id="616" r:id="rId24"/>
    <p:sldId id="605" r:id="rId25"/>
    <p:sldId id="606" r:id="rId26"/>
    <p:sldId id="607" r:id="rId27"/>
    <p:sldId id="572" r:id="rId28"/>
    <p:sldId id="573" r:id="rId29"/>
    <p:sldId id="619" r:id="rId30"/>
    <p:sldId id="620" r:id="rId31"/>
    <p:sldId id="617" r:id="rId32"/>
    <p:sldId id="618" r:id="rId33"/>
    <p:sldId id="610" r:id="rId34"/>
    <p:sldId id="574" r:id="rId35"/>
    <p:sldId id="575" r:id="rId36"/>
    <p:sldId id="623" r:id="rId37"/>
    <p:sldId id="566" r:id="rId38"/>
    <p:sldId id="301" r:id="rId3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Segoe UI" panose="020B0502040204020203" pitchFamily="34" charset="0"/>
      <p:regular r:id="rId46"/>
      <p:bold r:id="rId47"/>
      <p:italic r:id="rId48"/>
      <p:boldItalic r:id="rId49"/>
    </p:embeddedFont>
  </p:embeddedFontLst>
  <p:defaultTextStyle>
    <a:defPPr>
      <a:defRPr lang="hu-HU"/>
    </a:defPPr>
    <a:lvl1pPr algn="ctr" rtl="0" fontAlgn="base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CC64"/>
    <a:srgbClr val="0000FF"/>
    <a:srgbClr val="0066FF"/>
    <a:srgbClr val="C0C0C0"/>
    <a:srgbClr val="0C0684"/>
    <a:srgbClr val="000066"/>
    <a:srgbClr val="FF0000"/>
    <a:srgbClr val="7E15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53" autoAdjust="0"/>
    <p:restoredTop sz="84600" autoAdjust="0"/>
  </p:normalViewPr>
  <p:slideViewPr>
    <p:cSldViewPr>
      <p:cViewPr varScale="1">
        <p:scale>
          <a:sx n="59" d="100"/>
          <a:sy n="59" d="100"/>
        </p:scale>
        <p:origin x="11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0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00"/>
    </p:cViewPr>
  </p:sorterViewPr>
  <p:notesViewPr>
    <p:cSldViewPr>
      <p:cViewPr varScale="1">
        <p:scale>
          <a:sx n="78" d="100"/>
          <a:sy n="78" d="100"/>
        </p:scale>
        <p:origin x="-1878" y="-90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3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5.fntdata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 dirty="0">
              <a:latin typeface="Calibri" panose="020F0502020204030204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 dirty="0">
              <a:latin typeface="Calibri" panose="020F0502020204030204" pitchFamily="34" charset="0"/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 dirty="0">
              <a:latin typeface="Calibri" panose="020F0502020204030204" pitchFamily="34" charset="0"/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fld id="{4A35CD9E-0BBC-4150-A3C3-519CDBEF43C5}" type="slidenum">
              <a:rPr lang="hu-HU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hu-H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45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dirty="0" err="1" smtClean="0"/>
              <a:t>Click</a:t>
            </a:r>
            <a:r>
              <a:rPr lang="hu-HU" noProof="0" dirty="0" smtClean="0"/>
              <a:t> </a:t>
            </a:r>
            <a:r>
              <a:rPr lang="hu-HU" noProof="0" dirty="0" err="1" smtClean="0"/>
              <a:t>to</a:t>
            </a:r>
            <a:r>
              <a:rPr lang="hu-HU" noProof="0" dirty="0" smtClean="0"/>
              <a:t>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text </a:t>
            </a:r>
            <a:r>
              <a:rPr lang="hu-HU" noProof="0" dirty="0" err="1" smtClean="0"/>
              <a:t>styles</a:t>
            </a:r>
            <a:endParaRPr lang="hu-HU" noProof="0" dirty="0" smtClean="0"/>
          </a:p>
          <a:p>
            <a:pPr lvl="1"/>
            <a:r>
              <a:rPr lang="hu-HU" noProof="0" dirty="0" err="1" smtClean="0"/>
              <a:t>Second</a:t>
            </a:r>
            <a:r>
              <a:rPr lang="hu-HU" noProof="0" dirty="0" smtClean="0"/>
              <a:t> </a:t>
            </a:r>
            <a:r>
              <a:rPr lang="hu-HU" noProof="0" dirty="0" err="1" smtClean="0"/>
              <a:t>level</a:t>
            </a:r>
            <a:endParaRPr lang="hu-HU" noProof="0" dirty="0" smtClean="0"/>
          </a:p>
          <a:p>
            <a:pPr lvl="2"/>
            <a:r>
              <a:rPr lang="hu-HU" noProof="0" dirty="0" err="1" smtClean="0"/>
              <a:t>Third</a:t>
            </a:r>
            <a:r>
              <a:rPr lang="hu-HU" noProof="0" dirty="0" smtClean="0"/>
              <a:t> </a:t>
            </a:r>
            <a:r>
              <a:rPr lang="hu-HU" noProof="0" dirty="0" err="1" smtClean="0"/>
              <a:t>level</a:t>
            </a:r>
            <a:endParaRPr lang="hu-HU" noProof="0" dirty="0" smtClean="0"/>
          </a:p>
          <a:p>
            <a:pPr lvl="3"/>
            <a:r>
              <a:rPr lang="hu-HU" noProof="0" dirty="0" err="1" smtClean="0"/>
              <a:t>Fourth</a:t>
            </a:r>
            <a:r>
              <a:rPr lang="hu-HU" noProof="0" dirty="0" smtClean="0"/>
              <a:t> </a:t>
            </a:r>
            <a:r>
              <a:rPr lang="hu-HU" noProof="0" dirty="0" err="1" smtClean="0"/>
              <a:t>level</a:t>
            </a:r>
            <a:endParaRPr lang="hu-HU" noProof="0" dirty="0" smtClean="0"/>
          </a:p>
          <a:p>
            <a:pPr lvl="4"/>
            <a:r>
              <a:rPr lang="hu-HU" noProof="0" dirty="0" err="1" smtClean="0"/>
              <a:t>Fifth</a:t>
            </a:r>
            <a:r>
              <a:rPr lang="hu-HU" noProof="0" dirty="0" smtClean="0"/>
              <a:t> </a:t>
            </a:r>
            <a:r>
              <a:rPr lang="hu-HU" noProof="0" dirty="0" err="1" smtClean="0"/>
              <a:t>level</a:t>
            </a:r>
            <a:endParaRPr lang="hu-HU" noProof="0" dirty="0" smtClean="0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01132C3-DFCE-47E9-9662-C659BE1390AF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83034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C8646EDD-CE67-4B12-BE09-2BDFAFFA7886}" type="slidenum">
              <a:rPr lang="hu-HU" sz="1200" smtClean="0">
                <a:solidFill>
                  <a:schemeClr val="tx1"/>
                </a:solidFill>
              </a:rPr>
              <a:pPr eaLnBrk="1" hangingPunct="1"/>
              <a:t>1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09410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94212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4E7E99BE-1503-4292-8AD7-22CC8615CEFD}" type="slidenum">
              <a:rPr lang="hu-HU" sz="1200" smtClean="0">
                <a:solidFill>
                  <a:schemeClr val="tx1"/>
                </a:solidFill>
                <a:latin typeface="Segoe UI" pitchFamily="34" charset="0"/>
              </a:rPr>
              <a:pPr eaLnBrk="1" hangingPunct="1"/>
              <a:t>21</a:t>
            </a:fld>
            <a:endParaRPr lang="hu-HU" sz="1200" smtClean="0">
              <a:solidFill>
                <a:schemeClr val="tx1"/>
              </a:solidFill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29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1132C3-DFCE-47E9-9662-C659BE1390AF}" type="slidenum">
              <a:rPr lang="hu-HU" smtClean="0"/>
              <a:pPr>
                <a:defRPr/>
              </a:pPr>
              <a:t>32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81509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1132C3-DFCE-47E9-9662-C659BE1390AF}" type="slidenum">
              <a:rPr lang="hu-HU" smtClean="0"/>
              <a:pPr>
                <a:defRPr/>
              </a:pPr>
              <a:t>33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89534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9011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7372768E-2D13-49D4-897B-ABB607B3757B}" type="slidenum">
              <a:rPr lang="hu-HU" sz="1200" smtClean="0">
                <a:solidFill>
                  <a:schemeClr val="tx1"/>
                </a:solidFill>
              </a:rPr>
              <a:pPr eaLnBrk="1" hangingPunct="1"/>
              <a:t>36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38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5D42427A-9385-44B0-8172-520377342A8C}" type="slidenum">
              <a:rPr lang="hu-HU" sz="1200" smtClean="0">
                <a:solidFill>
                  <a:schemeClr val="tx1"/>
                </a:solidFill>
              </a:rPr>
              <a:pPr eaLnBrk="1" hangingPunct="1"/>
              <a:t>37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36556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5632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F28B7E95-F713-4D88-BF37-F2F08E06B93E}" type="slidenum">
              <a:rPr lang="en-US" sz="1200" smtClean="0">
                <a:solidFill>
                  <a:schemeClr val="tx1"/>
                </a:solidFill>
                <a:latin typeface="Segoe UI" pitchFamily="34" charset="0"/>
              </a:rPr>
              <a:pPr eaLnBrk="1" hangingPunct="1"/>
              <a:t>5</a:t>
            </a:fld>
            <a:endParaRPr lang="en-US" sz="1200" smtClean="0">
              <a:solidFill>
                <a:schemeClr val="tx1"/>
              </a:solidFill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07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079BD1-3524-4630-8941-E9C07FB87558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158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079BD1-3524-4630-8941-E9C07FB87558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5545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https://maxondev.com/serialization-performance-comparison-c-net-formats-frameworks-xmldatacontractserializer-xmlserializer-binaryformatter-json-newtonsoft-servicestack-text/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1132C3-DFCE-47E9-9662-C659BE1390AF}" type="slidenum">
              <a:rPr lang="hu-HU" smtClean="0"/>
              <a:pPr>
                <a:defRPr/>
              </a:pPr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74334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https://maxondev.com/serialization-performance-comparison-c-net-formats-frameworks-xmldatacontractserializer-xmlserializer-binaryformatter-json-newtonsoft-servicestack-text/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1132C3-DFCE-47E9-9662-C659BE1390AF}" type="slidenum">
              <a:rPr lang="hu-HU" smtClean="0"/>
              <a:pPr>
                <a:defRPr/>
              </a:pPr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27147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smtClean="0"/>
              <a:t>Ez a dia még nem a WCF –ről szól, csak általánosságban a távoli eljáráshívásos/adateléréses módszerekről</a:t>
            </a:r>
          </a:p>
        </p:txBody>
      </p:sp>
      <p:sp>
        <p:nvSpPr>
          <p:cNvPr id="3174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7EF8C8DC-0365-43A5-81E7-B769CD3ABA1B}" type="slidenum">
              <a:rPr lang="hu-HU" smtClean="0">
                <a:solidFill>
                  <a:schemeClr val="tx1"/>
                </a:solidFill>
                <a:latin typeface="Segoe UI" pitchFamily="34" charset="0"/>
              </a:rPr>
              <a:pPr eaLnBrk="1" hangingPunct="1"/>
              <a:t>14</a:t>
            </a:fld>
            <a:endParaRPr lang="hu-HU" smtClean="0">
              <a:solidFill>
                <a:schemeClr val="tx1"/>
              </a:solidFill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720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94212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4E7E99BE-1503-4292-8AD7-22CC8615CEFD}" type="slidenum">
              <a:rPr lang="hu-HU" sz="1200" smtClean="0">
                <a:solidFill>
                  <a:schemeClr val="tx1"/>
                </a:solidFill>
                <a:latin typeface="Segoe UI" pitchFamily="34" charset="0"/>
              </a:rPr>
              <a:pPr eaLnBrk="1" hangingPunct="1"/>
              <a:t>16</a:t>
            </a:fld>
            <a:endParaRPr lang="hu-HU" sz="1200" smtClean="0">
              <a:solidFill>
                <a:schemeClr val="tx1"/>
              </a:solidFill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56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94212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4E7E99BE-1503-4292-8AD7-22CC8615CEFD}" type="slidenum">
              <a:rPr lang="hu-HU" sz="1200" smtClean="0">
                <a:solidFill>
                  <a:schemeClr val="tx1"/>
                </a:solidFill>
                <a:latin typeface="Segoe UI" pitchFamily="34" charset="0"/>
              </a:rPr>
              <a:pPr eaLnBrk="1" hangingPunct="1"/>
              <a:t>17</a:t>
            </a:fld>
            <a:endParaRPr lang="hu-HU" sz="1200" smtClean="0">
              <a:solidFill>
                <a:schemeClr val="tx1"/>
              </a:solidFill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364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107950" y="6562725"/>
            <a:ext cx="71913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hu-HU" sz="1000">
                <a:solidFill>
                  <a:schemeClr val="tx1"/>
                </a:solidFill>
              </a:rPr>
              <a:t>V 1.0</a:t>
            </a:r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hu-HU" smtClean="0"/>
              <a:t>Mintacím szerkesztése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hu-HU" smtClean="0"/>
              <a:t>Alcím mintájának szerkesztése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FE3F63D-85EE-44CC-9B17-615FB0AB848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401707"/>
      </p:ext>
    </p:extLst>
  </p:cSld>
  <p:clrMapOvr>
    <a:masterClrMapping/>
  </p:clrMapOvr>
  <p:transition spd="med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76CF3-6A93-49FC-89C5-CE152A5E28C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750586"/>
      </p:ext>
    </p:extLst>
  </p:cSld>
  <p:clrMapOvr>
    <a:masterClrMapping/>
  </p:clrMapOvr>
  <p:transition spd="med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25B45-AD67-4138-B7CD-0F5BDAAD2A0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0307399"/>
      </p:ext>
    </p:extLst>
  </p:cSld>
  <p:clrMapOvr>
    <a:masterClrMapping/>
  </p:clrMapOvr>
  <p:transition spd="med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04025" y="115888"/>
            <a:ext cx="2232025" cy="63373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543675" cy="63373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FC6C1-1FAF-43B7-9479-BB452377AA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908187"/>
      </p:ext>
    </p:extLst>
  </p:cSld>
  <p:clrMapOvr>
    <a:masterClrMapping/>
  </p:clrMapOvr>
  <p:transition spd="med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57626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107950" y="692150"/>
            <a:ext cx="8928100" cy="5761038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DC2BE-1823-417E-A4F3-693B93182CA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7782675"/>
      </p:ext>
    </p:extLst>
  </p:cSld>
  <p:clrMapOvr>
    <a:masterClrMapping/>
  </p:clrMapOvr>
  <p:transition spd="med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23410" y="1124682"/>
            <a:ext cx="8388350" cy="496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7596189" y="6562725"/>
            <a:ext cx="1196975" cy="179388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8C7F5FD8-AE3A-4281-8005-0D973ED324A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3229462"/>
      </p:ext>
    </p:extLst>
  </p:cSld>
  <p:clrMapOvr>
    <a:masterClrMapping/>
  </p:clrMapOvr>
  <p:transition spd="med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Shape 66"/>
          <p:cNvGrpSpPr/>
          <p:nvPr/>
        </p:nvGrpSpPr>
        <p:grpSpPr>
          <a:xfrm>
            <a:off x="-13" y="-12186"/>
            <a:ext cx="8005727" cy="1612561"/>
            <a:chOff x="-13" y="-12187"/>
            <a:chExt cx="8005727" cy="1161900"/>
          </a:xfrm>
        </p:grpSpPr>
        <p:sp>
          <p:nvSpPr>
            <p:cNvPr id="67" name="Shape 67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Shape 68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1" y="134801"/>
            <a:ext cx="7315499" cy="1351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3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4299B-CA50-4C32-AB8B-7E4347FB479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7215160"/>
      </p:ext>
    </p:extLst>
  </p:cSld>
  <p:clrMapOvr>
    <a:masterClrMapping/>
  </p:clrMapOvr>
  <p:transition spd="med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C8C77-0C45-4AD4-B4A9-3CA465BDCD4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554738"/>
      </p:ext>
    </p:extLst>
  </p:cSld>
  <p:clrMapOvr>
    <a:masterClrMapping/>
  </p:clrMapOvr>
  <p:transition spd="med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E2F33-5BCF-4D90-81BE-CD06FCF6DBB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0465744"/>
      </p:ext>
    </p:extLst>
  </p:cSld>
  <p:clrMapOvr>
    <a:masterClrMapping/>
  </p:clrMapOvr>
  <p:transition spd="med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7950" y="692150"/>
            <a:ext cx="4387850" cy="576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692150"/>
            <a:ext cx="4387850" cy="576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391B6-F415-426E-B7CB-C6CC8637004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6744196"/>
      </p:ext>
    </p:extLst>
  </p:cSld>
  <p:clrMapOvr>
    <a:masterClrMapping/>
  </p:clrMapOvr>
  <p:transition spd="med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7C312-F233-4176-9F9F-AE9E600C59B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9910121"/>
      </p:ext>
    </p:extLst>
  </p:cSld>
  <p:clrMapOvr>
    <a:masterClrMapping/>
  </p:clrMapOvr>
  <p:transition spd="med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0436F-A9FF-466B-8F40-6418C1D50AD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0854253"/>
      </p:ext>
    </p:extLst>
  </p:cSld>
  <p:clrMapOvr>
    <a:masterClrMapping/>
  </p:clrMapOvr>
  <p:transition spd="med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B4607-7461-4212-824A-80C2AA698A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8321538"/>
      </p:ext>
    </p:extLst>
  </p:cSld>
  <p:clrMapOvr>
    <a:masterClrMapping/>
  </p:clrMapOvr>
  <p:transition spd="med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C4A87-4D0F-4CBD-BD5B-CF69A9F2644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1110080"/>
      </p:ext>
    </p:extLst>
  </p:cSld>
  <p:clrMapOvr>
    <a:masterClrMapping/>
  </p:clrMapOvr>
  <p:transition spd="med">
    <p:cov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89281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 err="1" smtClean="0"/>
              <a:t>Click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edit</a:t>
            </a:r>
            <a:r>
              <a:rPr lang="hu-HU" dirty="0" smtClean="0"/>
              <a:t> Master </a:t>
            </a:r>
            <a:r>
              <a:rPr lang="hu-HU" dirty="0" err="1" smtClean="0"/>
              <a:t>title</a:t>
            </a:r>
            <a:r>
              <a:rPr lang="hu-HU" dirty="0" smtClean="0"/>
              <a:t> </a:t>
            </a:r>
            <a:r>
              <a:rPr lang="hu-HU" dirty="0" err="1" smtClean="0"/>
              <a:t>style</a:t>
            </a:r>
            <a:endParaRPr lang="hu-HU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692150"/>
            <a:ext cx="892810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188" y="6562725"/>
            <a:ext cx="17272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62725"/>
            <a:ext cx="119697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7309FB9-9E6D-4EAF-8AB4-3A8A968BBDC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1030" name="Rectangle 10"/>
          <p:cNvSpPr>
            <a:spLocks noChangeArrowheads="1"/>
          </p:cNvSpPr>
          <p:nvPr userDrawn="1"/>
        </p:nvSpPr>
        <p:spPr bwMode="auto">
          <a:xfrm>
            <a:off x="107950" y="6562725"/>
            <a:ext cx="71913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hu-HU" sz="1000">
                <a:solidFill>
                  <a:schemeClr val="tx1"/>
                </a:solidFill>
              </a:rPr>
              <a:t>V 1.0</a:t>
            </a:r>
          </a:p>
        </p:txBody>
      </p:sp>
      <p:sp>
        <p:nvSpPr>
          <p:cNvPr id="5531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46338" y="6564313"/>
            <a:ext cx="4246562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</p:sldLayoutIdLst>
  <p:transition spd="med">
    <p:cover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89281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 smtClean="0"/>
              <a:t>Mintacím szerkesztése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692150"/>
            <a:ext cx="892810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46338" y="6564313"/>
            <a:ext cx="4246562" cy="1793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2053" name="Rectangle 10"/>
          <p:cNvSpPr>
            <a:spLocks noChangeArrowheads="1"/>
          </p:cNvSpPr>
          <p:nvPr userDrawn="1"/>
        </p:nvSpPr>
        <p:spPr bwMode="auto">
          <a:xfrm>
            <a:off x="107950" y="6562725"/>
            <a:ext cx="71913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hu-HU" sz="1000">
                <a:solidFill>
                  <a:schemeClr val="tx1"/>
                </a:solidFill>
              </a:rPr>
              <a:t>V 1.0</a:t>
            </a:r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62725"/>
            <a:ext cx="119697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A7DC47E-E48D-4991-9E17-7910E9DAA3E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6" r:id="rId13"/>
    <p:sldLayoutId id="2147484017" r:id="rId14"/>
  </p:sldLayoutIdLst>
  <p:transition spd="med">
    <p:cover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07950" y="1628775"/>
            <a:ext cx="8928100" cy="1470025"/>
          </a:xfrm>
        </p:spPr>
        <p:txBody>
          <a:bodyPr/>
          <a:lstStyle/>
          <a:p>
            <a:pPr algn="ctr" eaLnBrk="1" hangingPunct="1"/>
            <a:r>
              <a:rPr lang="hu-HU" sz="4000" dirty="0" smtClean="0"/>
              <a:t>Haladó </a:t>
            </a:r>
            <a:r>
              <a:rPr lang="hu-HU" sz="4000" dirty="0"/>
              <a:t>fejlesztési technikák</a:t>
            </a:r>
            <a:endParaRPr lang="hu-HU" sz="4000" dirty="0" smtClean="0"/>
          </a:p>
        </p:txBody>
      </p:sp>
      <p:sp>
        <p:nvSpPr>
          <p:cNvPr id="4101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107950" y="3141663"/>
            <a:ext cx="8928100" cy="3024187"/>
          </a:xfrm>
          <a:noFill/>
        </p:spPr>
        <p:txBody>
          <a:bodyPr lIns="360000"/>
          <a:lstStyle/>
          <a:p>
            <a:pPr marL="0" indent="0" eaLnBrk="1" hangingPunct="1">
              <a:spcBef>
                <a:spcPct val="0"/>
              </a:spcBef>
              <a:buNone/>
              <a:tabLst>
                <a:tab pos="442913" algn="l"/>
              </a:tabLst>
            </a:pPr>
            <a:r>
              <a:rPr lang="hu-HU" sz="2000" b="0" dirty="0" smtClean="0"/>
              <a:t>Adat-kódolási módszerek</a:t>
            </a:r>
          </a:p>
          <a:p>
            <a:pPr marL="0" indent="0" eaLnBrk="1" hangingPunct="1">
              <a:spcBef>
                <a:spcPct val="0"/>
              </a:spcBef>
              <a:buNone/>
              <a:tabLst>
                <a:tab pos="442913" algn="l"/>
              </a:tabLst>
            </a:pPr>
            <a:r>
              <a:rPr lang="hu-HU" sz="2000" b="0" dirty="0" smtClean="0"/>
              <a:t>Internetes adatmegosztás</a:t>
            </a:r>
          </a:p>
          <a:p>
            <a:pPr marL="0" indent="0" eaLnBrk="1" hangingPunct="1">
              <a:spcBef>
                <a:spcPct val="0"/>
              </a:spcBef>
              <a:buNone/>
              <a:tabLst>
                <a:tab pos="442913" algn="l"/>
              </a:tabLst>
            </a:pPr>
            <a:r>
              <a:rPr lang="hu-HU" sz="2000" b="0" dirty="0" smtClean="0"/>
              <a:t>SOAP, REST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2B4607-7461-4212-824A-80C2AA698AE4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Bonyolultabb adat kódolása - </a:t>
            </a:r>
            <a:r>
              <a:rPr lang="hu-HU" dirty="0" err="1" smtClean="0"/>
              <a:t>Szerializáció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88"/>
            <a:ext cx="9144000" cy="6778286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C7F5FD8-AE3A-4281-8005-0D973ED324AE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78546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Serialization</a:t>
            </a:r>
            <a:r>
              <a:rPr lang="hu-HU" dirty="0" smtClean="0"/>
              <a:t> - sebesség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0" y="812351"/>
            <a:ext cx="9039299" cy="5589300"/>
          </a:xfrm>
          <a:prstGeom prst="rect">
            <a:avLst/>
          </a:prstGeom>
        </p:spPr>
      </p:pic>
      <p:sp>
        <p:nvSpPr>
          <p:cNvPr id="11" name="Élőláb helye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30115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Serialization</a:t>
            </a:r>
            <a:r>
              <a:rPr lang="hu-HU" dirty="0" smtClean="0"/>
              <a:t> - sebesség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2150"/>
            <a:ext cx="9084501" cy="5617250"/>
          </a:xfrm>
          <a:prstGeom prst="rect">
            <a:avLst/>
          </a:prstGeom>
        </p:spPr>
      </p:pic>
      <p:sp>
        <p:nvSpPr>
          <p:cNvPr id="8" name="Élőláb helye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928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Adattovábbítás – Alacsony szinten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107950" y="692150"/>
            <a:ext cx="3959980" cy="5761038"/>
          </a:xfrm>
        </p:spPr>
        <p:txBody>
          <a:bodyPr/>
          <a:lstStyle/>
          <a:p>
            <a:r>
              <a:rPr lang="hu-HU" dirty="0" smtClean="0"/>
              <a:t>TCP/UDP: megbízható és sorrendtartó </a:t>
            </a:r>
            <a:r>
              <a:rPr lang="hu-HU" dirty="0" err="1" smtClean="0"/>
              <a:t>stream</a:t>
            </a:r>
            <a:r>
              <a:rPr lang="hu-HU" dirty="0" smtClean="0"/>
              <a:t> VAGY gyorsabb datagram</a:t>
            </a:r>
          </a:p>
          <a:p>
            <a:r>
              <a:rPr lang="hu-HU" dirty="0" smtClean="0"/>
              <a:t>„</a:t>
            </a:r>
            <a:r>
              <a:rPr lang="hu-HU" dirty="0" err="1" smtClean="0"/>
              <a:t>Encode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binary</a:t>
            </a:r>
            <a:r>
              <a:rPr lang="hu-HU" dirty="0" smtClean="0"/>
              <a:t>”</a:t>
            </a:r>
          </a:p>
          <a:p>
            <a:r>
              <a:rPr lang="hu-HU" dirty="0" smtClean="0"/>
              <a:t>Minden esetet, kódolást, formátumot nekünk kell kezelni</a:t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hu-HU" dirty="0" err="1" smtClean="0"/>
              <a:t>pl</a:t>
            </a:r>
            <a:r>
              <a:rPr lang="hu-HU" dirty="0" smtClean="0"/>
              <a:t>: szeretném meghívni a </a:t>
            </a:r>
            <a:r>
              <a:rPr lang="hu-HU" dirty="0" err="1" smtClean="0"/>
              <a:t>GetModelExtras</a:t>
            </a:r>
            <a:r>
              <a:rPr lang="hu-HU" dirty="0" smtClean="0"/>
              <a:t> metódust azzal az autóval, aminek márkája „BMW”, a modellnév „i8”. Eredményként az extrák listája kell </a:t>
            </a:r>
            <a:r>
              <a:rPr lang="hu-HU" dirty="0" smtClean="0">
                <a:sym typeface="Wingdings" panose="05000000000000000000" pitchFamily="2" charset="2"/>
              </a:rPr>
              <a:t> minden kódolás kérdéses)</a:t>
            </a:r>
            <a:endParaRPr lang="hu-HU" dirty="0" smtClean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036471"/>
              </p:ext>
            </p:extLst>
          </p:nvPr>
        </p:nvGraphicFramePr>
        <p:xfrm>
          <a:off x="4829753" y="588548"/>
          <a:ext cx="3963410" cy="615356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36326">
                  <a:extLst>
                    <a:ext uri="{9D8B030D-6E8A-4147-A177-3AD203B41FA5}">
                      <a16:colId xmlns:a16="http://schemas.microsoft.com/office/drawing/2014/main" val="2592616641"/>
                    </a:ext>
                  </a:extLst>
                </a:gridCol>
                <a:gridCol w="1627084">
                  <a:extLst>
                    <a:ext uri="{9D8B030D-6E8A-4147-A177-3AD203B41FA5}">
                      <a16:colId xmlns:a16="http://schemas.microsoft.com/office/drawing/2014/main" val="2511905450"/>
                    </a:ext>
                  </a:extLst>
                </a:gridCol>
              </a:tblGrid>
              <a:tr h="489668">
                <a:tc>
                  <a:txBody>
                    <a:bodyPr/>
                    <a:lstStyle/>
                    <a:p>
                      <a:pPr algn="l" fontAlgn="b"/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>
                          <a:effectLst/>
                        </a:rPr>
                        <a:t>TCP/UDP</a:t>
                      </a:r>
                      <a:endParaRPr lang="hu-HU" sz="2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6211785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>
                          <a:effectLst/>
                        </a:rPr>
                        <a:t>Overhead (format)</a:t>
                      </a:r>
                      <a:endParaRPr lang="hu-HU" sz="2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 dirty="0">
                          <a:effectLst/>
                        </a:rPr>
                        <a:t>SMALL (</a:t>
                      </a:r>
                      <a:r>
                        <a:rPr lang="hu-HU" sz="2400" b="1" u="none" strike="noStrike" dirty="0" err="1">
                          <a:effectLst/>
                        </a:rPr>
                        <a:t>binary</a:t>
                      </a:r>
                      <a:r>
                        <a:rPr lang="hu-HU" sz="2400" b="1" u="none" strike="noStrike" dirty="0">
                          <a:effectLst/>
                        </a:rPr>
                        <a:t>)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2250638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>
                          <a:effectLst/>
                        </a:rPr>
                        <a:t>Overhead (comm)</a:t>
                      </a:r>
                      <a:endParaRPr lang="hu-HU" sz="2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 dirty="0">
                          <a:effectLst/>
                        </a:rPr>
                        <a:t>SMALL (</a:t>
                      </a:r>
                      <a:r>
                        <a:rPr lang="hu-HU" sz="2400" b="1" u="none" strike="noStrike" dirty="0" err="1">
                          <a:effectLst/>
                        </a:rPr>
                        <a:t>raw</a:t>
                      </a:r>
                      <a:r>
                        <a:rPr lang="hu-HU" sz="2400" b="1" u="none" strike="noStrike" dirty="0">
                          <a:effectLst/>
                        </a:rPr>
                        <a:t> </a:t>
                      </a:r>
                      <a:r>
                        <a:rPr lang="hu-HU" sz="2400" b="1" u="none" strike="noStrike" dirty="0" err="1" smtClean="0">
                          <a:effectLst/>
                        </a:rPr>
                        <a:t>tcp</a:t>
                      </a:r>
                      <a:r>
                        <a:rPr lang="hu-HU" sz="2400" b="1" u="none" strike="noStrike" dirty="0" smtClean="0">
                          <a:effectLst/>
                        </a:rPr>
                        <a:t>/</a:t>
                      </a:r>
                      <a:r>
                        <a:rPr lang="hu-HU" sz="2400" b="1" u="none" strike="noStrike" dirty="0" err="1" smtClean="0">
                          <a:effectLst/>
                        </a:rPr>
                        <a:t>udp</a:t>
                      </a:r>
                      <a:r>
                        <a:rPr lang="hu-HU" sz="2400" b="1" u="none" strike="noStrike" dirty="0" smtClean="0">
                          <a:effectLst/>
                        </a:rPr>
                        <a:t>)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8991496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 dirty="0">
                          <a:effectLst/>
                        </a:rPr>
                        <a:t>MS/C# </a:t>
                      </a:r>
                      <a:r>
                        <a:rPr lang="hu-HU" sz="2400" b="1" u="sng" strike="noStrike" dirty="0" err="1">
                          <a:effectLst/>
                        </a:rPr>
                        <a:t>specific</a:t>
                      </a:r>
                      <a:endParaRPr lang="hu-HU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NO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332032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>
                          <a:effectLst/>
                        </a:rPr>
                        <a:t>Complex types?</a:t>
                      </a:r>
                      <a:endParaRPr lang="hu-HU" sz="2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NO (manual)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6662297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>
                          <a:effectLst/>
                        </a:rPr>
                        <a:t>Code generation</a:t>
                      </a:r>
                      <a:endParaRPr lang="hu-HU" sz="2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NO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0151066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>
                          <a:effectLst/>
                        </a:rPr>
                        <a:t>Webserver needed</a:t>
                      </a:r>
                      <a:endParaRPr lang="hu-HU" sz="2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NO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4211418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>
                          <a:effectLst/>
                        </a:rPr>
                        <a:t>Bi-directional</a:t>
                      </a:r>
                      <a:endParaRPr lang="hu-HU" sz="2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YES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7385983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>
                          <a:effectLst/>
                        </a:rPr>
                        <a:t>Mature?</a:t>
                      </a:r>
                      <a:endParaRPr lang="hu-HU" sz="2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YES!!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2639875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 dirty="0" err="1">
                          <a:effectLst/>
                        </a:rPr>
                        <a:t>Implementation</a:t>
                      </a:r>
                      <a:r>
                        <a:rPr lang="hu-HU" sz="2400" b="1" u="sng" strike="noStrike" dirty="0">
                          <a:effectLst/>
                        </a:rPr>
                        <a:t> </a:t>
                      </a:r>
                      <a:r>
                        <a:rPr lang="hu-HU" sz="2400" b="1" u="sng" strike="noStrike" dirty="0" err="1">
                          <a:effectLst/>
                        </a:rPr>
                        <a:t>diff</a:t>
                      </a:r>
                      <a:r>
                        <a:rPr lang="hu-HU" sz="2400" b="1" u="sng" strike="noStrike" dirty="0">
                          <a:effectLst/>
                        </a:rPr>
                        <a:t>.</a:t>
                      </a:r>
                      <a:endParaRPr lang="hu-HU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 dirty="0">
                          <a:effectLst/>
                        </a:rPr>
                        <a:t>HARD!!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3627739"/>
                  </a:ext>
                </a:extLst>
              </a:tr>
            </a:tbl>
          </a:graphicData>
        </a:graphic>
      </p:graphicFrame>
      <p:sp>
        <p:nvSpPr>
          <p:cNvPr id="8" name="Élőláb helye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48683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DO NOT </a:t>
            </a:r>
            <a:r>
              <a:rPr lang="hu-HU" dirty="0" err="1" smtClean="0"/>
              <a:t>reinvent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wheel</a:t>
            </a:r>
            <a:r>
              <a:rPr lang="hu-HU" dirty="0" smtClean="0"/>
              <a:t>…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8378" y="692150"/>
            <a:ext cx="8795149" cy="5308600"/>
          </a:xfrm>
        </p:spPr>
        <p:txBody>
          <a:bodyPr>
            <a:noAutofit/>
          </a:bodyPr>
          <a:lstStyle/>
          <a:p>
            <a:r>
              <a:rPr lang="hu-HU" b="1" dirty="0" smtClean="0"/>
              <a:t>SOAP</a:t>
            </a:r>
          </a:p>
          <a:p>
            <a:pPr lvl="1"/>
            <a:r>
              <a:rPr lang="hu-HU" b="1" dirty="0" smtClean="0"/>
              <a:t>SOKKAL régebbi</a:t>
            </a:r>
          </a:p>
          <a:p>
            <a:pPr lvl="1"/>
            <a:r>
              <a:rPr lang="hu-HU" sz="2100" b="1" dirty="0" smtClean="0"/>
              <a:t>Előre definiált </a:t>
            </a:r>
            <a:r>
              <a:rPr lang="en-US" sz="2100" b="1" dirty="0" smtClean="0"/>
              <a:t>SOAP </a:t>
            </a:r>
            <a:r>
              <a:rPr lang="en-US" sz="2100" b="1" dirty="0"/>
              <a:t>XML </a:t>
            </a:r>
            <a:r>
              <a:rPr lang="hu-HU" sz="2100" b="1" dirty="0" smtClean="0"/>
              <a:t>formátumok metódusok meghívására, és bármilyen típusú paraméterek/eredmények továbbítására </a:t>
            </a:r>
            <a:r>
              <a:rPr lang="en-US" sz="2100" b="1" dirty="0" smtClean="0"/>
              <a:t>(</a:t>
            </a:r>
            <a:r>
              <a:rPr lang="en-US" sz="2100" b="1" dirty="0"/>
              <a:t>array, list, object)</a:t>
            </a:r>
            <a:endParaRPr lang="hu-HU" sz="2100" b="1" dirty="0"/>
          </a:p>
          <a:p>
            <a:pPr lvl="1"/>
            <a:r>
              <a:rPr lang="hu-HU" sz="2100" b="1" dirty="0" smtClean="0"/>
              <a:t>Az XML üzeneteket tetszőleges protokoll továbbíthatja, tipikusan </a:t>
            </a:r>
            <a:r>
              <a:rPr lang="en-US" sz="2100" b="1" dirty="0" smtClean="0"/>
              <a:t>HTTP</a:t>
            </a:r>
            <a:endParaRPr lang="hu-HU" sz="2100" b="1" dirty="0"/>
          </a:p>
          <a:p>
            <a:pPr lvl="1"/>
            <a:r>
              <a:rPr lang="hu-HU" sz="2100" b="1" dirty="0" smtClean="0"/>
              <a:t>Nagyon könnyű implementálni (</a:t>
            </a:r>
            <a:r>
              <a:rPr lang="hu-HU" sz="2100" b="1" dirty="0" err="1" smtClean="0"/>
              <a:t>nyelvi+IDE</a:t>
            </a:r>
            <a:r>
              <a:rPr lang="hu-HU" sz="2100" b="1" dirty="0" smtClean="0"/>
              <a:t> támogatás!), lassú, nagy </a:t>
            </a:r>
            <a:r>
              <a:rPr lang="hu-HU" sz="2100" b="1" dirty="0" err="1" smtClean="0"/>
              <a:t>overhead</a:t>
            </a:r>
            <a:endParaRPr lang="hu-HU" sz="2100" b="1" dirty="0"/>
          </a:p>
          <a:p>
            <a:r>
              <a:rPr lang="hu-HU" b="1" dirty="0" smtClean="0"/>
              <a:t>REST</a:t>
            </a:r>
          </a:p>
          <a:p>
            <a:pPr lvl="1"/>
            <a:r>
              <a:rPr lang="hu-HU" sz="2100" b="1" dirty="0" smtClean="0"/>
              <a:t>Többnyire a meghívott eljárás neve után </a:t>
            </a:r>
            <a:r>
              <a:rPr lang="hu-HU" sz="2100" b="1" dirty="0" err="1" smtClean="0"/>
              <a:t>string</a:t>
            </a:r>
            <a:r>
              <a:rPr lang="hu-HU" sz="2100" b="1" dirty="0" smtClean="0"/>
              <a:t>/int paraméterek kellenek </a:t>
            </a:r>
            <a:r>
              <a:rPr lang="en-US" sz="2100" b="1" dirty="0" smtClean="0">
                <a:sym typeface="Wingdings" panose="05000000000000000000" pitchFamily="2" charset="2"/>
              </a:rPr>
              <a:t> </a:t>
            </a:r>
            <a:r>
              <a:rPr lang="en-US" sz="2100" b="1" dirty="0"/>
              <a:t>HTTP </a:t>
            </a:r>
            <a:r>
              <a:rPr lang="en-US" sz="2100" b="1" dirty="0" smtClean="0"/>
              <a:t>GET</a:t>
            </a:r>
            <a:r>
              <a:rPr lang="hu-HU" sz="2100" b="1" dirty="0" smtClean="0"/>
              <a:t> URL, semmi más nem szükséges</a:t>
            </a:r>
          </a:p>
          <a:p>
            <a:pPr lvl="1"/>
            <a:r>
              <a:rPr lang="hu-HU" sz="2100" b="1" dirty="0" smtClean="0"/>
              <a:t>Esetleg az eljárás neve is opcionális, használhatóak az extra HTTP metódusok: PATCH, PUT, DELETE, OPTIONS, HEAD …</a:t>
            </a:r>
            <a:endParaRPr lang="hu-HU" sz="2100" b="1" dirty="0"/>
          </a:p>
          <a:p>
            <a:pPr lvl="1"/>
            <a:r>
              <a:rPr lang="hu-HU" sz="2100" b="1" dirty="0" err="1" smtClean="0"/>
              <a:t>Komlex</a:t>
            </a:r>
            <a:r>
              <a:rPr lang="hu-HU" sz="2100" b="1" dirty="0" smtClean="0"/>
              <a:t> adat küldhető: </a:t>
            </a:r>
            <a:r>
              <a:rPr lang="en-US" sz="2100" b="1" dirty="0" smtClean="0"/>
              <a:t>HTTP POST</a:t>
            </a:r>
            <a:r>
              <a:rPr lang="hu-HU" sz="2100" b="1" dirty="0" smtClean="0"/>
              <a:t>-</a:t>
            </a:r>
            <a:r>
              <a:rPr lang="hu-HU" sz="2100" b="1" dirty="0" err="1" smtClean="0"/>
              <a:t>ban</a:t>
            </a:r>
            <a:r>
              <a:rPr lang="hu-HU" sz="2100" b="1" dirty="0" smtClean="0"/>
              <a:t> </a:t>
            </a:r>
            <a:r>
              <a:rPr lang="en-US" sz="2100" b="1" dirty="0" smtClean="0"/>
              <a:t>JSON (</a:t>
            </a:r>
            <a:r>
              <a:rPr lang="hu-HU" sz="2100" b="1" dirty="0" smtClean="0"/>
              <a:t>ritkán </a:t>
            </a:r>
            <a:r>
              <a:rPr lang="en-US" sz="2100" b="1" dirty="0" smtClean="0"/>
              <a:t>XML</a:t>
            </a:r>
            <a:r>
              <a:rPr lang="en-US" sz="2100" b="1" dirty="0"/>
              <a:t>)</a:t>
            </a:r>
            <a:endParaRPr lang="hu-HU" sz="2100" b="1" dirty="0"/>
          </a:p>
          <a:p>
            <a:pPr lvl="1"/>
            <a:r>
              <a:rPr lang="hu-HU" sz="2100" b="1" dirty="0" smtClean="0"/>
              <a:t>A válasz tipikusan </a:t>
            </a:r>
            <a:r>
              <a:rPr lang="en-US" sz="2100" b="1" dirty="0" smtClean="0"/>
              <a:t>JSON (</a:t>
            </a:r>
            <a:r>
              <a:rPr lang="hu-HU" sz="2100" b="1" dirty="0" smtClean="0"/>
              <a:t>ritkán </a:t>
            </a:r>
            <a:r>
              <a:rPr lang="en-US" sz="2100" b="1" dirty="0" smtClean="0"/>
              <a:t>XML</a:t>
            </a:r>
            <a:r>
              <a:rPr lang="en-US" sz="2100" b="1" dirty="0"/>
              <a:t>)</a:t>
            </a:r>
          </a:p>
          <a:p>
            <a:pPr lvl="1"/>
            <a:r>
              <a:rPr lang="hu-HU" sz="2100" b="1" dirty="0" smtClean="0"/>
              <a:t>Könnyű implementálni (több munka, mint a SOAP), közepes sebesség, közepes </a:t>
            </a:r>
            <a:r>
              <a:rPr lang="hu-HU" sz="2100" b="1" dirty="0" err="1" smtClean="0"/>
              <a:t>overhead</a:t>
            </a:r>
            <a:r>
              <a:rPr lang="hu-HU" sz="2100" b="1" dirty="0" smtClean="0"/>
              <a:t> (HTTP, vagyis nem </a:t>
            </a:r>
            <a:r>
              <a:rPr lang="hu-HU" sz="2100" b="1" dirty="0" err="1" smtClean="0"/>
              <a:t>raw</a:t>
            </a:r>
            <a:r>
              <a:rPr lang="hu-HU" sz="2100" b="1" dirty="0" smtClean="0"/>
              <a:t> TCP)</a:t>
            </a:r>
            <a:endParaRPr lang="hu-HU" sz="2100" b="1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04767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SOAP: </a:t>
            </a:r>
            <a:r>
              <a:rPr lang="hu-HU" u="sng" dirty="0" smtClean="0"/>
              <a:t>MINDEN</a:t>
            </a:r>
            <a:r>
              <a:rPr lang="en-US" dirty="0" smtClean="0"/>
              <a:t> </a:t>
            </a:r>
            <a:r>
              <a:rPr lang="hu-HU" dirty="0" smtClean="0"/>
              <a:t>rejtett/automatizált</a:t>
            </a:r>
          </a:p>
        </p:txBody>
      </p:sp>
      <p:grpSp>
        <p:nvGrpSpPr>
          <p:cNvPr id="14341" name="Group 29"/>
          <p:cNvGrpSpPr>
            <a:grpSpLocks/>
          </p:cNvGrpSpPr>
          <p:nvPr/>
        </p:nvGrpSpPr>
        <p:grpSpPr bwMode="auto">
          <a:xfrm>
            <a:off x="4788030" y="1456729"/>
            <a:ext cx="3813962" cy="4240412"/>
            <a:chOff x="1565" y="935"/>
            <a:chExt cx="2676" cy="2858"/>
          </a:xfrm>
        </p:grpSpPr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3334" y="2206"/>
              <a:ext cx="907" cy="182"/>
            </a:xfrm>
            <a:prstGeom prst="rect">
              <a:avLst/>
            </a:prstGeom>
            <a:solidFill>
              <a:schemeClr val="accent1">
                <a:alpha val="67842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hu-HU" sz="1800" b="1" dirty="0"/>
                <a:t>SOAP</a:t>
              </a:r>
            </a:p>
          </p:txBody>
        </p:sp>
        <p:sp>
          <p:nvSpPr>
            <p:cNvPr id="14343" name="Rectangle 7"/>
            <p:cNvSpPr>
              <a:spLocks noChangeArrowheads="1"/>
            </p:cNvSpPr>
            <p:nvPr/>
          </p:nvSpPr>
          <p:spPr bwMode="auto">
            <a:xfrm>
              <a:off x="3334" y="1752"/>
              <a:ext cx="907" cy="182"/>
            </a:xfrm>
            <a:prstGeom prst="rect">
              <a:avLst/>
            </a:prstGeom>
            <a:solidFill>
              <a:schemeClr val="accent1">
                <a:alpha val="8392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hu-HU" sz="1800" b="1" dirty="0"/>
                <a:t>IIS/ASP.NET</a:t>
              </a:r>
            </a:p>
          </p:txBody>
        </p:sp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3334" y="3113"/>
              <a:ext cx="907" cy="182"/>
            </a:xfrm>
            <a:prstGeom prst="rect">
              <a:avLst/>
            </a:prstGeom>
            <a:solidFill>
              <a:schemeClr val="accent1">
                <a:alpha val="3607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hu-HU" sz="1800" b="1" dirty="0"/>
                <a:t>TCP/IP</a:t>
              </a:r>
            </a:p>
          </p:txBody>
        </p: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3334" y="2659"/>
              <a:ext cx="907" cy="182"/>
            </a:xfrm>
            <a:prstGeom prst="rect">
              <a:avLst/>
            </a:prstGeom>
            <a:solidFill>
              <a:schemeClr val="accent1">
                <a:alpha val="52156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hu-HU" sz="1800" b="1" dirty="0"/>
                <a:t>HTTP</a:t>
              </a:r>
            </a:p>
          </p:txBody>
        </p:sp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>
              <a:off x="1565" y="2659"/>
              <a:ext cx="907" cy="182"/>
            </a:xfrm>
            <a:prstGeom prst="rect">
              <a:avLst/>
            </a:prstGeom>
            <a:solidFill>
              <a:schemeClr val="accent1">
                <a:alpha val="52156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hu-HU" sz="1800" b="1" dirty="0"/>
                <a:t>HTTP</a:t>
              </a:r>
            </a:p>
          </p:txBody>
        </p:sp>
        <p:sp>
          <p:nvSpPr>
            <p:cNvPr id="14347" name="Rectangle 11"/>
            <p:cNvSpPr>
              <a:spLocks noChangeArrowheads="1"/>
            </p:cNvSpPr>
            <p:nvPr/>
          </p:nvSpPr>
          <p:spPr bwMode="auto">
            <a:xfrm>
              <a:off x="1565" y="3113"/>
              <a:ext cx="907" cy="182"/>
            </a:xfrm>
            <a:prstGeom prst="rect">
              <a:avLst/>
            </a:prstGeom>
            <a:solidFill>
              <a:schemeClr val="accent1">
                <a:alpha val="3607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hu-HU" sz="1800" b="1" dirty="0"/>
                <a:t>TCP/IP</a:t>
              </a:r>
            </a:p>
          </p:txBody>
        </p:sp>
        <p:sp>
          <p:nvSpPr>
            <p:cNvPr id="14348" name="Rectangle 12"/>
            <p:cNvSpPr>
              <a:spLocks noChangeArrowheads="1"/>
            </p:cNvSpPr>
            <p:nvPr/>
          </p:nvSpPr>
          <p:spPr bwMode="auto">
            <a:xfrm>
              <a:off x="1565" y="2206"/>
              <a:ext cx="907" cy="182"/>
            </a:xfrm>
            <a:prstGeom prst="rect">
              <a:avLst/>
            </a:prstGeom>
            <a:solidFill>
              <a:schemeClr val="accent1">
                <a:alpha val="67842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hu-HU" sz="1800" b="1" dirty="0" smtClean="0"/>
                <a:t>SOAP</a:t>
              </a:r>
              <a:endParaRPr lang="hu-HU" sz="1800" b="1" dirty="0"/>
            </a:p>
          </p:txBody>
        </p:sp>
        <p:sp>
          <p:nvSpPr>
            <p:cNvPr id="14349" name="Rectangle 13"/>
            <p:cNvSpPr>
              <a:spLocks noChangeArrowheads="1"/>
            </p:cNvSpPr>
            <p:nvPr/>
          </p:nvSpPr>
          <p:spPr bwMode="auto">
            <a:xfrm>
              <a:off x="1565" y="1752"/>
              <a:ext cx="907" cy="182"/>
            </a:xfrm>
            <a:prstGeom prst="rect">
              <a:avLst/>
            </a:prstGeom>
            <a:solidFill>
              <a:schemeClr val="accent1">
                <a:alpha val="8392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hu-HU" sz="1800" b="1" dirty="0"/>
                <a:t>Proxy </a:t>
              </a:r>
              <a:r>
                <a:rPr lang="en-US" sz="1800" b="1" dirty="0"/>
                <a:t>class</a:t>
              </a:r>
              <a:endParaRPr lang="hu-HU" sz="1800" b="1" dirty="0"/>
            </a:p>
          </p:txBody>
        </p:sp>
        <p:cxnSp>
          <p:nvCxnSpPr>
            <p:cNvPr id="14350" name="AutoShape 14"/>
            <p:cNvCxnSpPr>
              <a:cxnSpLocks noChangeShapeType="1"/>
              <a:stCxn id="14347" idx="2"/>
              <a:endCxn id="14344" idx="2"/>
            </p:cNvCxnSpPr>
            <p:nvPr/>
          </p:nvCxnSpPr>
          <p:spPr bwMode="auto">
            <a:xfrm rot="16200000" flipH="1">
              <a:off x="2903" y="2411"/>
              <a:ext cx="1" cy="1769"/>
            </a:xfrm>
            <a:prstGeom prst="bentConnector3">
              <a:avLst>
                <a:gd name="adj1" fmla="val 2870000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1" name="AutoShape 15"/>
            <p:cNvCxnSpPr>
              <a:cxnSpLocks noChangeShapeType="1"/>
              <a:stCxn id="14346" idx="2"/>
              <a:endCxn id="14347" idx="0"/>
            </p:cNvCxnSpPr>
            <p:nvPr/>
          </p:nvCxnSpPr>
          <p:spPr bwMode="auto">
            <a:xfrm>
              <a:off x="2019" y="2841"/>
              <a:ext cx="0" cy="2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2" name="AutoShape 16"/>
            <p:cNvCxnSpPr>
              <a:cxnSpLocks noChangeShapeType="1"/>
              <a:stCxn id="14348" idx="2"/>
              <a:endCxn id="14346" idx="0"/>
            </p:cNvCxnSpPr>
            <p:nvPr/>
          </p:nvCxnSpPr>
          <p:spPr bwMode="auto">
            <a:xfrm>
              <a:off x="2019" y="2388"/>
              <a:ext cx="0" cy="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3" name="AutoShape 17"/>
            <p:cNvCxnSpPr>
              <a:cxnSpLocks noChangeShapeType="1"/>
              <a:stCxn id="14349" idx="2"/>
              <a:endCxn id="14348" idx="0"/>
            </p:cNvCxnSpPr>
            <p:nvPr/>
          </p:nvCxnSpPr>
          <p:spPr bwMode="auto">
            <a:xfrm>
              <a:off x="2019" y="1934"/>
              <a:ext cx="0" cy="2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4" name="AutoShape 18"/>
            <p:cNvCxnSpPr>
              <a:cxnSpLocks noChangeShapeType="1"/>
              <a:stCxn id="14344" idx="0"/>
              <a:endCxn id="14345" idx="2"/>
            </p:cNvCxnSpPr>
            <p:nvPr/>
          </p:nvCxnSpPr>
          <p:spPr bwMode="auto">
            <a:xfrm flipV="1">
              <a:off x="3788" y="2841"/>
              <a:ext cx="0" cy="2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5" name="AutoShape 19"/>
            <p:cNvCxnSpPr>
              <a:cxnSpLocks noChangeShapeType="1"/>
              <a:stCxn id="14345" idx="0"/>
              <a:endCxn id="14342" idx="2"/>
            </p:cNvCxnSpPr>
            <p:nvPr/>
          </p:nvCxnSpPr>
          <p:spPr bwMode="auto">
            <a:xfrm flipV="1">
              <a:off x="3788" y="2388"/>
              <a:ext cx="0" cy="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6" name="AutoShape 20"/>
            <p:cNvCxnSpPr>
              <a:cxnSpLocks noChangeShapeType="1"/>
              <a:stCxn id="14343" idx="2"/>
              <a:endCxn id="14342" idx="0"/>
            </p:cNvCxnSpPr>
            <p:nvPr/>
          </p:nvCxnSpPr>
          <p:spPr bwMode="auto">
            <a:xfrm>
              <a:off x="3788" y="1934"/>
              <a:ext cx="0" cy="2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57" name="AutoShape 21"/>
            <p:cNvSpPr>
              <a:spLocks noChangeArrowheads="1"/>
            </p:cNvSpPr>
            <p:nvPr/>
          </p:nvSpPr>
          <p:spPr bwMode="auto">
            <a:xfrm>
              <a:off x="2222" y="3294"/>
              <a:ext cx="1415" cy="499"/>
            </a:xfrm>
            <a:prstGeom prst="cloudCallout">
              <a:avLst>
                <a:gd name="adj1" fmla="val -41079"/>
                <a:gd name="adj2" fmla="val 33769"/>
              </a:avLst>
            </a:prstGeom>
            <a:solidFill>
              <a:schemeClr val="accent1">
                <a:alpha val="2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hu-HU" sz="1800" b="1" dirty="0" err="1" smtClean="0"/>
                <a:t>Other</a:t>
              </a:r>
              <a:r>
                <a:rPr lang="hu-HU" sz="1800" b="1" dirty="0" smtClean="0"/>
                <a:t> OSI </a:t>
              </a:r>
              <a:r>
                <a:rPr lang="hu-HU" sz="1800" b="1" dirty="0" err="1" smtClean="0"/>
                <a:t>layers</a:t>
              </a:r>
              <a:endParaRPr lang="hu-HU" sz="1800" b="1" dirty="0"/>
            </a:p>
          </p:txBody>
        </p:sp>
        <p:sp>
          <p:nvSpPr>
            <p:cNvPr id="14358" name="Rectangle 22"/>
            <p:cNvSpPr>
              <a:spLocks noChangeArrowheads="1"/>
            </p:cNvSpPr>
            <p:nvPr/>
          </p:nvSpPr>
          <p:spPr bwMode="auto">
            <a:xfrm>
              <a:off x="1565" y="935"/>
              <a:ext cx="907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 b="1" dirty="0"/>
                <a:t>Client</a:t>
              </a:r>
              <a:br>
                <a:rPr lang="en-US" sz="1800" b="1" dirty="0"/>
              </a:br>
              <a:r>
                <a:rPr lang="en-US" sz="1800" b="1" dirty="0"/>
                <a:t>application</a:t>
              </a:r>
              <a:endParaRPr lang="hu-HU" sz="1800" b="1" dirty="0"/>
            </a:p>
          </p:txBody>
        </p:sp>
        <p:sp>
          <p:nvSpPr>
            <p:cNvPr id="14359" name="Rectangle 23"/>
            <p:cNvSpPr>
              <a:spLocks noChangeArrowheads="1"/>
            </p:cNvSpPr>
            <p:nvPr/>
          </p:nvSpPr>
          <p:spPr bwMode="auto">
            <a:xfrm>
              <a:off x="3334" y="935"/>
              <a:ext cx="907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 b="1" dirty="0"/>
                <a:t>Web</a:t>
              </a:r>
              <a:br>
                <a:rPr lang="en-US" sz="1800" b="1" dirty="0"/>
              </a:br>
              <a:r>
                <a:rPr lang="en-US" sz="1800" b="1" dirty="0"/>
                <a:t>Service</a:t>
              </a:r>
              <a:endParaRPr lang="hu-HU" sz="1800" b="1" dirty="0"/>
            </a:p>
          </p:txBody>
        </p:sp>
        <p:cxnSp>
          <p:nvCxnSpPr>
            <p:cNvPr id="14360" name="AutoShape 24"/>
            <p:cNvCxnSpPr>
              <a:cxnSpLocks noChangeShapeType="1"/>
              <a:stCxn id="14358" idx="2"/>
              <a:endCxn id="14349" idx="0"/>
            </p:cNvCxnSpPr>
            <p:nvPr/>
          </p:nvCxnSpPr>
          <p:spPr bwMode="auto">
            <a:xfrm>
              <a:off x="2019" y="1434"/>
              <a:ext cx="0" cy="3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1" name="AutoShape 25"/>
            <p:cNvCxnSpPr>
              <a:cxnSpLocks noChangeShapeType="1"/>
              <a:stCxn id="14359" idx="2"/>
              <a:endCxn id="14343" idx="0"/>
            </p:cNvCxnSpPr>
            <p:nvPr/>
          </p:nvCxnSpPr>
          <p:spPr bwMode="auto">
            <a:xfrm>
              <a:off x="3788" y="1434"/>
              <a:ext cx="0" cy="3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2" name="AutoShape 27"/>
            <p:cNvCxnSpPr>
              <a:cxnSpLocks noChangeShapeType="1"/>
              <a:stCxn id="14358" idx="3"/>
              <a:endCxn id="14359" idx="1"/>
            </p:cNvCxnSpPr>
            <p:nvPr/>
          </p:nvCxnSpPr>
          <p:spPr bwMode="auto">
            <a:xfrm>
              <a:off x="2472" y="1185"/>
              <a:ext cx="86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63" name="Text Box 28"/>
            <p:cNvSpPr txBox="1">
              <a:spLocks noChangeArrowheads="1"/>
            </p:cNvSpPr>
            <p:nvPr/>
          </p:nvSpPr>
          <p:spPr bwMode="auto">
            <a:xfrm>
              <a:off x="2380" y="981"/>
              <a:ext cx="1054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200">
                  <a:solidFill>
                    <a:srgbClr val="4B4B36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1200">
                  <a:solidFill>
                    <a:srgbClr val="4B4B36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4B4B36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4B4B36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4B4B36"/>
                  </a:solidFill>
                  <a:latin typeface="Calibri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B4B36"/>
                  </a:solidFill>
                  <a:latin typeface="Calibri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B4B36"/>
                  </a:solidFill>
                  <a:latin typeface="Calibri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B4B36"/>
                  </a:solidFill>
                  <a:latin typeface="Calibri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B4B36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 dirty="0"/>
                <a:t>Logical connection</a:t>
              </a:r>
              <a:endParaRPr lang="hu-HU" sz="1800" b="1" dirty="0"/>
            </a:p>
          </p:txBody>
        </p:sp>
      </p:grpSp>
      <p:sp>
        <p:nvSpPr>
          <p:cNvPr id="28" name="Rectangle 3"/>
          <p:cNvSpPr>
            <a:spLocks noGrp="1" noChangeArrowheads="1"/>
          </p:cNvSpPr>
          <p:nvPr>
            <p:ph idx="1"/>
          </p:nvPr>
        </p:nvSpPr>
        <p:spPr>
          <a:xfrm>
            <a:off x="294436" y="1196690"/>
            <a:ext cx="4349574" cy="450045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b="1" i="1" dirty="0" err="1" smtClean="0">
                <a:sym typeface="Wingdings" pitchFamily="2" charset="2"/>
              </a:rPr>
              <a:t>Simple</a:t>
            </a:r>
            <a:r>
              <a:rPr lang="hu-HU" b="1" i="1" dirty="0" smtClean="0">
                <a:sym typeface="Wingdings" pitchFamily="2" charset="2"/>
              </a:rPr>
              <a:t> </a:t>
            </a:r>
            <a:r>
              <a:rPr lang="hu-HU" b="1" i="1" dirty="0" err="1" smtClean="0">
                <a:sym typeface="Wingdings" pitchFamily="2" charset="2"/>
              </a:rPr>
              <a:t>Object</a:t>
            </a:r>
            <a:r>
              <a:rPr lang="hu-HU" b="1" i="1" dirty="0" smtClean="0">
                <a:sym typeface="Wingdings" pitchFamily="2" charset="2"/>
              </a:rPr>
              <a:t> Access </a:t>
            </a:r>
            <a:r>
              <a:rPr lang="hu-HU" b="1" i="1" dirty="0" err="1" smtClean="0">
                <a:sym typeface="Wingdings" pitchFamily="2" charset="2"/>
              </a:rPr>
              <a:t>Protocol</a:t>
            </a:r>
            <a:endParaRPr lang="hu-HU" b="1" i="1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hu-HU" b="1" dirty="0" smtClean="0">
                <a:sym typeface="Wingdings" pitchFamily="2" charset="2"/>
              </a:rPr>
              <a:t>SOAP </a:t>
            </a:r>
            <a:r>
              <a:rPr lang="hu-HU" b="1" dirty="0" err="1" smtClean="0">
                <a:sym typeface="Wingdings" pitchFamily="2" charset="2"/>
              </a:rPr>
              <a:t>library</a:t>
            </a:r>
            <a:r>
              <a:rPr lang="hu-HU" b="1" dirty="0" smtClean="0">
                <a:sym typeface="Wingdings" pitchFamily="2" charset="2"/>
              </a:rPr>
              <a:t> elérhető szinte mindegyik programozási környezetben</a:t>
            </a:r>
          </a:p>
          <a:p>
            <a:pPr eaLnBrk="1" hangingPunct="1">
              <a:lnSpc>
                <a:spcPct val="90000"/>
              </a:lnSpc>
            </a:pPr>
            <a:r>
              <a:rPr lang="hu-HU" dirty="0" smtClean="0">
                <a:sym typeface="Wingdings" pitchFamily="2" charset="2"/>
              </a:rPr>
              <a:t>Proxy osztályok automatikus generálása</a:t>
            </a:r>
          </a:p>
          <a:p>
            <a:pPr eaLnBrk="1" hangingPunct="1">
              <a:lnSpc>
                <a:spcPct val="90000"/>
              </a:lnSpc>
            </a:pPr>
            <a:r>
              <a:rPr lang="hu-HU" b="1" dirty="0" smtClean="0">
                <a:sym typeface="Wingdings" pitchFamily="2" charset="2"/>
              </a:rPr>
              <a:t>A szerver proxy egyszerűen metódusokat definiál, a kliens proxy ezen metódusokat tartalmazza</a:t>
            </a:r>
          </a:p>
          <a:p>
            <a:pPr eaLnBrk="1" hangingPunct="1">
              <a:lnSpc>
                <a:spcPct val="90000"/>
              </a:lnSpc>
            </a:pPr>
            <a:r>
              <a:rPr lang="hu-HU" dirty="0" smtClean="0">
                <a:sym typeface="Wingdings" pitchFamily="2" charset="2"/>
              </a:rPr>
              <a:t>A metódushívás közbeni XML kommunikáció teljesen rejtett</a:t>
            </a:r>
            <a:endParaRPr lang="hu-HU" b="1" dirty="0" smtClean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19826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SOAP</a:t>
            </a:r>
            <a:r>
              <a:rPr lang="en-US" dirty="0" smtClean="0"/>
              <a:t> vs REST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8377" y="980660"/>
            <a:ext cx="8855307" cy="2102197"/>
          </a:xfrm>
        </p:spPr>
        <p:txBody>
          <a:bodyPr>
            <a:noAutofit/>
          </a:bodyPr>
          <a:lstStyle/>
          <a:p>
            <a:r>
              <a:rPr lang="hu-HU" b="1" dirty="0" smtClean="0"/>
              <a:t>A SOAP-</a:t>
            </a:r>
            <a:r>
              <a:rPr lang="hu-HU" b="1" dirty="0" err="1" smtClean="0"/>
              <a:t>ban</a:t>
            </a:r>
            <a:r>
              <a:rPr lang="hu-HU" b="1" dirty="0" smtClean="0"/>
              <a:t> nagy lehetőségek voltak, sok támogató protokoll készült hozzá (DISCO, UDDI)</a:t>
            </a:r>
            <a:r>
              <a:rPr lang="en-US" b="1" dirty="0" smtClean="0"/>
              <a:t> – </a:t>
            </a:r>
            <a:r>
              <a:rPr lang="hu-HU" b="1" dirty="0" smtClean="0"/>
              <a:t>mára alig használt, sebesség és konfigurációs gondok miatt</a:t>
            </a:r>
            <a:endParaRPr lang="en-US" b="1" dirty="0" smtClean="0"/>
          </a:p>
          <a:p>
            <a:r>
              <a:rPr lang="hu-HU" b="1" dirty="0" smtClean="0"/>
              <a:t>Manapság nyílt végpont alig van, tipikusan belső intranetes kommunikációban használt </a:t>
            </a:r>
            <a:r>
              <a:rPr lang="en-US" b="1" dirty="0" smtClean="0"/>
              <a:t>(</a:t>
            </a:r>
            <a:r>
              <a:rPr lang="hu-HU" b="1" dirty="0" smtClean="0"/>
              <a:t>kivétel: </a:t>
            </a:r>
            <a:r>
              <a:rPr lang="en-US" b="1" dirty="0" smtClean="0"/>
              <a:t>OTP </a:t>
            </a:r>
            <a:r>
              <a:rPr lang="hu-HU" b="1" dirty="0" err="1" smtClean="0"/>
              <a:t>cardpay</a:t>
            </a:r>
            <a:r>
              <a:rPr lang="en-US" b="1" dirty="0" smtClean="0"/>
              <a:t>,</a:t>
            </a:r>
            <a:r>
              <a:rPr lang="hu-HU" b="1" dirty="0" smtClean="0"/>
              <a:t> </a:t>
            </a:r>
            <a:br>
              <a:rPr lang="hu-HU" b="1" dirty="0" smtClean="0"/>
            </a:br>
            <a:r>
              <a:rPr lang="hu-HU" b="1" dirty="0" smtClean="0"/>
              <a:t>MNB árfolyamok</a:t>
            </a:r>
            <a:r>
              <a:rPr lang="en-US" b="1" dirty="0" smtClean="0"/>
              <a:t> </a:t>
            </a:r>
            <a:r>
              <a:rPr lang="en-US" b="1" dirty="0"/>
              <a:t>http://</a:t>
            </a:r>
            <a:r>
              <a:rPr lang="en-US" b="1" dirty="0" smtClean="0"/>
              <a:t>www.mnb.hu/arfolyamok.asmx)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16" y="3371367"/>
            <a:ext cx="6736098" cy="344836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6040" y="3368989"/>
            <a:ext cx="7243740" cy="34890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Élőláb helye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72723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SOAP vs </a:t>
            </a:r>
            <a:r>
              <a:rPr lang="en-US" u="sng" dirty="0" smtClean="0"/>
              <a:t>REST</a:t>
            </a:r>
            <a:endParaRPr lang="hu-HU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" y="701539"/>
            <a:ext cx="9144000" cy="1890615"/>
          </a:xfrm>
        </p:spPr>
        <p:txBody>
          <a:bodyPr/>
          <a:lstStyle/>
          <a:p>
            <a:r>
              <a:rPr lang="hu-HU" b="1" i="1" dirty="0" err="1"/>
              <a:t>Representative</a:t>
            </a:r>
            <a:r>
              <a:rPr lang="hu-HU" b="1" i="1" dirty="0"/>
              <a:t> </a:t>
            </a:r>
            <a:r>
              <a:rPr lang="hu-HU" b="1" i="1" dirty="0" err="1"/>
              <a:t>State</a:t>
            </a:r>
            <a:r>
              <a:rPr lang="hu-HU" b="1" i="1" dirty="0"/>
              <a:t> </a:t>
            </a:r>
            <a:r>
              <a:rPr lang="hu-HU" b="1" i="1" dirty="0" err="1" smtClean="0"/>
              <a:t>Transfer</a:t>
            </a:r>
            <a:endParaRPr lang="en-US" b="1" i="1" dirty="0" smtClean="0"/>
          </a:p>
          <a:p>
            <a:r>
              <a:rPr lang="en-US" b="1" dirty="0"/>
              <a:t>SOAP </a:t>
            </a:r>
            <a:r>
              <a:rPr lang="hu-HU" b="1" dirty="0" smtClean="0"/>
              <a:t>= szigorú protokoll, </a:t>
            </a:r>
            <a:r>
              <a:rPr lang="en-US" b="1" dirty="0" smtClean="0"/>
              <a:t>REST</a:t>
            </a:r>
            <a:r>
              <a:rPr lang="hu-HU" b="1" dirty="0" smtClean="0"/>
              <a:t> = javasolt </a:t>
            </a:r>
            <a:r>
              <a:rPr lang="hu-HU" b="1" dirty="0" err="1" smtClean="0"/>
              <a:t>architekturális</a:t>
            </a:r>
            <a:r>
              <a:rPr lang="hu-HU" b="1" dirty="0" smtClean="0"/>
              <a:t> felépítés</a:t>
            </a:r>
          </a:p>
          <a:p>
            <a:r>
              <a:rPr lang="hu-HU" dirty="0" smtClean="0"/>
              <a:t>Egyszerűbb üzenetek, saját kódolás, így kódgeneráció nincs (kivétel: WCF – MEX </a:t>
            </a:r>
            <a:r>
              <a:rPr lang="hu-HU" dirty="0" err="1" smtClean="0"/>
              <a:t>endpoint</a:t>
            </a:r>
            <a:r>
              <a:rPr lang="hu-HU" dirty="0" smtClean="0"/>
              <a:t>; </a:t>
            </a:r>
            <a:r>
              <a:rPr lang="hu-HU" dirty="0" err="1" smtClean="0"/>
              <a:t>Swashbuckle</a:t>
            </a:r>
            <a:r>
              <a:rPr lang="hu-HU" dirty="0" smtClean="0"/>
              <a:t>/</a:t>
            </a:r>
            <a:r>
              <a:rPr lang="hu-HU" dirty="0" err="1" smtClean="0"/>
              <a:t>NSwag</a:t>
            </a:r>
            <a:r>
              <a:rPr lang="hu-HU" dirty="0" smtClean="0"/>
              <a:t> komponensek)</a:t>
            </a:r>
            <a:endParaRPr lang="en-US" b="1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77" y="2442600"/>
            <a:ext cx="4400988" cy="192176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850" y="3266978"/>
            <a:ext cx="7087331" cy="31864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Élőláb helye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46721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Webes eljáráshívások tesztelése: Postman, </a:t>
            </a:r>
            <a:r>
              <a:rPr lang="hu-HU" dirty="0" err="1" smtClean="0"/>
              <a:t>SoapUI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710" y="692150"/>
            <a:ext cx="12265754" cy="5689260"/>
          </a:xfrm>
          <a:prstGeom prst="rect">
            <a:avLst/>
          </a:prstGeom>
        </p:spPr>
      </p:pic>
      <p:sp>
        <p:nvSpPr>
          <p:cNvPr id="8" name="Élőláb helye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08346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</a:t>
            </a:r>
            <a:r>
              <a:rPr lang="hu-HU" dirty="0"/>
              <a:t> </a:t>
            </a:r>
            <a:r>
              <a:rPr lang="hu-HU" dirty="0" smtClean="0"/>
              <a:t>= Access </a:t>
            </a:r>
            <a:r>
              <a:rPr lang="hu-HU" dirty="0" err="1" smtClean="0"/>
              <a:t>anything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660" y="708247"/>
            <a:ext cx="9849431" cy="6184526"/>
          </a:xfrm>
          <a:prstGeom prst="rect">
            <a:avLst/>
          </a:prstGeom>
        </p:spPr>
      </p:pic>
      <p:sp>
        <p:nvSpPr>
          <p:cNvPr id="7" name="Élőláb hely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25398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Szerveroldali webprogramozás</a:t>
            </a:r>
            <a:endParaRPr lang="hu-HU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485813" y="1556740"/>
            <a:ext cx="8550237" cy="3674121"/>
            <a:chOff x="1692378" y="2115729"/>
            <a:chExt cx="8550237" cy="3674121"/>
          </a:xfrm>
        </p:grpSpPr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51D773D8-7FE8-406E-B872-078D066CD04B}"/>
                </a:ext>
              </a:extLst>
            </p:cNvPr>
            <p:cNvSpPr/>
            <p:nvPr/>
          </p:nvSpPr>
          <p:spPr>
            <a:xfrm>
              <a:off x="3105286" y="2120467"/>
              <a:ext cx="2771480" cy="36693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Téglalap 7">
              <a:extLst>
                <a:ext uri="{FF2B5EF4-FFF2-40B4-BE49-F238E27FC236}">
                  <a16:creationId xmlns:a16="http://schemas.microsoft.com/office/drawing/2014/main" id="{860459CE-FBD4-4579-B3A8-592683734494}"/>
                </a:ext>
              </a:extLst>
            </p:cNvPr>
            <p:cNvSpPr/>
            <p:nvPr/>
          </p:nvSpPr>
          <p:spPr>
            <a:xfrm>
              <a:off x="7471135" y="2115729"/>
              <a:ext cx="2771480" cy="366938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Szövegdoboz 8">
              <a:extLst>
                <a:ext uri="{FF2B5EF4-FFF2-40B4-BE49-F238E27FC236}">
                  <a16:creationId xmlns:a16="http://schemas.microsoft.com/office/drawing/2014/main" id="{9656F3AB-6AF0-49EF-867F-78537F65240A}"/>
                </a:ext>
              </a:extLst>
            </p:cNvPr>
            <p:cNvSpPr txBox="1"/>
            <p:nvPr/>
          </p:nvSpPr>
          <p:spPr>
            <a:xfrm>
              <a:off x="3502615" y="2120464"/>
              <a:ext cx="197682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/>
                <a:t>Client (browser)</a:t>
              </a:r>
              <a:endParaRPr lang="hu-HU" sz="2100" b="1" dirty="0"/>
            </a:p>
          </p:txBody>
        </p:sp>
        <p:sp>
          <p:nvSpPr>
            <p:cNvPr id="10" name="Szövegdoboz 9">
              <a:extLst>
                <a:ext uri="{FF2B5EF4-FFF2-40B4-BE49-F238E27FC236}">
                  <a16:creationId xmlns:a16="http://schemas.microsoft.com/office/drawing/2014/main" id="{482914E8-7CF0-4B77-8BFD-7B32841A186D}"/>
                </a:ext>
              </a:extLst>
            </p:cNvPr>
            <p:cNvSpPr txBox="1"/>
            <p:nvPr/>
          </p:nvSpPr>
          <p:spPr>
            <a:xfrm>
              <a:off x="8482310" y="2120465"/>
              <a:ext cx="90268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/>
                <a:t>Server</a:t>
              </a:r>
              <a:endParaRPr lang="hu-HU" sz="2100" b="1" dirty="0"/>
            </a:p>
          </p:txBody>
        </p:sp>
        <p:sp>
          <p:nvSpPr>
            <p:cNvPr id="11" name="Téglalap 10">
              <a:extLst>
                <a:ext uri="{FF2B5EF4-FFF2-40B4-BE49-F238E27FC236}">
                  <a16:creationId xmlns:a16="http://schemas.microsoft.com/office/drawing/2014/main" id="{7859752A-3923-49A2-9650-9B6D1348E5DF}"/>
                </a:ext>
              </a:extLst>
            </p:cNvPr>
            <p:cNvSpPr/>
            <p:nvPr/>
          </p:nvSpPr>
          <p:spPr>
            <a:xfrm>
              <a:off x="3310320" y="3299751"/>
              <a:ext cx="1357457" cy="586818"/>
            </a:xfrm>
            <a:prstGeom prst="rect">
              <a:avLst/>
            </a:prstGeom>
            <a:solidFill>
              <a:srgbClr val="323F5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URL </a:t>
              </a:r>
              <a:r>
                <a:rPr lang="hu-HU" dirty="0" err="1"/>
                <a:t>address</a:t>
              </a:r>
              <a:endParaRPr lang="hu-HU" dirty="0"/>
            </a:p>
          </p:txBody>
        </p:sp>
        <p:sp>
          <p:nvSpPr>
            <p:cNvPr id="12" name="Téglalap 11">
              <a:extLst>
                <a:ext uri="{FF2B5EF4-FFF2-40B4-BE49-F238E27FC236}">
                  <a16:creationId xmlns:a16="http://schemas.microsoft.com/office/drawing/2014/main" id="{D2EB1F38-8DEF-44C9-95D2-C80C4E5BF549}"/>
                </a:ext>
              </a:extLst>
            </p:cNvPr>
            <p:cNvSpPr/>
            <p:nvPr/>
          </p:nvSpPr>
          <p:spPr>
            <a:xfrm>
              <a:off x="4667776" y="2679337"/>
              <a:ext cx="1491794" cy="586818"/>
            </a:xfrm>
            <a:prstGeom prst="rect">
              <a:avLst/>
            </a:prstGeom>
            <a:solidFill>
              <a:srgbClr val="323F53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REQUEST</a:t>
              </a:r>
            </a:p>
          </p:txBody>
        </p:sp>
        <p:sp>
          <p:nvSpPr>
            <p:cNvPr id="13" name="Téglalap 12">
              <a:extLst>
                <a:ext uri="{FF2B5EF4-FFF2-40B4-BE49-F238E27FC236}">
                  <a16:creationId xmlns:a16="http://schemas.microsoft.com/office/drawing/2014/main" id="{9EBF27F3-B873-4D38-A470-F3ABF3DA0E88}"/>
                </a:ext>
              </a:extLst>
            </p:cNvPr>
            <p:cNvSpPr/>
            <p:nvPr/>
          </p:nvSpPr>
          <p:spPr>
            <a:xfrm>
              <a:off x="7753939" y="2674600"/>
              <a:ext cx="1179712" cy="58681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ACCEPT</a:t>
              </a:r>
            </a:p>
          </p:txBody>
        </p:sp>
        <p:sp>
          <p:nvSpPr>
            <p:cNvPr id="14" name="Téglalap 13">
              <a:extLst>
                <a:ext uri="{FF2B5EF4-FFF2-40B4-BE49-F238E27FC236}">
                  <a16:creationId xmlns:a16="http://schemas.microsoft.com/office/drawing/2014/main" id="{267CDEE0-7A9D-4D51-A71A-E0CB5FFCA989}"/>
                </a:ext>
              </a:extLst>
            </p:cNvPr>
            <p:cNvSpPr/>
            <p:nvPr/>
          </p:nvSpPr>
          <p:spPr>
            <a:xfrm>
              <a:off x="8262986" y="3325583"/>
              <a:ext cx="1839404" cy="34436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SEARCH FILE</a:t>
              </a:r>
            </a:p>
          </p:txBody>
        </p:sp>
        <p:sp>
          <p:nvSpPr>
            <p:cNvPr id="15" name="Téglalap 14">
              <a:extLst>
                <a:ext uri="{FF2B5EF4-FFF2-40B4-BE49-F238E27FC236}">
                  <a16:creationId xmlns:a16="http://schemas.microsoft.com/office/drawing/2014/main" id="{09DBABB2-9A13-4603-ABED-8BAFE1D16421}"/>
                </a:ext>
              </a:extLst>
            </p:cNvPr>
            <p:cNvSpPr/>
            <p:nvPr/>
          </p:nvSpPr>
          <p:spPr>
            <a:xfrm>
              <a:off x="8262986" y="4120412"/>
              <a:ext cx="1839404" cy="34436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GENERATE</a:t>
              </a:r>
              <a:endParaRPr lang="hu-HU" dirty="0"/>
            </a:p>
          </p:txBody>
        </p:sp>
        <p:sp>
          <p:nvSpPr>
            <p:cNvPr id="16" name="Téglalap 15">
              <a:extLst>
                <a:ext uri="{FF2B5EF4-FFF2-40B4-BE49-F238E27FC236}">
                  <a16:creationId xmlns:a16="http://schemas.microsoft.com/office/drawing/2014/main" id="{6D65A516-13A9-4FA6-8F00-3CF61CD6223C}"/>
                </a:ext>
              </a:extLst>
            </p:cNvPr>
            <p:cNvSpPr/>
            <p:nvPr/>
          </p:nvSpPr>
          <p:spPr>
            <a:xfrm>
              <a:off x="7838781" y="4542218"/>
              <a:ext cx="1018095" cy="58681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SEND</a:t>
              </a:r>
            </a:p>
          </p:txBody>
        </p:sp>
        <p:sp>
          <p:nvSpPr>
            <p:cNvPr id="17" name="Téglalap 16">
              <a:extLst>
                <a:ext uri="{FF2B5EF4-FFF2-40B4-BE49-F238E27FC236}">
                  <a16:creationId xmlns:a16="http://schemas.microsoft.com/office/drawing/2014/main" id="{133E3F8C-46E5-4AE5-96EA-3680895ADA81}"/>
                </a:ext>
              </a:extLst>
            </p:cNvPr>
            <p:cNvSpPr/>
            <p:nvPr/>
          </p:nvSpPr>
          <p:spPr>
            <a:xfrm>
              <a:off x="4667777" y="4546955"/>
              <a:ext cx="1018095" cy="586818"/>
            </a:xfrm>
            <a:prstGeom prst="rect">
              <a:avLst/>
            </a:prstGeom>
            <a:solidFill>
              <a:srgbClr val="323F53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REPLY</a:t>
              </a:r>
            </a:p>
          </p:txBody>
        </p:sp>
        <p:sp>
          <p:nvSpPr>
            <p:cNvPr id="18" name="Téglalap 17">
              <a:extLst>
                <a:ext uri="{FF2B5EF4-FFF2-40B4-BE49-F238E27FC236}">
                  <a16:creationId xmlns:a16="http://schemas.microsoft.com/office/drawing/2014/main" id="{1EA54822-B18F-4B91-973A-CF2EB4EA500E}"/>
                </a:ext>
              </a:extLst>
            </p:cNvPr>
            <p:cNvSpPr/>
            <p:nvPr/>
          </p:nvSpPr>
          <p:spPr>
            <a:xfrm>
              <a:off x="3310320" y="4048919"/>
              <a:ext cx="1292057" cy="586818"/>
            </a:xfrm>
            <a:prstGeom prst="rect">
              <a:avLst/>
            </a:prstGeom>
            <a:solidFill>
              <a:srgbClr val="323F5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DISPLAY</a:t>
              </a:r>
            </a:p>
          </p:txBody>
        </p:sp>
        <p:pic>
          <p:nvPicPr>
            <p:cNvPr id="19" name="Picture 4" descr="http://www.fancyicons.com/download/?id=2702&amp;t=png&amp;s=256">
              <a:extLst>
                <a:ext uri="{FF2B5EF4-FFF2-40B4-BE49-F238E27FC236}">
                  <a16:creationId xmlns:a16="http://schemas.microsoft.com/office/drawing/2014/main" id="{871C6CB6-E89D-46E4-9490-1B3EB0EE7F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378" y="3450297"/>
              <a:ext cx="872547" cy="872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Egyenes összekötő nyíllal 19">
              <a:extLst>
                <a:ext uri="{FF2B5EF4-FFF2-40B4-BE49-F238E27FC236}">
                  <a16:creationId xmlns:a16="http://schemas.microsoft.com/office/drawing/2014/main" id="{D1219AD9-0721-410E-B884-74D5C63DB0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43115" y="3579242"/>
              <a:ext cx="867205" cy="170633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nyíllal 20">
              <a:extLst>
                <a:ext uri="{FF2B5EF4-FFF2-40B4-BE49-F238E27FC236}">
                  <a16:creationId xmlns:a16="http://schemas.microsoft.com/office/drawing/2014/main" id="{5F32F347-FFEA-4EF2-AC05-F00ABA44D4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51182" y="2957386"/>
              <a:ext cx="816595" cy="304032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gyenes összekötő nyíllal 21">
              <a:extLst>
                <a:ext uri="{FF2B5EF4-FFF2-40B4-BE49-F238E27FC236}">
                  <a16:creationId xmlns:a16="http://schemas.microsoft.com/office/drawing/2014/main" id="{AC9F3A00-AC7B-452B-B8F0-306E53810B72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 flipV="1">
              <a:off x="6159570" y="2950088"/>
              <a:ext cx="1543701" cy="2265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gyenes összekötő nyíllal 22">
              <a:extLst>
                <a:ext uri="{FF2B5EF4-FFF2-40B4-BE49-F238E27FC236}">
                  <a16:creationId xmlns:a16="http://schemas.microsoft.com/office/drawing/2014/main" id="{C8DE9FE1-F1C9-47A3-8757-C20CA1FEE83F}"/>
                </a:ext>
              </a:extLst>
            </p:cNvPr>
            <p:cNvCxnSpPr>
              <a:cxnSpLocks/>
            </p:cNvCxnSpPr>
            <p:nvPr/>
          </p:nvCxnSpPr>
          <p:spPr>
            <a:xfrm>
              <a:off x="8816790" y="2958652"/>
              <a:ext cx="436013" cy="302767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gyenes összekötő nyíllal 23">
              <a:extLst>
                <a:ext uri="{FF2B5EF4-FFF2-40B4-BE49-F238E27FC236}">
                  <a16:creationId xmlns:a16="http://schemas.microsoft.com/office/drawing/2014/main" id="{2F21064F-8326-4566-9DCD-7B80019557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33651" y="4542219"/>
              <a:ext cx="290868" cy="34499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gyenes összekötő nyíllal 24">
              <a:extLst>
                <a:ext uri="{FF2B5EF4-FFF2-40B4-BE49-F238E27FC236}">
                  <a16:creationId xmlns:a16="http://schemas.microsoft.com/office/drawing/2014/main" id="{F6094489-3331-4FE9-9042-E48A750041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1272" y="4835627"/>
              <a:ext cx="2044763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gyenes összekötő nyíllal 25">
              <a:extLst>
                <a:ext uri="{FF2B5EF4-FFF2-40B4-BE49-F238E27FC236}">
                  <a16:creationId xmlns:a16="http://schemas.microsoft.com/office/drawing/2014/main" id="{59C1A5E8-EE62-457A-AFCC-09B89D3A3D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51182" y="4724598"/>
              <a:ext cx="768283" cy="111031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gyenes összekötő nyíllal 26">
              <a:extLst>
                <a:ext uri="{FF2B5EF4-FFF2-40B4-BE49-F238E27FC236}">
                  <a16:creationId xmlns:a16="http://schemas.microsoft.com/office/drawing/2014/main" id="{574BA104-2A90-4BE0-B7DA-E7D3EB19E3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64926" y="4194380"/>
              <a:ext cx="695933" cy="128464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églalap 27">
              <a:extLst>
                <a:ext uri="{FF2B5EF4-FFF2-40B4-BE49-F238E27FC236}">
                  <a16:creationId xmlns:a16="http://schemas.microsoft.com/office/drawing/2014/main" id="{DC2B46FF-4816-4D6A-9D8A-933B4DC7DD9B}"/>
                </a:ext>
              </a:extLst>
            </p:cNvPr>
            <p:cNvSpPr/>
            <p:nvPr/>
          </p:nvSpPr>
          <p:spPr>
            <a:xfrm>
              <a:off x="8262986" y="3728346"/>
              <a:ext cx="1839404" cy="34436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PARSE FILE</a:t>
              </a:r>
            </a:p>
          </p:txBody>
        </p:sp>
      </p:grp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3013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</a:t>
            </a:r>
            <a:r>
              <a:rPr lang="hu-HU" dirty="0" smtClean="0"/>
              <a:t>T = Access </a:t>
            </a:r>
            <a:r>
              <a:rPr lang="hu-HU" dirty="0" err="1" smtClean="0"/>
              <a:t>anywhere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20" y="692150"/>
            <a:ext cx="8136560" cy="5959345"/>
          </a:xfrm>
          <a:prstGeom prst="rect">
            <a:avLst/>
          </a:prstGeom>
        </p:spPr>
      </p:pic>
      <p:sp>
        <p:nvSpPr>
          <p:cNvPr id="7" name="Élőláb hely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6206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</a:t>
            </a:r>
            <a:r>
              <a:rPr lang="hu-HU" dirty="0" smtClean="0"/>
              <a:t> példák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Cég-specifikus</a:t>
            </a:r>
          </a:p>
          <a:p>
            <a:r>
              <a:rPr lang="hu-HU" b="1" dirty="0" smtClean="0"/>
              <a:t>Facebook: </a:t>
            </a:r>
            <a:r>
              <a:rPr lang="hu-HU" b="1" dirty="0" err="1" smtClean="0"/>
              <a:t>graph</a:t>
            </a:r>
            <a:r>
              <a:rPr lang="hu-HU" b="1" dirty="0" smtClean="0"/>
              <a:t> API, marketing API</a:t>
            </a:r>
          </a:p>
          <a:p>
            <a:r>
              <a:rPr lang="hu-HU" b="1" dirty="0" smtClean="0"/>
              <a:t>Google: 138 API kategória (tavaly: 121)</a:t>
            </a:r>
            <a:r>
              <a:rPr lang="hu-HU" b="1" dirty="0"/>
              <a:t/>
            </a:r>
            <a:br>
              <a:rPr lang="hu-HU" b="1" dirty="0"/>
            </a:br>
            <a:r>
              <a:rPr lang="hu-HU" b="1" dirty="0"/>
              <a:t>(https://developers.google.com/apis-explorer/#p</a:t>
            </a:r>
            <a:r>
              <a:rPr lang="hu-HU" b="1" dirty="0" smtClean="0"/>
              <a:t>/)</a:t>
            </a:r>
          </a:p>
          <a:p>
            <a:r>
              <a:rPr lang="hu-HU" b="1" dirty="0" err="1" smtClean="0"/>
              <a:t>Twitter</a:t>
            </a:r>
            <a:r>
              <a:rPr lang="hu-HU" b="1" dirty="0" smtClean="0"/>
              <a:t>: ~200 API </a:t>
            </a:r>
            <a:r>
              <a:rPr lang="hu-HU" dirty="0" smtClean="0"/>
              <a:t>végpont</a:t>
            </a:r>
            <a:r>
              <a:rPr lang="hu-HU" b="1" dirty="0"/>
              <a:t/>
            </a:r>
            <a:br>
              <a:rPr lang="hu-HU" b="1" dirty="0"/>
            </a:br>
            <a:r>
              <a:rPr lang="hu-HU" b="1" dirty="0"/>
              <a:t>(https://</a:t>
            </a:r>
            <a:r>
              <a:rPr lang="hu-HU" b="1" dirty="0" smtClean="0"/>
              <a:t>developer.twitter.com/en/docs/api-reference-index)</a:t>
            </a:r>
          </a:p>
          <a:p>
            <a:r>
              <a:rPr lang="hu-HU" b="1" dirty="0"/>
              <a:t>https://</a:t>
            </a:r>
            <a:r>
              <a:rPr lang="hu-HU" b="1" dirty="0" smtClean="0"/>
              <a:t>www.programmableweb.com/apis/directory</a:t>
            </a:r>
          </a:p>
          <a:p>
            <a:pPr marL="0" indent="0">
              <a:buNone/>
            </a:pPr>
            <a:r>
              <a:rPr lang="hu-HU" b="1" dirty="0" smtClean="0"/>
              <a:t>Gyártó-független</a:t>
            </a:r>
          </a:p>
          <a:p>
            <a:r>
              <a:rPr lang="hu-HU" b="1" dirty="0"/>
              <a:t>Linked Open Data (LOD</a:t>
            </a:r>
            <a:r>
              <a:rPr lang="hu-HU" b="1" dirty="0" smtClean="0"/>
              <a:t>)</a:t>
            </a:r>
            <a:endParaRPr lang="hu-HU" b="1" dirty="0"/>
          </a:p>
          <a:p>
            <a:r>
              <a:rPr lang="hu-HU" b="1" dirty="0" err="1" smtClean="0"/>
              <a:t>OpenGraph</a:t>
            </a:r>
            <a:endParaRPr lang="hu-HU" b="1" dirty="0"/>
          </a:p>
          <a:p>
            <a:r>
              <a:rPr lang="hu-HU" b="1" dirty="0" err="1" smtClean="0"/>
              <a:t>Odata</a:t>
            </a:r>
            <a:r>
              <a:rPr lang="hu-HU" b="1" dirty="0" smtClean="0"/>
              <a:t>, </a:t>
            </a:r>
            <a:r>
              <a:rPr lang="hu-HU" b="1" dirty="0" err="1" smtClean="0"/>
              <a:t>Oauth</a:t>
            </a:r>
            <a:endParaRPr lang="hu-HU" b="1" dirty="0" smtClean="0"/>
          </a:p>
          <a:p>
            <a:endParaRPr lang="en-US" b="1" dirty="0" smtClean="0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58351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Oauth</a:t>
            </a:r>
            <a:r>
              <a:rPr lang="hu-HU" dirty="0" smtClean="0"/>
              <a:t> flow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690" y="164702"/>
            <a:ext cx="6785996" cy="6577411"/>
          </a:xfrm>
          <a:prstGeom prst="rect">
            <a:avLst/>
          </a:prstGeom>
        </p:spPr>
      </p:pic>
      <p:sp>
        <p:nvSpPr>
          <p:cNvPr id="8" name="Élőláb helye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3172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Klasszikus weboldalak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550" y="2131393"/>
            <a:ext cx="2636383" cy="1954150"/>
          </a:xfrm>
          <a:prstGeom prst="rect">
            <a:avLst/>
          </a:prstGeom>
        </p:spPr>
      </p:pic>
      <p:sp>
        <p:nvSpPr>
          <p:cNvPr id="6" name="Jobbra nyíl 5"/>
          <p:cNvSpPr/>
          <p:nvPr/>
        </p:nvSpPr>
        <p:spPr>
          <a:xfrm>
            <a:off x="1" y="2131393"/>
            <a:ext cx="2702549" cy="195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SERVERSIDE TEMPLATE / ROUTE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7" name="Jobbra nyíl 6"/>
          <p:cNvSpPr/>
          <p:nvPr/>
        </p:nvSpPr>
        <p:spPr>
          <a:xfrm>
            <a:off x="5338933" y="3108469"/>
            <a:ext cx="1780325" cy="13171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SUBMIT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FORM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8" name="Jobbra nyíl 7"/>
          <p:cNvSpPr/>
          <p:nvPr/>
        </p:nvSpPr>
        <p:spPr>
          <a:xfrm>
            <a:off x="5338933" y="1838402"/>
            <a:ext cx="1780325" cy="13171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LINK</a:t>
            </a:r>
          </a:p>
        </p:txBody>
      </p:sp>
      <p:sp>
        <p:nvSpPr>
          <p:cNvPr id="9" name="Szalagnyíl felfelé 8"/>
          <p:cNvSpPr/>
          <p:nvPr/>
        </p:nvSpPr>
        <p:spPr>
          <a:xfrm flipH="1">
            <a:off x="468385" y="4291692"/>
            <a:ext cx="7304314" cy="14641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... </a:t>
            </a:r>
            <a:r>
              <a:rPr lang="hu-HU" b="1" dirty="0" smtClean="0">
                <a:solidFill>
                  <a:schemeClr val="tx1"/>
                </a:solidFill>
              </a:rPr>
              <a:t>Ezután betölt a következő oldal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…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(</a:t>
            </a:r>
            <a:r>
              <a:rPr lang="hu-HU" b="1" dirty="0" smtClean="0">
                <a:solidFill>
                  <a:schemeClr val="tx1"/>
                </a:solidFill>
              </a:rPr>
              <a:t>még akkor is, ha ugyanaz az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URL)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10" name="Jobbra nyíl 9"/>
          <p:cNvSpPr/>
          <p:nvPr/>
        </p:nvSpPr>
        <p:spPr>
          <a:xfrm>
            <a:off x="7151319" y="1809760"/>
            <a:ext cx="1780325" cy="13171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GET</a:t>
            </a:r>
          </a:p>
        </p:txBody>
      </p:sp>
      <p:sp>
        <p:nvSpPr>
          <p:cNvPr id="11" name="Jobbra nyíl 10"/>
          <p:cNvSpPr/>
          <p:nvPr/>
        </p:nvSpPr>
        <p:spPr>
          <a:xfrm>
            <a:off x="7151319" y="3108468"/>
            <a:ext cx="1780325" cy="13171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GET / POST</a:t>
            </a:r>
          </a:p>
        </p:txBody>
      </p:sp>
      <p:sp>
        <p:nvSpPr>
          <p:cNvPr id="13" name="Élőláb helye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14" name="Dia számának hely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06990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</a:t>
            </a:r>
            <a:r>
              <a:rPr lang="hu-HU" dirty="0" smtClean="0"/>
              <a:t> weboldalak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550" y="2131393"/>
            <a:ext cx="2636383" cy="1954150"/>
          </a:xfrm>
          <a:prstGeom prst="rect">
            <a:avLst/>
          </a:prstGeom>
        </p:spPr>
      </p:pic>
      <p:sp>
        <p:nvSpPr>
          <p:cNvPr id="6" name="Jobbra nyíl 5"/>
          <p:cNvSpPr/>
          <p:nvPr/>
        </p:nvSpPr>
        <p:spPr>
          <a:xfrm>
            <a:off x="1" y="2131393"/>
            <a:ext cx="2702549" cy="195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CLIENTSIDE TEMPLATE / ROUTE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7" name="Jobbra nyíl 6"/>
          <p:cNvSpPr/>
          <p:nvPr/>
        </p:nvSpPr>
        <p:spPr>
          <a:xfrm>
            <a:off x="5338930" y="3116573"/>
            <a:ext cx="1780325" cy="13171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SUBMIT</a:t>
            </a:r>
            <a:r>
              <a:rPr lang="en-US" b="1" dirty="0">
                <a:solidFill>
                  <a:schemeClr val="tx1"/>
                </a:solidFill>
              </a:rPr>
              <a:t> JSON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8" name="Jobbra nyíl 7"/>
          <p:cNvSpPr/>
          <p:nvPr/>
        </p:nvSpPr>
        <p:spPr>
          <a:xfrm>
            <a:off x="5338932" y="1849242"/>
            <a:ext cx="1780325" cy="13171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LINK</a:t>
            </a:r>
          </a:p>
        </p:txBody>
      </p:sp>
      <p:sp>
        <p:nvSpPr>
          <p:cNvPr id="3" name="Felfelé nyíl 2"/>
          <p:cNvSpPr/>
          <p:nvPr/>
        </p:nvSpPr>
        <p:spPr>
          <a:xfrm>
            <a:off x="2157327" y="4085544"/>
            <a:ext cx="3726826" cy="1578429"/>
          </a:xfrm>
          <a:prstGeom prst="upArrow">
            <a:avLst>
              <a:gd name="adj1" fmla="val 50000"/>
              <a:gd name="adj2" fmla="val 451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GET JSON FROM API ENDPOINT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10" name="Jobbra nyíl 9"/>
          <p:cNvSpPr/>
          <p:nvPr/>
        </p:nvSpPr>
        <p:spPr>
          <a:xfrm>
            <a:off x="7119255" y="1849242"/>
            <a:ext cx="2100945" cy="13171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NEXT PAGE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11" name="Jobbra nyíl 10"/>
          <p:cNvSpPr/>
          <p:nvPr/>
        </p:nvSpPr>
        <p:spPr>
          <a:xfrm>
            <a:off x="7119253" y="3166415"/>
            <a:ext cx="2100946" cy="13171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REDIRECT</a:t>
            </a:r>
            <a:endParaRPr lang="hu-HU" b="1" dirty="0">
              <a:solidFill>
                <a:schemeClr val="tx1"/>
              </a:solidFill>
            </a:endParaRPr>
          </a:p>
          <a:p>
            <a:pPr algn="ctr"/>
            <a:r>
              <a:rPr lang="hu-HU" b="1" dirty="0">
                <a:solidFill>
                  <a:schemeClr val="tx1"/>
                </a:solidFill>
              </a:rPr>
              <a:t>(?)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Élőláb helye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14" name="Dia számának hely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62332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Opcionális </a:t>
            </a:r>
            <a:r>
              <a:rPr lang="en-US" dirty="0" smtClean="0"/>
              <a:t>Redirect?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412"/>
            <a:ext cx="6400278" cy="346778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486" y="2564448"/>
            <a:ext cx="6237514" cy="3436303"/>
          </a:xfrm>
          <a:prstGeom prst="rect">
            <a:avLst/>
          </a:prstGeom>
        </p:spPr>
      </p:pic>
      <p:sp>
        <p:nvSpPr>
          <p:cNvPr id="8" name="Élőláb helye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28834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SOAP, REST</a:t>
            </a:r>
            <a:endParaRPr lang="hu-HU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536440"/>
              </p:ext>
            </p:extLst>
          </p:nvPr>
        </p:nvGraphicFramePr>
        <p:xfrm>
          <a:off x="2051650" y="802032"/>
          <a:ext cx="4422330" cy="565081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36326">
                  <a:extLst>
                    <a:ext uri="{9D8B030D-6E8A-4147-A177-3AD203B41FA5}">
                      <a16:colId xmlns:a16="http://schemas.microsoft.com/office/drawing/2014/main" val="2592616641"/>
                    </a:ext>
                  </a:extLst>
                </a:gridCol>
                <a:gridCol w="1001282">
                  <a:extLst>
                    <a:ext uri="{9D8B030D-6E8A-4147-A177-3AD203B41FA5}">
                      <a16:colId xmlns:a16="http://schemas.microsoft.com/office/drawing/2014/main" val="3670025658"/>
                    </a:ext>
                  </a:extLst>
                </a:gridCol>
                <a:gridCol w="1084722">
                  <a:extLst>
                    <a:ext uri="{9D8B030D-6E8A-4147-A177-3AD203B41FA5}">
                      <a16:colId xmlns:a16="http://schemas.microsoft.com/office/drawing/2014/main" val="4243959963"/>
                    </a:ext>
                  </a:extLst>
                </a:gridCol>
              </a:tblGrid>
              <a:tr h="489668">
                <a:tc>
                  <a:txBody>
                    <a:bodyPr/>
                    <a:lstStyle/>
                    <a:p>
                      <a:pPr algn="l" fontAlgn="b"/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 dirty="0">
                          <a:effectLst/>
                        </a:rPr>
                        <a:t>SOAP</a:t>
                      </a:r>
                      <a:endParaRPr lang="hu-HU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>
                          <a:effectLst/>
                        </a:rPr>
                        <a:t>REST</a:t>
                      </a:r>
                      <a:endParaRPr lang="hu-HU" sz="2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6211785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>
                          <a:effectLst/>
                        </a:rPr>
                        <a:t>Overhead (format)</a:t>
                      </a:r>
                      <a:endParaRPr lang="hu-HU" sz="2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BIG (XML)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OK (JSON)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2250638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>
                          <a:effectLst/>
                        </a:rPr>
                        <a:t>Overhead (comm)</a:t>
                      </a:r>
                      <a:endParaRPr lang="hu-HU" sz="2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BIG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 dirty="0" smtClean="0">
                          <a:effectLst/>
                        </a:rPr>
                        <a:t>BIG (?)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8991496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 dirty="0">
                          <a:effectLst/>
                        </a:rPr>
                        <a:t>MS/C# </a:t>
                      </a:r>
                      <a:r>
                        <a:rPr lang="hu-HU" sz="2400" b="1" u="sng" strike="noStrike" dirty="0" err="1">
                          <a:effectLst/>
                        </a:rPr>
                        <a:t>specific</a:t>
                      </a:r>
                      <a:endParaRPr lang="hu-HU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NO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NO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332032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>
                          <a:effectLst/>
                        </a:rPr>
                        <a:t>Complex types?</a:t>
                      </a:r>
                      <a:endParaRPr lang="hu-HU" sz="2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YES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YES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6662297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>
                          <a:effectLst/>
                        </a:rPr>
                        <a:t>Code generation</a:t>
                      </a:r>
                      <a:endParaRPr lang="hu-HU" sz="2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YES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 dirty="0" smtClean="0">
                          <a:effectLst/>
                        </a:rPr>
                        <a:t>NO (?)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0151066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>
                          <a:effectLst/>
                        </a:rPr>
                        <a:t>Webserver needed</a:t>
                      </a:r>
                      <a:endParaRPr lang="hu-HU" sz="2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YES (?)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YES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4211418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>
                          <a:effectLst/>
                        </a:rPr>
                        <a:t>Bi-directional</a:t>
                      </a:r>
                      <a:endParaRPr lang="hu-HU" sz="2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NO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NO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7385983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>
                          <a:effectLst/>
                        </a:rPr>
                        <a:t>Mature?</a:t>
                      </a:r>
                      <a:endParaRPr lang="hu-HU" sz="2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YES!!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YES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2639875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>
                          <a:effectLst/>
                        </a:rPr>
                        <a:t>Implementation diff.</a:t>
                      </a:r>
                      <a:endParaRPr lang="hu-HU" sz="2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EASY!!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 dirty="0">
                          <a:effectLst/>
                        </a:rPr>
                        <a:t>OK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3627739"/>
                  </a:ext>
                </a:extLst>
              </a:tr>
            </a:tbl>
          </a:graphicData>
        </a:graphic>
      </p:graphicFrame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00830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WCF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107950" y="548600"/>
            <a:ext cx="8928100" cy="5904588"/>
          </a:xfrm>
        </p:spPr>
        <p:txBody>
          <a:bodyPr/>
          <a:lstStyle/>
          <a:p>
            <a:r>
              <a:rPr lang="hu-HU" dirty="0" smtClean="0"/>
              <a:t>Zseniális elv, nem annyira zseniális megvalósítás…</a:t>
            </a:r>
          </a:p>
          <a:p>
            <a:r>
              <a:rPr lang="hu-HU" dirty="0" smtClean="0"/>
              <a:t>Elv: ABC – </a:t>
            </a:r>
            <a:r>
              <a:rPr lang="hu-HU" dirty="0" err="1" smtClean="0"/>
              <a:t>Address</a:t>
            </a:r>
            <a:r>
              <a:rPr lang="hu-HU" dirty="0" smtClean="0"/>
              <a:t>, </a:t>
            </a:r>
            <a:r>
              <a:rPr lang="hu-HU" dirty="0" err="1" smtClean="0"/>
              <a:t>Binding</a:t>
            </a:r>
            <a:r>
              <a:rPr lang="hu-HU" dirty="0" smtClean="0"/>
              <a:t>, </a:t>
            </a:r>
            <a:r>
              <a:rPr lang="hu-HU" dirty="0" err="1" smtClean="0"/>
              <a:t>Contract</a:t>
            </a:r>
            <a:r>
              <a:rPr lang="hu-HU" dirty="0" smtClean="0"/>
              <a:t>.</a:t>
            </a:r>
          </a:p>
          <a:p>
            <a:pPr lvl="1"/>
            <a:r>
              <a:rPr lang="hu-HU" dirty="0" err="1" smtClean="0"/>
              <a:t>Address</a:t>
            </a:r>
            <a:r>
              <a:rPr lang="hu-HU" dirty="0" smtClean="0"/>
              <a:t>: hol érhető el (</a:t>
            </a:r>
            <a:r>
              <a:rPr lang="hu-HU" dirty="0" err="1" smtClean="0"/>
              <a:t>ip</a:t>
            </a:r>
            <a:r>
              <a:rPr lang="hu-HU" dirty="0" smtClean="0"/>
              <a:t>/</a:t>
            </a:r>
            <a:r>
              <a:rPr lang="hu-HU" dirty="0" err="1" smtClean="0"/>
              <a:t>host</a:t>
            </a:r>
            <a:r>
              <a:rPr lang="hu-HU" dirty="0" smtClean="0"/>
              <a:t> + port), és milyen adattovábbítási mód van használva (http://, tcp://, udp://)</a:t>
            </a:r>
          </a:p>
          <a:p>
            <a:pPr lvl="1"/>
            <a:r>
              <a:rPr lang="hu-HU" dirty="0" err="1" smtClean="0"/>
              <a:t>Binding</a:t>
            </a:r>
            <a:r>
              <a:rPr lang="hu-HU" dirty="0" smtClean="0"/>
              <a:t>: milyen módon kódolódnak és hogyan kezelődnek az adatok (</a:t>
            </a:r>
            <a:r>
              <a:rPr lang="hu-HU" dirty="0" err="1" smtClean="0"/>
              <a:t>WsHttpBinding</a:t>
            </a:r>
            <a:r>
              <a:rPr lang="hu-HU" dirty="0" smtClean="0"/>
              <a:t>, </a:t>
            </a:r>
            <a:r>
              <a:rPr lang="hu-HU" dirty="0" err="1" smtClean="0"/>
              <a:t>NetTcpBinding</a:t>
            </a:r>
            <a:r>
              <a:rPr lang="hu-HU" dirty="0" smtClean="0"/>
              <a:t>, </a:t>
            </a:r>
            <a:r>
              <a:rPr lang="hu-HU" dirty="0" err="1" smtClean="0"/>
              <a:t>MsMqBinding</a:t>
            </a:r>
            <a:r>
              <a:rPr lang="hu-HU" dirty="0" smtClean="0"/>
              <a:t>, </a:t>
            </a:r>
            <a:r>
              <a:rPr lang="hu-HU" dirty="0" err="1" smtClean="0"/>
              <a:t>NetPeerTcpBinding</a:t>
            </a:r>
            <a:r>
              <a:rPr lang="hu-HU" dirty="0" smtClean="0"/>
              <a:t>, MEX)</a:t>
            </a:r>
          </a:p>
          <a:p>
            <a:pPr lvl="1"/>
            <a:r>
              <a:rPr lang="hu-HU" dirty="0" err="1" smtClean="0"/>
              <a:t>Contract</a:t>
            </a:r>
            <a:r>
              <a:rPr lang="hu-HU" dirty="0" smtClean="0"/>
              <a:t>: milyen metódusok/paraméterek/eredmények használhatóak… </a:t>
            </a:r>
          </a:p>
          <a:p>
            <a:pPr lvl="1"/>
            <a:r>
              <a:rPr lang="hu-HU" dirty="0" smtClean="0"/>
              <a:t>A </a:t>
            </a:r>
            <a:r>
              <a:rPr lang="hu-HU" dirty="0" err="1" smtClean="0"/>
              <a:t>Contract</a:t>
            </a:r>
            <a:r>
              <a:rPr lang="hu-HU" dirty="0" smtClean="0"/>
              <a:t> hétköznapi </a:t>
            </a:r>
            <a:r>
              <a:rPr lang="hu-HU" dirty="0" err="1" smtClean="0"/>
              <a:t>Interface</a:t>
            </a:r>
            <a:r>
              <a:rPr lang="hu-HU" dirty="0" smtClean="0"/>
              <a:t> definíció mellé hétköznapi osztály implementációt igényel, az </a:t>
            </a:r>
            <a:r>
              <a:rPr lang="hu-HU" dirty="0" err="1" smtClean="0"/>
              <a:t>Address</a:t>
            </a:r>
            <a:r>
              <a:rPr lang="hu-HU" dirty="0" smtClean="0"/>
              <a:t>/</a:t>
            </a:r>
            <a:r>
              <a:rPr lang="hu-HU" dirty="0" err="1" smtClean="0"/>
              <a:t>Binding</a:t>
            </a:r>
            <a:r>
              <a:rPr lang="hu-HU" dirty="0" smtClean="0"/>
              <a:t> Config file-</a:t>
            </a:r>
            <a:r>
              <a:rPr lang="hu-HU" dirty="0" err="1" smtClean="0"/>
              <a:t>ból</a:t>
            </a:r>
            <a:r>
              <a:rPr lang="hu-HU" dirty="0" smtClean="0"/>
              <a:t> állítandó</a:t>
            </a:r>
          </a:p>
          <a:p>
            <a:pPr lvl="1"/>
            <a:r>
              <a:rPr lang="hu-HU" dirty="0" smtClean="0"/>
              <a:t>A programkód </a:t>
            </a:r>
            <a:r>
              <a:rPr lang="hu-HU" b="1" u="sng" dirty="0" smtClean="0"/>
              <a:t>TELJESEN FÜGGETLEN A PROTOKOLLTÓL</a:t>
            </a:r>
          </a:p>
          <a:p>
            <a:r>
              <a:rPr lang="hu-HU" dirty="0" smtClean="0"/>
              <a:t>Megvalósítás</a:t>
            </a:r>
          </a:p>
          <a:p>
            <a:pPr lvl="1"/>
            <a:r>
              <a:rPr lang="hu-HU" dirty="0" smtClean="0"/>
              <a:t>Windows </a:t>
            </a:r>
            <a:r>
              <a:rPr lang="hu-HU" dirty="0" err="1" smtClean="0"/>
              <a:t>Communication</a:t>
            </a:r>
            <a:r>
              <a:rPr lang="hu-HU" dirty="0" smtClean="0"/>
              <a:t> </a:t>
            </a:r>
            <a:r>
              <a:rPr lang="hu-HU" dirty="0" err="1" smtClean="0"/>
              <a:t>Foundation</a:t>
            </a:r>
            <a:endParaRPr lang="hu-HU" dirty="0" smtClean="0"/>
          </a:p>
          <a:p>
            <a:pPr lvl="1"/>
            <a:r>
              <a:rPr lang="hu-HU" b="1" u="sng" dirty="0" smtClean="0"/>
              <a:t>Bonyolult</a:t>
            </a:r>
            <a:r>
              <a:rPr lang="hu-HU" dirty="0" smtClean="0"/>
              <a:t> konfiguráció (ha bármi speciális kell, a SOAP nagyon egyszerű)</a:t>
            </a:r>
          </a:p>
          <a:p>
            <a:pPr lvl="1"/>
            <a:r>
              <a:rPr lang="hu-HU" dirty="0" smtClean="0"/>
              <a:t>Teljes SOAP támogatás, teljesnek tűnő (fura) REST támogatás, korábbi MS/.NET technológiák/protokollok integrációja </a:t>
            </a:r>
            <a:r>
              <a:rPr lang="hu-HU" dirty="0" err="1" smtClean="0"/>
              <a:t>ugyanebbe</a:t>
            </a:r>
            <a:r>
              <a:rPr lang="hu-HU" dirty="0" smtClean="0"/>
              <a:t> a keretbe</a:t>
            </a:r>
          </a:p>
          <a:p>
            <a:r>
              <a:rPr lang="hu-HU" dirty="0" smtClean="0"/>
              <a:t>Támogatás</a:t>
            </a:r>
          </a:p>
          <a:p>
            <a:pPr lvl="1"/>
            <a:r>
              <a:rPr lang="hu-HU" dirty="0" smtClean="0"/>
              <a:t>Nem terjedt el, mert nem reagálta le az MS az SPA+REST térnyerését</a:t>
            </a:r>
            <a:endParaRPr lang="hu-HU" dirty="0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58396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App.config fájl</a:t>
            </a: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" t="12653" r="22717" b="5862"/>
          <a:stretch>
            <a:fillRect/>
          </a:stretch>
        </p:blipFill>
        <p:spPr bwMode="auto">
          <a:xfrm>
            <a:off x="68263" y="908050"/>
            <a:ext cx="8215312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églalap 6"/>
          <p:cNvSpPr/>
          <p:nvPr/>
        </p:nvSpPr>
        <p:spPr>
          <a:xfrm>
            <a:off x="466725" y="2420938"/>
            <a:ext cx="7705725" cy="144462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hu-HU"/>
          </a:p>
        </p:txBody>
      </p:sp>
      <p:sp>
        <p:nvSpPr>
          <p:cNvPr id="14343" name="AutoShape 4"/>
          <p:cNvSpPr>
            <a:spLocks noChangeArrowheads="1"/>
          </p:cNvSpPr>
          <p:nvPr/>
        </p:nvSpPr>
        <p:spPr bwMode="auto">
          <a:xfrm>
            <a:off x="7164388" y="1196975"/>
            <a:ext cx="1871662" cy="1008063"/>
          </a:xfrm>
          <a:prstGeom prst="foldedCorner">
            <a:avLst>
              <a:gd name="adj" fmla="val 12500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hu-HU" sz="1400"/>
              <a:t>ABC</a:t>
            </a:r>
          </a:p>
          <a:p>
            <a:r>
              <a:rPr lang="hu-HU" sz="1400"/>
              <a:t>a cím a baseAddress-ben.</a:t>
            </a:r>
            <a:br>
              <a:rPr lang="hu-HU" sz="1400"/>
            </a:br>
            <a:r>
              <a:rPr lang="hu-HU" sz="1400"/>
              <a:t>A kötésből látszik, hogy</a:t>
            </a:r>
            <a:br>
              <a:rPr lang="hu-HU" sz="1400"/>
            </a:br>
            <a:r>
              <a:rPr lang="hu-HU" sz="1400"/>
              <a:t>webszolgálatás</a:t>
            </a:r>
          </a:p>
        </p:txBody>
      </p:sp>
      <p:sp>
        <p:nvSpPr>
          <p:cNvPr id="14344" name="Line 7"/>
          <p:cNvSpPr>
            <a:spLocks noChangeShapeType="1"/>
          </p:cNvSpPr>
          <p:nvPr/>
        </p:nvSpPr>
        <p:spPr bwMode="auto">
          <a:xfrm flipH="1">
            <a:off x="5507038" y="1846263"/>
            <a:ext cx="1657350" cy="503237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539750" y="3213100"/>
            <a:ext cx="6408738" cy="144463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hu-HU"/>
          </a:p>
        </p:txBody>
      </p:sp>
      <p:sp>
        <p:nvSpPr>
          <p:cNvPr id="14346" name="AutoShape 4"/>
          <p:cNvSpPr>
            <a:spLocks noChangeArrowheads="1"/>
          </p:cNvSpPr>
          <p:nvPr/>
        </p:nvSpPr>
        <p:spPr bwMode="auto">
          <a:xfrm>
            <a:off x="7524750" y="2997200"/>
            <a:ext cx="1223963" cy="431800"/>
          </a:xfrm>
          <a:prstGeom prst="foldedCorner">
            <a:avLst>
              <a:gd name="adj" fmla="val 12500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hu-HU" sz="1400"/>
              <a:t>MEX végpont</a:t>
            </a:r>
          </a:p>
          <a:p>
            <a:r>
              <a:rPr lang="hu-HU" sz="1400"/>
              <a:t>engedélyezése</a:t>
            </a:r>
          </a:p>
        </p:txBody>
      </p:sp>
      <p:sp>
        <p:nvSpPr>
          <p:cNvPr id="14347" name="Line 7"/>
          <p:cNvSpPr>
            <a:spLocks noChangeShapeType="1"/>
          </p:cNvSpPr>
          <p:nvPr/>
        </p:nvSpPr>
        <p:spPr bwMode="auto">
          <a:xfrm flipH="1">
            <a:off x="6948488" y="3213100"/>
            <a:ext cx="576262" cy="71438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574675" y="4652963"/>
            <a:ext cx="4429125" cy="1008062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hu-HU"/>
          </a:p>
        </p:txBody>
      </p:sp>
      <p:sp>
        <p:nvSpPr>
          <p:cNvPr id="14349" name="AutoShape 4"/>
          <p:cNvSpPr>
            <a:spLocks noChangeArrowheads="1"/>
          </p:cNvSpPr>
          <p:nvPr/>
        </p:nvSpPr>
        <p:spPr bwMode="auto">
          <a:xfrm>
            <a:off x="7235825" y="4437063"/>
            <a:ext cx="1549400" cy="542925"/>
          </a:xfrm>
          <a:prstGeom prst="foldedCorner">
            <a:avLst>
              <a:gd name="adj" fmla="val 12500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hu-HU" sz="1400"/>
              <a:t>Viselkedésdefiníció a</a:t>
            </a:r>
            <a:br>
              <a:rPr lang="hu-HU" sz="1400"/>
            </a:br>
            <a:r>
              <a:rPr lang="hu-HU" sz="1400"/>
              <a:t>MEX-nek.</a:t>
            </a:r>
          </a:p>
        </p:txBody>
      </p:sp>
      <p:sp>
        <p:nvSpPr>
          <p:cNvPr id="14350" name="Line 7"/>
          <p:cNvSpPr>
            <a:spLocks noChangeShapeType="1"/>
          </p:cNvSpPr>
          <p:nvPr/>
        </p:nvSpPr>
        <p:spPr bwMode="auto">
          <a:xfrm flipH="1">
            <a:off x="5003800" y="4724400"/>
            <a:ext cx="2305050" cy="2889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28792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WCF </a:t>
            </a:r>
            <a:r>
              <a:rPr lang="hu-HU" dirty="0" err="1" smtClean="0"/>
              <a:t>Host</a:t>
            </a:r>
            <a:endParaRPr lang="hu-HU" dirty="0" smtClean="0"/>
          </a:p>
        </p:txBody>
      </p:sp>
      <p:sp>
        <p:nvSpPr>
          <p:cNvPr id="1536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Szükséges hozzá a </a:t>
            </a:r>
            <a:r>
              <a:rPr lang="hu-HU" dirty="0" err="1" smtClean="0"/>
              <a:t>System.ServiceModel</a:t>
            </a:r>
            <a:r>
              <a:rPr lang="hu-HU" dirty="0" smtClean="0"/>
              <a:t> </a:t>
            </a:r>
            <a:r>
              <a:rPr lang="hu-HU" dirty="0" err="1" smtClean="0"/>
              <a:t>dll</a:t>
            </a:r>
            <a:endParaRPr lang="hu-HU" dirty="0" smtClean="0"/>
          </a:p>
          <a:p>
            <a:pPr lvl="1"/>
            <a:r>
              <a:rPr lang="hu-HU" dirty="0" smtClean="0"/>
              <a:t>Referenciaként hozzá kell adni</a:t>
            </a:r>
          </a:p>
          <a:p>
            <a:r>
              <a:rPr lang="hu-HU" dirty="0" smtClean="0"/>
              <a:t>Az </a:t>
            </a:r>
            <a:r>
              <a:rPr lang="hu-HU" dirty="0" err="1" smtClean="0"/>
              <a:t>App.Config</a:t>
            </a:r>
            <a:r>
              <a:rPr lang="hu-HU" dirty="0" smtClean="0"/>
              <a:t> fájlra itt lesz szükség</a:t>
            </a:r>
          </a:p>
          <a:p>
            <a:r>
              <a:rPr lang="hu-HU" dirty="0" smtClean="0"/>
              <a:t>A </a:t>
            </a:r>
            <a:r>
              <a:rPr lang="hu-HU" dirty="0" err="1" smtClean="0"/>
              <a:t>hoszt</a:t>
            </a:r>
            <a:r>
              <a:rPr lang="hu-HU" dirty="0" smtClean="0"/>
              <a:t> </a:t>
            </a:r>
            <a:r>
              <a:rPr lang="hu-HU" dirty="0" err="1" smtClean="0"/>
              <a:t>példányosítása</a:t>
            </a:r>
            <a:r>
              <a:rPr lang="hu-HU" dirty="0" smtClean="0"/>
              <a:t> a szolgáltatás típusának megadásával</a:t>
            </a:r>
          </a:p>
          <a:p>
            <a:pPr lvl="1"/>
            <a:r>
              <a:rPr lang="hu-HU" dirty="0" err="1" smtClean="0"/>
              <a:t>ServiceHost</a:t>
            </a:r>
            <a:r>
              <a:rPr lang="hu-HU" dirty="0" smtClean="0"/>
              <a:t> </a:t>
            </a:r>
            <a:r>
              <a:rPr lang="hu-HU" dirty="0" err="1" smtClean="0"/>
              <a:t>host</a:t>
            </a:r>
            <a:r>
              <a:rPr lang="hu-HU" dirty="0" smtClean="0"/>
              <a:t> = 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ServiceHost</a:t>
            </a:r>
            <a:r>
              <a:rPr lang="hu-HU" dirty="0" smtClean="0"/>
              <a:t>(</a:t>
            </a:r>
            <a:r>
              <a:rPr lang="hu-HU" dirty="0" err="1" smtClean="0"/>
              <a:t>typeof</a:t>
            </a:r>
            <a:r>
              <a:rPr lang="hu-HU" dirty="0" smtClean="0"/>
              <a:t>(</a:t>
            </a:r>
            <a:r>
              <a:rPr lang="hu-HU" dirty="0" err="1" smtClean="0"/>
              <a:t>EightBallService</a:t>
            </a:r>
            <a:r>
              <a:rPr lang="hu-HU" dirty="0" smtClean="0"/>
              <a:t>))</a:t>
            </a:r>
          </a:p>
          <a:p>
            <a:r>
              <a:rPr lang="hu-HU" dirty="0" smtClean="0"/>
              <a:t>A szolgáltatást megnyitjuk, majd a végén bezárjuk</a:t>
            </a:r>
          </a:p>
          <a:p>
            <a:pPr lvl="1"/>
            <a:r>
              <a:rPr lang="hu-HU" dirty="0" err="1" smtClean="0"/>
              <a:t>using</a:t>
            </a:r>
            <a:r>
              <a:rPr lang="hu-HU" dirty="0" smtClean="0"/>
              <a:t>:  definiálja az objektum hatókörét, ezen kívül az objektum felszabadul</a:t>
            </a:r>
          </a:p>
          <a:p>
            <a:endParaRPr lang="hu-HU" dirty="0" smtClean="0"/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" t="12653" r="34192" b="43909"/>
          <a:stretch>
            <a:fillRect/>
          </a:stretch>
        </p:blipFill>
        <p:spPr bwMode="auto">
          <a:xfrm>
            <a:off x="1258888" y="3716338"/>
            <a:ext cx="6842125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Élőláb hely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16202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GET/POST</a:t>
            </a:r>
            <a:endParaRPr lang="hu-HU" dirty="0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224503" y="836640"/>
            <a:ext cx="8811547" cy="5340323"/>
          </a:xfrm>
        </p:spPr>
        <p:txBody>
          <a:bodyPr/>
          <a:lstStyle/>
          <a:p>
            <a:r>
              <a:rPr lang="it-IT" dirty="0"/>
              <a:t>https://www.google.hu/search?biw=1356&amp;bih=780&amp;tbm=isch&amp;sa=1&amp;ei=Co8IWu-4JIee6ASd-rC4DA&amp;q=get+request+php&amp;oq=get+request+php&amp;gs_l=psy-ab.3..0i24k1.31945.32304.0.32490.4.4.0.0.0.0.137.457.2j2.4.0....0...1.1.64.psy-ab..0.4.456...</a:t>
            </a:r>
            <a:r>
              <a:rPr lang="it-IT" dirty="0" smtClean="0"/>
              <a:t>0i19k1j0i30i19k1j0i5i30i19k1j0i8i30i19k1.0.E0Bilc-HLVE#imgrc=avXEoB6d96FGaM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hu-HU" dirty="0" smtClean="0"/>
              <a:t>[</a:t>
            </a:r>
            <a:r>
              <a:rPr lang="hu-HU" dirty="0" err="1" smtClean="0"/>
              <a:t>protocol</a:t>
            </a:r>
            <a:r>
              <a:rPr lang="hu-HU" dirty="0" smtClean="0"/>
              <a:t>]://</a:t>
            </a:r>
            <a:r>
              <a:rPr lang="it-IT" dirty="0" smtClean="0"/>
              <a:t>[web_server_host_ip]/</a:t>
            </a:r>
            <a:r>
              <a:rPr lang="hu-HU" dirty="0" smtClean="0"/>
              <a:t>[file]</a:t>
            </a:r>
            <a:r>
              <a:rPr lang="it-IT" sz="3600" dirty="0" smtClean="0">
                <a:solidFill>
                  <a:srgbClr val="0070C0"/>
                </a:solidFill>
              </a:rPr>
              <a:t>?</a:t>
            </a:r>
            <a:r>
              <a:rPr lang="hu-HU" sz="3600" dirty="0" smtClean="0">
                <a:solidFill>
                  <a:srgbClr val="0070C0"/>
                </a:solidFill>
              </a:rPr>
              <a:t/>
            </a:r>
            <a:br>
              <a:rPr lang="hu-HU" sz="3600" dirty="0" smtClean="0">
                <a:solidFill>
                  <a:srgbClr val="0070C0"/>
                </a:solidFill>
              </a:rPr>
            </a:br>
            <a:r>
              <a:rPr lang="it-IT" dirty="0" smtClean="0"/>
              <a:t>action=mitcsinalj</a:t>
            </a:r>
            <a:r>
              <a:rPr lang="it-IT" sz="4000" dirty="0" smtClean="0">
                <a:solidFill>
                  <a:srgbClr val="FF0000"/>
                </a:solidFill>
              </a:rPr>
              <a:t>&amp;</a:t>
            </a:r>
            <a:r>
              <a:rPr lang="it-IT" dirty="0" smtClean="0"/>
              <a:t>action2=megmitcsinalj</a:t>
            </a:r>
            <a:endParaRPr lang="hu-HU" dirty="0" smtClean="0"/>
          </a:p>
        </p:txBody>
      </p:sp>
      <p:sp>
        <p:nvSpPr>
          <p:cNvPr id="7" name="Jobb oldali kapcsos zárójel 6"/>
          <p:cNvSpPr/>
          <p:nvPr/>
        </p:nvSpPr>
        <p:spPr>
          <a:xfrm rot="5400000">
            <a:off x="1326941" y="4996799"/>
            <a:ext cx="795822" cy="1794745"/>
          </a:xfrm>
          <a:prstGeom prst="righ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Jobb oldali kapcsos zárójel 7"/>
          <p:cNvSpPr/>
          <p:nvPr/>
        </p:nvSpPr>
        <p:spPr>
          <a:xfrm rot="5400000">
            <a:off x="4174088" y="4697889"/>
            <a:ext cx="795824" cy="2444942"/>
          </a:xfrm>
          <a:prstGeom prst="righ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507139" y="6268987"/>
            <a:ext cx="2478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Változó</a:t>
            </a:r>
            <a:endParaRPr lang="hu-HU" sz="28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306217" y="6292083"/>
            <a:ext cx="2299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Változó</a:t>
            </a:r>
            <a:endParaRPr lang="hu-HU" sz="280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34577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WCF </a:t>
            </a:r>
            <a:r>
              <a:rPr lang="hu-HU" dirty="0" err="1" smtClean="0"/>
              <a:t>Client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37" y="671590"/>
            <a:ext cx="7488238" cy="6116810"/>
          </a:xfrm>
          <a:prstGeom prst="rect">
            <a:avLst/>
          </a:prstGeom>
        </p:spPr>
      </p:pic>
      <p:sp>
        <p:nvSpPr>
          <p:cNvPr id="8" name="Élőláb helye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63162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WCF </a:t>
            </a:r>
            <a:r>
              <a:rPr lang="hu-HU" dirty="0" err="1" smtClean="0"/>
              <a:t>Client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150"/>
            <a:ext cx="7504841" cy="252082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527" y="3235443"/>
            <a:ext cx="8212990" cy="7013339"/>
          </a:xfrm>
          <a:prstGeom prst="rect">
            <a:avLst/>
          </a:prstGeom>
        </p:spPr>
      </p:pic>
      <p:sp>
        <p:nvSpPr>
          <p:cNvPr id="10" name="Élőláb helye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23149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Jelenlegi MS trend: </a:t>
            </a:r>
            <a:r>
              <a:rPr lang="hu-HU" dirty="0" err="1" smtClean="0"/>
              <a:t>WebAPI</a:t>
            </a:r>
            <a:r>
              <a:rPr lang="hu-HU" dirty="0" smtClean="0"/>
              <a:t> + </a:t>
            </a:r>
            <a:r>
              <a:rPr lang="hu-HU" dirty="0" err="1" smtClean="0"/>
              <a:t>SignalR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107948" y="692150"/>
            <a:ext cx="8928101" cy="5761038"/>
          </a:xfrm>
        </p:spPr>
        <p:txBody>
          <a:bodyPr/>
          <a:lstStyle/>
          <a:p>
            <a:r>
              <a:rPr lang="hu-HU" dirty="0" smtClean="0"/>
              <a:t>ASP </a:t>
            </a:r>
            <a:r>
              <a:rPr lang="hu-HU" dirty="0" err="1" smtClean="0"/>
              <a:t>History</a:t>
            </a:r>
            <a:endParaRPr lang="hu-HU" dirty="0" smtClean="0"/>
          </a:p>
          <a:p>
            <a:pPr lvl="1"/>
            <a:r>
              <a:rPr lang="hu-HU" dirty="0" smtClean="0"/>
              <a:t>ASP.NET MVC: </a:t>
            </a:r>
            <a:r>
              <a:rPr lang="hu-HU" dirty="0" err="1" smtClean="0"/>
              <a:t>Tradícionális</a:t>
            </a:r>
            <a:r>
              <a:rPr lang="hu-HU" dirty="0" smtClean="0"/>
              <a:t> weboldalak, ami elég, hiszen API-</a:t>
            </a:r>
            <a:r>
              <a:rPr lang="hu-HU" dirty="0" err="1" smtClean="0"/>
              <a:t>ra</a:t>
            </a:r>
            <a:r>
              <a:rPr lang="hu-HU" dirty="0" smtClean="0"/>
              <a:t> ott a WCF…</a:t>
            </a:r>
          </a:p>
          <a:p>
            <a:pPr lvl="1"/>
            <a:r>
              <a:rPr lang="hu-HU" dirty="0" smtClean="0"/>
              <a:t>Később: ASP.NET </a:t>
            </a:r>
            <a:r>
              <a:rPr lang="hu-HU" dirty="0" err="1" smtClean="0"/>
              <a:t>WebApi</a:t>
            </a:r>
            <a:r>
              <a:rPr lang="hu-HU" dirty="0" smtClean="0"/>
              <a:t>: JSON API végpontok</a:t>
            </a:r>
          </a:p>
          <a:p>
            <a:pPr lvl="1"/>
            <a:r>
              <a:rPr lang="hu-HU" dirty="0" smtClean="0"/>
              <a:t>… Külön megközelítés, külön </a:t>
            </a:r>
            <a:r>
              <a:rPr lang="hu-HU" dirty="0" err="1" smtClean="0"/>
              <a:t>framework</a:t>
            </a:r>
            <a:r>
              <a:rPr lang="hu-HU" dirty="0" smtClean="0"/>
              <a:t>, külön őszosztály, külön config …</a:t>
            </a:r>
          </a:p>
          <a:p>
            <a:pPr lvl="1"/>
            <a:r>
              <a:rPr lang="hu-HU" dirty="0" smtClean="0"/>
              <a:t>ASP.NET </a:t>
            </a:r>
            <a:r>
              <a:rPr lang="hu-HU" dirty="0" err="1" smtClean="0"/>
              <a:t>Core</a:t>
            </a:r>
            <a:r>
              <a:rPr lang="hu-HU" dirty="0" smtClean="0"/>
              <a:t>: A két megközelítés ésszerűbb egyesítése</a:t>
            </a:r>
            <a:endParaRPr lang="hu-HU" dirty="0"/>
          </a:p>
          <a:p>
            <a:r>
              <a:rPr lang="hu-HU" dirty="0" err="1" smtClean="0"/>
              <a:t>SignalR</a:t>
            </a:r>
            <a:endParaRPr lang="hu-HU" dirty="0" smtClean="0"/>
          </a:p>
          <a:p>
            <a:pPr lvl="1"/>
            <a:r>
              <a:rPr lang="hu-HU" dirty="0" smtClean="0"/>
              <a:t>Az eddigi megvalósítások közül csak a TCP/UDP kétirányú </a:t>
            </a:r>
          </a:p>
          <a:p>
            <a:pPr lvl="1"/>
            <a:r>
              <a:rPr lang="hu-HU" dirty="0" smtClean="0"/>
              <a:t>A HTTP/1 alapból egyirányú. </a:t>
            </a:r>
            <a:r>
              <a:rPr lang="hu-HU" dirty="0"/>
              <a:t>Emiatt a SOAP/REST is </a:t>
            </a:r>
            <a:r>
              <a:rPr lang="hu-HU" dirty="0" smtClean="0"/>
              <a:t>egyirányú</a:t>
            </a:r>
          </a:p>
          <a:p>
            <a:pPr lvl="1"/>
            <a:r>
              <a:rPr lang="hu-HU" i="1" dirty="0" smtClean="0"/>
              <a:t>(Long </a:t>
            </a:r>
            <a:r>
              <a:rPr lang="hu-HU" i="1" dirty="0" err="1"/>
              <a:t>polling</a:t>
            </a:r>
            <a:r>
              <a:rPr lang="hu-HU" i="1" dirty="0"/>
              <a:t>, XHR </a:t>
            </a:r>
            <a:r>
              <a:rPr lang="hu-HU" i="1" dirty="0" err="1"/>
              <a:t>polling</a:t>
            </a:r>
            <a:r>
              <a:rPr lang="hu-HU" i="1" dirty="0"/>
              <a:t>, </a:t>
            </a:r>
            <a:r>
              <a:rPr lang="hu-HU" i="1" dirty="0" err="1"/>
              <a:t>forever</a:t>
            </a:r>
            <a:r>
              <a:rPr lang="hu-HU" i="1" dirty="0"/>
              <a:t> </a:t>
            </a:r>
            <a:r>
              <a:rPr lang="hu-HU" i="1" dirty="0" err="1"/>
              <a:t>frame</a:t>
            </a:r>
            <a:r>
              <a:rPr lang="hu-HU" i="1" dirty="0"/>
              <a:t>, server </a:t>
            </a:r>
            <a:r>
              <a:rPr lang="hu-HU" i="1" dirty="0" err="1"/>
              <a:t>sent</a:t>
            </a:r>
            <a:r>
              <a:rPr lang="hu-HU" i="1" dirty="0"/>
              <a:t> </a:t>
            </a:r>
            <a:r>
              <a:rPr lang="hu-HU" i="1" dirty="0" err="1" smtClean="0"/>
              <a:t>events</a:t>
            </a:r>
            <a:r>
              <a:rPr lang="hu-HU" i="1" dirty="0" smtClean="0"/>
              <a:t>)</a:t>
            </a:r>
          </a:p>
          <a:p>
            <a:pPr lvl="1"/>
            <a:r>
              <a:rPr lang="hu-HU" dirty="0" smtClean="0"/>
              <a:t>A WCF </a:t>
            </a:r>
            <a:r>
              <a:rPr lang="hu-HU" dirty="0" err="1" smtClean="0"/>
              <a:t>net.tcp</a:t>
            </a:r>
            <a:r>
              <a:rPr lang="hu-HU" dirty="0" smtClean="0"/>
              <a:t> </a:t>
            </a:r>
            <a:r>
              <a:rPr lang="hu-HU" dirty="0" err="1" smtClean="0"/>
              <a:t>bindingja</a:t>
            </a:r>
            <a:r>
              <a:rPr lang="hu-HU" dirty="0" smtClean="0"/>
              <a:t> és a </a:t>
            </a:r>
            <a:r>
              <a:rPr lang="hu-HU" dirty="0" err="1" smtClean="0"/>
              <a:t>WsDualHttpBinding</a:t>
            </a:r>
            <a:r>
              <a:rPr lang="hu-HU" dirty="0" smtClean="0"/>
              <a:t> kétirányú…</a:t>
            </a:r>
          </a:p>
          <a:p>
            <a:pPr lvl="1"/>
            <a:r>
              <a:rPr lang="hu-HU" dirty="0" smtClean="0"/>
              <a:t>Régebbi ASP.NET + </a:t>
            </a:r>
            <a:r>
              <a:rPr lang="hu-HU" dirty="0" err="1" smtClean="0"/>
              <a:t>SignalR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 </a:t>
            </a:r>
            <a:r>
              <a:rPr lang="hu-HU" dirty="0" err="1" smtClean="0">
                <a:sym typeface="Wingdings" panose="05000000000000000000" pitchFamily="2" charset="2"/>
              </a:rPr>
              <a:t>jQuery</a:t>
            </a:r>
            <a:r>
              <a:rPr lang="hu-HU" dirty="0" smtClean="0">
                <a:sym typeface="Wingdings" panose="05000000000000000000" pitchFamily="2" charset="2"/>
              </a:rPr>
              <a:t> + duplex kommunikáció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Újabb ASP.NET </a:t>
            </a:r>
            <a:r>
              <a:rPr lang="hu-HU" dirty="0" err="1" smtClean="0">
                <a:sym typeface="Wingdings" panose="05000000000000000000" pitchFamily="2" charset="2"/>
              </a:rPr>
              <a:t>Core</a:t>
            </a:r>
            <a:r>
              <a:rPr lang="hu-HU" dirty="0" smtClean="0">
                <a:sym typeface="Wingdings" panose="05000000000000000000" pitchFamily="2" charset="2"/>
              </a:rPr>
              <a:t> + </a:t>
            </a:r>
            <a:r>
              <a:rPr lang="hu-HU" dirty="0" err="1" smtClean="0">
                <a:sym typeface="Wingdings" panose="05000000000000000000" pitchFamily="2" charset="2"/>
              </a:rPr>
              <a:t>SignalR</a:t>
            </a:r>
            <a:r>
              <a:rPr lang="hu-HU" dirty="0" smtClean="0">
                <a:sym typeface="Wingdings" panose="05000000000000000000" pitchFamily="2" charset="2"/>
              </a:rPr>
              <a:t>  </a:t>
            </a:r>
            <a:r>
              <a:rPr lang="hu-HU" dirty="0" err="1" smtClean="0">
                <a:sym typeface="Wingdings" panose="05000000000000000000" pitchFamily="2" charset="2"/>
              </a:rPr>
              <a:t>npm</a:t>
            </a:r>
            <a:r>
              <a:rPr lang="hu-HU" dirty="0" smtClean="0">
                <a:sym typeface="Wingdings" panose="05000000000000000000" pitchFamily="2" charset="2"/>
              </a:rPr>
              <a:t> + </a:t>
            </a:r>
            <a:r>
              <a:rPr lang="hu-HU" dirty="0" err="1" smtClean="0">
                <a:sym typeface="Wingdings" panose="05000000000000000000" pitchFamily="2" charset="2"/>
              </a:rPr>
              <a:t>typeScript</a:t>
            </a:r>
            <a:r>
              <a:rPr lang="hu-HU" dirty="0" smtClean="0">
                <a:sym typeface="Wingdings" panose="05000000000000000000" pitchFamily="2" charset="2"/>
              </a:rPr>
              <a:t> + duplex kommunikáció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Webes és </a:t>
            </a:r>
            <a:r>
              <a:rPr lang="hu-HU" dirty="0" err="1" smtClean="0">
                <a:sym typeface="Wingdings" panose="05000000000000000000" pitchFamily="2" charset="2"/>
              </a:rPr>
              <a:t>self-hosted</a:t>
            </a:r>
            <a:r>
              <a:rPr lang="hu-HU" dirty="0" smtClean="0">
                <a:sym typeface="Wingdings" panose="05000000000000000000" pitchFamily="2" charset="2"/>
              </a:rPr>
              <a:t> szerver is lehetséges; webes és </a:t>
            </a:r>
            <a:r>
              <a:rPr lang="hu-HU" dirty="0" err="1" smtClean="0">
                <a:sym typeface="Wingdings" panose="05000000000000000000" pitchFamily="2" charset="2"/>
              </a:rPr>
              <a:t>self-hosted</a:t>
            </a:r>
            <a:r>
              <a:rPr lang="hu-HU" dirty="0" smtClean="0">
                <a:sym typeface="Wingdings" panose="05000000000000000000" pitchFamily="2" charset="2"/>
              </a:rPr>
              <a:t> kliensekkel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Elvileg platformfüggetlen és nyelvfüggetlen…</a:t>
            </a:r>
            <a:endParaRPr lang="hu-HU" dirty="0" smtClean="0"/>
          </a:p>
          <a:p>
            <a:pPr lvl="1"/>
            <a:endParaRPr lang="hu-HU" dirty="0" smtClean="0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14778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WCF + </a:t>
            </a:r>
            <a:r>
              <a:rPr lang="hu-HU" dirty="0" err="1" smtClean="0"/>
              <a:t>SignalR</a:t>
            </a: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166302"/>
              </p:ext>
            </p:extLst>
          </p:nvPr>
        </p:nvGraphicFramePr>
        <p:xfrm>
          <a:off x="3821038" y="260560"/>
          <a:ext cx="5215012" cy="590218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36326">
                  <a:extLst>
                    <a:ext uri="{9D8B030D-6E8A-4147-A177-3AD203B41FA5}">
                      <a16:colId xmlns:a16="http://schemas.microsoft.com/office/drawing/2014/main" val="2592616641"/>
                    </a:ext>
                  </a:extLst>
                </a:gridCol>
                <a:gridCol w="1773104">
                  <a:extLst>
                    <a:ext uri="{9D8B030D-6E8A-4147-A177-3AD203B41FA5}">
                      <a16:colId xmlns:a16="http://schemas.microsoft.com/office/drawing/2014/main" val="2695529584"/>
                    </a:ext>
                  </a:extLst>
                </a:gridCol>
                <a:gridCol w="1105582">
                  <a:extLst>
                    <a:ext uri="{9D8B030D-6E8A-4147-A177-3AD203B41FA5}">
                      <a16:colId xmlns:a16="http://schemas.microsoft.com/office/drawing/2014/main" val="1172749910"/>
                    </a:ext>
                  </a:extLst>
                </a:gridCol>
              </a:tblGrid>
              <a:tr h="489668">
                <a:tc>
                  <a:txBody>
                    <a:bodyPr/>
                    <a:lstStyle/>
                    <a:p>
                      <a:pPr algn="l" fontAlgn="b"/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 dirty="0">
                          <a:effectLst/>
                        </a:rPr>
                        <a:t>WCF (</a:t>
                      </a:r>
                      <a:r>
                        <a:rPr lang="hu-HU" sz="2400" b="1" u="sng" strike="noStrike" dirty="0" err="1">
                          <a:effectLst/>
                        </a:rPr>
                        <a:t>net.tcp</a:t>
                      </a:r>
                      <a:r>
                        <a:rPr lang="hu-HU" sz="2400" b="1" u="sng" strike="noStrike" dirty="0">
                          <a:effectLst/>
                        </a:rPr>
                        <a:t>)</a:t>
                      </a:r>
                      <a:endParaRPr lang="hu-HU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>
                          <a:effectLst/>
                        </a:rPr>
                        <a:t>SignalR</a:t>
                      </a:r>
                      <a:endParaRPr lang="hu-HU" sz="2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6211785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 dirty="0" err="1">
                          <a:effectLst/>
                        </a:rPr>
                        <a:t>Overhead</a:t>
                      </a:r>
                      <a:r>
                        <a:rPr lang="hu-HU" sz="2400" b="1" u="sng" strike="noStrike" dirty="0">
                          <a:effectLst/>
                        </a:rPr>
                        <a:t> (</a:t>
                      </a:r>
                      <a:r>
                        <a:rPr lang="hu-HU" sz="2400" b="1" u="sng" strike="noStrike" dirty="0" err="1">
                          <a:effectLst/>
                        </a:rPr>
                        <a:t>format</a:t>
                      </a:r>
                      <a:r>
                        <a:rPr lang="hu-HU" sz="2400" b="1" u="sng" strike="noStrike" dirty="0">
                          <a:effectLst/>
                        </a:rPr>
                        <a:t>)</a:t>
                      </a:r>
                      <a:endParaRPr lang="hu-HU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 dirty="0">
                          <a:effectLst/>
                        </a:rPr>
                        <a:t>SMALL </a:t>
                      </a:r>
                      <a:r>
                        <a:rPr lang="hu-HU" sz="2400" b="1" u="none" strike="noStrike" dirty="0" smtClean="0">
                          <a:effectLst/>
                        </a:rPr>
                        <a:t>(</a:t>
                      </a:r>
                      <a:r>
                        <a:rPr lang="hu-HU" sz="2400" b="1" u="none" strike="noStrike" dirty="0" err="1" smtClean="0">
                          <a:effectLst/>
                        </a:rPr>
                        <a:t>custom</a:t>
                      </a:r>
                      <a:r>
                        <a:rPr lang="hu-HU" sz="2400" b="1" u="none" strike="noStrike" dirty="0">
                          <a:effectLst/>
                        </a:rPr>
                        <a:t>)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OK (JSON)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2250638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>
                          <a:effectLst/>
                        </a:rPr>
                        <a:t>Overhead (comm)</a:t>
                      </a:r>
                      <a:endParaRPr lang="hu-HU" sz="2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 dirty="0" smtClean="0">
                          <a:effectLst/>
                        </a:rPr>
                        <a:t>SMALL</a:t>
                      </a:r>
                      <a:r>
                        <a:rPr lang="hu-HU" sz="2400" b="1" u="none" strike="noStrike" baseline="0" dirty="0" smtClean="0">
                          <a:effectLst/>
                        </a:rPr>
                        <a:t> (</a:t>
                      </a:r>
                      <a:r>
                        <a:rPr lang="hu-HU" sz="2400" b="1" u="none" strike="noStrike" baseline="0" dirty="0" err="1" smtClean="0">
                          <a:effectLst/>
                        </a:rPr>
                        <a:t>custom</a:t>
                      </a:r>
                      <a:r>
                        <a:rPr lang="hu-HU" sz="2400" b="1" u="none" strike="noStrike" baseline="0" dirty="0" smtClean="0">
                          <a:effectLst/>
                        </a:rPr>
                        <a:t>)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 dirty="0" smtClean="0">
                          <a:effectLst/>
                        </a:rPr>
                        <a:t>BIG (?)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8991496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 dirty="0">
                          <a:effectLst/>
                        </a:rPr>
                        <a:t>MS/C# </a:t>
                      </a:r>
                      <a:r>
                        <a:rPr lang="hu-HU" sz="2400" b="1" u="sng" strike="noStrike" dirty="0" err="1">
                          <a:effectLst/>
                        </a:rPr>
                        <a:t>specific</a:t>
                      </a:r>
                      <a:endParaRPr lang="hu-HU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YES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NO? (JS)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332032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>
                          <a:effectLst/>
                        </a:rPr>
                        <a:t>Complex types?</a:t>
                      </a:r>
                      <a:endParaRPr lang="hu-HU" sz="2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YES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YES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6662297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>
                          <a:effectLst/>
                        </a:rPr>
                        <a:t>Code generation</a:t>
                      </a:r>
                      <a:endParaRPr lang="hu-HU" sz="2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YES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 dirty="0" smtClean="0">
                          <a:effectLst/>
                        </a:rPr>
                        <a:t>NO (?)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0151066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>
                          <a:effectLst/>
                        </a:rPr>
                        <a:t>Webserver needed</a:t>
                      </a:r>
                      <a:endParaRPr lang="hu-HU" sz="2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NO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YES (?)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4211418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>
                          <a:effectLst/>
                        </a:rPr>
                        <a:t>Bi-directional</a:t>
                      </a:r>
                      <a:endParaRPr lang="hu-HU" sz="2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YES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YES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7385983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>
                          <a:effectLst/>
                        </a:rPr>
                        <a:t>Mature?</a:t>
                      </a:r>
                      <a:endParaRPr lang="hu-HU" sz="2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YES?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NO?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2639875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 dirty="0" err="1">
                          <a:effectLst/>
                        </a:rPr>
                        <a:t>Implementation</a:t>
                      </a:r>
                      <a:r>
                        <a:rPr lang="hu-HU" sz="2400" b="1" u="sng" strike="noStrike" dirty="0">
                          <a:effectLst/>
                        </a:rPr>
                        <a:t> </a:t>
                      </a:r>
                      <a:r>
                        <a:rPr lang="hu-HU" sz="2400" b="1" u="sng" strike="noStrike" dirty="0" err="1">
                          <a:effectLst/>
                        </a:rPr>
                        <a:t>diff</a:t>
                      </a:r>
                      <a:r>
                        <a:rPr lang="hu-HU" sz="2400" b="1" u="sng" strike="noStrike" dirty="0">
                          <a:effectLst/>
                        </a:rPr>
                        <a:t>.</a:t>
                      </a:r>
                      <a:endParaRPr lang="hu-HU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EASY?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 dirty="0">
                          <a:effectLst/>
                        </a:rPr>
                        <a:t>OK?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3627739"/>
                  </a:ext>
                </a:extLst>
              </a:tr>
            </a:tbl>
          </a:graphicData>
        </a:graphic>
      </p:graphicFrame>
      <p:sp>
        <p:nvSpPr>
          <p:cNvPr id="7" name="Élőláb hely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03685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Technológiák - összegzés</a:t>
            </a:r>
            <a:endParaRPr lang="hu-HU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322980"/>
              </p:ext>
            </p:extLst>
          </p:nvPr>
        </p:nvGraphicFramePr>
        <p:xfrm>
          <a:off x="107950" y="908650"/>
          <a:ext cx="8928100" cy="515559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36326">
                  <a:extLst>
                    <a:ext uri="{9D8B030D-6E8A-4147-A177-3AD203B41FA5}">
                      <a16:colId xmlns:a16="http://schemas.microsoft.com/office/drawing/2014/main" val="2592616641"/>
                    </a:ext>
                  </a:extLst>
                </a:gridCol>
                <a:gridCol w="1627084">
                  <a:extLst>
                    <a:ext uri="{9D8B030D-6E8A-4147-A177-3AD203B41FA5}">
                      <a16:colId xmlns:a16="http://schemas.microsoft.com/office/drawing/2014/main" val="2511905450"/>
                    </a:ext>
                  </a:extLst>
                </a:gridCol>
                <a:gridCol w="1001282">
                  <a:extLst>
                    <a:ext uri="{9D8B030D-6E8A-4147-A177-3AD203B41FA5}">
                      <a16:colId xmlns:a16="http://schemas.microsoft.com/office/drawing/2014/main" val="3670025658"/>
                    </a:ext>
                  </a:extLst>
                </a:gridCol>
                <a:gridCol w="1084722">
                  <a:extLst>
                    <a:ext uri="{9D8B030D-6E8A-4147-A177-3AD203B41FA5}">
                      <a16:colId xmlns:a16="http://schemas.microsoft.com/office/drawing/2014/main" val="4243959963"/>
                    </a:ext>
                  </a:extLst>
                </a:gridCol>
                <a:gridCol w="1773104">
                  <a:extLst>
                    <a:ext uri="{9D8B030D-6E8A-4147-A177-3AD203B41FA5}">
                      <a16:colId xmlns:a16="http://schemas.microsoft.com/office/drawing/2014/main" val="2695529584"/>
                    </a:ext>
                  </a:extLst>
                </a:gridCol>
                <a:gridCol w="1105582">
                  <a:extLst>
                    <a:ext uri="{9D8B030D-6E8A-4147-A177-3AD203B41FA5}">
                      <a16:colId xmlns:a16="http://schemas.microsoft.com/office/drawing/2014/main" val="1172749910"/>
                    </a:ext>
                  </a:extLst>
                </a:gridCol>
              </a:tblGrid>
              <a:tr h="489668">
                <a:tc>
                  <a:txBody>
                    <a:bodyPr/>
                    <a:lstStyle/>
                    <a:p>
                      <a:pPr algn="l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sng" strike="noStrike">
                          <a:effectLst/>
                        </a:rPr>
                        <a:t>TCP/UDP</a:t>
                      </a:r>
                      <a:endParaRPr lang="hu-HU" sz="20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sng" strike="noStrike">
                          <a:effectLst/>
                        </a:rPr>
                        <a:t>SOAP</a:t>
                      </a:r>
                      <a:endParaRPr lang="hu-HU" sz="20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sng" strike="noStrike">
                          <a:effectLst/>
                        </a:rPr>
                        <a:t>REST</a:t>
                      </a:r>
                      <a:endParaRPr lang="hu-HU" sz="20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sng" strike="noStrike">
                          <a:effectLst/>
                        </a:rPr>
                        <a:t>WCF (net.tcp)</a:t>
                      </a:r>
                      <a:endParaRPr lang="hu-HU" sz="20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sng" strike="noStrike">
                          <a:effectLst/>
                        </a:rPr>
                        <a:t>SignalR</a:t>
                      </a:r>
                      <a:endParaRPr lang="hu-HU" sz="20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6211785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sng" strike="noStrike">
                          <a:effectLst/>
                        </a:rPr>
                        <a:t>Overhead (format)</a:t>
                      </a:r>
                      <a:endParaRPr lang="hu-HU" sz="20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SMALL (binary)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BIG (XML)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OK (JSON)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 dirty="0">
                          <a:effectLst/>
                        </a:rPr>
                        <a:t>SMALL </a:t>
                      </a:r>
                      <a:r>
                        <a:rPr lang="hu-HU" sz="2000" b="1" u="none" strike="noStrike" dirty="0" smtClean="0">
                          <a:effectLst/>
                        </a:rPr>
                        <a:t>(</a:t>
                      </a:r>
                      <a:r>
                        <a:rPr lang="hu-HU" sz="2000" b="1" u="none" strike="noStrike" dirty="0" err="1" smtClean="0">
                          <a:effectLst/>
                        </a:rPr>
                        <a:t>custom</a:t>
                      </a:r>
                      <a:r>
                        <a:rPr lang="hu-HU" sz="2000" b="1" u="none" strike="noStrike" dirty="0">
                          <a:effectLst/>
                        </a:rPr>
                        <a:t>)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OK (JSON)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2250638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sng" strike="noStrike">
                          <a:effectLst/>
                        </a:rPr>
                        <a:t>Overhead (comm)</a:t>
                      </a:r>
                      <a:endParaRPr lang="hu-HU" sz="20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 dirty="0">
                          <a:effectLst/>
                        </a:rPr>
                        <a:t>SMALL (</a:t>
                      </a:r>
                      <a:r>
                        <a:rPr lang="hu-HU" sz="2000" b="1" u="none" strike="noStrike" dirty="0" err="1">
                          <a:effectLst/>
                        </a:rPr>
                        <a:t>raw</a:t>
                      </a:r>
                      <a:r>
                        <a:rPr lang="hu-HU" sz="2000" b="1" u="none" strike="noStrike" dirty="0">
                          <a:effectLst/>
                        </a:rPr>
                        <a:t> </a:t>
                      </a:r>
                      <a:r>
                        <a:rPr lang="hu-HU" sz="2000" b="1" u="none" strike="noStrike" dirty="0" err="1" smtClean="0">
                          <a:effectLst/>
                        </a:rPr>
                        <a:t>tcp</a:t>
                      </a:r>
                      <a:r>
                        <a:rPr lang="hu-HU" sz="2000" b="1" u="none" strike="noStrike" dirty="0" smtClean="0">
                          <a:effectLst/>
                        </a:rPr>
                        <a:t>/</a:t>
                      </a:r>
                      <a:r>
                        <a:rPr lang="hu-HU" sz="2000" b="1" u="none" strike="noStrike" dirty="0" err="1" smtClean="0">
                          <a:effectLst/>
                        </a:rPr>
                        <a:t>udp</a:t>
                      </a:r>
                      <a:r>
                        <a:rPr lang="hu-HU" sz="2000" b="1" u="none" strike="noStrike" dirty="0" smtClean="0">
                          <a:effectLst/>
                        </a:rPr>
                        <a:t>)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BIG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 dirty="0" smtClean="0">
                          <a:effectLst/>
                        </a:rPr>
                        <a:t>BIG (?)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 dirty="0" smtClean="0">
                          <a:effectLst/>
                        </a:rPr>
                        <a:t>SMALL (</a:t>
                      </a:r>
                      <a:r>
                        <a:rPr lang="hu-HU" sz="2000" b="1" u="none" strike="noStrike" dirty="0" err="1" smtClean="0">
                          <a:effectLst/>
                        </a:rPr>
                        <a:t>custom</a:t>
                      </a:r>
                      <a:r>
                        <a:rPr lang="hu-HU" sz="2000" b="1" u="none" strike="noStrike" dirty="0" smtClean="0">
                          <a:effectLst/>
                        </a:rPr>
                        <a:t>)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 dirty="0" smtClean="0">
                          <a:effectLst/>
                        </a:rPr>
                        <a:t>BIG (?)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8991496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sng" strike="noStrike" dirty="0">
                          <a:effectLst/>
                        </a:rPr>
                        <a:t>MS/C# </a:t>
                      </a:r>
                      <a:r>
                        <a:rPr lang="hu-HU" sz="2000" b="1" u="sng" strike="noStrike" dirty="0" err="1">
                          <a:effectLst/>
                        </a:rPr>
                        <a:t>specific</a:t>
                      </a:r>
                      <a:endParaRPr lang="hu-HU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 dirty="0">
                          <a:effectLst/>
                        </a:rPr>
                        <a:t>NO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NO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 dirty="0">
                          <a:effectLst/>
                        </a:rPr>
                        <a:t>NO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YES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 dirty="0">
                          <a:effectLst/>
                        </a:rPr>
                        <a:t>NO? (JS)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332032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sng" strike="noStrike">
                          <a:effectLst/>
                        </a:rPr>
                        <a:t>Complex types?</a:t>
                      </a:r>
                      <a:endParaRPr lang="hu-HU" sz="20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NO (manual)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YES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 dirty="0">
                          <a:effectLst/>
                        </a:rPr>
                        <a:t>YES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YES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 dirty="0">
                          <a:effectLst/>
                        </a:rPr>
                        <a:t>YES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6662297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sng" strike="noStrike">
                          <a:effectLst/>
                        </a:rPr>
                        <a:t>Code generation</a:t>
                      </a:r>
                      <a:endParaRPr lang="hu-HU" sz="20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NO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YES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 dirty="0" smtClean="0">
                          <a:effectLst/>
                        </a:rPr>
                        <a:t>NO (?)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YES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 dirty="0" smtClean="0">
                          <a:effectLst/>
                        </a:rPr>
                        <a:t>NO (?)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0151066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sng" strike="noStrike">
                          <a:effectLst/>
                        </a:rPr>
                        <a:t>Webserver needed</a:t>
                      </a:r>
                      <a:endParaRPr lang="hu-HU" sz="20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NO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YES (?)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YES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NO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YES (?)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4211418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sng" strike="noStrike">
                          <a:effectLst/>
                        </a:rPr>
                        <a:t>Bi-directional</a:t>
                      </a:r>
                      <a:endParaRPr lang="hu-HU" sz="20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YES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NO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NO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YES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YES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7385983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sng" strike="noStrike">
                          <a:effectLst/>
                        </a:rPr>
                        <a:t>Mature?</a:t>
                      </a:r>
                      <a:endParaRPr lang="hu-HU" sz="20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YES!!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YES!!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YES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YES?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NO?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2639875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sng" strike="noStrike" dirty="0" err="1">
                          <a:effectLst/>
                        </a:rPr>
                        <a:t>Implementation</a:t>
                      </a:r>
                      <a:r>
                        <a:rPr lang="hu-HU" sz="2000" b="1" u="sng" strike="noStrike" dirty="0">
                          <a:effectLst/>
                        </a:rPr>
                        <a:t> </a:t>
                      </a:r>
                      <a:r>
                        <a:rPr lang="hu-HU" sz="2000" b="1" u="sng" strike="noStrike" dirty="0" err="1">
                          <a:effectLst/>
                        </a:rPr>
                        <a:t>diff</a:t>
                      </a:r>
                      <a:r>
                        <a:rPr lang="hu-HU" sz="2000" b="1" u="sng" strike="noStrike" dirty="0">
                          <a:effectLst/>
                        </a:rPr>
                        <a:t>.</a:t>
                      </a:r>
                      <a:endParaRPr lang="hu-HU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HARD!!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EASY!!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OK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EASY?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 dirty="0">
                          <a:effectLst/>
                        </a:rPr>
                        <a:t>OK?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3627739"/>
                  </a:ext>
                </a:extLst>
              </a:tr>
            </a:tbl>
          </a:graphicData>
        </a:graphic>
      </p:graphicFrame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19723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gRPC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.NET CORE 3-ban sincs még WCF</a:t>
            </a:r>
            <a:br>
              <a:rPr lang="hu-HU" dirty="0" smtClean="0"/>
            </a:br>
            <a:r>
              <a:rPr lang="hu-HU" dirty="0" smtClean="0"/>
              <a:t>(rossz nyelvek szerint soha nem is lesz – MS tagadja?)</a:t>
            </a:r>
          </a:p>
          <a:p>
            <a:pPr lvl="1"/>
            <a:r>
              <a:rPr lang="hu-HU" dirty="0" err="1" smtClean="0"/>
              <a:t>SignalR</a:t>
            </a:r>
            <a:r>
              <a:rPr lang="hu-HU" dirty="0" smtClean="0"/>
              <a:t> van az ASP.NET </a:t>
            </a:r>
            <a:r>
              <a:rPr lang="hu-HU" dirty="0" err="1" smtClean="0"/>
              <a:t>core-ban</a:t>
            </a:r>
            <a:r>
              <a:rPr lang="hu-HU" dirty="0" smtClean="0"/>
              <a:t>, valószínűleg marad is, de nem lesz elterjedt technológia (</a:t>
            </a:r>
            <a:r>
              <a:rPr lang="hu-HU" dirty="0" err="1" smtClean="0"/>
              <a:t>imho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WCF </a:t>
            </a:r>
            <a:r>
              <a:rPr lang="hu-HU" dirty="0" err="1" smtClean="0"/>
              <a:t>net.tcp</a:t>
            </a:r>
            <a:r>
              <a:rPr lang="hu-HU" dirty="0" smtClean="0"/>
              <a:t> </a:t>
            </a:r>
            <a:r>
              <a:rPr lang="hu-HU" dirty="0" err="1" smtClean="0"/>
              <a:t>binary</a:t>
            </a:r>
            <a:r>
              <a:rPr lang="hu-HU" dirty="0" smtClean="0"/>
              <a:t>: ??????</a:t>
            </a:r>
          </a:p>
          <a:p>
            <a:r>
              <a:rPr lang="hu-HU" dirty="0" smtClean="0"/>
              <a:t>REST </a:t>
            </a:r>
            <a:r>
              <a:rPr lang="hu-HU" dirty="0" err="1" smtClean="0"/>
              <a:t>api</a:t>
            </a:r>
            <a:r>
              <a:rPr lang="hu-HU" dirty="0" smtClean="0"/>
              <a:t> továbbra is elérhető, soksoksok </a:t>
            </a:r>
            <a:r>
              <a:rPr lang="hu-HU" dirty="0" err="1" smtClean="0"/>
              <a:t>library</a:t>
            </a:r>
            <a:endParaRPr lang="hu-HU" dirty="0" smtClean="0"/>
          </a:p>
          <a:p>
            <a:pPr lvl="1"/>
            <a:r>
              <a:rPr lang="hu-HU" dirty="0" err="1" smtClean="0"/>
              <a:t>WebClient</a:t>
            </a:r>
            <a:r>
              <a:rPr lang="hu-HU" dirty="0" smtClean="0"/>
              <a:t> / </a:t>
            </a:r>
            <a:r>
              <a:rPr lang="hu-HU" dirty="0" err="1" smtClean="0"/>
              <a:t>HTTPClient</a:t>
            </a:r>
            <a:endParaRPr lang="hu-HU" dirty="0" smtClean="0"/>
          </a:p>
          <a:p>
            <a:pPr lvl="1"/>
            <a:r>
              <a:rPr lang="hu-HU" dirty="0" err="1" smtClean="0"/>
              <a:t>NSwag</a:t>
            </a:r>
            <a:r>
              <a:rPr lang="hu-HU" dirty="0" smtClean="0"/>
              <a:t> (</a:t>
            </a:r>
            <a:r>
              <a:rPr lang="hu-HU" dirty="0" err="1" smtClean="0"/>
              <a:t>class</a:t>
            </a:r>
            <a:r>
              <a:rPr lang="hu-HU" dirty="0" smtClean="0"/>
              <a:t> </a:t>
            </a:r>
            <a:r>
              <a:rPr lang="hu-HU" dirty="0" err="1" smtClean="0"/>
              <a:t>generation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json</a:t>
            </a:r>
            <a:r>
              <a:rPr lang="hu-HU" dirty="0"/>
              <a:t> </a:t>
            </a:r>
            <a:r>
              <a:rPr lang="hu-HU" dirty="0" err="1" smtClean="0"/>
              <a:t>replies</a:t>
            </a:r>
            <a:r>
              <a:rPr lang="hu-HU" dirty="0" smtClean="0"/>
              <a:t> / </a:t>
            </a:r>
            <a:r>
              <a:rPr lang="hu-HU" dirty="0" err="1" smtClean="0"/>
              <a:t>schema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gRPC</a:t>
            </a:r>
            <a:r>
              <a:rPr lang="hu-HU" dirty="0" smtClean="0"/>
              <a:t> </a:t>
            </a:r>
            <a:r>
              <a:rPr lang="hu-HU" dirty="0" err="1" smtClean="0"/>
              <a:t>library</a:t>
            </a:r>
            <a:r>
              <a:rPr lang="hu-HU" dirty="0" smtClean="0"/>
              <a:t>: HTTP/2</a:t>
            </a:r>
          </a:p>
          <a:p>
            <a:pPr lvl="1"/>
            <a:r>
              <a:rPr lang="hu-HU" dirty="0" smtClean="0"/>
              <a:t>Grpc.io, </a:t>
            </a:r>
            <a:r>
              <a:rPr lang="hu-HU" dirty="0" err="1" smtClean="0"/>
              <a:t>opensource</a:t>
            </a:r>
            <a:r>
              <a:rPr lang="hu-HU" dirty="0" smtClean="0"/>
              <a:t>, MS javaslat is az erre való áttérés</a:t>
            </a:r>
          </a:p>
          <a:p>
            <a:pPr lvl="1"/>
            <a:r>
              <a:rPr lang="hu-HU" dirty="0" err="1" smtClean="0"/>
              <a:t>Protobuf</a:t>
            </a:r>
            <a:r>
              <a:rPr lang="hu-HU" dirty="0" smtClean="0"/>
              <a:t>-net, </a:t>
            </a:r>
            <a:r>
              <a:rPr lang="hu-HU" dirty="0" err="1" smtClean="0"/>
              <a:t>grpc</a:t>
            </a:r>
            <a:r>
              <a:rPr lang="hu-HU" dirty="0"/>
              <a:t>-net </a:t>
            </a:r>
            <a:r>
              <a:rPr lang="hu-HU" dirty="0" smtClean="0"/>
              <a:t>(</a:t>
            </a:r>
            <a:r>
              <a:rPr lang="hu-HU" dirty="0" err="1" smtClean="0"/>
              <a:t>github</a:t>
            </a:r>
            <a:r>
              <a:rPr lang="hu-HU" dirty="0" smtClean="0"/>
              <a:t>: </a:t>
            </a:r>
            <a:r>
              <a:rPr lang="hu-HU" dirty="0" err="1" smtClean="0"/>
              <a:t>protobuf-net.Grpc</a:t>
            </a:r>
            <a:r>
              <a:rPr lang="hu-HU" dirty="0" smtClean="0"/>
              <a:t>): nincs automata MEX</a:t>
            </a:r>
          </a:p>
          <a:p>
            <a:pPr lvl="1"/>
            <a:r>
              <a:rPr lang="hu-HU" dirty="0" err="1"/>
              <a:t>MyServer</a:t>
            </a:r>
            <a:r>
              <a:rPr lang="hu-HU" dirty="0"/>
              <a:t> : </a:t>
            </a:r>
            <a:r>
              <a:rPr lang="hu-HU" dirty="0" err="1" smtClean="0"/>
              <a:t>IMyAmazingService</a:t>
            </a:r>
            <a:endParaRPr lang="hu-HU" dirty="0" smtClean="0"/>
          </a:p>
          <a:p>
            <a:pPr lvl="1"/>
            <a:r>
              <a:rPr lang="hu-HU" dirty="0" err="1" smtClean="0"/>
              <a:t>client</a:t>
            </a:r>
            <a:r>
              <a:rPr lang="hu-HU" dirty="0" smtClean="0"/>
              <a:t> </a:t>
            </a:r>
            <a:r>
              <a:rPr lang="hu-HU" dirty="0"/>
              <a:t>= </a:t>
            </a:r>
            <a:r>
              <a:rPr lang="hu-HU" dirty="0" err="1"/>
              <a:t>http.CreateGrpcService</a:t>
            </a:r>
            <a:r>
              <a:rPr lang="hu-HU" dirty="0"/>
              <a:t>&lt;</a:t>
            </a:r>
            <a:r>
              <a:rPr lang="hu-HU" dirty="0" err="1"/>
              <a:t>IMyAmazingService</a:t>
            </a:r>
            <a:r>
              <a:rPr lang="hu-HU" dirty="0" smtClean="0"/>
              <a:t>&gt;();</a:t>
            </a:r>
          </a:p>
          <a:p>
            <a:pPr lvl="1"/>
            <a:r>
              <a:rPr lang="hu-HU" dirty="0" smtClean="0"/>
              <a:t>Hasonlóan egyszerű (talán az </a:t>
            </a:r>
            <a:r>
              <a:rPr lang="hu-HU" dirty="0" err="1" smtClean="0"/>
              <a:t>app.config</a:t>
            </a:r>
            <a:r>
              <a:rPr lang="hu-HU" dirty="0" smtClean="0"/>
              <a:t> hiánya miatt még jobban), mint a WCF</a:t>
            </a:r>
          </a:p>
          <a:p>
            <a:r>
              <a:rPr lang="hu-HU" dirty="0" smtClean="0"/>
              <a:t>A WCF jövője: </a:t>
            </a:r>
            <a:r>
              <a:rPr lang="hu-HU" dirty="0" smtClean="0"/>
              <a:t>kétséges</a:t>
            </a:r>
            <a:endParaRPr lang="hu-HU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9377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2B4607-7461-4212-824A-80C2AA698AE4}" type="slidenum">
              <a:rPr lang="hu-HU" smtClean="0"/>
              <a:pPr>
                <a:defRPr/>
              </a:pPr>
              <a:t>36</a:t>
            </a:fld>
            <a:endParaRPr lang="hu-H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2B4607-7461-4212-824A-80C2AA698AE4}" type="slidenum">
              <a:rPr lang="hu-HU" smtClean="0"/>
              <a:pPr>
                <a:defRPr/>
              </a:pPr>
              <a:t>37</a:t>
            </a:fld>
            <a:endParaRPr lang="hu-H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SEO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4" y="1268700"/>
            <a:ext cx="9073260" cy="211236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4" b="12891"/>
          <a:stretch/>
        </p:blipFill>
        <p:spPr>
          <a:xfrm>
            <a:off x="1745470" y="3764808"/>
            <a:ext cx="6481365" cy="1862305"/>
          </a:xfrm>
          <a:prstGeom prst="rect">
            <a:avLst/>
          </a:prstGeom>
        </p:spPr>
      </p:pic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37185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Web</a:t>
            </a:r>
            <a:r>
              <a:rPr lang="hu-HU" dirty="0" smtClean="0"/>
              <a:t>es szolgáltatások</a:t>
            </a:r>
            <a:endParaRPr lang="en-GB" dirty="0" smtClean="0"/>
          </a:p>
        </p:txBody>
      </p:sp>
      <p:sp>
        <p:nvSpPr>
          <p:cNvPr id="11267" name="Tartalom helye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Szokványos bemenet</a:t>
            </a:r>
            <a:r>
              <a:rPr lang="en-GB" dirty="0" smtClean="0"/>
              <a:t>: GET/POST/SESSION/COOKIES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(extra input: manapság az egyéb HTTP kulcsszavakat is használjuk)</a:t>
            </a:r>
            <a:endParaRPr lang="en-GB" dirty="0" smtClean="0"/>
          </a:p>
          <a:p>
            <a:pPr eaLnBrk="1" hangingPunct="1"/>
            <a:r>
              <a:rPr lang="hu-HU" dirty="0" smtClean="0"/>
              <a:t>Szokványos kimenet</a:t>
            </a:r>
            <a:r>
              <a:rPr lang="en-GB" dirty="0" smtClean="0"/>
              <a:t>: HTML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hu-HU" dirty="0" smtClean="0"/>
              <a:t>Sokszor nem egyszerű file-t akarunk letölteni, hanem műveletet akarunk végrehajtani a szerveren</a:t>
            </a:r>
            <a:endParaRPr lang="en-GB" dirty="0" smtClean="0"/>
          </a:p>
          <a:p>
            <a:pPr eaLnBrk="1" hangingPunct="1"/>
            <a:r>
              <a:rPr lang="hu-HU" dirty="0" smtClean="0"/>
              <a:t>Cél</a:t>
            </a:r>
            <a:r>
              <a:rPr lang="en-GB" dirty="0" smtClean="0"/>
              <a:t>: </a:t>
            </a:r>
            <a:r>
              <a:rPr lang="hu-HU" dirty="0" smtClean="0"/>
              <a:t>mindezt egyszerűen, </a:t>
            </a:r>
            <a:r>
              <a:rPr lang="en-GB" dirty="0" smtClean="0"/>
              <a:t>platform- </a:t>
            </a:r>
            <a:r>
              <a:rPr lang="hu-HU" dirty="0" smtClean="0"/>
              <a:t>és nyelv-függetlenül, könnyen implementálhatóan</a:t>
            </a:r>
            <a:endParaRPr lang="en-GB" dirty="0" smtClean="0"/>
          </a:p>
          <a:p>
            <a:pPr eaLnBrk="1" hangingPunct="1"/>
            <a:endParaRPr lang="en-GB" dirty="0"/>
          </a:p>
          <a:p>
            <a:pPr eaLnBrk="1" hangingPunct="1"/>
            <a:r>
              <a:rPr lang="hu-HU" dirty="0" smtClean="0"/>
              <a:t>Első kérdés: adatkódolás, lehetőleg platform- és nyelvfüggetlenül</a:t>
            </a:r>
          </a:p>
          <a:p>
            <a:pPr eaLnBrk="1" hangingPunct="1"/>
            <a:r>
              <a:rPr lang="hu-HU" dirty="0" smtClean="0"/>
              <a:t>Második kérdés: adattovábbítási módszerek</a:t>
            </a:r>
            <a:endParaRPr lang="en-GB" dirty="0" smtClean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2B4607-7461-4212-824A-80C2AA698AE4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94234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Alacsony szintű adatkódolás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107950" y="548600"/>
            <a:ext cx="8928100" cy="5833048"/>
          </a:xfrm>
        </p:spPr>
        <p:txBody>
          <a:bodyPr/>
          <a:lstStyle/>
          <a:p>
            <a:r>
              <a:rPr lang="hu-HU" dirty="0" smtClean="0"/>
              <a:t>Nyelvfüggő – a legegyszerűbb típustól kezdve </a:t>
            </a:r>
          </a:p>
          <a:p>
            <a:r>
              <a:rPr lang="hu-HU" dirty="0" err="1"/>
              <a:t>b</a:t>
            </a:r>
            <a:r>
              <a:rPr lang="hu-HU" dirty="0" err="1" smtClean="0"/>
              <a:t>ool</a:t>
            </a:r>
            <a:endParaRPr lang="hu-HU" dirty="0" smtClean="0"/>
          </a:p>
          <a:p>
            <a:pPr lvl="1"/>
            <a:r>
              <a:rPr lang="hu-HU" dirty="0"/>
              <a:t>„</a:t>
            </a:r>
            <a:r>
              <a:rPr lang="hu-HU" dirty="0" err="1"/>
              <a:t>Encode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string</a:t>
            </a:r>
            <a:r>
              <a:rPr lang="hu-HU" dirty="0"/>
              <a:t>” </a:t>
            </a:r>
            <a:r>
              <a:rPr lang="hu-HU" dirty="0" err="1"/>
              <a:t>vs</a:t>
            </a:r>
            <a:r>
              <a:rPr lang="hu-HU" dirty="0"/>
              <a:t> „</a:t>
            </a:r>
            <a:r>
              <a:rPr lang="hu-HU" dirty="0" err="1"/>
              <a:t>Binary</a:t>
            </a:r>
            <a:r>
              <a:rPr lang="hu-HU" dirty="0"/>
              <a:t> </a:t>
            </a:r>
            <a:r>
              <a:rPr lang="hu-HU" dirty="0" err="1"/>
              <a:t>encoding</a:t>
            </a:r>
            <a:r>
              <a:rPr lang="hu-HU" dirty="0"/>
              <a:t>”</a:t>
            </a:r>
          </a:p>
          <a:p>
            <a:pPr lvl="1"/>
            <a:r>
              <a:rPr lang="hu-HU" dirty="0" smtClean="0"/>
              <a:t>Előbbi esteben: 0/F/</a:t>
            </a:r>
            <a:r>
              <a:rPr lang="hu-HU" dirty="0" err="1" smtClean="0"/>
              <a:t>False</a:t>
            </a:r>
            <a:r>
              <a:rPr lang="hu-HU" dirty="0" smtClean="0"/>
              <a:t>/FALSE/HAMIS? Utóbbi esetben: hány biten?</a:t>
            </a:r>
          </a:p>
          <a:p>
            <a:r>
              <a:rPr lang="hu-HU" dirty="0" smtClean="0"/>
              <a:t>int/</a:t>
            </a:r>
            <a:r>
              <a:rPr lang="hu-HU" dirty="0" err="1" smtClean="0"/>
              <a:t>long</a:t>
            </a:r>
            <a:endParaRPr lang="hu-HU" dirty="0" smtClean="0"/>
          </a:p>
          <a:p>
            <a:pPr lvl="1"/>
            <a:r>
              <a:rPr lang="hu-HU" dirty="0"/>
              <a:t>„</a:t>
            </a:r>
            <a:r>
              <a:rPr lang="hu-HU" dirty="0" err="1"/>
              <a:t>Encode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string</a:t>
            </a:r>
            <a:r>
              <a:rPr lang="hu-HU" dirty="0"/>
              <a:t>” </a:t>
            </a:r>
            <a:r>
              <a:rPr lang="hu-HU" dirty="0" err="1"/>
              <a:t>vs</a:t>
            </a:r>
            <a:r>
              <a:rPr lang="hu-HU" dirty="0"/>
              <a:t> „</a:t>
            </a:r>
            <a:r>
              <a:rPr lang="hu-HU" dirty="0" err="1"/>
              <a:t>Binary</a:t>
            </a:r>
            <a:r>
              <a:rPr lang="hu-HU" dirty="0"/>
              <a:t> </a:t>
            </a:r>
            <a:r>
              <a:rPr lang="hu-HU" dirty="0" err="1"/>
              <a:t>encoding</a:t>
            </a:r>
            <a:r>
              <a:rPr lang="hu-HU" dirty="0" smtClean="0"/>
              <a:t>”</a:t>
            </a:r>
          </a:p>
          <a:p>
            <a:pPr lvl="1"/>
            <a:r>
              <a:rPr lang="hu-HU" dirty="0" smtClean="0"/>
              <a:t>Utóbbi esetben: MSB </a:t>
            </a:r>
            <a:r>
              <a:rPr lang="hu-HU" dirty="0" err="1" smtClean="0"/>
              <a:t>first</a:t>
            </a:r>
            <a:r>
              <a:rPr lang="hu-HU" dirty="0" smtClean="0"/>
              <a:t> </a:t>
            </a:r>
            <a:r>
              <a:rPr lang="hu-HU" dirty="0" err="1" smtClean="0"/>
              <a:t>vs</a:t>
            </a:r>
            <a:r>
              <a:rPr lang="hu-HU" dirty="0" smtClean="0"/>
              <a:t> LSB </a:t>
            </a:r>
            <a:r>
              <a:rPr lang="hu-HU" dirty="0" err="1" smtClean="0"/>
              <a:t>first</a:t>
            </a:r>
            <a:r>
              <a:rPr lang="hu-HU" dirty="0" smtClean="0"/>
              <a:t>?</a:t>
            </a:r>
          </a:p>
          <a:p>
            <a:r>
              <a:rPr lang="hu-HU" dirty="0" err="1"/>
              <a:t>f</a:t>
            </a:r>
            <a:r>
              <a:rPr lang="hu-HU" dirty="0" err="1" smtClean="0"/>
              <a:t>loat</a:t>
            </a:r>
            <a:r>
              <a:rPr lang="hu-HU" dirty="0" smtClean="0"/>
              <a:t>/</a:t>
            </a:r>
            <a:r>
              <a:rPr lang="hu-HU" dirty="0" err="1" smtClean="0"/>
              <a:t>double</a:t>
            </a:r>
            <a:endParaRPr lang="hu-HU" dirty="0" smtClean="0"/>
          </a:p>
          <a:p>
            <a:pPr lvl="1"/>
            <a:r>
              <a:rPr lang="hu-HU" dirty="0" smtClean="0"/>
              <a:t>„</a:t>
            </a:r>
            <a:r>
              <a:rPr lang="hu-HU" dirty="0" err="1" smtClean="0"/>
              <a:t>Encode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string</a:t>
            </a:r>
            <a:r>
              <a:rPr lang="hu-HU" dirty="0" smtClean="0"/>
              <a:t>” </a:t>
            </a:r>
            <a:r>
              <a:rPr lang="hu-HU" dirty="0" err="1" smtClean="0"/>
              <a:t>vs</a:t>
            </a:r>
            <a:r>
              <a:rPr lang="hu-HU" dirty="0" smtClean="0"/>
              <a:t> „</a:t>
            </a:r>
            <a:r>
              <a:rPr lang="hu-HU" dirty="0" err="1" smtClean="0"/>
              <a:t>Binary</a:t>
            </a:r>
            <a:r>
              <a:rPr lang="hu-HU" dirty="0" smtClean="0"/>
              <a:t> </a:t>
            </a:r>
            <a:r>
              <a:rPr lang="hu-HU" dirty="0" err="1" smtClean="0"/>
              <a:t>encoding</a:t>
            </a:r>
            <a:r>
              <a:rPr lang="hu-HU" dirty="0" smtClean="0"/>
              <a:t>”</a:t>
            </a:r>
          </a:p>
          <a:p>
            <a:pPr lvl="1"/>
            <a:r>
              <a:rPr lang="hu-HU" dirty="0" smtClean="0"/>
              <a:t>Előbbi esetben: tizedesvessző vagy tizedespont; normalizált alak vagy nem?</a:t>
            </a:r>
          </a:p>
          <a:p>
            <a:r>
              <a:rPr lang="hu-HU" dirty="0" err="1" smtClean="0"/>
              <a:t>string</a:t>
            </a:r>
            <a:r>
              <a:rPr lang="hu-HU" dirty="0" smtClean="0"/>
              <a:t>/</a:t>
            </a:r>
            <a:r>
              <a:rPr lang="hu-HU" dirty="0" err="1" smtClean="0"/>
              <a:t>char</a:t>
            </a:r>
            <a:endParaRPr lang="hu-HU" dirty="0" smtClean="0"/>
          </a:p>
          <a:p>
            <a:pPr lvl="1"/>
            <a:r>
              <a:rPr lang="hu-HU" dirty="0" smtClean="0"/>
              <a:t>Modern magas szintű nyelveken (C#, Java) általában fix és mindent jól/értelemszerűen kódol (UTF8 / Unicode)</a:t>
            </a:r>
          </a:p>
          <a:p>
            <a:pPr lvl="1"/>
            <a:r>
              <a:rPr lang="hu-HU" dirty="0" smtClean="0"/>
              <a:t>Kevésbé modern magas szintű nyelveken (PHP) fix és furcsaságok (pl. </a:t>
            </a:r>
            <a:r>
              <a:rPr lang="hu-HU" dirty="0" err="1" smtClean="0"/>
              <a:t>strtoupper</a:t>
            </a:r>
            <a:r>
              <a:rPr lang="hu-HU" dirty="0" smtClean="0"/>
              <a:t> </a:t>
            </a:r>
            <a:r>
              <a:rPr lang="hu-HU" dirty="0" err="1" smtClean="0"/>
              <a:t>vs</a:t>
            </a:r>
            <a:r>
              <a:rPr lang="hu-HU" dirty="0" smtClean="0"/>
              <a:t> </a:t>
            </a:r>
            <a:r>
              <a:rPr lang="hu-HU" dirty="0" err="1" smtClean="0"/>
              <a:t>mb_strtoupper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Alacsony szintű nyelveken (C++) tetszőleges és SOK furcsaság (</a:t>
            </a:r>
            <a:r>
              <a:rPr lang="hu-HU" dirty="0" err="1" smtClean="0"/>
              <a:t>char</a:t>
            </a:r>
            <a:r>
              <a:rPr lang="hu-HU" dirty="0" smtClean="0"/>
              <a:t>[], </a:t>
            </a:r>
            <a:r>
              <a:rPr lang="hu-HU" dirty="0" err="1" smtClean="0"/>
              <a:t>char</a:t>
            </a:r>
            <a:r>
              <a:rPr lang="hu-HU" dirty="0" smtClean="0"/>
              <a:t>*, </a:t>
            </a:r>
            <a:r>
              <a:rPr lang="hu-HU" dirty="0" err="1" smtClean="0"/>
              <a:t>wchar_t</a:t>
            </a:r>
            <a:r>
              <a:rPr lang="hu-HU" dirty="0" smtClean="0"/>
              <a:t>*, </a:t>
            </a:r>
            <a:r>
              <a:rPr lang="hu-HU" dirty="0" err="1" smtClean="0"/>
              <a:t>std</a:t>
            </a:r>
            <a:r>
              <a:rPr lang="hu-HU" dirty="0" smtClean="0"/>
              <a:t>::</a:t>
            </a:r>
            <a:r>
              <a:rPr lang="hu-HU" dirty="0" err="1" smtClean="0"/>
              <a:t>string</a:t>
            </a:r>
            <a:r>
              <a:rPr lang="hu-HU" dirty="0" smtClean="0"/>
              <a:t>, </a:t>
            </a:r>
            <a:r>
              <a:rPr lang="hu-HU" dirty="0" err="1" smtClean="0"/>
              <a:t>std</a:t>
            </a:r>
            <a:r>
              <a:rPr lang="hu-HU" dirty="0" smtClean="0"/>
              <a:t>::</a:t>
            </a:r>
            <a:r>
              <a:rPr lang="hu-HU" dirty="0" err="1" smtClean="0"/>
              <a:t>wstring</a:t>
            </a:r>
            <a:r>
              <a:rPr lang="hu-HU" dirty="0" smtClean="0"/>
              <a:t>, </a:t>
            </a:r>
            <a:r>
              <a:rPr lang="hu-HU" dirty="0" err="1" smtClean="0"/>
              <a:t>QString</a:t>
            </a:r>
            <a:r>
              <a:rPr lang="hu-HU" dirty="0" smtClean="0"/>
              <a:t>, </a:t>
            </a:r>
            <a:r>
              <a:rPr lang="hu-HU" dirty="0" err="1" smtClean="0"/>
              <a:t>CString</a:t>
            </a:r>
            <a:r>
              <a:rPr lang="hu-HU" dirty="0" smtClean="0"/>
              <a:t>, </a:t>
            </a:r>
            <a:r>
              <a:rPr lang="hu-HU" dirty="0" err="1" smtClean="0"/>
              <a:t>fbstring</a:t>
            </a:r>
            <a:r>
              <a:rPr lang="hu-HU" dirty="0" smtClean="0"/>
              <a:t>)</a:t>
            </a:r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66812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Bonyolultabb adat kódolása - XML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5898670" y="908650"/>
            <a:ext cx="3076889" cy="4941705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</a:pPr>
            <a:r>
              <a:rPr lang="hu-HU" dirty="0" smtClean="0"/>
              <a:t>Szigorú formátum</a:t>
            </a:r>
          </a:p>
          <a:p>
            <a:pPr>
              <a:defRPr/>
            </a:pPr>
            <a:r>
              <a:rPr lang="hu-HU" dirty="0">
                <a:cs typeface="Times New Roman" pitchFamily="18" charset="0"/>
                <a:sym typeface="Wingdings" pitchFamily="2" charset="2"/>
              </a:rPr>
              <a:t>XML </a:t>
            </a:r>
            <a:r>
              <a:rPr lang="hu-HU" dirty="0" smtClean="0">
                <a:cs typeface="Times New Roman" pitchFamily="18" charset="0"/>
                <a:sym typeface="Wingdings" pitchFamily="2" charset="2"/>
              </a:rPr>
              <a:t>deklaráció + XML </a:t>
            </a:r>
            <a:r>
              <a:rPr lang="hu-HU" dirty="0" err="1" smtClean="0">
                <a:cs typeface="Times New Roman" pitchFamily="18" charset="0"/>
                <a:sym typeface="Wingdings" pitchFamily="2" charset="2"/>
              </a:rPr>
              <a:t>node</a:t>
            </a:r>
            <a:r>
              <a:rPr lang="hu-HU" dirty="0" smtClean="0">
                <a:cs typeface="Times New Roman" pitchFamily="18" charset="0"/>
                <a:sym typeface="Wingdings" pitchFamily="2" charset="2"/>
              </a:rPr>
              <a:t> + XML </a:t>
            </a:r>
            <a:r>
              <a:rPr lang="en-US" dirty="0" err="1" smtClean="0">
                <a:cs typeface="Times New Roman" pitchFamily="18" charset="0"/>
                <a:sym typeface="Wingdings" pitchFamily="2" charset="2"/>
              </a:rPr>
              <a:t>attribut</a:t>
            </a:r>
            <a:r>
              <a:rPr lang="hu-HU" dirty="0" smtClean="0">
                <a:cs typeface="Times New Roman" pitchFamily="18" charset="0"/>
                <a:sym typeface="Wingdings" pitchFamily="2" charset="2"/>
              </a:rPr>
              <a:t>e</a:t>
            </a:r>
          </a:p>
          <a:p>
            <a:pPr>
              <a:defRPr/>
            </a:pPr>
            <a:r>
              <a:rPr lang="hu-HU" dirty="0" smtClean="0">
                <a:cs typeface="Times New Roman" pitchFamily="18" charset="0"/>
                <a:sym typeface="Wingdings" pitchFamily="2" charset="2"/>
              </a:rPr>
              <a:t>Bonyolultabb adatszerkezet elkódolása is lehetséges!</a:t>
            </a:r>
          </a:p>
          <a:p>
            <a:pPr>
              <a:defRPr/>
            </a:pPr>
            <a:r>
              <a:rPr lang="hu-HU" dirty="0" smtClean="0">
                <a:cs typeface="Times New Roman" pitchFamily="18" charset="0"/>
                <a:sym typeface="Wingdings" pitchFamily="2" charset="2"/>
              </a:rPr>
              <a:t>„</a:t>
            </a:r>
            <a:r>
              <a:rPr lang="hu-HU" dirty="0" err="1" smtClean="0">
                <a:cs typeface="Times New Roman" pitchFamily="18" charset="0"/>
                <a:sym typeface="Wingdings" pitchFamily="2" charset="2"/>
              </a:rPr>
              <a:t>Encode</a:t>
            </a:r>
            <a:r>
              <a:rPr lang="hu-HU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hu-HU" dirty="0" err="1" smtClean="0">
                <a:cs typeface="Times New Roman" pitchFamily="18" charset="0"/>
                <a:sym typeface="Wingdings" pitchFamily="2" charset="2"/>
              </a:rPr>
              <a:t>as</a:t>
            </a:r>
            <a:r>
              <a:rPr lang="hu-HU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hu-HU" dirty="0" err="1" smtClean="0">
                <a:cs typeface="Times New Roman" pitchFamily="18" charset="0"/>
                <a:sym typeface="Wingdings" pitchFamily="2" charset="2"/>
              </a:rPr>
              <a:t>string</a:t>
            </a:r>
            <a:r>
              <a:rPr lang="hu-HU" dirty="0" smtClean="0">
                <a:cs typeface="Times New Roman" pitchFamily="18" charset="0"/>
                <a:sym typeface="Wingdings" pitchFamily="2" charset="2"/>
              </a:rPr>
              <a:t>”</a:t>
            </a:r>
          </a:p>
          <a:p>
            <a:pPr>
              <a:defRPr/>
            </a:pPr>
            <a:r>
              <a:rPr lang="hu-HU" dirty="0" smtClean="0">
                <a:cs typeface="Times New Roman" pitchFamily="18" charset="0"/>
                <a:sym typeface="Wingdings" pitchFamily="2" charset="2"/>
              </a:rPr>
              <a:t>Bármilyen </a:t>
            </a:r>
            <a:r>
              <a:rPr lang="hu-HU" dirty="0" err="1" smtClean="0">
                <a:cs typeface="Times New Roman" pitchFamily="18" charset="0"/>
                <a:sym typeface="Wingdings" pitchFamily="2" charset="2"/>
              </a:rPr>
              <a:t>encoding</a:t>
            </a:r>
            <a:r>
              <a:rPr lang="hu-HU" dirty="0" smtClean="0">
                <a:cs typeface="Times New Roman" pitchFamily="18" charset="0"/>
                <a:sym typeface="Wingdings" pitchFamily="2" charset="2"/>
              </a:rPr>
              <a:t> (UTF8!!!)</a:t>
            </a:r>
          </a:p>
          <a:p>
            <a:pPr>
              <a:defRPr/>
            </a:pPr>
            <a:r>
              <a:rPr lang="hu-HU" dirty="0" err="1" smtClean="0">
                <a:cs typeface="Times New Roman" pitchFamily="18" charset="0"/>
                <a:sym typeface="Wingdings" pitchFamily="2" charset="2"/>
              </a:rPr>
              <a:t>Schema</a:t>
            </a:r>
            <a:r>
              <a:rPr lang="hu-HU" dirty="0" smtClean="0">
                <a:cs typeface="Times New Roman" pitchFamily="18" charset="0"/>
                <a:sym typeface="Wingdings" pitchFamily="2" charset="2"/>
              </a:rPr>
              <a:t>/DTD lehetséges</a:t>
            </a:r>
            <a:endParaRPr lang="hu-HU" dirty="0"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4123" y="908650"/>
            <a:ext cx="5824547" cy="36164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lvl="0" algn="l" eaLnBrk="0" hangingPunct="0"/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&lt;?xml version="1.0"?&gt;</a:t>
            </a:r>
          </a:p>
          <a:p>
            <a:pPr lvl="0" algn="l" eaLnBrk="0" hangingPunct="0"/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hu-HU" altLang="hu-HU" sz="1500" b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bookstore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hu-HU" altLang="hu-HU" sz="1500" b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altLang="hu-HU" sz="1500" b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hu-HU" altLang="hu-HU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COOKING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lvl="0" algn="l" eaLnBrk="0" hangingPunct="0"/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</a:t>
            </a:r>
            <a:r>
              <a:rPr lang="hu-HU" altLang="hu-HU" sz="1500" b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altLang="hu-HU" sz="1500" b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lang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hu-HU" altLang="hu-HU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  <a:r>
              <a:rPr lang="hu-HU" altLang="hu-HU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Everyday Italian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hu-HU" altLang="hu-HU" sz="1500" b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</a:t>
            </a:r>
            <a:r>
              <a:rPr lang="hu-HU" altLang="hu-HU" sz="1500" b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author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hu-HU" altLang="hu-HU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Giada De Laurentiis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hu-HU" altLang="hu-HU" sz="1500" b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author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</a:t>
            </a:r>
            <a:r>
              <a:rPr lang="hu-HU" altLang="hu-HU" sz="1500" b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hu-HU" altLang="hu-HU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2005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hu-HU" altLang="hu-HU" sz="1500" b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</a:t>
            </a:r>
            <a:r>
              <a:rPr lang="hu-HU" altLang="hu-HU" sz="1500" b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price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hu-HU" altLang="hu-HU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30.00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hu-HU" altLang="hu-HU" sz="1500" b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price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&lt;/</a:t>
            </a:r>
            <a:r>
              <a:rPr lang="hu-HU" altLang="hu-HU" sz="1500" b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hu-HU" altLang="hu-HU" sz="1500" b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altLang="hu-HU" sz="1500" b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hu-HU" altLang="hu-HU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WEB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lvl="0" algn="l" eaLnBrk="0" hangingPunct="0"/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</a:t>
            </a:r>
            <a:r>
              <a:rPr lang="hu-HU" altLang="hu-HU" sz="1500" b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altLang="hu-HU" sz="1500" b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lang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hu-HU" altLang="hu-HU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  <a:r>
              <a:rPr lang="hu-HU" altLang="hu-HU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Learning XML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hu-HU" altLang="hu-HU" sz="1500" b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</a:t>
            </a:r>
            <a:r>
              <a:rPr lang="hu-HU" altLang="hu-HU" sz="1500" b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author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hu-HU" altLang="hu-HU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Erik T. Ray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hu-HU" altLang="hu-HU" sz="1500" b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author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</a:t>
            </a:r>
            <a:r>
              <a:rPr lang="hu-HU" altLang="hu-HU" sz="1500" b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hu-HU" altLang="hu-HU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2003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hu-HU" altLang="hu-HU" sz="1500" b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</a:t>
            </a:r>
            <a:r>
              <a:rPr lang="hu-HU" altLang="hu-HU" sz="1500" b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price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hu-HU" altLang="hu-HU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39.95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hu-HU" altLang="hu-HU" sz="1500" b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price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&lt;/</a:t>
            </a:r>
            <a:r>
              <a:rPr lang="hu-HU" altLang="hu-HU" sz="1500" b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hu-HU" altLang="hu-HU" sz="1500" b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bookstore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hu-HU" altLang="hu-HU" sz="15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C7F5FD8-AE3A-4281-8005-0D973ED324AE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70499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Bonyolultabb adat kódolása - </a:t>
            </a:r>
            <a:r>
              <a:rPr lang="hu-HU" dirty="0" smtClean="0"/>
              <a:t>JSON</a:t>
            </a:r>
            <a:endParaRPr lang="hu-HU" dirty="0"/>
          </a:p>
        </p:txBody>
      </p:sp>
      <p:pic>
        <p:nvPicPr>
          <p:cNvPr id="5" name="Picture 2" descr="https://izlooite.files.wordpress.com/2010/05/a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92150"/>
            <a:ext cx="7704500" cy="461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 helye 2"/>
          <p:cNvSpPr>
            <a:spLocks noGrp="1"/>
          </p:cNvSpPr>
          <p:nvPr>
            <p:ph type="body" sz="quarter" idx="13"/>
          </p:nvPr>
        </p:nvSpPr>
        <p:spPr>
          <a:xfrm>
            <a:off x="107950" y="5445281"/>
            <a:ext cx="8915175" cy="123638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u-HU" dirty="0" smtClean="0">
                <a:cs typeface="Times New Roman" pitchFamily="18" charset="0"/>
                <a:sym typeface="Wingdings" pitchFamily="2" charset="2"/>
              </a:rPr>
              <a:t>Nincs </a:t>
            </a:r>
            <a:r>
              <a:rPr lang="hu-HU" dirty="0" err="1" smtClean="0">
                <a:cs typeface="Times New Roman" pitchFamily="18" charset="0"/>
                <a:sym typeface="Wingdings" pitchFamily="2" charset="2"/>
              </a:rPr>
              <a:t>schema</a:t>
            </a:r>
            <a:r>
              <a:rPr lang="hu-HU" dirty="0" smtClean="0">
                <a:cs typeface="Times New Roman" pitchFamily="18" charset="0"/>
                <a:sym typeface="Wingdings" pitchFamily="2" charset="2"/>
              </a:rPr>
              <a:t> = flexibilisebb 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(</a:t>
            </a:r>
            <a:r>
              <a:rPr lang="hu-HU" dirty="0" smtClean="0">
                <a:cs typeface="Times New Roman" pitchFamily="18" charset="0"/>
                <a:sym typeface="Wingdings" pitchFamily="2" charset="2"/>
              </a:rPr>
              <a:t>bár lehetséges sémát írni)</a:t>
            </a:r>
          </a:p>
          <a:p>
            <a:pPr>
              <a:defRPr/>
            </a:pPr>
            <a:r>
              <a:rPr lang="hu-HU" dirty="0" smtClean="0">
                <a:cs typeface="Times New Roman" pitchFamily="18" charset="0"/>
                <a:sym typeface="Wingdings" pitchFamily="2" charset="2"/>
              </a:rPr>
              <a:t>„</a:t>
            </a:r>
            <a:r>
              <a:rPr lang="hu-HU" dirty="0" err="1" smtClean="0">
                <a:cs typeface="Times New Roman" pitchFamily="18" charset="0"/>
                <a:sym typeface="Wingdings" pitchFamily="2" charset="2"/>
              </a:rPr>
              <a:t>Encode</a:t>
            </a:r>
            <a:r>
              <a:rPr lang="hu-HU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hu-HU" dirty="0" err="1" smtClean="0">
                <a:cs typeface="Times New Roman" pitchFamily="18" charset="0"/>
                <a:sym typeface="Wingdings" pitchFamily="2" charset="2"/>
              </a:rPr>
              <a:t>as</a:t>
            </a:r>
            <a:r>
              <a:rPr lang="hu-HU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hu-HU" dirty="0" err="1" smtClean="0">
                <a:cs typeface="Times New Roman" pitchFamily="18" charset="0"/>
                <a:sym typeface="Wingdings" pitchFamily="2" charset="2"/>
              </a:rPr>
              <a:t>string</a:t>
            </a:r>
            <a:r>
              <a:rPr lang="hu-HU" dirty="0" smtClean="0">
                <a:cs typeface="Times New Roman" pitchFamily="18" charset="0"/>
                <a:sym typeface="Wingdings" pitchFamily="2" charset="2"/>
              </a:rPr>
              <a:t>”</a:t>
            </a:r>
          </a:p>
          <a:p>
            <a:pPr>
              <a:defRPr/>
            </a:pPr>
            <a:r>
              <a:rPr lang="hu-HU" dirty="0" smtClean="0">
                <a:cs typeface="Times New Roman" pitchFamily="18" charset="0"/>
                <a:sym typeface="Wingdings" pitchFamily="2" charset="2"/>
              </a:rPr>
              <a:t>UTF8 </a:t>
            </a:r>
            <a:r>
              <a:rPr lang="hu-HU" dirty="0" err="1" smtClean="0">
                <a:cs typeface="Times New Roman" pitchFamily="18" charset="0"/>
                <a:sym typeface="Wingdings" pitchFamily="2" charset="2"/>
              </a:rPr>
              <a:t>encoding</a:t>
            </a:r>
            <a:r>
              <a:rPr lang="hu-HU" dirty="0" smtClean="0">
                <a:cs typeface="Times New Roman" pitchFamily="18" charset="0"/>
                <a:sym typeface="Wingdings" pitchFamily="2" charset="2"/>
              </a:rPr>
              <a:t>, bár nem kötelező</a:t>
            </a:r>
            <a:endParaRPr lang="hu-HU" dirty="0"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C7F5FD8-AE3A-4281-8005-0D973ED324AE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98164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Bonyolultabb adat kódolása </a:t>
            </a:r>
            <a:r>
              <a:rPr lang="hu-HU" dirty="0"/>
              <a:t>- </a:t>
            </a:r>
            <a:r>
              <a:rPr lang="en-US" dirty="0" smtClean="0"/>
              <a:t>YAML</a:t>
            </a:r>
            <a:endParaRPr lang="hu-HU" dirty="0"/>
          </a:p>
        </p:txBody>
      </p:sp>
      <p:sp>
        <p:nvSpPr>
          <p:cNvPr id="6" name="Szöveg helye 2"/>
          <p:cNvSpPr>
            <a:spLocks noGrp="1"/>
          </p:cNvSpPr>
          <p:nvPr>
            <p:ph type="body" sz="quarter" idx="13"/>
          </p:nvPr>
        </p:nvSpPr>
        <p:spPr>
          <a:xfrm>
            <a:off x="107950" y="5445281"/>
            <a:ext cx="8915175" cy="123638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u-HU" dirty="0" smtClean="0">
                <a:cs typeface="Times New Roman" pitchFamily="18" charset="0"/>
                <a:sym typeface="Wingdings" pitchFamily="2" charset="2"/>
              </a:rPr>
              <a:t>Ritkán használt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: ROS, PHP </a:t>
            </a:r>
            <a:r>
              <a:rPr lang="en-US" dirty="0" err="1" smtClean="0">
                <a:cs typeface="Times New Roman" pitchFamily="18" charset="0"/>
                <a:sym typeface="Wingdings" pitchFamily="2" charset="2"/>
              </a:rPr>
              <a:t>Symfony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, Amazon AWS</a:t>
            </a:r>
          </a:p>
          <a:p>
            <a:pPr>
              <a:defRPr/>
            </a:pPr>
            <a:r>
              <a:rPr lang="en-US" dirty="0" smtClean="0">
                <a:cs typeface="Times New Roman" pitchFamily="18" charset="0"/>
                <a:sym typeface="Wingdings" pitchFamily="2" charset="2"/>
              </a:rPr>
              <a:t>Schema </a:t>
            </a:r>
            <a:r>
              <a:rPr lang="hu-HU" dirty="0" smtClean="0">
                <a:cs typeface="Times New Roman" pitchFamily="18" charset="0"/>
                <a:sym typeface="Wingdings" pitchFamily="2" charset="2"/>
              </a:rPr>
              <a:t>nem lehetséges</a:t>
            </a:r>
          </a:p>
          <a:p>
            <a:pPr>
              <a:defRPr/>
            </a:pPr>
            <a:r>
              <a:rPr lang="hu-HU" dirty="0" smtClean="0">
                <a:cs typeface="Times New Roman" pitchFamily="18" charset="0"/>
                <a:sym typeface="Wingdings" pitchFamily="2" charset="2"/>
              </a:rPr>
              <a:t>„</a:t>
            </a:r>
            <a:r>
              <a:rPr lang="hu-HU" dirty="0" err="1" smtClean="0">
                <a:cs typeface="Times New Roman" pitchFamily="18" charset="0"/>
                <a:sym typeface="Wingdings" pitchFamily="2" charset="2"/>
              </a:rPr>
              <a:t>Encode</a:t>
            </a:r>
            <a:r>
              <a:rPr lang="hu-HU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hu-HU" dirty="0" err="1" smtClean="0">
                <a:cs typeface="Times New Roman" pitchFamily="18" charset="0"/>
                <a:sym typeface="Wingdings" pitchFamily="2" charset="2"/>
              </a:rPr>
              <a:t>as</a:t>
            </a:r>
            <a:r>
              <a:rPr lang="hu-HU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hu-HU" dirty="0" err="1" smtClean="0">
                <a:cs typeface="Times New Roman" pitchFamily="18" charset="0"/>
                <a:sym typeface="Wingdings" pitchFamily="2" charset="2"/>
              </a:rPr>
              <a:t>string</a:t>
            </a:r>
            <a:r>
              <a:rPr lang="hu-HU" dirty="0" smtClean="0">
                <a:cs typeface="Times New Roman" pitchFamily="18" charset="0"/>
                <a:sym typeface="Wingdings" pitchFamily="2" charset="2"/>
              </a:rPr>
              <a:t>”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, </a:t>
            </a:r>
            <a:r>
              <a:rPr lang="hu-HU" dirty="0" smtClean="0">
                <a:cs typeface="Times New Roman" pitchFamily="18" charset="0"/>
                <a:sym typeface="Wingdings" pitchFamily="2" charset="2"/>
              </a:rPr>
              <a:t>UTF8 </a:t>
            </a:r>
            <a:r>
              <a:rPr lang="hu-HU" dirty="0" err="1" smtClean="0">
                <a:cs typeface="Times New Roman" pitchFamily="18" charset="0"/>
                <a:sym typeface="Wingdings" pitchFamily="2" charset="2"/>
              </a:rPr>
              <a:t>encoding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hu-HU" dirty="0" smtClean="0">
                <a:cs typeface="Times New Roman" pitchFamily="18" charset="0"/>
                <a:sym typeface="Wingdings" pitchFamily="2" charset="2"/>
              </a:rPr>
              <a:t>javasolt</a:t>
            </a:r>
            <a:endParaRPr lang="hu-HU" dirty="0"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C7F5FD8-AE3A-4281-8005-0D973ED324AE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8" y="692149"/>
            <a:ext cx="4515011" cy="469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31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lver">
  <a:themeElements>
    <a:clrScheme name="Silv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ver">
      <a:majorFont>
        <a:latin typeface="Segoe U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/>
            </a:gs>
            <a:gs pos="100000">
              <a:srgbClr val="C0C0A8"/>
            </a:gs>
          </a:gsLst>
          <a:lin ang="2700000" scaled="1"/>
        </a:gradFill>
        <a:ln w="12700" cap="flat" cmpd="sng" algn="ctr">
          <a:solidFill>
            <a:srgbClr val="6E6E5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" tIns="18000" rIns="18000" bIns="18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200" b="0" i="0" u="none" strike="noStrike" cap="none" normalizeH="0" baseline="0" smtClean="0">
            <a:ln>
              <a:noFill/>
            </a:ln>
            <a:solidFill>
              <a:srgbClr val="4B4B3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/>
            </a:gs>
            <a:gs pos="100000">
              <a:srgbClr val="C0C0A8"/>
            </a:gs>
          </a:gsLst>
          <a:lin ang="2700000" scaled="1"/>
        </a:gradFill>
        <a:ln w="12700" cap="flat" cmpd="sng" algn="ctr">
          <a:solidFill>
            <a:srgbClr val="6E6E5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" tIns="18000" rIns="18000" bIns="18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200" b="0" i="0" u="none" strike="noStrike" cap="none" normalizeH="0" baseline="0" smtClean="0">
            <a:ln>
              <a:noFill/>
            </a:ln>
            <a:solidFill>
              <a:srgbClr val="4B4B36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Silv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ilver">
  <a:themeElements>
    <a:clrScheme name="1_Silv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ilver">
      <a:majorFont>
        <a:latin typeface="Segoe U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ilv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27958</TotalTime>
  <Words>1836</Words>
  <Application>Microsoft Office PowerPoint</Application>
  <PresentationFormat>Diavetítés a képernyőre (4:3 oldalarány)</PresentationFormat>
  <Paragraphs>438</Paragraphs>
  <Slides>37</Slides>
  <Notes>14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37</vt:i4>
      </vt:variant>
    </vt:vector>
  </HeadingPairs>
  <TitlesOfParts>
    <vt:vector size="44" baseType="lpstr">
      <vt:lpstr>Calibri</vt:lpstr>
      <vt:lpstr>Wingdings</vt:lpstr>
      <vt:lpstr>Times New Roman</vt:lpstr>
      <vt:lpstr>Courier New</vt:lpstr>
      <vt:lpstr>Segoe UI</vt:lpstr>
      <vt:lpstr>Silver</vt:lpstr>
      <vt:lpstr>1_Silver</vt:lpstr>
      <vt:lpstr>Haladó fejlesztési technikák</vt:lpstr>
      <vt:lpstr>Szerveroldali webprogramozás</vt:lpstr>
      <vt:lpstr>GET/POST</vt:lpstr>
      <vt:lpstr>SEO</vt:lpstr>
      <vt:lpstr>Webes szolgáltatások</vt:lpstr>
      <vt:lpstr>Alacsony szintű adatkódolás</vt:lpstr>
      <vt:lpstr>Bonyolultabb adat kódolása - XML</vt:lpstr>
      <vt:lpstr>Bonyolultabb adat kódolása - JSON</vt:lpstr>
      <vt:lpstr>Bonyolultabb adat kódolása - YAML</vt:lpstr>
      <vt:lpstr>Bonyolultabb adat kódolása - Szerializáció</vt:lpstr>
      <vt:lpstr>Serialization - sebesség</vt:lpstr>
      <vt:lpstr>Serialization - sebesség</vt:lpstr>
      <vt:lpstr>Adattovábbítás – Alacsony szinten</vt:lpstr>
      <vt:lpstr>DO NOT reinvent the wheel… </vt:lpstr>
      <vt:lpstr>SOAP: MINDEN rejtett/automatizált</vt:lpstr>
      <vt:lpstr>SOAP vs REST</vt:lpstr>
      <vt:lpstr>SOAP vs REST</vt:lpstr>
      <vt:lpstr>Webes eljáráshívások tesztelése: Postman, SoapUI</vt:lpstr>
      <vt:lpstr>REST = Access anything</vt:lpstr>
      <vt:lpstr>REST = Access anywhere</vt:lpstr>
      <vt:lpstr>REST példák</vt:lpstr>
      <vt:lpstr>Oauth flow</vt:lpstr>
      <vt:lpstr>Klasszikus weboldalak</vt:lpstr>
      <vt:lpstr>Modern weboldalak</vt:lpstr>
      <vt:lpstr>Opcionális Redirect?</vt:lpstr>
      <vt:lpstr>SOAP, REST</vt:lpstr>
      <vt:lpstr>WCF</vt:lpstr>
      <vt:lpstr>App.config fájl</vt:lpstr>
      <vt:lpstr>WCF Host</vt:lpstr>
      <vt:lpstr>WCF Client</vt:lpstr>
      <vt:lpstr>WCF Client</vt:lpstr>
      <vt:lpstr>Jelenlegi MS trend: WebAPI + SignalR</vt:lpstr>
      <vt:lpstr>WCF + SignalR</vt:lpstr>
      <vt:lpstr>Technológiák - összegzés</vt:lpstr>
      <vt:lpstr>gRPC</vt:lpstr>
      <vt:lpstr>PowerPoint-bemutató</vt:lpstr>
      <vt:lpstr>PowerPoint-bemutató</vt:lpstr>
    </vt:vector>
  </TitlesOfParts>
  <Company>OE NIK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PPT/2</dc:title>
  <dc:subject>PPT</dc:subject>
  <dc:creator>Szabó Zsolt, Szénási Sándor</dc:creator>
  <cp:lastModifiedBy>Zs</cp:lastModifiedBy>
  <cp:revision>1406</cp:revision>
  <dcterms:created xsi:type="dcterms:W3CDTF">2006-05-29T11:27:00Z</dcterms:created>
  <dcterms:modified xsi:type="dcterms:W3CDTF">2020-11-29T15:54:05Z</dcterms:modified>
</cp:coreProperties>
</file>