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84" r:id="rId2"/>
    <p:sldMasterId id="2147483697" r:id="rId3"/>
    <p:sldMasterId id="2147483710" r:id="rId4"/>
    <p:sldMasterId id="2147483723" r:id="rId5"/>
    <p:sldMasterId id="2147483735" r:id="rId6"/>
    <p:sldMasterId id="2147483748" r:id="rId7"/>
  </p:sldMasterIdLst>
  <p:notesMasterIdLst>
    <p:notesMasterId r:id="rId152"/>
  </p:notesMasterIdLst>
  <p:sldIdLst>
    <p:sldId id="257" r:id="rId8"/>
    <p:sldId id="734" r:id="rId9"/>
    <p:sldId id="733" r:id="rId10"/>
    <p:sldId id="258" r:id="rId11"/>
    <p:sldId id="259" r:id="rId12"/>
    <p:sldId id="697" r:id="rId13"/>
    <p:sldId id="736" r:id="rId14"/>
    <p:sldId id="494" r:id="rId15"/>
    <p:sldId id="727" r:id="rId16"/>
    <p:sldId id="647" r:id="rId17"/>
    <p:sldId id="648" r:id="rId18"/>
    <p:sldId id="363" r:id="rId19"/>
    <p:sldId id="364" r:id="rId20"/>
    <p:sldId id="486" r:id="rId21"/>
    <p:sldId id="487" r:id="rId22"/>
    <p:sldId id="488" r:id="rId23"/>
    <p:sldId id="556" r:id="rId24"/>
    <p:sldId id="672" r:id="rId25"/>
    <p:sldId id="369" r:id="rId26"/>
    <p:sldId id="557" r:id="rId27"/>
    <p:sldId id="652" r:id="rId28"/>
    <p:sldId id="653" r:id="rId29"/>
    <p:sldId id="654" r:id="rId30"/>
    <p:sldId id="655" r:id="rId31"/>
    <p:sldId id="702" r:id="rId32"/>
    <p:sldId id="657" r:id="rId33"/>
    <p:sldId id="658" r:id="rId34"/>
    <p:sldId id="659" r:id="rId35"/>
    <p:sldId id="660" r:id="rId36"/>
    <p:sldId id="661" r:id="rId37"/>
    <p:sldId id="662" r:id="rId38"/>
    <p:sldId id="663" r:id="rId39"/>
    <p:sldId id="664" r:id="rId40"/>
    <p:sldId id="665" r:id="rId41"/>
    <p:sldId id="666" r:id="rId42"/>
    <p:sldId id="667" r:id="rId43"/>
    <p:sldId id="668" r:id="rId44"/>
    <p:sldId id="669" r:id="rId45"/>
    <p:sldId id="670" r:id="rId46"/>
    <p:sldId id="671" r:id="rId47"/>
    <p:sldId id="673" r:id="rId48"/>
    <p:sldId id="408" r:id="rId49"/>
    <p:sldId id="526" r:id="rId50"/>
    <p:sldId id="527" r:id="rId51"/>
    <p:sldId id="698" r:id="rId52"/>
    <p:sldId id="533" r:id="rId53"/>
    <p:sldId id="538" r:id="rId54"/>
    <p:sldId id="540" r:id="rId55"/>
    <p:sldId id="541" r:id="rId56"/>
    <p:sldId id="642" r:id="rId57"/>
    <p:sldId id="643" r:id="rId58"/>
    <p:sldId id="529" r:id="rId59"/>
    <p:sldId id="545" r:id="rId60"/>
    <p:sldId id="546" r:id="rId61"/>
    <p:sldId id="547" r:id="rId62"/>
    <p:sldId id="531" r:id="rId63"/>
    <p:sldId id="548" r:id="rId64"/>
    <p:sldId id="542" r:id="rId65"/>
    <p:sldId id="543" r:id="rId66"/>
    <p:sldId id="537" r:id="rId67"/>
    <p:sldId id="553" r:id="rId68"/>
    <p:sldId id="555" r:id="rId69"/>
    <p:sldId id="674" r:id="rId70"/>
    <p:sldId id="389" r:id="rId71"/>
    <p:sldId id="495" r:id="rId72"/>
    <p:sldId id="639" r:id="rId73"/>
    <p:sldId id="645" r:id="rId74"/>
    <p:sldId id="390" r:id="rId75"/>
    <p:sldId id="391" r:id="rId76"/>
    <p:sldId id="440" r:id="rId77"/>
    <p:sldId id="383" r:id="rId78"/>
    <p:sldId id="500" r:id="rId79"/>
    <p:sldId id="501" r:id="rId80"/>
    <p:sldId id="502" r:id="rId81"/>
    <p:sldId id="503" r:id="rId82"/>
    <p:sldId id="675" r:id="rId83"/>
    <p:sldId id="699" r:id="rId84"/>
    <p:sldId id="386" r:id="rId85"/>
    <p:sldId id="261" r:id="rId86"/>
    <p:sldId id="677" r:id="rId87"/>
    <p:sldId id="280" r:id="rId88"/>
    <p:sldId id="270" r:id="rId89"/>
    <p:sldId id="271" r:id="rId90"/>
    <p:sldId id="730" r:id="rId91"/>
    <p:sldId id="731" r:id="rId92"/>
    <p:sldId id="732" r:id="rId93"/>
    <p:sldId id="729" r:id="rId94"/>
    <p:sldId id="307" r:id="rId95"/>
    <p:sldId id="272" r:id="rId96"/>
    <p:sldId id="275" r:id="rId97"/>
    <p:sldId id="276" r:id="rId98"/>
    <p:sldId id="277" r:id="rId99"/>
    <p:sldId id="278" r:id="rId100"/>
    <p:sldId id="678" r:id="rId101"/>
    <p:sldId id="679" r:id="rId102"/>
    <p:sldId id="680" r:id="rId103"/>
    <p:sldId id="302" r:id="rId104"/>
    <p:sldId id="410" r:id="rId105"/>
    <p:sldId id="411" r:id="rId106"/>
    <p:sldId id="650" r:id="rId107"/>
    <p:sldId id="419" r:id="rId108"/>
    <p:sldId id="428" r:id="rId109"/>
    <p:sldId id="426" r:id="rId110"/>
    <p:sldId id="435" r:id="rId111"/>
    <p:sldId id="304" r:id="rId112"/>
    <p:sldId id="439" r:id="rId113"/>
    <p:sldId id="443" r:id="rId114"/>
    <p:sldId id="735" r:id="rId115"/>
    <p:sldId id="444" r:id="rId116"/>
    <p:sldId id="447" r:id="rId117"/>
    <p:sldId id="445" r:id="rId118"/>
    <p:sldId id="446" r:id="rId119"/>
    <p:sldId id="448" r:id="rId120"/>
    <p:sldId id="451" r:id="rId121"/>
    <p:sldId id="450" r:id="rId122"/>
    <p:sldId id="712" r:id="rId123"/>
    <p:sldId id="713" r:id="rId124"/>
    <p:sldId id="715" r:id="rId125"/>
    <p:sldId id="723" r:id="rId126"/>
    <p:sldId id="722" r:id="rId127"/>
    <p:sldId id="716" r:id="rId128"/>
    <p:sldId id="717" r:id="rId129"/>
    <p:sldId id="718" r:id="rId130"/>
    <p:sldId id="720" r:id="rId131"/>
    <p:sldId id="719" r:id="rId132"/>
    <p:sldId id="681" r:id="rId133"/>
    <p:sldId id="682" r:id="rId134"/>
    <p:sldId id="683" r:id="rId135"/>
    <p:sldId id="684" r:id="rId136"/>
    <p:sldId id="685" r:id="rId137"/>
    <p:sldId id="686" r:id="rId138"/>
    <p:sldId id="687" r:id="rId139"/>
    <p:sldId id="688" r:id="rId140"/>
    <p:sldId id="689" r:id="rId141"/>
    <p:sldId id="690" r:id="rId142"/>
    <p:sldId id="691" r:id="rId143"/>
    <p:sldId id="700" r:id="rId144"/>
    <p:sldId id="701" r:id="rId145"/>
    <p:sldId id="703" r:id="rId146"/>
    <p:sldId id="704" r:id="rId147"/>
    <p:sldId id="705" r:id="rId148"/>
    <p:sldId id="706" r:id="rId149"/>
    <p:sldId id="707" r:id="rId150"/>
    <p:sldId id="552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90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orient="horz" pos="1774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pos="3538" userDrawn="1">
          <p15:clr>
            <a:srgbClr val="A4A3A4"/>
          </p15:clr>
        </p15:guide>
        <p15:guide id="7" pos="5216" userDrawn="1">
          <p15:clr>
            <a:srgbClr val="A4A3A4"/>
          </p15:clr>
        </p15:guide>
        <p15:guide id="8" pos="431" userDrawn="1">
          <p15:clr>
            <a:srgbClr val="A4A3A4"/>
          </p15:clr>
        </p15:guide>
        <p15:guide id="9" orient="horz" pos="465">
          <p15:clr>
            <a:srgbClr val="A4A3A4"/>
          </p15:clr>
        </p15:guide>
        <p15:guide id="10" pos="194">
          <p15:clr>
            <a:srgbClr val="A4A3A4"/>
          </p15:clr>
        </p15:guide>
        <p15:guide id="11" pos="5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93979" autoAdjust="0"/>
  </p:normalViewPr>
  <p:slideViewPr>
    <p:cSldViewPr snapToGrid="0" showGuides="1">
      <p:cViewPr varScale="1">
        <p:scale>
          <a:sx n="61" d="100"/>
          <a:sy n="61" d="100"/>
        </p:scale>
        <p:origin x="1180" y="56"/>
      </p:cViewPr>
      <p:guideLst>
        <p:guide orient="horz" pos="323"/>
        <p:guide pos="90"/>
        <p:guide orient="horz" pos="1525"/>
        <p:guide orient="horz" pos="1774"/>
        <p:guide orient="horz" pos="459"/>
        <p:guide pos="3538"/>
        <p:guide pos="5216"/>
        <p:guide pos="431"/>
        <p:guide orient="horz" pos="465"/>
        <p:guide pos="194"/>
        <p:guide pos="5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theme" Target="theme/theme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tableStyles" Target="tableStyles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microsoft.com/office/2015/10/relationships/revisionInfo" Target="revisionInfo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presProps" Target="pres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viewProps" Target="viewProps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9402D-FD51-43A9-ACD2-FE0B94656B80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EE2B-FA31-4E97-8A0C-D5675401F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8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16975C7-A8E0-4547-B33B-D467D3D9F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5450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3100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52175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16975C7-A8E0-4547-B33B-D467D3D9F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966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16975C7-A8E0-4547-B33B-D467D3D9F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0113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68615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29646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4576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38" indent="-285822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289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04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920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235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550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866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181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138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1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38" indent="-285822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289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04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920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235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550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866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181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139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1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38" indent="-285822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289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04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920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235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550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866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181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67224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38" indent="-285822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289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04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920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235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550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866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181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141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1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38" indent="-285822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289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04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920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235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550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866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181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142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1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38" indent="-285822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289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04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920" indent="-228657" defTabSz="92415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235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550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866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181" indent="-228657" defTabSz="92415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143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9277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5551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7946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540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975C7-A8E0-4547-B33B-D467D3D9F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8682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16975C7-A8E0-4547-B33B-D467D3D9F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19471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16975C7-A8E0-4547-B33B-D467D3D9F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41888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48" y="4688722"/>
            <a:ext cx="5438787" cy="4444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4771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7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7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59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3E43226-061F-446F-8F88-0302FED19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3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BFEFB5F-E279-40C7-988D-49D37EEA8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37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A0F5E67-3633-4FEB-A753-32E9ECE0A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37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11F385E-EC33-41EA-A0BB-F96B2323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397273C-BE09-4CB6-BCEC-D5574E21F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5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34FC03F-D506-4CF3-8EC1-12A7E06F5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28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8AE794A-BDD2-4935-B8AF-42C1D434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88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73957A-021E-419E-9D58-1DB06885D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71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A1FB39C-09F7-486E-92D5-BCE1BD90B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8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FE8EBF6-3B6B-49E3-B80D-DD09DFFD8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4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F864774-FC83-4C41-8DBF-0647459C6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5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2DB2879-D02A-4628-A176-903282E6E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15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01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12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11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41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717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54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5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20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8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01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6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7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44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83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5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04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83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75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33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18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2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15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F26C-C76E-496E-AC35-2D61D05776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0350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12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2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73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99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39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69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48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51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88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791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6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3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10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24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02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40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88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94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863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3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48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9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3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18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10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3E43226-061F-446F-8F88-0302FED19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377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BFEFB5F-E279-40C7-988D-49D37EEA8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6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A0F5E67-3633-4FEB-A753-32E9ECE0A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32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11F385E-EC33-41EA-A0BB-F96B2323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7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397273C-BE09-4CB6-BCEC-D5574E21F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61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34FC03F-D506-4CF3-8EC1-12A7E06F5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89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8AE794A-BDD2-4935-B8AF-42C1D434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73957A-021E-419E-9D58-1DB06885D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12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A1FB39C-09F7-486E-92D5-BCE1BD90B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38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FE8EBF6-3B6B-49E3-B80D-DD09DFFD8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7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3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3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F864774-FC83-4C41-8DBF-0647459C6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9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2DB2879-D02A-4628-A176-903282E6E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0AA9F-562B-4412-935D-349D4194DB4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9/10/2018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6C4DC-FB77-4EA4-906D-1BC6795A1BB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21FDD9-D8D7-4902-B6A6-A56D090A5C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152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1CC4734C-E2DE-4732-A518-4B4444DA4A6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fld id="{A2BC64B4-8EF8-4E25-9768-7E45A876A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9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21FDD9-D8D7-4902-B6A6-A56D090A5C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3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usiness" TargetMode="External"/><Relationship Id="rId2" Type="http://schemas.openxmlformats.org/officeDocument/2006/relationships/hyperlink" Target="https://github.com/open-source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3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>
                <a:gamma/>
                <a:shade val="46275"/>
                <a:invGamma/>
              </a:srgbClr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284538"/>
            <a:ext cx="6705600" cy="29813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>
                <a:solidFill>
                  <a:schemeClr val="bg1"/>
                </a:solidFill>
                <a:latin typeface="Verdana" pitchFamily="34" charset="0"/>
              </a:rPr>
              <a:t>Sima </a:t>
            </a:r>
            <a:r>
              <a:rPr 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endParaRPr lang="hu-HU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hu-HU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hu-HU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hu-HU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dirty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dirty="0">
                <a:solidFill>
                  <a:schemeClr val="bg1"/>
                </a:solidFill>
                <a:latin typeface="Verdana" pitchFamily="34" charset="0"/>
              </a:rPr>
              <a:t>8</a:t>
            </a:r>
            <a:r>
              <a:rPr lang="en-US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September</a:t>
            </a:r>
            <a:endParaRPr lang="hu-HU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036954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FFFFFF"/>
                </a:solidFill>
              </a:rPr>
              <a:t>(Ver. </a:t>
            </a:r>
            <a:r>
              <a:rPr lang="hu-HU" sz="1400" dirty="0" smtClean="0">
                <a:solidFill>
                  <a:srgbClr val="FFFFFF"/>
                </a:solidFill>
              </a:rPr>
              <a:t>1.</a:t>
            </a:r>
            <a:r>
              <a:rPr lang="en-US" sz="1400" dirty="0" smtClean="0">
                <a:solidFill>
                  <a:srgbClr val="FFFFFF"/>
                </a:solidFill>
              </a:rPr>
              <a:t>1</a:t>
            </a:r>
            <a:r>
              <a:rPr lang="hu-HU" sz="1400" dirty="0" smtClean="0">
                <a:solidFill>
                  <a:srgbClr val="FFFFFF"/>
                </a:solidFill>
              </a:rPr>
              <a:t>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FFFFFF"/>
                </a:solidFill>
                <a:sym typeface="Symbol" pitchFamily="18" charset="2"/>
              </a:rPr>
              <a:t> </a:t>
            </a:r>
            <a:r>
              <a:rPr lang="hu-HU" sz="1400" dirty="0">
                <a:solidFill>
                  <a:srgbClr val="FFFFFF"/>
                </a:solidFill>
              </a:rPr>
              <a:t>Sima</a:t>
            </a:r>
            <a:r>
              <a:rPr lang="hu-HU" sz="14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hu-HU" sz="1400" dirty="0">
                <a:solidFill>
                  <a:srgbClr val="FFFFFF"/>
                </a:solidFill>
              </a:rPr>
              <a:t>Dezső, 20</a:t>
            </a:r>
            <a:r>
              <a:rPr lang="en-US" sz="1400" dirty="0">
                <a:solidFill>
                  <a:srgbClr val="FFFFFF"/>
                </a:solidFill>
              </a:rPr>
              <a:t>1</a:t>
            </a:r>
            <a:r>
              <a:rPr lang="hu-HU" sz="1400" dirty="0">
                <a:solidFill>
                  <a:srgbClr val="FFFFFF"/>
                </a:solidFill>
              </a:rPr>
              <a:t>8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4825" y="1313765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0000"/>
                </a:solidFill>
              </a:rPr>
              <a:t>Neural </a:t>
            </a:r>
            <a:r>
              <a:rPr lang="en-US" sz="4400" dirty="0" smtClean="0">
                <a:solidFill>
                  <a:srgbClr val="FF0000"/>
                </a:solidFill>
              </a:rPr>
              <a:t>Network </a:t>
            </a:r>
            <a:r>
              <a:rPr lang="en-US" sz="4400" dirty="0">
                <a:solidFill>
                  <a:srgbClr val="FF0000"/>
                </a:solidFill>
              </a:rPr>
              <a:t>Processors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613" b="13598"/>
          <a:stretch/>
        </p:blipFill>
        <p:spPr>
          <a:xfrm>
            <a:off x="0" y="1156450"/>
            <a:ext cx="9144000" cy="3455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24" y="485073"/>
            <a:ext cx="823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Achievements </a:t>
            </a:r>
            <a:r>
              <a:rPr lang="hu-HU" dirty="0">
                <a:solidFill>
                  <a:srgbClr val="2D2D8A"/>
                </a:solidFill>
              </a:rPr>
              <a:t>of</a:t>
            </a:r>
            <a:r>
              <a:rPr lang="en-US" dirty="0">
                <a:solidFill>
                  <a:srgbClr val="2D2D8A"/>
                </a:solidFill>
              </a:rPr>
              <a:t> deep learning in image and speech recognition </a:t>
            </a:r>
            <a:r>
              <a:rPr lang="en-US" dirty="0"/>
              <a:t>[</a:t>
            </a:r>
            <a:r>
              <a:rPr lang="hu-HU" dirty="0"/>
              <a:t>3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4725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9BDF-AC00-4D05-B45D-D1771B51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(3)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ABE7C-8465-4C9F-8203-DA1AC70C5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8" t="9376" r="2059" b="12433"/>
          <a:stretch/>
        </p:blipFill>
        <p:spPr>
          <a:xfrm>
            <a:off x="2922845" y="1066799"/>
            <a:ext cx="6099571" cy="4953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E7EA4-30CC-451D-84C2-004A101499B8}"/>
              </a:ext>
            </a:extLst>
          </p:cNvPr>
          <p:cNvSpPr txBox="1"/>
          <p:nvPr/>
        </p:nvSpPr>
        <p:spPr>
          <a:xfrm>
            <a:off x="104775" y="524436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TPU's block diagram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8</a:t>
            </a:r>
            <a:r>
              <a:rPr lang="en-US" dirty="0">
                <a:latin typeface="+mn-lt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09FB7-44C4-4967-ADB6-1E09FDB2BEB0}"/>
              </a:ext>
            </a:extLst>
          </p:cNvPr>
          <p:cNvSpPr txBox="1"/>
          <p:nvPr/>
        </p:nvSpPr>
        <p:spPr>
          <a:xfrm>
            <a:off x="228599" y="1657349"/>
            <a:ext cx="2974975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n-lt"/>
              </a:rPr>
              <a:t>The </a:t>
            </a:r>
            <a:r>
              <a:rPr lang="hu-HU" sz="1400" b="1" dirty="0">
                <a:latin typeface="+mn-lt"/>
              </a:rPr>
              <a:t>Matrix Multiply Unit </a:t>
            </a:r>
            <a:r>
              <a:rPr lang="hu-HU" sz="1400" dirty="0">
                <a:latin typeface="+mn-lt"/>
              </a:rPr>
              <a:t>is</a:t>
            </a:r>
          </a:p>
          <a:p>
            <a:r>
              <a:rPr lang="hu-HU" sz="1400" dirty="0"/>
              <a:t>  the TPU’s heart, it contains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latin typeface="+mn-lt"/>
              </a:rPr>
              <a:t>  256 x 256 MACs</a:t>
            </a:r>
          </a:p>
          <a:p>
            <a:r>
              <a:rPr lang="hu-HU" sz="1400" b="1" dirty="0"/>
              <a:t>Weight FIFO </a:t>
            </a:r>
            <a:r>
              <a:rPr lang="hu-HU" sz="1400" dirty="0"/>
              <a:t>(4 x 64 KB tiles</a:t>
            </a:r>
          </a:p>
          <a:p>
            <a:r>
              <a:rPr lang="hu-HU" sz="1400" dirty="0"/>
              <a:t>  deep) uses 8 GB off-chip </a:t>
            </a:r>
          </a:p>
          <a:p>
            <a:r>
              <a:rPr lang="hu-HU" sz="1400" dirty="0"/>
              <a:t>  DRAM t</a:t>
            </a:r>
            <a:r>
              <a:rPr lang="hu-HU" sz="1400" dirty="0">
                <a:latin typeface="+mn-lt"/>
              </a:rPr>
              <a:t>o provide weights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>
                <a:latin typeface="+mn-lt"/>
              </a:rPr>
              <a:t> to the MMU</a:t>
            </a:r>
          </a:p>
          <a:p>
            <a:r>
              <a:rPr lang="hu-HU" sz="1400" b="1" dirty="0"/>
              <a:t>Unified Buffer </a:t>
            </a:r>
            <a:r>
              <a:rPr lang="hu-HU" sz="1400" dirty="0"/>
              <a:t>(24 MB)</a:t>
            </a:r>
          </a:p>
          <a:p>
            <a:r>
              <a:rPr lang="hu-HU" sz="1400" dirty="0"/>
              <a:t>  keeps activation input/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 output of the </a:t>
            </a:r>
            <a:r>
              <a:rPr lang="hu-HU" sz="1400" dirty="0">
                <a:latin typeface="+mn-lt"/>
              </a:rPr>
              <a:t>MMU &amp; host </a:t>
            </a:r>
          </a:p>
          <a:p>
            <a:r>
              <a:rPr lang="hu-HU" sz="1400" b="1" dirty="0"/>
              <a:t>Accumulators:</a:t>
            </a:r>
            <a:r>
              <a:rPr lang="hu-HU" sz="1400" dirty="0"/>
              <a:t> (4 MB) = </a:t>
            </a:r>
          </a:p>
          <a:p>
            <a:r>
              <a:rPr lang="hu-HU" sz="1400" dirty="0"/>
              <a:t>  4096 x 256 x 32-bit) collect</a:t>
            </a:r>
          </a:p>
          <a:p>
            <a:r>
              <a:rPr lang="hu-HU" sz="1400" dirty="0"/>
              <a:t>  the </a:t>
            </a:r>
            <a:r>
              <a:rPr lang="hu-HU" sz="1400" dirty="0">
                <a:latin typeface="+mn-lt"/>
              </a:rPr>
              <a:t>16-bit MMU products  </a:t>
            </a:r>
          </a:p>
        </p:txBody>
      </p:sp>
    </p:spTree>
    <p:extLst>
      <p:ext uri="{BB962C8B-B14F-4D97-AF65-F5344CB8AC3E}">
        <p14:creationId xmlns:p14="http://schemas.microsoft.com/office/powerpoint/2010/main" val="42758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180" y="528359"/>
            <a:ext cx="371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Operation of the TPU </a:t>
            </a:r>
            <a:r>
              <a:rPr lang="en-US" dirty="0"/>
              <a:t>[</a:t>
            </a:r>
            <a:r>
              <a:rPr lang="hu-HU" dirty="0"/>
              <a:t>8</a:t>
            </a:r>
            <a:r>
              <a:rPr lang="en-US" dirty="0"/>
              <a:t>], [</a:t>
            </a:r>
            <a:r>
              <a:rPr lang="hu-HU" dirty="0"/>
              <a:t>32</a:t>
            </a:r>
            <a:r>
              <a:rPr lang="en-US" dirty="0"/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835" y="889748"/>
            <a:ext cx="893392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TPU</a:t>
            </a:r>
            <a:r>
              <a:rPr lang="en-US" sz="1600" dirty="0"/>
              <a:t> is controlled by the host by </a:t>
            </a:r>
            <a:r>
              <a:rPr lang="en-US" sz="1600" dirty="0">
                <a:solidFill>
                  <a:srgbClr val="0070C0"/>
                </a:solidFill>
              </a:rPr>
              <a:t>high-level instructions </a:t>
            </a:r>
            <a:r>
              <a:rPr lang="en-US" sz="1600" dirty="0"/>
              <a:t>specifically designed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for </a:t>
            </a:r>
            <a:r>
              <a:rPr lang="en-US" sz="1600" dirty="0" err="1"/>
              <a:t>NN</a:t>
            </a:r>
            <a:r>
              <a:rPr lang="en-US" sz="1600" dirty="0"/>
              <a:t> inference.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heart of the </a:t>
            </a:r>
            <a:r>
              <a:rPr lang="en-US" sz="1600" dirty="0" smtClean="0"/>
              <a:t>TPU </a:t>
            </a:r>
            <a:r>
              <a:rPr lang="en-US" sz="1600" dirty="0"/>
              <a:t>is its </a:t>
            </a:r>
            <a:r>
              <a:rPr lang="en-US" sz="1600" dirty="0">
                <a:solidFill>
                  <a:srgbClr val="FF0000"/>
                </a:solidFill>
              </a:rPr>
              <a:t>Matrix Multiplier Unit (MMU) </a:t>
            </a:r>
            <a:r>
              <a:rPr lang="en-US" sz="1600" dirty="0"/>
              <a:t>that includes </a:t>
            </a:r>
            <a:r>
              <a:rPr lang="en-US" sz="1600" dirty="0">
                <a:solidFill>
                  <a:srgbClr val="0070C0"/>
                </a:solidFill>
              </a:rPr>
              <a:t>64 K 8-bit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FX multiply-and-add units.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MMU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operates like a systolic array</a:t>
            </a:r>
            <a:r>
              <a:rPr lang="en-US" sz="1600" dirty="0"/>
              <a:t>, i.e. data flows through the </a:t>
            </a:r>
            <a:r>
              <a:rPr lang="en-US" sz="1600" dirty="0" err="1"/>
              <a:t>MMU</a:t>
            </a:r>
            <a:r>
              <a:rPr lang="en-US" sz="1600" dirty="0"/>
              <a:t> in waves </a:t>
            </a:r>
          </a:p>
          <a:p>
            <a:r>
              <a:rPr lang="en-US" sz="1600" dirty="0"/>
              <a:t>      reminiscent of the way how the heart pumps </a:t>
            </a:r>
            <a:r>
              <a:rPr lang="en-US" sz="1600" dirty="0" smtClean="0"/>
              <a:t>blood </a:t>
            </a:r>
            <a:r>
              <a:rPr lang="en-US" sz="1600" dirty="0"/>
              <a:t>(for details see [</a:t>
            </a:r>
            <a:r>
              <a:rPr lang="hu-HU" sz="1600" dirty="0"/>
              <a:t>8</a:t>
            </a:r>
            <a:r>
              <a:rPr lang="en-US" sz="1600" dirty="0"/>
              <a:t>], [</a:t>
            </a:r>
            <a:r>
              <a:rPr lang="hu-HU" sz="1600" dirty="0"/>
              <a:t>32</a:t>
            </a:r>
            <a:r>
              <a:rPr lang="en-US" sz="1600" dirty="0"/>
              <a:t>]).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755" y="2624413"/>
            <a:ext cx="882844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TPU can perform </a:t>
            </a:r>
            <a:r>
              <a:rPr lang="en-US" sz="1600" dirty="0">
                <a:solidFill>
                  <a:srgbClr val="0070C0"/>
                </a:solidFill>
              </a:rPr>
              <a:t>64 K </a:t>
            </a:r>
            <a:r>
              <a:rPr lang="en-US" sz="1600" dirty="0">
                <a:solidFill>
                  <a:srgbClr val="FF0000"/>
                </a:solidFill>
              </a:rPr>
              <a:t>8-bit </a:t>
            </a:r>
            <a:r>
              <a:rPr lang="en-US" sz="1600" dirty="0" smtClean="0">
                <a:solidFill>
                  <a:srgbClr val="FF0000"/>
                </a:solidFill>
              </a:rPr>
              <a:t>FX </a:t>
            </a:r>
            <a:r>
              <a:rPr lang="en-US" sz="1600" dirty="0" smtClean="0">
                <a:solidFill>
                  <a:srgbClr val="0070C0"/>
                </a:solidFill>
              </a:rPr>
              <a:t>multiply-and-add </a:t>
            </a:r>
            <a:r>
              <a:rPr lang="en-US" sz="1600" dirty="0">
                <a:solidFill>
                  <a:srgbClr val="0070C0"/>
                </a:solidFill>
              </a:rPr>
              <a:t>operations every cycle </a:t>
            </a:r>
            <a:r>
              <a:rPr lang="en-US" sz="1600" dirty="0"/>
              <a:t>with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16-bit results.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runs at 700 MHz, thus the </a:t>
            </a:r>
            <a:r>
              <a:rPr lang="en-US" sz="1600" dirty="0" err="1"/>
              <a:t>TPU</a:t>
            </a:r>
            <a:r>
              <a:rPr lang="en-US" sz="1600" dirty="0"/>
              <a:t> can compute </a:t>
            </a:r>
            <a:r>
              <a:rPr lang="en-US" sz="1600" dirty="0">
                <a:solidFill>
                  <a:srgbClr val="0070C0"/>
                </a:solidFill>
              </a:rPr>
              <a:t>64 K x 2 x 0.7 = 92 Tops per sec</a:t>
            </a:r>
            <a:r>
              <a:rPr lang="en-US" sz="16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TPU is built on a </a:t>
            </a:r>
            <a:r>
              <a:rPr lang="en-US" sz="1600" dirty="0" smtClean="0">
                <a:solidFill>
                  <a:srgbClr val="0070C0"/>
                </a:solidFill>
              </a:rPr>
              <a:t>28 nm</a:t>
            </a:r>
            <a:r>
              <a:rPr lang="en-US" sz="1600" dirty="0" smtClean="0"/>
              <a:t> </a:t>
            </a:r>
            <a:r>
              <a:rPr lang="en-US" sz="1600" dirty="0"/>
              <a:t>process and consumes </a:t>
            </a:r>
            <a:r>
              <a:rPr lang="en-US" sz="1600" dirty="0">
                <a:solidFill>
                  <a:srgbClr val="0070C0"/>
                </a:solidFill>
              </a:rPr>
              <a:t>40W </a:t>
            </a:r>
            <a:r>
              <a:rPr lang="en-US" sz="1600" dirty="0"/>
              <a:t>when running.  </a:t>
            </a:r>
          </a:p>
        </p:txBody>
      </p:sp>
    </p:spTree>
    <p:extLst>
      <p:ext uri="{BB962C8B-B14F-4D97-AF65-F5344CB8AC3E}">
        <p14:creationId xmlns:p14="http://schemas.microsoft.com/office/powerpoint/2010/main" val="10439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3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25"/>
          <a:stretch/>
        </p:blipFill>
        <p:spPr>
          <a:xfrm>
            <a:off x="80683" y="1450593"/>
            <a:ext cx="5318797" cy="379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955" t="7043" r="17105"/>
          <a:stretch/>
        </p:blipFill>
        <p:spPr>
          <a:xfrm>
            <a:off x="5453268" y="1544724"/>
            <a:ext cx="3617259" cy="3741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83602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83" y="6683188"/>
            <a:ext cx="8634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 IA NJ IE S U N (T S 755) T IA </a:t>
            </a:r>
            <a:r>
              <a:rPr lang="en-US" sz="1600" dirty="0" err="1"/>
              <a:t>NZE</a:t>
            </a:r>
            <a:r>
              <a:rPr lang="en-US" sz="1600" dirty="0"/>
              <a:t> J IA NG (</a:t>
            </a:r>
            <a:r>
              <a:rPr lang="en-US" sz="1600" dirty="0" err="1"/>
              <a:t>TJ</a:t>
            </a:r>
            <a:r>
              <a:rPr lang="en-US" sz="1600" dirty="0"/>
              <a:t> 273) J U S E ONG KIM (J </a:t>
            </a:r>
            <a:r>
              <a:rPr lang="en-US" sz="1600" dirty="0" err="1"/>
              <a:t>K2528</a:t>
            </a:r>
            <a:r>
              <a:rPr lang="en-US" sz="1600" dirty="0"/>
              <a:t>)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5" y="520515"/>
            <a:ext cx="334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Implementation of the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TPU</a:t>
            </a:r>
            <a:endParaRPr lang="en-US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7432" y="1048873"/>
            <a:ext cx="2124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a) A TPU card [</a:t>
            </a:r>
            <a:r>
              <a:rPr lang="hu-HU" sz="1600" dirty="0">
                <a:latin typeface="+mn-lt"/>
              </a:rPr>
              <a:t>32</a:t>
            </a:r>
            <a:r>
              <a:rPr lang="en-US" sz="1600" dirty="0">
                <a:latin typeface="+mn-lt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8071" y="997597"/>
            <a:ext cx="2878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b) Size of a TPU card [</a:t>
            </a:r>
            <a:r>
              <a:rPr lang="hu-HU" sz="1600" dirty="0">
                <a:latin typeface="+mn-lt"/>
              </a:rPr>
              <a:t>33</a:t>
            </a:r>
            <a:r>
              <a:rPr lang="en-US" sz="1600" dirty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901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059" t="6109" r="3797" b="19058"/>
          <a:stretch/>
        </p:blipFill>
        <p:spPr>
          <a:xfrm>
            <a:off x="2299450" y="1223683"/>
            <a:ext cx="4045079" cy="5634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523538"/>
            <a:ext cx="786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Deployment of TPU accelerator cards in a Google datacenter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29</a:t>
            </a:r>
            <a:r>
              <a:rPr lang="en-US" dirty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243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499" y="537883"/>
            <a:ext cx="407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Performance of the TPU cards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8</a:t>
            </a:r>
            <a:r>
              <a:rPr lang="en-US" dirty="0">
                <a:latin typeface="+mn-lt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282" y="930089"/>
            <a:ext cx="874309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According to Google,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a </a:t>
            </a:r>
            <a:r>
              <a:rPr lang="en-US" sz="1600" dirty="0" err="1">
                <a:solidFill>
                  <a:srgbClr val="0070C0"/>
                </a:solidFill>
                <a:latin typeface="+mn-lt"/>
              </a:rPr>
              <a:t>TPU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 card is about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15 - 30 times faster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at inference than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 err="1">
                <a:solidFill>
                  <a:srgbClr val="0070C0"/>
                </a:solidFill>
                <a:latin typeface="+mn-lt"/>
              </a:rPr>
              <a:t>Nvidia's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n-lt"/>
              </a:rPr>
              <a:t>G80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 GPU or </a:t>
            </a:r>
            <a:r>
              <a:rPr lang="en-US" sz="1600" dirty="0">
                <a:solidFill>
                  <a:srgbClr val="0070C0"/>
                </a:solidFill>
              </a:rPr>
              <a:t>Intel's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 Haswell CPU.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At the same time the related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performance/Watt</a:t>
            </a:r>
            <a:r>
              <a:rPr lang="en-US" sz="1600" dirty="0">
                <a:latin typeface="+mn-lt"/>
              </a:rPr>
              <a:t> figures of the </a:t>
            </a:r>
            <a:r>
              <a:rPr lang="en-US" sz="1600" dirty="0" err="1">
                <a:latin typeface="+mn-lt"/>
              </a:rPr>
              <a:t>TPU</a:t>
            </a:r>
            <a:r>
              <a:rPr lang="en-US" sz="1600" dirty="0">
                <a:latin typeface="+mn-lt"/>
              </a:rPr>
              <a:t> card are 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30 - 80 times higher </a:t>
            </a:r>
            <a:r>
              <a:rPr lang="en-US" sz="1600" dirty="0"/>
              <a:t>than those of the cited devices.</a:t>
            </a:r>
            <a:endParaRPr lang="en-US" sz="1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70" t="32353" r="29413" b="32549"/>
          <a:stretch/>
        </p:blipFill>
        <p:spPr>
          <a:xfrm>
            <a:off x="363070" y="2366683"/>
            <a:ext cx="6091517" cy="240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25"/>
          <a:stretch/>
        </p:blipFill>
        <p:spPr>
          <a:xfrm>
            <a:off x="6804212" y="2703042"/>
            <a:ext cx="2091504" cy="1492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8151" y="477370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5114" y="476474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GPU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1397" y="4778190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</a:rPr>
              <a:t>TPU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2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TPUv2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TPU2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750" y="959783"/>
            <a:ext cx="879213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Announced in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05/2017.</a:t>
            </a:r>
            <a:endParaRPr lang="hu-HU" sz="1600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Previous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TPU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accelerator cards </a:t>
            </a:r>
            <a:r>
              <a:rPr lang="hu-HU" sz="1600" dirty="0">
                <a:latin typeface="+mn-lt"/>
              </a:rPr>
              <a:t>(2015) have been used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to run</a:t>
            </a:r>
            <a:r>
              <a:rPr lang="hu-HU" sz="1600" dirty="0">
                <a:solidFill>
                  <a:srgbClr val="0070C0"/>
                </a:solidFill>
              </a:rPr>
              <a:t> already trained NN models</a:t>
            </a:r>
            <a:r>
              <a:rPr lang="hu-HU" sz="1600" dirty="0"/>
              <a:t> for tasks like language translation, searches or image recognition, i.e.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to run inferences</a:t>
            </a:r>
            <a:r>
              <a:rPr lang="hu-HU" sz="1600" dirty="0"/>
              <a:t>,  whereas NN models were trained on high performance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installations including GPPUs.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By contrast, Google interconnected </a:t>
            </a:r>
            <a:r>
              <a:rPr lang="hu-HU" sz="1600" dirty="0">
                <a:solidFill>
                  <a:srgbClr val="FF0000"/>
                </a:solidFill>
              </a:rPr>
              <a:t>64 TPU2 accelerator cards </a:t>
            </a:r>
            <a:r>
              <a:rPr lang="en-US" sz="1600" dirty="0" smtClean="0"/>
              <a:t>with</a:t>
            </a:r>
            <a:r>
              <a:rPr lang="hu-HU" sz="1600" dirty="0" smtClean="0"/>
              <a:t> 64 </a:t>
            </a:r>
            <a:r>
              <a:rPr lang="hu-HU" sz="1600" dirty="0"/>
              <a:t>Intel </a:t>
            </a:r>
            <a:r>
              <a:rPr lang="hu-HU" sz="1600" dirty="0">
                <a:solidFill>
                  <a:srgbClr val="FF0000"/>
                </a:solidFill>
              </a:rPr>
              <a:t>Skylake-based Xeon </a:t>
            </a:r>
            <a:r>
              <a:rPr lang="hu-HU" sz="1600" dirty="0" smtClean="0">
                <a:solidFill>
                  <a:srgbClr val="FF0000"/>
                </a:solidFill>
              </a:rPr>
              <a:t>processor</a:t>
            </a:r>
            <a:r>
              <a:rPr lang="en-US" sz="1600" dirty="0" smtClean="0">
                <a:solidFill>
                  <a:srgbClr val="FF0000"/>
                </a:solidFill>
              </a:rPr>
              <a:t> card</a:t>
            </a:r>
            <a:r>
              <a:rPr lang="hu-HU" sz="1600" dirty="0" smtClean="0">
                <a:solidFill>
                  <a:srgbClr val="FF0000"/>
                </a:solidFill>
              </a:rPr>
              <a:t>s </a:t>
            </a:r>
            <a:r>
              <a:rPr lang="hu-HU" sz="1600" dirty="0"/>
              <a:t>to a </a:t>
            </a:r>
            <a:r>
              <a:rPr lang="hu-HU" sz="1600" dirty="0" smtClean="0">
                <a:solidFill>
                  <a:srgbClr val="FF0000"/>
                </a:solidFill>
              </a:rPr>
              <a:t>TPU</a:t>
            </a:r>
            <a:r>
              <a:rPr lang="en-US" sz="1600" dirty="0" smtClean="0">
                <a:solidFill>
                  <a:srgbClr val="FF0000"/>
                </a:solidFill>
              </a:rPr>
              <a:t> Pod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>
                <a:solidFill>
                  <a:srgbClr val="FF0000"/>
                </a:solidFill>
              </a:rPr>
              <a:t>computer </a:t>
            </a:r>
            <a:r>
              <a:rPr lang="hu-HU" sz="1600" dirty="0"/>
              <a:t>that is aimed at </a:t>
            </a:r>
            <a:r>
              <a:rPr lang="hu-HU" sz="1600" dirty="0">
                <a:solidFill>
                  <a:srgbClr val="0070C0"/>
                </a:solidFill>
              </a:rPr>
              <a:t>both training NN models and running already trained models.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TPU2 has a </a:t>
            </a:r>
            <a:r>
              <a:rPr lang="hu-HU" sz="1600" dirty="0">
                <a:solidFill>
                  <a:srgbClr val="0070C0"/>
                </a:solidFill>
              </a:rPr>
              <a:t>different architecture </a:t>
            </a:r>
            <a:r>
              <a:rPr lang="hu-HU" sz="1600" dirty="0"/>
              <a:t>compared to the TPU, as described next.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The </a:t>
            </a:r>
            <a:r>
              <a:rPr lang="hu-HU" sz="1600" dirty="0" smtClean="0">
                <a:solidFill>
                  <a:srgbClr val="FF0000"/>
                </a:solidFill>
              </a:rPr>
              <a:t>TPU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Pod </a:t>
            </a:r>
            <a:r>
              <a:rPr lang="hu-HU" sz="1600" dirty="0"/>
              <a:t>has a mximum performance of </a:t>
            </a:r>
            <a:r>
              <a:rPr lang="hu-HU" sz="1600" dirty="0">
                <a:solidFill>
                  <a:srgbClr val="0070C0"/>
                </a:solidFill>
              </a:rPr>
              <a:t>15.5 PLOPS for FP32 operations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     with reduced precision for multiplications.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Note that in 2008 the highest performance supercomputer of the world (IBM’s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      Roadrunner) achieved a sustained DP FP performance of about 1 PLOPS!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At this time (12/2017) there are only very little details available about the</a:t>
            </a:r>
          </a:p>
          <a:p>
            <a:r>
              <a:rPr lang="hu-HU" sz="1600" dirty="0"/>
              <a:t>       architecture of the TPU2.  </a:t>
            </a:r>
            <a:endParaRPr lang="en-US" sz="1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524996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2.2.3 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Google's </a:t>
            </a:r>
            <a:r>
              <a:rPr lang="en-US" dirty="0" smtClean="0">
                <a:solidFill>
                  <a:schemeClr val="accent6"/>
                </a:solidFill>
                <a:latin typeface="+mn-lt"/>
              </a:rPr>
              <a:t>TPUv2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[30]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0A4B3-8313-48A3-BAD3-58A6E2FCEBAC}"/>
              </a:ext>
            </a:extLst>
          </p:cNvPr>
          <p:cNvSpPr txBox="1"/>
          <p:nvPr/>
        </p:nvSpPr>
        <p:spPr>
          <a:xfrm>
            <a:off x="428625" y="6153150"/>
            <a:ext cx="3314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/>
              <a:t>PFLOPS: 10</a:t>
            </a:r>
            <a:r>
              <a:rPr lang="hu-HU" sz="1600" baseline="30000" dirty="0"/>
              <a:t>15 </a:t>
            </a:r>
            <a:r>
              <a:rPr lang="hu-HU" sz="1600" dirty="0"/>
              <a:t>FP oprations/sec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2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333"/>
            <a:ext cx="9144000" cy="46113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C1A60-A50D-4286-A253-0612FD57AEFD}"/>
              </a:ext>
            </a:extLst>
          </p:cNvPr>
          <p:cNvSpPr txBox="1"/>
          <p:nvPr/>
        </p:nvSpPr>
        <p:spPr>
          <a:xfrm>
            <a:off x="85725" y="523875"/>
            <a:ext cx="24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The TPU2 chip </a:t>
            </a:r>
            <a:r>
              <a:rPr lang="hu-HU" dirty="0">
                <a:latin typeface="+mn-lt"/>
              </a:rPr>
              <a:t>[34]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9C2E9-B94E-44F0-8798-A2CA9F8E2F8C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460993" y="3993931"/>
            <a:ext cx="710097" cy="19591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90CE60-9E00-4A2A-9875-A39865A751BC}"/>
              </a:ext>
            </a:extLst>
          </p:cNvPr>
          <p:cNvSpPr txBox="1"/>
          <p:nvPr/>
        </p:nvSpPr>
        <p:spPr>
          <a:xfrm>
            <a:off x="2261036" y="5953125"/>
            <a:ext cx="4399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16 K </a:t>
            </a:r>
            <a:r>
              <a:rPr lang="en-US" sz="1600" dirty="0" smtClean="0">
                <a:latin typeface="+mn-lt"/>
              </a:rPr>
              <a:t>bfloat16</a:t>
            </a:r>
            <a:r>
              <a:rPr lang="hu-HU" sz="1600" dirty="0" smtClean="0">
                <a:latin typeface="+mn-lt"/>
              </a:rPr>
              <a:t> units</a:t>
            </a:r>
            <a:endParaRPr lang="hu-HU" sz="1600" dirty="0">
              <a:latin typeface="+mn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AEA0A8-C685-4F9E-BB2C-064923CBF2BA}"/>
              </a:ext>
            </a:extLst>
          </p:cNvPr>
          <p:cNvSpPr/>
          <p:nvPr/>
        </p:nvSpPr>
        <p:spPr bwMode="auto">
          <a:xfrm>
            <a:off x="4505326" y="1647825"/>
            <a:ext cx="999488" cy="40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CADC46-BF7E-4F36-9405-504382A74120}"/>
              </a:ext>
            </a:extLst>
          </p:cNvPr>
          <p:cNvSpPr/>
          <p:nvPr/>
        </p:nvSpPr>
        <p:spPr bwMode="auto">
          <a:xfrm>
            <a:off x="6334126" y="1647825"/>
            <a:ext cx="999488" cy="40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 bwMode="auto">
          <a:xfrm flipV="1">
            <a:off x="4460993" y="3993931"/>
            <a:ext cx="2372877" cy="19591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387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3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2b)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38" t="19561" r="2631" b="3912"/>
          <a:stretch/>
        </p:blipFill>
        <p:spPr>
          <a:xfrm>
            <a:off x="69305" y="1566042"/>
            <a:ext cx="9071616" cy="4130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4" y="527984"/>
            <a:ext cx="412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The bfloat16 data format [44]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5" y="924912"/>
            <a:ext cx="9050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It is a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truncated version of the IEEE754 fp32 format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mantissa</a:t>
            </a:r>
            <a:r>
              <a:rPr lang="en-US" sz="1600" dirty="0" smtClean="0"/>
              <a:t> of the 23 bit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mantissa of the fp32 is </a:t>
            </a:r>
            <a:r>
              <a:rPr lang="en-US" sz="1600" dirty="0" smtClean="0">
                <a:latin typeface="+mn-lt"/>
              </a:rPr>
              <a:t>truncated to 7 bits in order to accelerate MI computations. </a:t>
            </a:r>
            <a:endParaRPr lang="en-US" sz="16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05" y="6169574"/>
            <a:ext cx="9076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bfloat16</a:t>
            </a:r>
            <a:r>
              <a:rPr lang="en-US" sz="1600" dirty="0"/>
              <a:t> format is </a:t>
            </a:r>
            <a:r>
              <a:rPr lang="en-US" sz="1600" dirty="0" smtClean="0"/>
              <a:t>used in </a:t>
            </a:r>
            <a:r>
              <a:rPr lang="en-US" sz="1600" dirty="0" smtClean="0">
                <a:solidFill>
                  <a:srgbClr val="0070C0"/>
                </a:solidFill>
              </a:rPr>
              <a:t>Intel’s </a:t>
            </a:r>
            <a:r>
              <a:rPr lang="en-US" sz="1600" dirty="0" err="1" smtClean="0">
                <a:solidFill>
                  <a:srgbClr val="0070C0"/>
                </a:solidFill>
              </a:rPr>
              <a:t>Nervana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NNP-L1000</a:t>
            </a:r>
            <a:r>
              <a:rPr lang="en-US" sz="1600" dirty="0"/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Google’s </a:t>
            </a:r>
            <a:r>
              <a:rPr lang="en-US" sz="1600" dirty="0">
                <a:solidFill>
                  <a:srgbClr val="0070C0"/>
                </a:solidFill>
              </a:rPr>
              <a:t>Cloud </a:t>
            </a:r>
            <a:r>
              <a:rPr lang="en-US" sz="1600" dirty="0" smtClean="0">
                <a:solidFill>
                  <a:srgbClr val="0070C0"/>
                </a:solidFill>
              </a:rPr>
              <a:t>TPUv2/v3 </a:t>
            </a:r>
          </a:p>
          <a:p>
            <a:r>
              <a:rPr lang="en-US" sz="1600" dirty="0" smtClean="0"/>
              <a:t> discussed so far and in </a:t>
            </a:r>
            <a:r>
              <a:rPr lang="en-US" sz="1600" dirty="0" smtClean="0">
                <a:solidFill>
                  <a:srgbClr val="0070C0"/>
                </a:solidFill>
              </a:rPr>
              <a:t>Google’s </a:t>
            </a:r>
            <a:r>
              <a:rPr lang="en-US" sz="1600" dirty="0" err="1" smtClean="0">
                <a:solidFill>
                  <a:srgbClr val="0070C0"/>
                </a:solidFill>
              </a:rPr>
              <a:t>TensorFlow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5738650"/>
            <a:ext cx="5600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(Google Brain was an internal AI project of the firm)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99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379" b="6777"/>
          <a:stretch/>
        </p:blipFill>
        <p:spPr>
          <a:xfrm>
            <a:off x="38526" y="1095375"/>
            <a:ext cx="9047760" cy="4143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5362575"/>
            <a:ext cx="9454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Each </a:t>
            </a:r>
            <a:r>
              <a:rPr lang="en-US" sz="1600" dirty="0" smtClean="0">
                <a:solidFill>
                  <a:srgbClr val="0070C0"/>
                </a:solidFill>
              </a:rPr>
              <a:t>TPUv2 card consists </a:t>
            </a:r>
            <a:r>
              <a:rPr lang="en-US" sz="1600" dirty="0">
                <a:solidFill>
                  <a:srgbClr val="0070C0"/>
                </a:solidFill>
              </a:rPr>
              <a:t>of four TPU</a:t>
            </a:r>
            <a:r>
              <a:rPr lang="hu-HU" sz="1600" dirty="0">
                <a:solidFill>
                  <a:srgbClr val="0070C0"/>
                </a:solidFill>
              </a:rPr>
              <a:t>v2</a:t>
            </a:r>
            <a:r>
              <a:rPr lang="en-US" sz="1600" dirty="0">
                <a:solidFill>
                  <a:srgbClr val="0070C0"/>
                </a:solidFill>
              </a:rPr>
              <a:t> chips, offering</a:t>
            </a:r>
            <a:endParaRPr lang="hu-HU" sz="16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CD18C-073F-4499-815C-927471E5FECA}"/>
              </a:ext>
            </a:extLst>
          </p:cNvPr>
          <p:cNvSpPr txBox="1"/>
          <p:nvPr/>
        </p:nvSpPr>
        <p:spPr>
          <a:xfrm>
            <a:off x="85726" y="523874"/>
            <a:ext cx="251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The 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TPUv2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card </a:t>
            </a:r>
            <a:r>
              <a:rPr lang="hu-HU" dirty="0">
                <a:latin typeface="+mn-lt"/>
              </a:rPr>
              <a:t>[22]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76A68-2BCD-49AD-9F93-3B9C9850A442}"/>
              </a:ext>
            </a:extLst>
          </p:cNvPr>
          <p:cNvSpPr txBox="1"/>
          <p:nvPr/>
        </p:nvSpPr>
        <p:spPr>
          <a:xfrm>
            <a:off x="276123" y="5677035"/>
            <a:ext cx="9560895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hu-HU" sz="1600" dirty="0">
                <a:solidFill>
                  <a:srgbClr val="0070C0"/>
                </a:solidFill>
              </a:rPr>
              <a:t>4x45 = </a:t>
            </a:r>
            <a:r>
              <a:rPr lang="en-US" sz="1600" dirty="0">
                <a:solidFill>
                  <a:srgbClr val="0070C0"/>
                </a:solidFill>
              </a:rPr>
              <a:t>180 </a:t>
            </a:r>
            <a:r>
              <a:rPr lang="hu-HU" sz="1600" dirty="0">
                <a:solidFill>
                  <a:srgbClr val="0070C0"/>
                </a:solidFill>
              </a:rPr>
              <a:t>TFLOPS</a:t>
            </a:r>
            <a:r>
              <a:rPr lang="en-US" sz="1600" dirty="0">
                <a:solidFill>
                  <a:srgbClr val="0070C0"/>
                </a:solidFill>
              </a:rPr>
              <a:t> of </a:t>
            </a:r>
            <a:r>
              <a:rPr lang="hu-HU" sz="1600" dirty="0">
                <a:solidFill>
                  <a:srgbClr val="0070C0"/>
                </a:solidFill>
              </a:rPr>
              <a:t>32-bit FP matrix multiplication with reduced precision </a:t>
            </a:r>
          </a:p>
          <a:p>
            <a:pPr>
              <a:spcAft>
                <a:spcPts val="200"/>
              </a:spcAft>
            </a:pPr>
            <a:r>
              <a:rPr lang="hu-HU" sz="1600" dirty="0">
                <a:solidFill>
                  <a:srgbClr val="0070C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           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>
                <a:solidFill>
                  <a:srgbClr val="0070C0"/>
                </a:solidFill>
              </a:rPr>
              <a:t>for multiplications,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70C0"/>
                </a:solidFill>
              </a:rPr>
              <a:t>4x16 = </a:t>
            </a:r>
            <a:r>
              <a:rPr lang="en-US" sz="1600" dirty="0">
                <a:solidFill>
                  <a:srgbClr val="0070C0"/>
                </a:solidFill>
              </a:rPr>
              <a:t>64GB </a:t>
            </a:r>
            <a:r>
              <a:rPr lang="en-US" sz="1600" dirty="0" smtClean="0">
                <a:solidFill>
                  <a:srgbClr val="0070C0"/>
                </a:solidFill>
              </a:rPr>
              <a:t>high-bandwidth </a:t>
            </a:r>
            <a:r>
              <a:rPr lang="en-US" sz="1600" dirty="0">
                <a:solidFill>
                  <a:srgbClr val="0070C0"/>
                </a:solidFill>
              </a:rPr>
              <a:t>memory, and </a:t>
            </a:r>
            <a:r>
              <a:rPr lang="hu-HU" sz="1600" dirty="0" smtClean="0">
                <a:solidFill>
                  <a:srgbClr val="0070C0"/>
                </a:solidFill>
              </a:rPr>
              <a:t>4x600 </a:t>
            </a:r>
            <a:r>
              <a:rPr lang="hu-HU" sz="1600" dirty="0">
                <a:solidFill>
                  <a:srgbClr val="0070C0"/>
                </a:solidFill>
              </a:rPr>
              <a:t>= </a:t>
            </a:r>
            <a:r>
              <a:rPr lang="en-US" sz="1600" dirty="0">
                <a:solidFill>
                  <a:srgbClr val="0070C0"/>
                </a:solidFill>
              </a:rPr>
              <a:t>2,400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GB/s </a:t>
            </a:r>
            <a:r>
              <a:rPr lang="en-US" sz="1600" dirty="0" smtClean="0">
                <a:solidFill>
                  <a:srgbClr val="0070C0"/>
                </a:solidFill>
              </a:rPr>
              <a:t>mem. </a:t>
            </a:r>
            <a:r>
              <a:rPr lang="en-US" sz="1600" dirty="0">
                <a:solidFill>
                  <a:srgbClr val="0070C0"/>
                </a:solidFill>
              </a:rPr>
              <a:t>bandwidth</a:t>
            </a:r>
            <a:r>
              <a:rPr lang="hu-HU" sz="1600" dirty="0">
                <a:solidFill>
                  <a:srgbClr val="0070C0"/>
                </a:solidFill>
              </a:rPr>
              <a:t>.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9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FBB2-A6CB-4322-8071-2F3CF95A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41FA9-BC3C-4A9A-BBF7-D1F67B0A1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2" t="28790" r="4472"/>
          <a:stretch/>
        </p:blipFill>
        <p:spPr>
          <a:xfrm>
            <a:off x="274321" y="923926"/>
            <a:ext cx="8241029" cy="4067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049EE1-EB3C-4A70-AE84-440C1F963E36}"/>
              </a:ext>
            </a:extLst>
          </p:cNvPr>
          <p:cNvSpPr txBox="1"/>
          <p:nvPr/>
        </p:nvSpPr>
        <p:spPr>
          <a:xfrm>
            <a:off x="133350" y="481013"/>
            <a:ext cx="70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Interest in deep learning (based on internet searches) </a:t>
            </a:r>
            <a:r>
              <a:rPr lang="hu-HU" dirty="0">
                <a:latin typeface="+mn-lt"/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14372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030" t="35918" r="17647" b="29790"/>
          <a:stretch/>
        </p:blipFill>
        <p:spPr>
          <a:xfrm>
            <a:off x="66675" y="1060362"/>
            <a:ext cx="8967507" cy="2606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76" y="542365"/>
            <a:ext cx="532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TPUv2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card side view with the coolers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35</a:t>
            </a:r>
            <a:r>
              <a:rPr lang="en-US" dirty="0">
                <a:latin typeface="+mn-lt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9207F-41DE-4921-8EDC-B393774E63BA}"/>
              </a:ext>
            </a:extLst>
          </p:cNvPr>
          <p:cNvSpPr txBox="1"/>
          <p:nvPr/>
        </p:nvSpPr>
        <p:spPr>
          <a:xfrm>
            <a:off x="476250" y="4067175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6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7AE9B-3175-4641-8829-CF2177C45123}"/>
              </a:ext>
            </a:extLst>
          </p:cNvPr>
          <p:cNvSpPr txBox="1"/>
          <p:nvPr/>
        </p:nvSpPr>
        <p:spPr>
          <a:xfrm>
            <a:off x="95249" y="3886200"/>
            <a:ext cx="820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The huge coolers are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liquid coolers </a:t>
            </a:r>
            <a:r>
              <a:rPr lang="hu-HU" sz="1600" dirty="0">
                <a:latin typeface="+mn-lt"/>
              </a:rPr>
              <a:t>expected to dissipate about 200 W.</a:t>
            </a:r>
          </a:p>
        </p:txBody>
      </p:sp>
    </p:spTree>
    <p:extLst>
      <p:ext uri="{BB962C8B-B14F-4D97-AF65-F5344CB8AC3E}">
        <p14:creationId xmlns:p14="http://schemas.microsoft.com/office/powerpoint/2010/main" val="24869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507190"/>
            <a:ext cx="4496369" cy="44907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24" y="535640"/>
            <a:ext cx="730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Connection of the 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TPUv2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cards into a 8x8 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2D toroidal mesh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DFB3B-723C-48FE-AB30-7C4F99679D5F}"/>
              </a:ext>
            </a:extLst>
          </p:cNvPr>
          <p:cNvSpPr txBox="1"/>
          <p:nvPr/>
        </p:nvSpPr>
        <p:spPr>
          <a:xfrm>
            <a:off x="209549" y="923925"/>
            <a:ext cx="661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Principle of connecting units into a toroidal mesh </a:t>
            </a:r>
            <a:r>
              <a:rPr lang="hu-HU" sz="1600" dirty="0" err="1">
                <a:latin typeface="+mn-lt"/>
              </a:rPr>
              <a:t>network</a:t>
            </a:r>
            <a:r>
              <a:rPr lang="hu-HU" sz="1600" dirty="0">
                <a:latin typeface="+mn-lt"/>
              </a:rPr>
              <a:t> [36]</a:t>
            </a:r>
          </a:p>
        </p:txBody>
      </p:sp>
    </p:spTree>
    <p:extLst>
      <p:ext uri="{BB962C8B-B14F-4D97-AF65-F5344CB8AC3E}">
        <p14:creationId xmlns:p14="http://schemas.microsoft.com/office/powerpoint/2010/main" val="42055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88" t="29336" r="11765" b="19135"/>
          <a:stretch/>
        </p:blipFill>
        <p:spPr>
          <a:xfrm>
            <a:off x="38100" y="1209728"/>
            <a:ext cx="9052112" cy="337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775" y="51379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TPUv2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cards with connecting cables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18</a:t>
            </a:r>
            <a:r>
              <a:rPr lang="en-US" dirty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652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(7)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540"/>
            <a:ext cx="9144000" cy="4292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76" y="528357"/>
            <a:ext cx="7896224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The </a:t>
            </a:r>
            <a:r>
              <a:rPr lang="en-US" dirty="0" smtClean="0">
                <a:solidFill>
                  <a:schemeClr val="accent6"/>
                </a:solidFill>
                <a:latin typeface="+mn-lt"/>
              </a:rPr>
              <a:t>TPU Pod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assebled as a 8x8 toroidal mesh of 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TPUv2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cards </a:t>
            </a:r>
            <a:r>
              <a:rPr lang="hu-HU" dirty="0">
                <a:latin typeface="+mn-lt"/>
              </a:rPr>
              <a:t>[4]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C66B1-C171-4C08-91B2-EB7BA1E3F924}"/>
              </a:ext>
            </a:extLst>
          </p:cNvPr>
          <p:cNvSpPr txBox="1"/>
          <p:nvPr/>
        </p:nvSpPr>
        <p:spPr>
          <a:xfrm>
            <a:off x="104776" y="5848350"/>
            <a:ext cx="903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64 </a:t>
            </a:r>
            <a:r>
              <a:rPr lang="hu-HU" sz="1600" dirty="0" smtClean="0">
                <a:latin typeface="+mn-lt"/>
              </a:rPr>
              <a:t>TPUv2 </a:t>
            </a:r>
            <a:r>
              <a:rPr lang="hu-HU" sz="1600" dirty="0">
                <a:latin typeface="+mn-lt"/>
              </a:rPr>
              <a:t>cards provide a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total performance of </a:t>
            </a:r>
            <a:r>
              <a:rPr lang="hu-HU" sz="1600" dirty="0">
                <a:latin typeface="+mn-lt"/>
              </a:rPr>
              <a:t>64 x 180 =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11.5 TFLOPS </a:t>
            </a:r>
          </a:p>
          <a:p>
            <a:r>
              <a:rPr lang="hu-HU" sz="1600" dirty="0"/>
              <a:t> 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of 32-bit FP c</a:t>
            </a:r>
            <a:r>
              <a:rPr lang="hu-HU" sz="1600" dirty="0">
                <a:solidFill>
                  <a:srgbClr val="0070C0"/>
                </a:solidFill>
              </a:rPr>
              <a:t>omputation with reduced precision for multiplications</a:t>
            </a:r>
            <a:r>
              <a:rPr lang="hu-HU" sz="1600" dirty="0"/>
              <a:t>.</a:t>
            </a:r>
            <a:r>
              <a:rPr lang="hu-HU" sz="1600" dirty="0">
                <a:latin typeface="+mn-lt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77181-9142-42A1-A647-07F5FA089B0A}"/>
              </a:ext>
            </a:extLst>
          </p:cNvPr>
          <p:cNvSpPr/>
          <p:nvPr/>
        </p:nvSpPr>
        <p:spPr bwMode="auto">
          <a:xfrm>
            <a:off x="2524125" y="2647950"/>
            <a:ext cx="3981450" cy="24765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DD9B-9457-439B-9434-D15E2B35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(8)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CF0FF-6BF2-4A48-80DB-81325F8A1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" y="1303388"/>
            <a:ext cx="9134474" cy="3702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E5E0A-4039-4F0A-A446-DDC335D2C46F}"/>
              </a:ext>
            </a:extLst>
          </p:cNvPr>
          <p:cNvSpPr txBox="1"/>
          <p:nvPr/>
        </p:nvSpPr>
        <p:spPr>
          <a:xfrm>
            <a:off x="295275" y="5229225"/>
            <a:ext cx="8848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Google’s </a:t>
            </a:r>
            <a:r>
              <a:rPr lang="en-US" sz="1400" i="1" dirty="0" smtClean="0"/>
              <a:t>TPUv2 </a:t>
            </a:r>
            <a:r>
              <a:rPr lang="en-US" sz="1400" i="1" dirty="0"/>
              <a:t>stamp: A is a CPU rack, B is a </a:t>
            </a:r>
            <a:r>
              <a:rPr lang="en-US" sz="1400" i="1" dirty="0" smtClean="0"/>
              <a:t>TPUv2 </a:t>
            </a:r>
            <a:r>
              <a:rPr lang="en-US" sz="1400" i="1" dirty="0"/>
              <a:t>rack, C is a </a:t>
            </a:r>
            <a:r>
              <a:rPr lang="en-US" sz="1400" i="1" dirty="0" smtClean="0"/>
              <a:t>TPUv2 </a:t>
            </a:r>
            <a:r>
              <a:rPr lang="en-US" sz="1400" i="1" dirty="0"/>
              <a:t>rack,</a:t>
            </a:r>
            <a:r>
              <a:rPr lang="hu-HU" sz="1400" i="1" dirty="0"/>
              <a:t> </a:t>
            </a:r>
            <a:r>
              <a:rPr lang="en-US" sz="1400" i="1" dirty="0"/>
              <a:t>and D is a CPU rack; the solid box (blue): rack uninterruptable</a:t>
            </a:r>
            <a:r>
              <a:rPr lang="hu-HU" sz="1400" i="1" dirty="0"/>
              <a:t> </a:t>
            </a:r>
            <a:r>
              <a:rPr lang="en-US" sz="1400" i="1" dirty="0"/>
              <a:t> power supply (UPS); the dashed box (red) is a </a:t>
            </a:r>
            <a:endParaRPr lang="hu-HU" sz="1400" i="1" dirty="0"/>
          </a:p>
          <a:p>
            <a:r>
              <a:rPr lang="en-US" sz="1400" i="1" dirty="0"/>
              <a:t>power supply; and the dotted boxes (green): rack network switches and top of rack switch</a:t>
            </a:r>
            <a:endParaRPr lang="hu-HU" sz="12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E21A6-0534-415A-8CDD-3BFDE286CF52}"/>
              </a:ext>
            </a:extLst>
          </p:cNvPr>
          <p:cNvSpPr txBox="1"/>
          <p:nvPr/>
        </p:nvSpPr>
        <p:spPr>
          <a:xfrm>
            <a:off x="104774" y="523874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The TPU </a:t>
            </a:r>
            <a:r>
              <a:rPr lang="en-US" dirty="0" smtClean="0">
                <a:solidFill>
                  <a:schemeClr val="accent6"/>
                </a:solidFill>
                <a:latin typeface="+mn-lt"/>
              </a:rPr>
              <a:t>Pod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racks </a:t>
            </a:r>
            <a:r>
              <a:rPr lang="hu-HU" dirty="0">
                <a:latin typeface="+mn-lt"/>
              </a:rPr>
              <a:t>[35]</a:t>
            </a:r>
          </a:p>
        </p:txBody>
      </p:sp>
    </p:spTree>
    <p:extLst>
      <p:ext uri="{BB962C8B-B14F-4D97-AF65-F5344CB8AC3E}">
        <p14:creationId xmlns:p14="http://schemas.microsoft.com/office/powerpoint/2010/main" val="31984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8D06-7173-4108-BFBC-9DCF7B6D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2.2.3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TPUv2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(9)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16E30-8EDC-43CF-B011-C54095FBF127}"/>
              </a:ext>
            </a:extLst>
          </p:cNvPr>
          <p:cNvSpPr txBox="1"/>
          <p:nvPr/>
        </p:nvSpPr>
        <p:spPr>
          <a:xfrm>
            <a:off x="1847850" y="1733550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9D7CC-140B-4F03-AAC7-A33CEFA7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1251358"/>
            <a:ext cx="7686675" cy="5421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8DC39-B0CA-43D8-86D0-B7AAF1FA0733}"/>
              </a:ext>
            </a:extLst>
          </p:cNvPr>
          <p:cNvSpPr txBox="1"/>
          <p:nvPr/>
        </p:nvSpPr>
        <p:spPr>
          <a:xfrm>
            <a:off x="85725" y="528356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The </a:t>
            </a:r>
            <a:r>
              <a:rPr lang="en-US" dirty="0" smtClean="0">
                <a:solidFill>
                  <a:schemeClr val="accent6"/>
                </a:solidFill>
                <a:latin typeface="+mn-lt"/>
              </a:rPr>
              <a:t>TPU Pod</a:t>
            </a:r>
            <a:r>
              <a:rPr lang="hu-HU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[4]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9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2.2.4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Google’s TPUv3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0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" y="510140"/>
            <a:ext cx="420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2.2.4 Google’s TPUv3 [44]  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49" y="895147"/>
            <a:ext cx="8384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designated also as the </a:t>
            </a:r>
            <a:r>
              <a:rPr lang="en-US" sz="1600" dirty="0" smtClean="0">
                <a:solidFill>
                  <a:srgbClr val="FF0000"/>
                </a:solidFill>
              </a:rPr>
              <a:t>TPU 3.0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It is announced in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05/2018</a:t>
            </a:r>
            <a:r>
              <a:rPr lang="en-US" sz="1600" dirty="0" smtClean="0">
                <a:latin typeface="+mn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TPUv3 chip and TPUv3 Pod are </a:t>
            </a:r>
            <a:r>
              <a:rPr lang="en-US" sz="1600" dirty="0" smtClean="0">
                <a:solidFill>
                  <a:srgbClr val="0070C0"/>
                </a:solidFill>
              </a:rPr>
              <a:t>redesigned versions </a:t>
            </a:r>
            <a:r>
              <a:rPr lang="en-US" sz="1600" dirty="0" smtClean="0"/>
              <a:t>of the 2. generation with the following features:</a:t>
            </a:r>
            <a:endParaRPr lang="en-US" sz="1600" dirty="0" smtClean="0"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TPUv3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5537" y="2151855"/>
            <a:ext cx="731443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TPUv3 chip </a:t>
            </a:r>
            <a:r>
              <a:rPr lang="en-US" sz="1600" dirty="0" smtClean="0">
                <a:latin typeface="+mn-lt"/>
              </a:rPr>
              <a:t>has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water cooling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TPUv3 Pod </a:t>
            </a:r>
            <a:r>
              <a:rPr lang="en-US" sz="1600" dirty="0" smtClean="0"/>
              <a:t>(system) is </a:t>
            </a:r>
            <a:r>
              <a:rPr lang="en-US" sz="1600" dirty="0" smtClean="0">
                <a:solidFill>
                  <a:srgbClr val="0070C0"/>
                </a:solidFill>
              </a:rPr>
              <a:t>8x more powerful </a:t>
            </a:r>
            <a:r>
              <a:rPr lang="en-US" sz="1600" dirty="0" smtClean="0"/>
              <a:t>than the TPUv2 Pod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TPUv3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Pod</a:t>
            </a:r>
            <a:r>
              <a:rPr lang="en-US" sz="1600" dirty="0" smtClean="0">
                <a:latin typeface="+mn-lt"/>
              </a:rPr>
              <a:t> has a performance potential of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100 PFLOPS</a:t>
            </a:r>
            <a:r>
              <a:rPr lang="en-US" sz="1600" dirty="0" smtClean="0">
                <a:latin typeface="+mn-lt"/>
              </a:rPr>
              <a:t>.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8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58" r="8514"/>
          <a:stretch/>
        </p:blipFill>
        <p:spPr>
          <a:xfrm>
            <a:off x="413887" y="997789"/>
            <a:ext cx="8296978" cy="4361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50" y="507280"/>
            <a:ext cx="359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Evolution of the TPU chips [] 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43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229" r="45431" b="30485"/>
          <a:stretch/>
        </p:blipFill>
        <p:spPr>
          <a:xfrm>
            <a:off x="0" y="1167875"/>
            <a:ext cx="9188603" cy="355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65" y="525520"/>
            <a:ext cx="519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Guessed block diagram of the TPUv2 [44]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7" y="1136404"/>
            <a:ext cx="9097454" cy="50808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97542"/>
            <a:ext cx="324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Neural net in the brain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2</a:t>
            </a:r>
            <a:r>
              <a:rPr lang="en-US" dirty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614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074" t="9026" b="19618"/>
          <a:stretch/>
        </p:blipFill>
        <p:spPr>
          <a:xfrm>
            <a:off x="354939" y="1068712"/>
            <a:ext cx="8338363" cy="567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65" y="525520"/>
            <a:ext cx="504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Guessed block diagram of the TPUv3 [44]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66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14" y="1153163"/>
            <a:ext cx="5845520" cy="274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" y="528968"/>
            <a:ext cx="392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System layout of the TPUv3 Pod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44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44" y="1429252"/>
            <a:ext cx="4561555" cy="2403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75" y="4137314"/>
            <a:ext cx="5533649" cy="2472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7133" y="5076498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TPUv2 board</a:t>
            </a:r>
            <a:endParaRPr lang="en-US" sz="16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2903" y="2433154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TPUv3 board</a:t>
            </a:r>
            <a:endParaRPr lang="en-US" sz="16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6595" y="1008995"/>
            <a:ext cx="1591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Water </a:t>
            </a:r>
            <a:r>
              <a:rPr lang="en-US" sz="1600" dirty="0" err="1" smtClean="0">
                <a:latin typeface="+mn-lt"/>
              </a:rPr>
              <a:t>cooiing</a:t>
            </a:r>
            <a:endParaRPr lang="en-US" sz="1600" dirty="0" smtClean="0">
              <a:latin typeface="+mn-lt"/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 flipH="1">
            <a:off x="4014953" y="1347549"/>
            <a:ext cx="1447501" cy="54431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23244" y="509309"/>
            <a:ext cx="350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TPUv2 and TPUv3 boards [44]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83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7)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02302" y="1217396"/>
            <a:ext cx="7286075" cy="4780567"/>
            <a:chOff x="912813" y="1038716"/>
            <a:chExt cx="7286075" cy="47805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112" y="1038716"/>
              <a:ext cx="7253776" cy="478056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912813" y="1106905"/>
              <a:ext cx="530976" cy="26928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7950" y="525517"/>
            <a:ext cx="315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Part of a TPUv3 card [44]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09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24" y="881535"/>
            <a:ext cx="5538826" cy="5599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771" y="6442847"/>
            <a:ext cx="1864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TPUv2 rack [44]</a:t>
            </a:r>
            <a:endParaRPr lang="en-US" sz="16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5914" y="6437594"/>
            <a:ext cx="1864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TPUv3 rack [44]</a:t>
            </a:r>
            <a:endParaRPr lang="en-US" sz="16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525520"/>
            <a:ext cx="351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TPUv2 and TPUv3 racks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9273" y="3584028"/>
            <a:ext cx="1944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16 shelves with</a:t>
            </a:r>
          </a:p>
          <a:p>
            <a:pPr algn="ctr"/>
            <a:r>
              <a:rPr lang="en-US" sz="1600" dirty="0" smtClean="0"/>
              <a:t>2 boards/shelves</a:t>
            </a:r>
            <a:endParaRPr lang="en-US" sz="16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2845" y="2806264"/>
            <a:ext cx="2186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Shelf with 2 boards</a:t>
            </a:r>
            <a:endParaRPr lang="en-US" sz="1600" dirty="0" smtClean="0">
              <a:latin typeface="+mn-lt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 flipV="1">
            <a:off x="6032941" y="2974428"/>
            <a:ext cx="409904" cy="111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103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Google's TPUv3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1"/>
          <a:stretch/>
        </p:blipFill>
        <p:spPr>
          <a:xfrm>
            <a:off x="105102" y="1135093"/>
            <a:ext cx="9013361" cy="481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" y="525516"/>
            <a:ext cx="345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TPUv2 and TPUv3 Pods [44]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3434" y="2448916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TPUv2 Pod</a:t>
            </a:r>
            <a:endParaRPr lang="en-US" sz="1600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5105" y="598563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TPUv3 Pod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9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Intel's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Nervana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52AE-B2D2-4A28-8BCF-D1AE4926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1CF01-1CC4-4FCB-9CAF-5B43BCAFBA9A}"/>
              </a:ext>
            </a:extLst>
          </p:cNvPr>
          <p:cNvSpPr txBox="1"/>
          <p:nvPr/>
        </p:nvSpPr>
        <p:spPr>
          <a:xfrm>
            <a:off x="123824" y="904875"/>
            <a:ext cx="921067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co-processor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dedicated to NN processing,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for training and inference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on the same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 ASIC built in 28 nm technology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co-prococessor is intended to operate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connection with a Skylake-based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Xeon or a Knight Mill based Xeon Phy processor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next Figure.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8EB58-8300-460C-8C2D-0B7398384420}"/>
              </a:ext>
            </a:extLst>
          </p:cNvPr>
          <p:cNvSpPr txBox="1"/>
          <p:nvPr/>
        </p:nvSpPr>
        <p:spPr>
          <a:xfrm>
            <a:off x="95250" y="527050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2.2.5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Nervana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504" y="2088682"/>
            <a:ext cx="852823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An advanced </a:t>
            </a:r>
            <a:r>
              <a:rPr lang="en-US" sz="1600" dirty="0" smtClean="0">
                <a:solidFill>
                  <a:srgbClr val="FF0000"/>
                </a:solidFill>
              </a:rPr>
              <a:t>successor</a:t>
            </a:r>
            <a:r>
              <a:rPr lang="en-US" sz="1600" dirty="0" smtClean="0">
                <a:solidFill>
                  <a:srgbClr val="000000"/>
                </a:solidFill>
              </a:rPr>
              <a:t> is the </a:t>
            </a:r>
            <a:r>
              <a:rPr lang="hu-HU" sz="1600" dirty="0" smtClean="0">
                <a:solidFill>
                  <a:srgbClr val="000000"/>
                </a:solidFill>
              </a:rPr>
              <a:t>Nervana </a:t>
            </a:r>
            <a:r>
              <a:rPr lang="hu-HU" sz="1600" dirty="0">
                <a:solidFill>
                  <a:srgbClr val="FF0000"/>
                </a:solidFill>
              </a:rPr>
              <a:t>NNP-L1000</a:t>
            </a:r>
            <a:r>
              <a:rPr lang="hu-HU" sz="1600" dirty="0">
                <a:solidFill>
                  <a:srgbClr val="000000"/>
                </a:solidFill>
              </a:rPr>
              <a:t>, code-named </a:t>
            </a:r>
            <a:r>
              <a:rPr lang="hu-HU" sz="1600" dirty="0">
                <a:solidFill>
                  <a:srgbClr val="FF0000"/>
                </a:solidFill>
              </a:rPr>
              <a:t>Spring Crest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/>
              <a:t>    It is planned </a:t>
            </a:r>
            <a:r>
              <a:rPr lang="en-US" sz="1600" dirty="0" smtClean="0">
                <a:solidFill>
                  <a:srgbClr val="0070C0"/>
                </a:solidFill>
              </a:rPr>
              <a:t>in 10 or 14 nm technology to be ready in 2019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  <a:endParaRPr lang="hu-H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968"/>
          <a:stretch/>
        </p:blipFill>
        <p:spPr>
          <a:xfrm>
            <a:off x="-9525" y="1202609"/>
            <a:ext cx="9274549" cy="4655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EA5A2-430B-487B-AB2C-32809E3F2787}"/>
              </a:ext>
            </a:extLst>
          </p:cNvPr>
          <p:cNvSpPr txBox="1"/>
          <p:nvPr/>
        </p:nvSpPr>
        <p:spPr>
          <a:xfrm>
            <a:off x="85725" y="523875"/>
            <a:ext cx="896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Nervana platform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portfolio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[37]</a:t>
            </a:r>
          </a:p>
        </p:txBody>
      </p:sp>
    </p:spTree>
    <p:extLst>
      <p:ext uri="{BB962C8B-B14F-4D97-AF65-F5344CB8AC3E}">
        <p14:creationId xmlns:p14="http://schemas.microsoft.com/office/powerpoint/2010/main" val="42789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52AE-B2D2-4A28-8BCF-D1AE4926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(3)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1CF01-1CC4-4FCB-9CAF-5B43BCAFBA9A}"/>
              </a:ext>
            </a:extLst>
          </p:cNvPr>
          <p:cNvSpPr txBox="1"/>
          <p:nvPr/>
        </p:nvSpPr>
        <p:spPr>
          <a:xfrm>
            <a:off x="238125" y="904875"/>
            <a:ext cx="91725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design originates from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Nervana systems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 deep learning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hardware start-up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that was founded by former Qualcomm employees (one of them was the head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Qualcomm’s NN research and development group) in 2014, the firm has been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acquired by Intel in 08/2016 (for about 350 million $).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design of the Nervana chip started in 2014, shipping is expected at the 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2017.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chip is built on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 nm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as an MCM (Multi-Chip Module) with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HBM2 memory chips mounted onto an interposer and appropriately packaged,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seen in the next Figure.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Nervana chip has a peak performance of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55 Tops/s.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states that at the pure operations per sec. level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Nervana surpasses 5-6 times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Nvidia’s Pascal GPU card.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8EB58-8300-460C-8C2D-0B7398384420}"/>
              </a:ext>
            </a:extLst>
          </p:cNvPr>
          <p:cNvSpPr txBox="1"/>
          <p:nvPr/>
        </p:nvSpPr>
        <p:spPr>
          <a:xfrm>
            <a:off x="66676" y="527050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Nervana co-processor -2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[38]</a:t>
            </a:r>
          </a:p>
        </p:txBody>
      </p:sp>
    </p:spTree>
    <p:extLst>
      <p:ext uri="{BB962C8B-B14F-4D97-AF65-F5344CB8AC3E}">
        <p14:creationId xmlns:p14="http://schemas.microsoft.com/office/powerpoint/2010/main" val="117985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89" y="1149928"/>
            <a:ext cx="5554743" cy="2374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5" y="4931817"/>
            <a:ext cx="1851518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400" b="1" dirty="0">
                <a:latin typeface="+mn-lt"/>
              </a:rPr>
              <a:t>A simple NN</a:t>
            </a:r>
            <a:r>
              <a:rPr lang="en-US" sz="1400" b="1" dirty="0">
                <a:latin typeface="+mn-lt"/>
              </a:rPr>
              <a:t> </a:t>
            </a:r>
            <a:r>
              <a:rPr lang="hu-HU" sz="1400" dirty="0">
                <a:latin typeface="+mn-lt"/>
              </a:rPr>
              <a:t>[6]</a:t>
            </a:r>
          </a:p>
          <a:p>
            <a:r>
              <a:rPr lang="hu-HU" sz="1400" b="1" dirty="0"/>
              <a:t>(Perceptron)</a:t>
            </a:r>
            <a:endParaRPr lang="en-US" sz="14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142" y="2349513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Neuron </a:t>
            </a:r>
            <a:r>
              <a:rPr lang="en-US" sz="1400" dirty="0">
                <a:latin typeface="+mn-lt"/>
              </a:rPr>
              <a:t>[</a:t>
            </a:r>
            <a:r>
              <a:rPr lang="hu-HU" sz="1400" dirty="0">
                <a:latin typeface="+mn-lt"/>
              </a:rPr>
              <a:t>5</a:t>
            </a:r>
            <a:r>
              <a:rPr lang="en-US" sz="1400" dirty="0">
                <a:latin typeface="+mn-lt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16" y="526677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Neurons and their modelling</a:t>
            </a:r>
            <a:endParaRPr lang="en-US" dirty="0">
              <a:latin typeface="+mn-lt"/>
            </a:endParaRPr>
          </a:p>
        </p:txBody>
      </p:sp>
      <p:pic>
        <p:nvPicPr>
          <p:cNvPr id="10" name="Picture 2" descr="Képtalálat a következőre: „untrained neural network model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93" y="3881972"/>
            <a:ext cx="5688828" cy="25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117182-BCDF-4212-A4AC-1C96B57F913F}"/>
              </a:ext>
            </a:extLst>
          </p:cNvPr>
          <p:cNvSpPr/>
          <p:nvPr/>
        </p:nvSpPr>
        <p:spPr bwMode="auto">
          <a:xfrm>
            <a:off x="5686425" y="4933950"/>
            <a:ext cx="238125" cy="2667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3A8B1-8348-42DD-AF24-0E43D170D383}"/>
              </a:ext>
            </a:extLst>
          </p:cNvPr>
          <p:cNvSpPr txBox="1"/>
          <p:nvPr/>
        </p:nvSpPr>
        <p:spPr>
          <a:xfrm>
            <a:off x="5772151" y="4962525"/>
            <a:ext cx="33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+mn-lt"/>
              </a:rPr>
              <a:t>z</a:t>
            </a:r>
          </a:p>
        </p:txBody>
      </p:sp>
      <p:sp>
        <p:nvSpPr>
          <p:cNvPr id="14" name="Szövegdoboz 32">
            <a:extLst>
              <a:ext uri="{FF2B5EF4-FFF2-40B4-BE49-F238E27FC236}">
                <a16:creationId xmlns:a16="http://schemas.microsoft.com/office/drawing/2014/main" id="{DF0CBA83-CD01-4FF2-98DD-0D1A9D4146D3}"/>
              </a:ext>
            </a:extLst>
          </p:cNvPr>
          <p:cNvSpPr txBox="1"/>
          <p:nvPr/>
        </p:nvSpPr>
        <p:spPr>
          <a:xfrm>
            <a:off x="6331906" y="5878783"/>
            <a:ext cx="39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C07F5-1145-4C95-92C4-65853B7F5079}"/>
              </a:ext>
            </a:extLst>
          </p:cNvPr>
          <p:cNvSpPr txBox="1"/>
          <p:nvPr/>
        </p:nvSpPr>
        <p:spPr>
          <a:xfrm>
            <a:off x="6562724" y="5899150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w</a:t>
            </a:r>
            <a:r>
              <a:rPr lang="hu-HU" sz="1400" dirty="0">
                <a:latin typeface="+mn-lt"/>
              </a:rPr>
              <a:t>i * xi  + 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19517-A14A-4371-A78F-E057DF36E347}"/>
              </a:ext>
            </a:extLst>
          </p:cNvPr>
          <p:cNvSpPr txBox="1"/>
          <p:nvPr/>
        </p:nvSpPr>
        <p:spPr>
          <a:xfrm>
            <a:off x="6381750" y="6104353"/>
            <a:ext cx="345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n-lt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9BEC42-5BBF-4803-8313-57C407F9A365}"/>
              </a:ext>
            </a:extLst>
          </p:cNvPr>
          <p:cNvSpPr txBox="1"/>
          <p:nvPr/>
        </p:nvSpPr>
        <p:spPr>
          <a:xfrm>
            <a:off x="5905501" y="5899151"/>
            <a:ext cx="712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n-lt"/>
              </a:rPr>
              <a:t>z =</a:t>
            </a:r>
          </a:p>
        </p:txBody>
      </p:sp>
    </p:spTree>
    <p:extLst>
      <p:ext uri="{BB962C8B-B14F-4D97-AF65-F5344CB8AC3E}">
        <p14:creationId xmlns:p14="http://schemas.microsoft.com/office/powerpoint/2010/main" val="42176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869493"/>
            <a:ext cx="7157593" cy="3660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6E048-43AE-4216-9C94-AF7BA4E3E0DE}"/>
              </a:ext>
            </a:extLst>
          </p:cNvPr>
          <p:cNvSpPr txBox="1"/>
          <p:nvPr/>
        </p:nvSpPr>
        <p:spPr>
          <a:xfrm>
            <a:off x="106136" y="522511"/>
            <a:ext cx="795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Layout of the Nervana chip as an MCM (Multi-Chip Module)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[39]</a:t>
            </a:r>
          </a:p>
        </p:txBody>
      </p:sp>
    </p:spTree>
    <p:extLst>
      <p:ext uri="{BB962C8B-B14F-4D97-AF65-F5344CB8AC3E}">
        <p14:creationId xmlns:p14="http://schemas.microsoft.com/office/powerpoint/2010/main" val="14550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51" y="1308632"/>
            <a:ext cx="7226387" cy="4852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1A75C-3ECD-44EA-9D99-B520C189B2D9}"/>
              </a:ext>
            </a:extLst>
          </p:cNvPr>
          <p:cNvSpPr txBox="1"/>
          <p:nvPr/>
        </p:nvSpPr>
        <p:spPr>
          <a:xfrm>
            <a:off x="97972" y="522514"/>
            <a:ext cx="326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Nervana chip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70760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" y="1052072"/>
            <a:ext cx="9191625" cy="4070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76" y="5291464"/>
            <a:ext cx="9036424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bi-directional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ICL (Inter-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hip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inks)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high-speed links (with about 20x PCIe3 speed)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to interconnect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processing cluster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There’s also a CPU management controller, SPI, IC2, GIPO,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 (x16) and DMA.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6ECF4-1573-4B14-B63D-FB86AD7F6C96}"/>
              </a:ext>
            </a:extLst>
          </p:cNvPr>
          <p:cNvSpPr txBox="1"/>
          <p:nvPr/>
        </p:nvSpPr>
        <p:spPr>
          <a:xfrm>
            <a:off x="114300" y="523874"/>
            <a:ext cx="6410324" cy="37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of the Nervana chip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B9E12-5097-47FB-BE5E-E87B1D81E5AB}"/>
              </a:ext>
            </a:extLst>
          </p:cNvPr>
          <p:cNvSpPr txBox="1"/>
          <p:nvPr/>
        </p:nvSpPr>
        <p:spPr>
          <a:xfrm>
            <a:off x="390525" y="6038849"/>
            <a:ext cx="4431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SPI: Serial Peripheral Inteface bus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CCI: Common Communication Interface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CL: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-Chip Link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6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509D-671C-49AF-BAAE-CB7B98FC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(7)</a:t>
            </a:r>
            <a:endParaRPr lang="hu-H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F66C52-C1E9-4AC9-8143-41D97ECE18BA}"/>
              </a:ext>
            </a:extLst>
          </p:cNvPr>
          <p:cNvGrpSpPr/>
          <p:nvPr/>
        </p:nvGrpSpPr>
        <p:grpSpPr>
          <a:xfrm>
            <a:off x="3194956" y="468085"/>
            <a:ext cx="5867400" cy="6389915"/>
            <a:chOff x="157842" y="393700"/>
            <a:chExt cx="5867400" cy="70303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BB4739-BAD0-4F21-B9F2-4B5CC69FA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4" t="26574" r="71049" b="28469"/>
            <a:stretch/>
          </p:blipFill>
          <p:spPr>
            <a:xfrm rot="5400000">
              <a:off x="1355270" y="2754087"/>
              <a:ext cx="3472543" cy="5867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E55C38-EC64-4524-8922-6327139A4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522" t="8920" r="17644" b="2819"/>
            <a:stretch/>
          </p:blipFill>
          <p:spPr>
            <a:xfrm>
              <a:off x="157843" y="393700"/>
              <a:ext cx="5867399" cy="347254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247595-5D15-4C22-9D3E-7725A1CD1FD8}"/>
              </a:ext>
            </a:extLst>
          </p:cNvPr>
          <p:cNvSpPr txBox="1"/>
          <p:nvPr/>
        </p:nvSpPr>
        <p:spPr>
          <a:xfrm>
            <a:off x="72119" y="522513"/>
            <a:ext cx="305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assumed die plot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Nervana chip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[3], [40]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50" y="4292867"/>
            <a:ext cx="30870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 cores, each equipped with two math core units, delivering 40 peak </a:t>
            </a:r>
            <a:r>
              <a:rPr lang="en-US" sz="1400" dirty="0" err="1"/>
              <a:t>tera</a:t>
            </a:r>
            <a:r>
              <a:rPr lang="en-US" sz="1400" dirty="0"/>
              <a:t>-ops of performance and drawing less than 210 watts per device. Each chip sports 32 GB of high bandwidth memory (HBM2) and offers 2.4 terabits per second off-chip I/O bandwidth at less than 790 nanoseconds of latency.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5B0F4-B60F-442A-8B73-A293BEE0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(8)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B61F2-578E-4871-A54F-06CF34C64C63}"/>
              </a:ext>
            </a:extLst>
          </p:cNvPr>
          <p:cNvSpPr txBox="1"/>
          <p:nvPr/>
        </p:nvSpPr>
        <p:spPr>
          <a:xfrm>
            <a:off x="114300" y="533399"/>
            <a:ext cx="4819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Nervana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architecture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[38]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AC5A7-DE7B-4F20-9BAA-E98E2EA6A7A5}"/>
              </a:ext>
            </a:extLst>
          </p:cNvPr>
          <p:cNvSpPr txBox="1"/>
          <p:nvPr/>
        </p:nvSpPr>
        <p:spPr>
          <a:xfrm>
            <a:off x="266700" y="847725"/>
            <a:ext cx="891558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Nervana’s architecture has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caches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completely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non-coherent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data movements between chips are software-driven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so this is a clean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explicit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message passing approach</a:t>
            </a:r>
          </a:p>
        </p:txBody>
      </p:sp>
    </p:spTree>
    <p:extLst>
      <p:ext uri="{BB962C8B-B14F-4D97-AF65-F5344CB8AC3E}">
        <p14:creationId xmlns:p14="http://schemas.microsoft.com/office/powerpoint/2010/main" val="5593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DDA8-67B6-416F-8261-C21D6C29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(9)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F619A-36D3-4346-9FEB-C120CBDF8B3E}"/>
              </a:ext>
            </a:extLst>
          </p:cNvPr>
          <p:cNvSpPr txBox="1"/>
          <p:nvPr/>
        </p:nvSpPr>
        <p:spPr>
          <a:xfrm>
            <a:off x="133349" y="523874"/>
            <a:ext cx="290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Nervana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[41]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A6DC3-C3EB-4677-B4AF-8250AB36D349}"/>
              </a:ext>
            </a:extLst>
          </p:cNvPr>
          <p:cNvSpPr txBox="1"/>
          <p:nvPr/>
        </p:nvSpPr>
        <p:spPr>
          <a:xfrm>
            <a:off x="352424" y="971550"/>
            <a:ext cx="8886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Available high-speed links allow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interconnect multiple Nervana chips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into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raise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E.g. Eight Nervana chips can be interconnected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3D-torus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(as seen in the next Figure) to achieve nearly an 8-times performance speed-up.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Conceptually, the 3D-torus cluster behaves as a large processor. </a:t>
            </a:r>
          </a:p>
        </p:txBody>
      </p:sp>
    </p:spTree>
    <p:extLst>
      <p:ext uri="{BB962C8B-B14F-4D97-AF65-F5344CB8AC3E}">
        <p14:creationId xmlns:p14="http://schemas.microsoft.com/office/powerpoint/2010/main" val="26833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Intel's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Nervana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(10)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6E20B-4386-4B5C-9524-3D4158268974}"/>
              </a:ext>
            </a:extLst>
          </p:cNvPr>
          <p:cNvSpPr txBox="1"/>
          <p:nvPr/>
        </p:nvSpPr>
        <p:spPr>
          <a:xfrm>
            <a:off x="542925" y="6076950"/>
            <a:ext cx="233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SW: Switch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IB:  InfiniBand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EC82B-7044-46BC-A901-AA6A82D8211A}"/>
              </a:ext>
            </a:extLst>
          </p:cNvPr>
          <p:cNvSpPr txBox="1"/>
          <p:nvPr/>
        </p:nvSpPr>
        <p:spPr>
          <a:xfrm>
            <a:off x="104776" y="526672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3D-torus Nervana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[3]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B38E80-1DF7-4B25-9E78-C00FF7A0690D}"/>
              </a:ext>
            </a:extLst>
          </p:cNvPr>
          <p:cNvGrpSpPr/>
          <p:nvPr/>
        </p:nvGrpSpPr>
        <p:grpSpPr>
          <a:xfrm>
            <a:off x="95250" y="1057276"/>
            <a:ext cx="9048750" cy="4244122"/>
            <a:chOff x="0" y="1219199"/>
            <a:chExt cx="9144000" cy="41869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6459" b="16806"/>
            <a:stretch/>
          </p:blipFill>
          <p:spPr>
            <a:xfrm>
              <a:off x="95250" y="1590674"/>
              <a:ext cx="9048750" cy="36576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F262DE-AC4C-4877-BA1C-DF6DFB9C7D32}"/>
                </a:ext>
              </a:extLst>
            </p:cNvPr>
            <p:cNvSpPr txBox="1"/>
            <p:nvPr/>
          </p:nvSpPr>
          <p:spPr>
            <a:xfrm>
              <a:off x="28575" y="1219199"/>
              <a:ext cx="22478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GPU-based topology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1E6C41-F549-47DE-A15A-B5AB96D3AD77}"/>
                </a:ext>
              </a:extLst>
            </p:cNvPr>
            <p:cNvSpPr txBox="1"/>
            <p:nvPr/>
          </p:nvSpPr>
          <p:spPr>
            <a:xfrm>
              <a:off x="4324349" y="1276351"/>
              <a:ext cx="3133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3D-torus Nervana cluster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0312CA-20E7-4268-AF1C-6915F5B4A4D3}"/>
                </a:ext>
              </a:extLst>
            </p:cNvPr>
            <p:cNvSpPr/>
            <p:nvPr/>
          </p:nvSpPr>
          <p:spPr bwMode="auto">
            <a:xfrm>
              <a:off x="0" y="5012472"/>
              <a:ext cx="2809875" cy="3937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83BF73-13D1-42F8-B409-5D775F2D5829}"/>
              </a:ext>
            </a:extLst>
          </p:cNvPr>
          <p:cNvSpPr txBox="1"/>
          <p:nvPr/>
        </p:nvSpPr>
        <p:spPr>
          <a:xfrm>
            <a:off x="238126" y="5105401"/>
            <a:ext cx="8562974" cy="91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I/O via PCIe3 switches,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Proprietary chip-to-chip interconnect via 6 bi-directional high speed links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3D-torus topology simulates ine large chip.</a:t>
            </a:r>
          </a:p>
        </p:txBody>
      </p:sp>
    </p:spTree>
    <p:extLst>
      <p:ext uri="{BB962C8B-B14F-4D97-AF65-F5344CB8AC3E}">
        <p14:creationId xmlns:p14="http://schemas.microsoft.com/office/powerpoint/2010/main" val="10903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References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FFFFFF"/>
                </a:solidFill>
              </a:rPr>
              <a:t>3.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4839" y="1052305"/>
            <a:ext cx="90985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/>
              <a:t>Yan Xu, Building an artificial neural network, Houston Machine Learning Meetup</a:t>
            </a:r>
            <a:r>
              <a:rPr lang="hu-HU" dirty="0"/>
              <a:t>,</a:t>
            </a:r>
            <a:r>
              <a:rPr lang="en-US" dirty="0"/>
              <a:t> April 8</a:t>
            </a:r>
            <a:r>
              <a:rPr lang="hu-HU" dirty="0"/>
              <a:t> </a:t>
            </a:r>
            <a:r>
              <a:rPr lang="en-US" dirty="0"/>
              <a:t>2017,</a:t>
            </a:r>
          </a:p>
          <a:p>
            <a:r>
              <a:rPr lang="hu-HU" dirty="0"/>
              <a:t>          </a:t>
            </a:r>
            <a:r>
              <a:rPr lang="en-US" dirty="0"/>
              <a:t>https://www.slideshare.net/xuyangela/introduction-to-neural-network-74751460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4839" y="1651603"/>
            <a:ext cx="6894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Khosrowshahi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Accelerating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the</a:t>
            </a:r>
            <a:r>
              <a:rPr lang="hu-HU" dirty="0">
                <a:solidFill>
                  <a:srgbClr val="000000"/>
                </a:solidFill>
              </a:rPr>
              <a:t> AI </a:t>
            </a:r>
            <a:r>
              <a:rPr lang="hu-HU" dirty="0" err="1">
                <a:solidFill>
                  <a:srgbClr val="000000"/>
                </a:solidFill>
              </a:rPr>
              <a:t>Revolution</a:t>
            </a:r>
            <a:r>
              <a:rPr lang="hu-HU" dirty="0">
                <a:solidFill>
                  <a:srgbClr val="000000"/>
                </a:solidFill>
              </a:rPr>
              <a:t>, Intel </a:t>
            </a:r>
            <a:r>
              <a:rPr lang="hu-HU" dirty="0" err="1">
                <a:solidFill>
                  <a:srgbClr val="000000"/>
                </a:solidFill>
              </a:rPr>
              <a:t>Nervana</a:t>
            </a:r>
            <a:r>
              <a:rPr lang="hu-HU" dirty="0">
                <a:solidFill>
                  <a:srgbClr val="000000"/>
                </a:solidFill>
              </a:rPr>
              <a:t>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652500"/>
            <a:ext cx="8886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>
                <a:solidFill>
                  <a:srgbClr val="000000"/>
                </a:solidFill>
              </a:rPr>
              <a:t>1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Envision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Technology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Conference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Sept</a:t>
            </a:r>
            <a:r>
              <a:rPr lang="hu-HU" sz="1400" dirty="0">
                <a:solidFill>
                  <a:srgbClr val="000000"/>
                </a:solidFill>
              </a:rPr>
              <a:t>. 19-21 2017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2035975"/>
            <a:ext cx="90297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Dean</a:t>
            </a:r>
            <a:r>
              <a:rPr lang="hu-HU" dirty="0">
                <a:solidFill>
                  <a:srgbClr val="000000"/>
                </a:solidFill>
              </a:rPr>
              <a:t> J., Deep </a:t>
            </a:r>
            <a:r>
              <a:rPr lang="hu-HU" dirty="0" err="1">
                <a:solidFill>
                  <a:srgbClr val="000000"/>
                </a:solidFill>
              </a:rPr>
              <a:t>Learning</a:t>
            </a:r>
            <a:r>
              <a:rPr lang="hu-HU" dirty="0">
                <a:solidFill>
                  <a:srgbClr val="000000"/>
                </a:solidFill>
              </a:rPr>
              <a:t> and </a:t>
            </a:r>
            <a:r>
              <a:rPr lang="hu-HU" dirty="0" err="1">
                <a:solidFill>
                  <a:srgbClr val="000000"/>
                </a:solidFill>
              </a:rPr>
              <a:t>Applications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Medicine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and</a:t>
            </a:r>
            <a:r>
              <a:rPr lang="hu-HU" dirty="0">
                <a:solidFill>
                  <a:srgbClr val="000000"/>
                </a:solidFill>
              </a:rPr>
              <a:t> Science, </a:t>
            </a:r>
            <a:r>
              <a:rPr lang="hu-HU" dirty="0" err="1">
                <a:solidFill>
                  <a:srgbClr val="000000"/>
                </a:solidFill>
              </a:rPr>
              <a:t>June</a:t>
            </a:r>
            <a:r>
              <a:rPr lang="hu-HU" dirty="0">
                <a:solidFill>
                  <a:srgbClr val="000000"/>
                </a:solidFill>
              </a:rPr>
              <a:t>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http://smarthealthit.org/wp-content/uploads/ITdotHealth-event-at-Harvard-June-2017.pdf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287" y="3438536"/>
            <a:ext cx="87633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Dering</a:t>
            </a:r>
            <a:r>
              <a:rPr lang="hu-HU" dirty="0">
                <a:solidFill>
                  <a:srgbClr val="000000"/>
                </a:solidFill>
              </a:rPr>
              <a:t> M.L., </a:t>
            </a:r>
            <a:r>
              <a:rPr lang="hu-HU" dirty="0" err="1">
                <a:solidFill>
                  <a:srgbClr val="000000"/>
                </a:solidFill>
              </a:rPr>
              <a:t>Tucker</a:t>
            </a:r>
            <a:r>
              <a:rPr lang="hu-HU" dirty="0">
                <a:solidFill>
                  <a:srgbClr val="000000"/>
                </a:solidFill>
              </a:rPr>
              <a:t> C.S., </a:t>
            </a:r>
            <a:r>
              <a:rPr lang="en-US" dirty="0">
                <a:solidFill>
                  <a:srgbClr val="000000"/>
                </a:solidFill>
              </a:rPr>
              <a:t>A Convolutional Neural Network Model for Predicting a Product's 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Function, Given Its Form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fr-FR" dirty="0">
                <a:solidFill>
                  <a:srgbClr val="000000"/>
                </a:solidFill>
              </a:rPr>
              <a:t>J. Mech. Des 139(11), 111408</a:t>
            </a:r>
            <a:r>
              <a:rPr lang="hu-HU" dirty="0">
                <a:solidFill>
                  <a:srgbClr val="000000"/>
                </a:solidFill>
              </a:rPr>
              <a:t>,</a:t>
            </a:r>
            <a:r>
              <a:rPr lang="fr-FR" dirty="0">
                <a:solidFill>
                  <a:srgbClr val="000000"/>
                </a:solidFill>
              </a:rPr>
              <a:t> Oct</a:t>
            </a:r>
            <a:r>
              <a:rPr lang="hu-HU" dirty="0">
                <a:solidFill>
                  <a:srgbClr val="000000"/>
                </a:solidFill>
              </a:rPr>
              <a:t>.</a:t>
            </a:r>
            <a:r>
              <a:rPr lang="fr-FR" dirty="0">
                <a:solidFill>
                  <a:srgbClr val="000000"/>
                </a:solidFill>
              </a:rPr>
              <a:t> 2 2017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http://mechanicaldesign.asmedigitalcollection.asme.org/article.aspx?articleid=2645713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87465" y="4274080"/>
            <a:ext cx="85776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Sharma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V.A.,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Understanding Activation Functions in Neural Networks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30 2017,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https://medium.com/the-theory-of-everything/understanding-activation-functions-in-</a:t>
            </a:r>
            <a:endParaRPr lang="hu-HU" altLang="en-US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neural-networks-9491262884e0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3698" y="5083950"/>
            <a:ext cx="8673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Katsarakis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en-US" dirty="0"/>
              <a:t>In-Datacenter Performance Analysis of Tensor Processing Unit</a:t>
            </a:r>
            <a:r>
              <a:rPr lang="hu-HU" dirty="0">
                <a:solidFill>
                  <a:srgbClr val="000000"/>
                </a:solidFill>
              </a:rPr>
              <a:t>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err="1">
                <a:solidFill>
                  <a:srgbClr val="000000"/>
                </a:solidFill>
              </a:rPr>
              <a:t>SlideShare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/>
              <a:t>https://www.slideshare.net/AntoniosKatsarakis/tensor-processing-unit-tpu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2626525"/>
            <a:ext cx="8855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Fumo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en-US" dirty="0">
                <a:solidFill>
                  <a:srgbClr val="000000"/>
                </a:solidFill>
              </a:rPr>
              <a:t>A Gentle Introduction To Neural Networks Series — Part 1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Towards</a:t>
            </a:r>
            <a:r>
              <a:rPr lang="hu-HU" dirty="0">
                <a:solidFill>
                  <a:srgbClr val="000000"/>
                </a:solidFill>
              </a:rPr>
              <a:t> Data Science,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Aug. 4 2017, https://towardsdatascience.com/a-gentle-introduction-to-neural-networks-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series-part-1-2b90b87795bc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698" y="5703075"/>
            <a:ext cx="87132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</a:t>
            </a:r>
            <a:r>
              <a:rPr lang="en-US" dirty="0">
                <a:solidFill>
                  <a:srgbClr val="000000"/>
                </a:solidFill>
              </a:rPr>
              <a:t>]: Awesome Deep Learning: Most Cited Deep Learning Papers</a:t>
            </a:r>
            <a:r>
              <a:rPr lang="hu-HU" dirty="0">
                <a:solidFill>
                  <a:srgbClr val="000000"/>
                </a:solidFill>
              </a:rPr>
              <a:t>, KD </a:t>
            </a:r>
            <a:r>
              <a:rPr lang="hu-HU" dirty="0" err="1">
                <a:solidFill>
                  <a:srgbClr val="000000"/>
                </a:solidFill>
              </a:rPr>
              <a:t>Nuggets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https://www.kdnuggets.com/2017/04/awesome-deep-learning-most-cited-papers.html</a:t>
            </a:r>
          </a:p>
        </p:txBody>
      </p:sp>
    </p:spTree>
    <p:extLst>
      <p:ext uri="{BB962C8B-B14F-4D97-AF65-F5344CB8AC3E}">
        <p14:creationId xmlns:p14="http://schemas.microsoft.com/office/powerpoint/2010/main" val="31400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FFFFFF"/>
                </a:solidFill>
              </a:rPr>
              <a:t>3.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4839" y="1252330"/>
            <a:ext cx="89512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Rumelhart</a:t>
            </a:r>
            <a:r>
              <a:rPr lang="hu-HU" dirty="0">
                <a:solidFill>
                  <a:srgbClr val="000000"/>
                </a:solidFill>
              </a:rPr>
              <a:t> D.E., </a:t>
            </a:r>
            <a:r>
              <a:rPr lang="hu-HU" dirty="0" err="1">
                <a:solidFill>
                  <a:srgbClr val="000000"/>
                </a:solidFill>
              </a:rPr>
              <a:t>McClelland</a:t>
            </a:r>
            <a:r>
              <a:rPr lang="hu-HU" dirty="0">
                <a:solidFill>
                  <a:srgbClr val="000000"/>
                </a:solidFill>
              </a:rPr>
              <a:t> J.L.,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Parallel Distributed Processing, volume 1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MIT Press, 1986</a:t>
            </a:r>
            <a:endParaRPr lang="hu-HU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4839" y="1651603"/>
            <a:ext cx="80721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Quesada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A., 5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algorithms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train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a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neural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network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Neural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Designer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</a:t>
            </a:r>
          </a:p>
          <a:p>
            <a:pPr lvl="0"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https://www.neuraldesigner.com/blog/5_algorithms_to_train_a_neural_network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652500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>
                <a:solidFill>
                  <a:srgbClr val="000000"/>
                </a:solidFill>
              </a:rPr>
              <a:t>10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</a:rPr>
              <a:t>Winter R. </a:t>
            </a:r>
            <a:r>
              <a:rPr lang="hu-HU" sz="1400" dirty="0" err="1">
                <a:solidFill>
                  <a:srgbClr val="000000"/>
                </a:solidFill>
              </a:rPr>
              <a:t>Widrow</a:t>
            </a:r>
            <a:r>
              <a:rPr lang="hu-HU" sz="1400" dirty="0">
                <a:solidFill>
                  <a:srgbClr val="000000"/>
                </a:solidFill>
              </a:rPr>
              <a:t> B., </a:t>
            </a:r>
            <a:r>
              <a:rPr lang="hu-HU" sz="1400" dirty="0" err="1">
                <a:solidFill>
                  <a:srgbClr val="000000"/>
                </a:solidFill>
              </a:rPr>
              <a:t>Madaline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Rule</a:t>
            </a:r>
            <a:r>
              <a:rPr lang="hu-HU" sz="1400" dirty="0">
                <a:solidFill>
                  <a:srgbClr val="000000"/>
                </a:solidFill>
              </a:rPr>
              <a:t> II: A </a:t>
            </a:r>
            <a:r>
              <a:rPr lang="hu-HU" sz="1400" dirty="0" err="1">
                <a:solidFill>
                  <a:srgbClr val="000000"/>
                </a:solidFill>
              </a:rPr>
              <a:t>Training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Algorithm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for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Neural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Networks</a:t>
            </a:r>
            <a:r>
              <a:rPr lang="hu-HU" sz="1400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>
                <a:solidFill>
                  <a:srgbClr val="000000"/>
                </a:solidFill>
              </a:rPr>
              <a:t>http://www-isl.stanford.edu/~widrow/papers/c1988madalinerule.pdf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2236000"/>
            <a:ext cx="90250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13</a:t>
            </a:r>
            <a:r>
              <a:rPr lang="en-US" dirty="0">
                <a:solidFill>
                  <a:srgbClr val="000000"/>
                </a:solidFill>
              </a:rPr>
              <a:t>]: A toy convolutional neural network for image classification with </a:t>
            </a:r>
            <a:r>
              <a:rPr lang="en-US" dirty="0" err="1">
                <a:solidFill>
                  <a:srgbClr val="000000"/>
                </a:solidFill>
              </a:rPr>
              <a:t>Keras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Kernix</a:t>
            </a:r>
            <a:r>
              <a:rPr lang="hu-HU" dirty="0">
                <a:solidFill>
                  <a:srgbClr val="000000"/>
                </a:solidFill>
              </a:rPr>
              <a:t>, Febr. 9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https://www.kernix.com/blog/a-toy-convolutional-neural-network-for-image-classification-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with-keras_p14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287" y="3638561"/>
            <a:ext cx="4742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Powell V., Image </a:t>
            </a:r>
            <a:r>
              <a:rPr lang="hu-HU" dirty="0" err="1">
                <a:solidFill>
                  <a:srgbClr val="000000"/>
                </a:solidFill>
              </a:rPr>
              <a:t>Kernels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Explained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Visually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http://setosa.io/ev/image-kernels/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87465" y="4226455"/>
            <a:ext cx="91875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/>
              <a:t>Saxena</a:t>
            </a:r>
            <a:r>
              <a:rPr lang="hu-HU" dirty="0"/>
              <a:t> A., </a:t>
            </a:r>
            <a:r>
              <a:rPr lang="en-US" dirty="0"/>
              <a:t>Convolutional Neural Networks (CNNs): An Illustrated Explanation</a:t>
            </a:r>
            <a:r>
              <a:rPr lang="hu-HU" dirty="0"/>
              <a:t>, </a:t>
            </a:r>
            <a:r>
              <a:rPr lang="hu-HU" dirty="0" err="1"/>
              <a:t>Crossroads</a:t>
            </a:r>
            <a:r>
              <a:rPr lang="hu-HU" dirty="0"/>
              <a:t>, </a:t>
            </a:r>
          </a:p>
          <a:p>
            <a:r>
              <a:rPr lang="hu-HU" dirty="0"/>
              <a:t>          The ACM </a:t>
            </a:r>
            <a:r>
              <a:rPr lang="hu-HU" dirty="0" err="1"/>
              <a:t>Magazine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Students</a:t>
            </a:r>
            <a:r>
              <a:rPr lang="hu-HU" dirty="0"/>
              <a:t>, </a:t>
            </a:r>
            <a:r>
              <a:rPr lang="hu-HU" dirty="0" err="1"/>
              <a:t>June</a:t>
            </a:r>
            <a:r>
              <a:rPr lang="hu-HU" dirty="0"/>
              <a:t> 29, 2016,</a:t>
            </a:r>
          </a:p>
          <a:p>
            <a:r>
              <a:rPr lang="hu-HU" dirty="0"/>
              <a:t>          </a:t>
            </a:r>
            <a:r>
              <a:rPr lang="hu-HU" sz="1350" dirty="0"/>
              <a:t>http://xrds.acm.org/blog/2016/06/convolutional-neural-networks-cnns-illustrated-explanation/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3698" y="5036325"/>
            <a:ext cx="89705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/>
              <a:t>Copeland M., What’s the Difference Between Deep Learning Training and Inference?,</a:t>
            </a:r>
            <a:endParaRPr lang="hu-HU" dirty="0"/>
          </a:p>
          <a:p>
            <a:r>
              <a:rPr lang="hu-HU" dirty="0"/>
              <a:t>          </a:t>
            </a:r>
            <a:r>
              <a:rPr lang="hu-HU" dirty="0" err="1"/>
              <a:t>Nvidia</a:t>
            </a:r>
            <a:r>
              <a:rPr lang="hu-HU" dirty="0"/>
              <a:t> </a:t>
            </a:r>
            <a:r>
              <a:rPr lang="hu-HU" dirty="0" err="1"/>
              <a:t>Blog</a:t>
            </a:r>
            <a:r>
              <a:rPr lang="hu-HU" dirty="0"/>
              <a:t>, Aug. 22 2016,</a:t>
            </a:r>
            <a:endParaRPr lang="en-US" dirty="0"/>
          </a:p>
          <a:p>
            <a:r>
              <a:rPr lang="hu-HU" dirty="0"/>
              <a:t>          </a:t>
            </a:r>
            <a:r>
              <a:rPr lang="en-US" dirty="0"/>
              <a:t>https://blogs.nvidia.com/blog/2016/08/22/difference-deep-learning-training-inference-ai/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3045625"/>
            <a:ext cx="8180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/>
              <a:t>An Intuitive Explanation of Convolutional Neural Networks</a:t>
            </a:r>
            <a:r>
              <a:rPr lang="hu-HU" dirty="0"/>
              <a:t>, The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science</a:t>
            </a:r>
            <a:r>
              <a:rPr lang="hu-HU" dirty="0"/>
              <a:t> </a:t>
            </a:r>
            <a:r>
              <a:rPr lang="hu-HU" dirty="0" err="1"/>
              <a:t>blog</a:t>
            </a:r>
            <a:r>
              <a:rPr lang="hu-HU" dirty="0"/>
              <a:t>, </a:t>
            </a:r>
          </a:p>
          <a:p>
            <a:r>
              <a:rPr lang="hu-HU" dirty="0"/>
              <a:t>          </a:t>
            </a:r>
            <a:r>
              <a:rPr lang="en-US" dirty="0"/>
              <a:t>Aug</a:t>
            </a:r>
            <a:r>
              <a:rPr lang="hu-HU" dirty="0"/>
              <a:t>.</a:t>
            </a:r>
            <a:r>
              <a:rPr lang="en-US" dirty="0"/>
              <a:t> 11 2016</a:t>
            </a:r>
            <a:r>
              <a:rPr lang="hu-HU" dirty="0"/>
              <a:t>, https://ujjwalkarn.me/2016/08/11/intuitive-explanation-convnets/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698" y="5836425"/>
            <a:ext cx="90535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18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/>
              <a:t>Dean</a:t>
            </a:r>
            <a:r>
              <a:rPr lang="hu-HU" dirty="0"/>
              <a:t> J., </a:t>
            </a:r>
            <a:r>
              <a:rPr lang="en-US" dirty="0" err="1"/>
              <a:t>Hölzle</a:t>
            </a:r>
            <a:r>
              <a:rPr lang="hu-HU" dirty="0"/>
              <a:t> U., </a:t>
            </a:r>
            <a:r>
              <a:rPr lang="en-US" dirty="0"/>
              <a:t>Build and train machine learning models on our new Google Cloud TPUs</a:t>
            </a:r>
            <a:r>
              <a:rPr lang="hu-HU" dirty="0"/>
              <a:t>, </a:t>
            </a:r>
          </a:p>
          <a:p>
            <a:r>
              <a:rPr lang="hu-HU" dirty="0"/>
              <a:t>          </a:t>
            </a:r>
            <a:r>
              <a:rPr lang="hu-HU" dirty="0" err="1"/>
              <a:t>Google</a:t>
            </a:r>
            <a:r>
              <a:rPr lang="hu-HU" dirty="0"/>
              <a:t>, May 17, 2017 </a:t>
            </a:r>
          </a:p>
          <a:p>
            <a:r>
              <a:rPr lang="hu-HU" dirty="0"/>
              <a:t>          https://www.blog.google/topics/google-cloud/google-cloud-offer-tpus-machine-learning/</a:t>
            </a:r>
          </a:p>
        </p:txBody>
      </p:sp>
    </p:spTree>
    <p:extLst>
      <p:ext uri="{BB962C8B-B14F-4D97-AF65-F5344CB8AC3E}">
        <p14:creationId xmlns:p14="http://schemas.microsoft.com/office/powerpoint/2010/main" val="26129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0BE1-5EFE-40AC-82D9-2A276E4F3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97E6C-725B-49CD-999A-F4A2C1420DEE}"/>
              </a:ext>
            </a:extLst>
          </p:cNvPr>
          <p:cNvSpPr txBox="1"/>
          <p:nvPr/>
        </p:nvSpPr>
        <p:spPr>
          <a:xfrm>
            <a:off x="104774" y="523875"/>
            <a:ext cx="456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+mn-lt"/>
              </a:rPr>
              <a:t>Example of a simple 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E6F33-1B95-4F7A-A6E2-463AE8817A6A}"/>
              </a:ext>
            </a:extLst>
          </p:cNvPr>
          <p:cNvSpPr txBox="1"/>
          <p:nvPr/>
        </p:nvSpPr>
        <p:spPr>
          <a:xfrm>
            <a:off x="276225" y="1000124"/>
            <a:ext cx="1419373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hu-HU" sz="1600" dirty="0"/>
              <a:t>w</a:t>
            </a:r>
            <a:r>
              <a:rPr lang="hu-HU" sz="1600" dirty="0">
                <a:latin typeface="+mn-lt"/>
              </a:rPr>
              <a:t>1 = 0.5</a:t>
            </a:r>
          </a:p>
          <a:p>
            <a:pPr>
              <a:spcAft>
                <a:spcPts val="100"/>
              </a:spcAft>
            </a:pPr>
            <a:r>
              <a:rPr lang="hu-HU" sz="1600" dirty="0"/>
              <a:t>w2 = 0</a:t>
            </a:r>
          </a:p>
          <a:p>
            <a:pPr>
              <a:spcAft>
                <a:spcPts val="100"/>
              </a:spcAft>
            </a:pPr>
            <a:r>
              <a:rPr lang="hu-HU" sz="1600" dirty="0"/>
              <a:t>w</a:t>
            </a:r>
            <a:r>
              <a:rPr lang="hu-HU" sz="1600" dirty="0">
                <a:latin typeface="+mn-lt"/>
              </a:rPr>
              <a:t>3 = 0.25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88144-80FB-4D80-AD51-DE73D73DDD8E}"/>
              </a:ext>
            </a:extLst>
          </p:cNvPr>
          <p:cNvSpPr txBox="1"/>
          <p:nvPr/>
        </p:nvSpPr>
        <p:spPr>
          <a:xfrm>
            <a:off x="1771650" y="1000125"/>
            <a:ext cx="1371747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hu-HU" sz="1600" dirty="0">
                <a:latin typeface="+mn-lt"/>
              </a:rPr>
              <a:t>x1 = 1</a:t>
            </a:r>
          </a:p>
          <a:p>
            <a:pPr>
              <a:spcAft>
                <a:spcPts val="100"/>
              </a:spcAft>
            </a:pPr>
            <a:r>
              <a:rPr lang="hu-HU" sz="1600" dirty="0"/>
              <a:t>x2 = 2</a:t>
            </a:r>
          </a:p>
          <a:p>
            <a:pPr>
              <a:spcAft>
                <a:spcPts val="100"/>
              </a:spcAft>
            </a:pPr>
            <a:r>
              <a:rPr lang="hu-HU" sz="1600" dirty="0">
                <a:latin typeface="+mn-lt"/>
              </a:rPr>
              <a:t>x3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D5A21-B50A-4384-A943-76CD90476FB2}"/>
              </a:ext>
            </a:extLst>
          </p:cNvPr>
          <p:cNvSpPr txBox="1"/>
          <p:nvPr/>
        </p:nvSpPr>
        <p:spPr>
          <a:xfrm>
            <a:off x="2352675" y="2312402"/>
            <a:ext cx="405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= 0.5*1 +0*2 +0.25*1 +1 =1.75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45853A-F225-4F93-B868-6B1F5B02EF1E}"/>
              </a:ext>
            </a:extLst>
          </p:cNvPr>
          <p:cNvSpPr txBox="1"/>
          <p:nvPr/>
        </p:nvSpPr>
        <p:spPr>
          <a:xfrm>
            <a:off x="3009900" y="1278208"/>
            <a:ext cx="87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b =</a:t>
            </a:r>
            <a:r>
              <a:rPr lang="hu-HU" sz="1600" dirty="0">
                <a:latin typeface="+mn-lt"/>
              </a:rPr>
              <a:t>1</a:t>
            </a:r>
          </a:p>
        </p:txBody>
      </p:sp>
      <p:sp>
        <p:nvSpPr>
          <p:cNvPr id="15" name="Szövegdoboz 32">
            <a:extLst>
              <a:ext uri="{FF2B5EF4-FFF2-40B4-BE49-F238E27FC236}">
                <a16:creationId xmlns:a16="http://schemas.microsoft.com/office/drawing/2014/main" id="{359DF69F-9EDB-4AEB-B7B1-19F6051B91E9}"/>
              </a:ext>
            </a:extLst>
          </p:cNvPr>
          <p:cNvSpPr txBox="1"/>
          <p:nvPr/>
        </p:nvSpPr>
        <p:spPr>
          <a:xfrm>
            <a:off x="790575" y="2278333"/>
            <a:ext cx="374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endParaRPr lang="hu-H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99C493-C4D5-452F-B525-9B0EBFB6CC50}"/>
              </a:ext>
            </a:extLst>
          </p:cNvPr>
          <p:cNvSpPr txBox="1"/>
          <p:nvPr/>
        </p:nvSpPr>
        <p:spPr>
          <a:xfrm>
            <a:off x="1066799" y="2317750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w</a:t>
            </a:r>
            <a:r>
              <a:rPr lang="hu-HU" sz="1600" dirty="0">
                <a:latin typeface="+mn-lt"/>
              </a:rPr>
              <a:t>i * xi  + 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5FC22-0CC1-4610-8B5E-108E98FD5CE8}"/>
              </a:ext>
            </a:extLst>
          </p:cNvPr>
          <p:cNvSpPr txBox="1"/>
          <p:nvPr/>
        </p:nvSpPr>
        <p:spPr>
          <a:xfrm>
            <a:off x="828675" y="2551528"/>
            <a:ext cx="345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34C9A6-87B4-48EE-BCBE-AF150BFADDC9}"/>
              </a:ext>
            </a:extLst>
          </p:cNvPr>
          <p:cNvSpPr txBox="1"/>
          <p:nvPr/>
        </p:nvSpPr>
        <p:spPr>
          <a:xfrm>
            <a:off x="152400" y="2867025"/>
            <a:ext cx="862964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600" dirty="0"/>
              <a:t>As the </a:t>
            </a:r>
            <a:r>
              <a:rPr lang="hu-HU" sz="1600" dirty="0">
                <a:solidFill>
                  <a:srgbClr val="0070C0"/>
                </a:solidFill>
              </a:rPr>
              <a:t>Activation function </a:t>
            </a:r>
            <a:r>
              <a:rPr lang="hu-HU" sz="1600" dirty="0"/>
              <a:t>let’s presume the </a:t>
            </a:r>
            <a:r>
              <a:rPr lang="hu-HU" sz="1600" dirty="0">
                <a:solidFill>
                  <a:srgbClr val="0070C0"/>
                </a:solidFill>
              </a:rPr>
              <a:t>Step function</a:t>
            </a:r>
            <a:r>
              <a:rPr lang="hu-HU" sz="1600" dirty="0"/>
              <a:t>,</a:t>
            </a:r>
          </a:p>
          <a:p>
            <a:pPr>
              <a:spcAft>
                <a:spcPts val="300"/>
              </a:spcAft>
            </a:pPr>
            <a:r>
              <a:rPr lang="hu-HU" sz="1600" dirty="0"/>
              <a:t> it „activates” y </a:t>
            </a:r>
            <a:r>
              <a:rPr lang="en-US" sz="1600" dirty="0"/>
              <a:t>if </a:t>
            </a:r>
            <a:r>
              <a:rPr lang="en-US" sz="1600" dirty="0" smtClean="0"/>
              <a:t>z </a:t>
            </a:r>
            <a:r>
              <a:rPr lang="en-US" sz="1600" dirty="0"/>
              <a:t>&gt; </a:t>
            </a:r>
            <a:r>
              <a:rPr lang="hu-HU" sz="1600" dirty="0"/>
              <a:t>T (T</a:t>
            </a:r>
            <a:r>
              <a:rPr lang="en-US" sz="1600" dirty="0" err="1"/>
              <a:t>hreshold</a:t>
            </a:r>
            <a:r>
              <a:rPr lang="hu-HU" sz="1600" dirty="0"/>
              <a:t>)</a:t>
            </a:r>
            <a:r>
              <a:rPr lang="en-US" sz="1600" dirty="0"/>
              <a:t> </a:t>
            </a:r>
            <a:r>
              <a:rPr lang="hu-HU" sz="1600" dirty="0"/>
              <a:t>with y = 1 </a:t>
            </a:r>
            <a:r>
              <a:rPr lang="en-US" sz="1600" dirty="0"/>
              <a:t>else </a:t>
            </a:r>
            <a:r>
              <a:rPr lang="hu-HU" sz="1600" dirty="0"/>
              <a:t>y = 0.</a:t>
            </a:r>
            <a:endParaRPr lang="hu-HU" sz="14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5DB17-06C1-496A-BC01-839A455000A0}"/>
              </a:ext>
            </a:extLst>
          </p:cNvPr>
          <p:cNvSpPr txBox="1"/>
          <p:nvPr/>
        </p:nvSpPr>
        <p:spPr>
          <a:xfrm>
            <a:off x="315327" y="2299000"/>
            <a:ext cx="84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z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>
                <a:latin typeface="+mn-lt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482A7B-08D1-4FF0-BF85-F40526556C70}"/>
              </a:ext>
            </a:extLst>
          </p:cNvPr>
          <p:cNvSpPr txBox="1"/>
          <p:nvPr/>
        </p:nvSpPr>
        <p:spPr>
          <a:xfrm>
            <a:off x="114300" y="1933575"/>
            <a:ext cx="749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11551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FFFFFF"/>
                </a:solidFill>
              </a:rPr>
              <a:t>3.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3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4839" y="1252330"/>
            <a:ext cx="80615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A </a:t>
            </a:r>
            <a:r>
              <a:rPr lang="hu-HU" dirty="0" err="1">
                <a:solidFill>
                  <a:srgbClr val="000000"/>
                </a:solidFill>
              </a:rPr>
              <a:t>Developer</a:t>
            </a:r>
            <a:r>
              <a:rPr lang="hu-HU" dirty="0">
                <a:solidFill>
                  <a:srgbClr val="000000"/>
                </a:solidFill>
              </a:rPr>
              <a:t>’s </a:t>
            </a:r>
            <a:r>
              <a:rPr lang="hu-HU" dirty="0" err="1">
                <a:solidFill>
                  <a:srgbClr val="000000"/>
                </a:solidFill>
              </a:rPr>
              <a:t>Guide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to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Artificial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Intelligence</a:t>
            </a:r>
            <a:r>
              <a:rPr lang="hu-HU" dirty="0">
                <a:solidFill>
                  <a:srgbClr val="000000"/>
                </a:solidFill>
              </a:rPr>
              <a:t> (AI), </a:t>
            </a:r>
            <a:r>
              <a:rPr lang="hu-HU" dirty="0" err="1">
                <a:solidFill>
                  <a:srgbClr val="000000"/>
                </a:solidFill>
              </a:rPr>
              <a:t>Qualcomm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Developer</a:t>
            </a:r>
            <a:r>
              <a:rPr lang="hu-HU" dirty="0">
                <a:solidFill>
                  <a:srgbClr val="000000"/>
                </a:solidFill>
              </a:rPr>
              <a:t> Network</a:t>
            </a:r>
            <a:endParaRPr lang="hu-HU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4839" y="1651603"/>
            <a:ext cx="91362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Domschitz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M., Mesterséges intelligencia segítségével fedezte fel a mi naprendszerünk mását 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a NASA, Index, Dec. 14 2017, https://index.hu/tudomany/2017/12/14/nasa_kepler_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exobolygo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_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urtavcso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_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google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_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mesterseges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_intelligencia_naprendszer/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652500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>
                <a:solidFill>
                  <a:srgbClr val="000000"/>
                </a:solidFill>
              </a:rPr>
              <a:t>19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Dean</a:t>
            </a:r>
            <a:r>
              <a:rPr lang="hu-HU" sz="1400" dirty="0">
                <a:solidFill>
                  <a:srgbClr val="000000"/>
                </a:solidFill>
              </a:rPr>
              <a:t> J., </a:t>
            </a:r>
            <a:r>
              <a:rPr lang="en-US" sz="1400" dirty="0">
                <a:solidFill>
                  <a:srgbClr val="000000"/>
                </a:solidFill>
              </a:rPr>
              <a:t>Large-Scale Deep Learning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With </a:t>
            </a:r>
            <a:r>
              <a:rPr lang="en-US" sz="1400" dirty="0" err="1">
                <a:solidFill>
                  <a:srgbClr val="000000"/>
                </a:solidFill>
              </a:rPr>
              <a:t>TensorFlow</a:t>
            </a:r>
            <a:r>
              <a:rPr lang="hu-HU" sz="1400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>
                <a:solidFill>
                  <a:srgbClr val="000000"/>
                </a:solidFill>
              </a:rPr>
              <a:t>https://www.matroid.com/scaledml/slides/jeff.pdf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2483650"/>
            <a:ext cx="75336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Dean</a:t>
            </a:r>
            <a:r>
              <a:rPr lang="hu-HU" dirty="0">
                <a:solidFill>
                  <a:srgbClr val="000000"/>
                </a:solidFill>
              </a:rPr>
              <a:t> J., </a:t>
            </a:r>
            <a:r>
              <a:rPr lang="hu-HU" dirty="0" err="1">
                <a:solidFill>
                  <a:srgbClr val="000000"/>
                </a:solidFill>
              </a:rPr>
              <a:t>Machine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Learning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Systems and Systems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Machine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Learning</a:t>
            </a:r>
            <a:r>
              <a:rPr lang="hu-HU" dirty="0">
                <a:solidFill>
                  <a:srgbClr val="000000"/>
                </a:solidFill>
              </a:rPr>
              <a:t>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http://learningsys.org/nips17/assets/slides/dean-nips17.pdf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287" y="3676661"/>
            <a:ext cx="8774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24</a:t>
            </a:r>
            <a:r>
              <a:rPr lang="en-US" dirty="0">
                <a:solidFill>
                  <a:srgbClr val="000000"/>
                </a:solidFill>
              </a:rPr>
              <a:t>]: Liu S. &amp; al., </a:t>
            </a:r>
            <a:r>
              <a:rPr lang="en-US" dirty="0" err="1">
                <a:solidFill>
                  <a:srgbClr val="000000"/>
                </a:solidFill>
              </a:rPr>
              <a:t>Cambricon</a:t>
            </a:r>
            <a:r>
              <a:rPr lang="en-US" dirty="0">
                <a:solidFill>
                  <a:srgbClr val="000000"/>
                </a:solidFill>
              </a:rPr>
              <a:t>: An Instruction Set Architecture for Neural Networks,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Proc. 2016 ACM/IEEE 43rd Annual International Symposium on Computer Architecture,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pp. 393-405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87465" y="4474105"/>
            <a:ext cx="6869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25</a:t>
            </a:r>
            <a:r>
              <a:rPr lang="en-US" dirty="0">
                <a:solidFill>
                  <a:srgbClr val="000000"/>
                </a:solidFill>
              </a:rPr>
              <a:t>]: Clock Distribution, Acsel-lab.com, July 28 2004,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http://www.acsel-lab.com/Projects/clocking/clock_distribution.htm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3698" y="5074425"/>
            <a:ext cx="7725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Low</a:t>
            </a:r>
            <a:r>
              <a:rPr lang="hu-HU" dirty="0">
                <a:solidFill>
                  <a:srgbClr val="000000"/>
                </a:solidFill>
              </a:rPr>
              <a:t> C., </a:t>
            </a:r>
            <a:r>
              <a:rPr lang="en-US" dirty="0">
                <a:solidFill>
                  <a:srgbClr val="000000"/>
                </a:solidFill>
              </a:rPr>
              <a:t>Mobile AI is Huawei's not-so-secret weapon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Engadget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Sept</a:t>
            </a:r>
            <a:r>
              <a:rPr lang="hu-HU" dirty="0">
                <a:solidFill>
                  <a:srgbClr val="000000"/>
                </a:solidFill>
              </a:rPr>
              <a:t>. 6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https://www.engadget.com/2017/09/06/huawei-mobile-ai-ifa-2017/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3083725"/>
            <a:ext cx="5859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23</a:t>
            </a:r>
            <a:r>
              <a:rPr lang="en-US" dirty="0">
                <a:solidFill>
                  <a:srgbClr val="000000"/>
                </a:solidFill>
              </a:rPr>
              <a:t>]: The Cambrian Explosion, Genesis Park, 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http://www.genesispark.com/exhibits/fossils/cambrian/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698" y="5674500"/>
            <a:ext cx="86132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27</a:t>
            </a:r>
            <a:r>
              <a:rPr lang="en-US" dirty="0">
                <a:solidFill>
                  <a:srgbClr val="000000"/>
                </a:solidFill>
              </a:rPr>
              <a:t>]: Kirin 970 bets on the back of artificial intelligence: in addition to chips, there are data, 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ecology and clouds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China</a:t>
            </a:r>
            <a:r>
              <a:rPr lang="hu-HU" dirty="0">
                <a:solidFill>
                  <a:srgbClr val="000000"/>
                </a:solidFill>
              </a:rPr>
              <a:t> IT News, </a:t>
            </a:r>
            <a:r>
              <a:rPr lang="hu-HU" dirty="0" err="1">
                <a:solidFill>
                  <a:srgbClr val="000000"/>
                </a:solidFill>
              </a:rPr>
              <a:t>Sept</a:t>
            </a:r>
            <a:r>
              <a:rPr lang="hu-HU" dirty="0">
                <a:solidFill>
                  <a:srgbClr val="000000"/>
                </a:solidFill>
              </a:rPr>
              <a:t>. 11 2017,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http://www.fonow.com/view/192681.html</a:t>
            </a:r>
          </a:p>
        </p:txBody>
      </p:sp>
    </p:spTree>
    <p:extLst>
      <p:ext uri="{BB962C8B-B14F-4D97-AF65-F5344CB8AC3E}">
        <p14:creationId xmlns:p14="http://schemas.microsoft.com/office/powerpoint/2010/main" val="7290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FFFFFF"/>
                </a:solidFill>
              </a:rPr>
              <a:t>3.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4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4839" y="1470628"/>
            <a:ext cx="90315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29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Sato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K.,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An in-depth look at Google’s first Tensor Processing Unit (TPU)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May 12 2017,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https://cloud.google.com/blog/big-data/2017/05/an-in-depth-look-at-googles-first-tensor-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processing-unit-tpu</a:t>
            </a:r>
            <a:endParaRPr lang="hu-HU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652500"/>
            <a:ext cx="91369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>
                <a:solidFill>
                  <a:srgbClr val="000000"/>
                </a:solidFill>
              </a:rPr>
              <a:t>28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Han</a:t>
            </a:r>
            <a:r>
              <a:rPr lang="hu-HU" sz="1400" dirty="0">
                <a:solidFill>
                  <a:srgbClr val="000000"/>
                </a:solidFill>
              </a:rPr>
              <a:t> Y.C., </a:t>
            </a:r>
            <a:r>
              <a:rPr lang="en-US" sz="1400" dirty="0">
                <a:solidFill>
                  <a:srgbClr val="000000"/>
                </a:solidFill>
              </a:rPr>
              <a:t>Huawei's Neural Processing Unit (NPU) And The Big Picture</a:t>
            </a:r>
            <a:r>
              <a:rPr lang="hu-HU" sz="1400" dirty="0">
                <a:solidFill>
                  <a:srgbClr val="000000"/>
                </a:solidFill>
              </a:rPr>
              <a:t>, The </a:t>
            </a:r>
            <a:r>
              <a:rPr lang="hu-HU" sz="1400" dirty="0" err="1">
                <a:solidFill>
                  <a:srgbClr val="000000"/>
                </a:solidFill>
              </a:rPr>
              <a:t>Tech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Revolutionist</a:t>
            </a:r>
            <a:r>
              <a:rPr lang="hu-HU" sz="1400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err="1">
                <a:solidFill>
                  <a:srgbClr val="000000"/>
                </a:solidFill>
              </a:rPr>
              <a:t>Sept</a:t>
            </a:r>
            <a:r>
              <a:rPr lang="hu-HU" sz="1400" dirty="0">
                <a:solidFill>
                  <a:srgbClr val="000000"/>
                </a:solidFill>
              </a:rPr>
              <a:t>. 25 2017, http://www.thetechrevolutionist.com/2017/09/huaweis-neural-processing-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err="1">
                <a:solidFill>
                  <a:srgbClr val="000000"/>
                </a:solidFill>
              </a:rPr>
              <a:t>unit-npu-and.html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2293150"/>
            <a:ext cx="89999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Tung</a:t>
            </a:r>
            <a:r>
              <a:rPr lang="hu-HU" dirty="0">
                <a:solidFill>
                  <a:srgbClr val="000000"/>
                </a:solidFill>
              </a:rPr>
              <a:t> L., </a:t>
            </a:r>
            <a:r>
              <a:rPr lang="en-US" dirty="0">
                <a:solidFill>
                  <a:srgbClr val="000000"/>
                </a:solidFill>
              </a:rPr>
              <a:t>GPU killer: Google reveals just how powerful its TPU2 chip really is</a:t>
            </a:r>
            <a:r>
              <a:rPr lang="hu-HU" dirty="0">
                <a:solidFill>
                  <a:srgbClr val="000000"/>
                </a:solidFill>
              </a:rPr>
              <a:t>, ZD Net,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Dec. 14 2017, http://www.zdnet.com/article/gpu-killer-google-reveals-just-how-powerful-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its-tpu2-chip-really-is/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287" y="3886211"/>
            <a:ext cx="81815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Jouppi</a:t>
            </a:r>
            <a:r>
              <a:rPr lang="hu-HU" dirty="0">
                <a:solidFill>
                  <a:srgbClr val="000000"/>
                </a:solidFill>
              </a:rPr>
              <a:t> N.P. et </a:t>
            </a:r>
            <a:r>
              <a:rPr lang="hu-HU" dirty="0" err="1">
                <a:solidFill>
                  <a:srgbClr val="000000"/>
                </a:solidFill>
              </a:rPr>
              <a:t>al</a:t>
            </a:r>
            <a:r>
              <a:rPr lang="hu-HU" dirty="0">
                <a:solidFill>
                  <a:srgbClr val="000000"/>
                </a:solidFill>
              </a:rPr>
              <a:t>., I</a:t>
            </a:r>
            <a:r>
              <a:rPr lang="en-US" dirty="0">
                <a:solidFill>
                  <a:srgbClr val="000000"/>
                </a:solidFill>
              </a:rPr>
              <a:t>n-Datacenter Performance Analysis of a Tensor Processing Unit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ISCA’17, Toronto, </a:t>
            </a:r>
            <a:r>
              <a:rPr lang="hu-HU" dirty="0" err="1">
                <a:solidFill>
                  <a:srgbClr val="000000"/>
                </a:solidFill>
              </a:rPr>
              <a:t>Canada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June</a:t>
            </a:r>
            <a:r>
              <a:rPr lang="hu-HU" dirty="0">
                <a:solidFill>
                  <a:srgbClr val="000000"/>
                </a:solidFill>
              </a:rPr>
              <a:t> 24-28 2017,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http://www.cs.toronto.edu/~pekhimenko/courses/csc2231-f17/Papers/tpu.pdf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3698" y="4712475"/>
            <a:ext cx="88646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33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Higginbotham</a:t>
            </a:r>
            <a:r>
              <a:rPr lang="hu-HU" dirty="0">
                <a:solidFill>
                  <a:srgbClr val="000000"/>
                </a:solidFill>
              </a:rPr>
              <a:t> S., </a:t>
            </a:r>
            <a:r>
              <a:rPr lang="en-US" dirty="0">
                <a:solidFill>
                  <a:srgbClr val="000000"/>
                </a:solidFill>
              </a:rPr>
              <a:t>Google Takes Unconventional Route with Homegrown Machine Learning 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Chips</a:t>
            </a:r>
            <a:r>
              <a:rPr lang="hu-HU" dirty="0">
                <a:solidFill>
                  <a:srgbClr val="000000"/>
                </a:solidFill>
              </a:rPr>
              <a:t>, The </a:t>
            </a:r>
            <a:r>
              <a:rPr lang="hu-HU" dirty="0" err="1">
                <a:solidFill>
                  <a:srgbClr val="000000"/>
                </a:solidFill>
              </a:rPr>
              <a:t>Next</a:t>
            </a:r>
            <a:r>
              <a:rPr lang="hu-HU" dirty="0">
                <a:solidFill>
                  <a:srgbClr val="000000"/>
                </a:solidFill>
              </a:rPr>
              <a:t> Platform, May 19 2016, https://www.nextplatform.com/2016/05/19/</a:t>
            </a:r>
          </a:p>
          <a:p>
            <a:r>
              <a:rPr lang="hu-HU" dirty="0">
                <a:solidFill>
                  <a:srgbClr val="000000"/>
                </a:solidFill>
              </a:rPr>
              <a:t>          google-takes-unconventional-route-homegrown-machine-learning-chips/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3083725"/>
            <a:ext cx="87065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31</a:t>
            </a:r>
            <a:r>
              <a:rPr lang="en-US" dirty="0">
                <a:solidFill>
                  <a:srgbClr val="000000"/>
                </a:solidFill>
              </a:rPr>
              <a:t>]: Google Tensor Processing Units For Chat Conversation Analysis: What You Should Know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The </a:t>
            </a:r>
            <a:r>
              <a:rPr lang="hu-HU" dirty="0" err="1">
                <a:solidFill>
                  <a:srgbClr val="000000"/>
                </a:solidFill>
              </a:rPr>
              <a:t>RapportBoost.AI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Blog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July</a:t>
            </a:r>
            <a:r>
              <a:rPr lang="hu-HU" dirty="0">
                <a:solidFill>
                  <a:srgbClr val="000000"/>
                </a:solidFill>
              </a:rPr>
              <a:t> 11 2017,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https://rapportboost.ai/google-tensor-processing-units-chat-conversation-analysis/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698" y="5531625"/>
            <a:ext cx="90822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/>
              <a:t>Kennedy, P., Case Study on the Google TPU and GDDR5 from Hot Chips 29, </a:t>
            </a:r>
            <a:r>
              <a:rPr lang="en-US" dirty="0" err="1"/>
              <a:t>ServeTheHome</a:t>
            </a:r>
            <a:r>
              <a:rPr lang="en-US" dirty="0"/>
              <a:t>, </a:t>
            </a:r>
            <a:endParaRPr lang="hu-HU" dirty="0"/>
          </a:p>
          <a:p>
            <a:r>
              <a:rPr lang="hu-HU" dirty="0"/>
              <a:t>          </a:t>
            </a:r>
            <a:r>
              <a:rPr lang="en-US" dirty="0"/>
              <a:t>Aug</a:t>
            </a:r>
            <a:r>
              <a:rPr lang="hu-HU" dirty="0"/>
              <a:t>.</a:t>
            </a:r>
            <a:r>
              <a:rPr lang="en-US" dirty="0"/>
              <a:t> 22 2017,</a:t>
            </a:r>
            <a:r>
              <a:rPr lang="hu-HU" dirty="0"/>
              <a:t> </a:t>
            </a:r>
            <a:r>
              <a:rPr lang="en-US" dirty="0"/>
              <a:t>https://www.servethehome.com/case-study-google-tpu-gddr5-hot-chips-29/</a:t>
            </a:r>
          </a:p>
        </p:txBody>
      </p:sp>
    </p:spTree>
    <p:extLst>
      <p:ext uri="{BB962C8B-B14F-4D97-AF65-F5344CB8AC3E}">
        <p14:creationId xmlns:p14="http://schemas.microsoft.com/office/powerpoint/2010/main" val="29363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FFFFFF"/>
                </a:solidFill>
              </a:rPr>
              <a:t>3.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5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4839" y="1470628"/>
            <a:ext cx="5240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Wikipedia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Torus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interconnect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https://en.wikipedia.org/wiki/Torus_interconnect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652500"/>
            <a:ext cx="91369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>
                <a:solidFill>
                  <a:srgbClr val="000000"/>
                </a:solidFill>
              </a:rPr>
              <a:t>35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Teich</a:t>
            </a:r>
            <a:r>
              <a:rPr lang="hu-HU" sz="1400" dirty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Under The Hood Of Google’s TPU2 Machine Learning Clusters</a:t>
            </a:r>
            <a:r>
              <a:rPr lang="hu-HU" sz="1400" dirty="0">
                <a:solidFill>
                  <a:srgbClr val="000000"/>
                </a:solidFill>
              </a:rPr>
              <a:t>, The </a:t>
            </a:r>
            <a:r>
              <a:rPr lang="hu-HU" sz="1400" dirty="0" err="1">
                <a:solidFill>
                  <a:srgbClr val="000000"/>
                </a:solidFill>
              </a:rPr>
              <a:t>Next</a:t>
            </a:r>
            <a:r>
              <a:rPr lang="hu-HU" sz="1400" dirty="0">
                <a:solidFill>
                  <a:srgbClr val="000000"/>
                </a:solidFill>
              </a:rPr>
              <a:t> Platform,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May 22 2017, https://www.nextplatform.com/2017/05/22/hood-googles-tpu2-machine-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err="1">
                <a:solidFill>
                  <a:srgbClr val="000000"/>
                </a:solidFill>
              </a:rPr>
              <a:t>learning-clusters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2064550"/>
            <a:ext cx="8271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Feldman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en-US" dirty="0">
                <a:solidFill>
                  <a:srgbClr val="000000"/>
                </a:solidFill>
              </a:rPr>
              <a:t>Intel Retools Product Roadmap with AI Silicon</a:t>
            </a:r>
            <a:r>
              <a:rPr lang="hu-HU" dirty="0">
                <a:solidFill>
                  <a:srgbClr val="000000"/>
                </a:solidFill>
              </a:rPr>
              <a:t>, Top 500, Nov. 28 2016,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https://www.top500.org/news/intel-retools-product-roadmap-with-ai-silicon-1/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287" y="3276611"/>
            <a:ext cx="91136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Khosrowshahi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Rethinking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computation</a:t>
            </a:r>
            <a:r>
              <a:rPr lang="hu-HU" dirty="0">
                <a:solidFill>
                  <a:srgbClr val="000000"/>
                </a:solidFill>
              </a:rPr>
              <a:t>: </a:t>
            </a:r>
            <a:r>
              <a:rPr lang="hu-HU" dirty="0" err="1">
                <a:solidFill>
                  <a:srgbClr val="000000"/>
                </a:solidFill>
              </a:rPr>
              <a:t>A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architecture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machine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intelligence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err="1">
                <a:solidFill>
                  <a:srgbClr val="000000"/>
                </a:solidFill>
              </a:rPr>
              <a:t>Nervana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Making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Machines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Smarter</a:t>
            </a:r>
            <a:r>
              <a:rPr lang="hu-HU" dirty="0">
                <a:solidFill>
                  <a:srgbClr val="000000"/>
                </a:solidFill>
              </a:rPr>
              <a:t>, May 17 2016,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https://www.slideshare.net/nervanasys/rethinking-computation-a-processor-architecture-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err="1">
                <a:solidFill>
                  <a:srgbClr val="000000"/>
                </a:solidFill>
              </a:rPr>
              <a:t>for-machine-intelligence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3698" y="4302900"/>
            <a:ext cx="7434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40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https://pc.watch.impress.co.jp/img/pcw/docs/1034/408/html/36.jpg.html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2674150"/>
            <a:ext cx="926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38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Hemsoth</a:t>
            </a:r>
            <a:r>
              <a:rPr lang="hu-HU" dirty="0">
                <a:solidFill>
                  <a:srgbClr val="000000"/>
                </a:solidFill>
              </a:rPr>
              <a:t> N., </a:t>
            </a:r>
            <a:r>
              <a:rPr lang="en-US" dirty="0">
                <a:solidFill>
                  <a:srgbClr val="000000"/>
                </a:solidFill>
              </a:rPr>
              <a:t>Deep Learning Chip Upstart Takes GPUs to </a:t>
            </a:r>
            <a:r>
              <a:rPr lang="en-US" dirty="0" err="1">
                <a:solidFill>
                  <a:srgbClr val="000000"/>
                </a:solidFill>
              </a:rPr>
              <a:t>Tas</a:t>
            </a:r>
            <a:r>
              <a:rPr lang="hu-HU" dirty="0">
                <a:solidFill>
                  <a:srgbClr val="000000"/>
                </a:solidFill>
              </a:rPr>
              <a:t>k, The </a:t>
            </a:r>
            <a:r>
              <a:rPr lang="hu-HU" dirty="0" err="1">
                <a:solidFill>
                  <a:srgbClr val="000000"/>
                </a:solidFill>
              </a:rPr>
              <a:t>Next</a:t>
            </a:r>
            <a:r>
              <a:rPr lang="hu-HU" dirty="0">
                <a:solidFill>
                  <a:srgbClr val="000000"/>
                </a:solidFill>
              </a:rPr>
              <a:t> Platform, Aug. 8 2016,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https://www.nextplatform.com/2016/08/08/deep-learning-chip-upstart-set-take-gpus-task/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698" y="4712475"/>
            <a:ext cx="8247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41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Kloss</a:t>
            </a:r>
            <a:r>
              <a:rPr lang="hu-HU" dirty="0">
                <a:solidFill>
                  <a:srgbClr val="000000"/>
                </a:solidFill>
              </a:rPr>
              <a:t> C., </a:t>
            </a:r>
            <a:r>
              <a:rPr lang="en-US" dirty="0" err="1">
                <a:solidFill>
                  <a:srgbClr val="000000"/>
                </a:solidFill>
              </a:rPr>
              <a:t>Nervana</a:t>
            </a:r>
            <a:r>
              <a:rPr lang="en-US" dirty="0">
                <a:solidFill>
                  <a:srgbClr val="000000"/>
                </a:solidFill>
              </a:rPr>
              <a:t> Engine delivers deep learning at ludicrous speed!</a:t>
            </a:r>
            <a:r>
              <a:rPr lang="hu-HU" dirty="0">
                <a:solidFill>
                  <a:srgbClr val="000000"/>
                </a:solidFill>
              </a:rPr>
              <a:t>, May 18 2016,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https://ai.intel.com/nervana-engine-delivers-deep-learning-at-ludicrous-speed/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83698" y="5322075"/>
            <a:ext cx="87161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42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/>
              <a:t>Köster</a:t>
            </a:r>
            <a:r>
              <a:rPr lang="hu-HU" dirty="0"/>
              <a:t> U. et </a:t>
            </a:r>
            <a:r>
              <a:rPr lang="hu-HU" dirty="0" err="1"/>
              <a:t>al</a:t>
            </a:r>
            <a:r>
              <a:rPr lang="hu-HU" dirty="0"/>
              <a:t>., </a:t>
            </a:r>
            <a:r>
              <a:rPr lang="en-US" dirty="0" err="1"/>
              <a:t>Flexpoint</a:t>
            </a:r>
            <a:r>
              <a:rPr lang="en-US" dirty="0"/>
              <a:t>: An Adaptive Numerical Format for</a:t>
            </a:r>
            <a:r>
              <a:rPr lang="hu-HU" dirty="0"/>
              <a:t> </a:t>
            </a:r>
            <a:r>
              <a:rPr lang="en-US" dirty="0"/>
              <a:t>Efficient Training of Deep </a:t>
            </a:r>
            <a:endParaRPr lang="hu-HU" dirty="0"/>
          </a:p>
          <a:p>
            <a:r>
              <a:rPr lang="hu-HU" dirty="0"/>
              <a:t>          </a:t>
            </a:r>
            <a:r>
              <a:rPr lang="en-US" dirty="0"/>
              <a:t>Neural Networks</a:t>
            </a:r>
            <a:r>
              <a:rPr lang="hu-HU" dirty="0"/>
              <a:t>, NIPS 2017,</a:t>
            </a:r>
          </a:p>
          <a:p>
            <a:r>
              <a:rPr lang="hu-HU" dirty="0"/>
              <a:t>          </a:t>
            </a:r>
            <a:r>
              <a:rPr lang="en-US" dirty="0"/>
              <a:t>http://papers.nips.cc/paper/6771-flexpoint-an-adaptive-numerical-format-for-efficient-</a:t>
            </a:r>
            <a:endParaRPr lang="hu-HU" dirty="0"/>
          </a:p>
          <a:p>
            <a:r>
              <a:rPr lang="hu-HU" dirty="0"/>
              <a:t>          </a:t>
            </a:r>
            <a:r>
              <a:rPr lang="en-US" dirty="0"/>
              <a:t>training-of-deep-neural-networks.pdf</a:t>
            </a:r>
          </a:p>
        </p:txBody>
      </p:sp>
    </p:spTree>
    <p:extLst>
      <p:ext uri="{BB962C8B-B14F-4D97-AF65-F5344CB8AC3E}">
        <p14:creationId xmlns:p14="http://schemas.microsoft.com/office/powerpoint/2010/main" val="17159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FFFFFF"/>
                </a:solidFill>
              </a:rPr>
              <a:t>3.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6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652500"/>
            <a:ext cx="9136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>
                <a:solidFill>
                  <a:srgbClr val="000000"/>
                </a:solidFill>
              </a:rPr>
              <a:t>43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Kloss</a:t>
            </a:r>
            <a:r>
              <a:rPr lang="hu-HU" sz="1400" dirty="0">
                <a:solidFill>
                  <a:srgbClr val="000000"/>
                </a:solidFill>
              </a:rPr>
              <a:t> C., </a:t>
            </a:r>
            <a:r>
              <a:rPr lang="en-US" sz="1400" dirty="0">
                <a:solidFill>
                  <a:srgbClr val="000000"/>
                </a:solidFill>
              </a:rPr>
              <a:t>Intel </a:t>
            </a:r>
            <a:r>
              <a:rPr lang="en-US" sz="1400" dirty="0" err="1">
                <a:solidFill>
                  <a:srgbClr val="000000"/>
                </a:solidFill>
              </a:rPr>
              <a:t>Nervana</a:t>
            </a:r>
            <a:r>
              <a:rPr lang="en-US" sz="1400" dirty="0">
                <a:solidFill>
                  <a:srgbClr val="000000"/>
                </a:solidFill>
              </a:rPr>
              <a:t>™ Neural Network Processor: Architecture Update</a:t>
            </a:r>
            <a:r>
              <a:rPr lang="hu-HU" sz="1400" dirty="0">
                <a:solidFill>
                  <a:srgbClr val="000000"/>
                </a:solidFill>
              </a:rPr>
              <a:t>, Dec. 6 2017,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>
                <a:solidFill>
                  <a:srgbClr val="000000"/>
                </a:solidFill>
              </a:rPr>
              <a:t>https://ai.intel.com/intel-nervana-neural-network-processor-architecture-update/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098" y="1241658"/>
            <a:ext cx="911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[44]: </a:t>
            </a:r>
            <a:r>
              <a:rPr lang="en-US" sz="1400" dirty="0" err="1"/>
              <a:t>Teich</a:t>
            </a:r>
            <a:r>
              <a:rPr lang="en-US" sz="1400" dirty="0"/>
              <a:t> P., T</a:t>
            </a:r>
            <a:r>
              <a:rPr lang="en-US" sz="1400" dirty="0" smtClean="0"/>
              <a:t>earing apart Google’s TPU 3.0 AI coprocessor, </a:t>
            </a:r>
            <a:r>
              <a:rPr lang="en-US" sz="1400" dirty="0" err="1" smtClean="0"/>
              <a:t>TheNextPlatform</a:t>
            </a:r>
            <a:r>
              <a:rPr lang="en-US" sz="1400" dirty="0" smtClean="0"/>
              <a:t>, Mai 10,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://www.nextplatform.com/2018/05/10/tearing-apart-googles-tpu-3-0-ai-coprocessor/</a:t>
            </a:r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71343" y="1776249"/>
            <a:ext cx="909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[45]: The President in Conversation With MIT’s </a:t>
            </a:r>
            <a:r>
              <a:rPr lang="en-US" sz="1400" dirty="0" err="1"/>
              <a:t>Joi</a:t>
            </a:r>
            <a:r>
              <a:rPr lang="en-US" sz="1400" dirty="0"/>
              <a:t> Ito and WIRED’s Scott </a:t>
            </a:r>
            <a:r>
              <a:rPr lang="en-US" sz="1400" dirty="0" err="1" smtClean="0"/>
              <a:t>Dadich</a:t>
            </a:r>
            <a:r>
              <a:rPr lang="en-US" sz="1400" dirty="0" smtClean="0"/>
              <a:t>, Wired, Aug. 24,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2016,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https://www.wired.com/2016/10/president-obama-mit-joi-ito-interview/</a:t>
            </a:r>
            <a:endParaRPr lang="en-US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81853" y="2543506"/>
            <a:ext cx="876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[46]: Sing N</a:t>
            </a:r>
            <a:r>
              <a:rPr lang="en-US" sz="1400" dirty="0"/>
              <a:t>., How to Get Started as a Developer in </a:t>
            </a:r>
            <a:r>
              <a:rPr lang="en-US" sz="1400" dirty="0" smtClean="0"/>
              <a:t>AI, Intel Academy, Dec. 28, 2017,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://software.intel.com/en-us/articles/how-to-get-started-as-a-developer-in-ai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0981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D8EA-9EC9-413B-9571-43A53C92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57C7C-365F-42F1-B21D-EEE31C11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6" y="933734"/>
            <a:ext cx="7205284" cy="5423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35B4F-325F-4196-B6AE-3C12B2A14B4D}"/>
              </a:ext>
            </a:extLst>
          </p:cNvPr>
          <p:cNvSpPr txBox="1"/>
          <p:nvPr/>
        </p:nvSpPr>
        <p:spPr>
          <a:xfrm>
            <a:off x="107950" y="6561138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Intel And AMD: Teaming Of The Rivals</a:t>
            </a:r>
            <a:r>
              <a:rPr lang="hu-HU" sz="1100" dirty="0"/>
              <a:t>, Seeking Alpha, </a:t>
            </a:r>
            <a:r>
              <a:rPr lang="en-US" sz="1100" dirty="0"/>
              <a:t>Dec. 26, 2017</a:t>
            </a:r>
            <a:endParaRPr lang="hu-HU" sz="1100" dirty="0"/>
          </a:p>
          <a:p>
            <a:r>
              <a:rPr lang="hu-HU" sz="1100" dirty="0"/>
              <a:t>https://seekingalpha.com/article/4133937-intel-amd-teaming-rivals?app=1&amp;auth_param=djq9a:1d455e8:44dd5b4af231b6a3263d58cfd86b2b22</a:t>
            </a:r>
            <a:endParaRPr lang="hu-HU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3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49916-1BB5-4B38-A053-5E7D2E8F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B6292-82A1-4A1D-9351-2FB154A00E60}"/>
              </a:ext>
            </a:extLst>
          </p:cNvPr>
          <p:cNvSpPr txBox="1"/>
          <p:nvPr/>
        </p:nvSpPr>
        <p:spPr>
          <a:xfrm>
            <a:off x="76200" y="523873"/>
            <a:ext cx="448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Popular activation functions -1 </a:t>
            </a:r>
            <a:r>
              <a:rPr lang="hu-HU" dirty="0">
                <a:latin typeface="+mn-lt"/>
              </a:rPr>
              <a:t>[7]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1BAF6B-E87A-4783-8F14-0442D61D61AE}"/>
              </a:ext>
            </a:extLst>
          </p:cNvPr>
          <p:cNvSpPr/>
          <p:nvPr/>
        </p:nvSpPr>
        <p:spPr bwMode="auto">
          <a:xfrm>
            <a:off x="6000750" y="479425"/>
            <a:ext cx="257175" cy="38544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pic>
        <p:nvPicPr>
          <p:cNvPr id="6146" name="Picture 2" descr="https://cdn-images-1.medium.com/max/1600/0*8U8_aa9hMsGmzMY2.">
            <a:extLst>
              <a:ext uri="{FF2B5EF4-FFF2-40B4-BE49-F238E27FC236}">
                <a16:creationId xmlns:a16="http://schemas.microsoft.com/office/drawing/2014/main" id="{DBF2651E-0D4D-4EF5-8E9E-850045CB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8" y="1612136"/>
            <a:ext cx="3136365" cy="23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dn-images-1.medium.com/max/1600/0*YJ27cYXmTAUFZc9Z.">
            <a:extLst>
              <a:ext uri="{FF2B5EF4-FFF2-40B4-BE49-F238E27FC236}">
                <a16:creationId xmlns:a16="http://schemas.microsoft.com/office/drawing/2014/main" id="{CDFDAD5D-74B4-498A-90E4-5FA8E1E1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27" y="4418349"/>
            <a:ext cx="3049511" cy="23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dn-images-1.medium.com/max/1600/0*vGJq0cIuvTB9dvf5.">
            <a:extLst>
              <a:ext uri="{FF2B5EF4-FFF2-40B4-BE49-F238E27FC236}">
                <a16:creationId xmlns:a16="http://schemas.microsoft.com/office/drawing/2014/main" id="{4A338EDF-F383-4553-943A-C486C784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3" y="4548787"/>
            <a:ext cx="3001260" cy="21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E6000E-76F8-4F30-BCDC-B20517E2B003}"/>
              </a:ext>
            </a:extLst>
          </p:cNvPr>
          <p:cNvSpPr txBox="1"/>
          <p:nvPr/>
        </p:nvSpPr>
        <p:spPr>
          <a:xfrm>
            <a:off x="4555342" y="4094144"/>
            <a:ext cx="891429" cy="34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Tanh: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748C6-4583-4DAF-83E6-6F4F9A5B832A}"/>
              </a:ext>
            </a:extLst>
          </p:cNvPr>
          <p:cNvSpPr txBox="1"/>
          <p:nvPr/>
        </p:nvSpPr>
        <p:spPr>
          <a:xfrm>
            <a:off x="-28576" y="964770"/>
            <a:ext cx="4335422" cy="59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+mn-lt"/>
              </a:rPr>
              <a:t>Step function: </a:t>
            </a:r>
          </a:p>
          <a:p>
            <a:pPr algn="ctr"/>
            <a:r>
              <a:rPr lang="hu-HU" sz="1600" dirty="0"/>
              <a:t> y</a:t>
            </a:r>
            <a:r>
              <a:rPr lang="en-US" sz="1600" dirty="0"/>
              <a:t> = 1 if </a:t>
            </a:r>
            <a:r>
              <a:rPr lang="hu-HU" sz="1600" dirty="0"/>
              <a:t>z </a:t>
            </a:r>
            <a:r>
              <a:rPr lang="en-US" sz="1600" dirty="0"/>
              <a:t>&gt; threshold,</a:t>
            </a:r>
            <a:r>
              <a:rPr lang="hu-HU" sz="1600" dirty="0"/>
              <a:t> </a:t>
            </a:r>
            <a:r>
              <a:rPr lang="en-US" sz="1600" dirty="0"/>
              <a:t>0 otherwise</a:t>
            </a:r>
            <a:endParaRPr lang="hu-HU" sz="16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CFBFE-B5D6-4D3E-A5BB-6D4DDBD27377}"/>
              </a:ext>
            </a:extLst>
          </p:cNvPr>
          <p:cNvSpPr txBox="1"/>
          <p:nvPr/>
        </p:nvSpPr>
        <p:spPr>
          <a:xfrm>
            <a:off x="6745972" y="704851"/>
            <a:ext cx="260560" cy="343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6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0505FF-FA19-4804-9C42-36E0156B8838}"/>
              </a:ext>
            </a:extLst>
          </p:cNvPr>
          <p:cNvSpPr/>
          <p:nvPr/>
        </p:nvSpPr>
        <p:spPr bwMode="auto">
          <a:xfrm>
            <a:off x="1785690" y="4037214"/>
            <a:ext cx="688391" cy="65811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115C7B6A-3BD9-4C47-8543-E2B3A7AFBB08}"/>
              </a:ext>
            </a:extLst>
          </p:cNvPr>
          <p:cNvGrpSpPr/>
          <p:nvPr/>
        </p:nvGrpSpPr>
        <p:grpSpPr>
          <a:xfrm>
            <a:off x="4729048" y="916459"/>
            <a:ext cx="3874618" cy="3127326"/>
            <a:chOff x="4729048" y="849784"/>
            <a:chExt cx="3874618" cy="3127326"/>
          </a:xfrm>
        </p:grpSpPr>
        <p:pic>
          <p:nvPicPr>
            <p:cNvPr id="6148" name="Picture 4" descr="https://cdn-images-1.medium.com/max/1600/0*5euYS7InCmDP08ir.">
              <a:extLst>
                <a:ext uri="{FF2B5EF4-FFF2-40B4-BE49-F238E27FC236}">
                  <a16:creationId xmlns:a16="http://schemas.microsoft.com/office/drawing/2014/main" id="{C6782781-5DC2-4128-8D38-BD64AE9AB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048" y="1464814"/>
              <a:ext cx="3874618" cy="251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948363-E480-49E0-8E78-842E6206D31E}"/>
                </a:ext>
              </a:extLst>
            </p:cNvPr>
            <p:cNvSpPr txBox="1"/>
            <p:nvPr/>
          </p:nvSpPr>
          <p:spPr>
            <a:xfrm>
              <a:off x="5068608" y="1011866"/>
              <a:ext cx="1200534" cy="34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>
                  <a:latin typeface="+mn-lt"/>
                </a:rPr>
                <a:t>Sigmoid: </a:t>
              </a:r>
            </a:p>
          </p:txBody>
        </p:sp>
        <p:pic>
          <p:nvPicPr>
            <p:cNvPr id="6160" name="Picture 16" descr="https://cdn-images-1.medium.com/max/1600/1*DHN75JRJ_EQgGc0spfqLtQ.png">
              <a:extLst>
                <a:ext uri="{FF2B5EF4-FFF2-40B4-BE49-F238E27FC236}">
                  <a16:creationId xmlns:a16="http://schemas.microsoft.com/office/drawing/2014/main" id="{28C68CF5-9FA9-4785-A9D9-956F67A64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232" y="849784"/>
              <a:ext cx="1666293" cy="71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C84173-A3E3-4097-9976-61FF7A85B799}"/>
                </a:ext>
              </a:extLst>
            </p:cNvPr>
            <p:cNvSpPr/>
            <p:nvPr/>
          </p:nvSpPr>
          <p:spPr bwMode="auto">
            <a:xfrm>
              <a:off x="6050883" y="954979"/>
              <a:ext cx="299424" cy="54672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0D5595-093B-4BFC-A0DA-FD0C5E802793}"/>
                </a:ext>
              </a:extLst>
            </p:cNvPr>
            <p:cNvSpPr/>
            <p:nvPr/>
          </p:nvSpPr>
          <p:spPr>
            <a:xfrm>
              <a:off x="6089748" y="1019959"/>
              <a:ext cx="355580" cy="312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400" dirty="0"/>
                <a:t>y</a:t>
              </a:r>
            </a:p>
          </p:txBody>
        </p:sp>
        <p:sp>
          <p:nvSpPr>
            <p:cNvPr id="6145" name="Rectangle: Rounded Corners 6144">
              <a:extLst>
                <a:ext uri="{FF2B5EF4-FFF2-40B4-BE49-F238E27FC236}">
                  <a16:creationId xmlns:a16="http://schemas.microsoft.com/office/drawing/2014/main" id="{509E39F2-A51F-4E09-8D55-D69D6A895612}"/>
                </a:ext>
              </a:extLst>
            </p:cNvPr>
            <p:cNvSpPr/>
            <p:nvPr/>
          </p:nvSpPr>
          <p:spPr bwMode="auto">
            <a:xfrm>
              <a:off x="8381999" y="959852"/>
              <a:ext cx="188667" cy="169277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147" name="Rectangle: Rounded Corners 6146">
              <a:extLst>
                <a:ext uri="{FF2B5EF4-FFF2-40B4-BE49-F238E27FC236}">
                  <a16:creationId xmlns:a16="http://schemas.microsoft.com/office/drawing/2014/main" id="{780ACD5C-B9DE-4E4B-8B38-A846C2F87781}"/>
                </a:ext>
              </a:extLst>
            </p:cNvPr>
            <p:cNvSpPr/>
            <p:nvPr/>
          </p:nvSpPr>
          <p:spPr bwMode="auto">
            <a:xfrm>
              <a:off x="7389117" y="1192946"/>
              <a:ext cx="148432" cy="13485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21B8E-9DB3-454E-96F9-F3AD65368D61}"/>
                </a:ext>
              </a:extLst>
            </p:cNvPr>
            <p:cNvSpPr txBox="1"/>
            <p:nvPr/>
          </p:nvSpPr>
          <p:spPr>
            <a:xfrm>
              <a:off x="7337102" y="1104040"/>
              <a:ext cx="2792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i="1" dirty="0">
                  <a:latin typeface="+mn-lt"/>
                </a:rPr>
                <a:t>z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13031" y="4015711"/>
            <a:ext cx="3435668" cy="650637"/>
            <a:chOff x="5213031" y="4015711"/>
            <a:chExt cx="3435668" cy="650637"/>
          </a:xfrm>
        </p:grpSpPr>
        <p:pic>
          <p:nvPicPr>
            <p:cNvPr id="6154" name="Picture 10" descr="https://cdn-images-1.medium.com/max/1600/1*WNTLbBRWFiHPoXvyZ6s9eg.png">
              <a:extLst>
                <a:ext uri="{FF2B5EF4-FFF2-40B4-BE49-F238E27FC236}">
                  <a16:creationId xmlns:a16="http://schemas.microsoft.com/office/drawing/2014/main" id="{19B54063-E523-432E-A36E-56A3AC8B6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031" y="4015711"/>
              <a:ext cx="3435668" cy="65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BE9B03-C3D5-468C-AA92-6CDB2DD21E07}"/>
                </a:ext>
              </a:extLst>
            </p:cNvPr>
            <p:cNvSpPr/>
            <p:nvPr/>
          </p:nvSpPr>
          <p:spPr bwMode="auto">
            <a:xfrm>
              <a:off x="5307806" y="4056539"/>
              <a:ext cx="426488" cy="54672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8DCAB2B-A079-42B5-AC58-1D11BC606D99}"/>
                </a:ext>
              </a:extLst>
            </p:cNvPr>
            <p:cNvSpPr txBox="1"/>
            <p:nvPr/>
          </p:nvSpPr>
          <p:spPr>
            <a:xfrm>
              <a:off x="5443174" y="4084532"/>
              <a:ext cx="291119" cy="34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>
                  <a:latin typeface="+mn-lt"/>
                </a:rPr>
                <a:t>y</a:t>
              </a:r>
            </a:p>
          </p:txBody>
        </p:sp>
        <p:sp>
          <p:nvSpPr>
            <p:cNvPr id="6151" name="Rectangle: Rounded Corners 6150">
              <a:extLst>
                <a:ext uri="{FF2B5EF4-FFF2-40B4-BE49-F238E27FC236}">
                  <a16:creationId xmlns:a16="http://schemas.microsoft.com/office/drawing/2014/main" id="{ED15FD1A-C1D4-4B25-B8C9-015FDCC45070}"/>
                </a:ext>
              </a:extLst>
            </p:cNvPr>
            <p:cNvSpPr/>
            <p:nvPr/>
          </p:nvSpPr>
          <p:spPr bwMode="auto">
            <a:xfrm>
              <a:off x="7676351" y="4291580"/>
              <a:ext cx="166583" cy="162601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B21FDB-5F8D-4E11-BABB-71FA57E2B086}"/>
                </a:ext>
              </a:extLst>
            </p:cNvPr>
            <p:cNvSpPr txBox="1"/>
            <p:nvPr/>
          </p:nvSpPr>
          <p:spPr>
            <a:xfrm>
              <a:off x="7570215" y="4236474"/>
              <a:ext cx="5059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b="1" i="1" dirty="0">
                  <a:latin typeface="+mn-lt"/>
                </a:rPr>
                <a:t>2z</a:t>
              </a: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6639339" y="4192292"/>
              <a:ext cx="160542" cy="18597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81612" y="4078583"/>
              <a:ext cx="185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z</a:t>
              </a:r>
              <a:endParaRPr lang="en-US" sz="1600" dirty="0" smtClean="0">
                <a:latin typeface="+mn-lt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F28D837-18AD-43F0-9583-B409A3E9D272}"/>
              </a:ext>
            </a:extLst>
          </p:cNvPr>
          <p:cNvSpPr txBox="1"/>
          <p:nvPr/>
        </p:nvSpPr>
        <p:spPr>
          <a:xfrm>
            <a:off x="725585" y="3966716"/>
            <a:ext cx="2689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ReLu</a:t>
            </a:r>
            <a:r>
              <a:rPr lang="en-US" sz="1600" dirty="0" smtClean="0"/>
              <a:t>):</a:t>
            </a:r>
            <a:r>
              <a:rPr lang="hu-HU" sz="1600" dirty="0" smtClean="0"/>
              <a:t> </a:t>
            </a:r>
            <a:r>
              <a:rPr lang="en-US" sz="1600" dirty="0" smtClean="0"/>
              <a:t>y = </a:t>
            </a:r>
            <a:r>
              <a:rPr lang="pt-BR" sz="1600" dirty="0" smtClean="0"/>
              <a:t>max(0,z)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/>
              <a:t>Rectified Linear </a:t>
            </a:r>
            <a:r>
              <a:rPr lang="en-US" sz="1600" dirty="0" smtClean="0"/>
              <a:t>Unit)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2381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2177-FCCB-4CAE-A8B4-CD09769E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752B0-FF64-4557-951B-AE9266ECAAC6}"/>
              </a:ext>
            </a:extLst>
          </p:cNvPr>
          <p:cNvSpPr txBox="1"/>
          <p:nvPr/>
        </p:nvSpPr>
        <p:spPr>
          <a:xfrm>
            <a:off x="85725" y="523874"/>
            <a:ext cx="447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Popular activation functions 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B5717-461B-4B01-8BDC-B2E344B55655}"/>
              </a:ext>
            </a:extLst>
          </p:cNvPr>
          <p:cNvSpPr txBox="1"/>
          <p:nvPr/>
        </p:nvSpPr>
        <p:spPr>
          <a:xfrm>
            <a:off x="114300" y="857250"/>
            <a:ext cx="810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Here we do’nt want to go into details of the activation functions as this issue</a:t>
            </a:r>
          </a:p>
          <a:p>
            <a:r>
              <a:rPr lang="hu-HU" sz="1600" dirty="0"/>
              <a:t>  is out of the scope of the present lecture note.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11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5269-FF66-4B22-9E49-D7C4CDDB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(</a:t>
            </a:r>
            <a:r>
              <a:rPr lang="hu-HU" dirty="0" smtClean="0"/>
              <a:t>1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4A76250-BBE1-41A0-82B5-E6DC7DBB6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660" y="2060006"/>
            <a:ext cx="1947290" cy="50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Convolutional NNs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(CNNs)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5192F73-2F63-4423-AD42-14A4FC51C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235" y="2060006"/>
            <a:ext cx="15734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Recurrent NNs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(RNNs)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5" name="Line 9">
            <a:extLst>
              <a:ext uri="{FF2B5EF4-FFF2-40B4-BE49-F238E27FC236}">
                <a16:creationId xmlns:a16="http://schemas.microsoft.com/office/drawing/2014/main" id="{2315F2C1-AEE1-4EA8-B115-C1DEBABDED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8546" y="1452978"/>
            <a:ext cx="2278" cy="21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0D7548B2-9616-4852-B6D5-279A8108B0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4395" y="1682004"/>
            <a:ext cx="0" cy="296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52336D34-4EBD-445F-9479-F9666C5FF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1175580"/>
            <a:ext cx="234315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Popular NN models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62D8E24-03D0-423E-8016-688769A2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48" y="2060006"/>
            <a:ext cx="241255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Feedforward NN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>
                <a:solidFill>
                  <a:srgbClr val="000000"/>
                </a:solidFill>
              </a:rPr>
              <a:t> </a:t>
            </a:r>
            <a:endParaRPr lang="en-US" sz="1300" b="1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3C0A9A-596D-4097-ABA4-E41BE081002E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619360" y="1664016"/>
            <a:ext cx="3379186" cy="289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013F1-28D0-448F-9924-AAF61E6F548F}"/>
              </a:ext>
            </a:extLst>
          </p:cNvPr>
          <p:cNvCxnSpPr>
            <a:cxnSpLocks/>
            <a:stCxn id="5" idx="1"/>
            <a:endCxn id="13" idx="6"/>
          </p:cNvCxnSpPr>
          <p:nvPr/>
        </p:nvCxnSpPr>
        <p:spPr>
          <a:xfrm>
            <a:off x="4998546" y="1664016"/>
            <a:ext cx="2939595" cy="311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3">
            <a:extLst>
              <a:ext uri="{FF2B5EF4-FFF2-40B4-BE49-F238E27FC236}">
                <a16:creationId xmlns:a16="http://schemas.microsoft.com/office/drawing/2014/main" id="{27A9A128-90E3-4BC2-9FF4-0E53C34E5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484" y="194888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BAC97C00-7C4C-4AB6-AFC7-F1B753B0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354" y="1953476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71F888-835C-4B42-B432-7C65015C3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3054" y="1944118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D77CD-8652-4D5B-8F1A-1248D8B11E2C}"/>
              </a:ext>
            </a:extLst>
          </p:cNvPr>
          <p:cNvSpPr txBox="1"/>
          <p:nvPr/>
        </p:nvSpPr>
        <p:spPr>
          <a:xfrm>
            <a:off x="-38100" y="2771896"/>
            <a:ext cx="3314919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hu-HU" sz="1300" dirty="0">
                <a:solidFill>
                  <a:srgbClr val="000000"/>
                </a:solidFill>
              </a:rPr>
              <a:t>Fully connected NN.</a:t>
            </a:r>
          </a:p>
          <a:p>
            <a:pPr algn="ctr"/>
            <a:r>
              <a:rPr lang="hu-HU" sz="1300" dirty="0">
                <a:solidFill>
                  <a:srgbClr val="000000"/>
                </a:solidFill>
              </a:rPr>
              <a:t>Output of each layer is fed</a:t>
            </a:r>
          </a:p>
          <a:p>
            <a:pPr algn="ctr">
              <a:spcAft>
                <a:spcPts val="300"/>
              </a:spcAft>
            </a:pPr>
            <a:r>
              <a:rPr lang="hu-HU" sz="1300" dirty="0">
                <a:solidFill>
                  <a:srgbClr val="000000"/>
                </a:solidFill>
              </a:rPr>
              <a:t>  into every neuron on the next layer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D0D2F-6E19-4A4B-9B2D-4076B2D24DA7}"/>
              </a:ext>
            </a:extLst>
          </p:cNvPr>
          <p:cNvSpPr txBox="1"/>
          <p:nvPr/>
        </p:nvSpPr>
        <p:spPr>
          <a:xfrm>
            <a:off x="3573440" y="2771895"/>
            <a:ext cx="28709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>
                <a:solidFill>
                  <a:srgbClr val="000000"/>
                </a:solidFill>
              </a:rPr>
              <a:t>The are two-phase NNs,</a:t>
            </a:r>
          </a:p>
          <a:p>
            <a:pPr algn="ctr"/>
            <a:r>
              <a:rPr lang="hu-HU" sz="1300" dirty="0">
                <a:solidFill>
                  <a:srgbClr val="000000"/>
                </a:solidFill>
              </a:rPr>
              <a:t>consiting of feature extraction layers and classification layers, </a:t>
            </a:r>
          </a:p>
          <a:p>
            <a:pPr algn="ctr"/>
            <a:r>
              <a:rPr lang="hu-HU" sz="1300" dirty="0">
                <a:solidFill>
                  <a:srgbClr val="000000"/>
                </a:solidFill>
              </a:rPr>
              <a:t>as discussed subsequently.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5CD66-8996-42BA-9C0D-5CBC4A20BD66}"/>
              </a:ext>
            </a:extLst>
          </p:cNvPr>
          <p:cNvSpPr txBox="1"/>
          <p:nvPr/>
        </p:nvSpPr>
        <p:spPr>
          <a:xfrm>
            <a:off x="6819901" y="2771895"/>
            <a:ext cx="22441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>
                <a:solidFill>
                  <a:srgbClr val="000000"/>
                </a:solidFill>
              </a:rPr>
              <a:t>There are some outputs</a:t>
            </a:r>
          </a:p>
          <a:p>
            <a:r>
              <a:rPr lang="hu-HU" sz="1300" dirty="0">
                <a:solidFill>
                  <a:srgbClr val="000000"/>
                </a:solidFill>
              </a:rPr>
              <a:t> of the previous layer </a:t>
            </a:r>
          </a:p>
          <a:p>
            <a:r>
              <a:rPr lang="hu-HU" sz="1300" dirty="0">
                <a:solidFill>
                  <a:srgbClr val="000000"/>
                </a:solidFill>
              </a:rPr>
              <a:t>and its previous state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AA735B-A159-4B36-8EBB-599AF4CFE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58" t="19538" r="11948" b="51468"/>
          <a:stretch/>
        </p:blipFill>
        <p:spPr>
          <a:xfrm>
            <a:off x="295275" y="3895724"/>
            <a:ext cx="2562225" cy="15691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7621CC-4DFB-4DE8-9274-79DFEC2CC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45" t="70921" r="18081" b="3021"/>
          <a:stretch/>
        </p:blipFill>
        <p:spPr>
          <a:xfrm>
            <a:off x="7181851" y="3962399"/>
            <a:ext cx="1466850" cy="14668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B58254-AB9B-40FF-A7B9-6E0958BE69EC}"/>
              </a:ext>
            </a:extLst>
          </p:cNvPr>
          <p:cNvSpPr txBox="1"/>
          <p:nvPr/>
        </p:nvSpPr>
        <p:spPr>
          <a:xfrm>
            <a:off x="152400" y="523875"/>
            <a:ext cx="299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Popular NN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models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[8]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833844F-26FD-41D0-A112-265779069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/>
          <a:stretch/>
        </p:blipFill>
        <p:spPr>
          <a:xfrm>
            <a:off x="2935286" y="3937453"/>
            <a:ext cx="3970883" cy="14708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8AC02E-5200-4533-95CC-6B1833041C8D}"/>
              </a:ext>
            </a:extLst>
          </p:cNvPr>
          <p:cNvSpPr txBox="1"/>
          <p:nvPr/>
        </p:nvSpPr>
        <p:spPr>
          <a:xfrm>
            <a:off x="847726" y="5829298"/>
            <a:ext cx="14727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i="1" dirty="0">
                <a:latin typeface="+mn-lt"/>
              </a:rPr>
              <a:t>(Section 1.2)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36C0D1-7C44-41F8-AE24-410D778C6F64}"/>
              </a:ext>
            </a:extLst>
          </p:cNvPr>
          <p:cNvSpPr txBox="1"/>
          <p:nvPr/>
        </p:nvSpPr>
        <p:spPr>
          <a:xfrm>
            <a:off x="4219575" y="5829297"/>
            <a:ext cx="14632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i="1" dirty="0">
                <a:latin typeface="+mn-lt"/>
              </a:rPr>
              <a:t>(Section 1.3)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D392D-635A-4195-A988-DDFB55C41D45}"/>
              </a:ext>
            </a:extLst>
          </p:cNvPr>
          <p:cNvSpPr txBox="1"/>
          <p:nvPr/>
        </p:nvSpPr>
        <p:spPr>
          <a:xfrm>
            <a:off x="6743700" y="5829297"/>
            <a:ext cx="23431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i="1" dirty="0">
                <a:latin typeface="+mn-lt"/>
              </a:rPr>
              <a:t>(Will not be discussed)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133" y="6390291"/>
            <a:ext cx="130356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n-lt"/>
              </a:rPr>
              <a:t>(</a:t>
            </a:r>
            <a:r>
              <a:rPr lang="en-US" sz="1300" dirty="0" err="1" smtClean="0">
                <a:latin typeface="+mn-lt"/>
              </a:rPr>
              <a:t>előrecsatolt</a:t>
            </a:r>
            <a:r>
              <a:rPr lang="en-US" sz="1300" dirty="0" smtClean="0">
                <a:latin typeface="+mn-lt"/>
              </a:rPr>
              <a:t>)</a:t>
            </a:r>
            <a:endParaRPr lang="en-US" sz="1300" dirty="0" smtClean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7399" y="6216876"/>
            <a:ext cx="32099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(</a:t>
            </a:r>
            <a:r>
              <a:rPr lang="en-US" sz="1300" dirty="0" err="1" smtClean="0"/>
              <a:t>konvolúciós</a:t>
            </a:r>
            <a:r>
              <a:rPr lang="en-US" sz="1300" dirty="0" smtClean="0"/>
              <a:t>)</a:t>
            </a:r>
          </a:p>
          <a:p>
            <a:pPr algn="ctr"/>
            <a:r>
              <a:rPr lang="en-US" sz="1300" dirty="0" smtClean="0"/>
              <a:t>(feature </a:t>
            </a:r>
            <a:r>
              <a:rPr lang="en-US" sz="1300" dirty="0" err="1" smtClean="0"/>
              <a:t>extracton</a:t>
            </a:r>
            <a:r>
              <a:rPr lang="en-US" sz="1300" dirty="0" smtClean="0"/>
              <a:t>: </a:t>
            </a:r>
            <a:r>
              <a:rPr lang="en-US" sz="1300" dirty="0" err="1" smtClean="0"/>
              <a:t>lényegkiemelés</a:t>
            </a:r>
            <a:r>
              <a:rPr lang="en-US" sz="1300" dirty="0" smtClean="0"/>
              <a:t>)</a:t>
            </a:r>
            <a:endParaRPr lang="en-US" sz="13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7027186" y="6395548"/>
            <a:ext cx="13933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n-lt"/>
              </a:rPr>
              <a:t>(</a:t>
            </a:r>
            <a:r>
              <a:rPr lang="en-US" sz="1300" dirty="0" err="1" smtClean="0">
                <a:latin typeface="+mn-lt"/>
              </a:rPr>
              <a:t>visszacsatolt</a:t>
            </a:r>
            <a:r>
              <a:rPr lang="en-US" sz="1300" dirty="0" smtClean="0">
                <a:latin typeface="+mn-lt"/>
              </a:rPr>
              <a:t>)</a:t>
            </a:r>
            <a:endParaRPr lang="en-US" sz="13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49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4" grpId="0"/>
      <p:bldP spid="15" grpId="0"/>
      <p:bldP spid="16" grpId="0"/>
      <p:bldP spid="17" grpId="0"/>
      <p:bldP spid="25" grpId="0"/>
      <p:bldP spid="27" grpId="0"/>
      <p:bldP spid="1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Feedforward NNs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0E9B7-CB69-49F2-9A4A-D436579A7110}"/>
              </a:ext>
            </a:extLst>
          </p:cNvPr>
          <p:cNvSpPr txBox="1"/>
          <p:nvPr/>
        </p:nvSpPr>
        <p:spPr>
          <a:xfrm>
            <a:off x="85724" y="847725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1: A simple feedforward NN with a single hidden layer </a:t>
            </a:r>
            <a:r>
              <a:rPr lang="hu-HU" dirty="0">
                <a:latin typeface="+mn-lt"/>
              </a:rPr>
              <a:t>[2]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7A6CA-8536-4BB8-B166-BE47738AA5CE}"/>
              </a:ext>
            </a:extLst>
          </p:cNvPr>
          <p:cNvSpPr txBox="1"/>
          <p:nvPr/>
        </p:nvSpPr>
        <p:spPr>
          <a:xfrm>
            <a:off x="107950" y="6353175"/>
            <a:ext cx="351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  <a:latin typeface="+mn-lt"/>
              </a:rPr>
              <a:t>Note</a:t>
            </a:r>
            <a:r>
              <a:rPr lang="hu-HU" sz="1600" dirty="0">
                <a:latin typeface="+mn-lt"/>
              </a:rPr>
              <a:t>: It is a fully connected NN.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121BE5-C9EB-4A29-B515-579B49E46955}"/>
              </a:ext>
            </a:extLst>
          </p:cNvPr>
          <p:cNvGrpSpPr/>
          <p:nvPr/>
        </p:nvGrpSpPr>
        <p:grpSpPr>
          <a:xfrm>
            <a:off x="276225" y="1164981"/>
            <a:ext cx="8753475" cy="5092944"/>
            <a:chOff x="466725" y="841131"/>
            <a:chExt cx="8629650" cy="49964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354" r="6146"/>
            <a:stretch/>
          </p:blipFill>
          <p:spPr>
            <a:xfrm>
              <a:off x="466725" y="841131"/>
              <a:ext cx="8477250" cy="49964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650F02-52FC-415F-8BE9-1CCBA75879D2}"/>
                </a:ext>
              </a:extLst>
            </p:cNvPr>
            <p:cNvSpPr txBox="1"/>
            <p:nvPr/>
          </p:nvSpPr>
          <p:spPr>
            <a:xfrm>
              <a:off x="4867275" y="4953001"/>
              <a:ext cx="12382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latin typeface="+mn-lt"/>
                </a:rPr>
                <a:t>Input nodes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104A85-11C9-41D2-9A30-C6BD256A1182}"/>
                </a:ext>
              </a:extLst>
            </p:cNvPr>
            <p:cNvSpPr txBox="1"/>
            <p:nvPr/>
          </p:nvSpPr>
          <p:spPr>
            <a:xfrm>
              <a:off x="7648575" y="4962527"/>
              <a:ext cx="1447800" cy="27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latin typeface="+mn-lt"/>
                </a:rPr>
                <a:t>Output nodes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12FD2FB-0ACE-4296-80CD-169C33DA0F2D}"/>
              </a:ext>
            </a:extLst>
          </p:cNvPr>
          <p:cNvSpPr txBox="1"/>
          <p:nvPr/>
        </p:nvSpPr>
        <p:spPr>
          <a:xfrm>
            <a:off x="104775" y="523875"/>
            <a:ext cx="33623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1.2 Feedforward NNs</a:t>
            </a:r>
          </a:p>
        </p:txBody>
      </p:sp>
    </p:spTree>
    <p:extLst>
      <p:ext uri="{BB962C8B-B14F-4D97-AF65-F5344CB8AC3E}">
        <p14:creationId xmlns:p14="http://schemas.microsoft.com/office/powerpoint/2010/main" val="19329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Processors </a:t>
            </a:r>
            <a:r>
              <a:rPr lang="en-US" dirty="0" smtClean="0"/>
              <a:t>(1)</a:t>
            </a:r>
            <a:endParaRPr lang="en-US" dirty="0"/>
          </a:p>
        </p:txBody>
      </p:sp>
      <p:pic>
        <p:nvPicPr>
          <p:cNvPr id="4098" name="Picture 2" descr="https://www.wired.com/wp-content/uploads/2016/10/ito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07" y="3404684"/>
            <a:ext cx="4770364" cy="33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1233747"/>
            <a:ext cx="90011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all" dirty="0">
                <a:solidFill>
                  <a:srgbClr val="FF0000"/>
                </a:solidFill>
              </a:rPr>
              <a:t>IT’S HARD TO</a:t>
            </a:r>
            <a:r>
              <a:rPr lang="en-US" sz="1600" dirty="0">
                <a:solidFill>
                  <a:srgbClr val="FF0000"/>
                </a:solidFill>
              </a:rPr>
              <a:t> think of a single technology that will shape our world more in the </a:t>
            </a:r>
            <a:r>
              <a:rPr lang="en-US" sz="1600" dirty="0" smtClean="0">
                <a:solidFill>
                  <a:srgbClr val="FF0000"/>
                </a:solidFill>
              </a:rPr>
              <a:t>next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50 </a:t>
            </a:r>
            <a:r>
              <a:rPr lang="en-US" sz="1600" dirty="0">
                <a:solidFill>
                  <a:srgbClr val="FF0000"/>
                </a:solidFill>
              </a:rPr>
              <a:t>years than artificial intelligence. </a:t>
            </a:r>
            <a:r>
              <a:rPr lang="en-US" sz="1600" dirty="0"/>
              <a:t>As machine learning enables our </a:t>
            </a:r>
            <a:r>
              <a:rPr lang="en-US" sz="1600" dirty="0" smtClean="0"/>
              <a:t>computers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teach </a:t>
            </a:r>
            <a:r>
              <a:rPr lang="en-US" sz="1600" dirty="0"/>
              <a:t>themselves, a wealth of breakthroughs emerge, ranging from medical </a:t>
            </a:r>
            <a:endParaRPr lang="en-US" sz="1600" dirty="0" smtClean="0"/>
          </a:p>
          <a:p>
            <a:pPr>
              <a:spcAft>
                <a:spcPts val="3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diagnostics </a:t>
            </a:r>
            <a:r>
              <a:rPr lang="en-US" sz="1600" dirty="0"/>
              <a:t>to cars that drive themselves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A whole lot of worry emerges as well. </a:t>
            </a:r>
            <a:r>
              <a:rPr lang="en-US" sz="1600" dirty="0"/>
              <a:t>Who controls this technology? Will it take </a:t>
            </a:r>
            <a:r>
              <a:rPr lang="en-US" sz="1600" dirty="0" smtClean="0"/>
              <a:t>over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our </a:t>
            </a:r>
            <a:r>
              <a:rPr lang="en-US" sz="1600" dirty="0"/>
              <a:t>jobs? Is it dangerous? </a:t>
            </a:r>
            <a:endParaRPr lang="en-US" sz="1600" dirty="0" smtClean="0"/>
          </a:p>
          <a:p>
            <a:r>
              <a:rPr lang="en-US" sz="1600" dirty="0" smtClean="0"/>
              <a:t>President </a:t>
            </a:r>
            <a:r>
              <a:rPr lang="en-US" sz="1600" dirty="0">
                <a:solidFill>
                  <a:srgbClr val="FF0000"/>
                </a:solidFill>
              </a:rPr>
              <a:t>Obama was eager to address these concerns.</a:t>
            </a:r>
            <a:r>
              <a:rPr lang="en-US" sz="1600" dirty="0"/>
              <a:t> The person he wanted to </a:t>
            </a:r>
            <a:r>
              <a:rPr lang="en-US" sz="1600" dirty="0" smtClean="0"/>
              <a:t>talk</a:t>
            </a:r>
          </a:p>
          <a:p>
            <a:r>
              <a:rPr lang="en-US" sz="1600" dirty="0" smtClean="0"/>
              <a:t>  to </a:t>
            </a:r>
            <a:r>
              <a:rPr lang="en-US" sz="1600" dirty="0"/>
              <a:t>most about them? Entrepreneur and MIT Media Lab director </a:t>
            </a:r>
            <a:r>
              <a:rPr lang="en-US" sz="1600" dirty="0" err="1"/>
              <a:t>Joi</a:t>
            </a:r>
            <a:r>
              <a:rPr lang="en-US" sz="1600" dirty="0"/>
              <a:t> </a:t>
            </a:r>
            <a:r>
              <a:rPr lang="en-US" sz="1600" dirty="0" smtClean="0"/>
              <a:t>Ito [45]. </a:t>
            </a:r>
            <a:endParaRPr lang="en-US" sz="14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" y="528968"/>
            <a:ext cx="695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Significance of AI (as seen already in the in the politics) 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855" y="865408"/>
            <a:ext cx="919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Report on a talk of US president Obama and 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MIT Media Lab director </a:t>
            </a:r>
            <a:r>
              <a:rPr lang="en-US" sz="1600" dirty="0" err="1" smtClean="0">
                <a:solidFill>
                  <a:srgbClr val="0070C0"/>
                </a:solidFill>
                <a:latin typeface="+mn-lt"/>
              </a:rPr>
              <a:t>Joi</a:t>
            </a: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 Ito in 10/2016 </a:t>
            </a:r>
            <a:endParaRPr lang="en-US" sz="1600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03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7" t="2423" r="1910" b="3318"/>
          <a:stretch/>
        </p:blipFill>
        <p:spPr>
          <a:xfrm>
            <a:off x="1343025" y="1238250"/>
            <a:ext cx="6613525" cy="3732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9C946-CDAB-4D02-8101-F1A09849F46D}"/>
              </a:ext>
            </a:extLst>
          </p:cNvPr>
          <p:cNvSpPr txBox="1"/>
          <p:nvPr/>
        </p:nvSpPr>
        <p:spPr>
          <a:xfrm>
            <a:off x="85725" y="523875"/>
            <a:ext cx="804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2: A feedforward NN with two hidden layers </a:t>
            </a:r>
            <a:r>
              <a:rPr lang="hu-HU" dirty="0">
                <a:latin typeface="+mn-lt"/>
              </a:rPr>
              <a:t>[9] </a:t>
            </a:r>
          </a:p>
        </p:txBody>
      </p:sp>
    </p:spTree>
    <p:extLst>
      <p:ext uri="{BB962C8B-B14F-4D97-AF65-F5344CB8AC3E}">
        <p14:creationId xmlns:p14="http://schemas.microsoft.com/office/powerpoint/2010/main" val="33729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25B5-5DB8-455E-A033-67DF93AE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(3)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2EA75-FA38-4449-94E1-AA1050785665}"/>
              </a:ext>
            </a:extLst>
          </p:cNvPr>
          <p:cNvSpPr txBox="1"/>
          <p:nvPr/>
        </p:nvSpPr>
        <p:spPr>
          <a:xfrm>
            <a:off x="123824" y="828675"/>
            <a:ext cx="8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provides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scheme for updating the weights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wij’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learning phase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CE165-C6DE-4C5D-BA4A-A037E40EEB50}"/>
              </a:ext>
            </a:extLst>
          </p:cNvPr>
          <p:cNvSpPr txBox="1"/>
          <p:nvPr/>
        </p:nvSpPr>
        <p:spPr>
          <a:xfrm>
            <a:off x="95250" y="1238251"/>
            <a:ext cx="862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 we will presume a widely used approach for that, called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descent NN learning approach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33C00-71F8-45DC-A92A-919EDD7A78C6}"/>
              </a:ext>
            </a:extLst>
          </p:cNvPr>
          <p:cNvSpPr txBox="1"/>
          <p:nvPr/>
        </p:nvSpPr>
        <p:spPr>
          <a:xfrm>
            <a:off x="76200" y="528081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learning rule in feedforward NNs</a:t>
            </a:r>
          </a:p>
        </p:txBody>
      </p:sp>
    </p:spTree>
    <p:extLst>
      <p:ext uri="{BB962C8B-B14F-4D97-AF65-F5344CB8AC3E}">
        <p14:creationId xmlns:p14="http://schemas.microsoft.com/office/powerpoint/2010/main" val="1848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305E-6E0A-45E6-ABB0-17364B9F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(4)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B811A-69EE-441D-8086-761157321785}"/>
              </a:ext>
            </a:extLst>
          </p:cNvPr>
          <p:cNvSpPr txBox="1"/>
          <p:nvPr/>
        </p:nvSpPr>
        <p:spPr>
          <a:xfrm>
            <a:off x="104775" y="528636"/>
            <a:ext cx="7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Gradient descent NN learning approach 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E6388-4A4A-40E2-9247-3CF6E2C416CE}"/>
              </a:ext>
            </a:extLst>
          </p:cNvPr>
          <p:cNvSpPr txBox="1"/>
          <p:nvPr/>
        </p:nvSpPr>
        <p:spPr>
          <a:xfrm>
            <a:off x="228599" y="895351"/>
            <a:ext cx="833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concider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simple one-layer feedforward NN with a single output node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one as seen below.</a:t>
            </a:r>
          </a:p>
        </p:txBody>
      </p:sp>
      <p:pic>
        <p:nvPicPr>
          <p:cNvPr id="7" name="Picture 2" descr="Képtalálat a következőre: „untrained neural network model”">
            <a:extLst>
              <a:ext uri="{FF2B5EF4-FFF2-40B4-BE49-F238E27FC236}">
                <a16:creationId xmlns:a16="http://schemas.microsoft.com/office/drawing/2014/main" id="{C5A7AB5C-CA82-4FD8-8DB3-BD2B0F2A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4" y="1511583"/>
            <a:ext cx="5625187" cy="25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930EF3-85C2-40D4-8A3C-53D7E4AA546D}"/>
              </a:ext>
            </a:extLst>
          </p:cNvPr>
          <p:cNvSpPr/>
          <p:nvPr/>
        </p:nvSpPr>
        <p:spPr bwMode="auto">
          <a:xfrm>
            <a:off x="5352726" y="2323745"/>
            <a:ext cx="238450" cy="25753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79D1E-0FE3-4BBF-A287-C1C28EC775AE}"/>
              </a:ext>
            </a:extLst>
          </p:cNvPr>
          <p:cNvSpPr txBox="1"/>
          <p:nvPr/>
        </p:nvSpPr>
        <p:spPr>
          <a:xfrm>
            <a:off x="5438315" y="2352674"/>
            <a:ext cx="338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6C4886-6380-4F1E-A705-B45D3CF9D820}"/>
              </a:ext>
            </a:extLst>
          </p:cNvPr>
          <p:cNvGrpSpPr/>
          <p:nvPr/>
        </p:nvGrpSpPr>
        <p:grpSpPr>
          <a:xfrm>
            <a:off x="3778727" y="4204756"/>
            <a:ext cx="3754973" cy="505686"/>
            <a:chOff x="3778727" y="4204756"/>
            <a:chExt cx="3754973" cy="5056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71AAF4-658A-44B6-B36B-FE64139C812E}"/>
                </a:ext>
              </a:extLst>
            </p:cNvPr>
            <p:cNvSpPr txBox="1"/>
            <p:nvPr/>
          </p:nvSpPr>
          <p:spPr>
            <a:xfrm>
              <a:off x="3778727" y="4204756"/>
              <a:ext cx="1982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 = b + ∑ xi * wi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E1D6CC-A3E3-4F10-AB27-2905A82027C5}"/>
                </a:ext>
              </a:extLst>
            </p:cNvPr>
            <p:cNvSpPr txBox="1"/>
            <p:nvPr/>
          </p:nvSpPr>
          <p:spPr>
            <a:xfrm>
              <a:off x="4562474" y="4402665"/>
              <a:ext cx="240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F535F0-FB5C-409A-9F63-52BB7D55B7AF}"/>
                </a:ext>
              </a:extLst>
            </p:cNvPr>
            <p:cNvSpPr txBox="1"/>
            <p:nvPr/>
          </p:nvSpPr>
          <p:spPr>
            <a:xfrm>
              <a:off x="6475559" y="4221690"/>
              <a:ext cx="105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y = f(z)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05A6C1-E4CD-4B19-9BA6-CAFCE3220800}"/>
              </a:ext>
            </a:extLst>
          </p:cNvPr>
          <p:cNvSpPr txBox="1"/>
          <p:nvPr/>
        </p:nvSpPr>
        <p:spPr>
          <a:xfrm>
            <a:off x="276225" y="4667250"/>
            <a:ext cx="8963025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assumed simple one-layer feedforward NN with a single output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node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[6]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F17C4-A247-454C-8BB0-9A1707CD1899}"/>
              </a:ext>
            </a:extLst>
          </p:cNvPr>
          <p:cNvSpPr txBox="1"/>
          <p:nvPr/>
        </p:nvSpPr>
        <p:spPr>
          <a:xfrm>
            <a:off x="2219325" y="4250265"/>
            <a:ext cx="64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24027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0BA2-0277-48AF-BD32-03D64113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(5)</a:t>
            </a:r>
            <a:endParaRPr lang="hu-HU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1FCC2D-CA8E-40E6-919D-01D19B1422BD}"/>
              </a:ext>
            </a:extLst>
          </p:cNvPr>
          <p:cNvSpPr/>
          <p:nvPr/>
        </p:nvSpPr>
        <p:spPr bwMode="auto">
          <a:xfrm>
            <a:off x="1485901" y="1389129"/>
            <a:ext cx="4888632" cy="4316346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58486-C0A7-4A0B-8E28-81FB336A2FE8}"/>
              </a:ext>
            </a:extLst>
          </p:cNvPr>
          <p:cNvSpPr/>
          <p:nvPr/>
        </p:nvSpPr>
        <p:spPr bwMode="auto">
          <a:xfrm>
            <a:off x="1398418" y="1194240"/>
            <a:ext cx="5633168" cy="31110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F23D14-53BE-4353-B2E4-24E6BB77D356}"/>
              </a:ext>
            </a:extLst>
          </p:cNvPr>
          <p:cNvSpPr txBox="1"/>
          <p:nvPr/>
        </p:nvSpPr>
        <p:spPr>
          <a:xfrm>
            <a:off x="133557" y="523873"/>
            <a:ext cx="7500532" cy="37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Gradient descent NN learning approach 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5D247E-04AB-4C52-8F4D-256309CCD03E}"/>
              </a:ext>
            </a:extLst>
          </p:cNvPr>
          <p:cNvSpPr txBox="1"/>
          <p:nvPr/>
        </p:nvSpPr>
        <p:spPr>
          <a:xfrm>
            <a:off x="295275" y="875459"/>
            <a:ext cx="892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take for granted that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of the weights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say wi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modified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error (E) will be calculated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F35259-2691-4C5F-84B4-DCEA999C0E18}"/>
              </a:ext>
            </a:extLst>
          </p:cNvPr>
          <p:cNvGrpSpPr/>
          <p:nvPr/>
        </p:nvGrpSpPr>
        <p:grpSpPr>
          <a:xfrm>
            <a:off x="838200" y="3366041"/>
            <a:ext cx="7159087" cy="3215734"/>
            <a:chOff x="838200" y="3366041"/>
            <a:chExt cx="7159087" cy="321573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100B03-4DC7-4AD6-9B33-1167D120A4D5}"/>
                </a:ext>
              </a:extLst>
            </p:cNvPr>
            <p:cNvCxnSpPr/>
            <p:nvPr/>
          </p:nvCxnSpPr>
          <p:spPr bwMode="auto">
            <a:xfrm>
              <a:off x="2121533" y="5018338"/>
              <a:ext cx="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3E7C5A-D021-4736-BBA9-F794F6C7B1C4}"/>
                </a:ext>
              </a:extLst>
            </p:cNvPr>
            <p:cNvCxnSpPr/>
            <p:nvPr/>
          </p:nvCxnSpPr>
          <p:spPr bwMode="auto">
            <a:xfrm>
              <a:off x="1336686" y="5968645"/>
              <a:ext cx="6427269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FC5ADF-7731-4769-B8D7-68E35AC82C9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47775" y="3366041"/>
              <a:ext cx="57093" cy="261565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C2CD45-1B03-4B6A-B06C-88FFEFA0A91D}"/>
                </a:ext>
              </a:extLst>
            </p:cNvPr>
            <p:cNvSpPr txBox="1"/>
            <p:nvPr/>
          </p:nvSpPr>
          <p:spPr>
            <a:xfrm>
              <a:off x="838200" y="3936703"/>
              <a:ext cx="392630" cy="38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2C01D1-7683-4908-AF6A-626AA3EF92D9}"/>
                </a:ext>
              </a:extLst>
            </p:cNvPr>
            <p:cNvSpPr txBox="1"/>
            <p:nvPr/>
          </p:nvSpPr>
          <p:spPr>
            <a:xfrm>
              <a:off x="7456379" y="6024259"/>
              <a:ext cx="540908" cy="38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E11FB7-77CB-4C74-ABAA-3FF960DEE00F}"/>
                </a:ext>
              </a:extLst>
            </p:cNvPr>
            <p:cNvSpPr txBox="1"/>
            <p:nvPr/>
          </p:nvSpPr>
          <p:spPr>
            <a:xfrm>
              <a:off x="2460927" y="5158952"/>
              <a:ext cx="404916" cy="390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8CD85C-0126-4E40-8C9D-499BFACC79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27415" y="5388444"/>
              <a:ext cx="417027" cy="24957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A6D1395-4F25-468E-9EE2-F626256E0E1D}"/>
                </a:ext>
              </a:extLst>
            </p:cNvPr>
            <p:cNvCxnSpPr/>
            <p:nvPr/>
          </p:nvCxnSpPr>
          <p:spPr bwMode="auto">
            <a:xfrm>
              <a:off x="2631566" y="5354118"/>
              <a:ext cx="0" cy="64310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00C8E5-9994-4E30-BB28-FF4476A7D11A}"/>
                </a:ext>
              </a:extLst>
            </p:cNvPr>
            <p:cNvSpPr txBox="1"/>
            <p:nvPr/>
          </p:nvSpPr>
          <p:spPr>
            <a:xfrm>
              <a:off x="2344260" y="6197322"/>
              <a:ext cx="498484" cy="38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7DF42B-146C-48E0-9324-38DCEA0B78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5778" y="6389548"/>
              <a:ext cx="298664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78AE06-8703-4B54-AAF8-031022372484}"/>
                </a:ext>
              </a:extLst>
            </p:cNvPr>
            <p:cNvSpPr txBox="1"/>
            <p:nvPr/>
          </p:nvSpPr>
          <p:spPr>
            <a:xfrm>
              <a:off x="2980622" y="6175689"/>
              <a:ext cx="2100001" cy="3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wi’ –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η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∂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E/∂wi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35698E-0E60-4C7C-8D7F-2EBCD6DAA4BF}"/>
                </a:ext>
              </a:extLst>
            </p:cNvPr>
            <p:cNvSpPr txBox="1"/>
            <p:nvPr/>
          </p:nvSpPr>
          <p:spPr>
            <a:xfrm>
              <a:off x="2460926" y="5775485"/>
              <a:ext cx="330674" cy="389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12F66A-D5B0-4417-9545-EDB809713253}"/>
                </a:ext>
              </a:extLst>
            </p:cNvPr>
            <p:cNvSpPr txBox="1"/>
            <p:nvPr/>
          </p:nvSpPr>
          <p:spPr>
            <a:xfrm>
              <a:off x="2916989" y="5786302"/>
              <a:ext cx="373097" cy="38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A1B44D-F54D-4A19-85BB-BE4AFA870BB3}"/>
                </a:ext>
              </a:extLst>
            </p:cNvPr>
            <p:cNvSpPr/>
            <p:nvPr/>
          </p:nvSpPr>
          <p:spPr>
            <a:xfrm>
              <a:off x="1677047" y="5309399"/>
              <a:ext cx="1183626" cy="384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∂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E/∂wi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29FCB4C-7E97-4106-B5A1-D6D86C87AFD0}"/>
              </a:ext>
            </a:extLst>
          </p:cNvPr>
          <p:cNvSpPr txBox="1"/>
          <p:nvPr/>
        </p:nvSpPr>
        <p:spPr>
          <a:xfrm>
            <a:off x="3377445" y="2007508"/>
            <a:ext cx="2142154" cy="36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6A50C-CC8B-4D66-BF93-FC624DFD8799}"/>
              </a:ext>
            </a:extLst>
          </p:cNvPr>
          <p:cNvSpPr txBox="1"/>
          <p:nvPr/>
        </p:nvSpPr>
        <p:spPr>
          <a:xfrm>
            <a:off x="4400549" y="1895474"/>
            <a:ext cx="4638675" cy="600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   is the target value of the output node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y   is the actual value of the output node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6E9E49-1D11-4103-8E18-140CC95A2362}"/>
              </a:ext>
            </a:extLst>
          </p:cNvPr>
          <p:cNvSpPr txBox="1"/>
          <p:nvPr/>
        </p:nvSpPr>
        <p:spPr>
          <a:xfrm>
            <a:off x="3552825" y="1536062"/>
            <a:ext cx="203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 = ½ (t – y)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A8037-562B-4DC5-B9A1-5BECC4D4878B}"/>
              </a:ext>
            </a:extLst>
          </p:cNvPr>
          <p:cNvSpPr txBox="1"/>
          <p:nvPr/>
        </p:nvSpPr>
        <p:spPr>
          <a:xfrm>
            <a:off x="3571990" y="1910819"/>
            <a:ext cx="814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F06D13-98D8-4757-B936-FAC121AE0E9D}"/>
              </a:ext>
            </a:extLst>
          </p:cNvPr>
          <p:cNvSpPr txBox="1"/>
          <p:nvPr/>
        </p:nvSpPr>
        <p:spPr>
          <a:xfrm>
            <a:off x="228600" y="2549745"/>
            <a:ext cx="8815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wi will be modified along the gradient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 in the appropriate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direction the error will be reduced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this way the NN can be trained. </a:t>
            </a:r>
          </a:p>
        </p:txBody>
      </p:sp>
    </p:spTree>
    <p:extLst>
      <p:ext uri="{BB962C8B-B14F-4D97-AF65-F5344CB8AC3E}">
        <p14:creationId xmlns:p14="http://schemas.microsoft.com/office/powerpoint/2010/main" val="15314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0BA2-0277-48AF-BD32-03D64113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(6)</a:t>
            </a:r>
            <a:endParaRPr lang="hu-HU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1FCC2D-CA8E-40E6-919D-01D19B1422BD}"/>
              </a:ext>
            </a:extLst>
          </p:cNvPr>
          <p:cNvSpPr/>
          <p:nvPr/>
        </p:nvSpPr>
        <p:spPr bwMode="auto">
          <a:xfrm>
            <a:off x="1676399" y="760478"/>
            <a:ext cx="4812433" cy="4373497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58486-C0A7-4A0B-8E28-81FB336A2FE8}"/>
              </a:ext>
            </a:extLst>
          </p:cNvPr>
          <p:cNvSpPr/>
          <p:nvPr/>
        </p:nvSpPr>
        <p:spPr bwMode="auto">
          <a:xfrm>
            <a:off x="1398418" y="517965"/>
            <a:ext cx="5633168" cy="311914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F23D14-53BE-4353-B2E4-24E6BB77D356}"/>
              </a:ext>
            </a:extLst>
          </p:cNvPr>
          <p:cNvSpPr txBox="1"/>
          <p:nvPr/>
        </p:nvSpPr>
        <p:spPr>
          <a:xfrm>
            <a:off x="133557" y="523873"/>
            <a:ext cx="7500532" cy="37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Gradient descent NN learning approach -3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5D247E-04AB-4C52-8F4D-256309CCD03E}"/>
              </a:ext>
            </a:extLst>
          </p:cNvPr>
          <p:cNvSpPr txBox="1"/>
          <p:nvPr/>
        </p:nvSpPr>
        <p:spPr>
          <a:xfrm>
            <a:off x="104775" y="865934"/>
            <a:ext cx="906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based on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gradient descent learning rule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NN can be trained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when a weight wi will be updated iteraratively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41D5BD-862F-4F77-A2A5-290D7FCFE176}"/>
              </a:ext>
            </a:extLst>
          </p:cNvPr>
          <p:cNvGrpSpPr/>
          <p:nvPr/>
        </p:nvGrpSpPr>
        <p:grpSpPr>
          <a:xfrm>
            <a:off x="923926" y="1152525"/>
            <a:ext cx="7858139" cy="4838701"/>
            <a:chOff x="923087" y="1378858"/>
            <a:chExt cx="7512451" cy="450759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100B03-4DC7-4AD6-9B33-1167D120A4D5}"/>
                </a:ext>
              </a:extLst>
            </p:cNvPr>
            <p:cNvCxnSpPr/>
            <p:nvPr/>
          </p:nvCxnSpPr>
          <p:spPr bwMode="auto">
            <a:xfrm>
              <a:off x="2146809" y="4391909"/>
              <a:ext cx="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3E7C5A-D021-4736-BBA9-F794F6C7B1C4}"/>
                </a:ext>
              </a:extLst>
            </p:cNvPr>
            <p:cNvCxnSpPr/>
            <p:nvPr/>
          </p:nvCxnSpPr>
          <p:spPr bwMode="auto">
            <a:xfrm>
              <a:off x="1398418" y="5309907"/>
              <a:ext cx="6128724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FC5ADF-7731-4769-B8D7-68E35AC82C9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52550" y="2468784"/>
              <a:ext cx="15527" cy="285569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C2CD45-1B03-4B6A-B06C-88FFEFA0A91D}"/>
                </a:ext>
              </a:extLst>
            </p:cNvPr>
            <p:cNvSpPr txBox="1"/>
            <p:nvPr/>
          </p:nvSpPr>
          <p:spPr>
            <a:xfrm>
              <a:off x="923087" y="3357938"/>
              <a:ext cx="374392" cy="3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2C01D1-7683-4908-AF6A-626AA3EF92D9}"/>
                </a:ext>
              </a:extLst>
            </p:cNvPr>
            <p:cNvSpPr txBox="1"/>
            <p:nvPr/>
          </p:nvSpPr>
          <p:spPr>
            <a:xfrm>
              <a:off x="7233853" y="5353501"/>
              <a:ext cx="515783" cy="3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E11FB7-77CB-4C74-ABAA-3FF960DEE00F}"/>
                </a:ext>
              </a:extLst>
            </p:cNvPr>
            <p:cNvSpPr txBox="1"/>
            <p:nvPr/>
          </p:nvSpPr>
          <p:spPr>
            <a:xfrm>
              <a:off x="2470439" y="4526326"/>
              <a:ext cx="386108" cy="37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8CD85C-0126-4E40-8C9D-499BFACC79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29193" y="4745705"/>
              <a:ext cx="397656" cy="23858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A6D1395-4F25-468E-9EE2-F626256E0E1D}"/>
                </a:ext>
              </a:extLst>
            </p:cNvPr>
            <p:cNvCxnSpPr/>
            <p:nvPr/>
          </p:nvCxnSpPr>
          <p:spPr bwMode="auto">
            <a:xfrm>
              <a:off x="2633152" y="4712892"/>
              <a:ext cx="0" cy="61476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00C8E5-9994-4E30-BB28-FF4476A7D11A}"/>
                </a:ext>
              </a:extLst>
            </p:cNvPr>
            <p:cNvSpPr txBox="1"/>
            <p:nvPr/>
          </p:nvSpPr>
          <p:spPr>
            <a:xfrm>
              <a:off x="2359191" y="5518938"/>
              <a:ext cx="475330" cy="3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7DF42B-146C-48E0-9324-38DCEA0B78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2058" y="5702693"/>
              <a:ext cx="28479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78AE06-8703-4B54-AAF8-031022372484}"/>
                </a:ext>
              </a:extLst>
            </p:cNvPr>
            <p:cNvSpPr txBox="1"/>
            <p:nvPr/>
          </p:nvSpPr>
          <p:spPr>
            <a:xfrm>
              <a:off x="2965993" y="5498258"/>
              <a:ext cx="2244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’ </a:t>
              </a:r>
              <a:r>
                <a:rPr lang="hu-HU" sz="1600" dirty="0">
                  <a:solidFill>
                    <a:srgbClr val="000000"/>
                  </a:solidFill>
                </a:rPr>
                <a:t>= </a:t>
              </a:r>
              <a:r>
                <a:rPr lang="hu-HU" sz="1600" dirty="0" err="1">
                  <a:solidFill>
                    <a:srgbClr val="000000"/>
                  </a:solidFill>
                </a:rPr>
                <a:t>wi</a:t>
              </a:r>
              <a:r>
                <a:rPr lang="hu-HU" sz="1600" dirty="0">
                  <a:solidFill>
                    <a:srgbClr val="000000"/>
                  </a:solidFill>
                </a:rPr>
                <a:t> – </a:t>
              </a:r>
              <a:r>
                <a:rPr lang="el-GR" sz="1600" dirty="0">
                  <a:solidFill>
                    <a:srgbClr val="000000"/>
                  </a:solidFill>
                </a:rPr>
                <a:t>η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el-GR" sz="1600" dirty="0">
                  <a:solidFill>
                    <a:srgbClr val="000000"/>
                  </a:solidFill>
                </a:rPr>
                <a:t>∂</a:t>
              </a:r>
              <a:r>
                <a:rPr lang="hu-HU" sz="1600" dirty="0">
                  <a:solidFill>
                    <a:srgbClr val="000000"/>
                  </a:solidFill>
                </a:rPr>
                <a:t>E/∂</a:t>
              </a:r>
              <a:r>
                <a:rPr lang="hu-HU" sz="1600" dirty="0" err="1">
                  <a:solidFill>
                    <a:srgbClr val="000000"/>
                  </a:solidFill>
                </a:rPr>
                <a:t>wi</a:t>
              </a:r>
              <a:endPara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35698E-0E60-4C7C-8D7F-2EBCD6DAA4BF}"/>
                </a:ext>
              </a:extLst>
            </p:cNvPr>
            <p:cNvSpPr txBox="1"/>
            <p:nvPr/>
          </p:nvSpPr>
          <p:spPr>
            <a:xfrm>
              <a:off x="2470438" y="5115690"/>
              <a:ext cx="315314" cy="372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12F66A-D5B0-4417-9545-EDB809713253}"/>
                </a:ext>
              </a:extLst>
            </p:cNvPr>
            <p:cNvSpPr txBox="1"/>
            <p:nvPr/>
          </p:nvSpPr>
          <p:spPr>
            <a:xfrm>
              <a:off x="2905317" y="5126030"/>
              <a:ext cx="355767" cy="3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A1B44D-F54D-4A19-85BB-BE4AFA870BB3}"/>
                </a:ext>
              </a:extLst>
            </p:cNvPr>
            <p:cNvSpPr/>
            <p:nvPr/>
          </p:nvSpPr>
          <p:spPr>
            <a:xfrm>
              <a:off x="1722970" y="4670143"/>
              <a:ext cx="1128647" cy="367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∂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E/∂wi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433EBB0-4D06-44A7-ACBE-4D2ADC047A83}"/>
                </a:ext>
              </a:extLst>
            </p:cNvPr>
            <p:cNvSpPr txBox="1"/>
            <p:nvPr/>
          </p:nvSpPr>
          <p:spPr>
            <a:xfrm>
              <a:off x="2993197" y="1542601"/>
              <a:ext cx="2513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wi’ = </a:t>
              </a:r>
              <a:r>
                <a:rPr kumimoji="0" 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–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η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∂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E/∂wi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9FCB4C-7E97-4106-B5A1-D6D86C87AFD0}"/>
                </a:ext>
              </a:extLst>
            </p:cNvPr>
            <p:cNvSpPr txBox="1"/>
            <p:nvPr/>
          </p:nvSpPr>
          <p:spPr>
            <a:xfrm>
              <a:off x="3609975" y="1378858"/>
              <a:ext cx="2013207" cy="335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898A895-A197-4E0D-A469-93DF2E62D223}"/>
                </a:ext>
              </a:extLst>
            </p:cNvPr>
            <p:cNvSpPr txBox="1"/>
            <p:nvPr/>
          </p:nvSpPr>
          <p:spPr>
            <a:xfrm>
              <a:off x="3005108" y="1991693"/>
              <a:ext cx="5430430" cy="54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where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∂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E/∂wi: is the gradient in respect to wi and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 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η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        is the learning rate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D7D911F-246F-4D50-8591-6B983D5BA4E6}"/>
              </a:ext>
            </a:extLst>
          </p:cNvPr>
          <p:cNvSpPr txBox="1"/>
          <p:nvPr/>
        </p:nvSpPr>
        <p:spPr>
          <a:xfrm>
            <a:off x="123825" y="5962650"/>
            <a:ext cx="902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in the example above the derivative is negative, thus –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η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 becomes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positive (needed to move wi in the appropriate direction). </a:t>
            </a:r>
          </a:p>
        </p:txBody>
      </p:sp>
    </p:spTree>
    <p:extLst>
      <p:ext uri="{BB962C8B-B14F-4D97-AF65-F5344CB8AC3E}">
        <p14:creationId xmlns:p14="http://schemas.microsoft.com/office/powerpoint/2010/main" val="36708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771650" y="1400177"/>
            <a:ext cx="5419725" cy="3404714"/>
            <a:chOff x="1771650" y="1400177"/>
            <a:chExt cx="5419725" cy="3404714"/>
          </a:xfrm>
        </p:grpSpPr>
        <p:sp>
          <p:nvSpPr>
            <p:cNvPr id="115" name="Kapcsos zárójel 114"/>
            <p:cNvSpPr/>
            <p:nvPr/>
          </p:nvSpPr>
          <p:spPr>
            <a:xfrm>
              <a:off x="2538672" y="1583390"/>
              <a:ext cx="595524" cy="1915284"/>
            </a:xfrm>
            <a:prstGeom prst="bracePair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000000"/>
                </a:solidFill>
              </a:endParaRPr>
            </a:p>
          </p:txBody>
        </p:sp>
        <p:sp>
          <p:nvSpPr>
            <p:cNvPr id="116" name="Téglalap 115"/>
            <p:cNvSpPr/>
            <p:nvPr/>
          </p:nvSpPr>
          <p:spPr>
            <a:xfrm>
              <a:off x="2887089" y="1562667"/>
              <a:ext cx="342465" cy="20095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6" name="Egyenes összekötő 5"/>
            <p:cNvCxnSpPr/>
            <p:nvPr/>
          </p:nvCxnSpPr>
          <p:spPr>
            <a:xfrm flipV="1">
              <a:off x="2938747" y="1754738"/>
              <a:ext cx="799360" cy="10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zis 9"/>
            <p:cNvSpPr/>
            <p:nvPr/>
          </p:nvSpPr>
          <p:spPr>
            <a:xfrm>
              <a:off x="4244460" y="2254854"/>
              <a:ext cx="512384" cy="6939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baseline="-25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>
              <a:off x="3739210" y="1754172"/>
              <a:ext cx="528373" cy="5976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>
              <a:cxnSpLocks/>
            </p:cNvCxnSpPr>
            <p:nvPr/>
          </p:nvCxnSpPr>
          <p:spPr>
            <a:xfrm flipV="1">
              <a:off x="3749224" y="2705988"/>
              <a:ext cx="465617" cy="539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/>
            <p:cNvCxnSpPr/>
            <p:nvPr/>
          </p:nvCxnSpPr>
          <p:spPr>
            <a:xfrm flipV="1">
              <a:off x="4757945" y="2603305"/>
              <a:ext cx="49188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22"/>
            <p:cNvSpPr txBox="1"/>
            <p:nvPr/>
          </p:nvSpPr>
          <p:spPr>
            <a:xfrm>
              <a:off x="1771650" y="2370325"/>
              <a:ext cx="77910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Inputs</a:t>
              </a:r>
              <a:endParaRPr lang="hu-HU" sz="13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Szövegdoboz 32"/>
            <p:cNvSpPr txBox="1"/>
            <p:nvPr/>
          </p:nvSpPr>
          <p:spPr>
            <a:xfrm>
              <a:off x="4395773" y="2357731"/>
              <a:ext cx="22286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Σ</a:t>
              </a:r>
              <a:endParaRPr lang="hu-HU" sz="24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Szövegdoboz 34"/>
            <p:cNvSpPr txBox="1"/>
            <p:nvPr/>
          </p:nvSpPr>
          <p:spPr>
            <a:xfrm>
              <a:off x="4953495" y="1712450"/>
              <a:ext cx="119001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Activation</a:t>
              </a:r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b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function</a:t>
              </a:r>
              <a:endParaRPr lang="hu-HU" sz="13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Szövegdoboz 35"/>
            <p:cNvSpPr txBox="1"/>
            <p:nvPr/>
          </p:nvSpPr>
          <p:spPr>
            <a:xfrm>
              <a:off x="6199855" y="2463244"/>
              <a:ext cx="8259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Output</a:t>
              </a:r>
            </a:p>
          </p:txBody>
        </p:sp>
        <p:sp>
          <p:nvSpPr>
            <p:cNvPr id="37" name="Szövegdoboz 36"/>
            <p:cNvSpPr txBox="1"/>
            <p:nvPr/>
          </p:nvSpPr>
          <p:spPr>
            <a:xfrm>
              <a:off x="6034480" y="2448388"/>
              <a:ext cx="21805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y</a:t>
              </a:r>
            </a:p>
          </p:txBody>
        </p:sp>
        <p:sp>
          <p:nvSpPr>
            <p:cNvPr id="38" name="Szövegdoboz 37"/>
            <p:cNvSpPr txBox="1"/>
            <p:nvPr/>
          </p:nvSpPr>
          <p:spPr>
            <a:xfrm>
              <a:off x="3475968" y="1434157"/>
              <a:ext cx="39946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</a:t>
              </a:r>
              <a:r>
                <a:rPr lang="hu-HU" sz="1350" baseline="-25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39" name="Szövegdoboz 38"/>
            <p:cNvSpPr txBox="1"/>
            <p:nvPr/>
          </p:nvSpPr>
          <p:spPr>
            <a:xfrm>
              <a:off x="3480563" y="1917097"/>
              <a:ext cx="44715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</a:t>
              </a:r>
              <a:r>
                <a:rPr lang="hu-HU" sz="1350" baseline="-25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3481675" y="2987352"/>
              <a:ext cx="4460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</a:t>
              </a:r>
              <a:r>
                <a:rPr lang="hu-HU" sz="1350" baseline="-2500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</a:t>
              </a:r>
              <a:endParaRPr lang="hu-HU" sz="1350" baseline="-25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Szövegdoboz 40"/>
            <p:cNvSpPr txBox="1"/>
            <p:nvPr/>
          </p:nvSpPr>
          <p:spPr>
            <a:xfrm>
              <a:off x="3208854" y="3562768"/>
              <a:ext cx="87350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Weights</a:t>
              </a:r>
              <a:endParaRPr lang="hu-HU" sz="13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Szövegdoboz 41"/>
            <p:cNvSpPr txBox="1"/>
            <p:nvPr/>
          </p:nvSpPr>
          <p:spPr>
            <a:xfrm>
              <a:off x="4229152" y="1400177"/>
              <a:ext cx="545342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Bias</a:t>
              </a:r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</a:p>
          </p:txBody>
        </p:sp>
        <p:cxnSp>
          <p:nvCxnSpPr>
            <p:cNvPr id="44" name="Egyenes összekötő nyíllal 43"/>
            <p:cNvCxnSpPr/>
            <p:nvPr/>
          </p:nvCxnSpPr>
          <p:spPr>
            <a:xfrm>
              <a:off x="4499413" y="1915010"/>
              <a:ext cx="7057" cy="2890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42"/>
            <p:cNvCxnSpPr>
              <a:cxnSpLocks/>
            </p:cNvCxnSpPr>
            <p:nvPr/>
          </p:nvCxnSpPr>
          <p:spPr>
            <a:xfrm>
              <a:off x="3743385" y="2229900"/>
              <a:ext cx="465035" cy="2421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nyíllal 44"/>
            <p:cNvCxnSpPr/>
            <p:nvPr/>
          </p:nvCxnSpPr>
          <p:spPr>
            <a:xfrm flipV="1">
              <a:off x="3747462" y="2871869"/>
              <a:ext cx="520121" cy="418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églalap 54"/>
            <p:cNvSpPr/>
            <p:nvPr/>
          </p:nvSpPr>
          <p:spPr>
            <a:xfrm>
              <a:off x="5246910" y="2400610"/>
              <a:ext cx="289369" cy="4229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1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ƒ</a:t>
              </a:r>
            </a:p>
          </p:txBody>
        </p:sp>
        <p:cxnSp>
          <p:nvCxnSpPr>
            <p:cNvPr id="56" name="Egyenes összekötő nyíllal 55"/>
            <p:cNvCxnSpPr/>
            <p:nvPr/>
          </p:nvCxnSpPr>
          <p:spPr>
            <a:xfrm flipV="1">
              <a:off x="5536148" y="2590773"/>
              <a:ext cx="452677" cy="62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zis 57"/>
            <p:cNvSpPr/>
            <p:nvPr/>
          </p:nvSpPr>
          <p:spPr>
            <a:xfrm>
              <a:off x="4281980" y="4110959"/>
              <a:ext cx="512384" cy="6939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 baseline="-25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Szövegdoboz 58"/>
            <p:cNvSpPr txBox="1"/>
            <p:nvPr/>
          </p:nvSpPr>
          <p:spPr>
            <a:xfrm>
              <a:off x="4433293" y="4223361"/>
              <a:ext cx="22286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Σ</a:t>
              </a:r>
              <a:endParaRPr lang="hu-HU" sz="24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0" name="Egyenes összekötő nyíllal 59"/>
            <p:cNvCxnSpPr/>
            <p:nvPr/>
          </p:nvCxnSpPr>
          <p:spPr>
            <a:xfrm>
              <a:off x="5755593" y="2590773"/>
              <a:ext cx="4640" cy="1783561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nyíllal 61"/>
            <p:cNvCxnSpPr/>
            <p:nvPr/>
          </p:nvCxnSpPr>
          <p:spPr>
            <a:xfrm flipH="1">
              <a:off x="4791209" y="4362175"/>
              <a:ext cx="965740" cy="62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Szövegdoboz 63"/>
            <p:cNvSpPr txBox="1"/>
            <p:nvPr/>
          </p:nvSpPr>
          <p:spPr>
            <a:xfrm>
              <a:off x="4878798" y="2326950"/>
              <a:ext cx="20953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Z </a:t>
              </a:r>
            </a:p>
          </p:txBody>
        </p:sp>
        <p:sp>
          <p:nvSpPr>
            <p:cNvPr id="65" name="Szövegdoboz 64"/>
            <p:cNvSpPr txBox="1"/>
            <p:nvPr/>
          </p:nvSpPr>
          <p:spPr>
            <a:xfrm>
              <a:off x="4746298" y="4077407"/>
              <a:ext cx="3257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  <p:sp>
          <p:nvSpPr>
            <p:cNvPr id="66" name="Szövegdoboz 65"/>
            <p:cNvSpPr txBox="1"/>
            <p:nvPr/>
          </p:nvSpPr>
          <p:spPr>
            <a:xfrm>
              <a:off x="4758286" y="4503211"/>
              <a:ext cx="26321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</p:txBody>
        </p:sp>
        <p:cxnSp>
          <p:nvCxnSpPr>
            <p:cNvPr id="67" name="Egyenes összekötő nyíllal 66"/>
            <p:cNvCxnSpPr/>
            <p:nvPr/>
          </p:nvCxnSpPr>
          <p:spPr>
            <a:xfrm flipH="1">
              <a:off x="4795547" y="4534916"/>
              <a:ext cx="1147741" cy="98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Szövegdoboz 68"/>
            <p:cNvSpPr txBox="1"/>
            <p:nvPr/>
          </p:nvSpPr>
          <p:spPr>
            <a:xfrm>
              <a:off x="6054097" y="4260259"/>
              <a:ext cx="113727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Target value of y</a:t>
              </a:r>
            </a:p>
          </p:txBody>
        </p:sp>
        <p:cxnSp>
          <p:nvCxnSpPr>
            <p:cNvPr id="70" name="Egyenes összekötő nyíllal 69"/>
            <p:cNvCxnSpPr>
              <a:cxnSpLocks/>
            </p:cNvCxnSpPr>
            <p:nvPr/>
          </p:nvCxnSpPr>
          <p:spPr>
            <a:xfrm flipH="1" flipV="1">
              <a:off x="3572464" y="4452052"/>
              <a:ext cx="7105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lipszis 88"/>
            <p:cNvSpPr/>
            <p:nvPr/>
          </p:nvSpPr>
          <p:spPr>
            <a:xfrm>
              <a:off x="3176068" y="1657483"/>
              <a:ext cx="218617" cy="2960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90" name="Egyenes összekötő nyíllal 89"/>
            <p:cNvCxnSpPr>
              <a:cxnSpLocks/>
            </p:cNvCxnSpPr>
            <p:nvPr/>
          </p:nvCxnSpPr>
          <p:spPr>
            <a:xfrm flipV="1">
              <a:off x="2986371" y="1658556"/>
              <a:ext cx="519216" cy="34504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100"/>
            <p:cNvCxnSpPr/>
            <p:nvPr/>
          </p:nvCxnSpPr>
          <p:spPr>
            <a:xfrm>
              <a:off x="3131437" y="3416958"/>
              <a:ext cx="0" cy="72169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101"/>
            <p:cNvCxnSpPr/>
            <p:nvPr/>
          </p:nvCxnSpPr>
          <p:spPr>
            <a:xfrm>
              <a:off x="3082628" y="2928341"/>
              <a:ext cx="0" cy="120281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gyenes összekötő 103"/>
            <p:cNvCxnSpPr/>
            <p:nvPr/>
          </p:nvCxnSpPr>
          <p:spPr>
            <a:xfrm>
              <a:off x="3035177" y="2405821"/>
              <a:ext cx="0" cy="172095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105"/>
            <p:cNvCxnSpPr/>
            <p:nvPr/>
          </p:nvCxnSpPr>
          <p:spPr>
            <a:xfrm>
              <a:off x="2986371" y="1999181"/>
              <a:ext cx="0" cy="212805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Szövegdoboz 108"/>
            <p:cNvSpPr txBox="1"/>
            <p:nvPr/>
          </p:nvSpPr>
          <p:spPr>
            <a:xfrm>
              <a:off x="2570553" y="1607780"/>
              <a:ext cx="36099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hu-HU" sz="1350" baseline="-25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110" name="Szövegdoboz 109"/>
            <p:cNvSpPr txBox="1"/>
            <p:nvPr/>
          </p:nvSpPr>
          <p:spPr>
            <a:xfrm>
              <a:off x="2572595" y="1988885"/>
              <a:ext cx="4137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hu-HU" sz="1350" baseline="-25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111" name="Szövegdoboz 110"/>
            <p:cNvSpPr txBox="1"/>
            <p:nvPr/>
          </p:nvSpPr>
          <p:spPr>
            <a:xfrm>
              <a:off x="2580868" y="3117560"/>
              <a:ext cx="36099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hu-HU" sz="1350" baseline="-2500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</a:t>
              </a:r>
              <a:endParaRPr lang="hu-HU" sz="1350" baseline="-25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2900899" y="1739520"/>
              <a:ext cx="40991" cy="555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68" name="Egyenes összekötő 67"/>
            <p:cNvCxnSpPr/>
            <p:nvPr/>
          </p:nvCxnSpPr>
          <p:spPr>
            <a:xfrm flipV="1">
              <a:off x="2936138" y="2222861"/>
              <a:ext cx="799360" cy="10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Ellipszis 70"/>
            <p:cNvSpPr/>
            <p:nvPr/>
          </p:nvSpPr>
          <p:spPr>
            <a:xfrm>
              <a:off x="2898290" y="2203789"/>
              <a:ext cx="40991" cy="555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76" name="Egyenes összekötő 75"/>
            <p:cNvCxnSpPr/>
            <p:nvPr/>
          </p:nvCxnSpPr>
          <p:spPr>
            <a:xfrm flipV="1">
              <a:off x="2944025" y="2763650"/>
              <a:ext cx="799360" cy="10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zis 76"/>
            <p:cNvSpPr/>
            <p:nvPr/>
          </p:nvSpPr>
          <p:spPr>
            <a:xfrm>
              <a:off x="2906178" y="2748432"/>
              <a:ext cx="40991" cy="555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79" name="Egyenes összekötő 78"/>
            <p:cNvCxnSpPr/>
            <p:nvPr/>
          </p:nvCxnSpPr>
          <p:spPr>
            <a:xfrm flipV="1">
              <a:off x="2950109" y="3290019"/>
              <a:ext cx="799360" cy="10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Ellipszis 81"/>
            <p:cNvSpPr/>
            <p:nvPr/>
          </p:nvSpPr>
          <p:spPr>
            <a:xfrm>
              <a:off x="2910906" y="3274801"/>
              <a:ext cx="40991" cy="555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sp>
          <p:nvSpPr>
            <p:cNvPr id="72" name="Ellipszis 71"/>
            <p:cNvSpPr/>
            <p:nvPr/>
          </p:nvSpPr>
          <p:spPr>
            <a:xfrm>
              <a:off x="3181699" y="2090127"/>
              <a:ext cx="218617" cy="2960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73" name="Egyenes összekötő nyíllal 72"/>
            <p:cNvCxnSpPr>
              <a:cxnSpLocks/>
            </p:cNvCxnSpPr>
            <p:nvPr/>
          </p:nvCxnSpPr>
          <p:spPr>
            <a:xfrm flipV="1">
              <a:off x="3034610" y="2102149"/>
              <a:ext cx="445954" cy="310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Ellipszis 82"/>
            <p:cNvSpPr/>
            <p:nvPr/>
          </p:nvSpPr>
          <p:spPr>
            <a:xfrm>
              <a:off x="3178778" y="2643957"/>
              <a:ext cx="218617" cy="2960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84" name="Egyenes összekötő nyíllal 83"/>
            <p:cNvCxnSpPr>
              <a:cxnSpLocks/>
            </p:cNvCxnSpPr>
            <p:nvPr/>
          </p:nvCxnSpPr>
          <p:spPr>
            <a:xfrm flipV="1">
              <a:off x="3089363" y="2636745"/>
              <a:ext cx="409907" cy="29413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Ellipszis 85"/>
            <p:cNvSpPr/>
            <p:nvPr/>
          </p:nvSpPr>
          <p:spPr>
            <a:xfrm>
              <a:off x="3186284" y="3195747"/>
              <a:ext cx="218617" cy="2960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350">
                <a:solidFill>
                  <a:srgbClr val="FFFFFF"/>
                </a:solidFill>
              </a:endParaRPr>
            </a:p>
          </p:txBody>
        </p:sp>
        <p:cxnSp>
          <p:nvCxnSpPr>
            <p:cNvPr id="87" name="Egyenes összekötő nyíllal 86"/>
            <p:cNvCxnSpPr>
              <a:cxnSpLocks/>
            </p:cNvCxnSpPr>
            <p:nvPr/>
          </p:nvCxnSpPr>
          <p:spPr>
            <a:xfrm flipV="1">
              <a:off x="3130719" y="3208282"/>
              <a:ext cx="382580" cy="2181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Szövegdoboz 38">
              <a:extLst>
                <a:ext uri="{FF2B5EF4-FFF2-40B4-BE49-F238E27FC236}">
                  <a16:creationId xmlns:a16="http://schemas.microsoft.com/office/drawing/2014/main" id="{D7E15C44-4A69-43F3-A716-F45DDE1EA0EF}"/>
                </a:ext>
              </a:extLst>
            </p:cNvPr>
            <p:cNvSpPr txBox="1"/>
            <p:nvPr/>
          </p:nvSpPr>
          <p:spPr>
            <a:xfrm>
              <a:off x="3479611" y="2466113"/>
              <a:ext cx="39582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</a:t>
              </a:r>
              <a:r>
                <a:rPr lang="hu-HU" sz="1350" baseline="-25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</a:p>
          </p:txBody>
        </p:sp>
        <p:sp>
          <p:nvSpPr>
            <p:cNvPr id="88" name="Téglalap 56">
              <a:extLst>
                <a:ext uri="{FF2B5EF4-FFF2-40B4-BE49-F238E27FC236}">
                  <a16:creationId xmlns:a16="http://schemas.microsoft.com/office/drawing/2014/main" id="{810F323E-7F47-4DC6-B087-A9492DAC7B76}"/>
                </a:ext>
              </a:extLst>
            </p:cNvPr>
            <p:cNvSpPr/>
            <p:nvPr/>
          </p:nvSpPr>
          <p:spPr>
            <a:xfrm>
              <a:off x="2457449" y="4133679"/>
              <a:ext cx="1205329" cy="6367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Adapting</a:t>
              </a:r>
            </a:p>
            <a:p>
              <a:pPr algn="ctr"/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the weights</a:t>
              </a:r>
            </a:p>
          </p:txBody>
        </p:sp>
        <p:sp>
          <p:nvSpPr>
            <p:cNvPr id="91" name="Szövegdoboz 109">
              <a:extLst>
                <a:ext uri="{FF2B5EF4-FFF2-40B4-BE49-F238E27FC236}">
                  <a16:creationId xmlns:a16="http://schemas.microsoft.com/office/drawing/2014/main" id="{AAE58800-EB63-4A99-AC41-70EFE6526145}"/>
                </a:ext>
              </a:extLst>
            </p:cNvPr>
            <p:cNvSpPr txBox="1"/>
            <p:nvPr/>
          </p:nvSpPr>
          <p:spPr>
            <a:xfrm>
              <a:off x="2595822" y="2583728"/>
              <a:ext cx="44232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hu-HU" sz="1350" baseline="-25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</a:p>
          </p:txBody>
        </p:sp>
        <p:sp>
          <p:nvSpPr>
            <p:cNvPr id="92" name="Szövegdoboz 36">
              <a:extLst>
                <a:ext uri="{FF2B5EF4-FFF2-40B4-BE49-F238E27FC236}">
                  <a16:creationId xmlns:a16="http://schemas.microsoft.com/office/drawing/2014/main" id="{CD990C92-EF43-43C4-8B95-3A4DCDF0D5D8}"/>
                </a:ext>
              </a:extLst>
            </p:cNvPr>
            <p:cNvSpPr txBox="1"/>
            <p:nvPr/>
          </p:nvSpPr>
          <p:spPr>
            <a:xfrm>
              <a:off x="5966638" y="4367651"/>
              <a:ext cx="25697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6CB30D-E38A-48EC-9D2F-5F7DBE2CD0BD}"/>
                </a:ext>
              </a:extLst>
            </p:cNvPr>
            <p:cNvSpPr txBox="1"/>
            <p:nvPr/>
          </p:nvSpPr>
          <p:spPr>
            <a:xfrm rot="16200000">
              <a:off x="2450803" y="2306436"/>
              <a:ext cx="410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000000"/>
                  </a:solidFill>
                </a:rPr>
                <a:t>...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F76A080-5249-4FFA-9C9E-EEEB6AC8B9CF}"/>
                </a:ext>
              </a:extLst>
            </p:cNvPr>
            <p:cNvSpPr txBox="1"/>
            <p:nvPr/>
          </p:nvSpPr>
          <p:spPr>
            <a:xfrm rot="16200000">
              <a:off x="2455392" y="2884708"/>
              <a:ext cx="410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000000"/>
                  </a:solidFill>
                </a:rPr>
                <a:t>...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05F8D46-52CF-4D8A-A7FD-73D1A0E36E85}"/>
              </a:ext>
            </a:extLst>
          </p:cNvPr>
          <p:cNvSpPr txBox="1"/>
          <p:nvPr/>
        </p:nvSpPr>
        <p:spPr>
          <a:xfrm>
            <a:off x="183355" y="633413"/>
            <a:ext cx="596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2D2D8A"/>
                </a:solidFill>
              </a:rPr>
              <a:t>Principle of adapting the weights </a:t>
            </a:r>
            <a:r>
              <a:rPr lang="hu-HU" dirty="0"/>
              <a:t>(Based </a:t>
            </a:r>
            <a:r>
              <a:rPr lang="hu-HU" dirty="0" err="1"/>
              <a:t>on</a:t>
            </a:r>
            <a:r>
              <a:rPr lang="hu-HU" dirty="0"/>
              <a:t> [10])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F6080BA2-0277-48AF-BD32-03D64113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</a:t>
            </a:r>
            <a:r>
              <a:rPr lang="hu-HU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NNs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11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F4C2-7222-4215-A7CC-D0CE6CC2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(8)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0443B-6C42-4D4C-843D-87E8DE71BCBD}"/>
              </a:ext>
            </a:extLst>
          </p:cNvPr>
          <p:cNvSpPr txBox="1"/>
          <p:nvPr/>
        </p:nvSpPr>
        <p:spPr>
          <a:xfrm>
            <a:off x="76200" y="517525"/>
            <a:ext cx="27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Calculating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 -1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13C3A-EAE8-423A-B0D9-5D51DA19A48A}"/>
              </a:ext>
            </a:extLst>
          </p:cNvPr>
          <p:cNvSpPr txBox="1"/>
          <p:nvPr/>
        </p:nvSpPr>
        <p:spPr>
          <a:xfrm>
            <a:off x="142874" y="866775"/>
            <a:ext cx="5667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consider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straightforward case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there 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D91B6-EC50-46A8-B993-798A6DF87E58}"/>
              </a:ext>
            </a:extLst>
          </p:cNvPr>
          <p:cNvSpPr txBox="1"/>
          <p:nvPr/>
        </p:nvSpPr>
        <p:spPr>
          <a:xfrm>
            <a:off x="657226" y="1200150"/>
            <a:ext cx="640080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simple feedforward NN with no hidden layers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output node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training pattern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696C7-4660-4551-9799-77BF41639571}"/>
              </a:ext>
            </a:extLst>
          </p:cNvPr>
          <p:cNvSpPr txBox="1"/>
          <p:nvPr/>
        </p:nvSpPr>
        <p:spPr>
          <a:xfrm>
            <a:off x="209550" y="2038350"/>
            <a:ext cx="2139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below.</a:t>
            </a:r>
          </a:p>
        </p:txBody>
      </p:sp>
      <p:pic>
        <p:nvPicPr>
          <p:cNvPr id="9" name="Picture 2" descr="Képtalálat a következőre: „untrained neural network model”">
            <a:extLst>
              <a:ext uri="{FF2B5EF4-FFF2-40B4-BE49-F238E27FC236}">
                <a16:creationId xmlns:a16="http://schemas.microsoft.com/office/drawing/2014/main" id="{898A868A-D767-426D-8B03-FC74ADC8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578383"/>
            <a:ext cx="5634712" cy="25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E6181A-02C9-4CDA-8C67-3100B665C37D}"/>
              </a:ext>
            </a:extLst>
          </p:cNvPr>
          <p:cNvSpPr/>
          <p:nvPr/>
        </p:nvSpPr>
        <p:spPr bwMode="auto">
          <a:xfrm>
            <a:off x="4390701" y="3152420"/>
            <a:ext cx="238450" cy="25753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0876E-C138-473F-9022-EEA37B9A811B}"/>
              </a:ext>
            </a:extLst>
          </p:cNvPr>
          <p:cNvSpPr txBox="1"/>
          <p:nvPr/>
        </p:nvSpPr>
        <p:spPr>
          <a:xfrm>
            <a:off x="4476290" y="3181349"/>
            <a:ext cx="338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97E48-5532-45F8-95B9-5CDB82B642DE}"/>
              </a:ext>
            </a:extLst>
          </p:cNvPr>
          <p:cNvSpPr txBox="1"/>
          <p:nvPr/>
        </p:nvSpPr>
        <p:spPr>
          <a:xfrm>
            <a:off x="2865436" y="5271556"/>
            <a:ext cx="193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 = b + ∑ xi * wi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BDF5AA-D0A7-4D97-9EC5-31136FA67A0E}"/>
              </a:ext>
            </a:extLst>
          </p:cNvPr>
          <p:cNvSpPr txBox="1"/>
          <p:nvPr/>
        </p:nvSpPr>
        <p:spPr>
          <a:xfrm>
            <a:off x="3781085" y="5545665"/>
            <a:ext cx="250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FD2BA-29DB-45D3-9EEF-9A6078AB849F}"/>
              </a:ext>
            </a:extLst>
          </p:cNvPr>
          <p:cNvSpPr txBox="1"/>
          <p:nvPr/>
        </p:nvSpPr>
        <p:spPr>
          <a:xfrm>
            <a:off x="5513534" y="5288490"/>
            <a:ext cx="105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 = f(z)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099600-D1A0-403D-9D8F-DA00E909E3E4}"/>
              </a:ext>
            </a:extLst>
          </p:cNvPr>
          <p:cNvSpPr txBox="1"/>
          <p:nvPr/>
        </p:nvSpPr>
        <p:spPr>
          <a:xfrm>
            <a:off x="1346193" y="5724525"/>
            <a:ext cx="5225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assumed simple feedforward NN [6]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495A9-73CE-4DD6-8EBF-C9B9D748F8D7}"/>
              </a:ext>
            </a:extLst>
          </p:cNvPr>
          <p:cNvSpPr txBox="1"/>
          <p:nvPr/>
        </p:nvSpPr>
        <p:spPr>
          <a:xfrm>
            <a:off x="1257300" y="5317065"/>
            <a:ext cx="64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14162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3B68-4DFC-4240-BC80-75CE28AF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(9)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FF986-B786-4407-AF80-B4E4D2D81890}"/>
              </a:ext>
            </a:extLst>
          </p:cNvPr>
          <p:cNvSpPr txBox="1"/>
          <p:nvPr/>
        </p:nvSpPr>
        <p:spPr>
          <a:xfrm>
            <a:off x="76201" y="527050"/>
            <a:ext cx="368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Calculating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 -2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05113-CA98-4520-B53B-F094C24CD6C7}"/>
              </a:ext>
            </a:extLst>
          </p:cNvPr>
          <p:cNvSpPr txBox="1"/>
          <p:nvPr/>
        </p:nvSpPr>
        <p:spPr>
          <a:xfrm>
            <a:off x="3571875" y="1164587"/>
            <a:ext cx="2013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 = ½ (t – y)</a:t>
            </a:r>
            <a:r>
              <a:rPr kumimoji="0" lang="hu-HU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983F4-E994-4605-8C3C-0B0342F94AE6}"/>
              </a:ext>
            </a:extLst>
          </p:cNvPr>
          <p:cNvSpPr txBox="1"/>
          <p:nvPr/>
        </p:nvSpPr>
        <p:spPr>
          <a:xfrm>
            <a:off x="3183804" y="1485900"/>
            <a:ext cx="273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t: true (expected) value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51410-57C9-430E-AF01-B11F15C4707E}"/>
              </a:ext>
            </a:extLst>
          </p:cNvPr>
          <p:cNvSpPr txBox="1"/>
          <p:nvPr/>
        </p:nvSpPr>
        <p:spPr>
          <a:xfrm>
            <a:off x="276225" y="857250"/>
            <a:ext cx="3473935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errror function (E)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1B240-406F-4B54-87AD-3CEBCD63375B}"/>
              </a:ext>
            </a:extLst>
          </p:cNvPr>
          <p:cNvSpPr txBox="1"/>
          <p:nvPr/>
        </p:nvSpPr>
        <p:spPr>
          <a:xfrm>
            <a:off x="2381250" y="148590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160A1-EBFF-4C80-9B5D-7A0233A122CD}"/>
              </a:ext>
            </a:extLst>
          </p:cNvPr>
          <p:cNvSpPr txBox="1"/>
          <p:nvPr/>
        </p:nvSpPr>
        <p:spPr>
          <a:xfrm>
            <a:off x="285750" y="1862553"/>
            <a:ext cx="5404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we get (as shown subsequently):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B1520-3695-4C50-B623-709AE575AAF5}"/>
              </a:ext>
            </a:extLst>
          </p:cNvPr>
          <p:cNvSpPr txBox="1"/>
          <p:nvPr/>
        </p:nvSpPr>
        <p:spPr>
          <a:xfrm>
            <a:off x="2409825" y="2248253"/>
            <a:ext cx="2943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 = -xi*(t - y)*f’(z)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D800F-F6A3-49FC-A84F-85833C192AD1}"/>
              </a:ext>
            </a:extLst>
          </p:cNvPr>
          <p:cNvSpPr txBox="1"/>
          <p:nvPr/>
        </p:nvSpPr>
        <p:spPr>
          <a:xfrm>
            <a:off x="2993197" y="2818951"/>
            <a:ext cx="251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wi’ = wi + ∆wi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0FD06-C8E2-4A90-BCEE-8E98F2F34E60}"/>
              </a:ext>
            </a:extLst>
          </p:cNvPr>
          <p:cNvSpPr txBox="1"/>
          <p:nvPr/>
        </p:nvSpPr>
        <p:spPr>
          <a:xfrm>
            <a:off x="3580531" y="2788558"/>
            <a:ext cx="2042651" cy="34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867D5-D348-4CE3-BD9B-F9A54B04F6DA}"/>
              </a:ext>
            </a:extLst>
          </p:cNvPr>
          <p:cNvSpPr txBox="1"/>
          <p:nvPr/>
        </p:nvSpPr>
        <p:spPr>
          <a:xfrm>
            <a:off x="2914649" y="4108049"/>
            <a:ext cx="6143625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E/∂wi: is the gradient in respect to wi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η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is the learning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t           is the target value of the output node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y          is the actual value of the output node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f’(zj)     is the derivative of the activation function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z          is the weighted sum of the inputs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xi          is the ith input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5FD778-67C5-4F2E-95F4-F2395F866BE3}"/>
              </a:ext>
            </a:extLst>
          </p:cNvPr>
          <p:cNvSpPr txBox="1"/>
          <p:nvPr/>
        </p:nvSpPr>
        <p:spPr>
          <a:xfrm>
            <a:off x="2981325" y="3181514"/>
            <a:ext cx="187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∆wi =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η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A68D4-F32E-4BC4-863C-962EE312498D}"/>
              </a:ext>
            </a:extLst>
          </p:cNvPr>
          <p:cNvSpPr txBox="1"/>
          <p:nvPr/>
        </p:nvSpPr>
        <p:spPr>
          <a:xfrm>
            <a:off x="428625" y="6067425"/>
            <a:ext cx="862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expression for ∆wi is designated as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delta rule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was first published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1986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(McClelland and Rumelhart) [11].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3B645E-7BF8-41D7-8977-0810435E4EBC}"/>
              </a:ext>
            </a:extLst>
          </p:cNvPr>
          <p:cNvSpPr txBox="1"/>
          <p:nvPr/>
        </p:nvSpPr>
        <p:spPr>
          <a:xfrm>
            <a:off x="257175" y="2647501"/>
            <a:ext cx="2384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we assume that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681DB3-6FF2-4B74-8B77-17393AE0B40C}"/>
              </a:ext>
            </a:extLst>
          </p:cNvPr>
          <p:cNvSpPr txBox="1"/>
          <p:nvPr/>
        </p:nvSpPr>
        <p:spPr>
          <a:xfrm>
            <a:off x="4762501" y="2809971"/>
            <a:ext cx="594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FCC065-C0D5-48B1-B88D-0D087FE34261}"/>
              </a:ext>
            </a:extLst>
          </p:cNvPr>
          <p:cNvSpPr txBox="1"/>
          <p:nvPr/>
        </p:nvSpPr>
        <p:spPr>
          <a:xfrm>
            <a:off x="266701" y="3629024"/>
            <a:ext cx="2438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obtain for  ∆wi: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6DA45F-B00B-4DC6-ACEF-A013F6717379}"/>
              </a:ext>
            </a:extLst>
          </p:cNvPr>
          <p:cNvSpPr txBox="1"/>
          <p:nvPr/>
        </p:nvSpPr>
        <p:spPr>
          <a:xfrm>
            <a:off x="4800600" y="3203701"/>
            <a:ext cx="3159863" cy="34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(Gradient descent approach)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88AA40-B9D3-4D91-AAAE-902A665AE05E}"/>
              </a:ext>
            </a:extLst>
          </p:cNvPr>
          <p:cNvSpPr/>
          <p:nvPr/>
        </p:nvSpPr>
        <p:spPr bwMode="auto">
          <a:xfrm>
            <a:off x="2819342" y="3524250"/>
            <a:ext cx="3410008" cy="51821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D320BA-E3E9-4803-AA60-80868637D4A8}"/>
              </a:ext>
            </a:extLst>
          </p:cNvPr>
          <p:cNvSpPr txBox="1"/>
          <p:nvPr/>
        </p:nvSpPr>
        <p:spPr>
          <a:xfrm>
            <a:off x="2943224" y="3629025"/>
            <a:ext cx="3400483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∆wi = -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η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*(t - y)*f’(z)*xi  </a:t>
            </a:r>
          </a:p>
        </p:txBody>
      </p:sp>
    </p:spTree>
    <p:extLst>
      <p:ext uri="{BB962C8B-B14F-4D97-AF65-F5344CB8AC3E}">
        <p14:creationId xmlns:p14="http://schemas.microsoft.com/office/powerpoint/2010/main" val="3444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23D9-E7F6-434E-A382-6032D827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(10)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975DE-B2A7-4599-B708-F7CD9CE50A01}"/>
              </a:ext>
            </a:extLst>
          </p:cNvPr>
          <p:cNvSpPr txBox="1"/>
          <p:nvPr/>
        </p:nvSpPr>
        <p:spPr>
          <a:xfrm>
            <a:off x="123824" y="523875"/>
            <a:ext cx="668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derivative of the activation function f(z)’ [2]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F89DF-995D-461A-8587-A77747372960}"/>
              </a:ext>
            </a:extLst>
          </p:cNvPr>
          <p:cNvSpPr txBox="1"/>
          <p:nvPr/>
        </p:nvSpPr>
        <p:spPr>
          <a:xfrm>
            <a:off x="142875" y="1000125"/>
            <a:ext cx="3923818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Sigmoid activation function: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E7C292-88F3-4916-B7D2-B5BA898EE117}"/>
              </a:ext>
            </a:extLst>
          </p:cNvPr>
          <p:cNvGrpSpPr/>
          <p:nvPr/>
        </p:nvGrpSpPr>
        <p:grpSpPr>
          <a:xfrm>
            <a:off x="4267200" y="811682"/>
            <a:ext cx="4336467" cy="3684118"/>
            <a:chOff x="4729048" y="849784"/>
            <a:chExt cx="3874618" cy="3127326"/>
          </a:xfrm>
        </p:grpSpPr>
        <p:pic>
          <p:nvPicPr>
            <p:cNvPr id="17" name="Picture 4" descr="https://cdn-images-1.medium.com/max/1600/0*5euYS7InCmDP08ir.">
              <a:extLst>
                <a:ext uri="{FF2B5EF4-FFF2-40B4-BE49-F238E27FC236}">
                  <a16:creationId xmlns:a16="http://schemas.microsoft.com/office/drawing/2014/main" id="{042480AA-A01A-4A57-B13B-D98A7A323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048" y="1464814"/>
              <a:ext cx="3874618" cy="251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BFD9C7-4F8B-4D0D-B729-DC6C5B690625}"/>
                </a:ext>
              </a:extLst>
            </p:cNvPr>
            <p:cNvSpPr txBox="1"/>
            <p:nvPr/>
          </p:nvSpPr>
          <p:spPr>
            <a:xfrm>
              <a:off x="5068608" y="1011866"/>
              <a:ext cx="1200534" cy="34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Sigmoid: </a:t>
              </a:r>
            </a:p>
          </p:txBody>
        </p:sp>
        <p:pic>
          <p:nvPicPr>
            <p:cNvPr id="19" name="Picture 16" descr="https://cdn-images-1.medium.com/max/1600/1*DHN75JRJ_EQgGc0spfqLtQ.png">
              <a:extLst>
                <a:ext uri="{FF2B5EF4-FFF2-40B4-BE49-F238E27FC236}">
                  <a16:creationId xmlns:a16="http://schemas.microsoft.com/office/drawing/2014/main" id="{6F4DFACE-1C18-4CC3-871F-CD6D6E151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232" y="849784"/>
              <a:ext cx="1666293" cy="71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DCB317-25F8-4593-8397-FE1B3458258B}"/>
                </a:ext>
              </a:extLst>
            </p:cNvPr>
            <p:cNvSpPr/>
            <p:nvPr/>
          </p:nvSpPr>
          <p:spPr bwMode="auto">
            <a:xfrm>
              <a:off x="6050883" y="954979"/>
              <a:ext cx="299424" cy="54672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953ED6-8F0B-4636-AA8B-0299050D74DF}"/>
                </a:ext>
              </a:extLst>
            </p:cNvPr>
            <p:cNvSpPr/>
            <p:nvPr/>
          </p:nvSpPr>
          <p:spPr>
            <a:xfrm>
              <a:off x="6089748" y="1019959"/>
              <a:ext cx="355580" cy="312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141C492-00DD-439C-BDB3-0CC64B79A3EB}"/>
                </a:ext>
              </a:extLst>
            </p:cNvPr>
            <p:cNvSpPr/>
            <p:nvPr/>
          </p:nvSpPr>
          <p:spPr bwMode="auto">
            <a:xfrm>
              <a:off x="8381999" y="959852"/>
              <a:ext cx="188667" cy="169277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8352321-3BDC-4917-8272-1D1AF68A9E47}"/>
                </a:ext>
              </a:extLst>
            </p:cNvPr>
            <p:cNvSpPr/>
            <p:nvPr/>
          </p:nvSpPr>
          <p:spPr bwMode="auto">
            <a:xfrm>
              <a:off x="7389117" y="1192946"/>
              <a:ext cx="148432" cy="13485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CE4F75-BE98-483E-96D2-61C456751CCE}"/>
                </a:ext>
              </a:extLst>
            </p:cNvPr>
            <p:cNvSpPr txBox="1"/>
            <p:nvPr/>
          </p:nvSpPr>
          <p:spPr>
            <a:xfrm>
              <a:off x="7337102" y="1104040"/>
              <a:ext cx="2792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B3465D0-4758-4902-991C-6D076CA9C66E}"/>
              </a:ext>
            </a:extLst>
          </p:cNvPr>
          <p:cNvSpPr txBox="1"/>
          <p:nvPr/>
        </p:nvSpPr>
        <p:spPr>
          <a:xfrm>
            <a:off x="1276350" y="2581275"/>
            <a:ext cx="2314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f’(z) = y* (1-y)</a:t>
            </a:r>
          </a:p>
        </p:txBody>
      </p:sp>
    </p:spTree>
    <p:extLst>
      <p:ext uri="{BB962C8B-B14F-4D97-AF65-F5344CB8AC3E}">
        <p14:creationId xmlns:p14="http://schemas.microsoft.com/office/powerpoint/2010/main" val="21989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1C543-4CC6-4323-97F6-3D8AF394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(11)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5EA0D-1CA4-4740-A9DB-C2E1F6A9F005}"/>
              </a:ext>
            </a:extLst>
          </p:cNvPr>
          <p:cNvSpPr txBox="1"/>
          <p:nvPr/>
        </p:nvSpPr>
        <p:spPr>
          <a:xfrm>
            <a:off x="95251" y="517523"/>
            <a:ext cx="399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Derivation of the delta rule 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EDBD4-D860-4402-98E4-F980CCB6D6CE}"/>
              </a:ext>
            </a:extLst>
          </p:cNvPr>
          <p:cNvSpPr txBox="1"/>
          <p:nvPr/>
        </p:nvSpPr>
        <p:spPr>
          <a:xfrm>
            <a:off x="228600" y="876300"/>
            <a:ext cx="1879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Assumptions: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2A29F-A2BF-4A54-BDA8-D67B98669564}"/>
              </a:ext>
            </a:extLst>
          </p:cNvPr>
          <p:cNvSpPr txBox="1"/>
          <p:nvPr/>
        </p:nvSpPr>
        <p:spPr>
          <a:xfrm>
            <a:off x="847725" y="1181100"/>
            <a:ext cx="6391275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simple feedforward NN with no hidden layers,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a single output node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single training pattern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47E45-3828-46E0-AB82-1E38C0649F7F}"/>
              </a:ext>
            </a:extLst>
          </p:cNvPr>
          <p:cNvSpPr txBox="1"/>
          <p:nvPr/>
        </p:nvSpPr>
        <p:spPr>
          <a:xfrm>
            <a:off x="2019299" y="2135349"/>
            <a:ext cx="1970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 = b + ∑ xi * wi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2D8BBA-A597-4E32-A0DF-1881D0970BDF}"/>
              </a:ext>
            </a:extLst>
          </p:cNvPr>
          <p:cNvSpPr txBox="1"/>
          <p:nvPr/>
        </p:nvSpPr>
        <p:spPr>
          <a:xfrm>
            <a:off x="2790824" y="2326215"/>
            <a:ext cx="24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AC412-0466-4DF5-9E7C-AFD77F5B0052}"/>
              </a:ext>
            </a:extLst>
          </p:cNvPr>
          <p:cNvSpPr txBox="1"/>
          <p:nvPr/>
        </p:nvSpPr>
        <p:spPr>
          <a:xfrm>
            <a:off x="4790597" y="2132402"/>
            <a:ext cx="1028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 = f(z)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A921F-569F-49AA-9597-416B27ED3707}"/>
              </a:ext>
            </a:extLst>
          </p:cNvPr>
          <p:cNvSpPr txBox="1"/>
          <p:nvPr/>
        </p:nvSpPr>
        <p:spPr>
          <a:xfrm>
            <a:off x="1352964" y="2136130"/>
            <a:ext cx="63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A84EA-0C42-446D-B8E8-7B43B5A6ADFD}"/>
              </a:ext>
            </a:extLst>
          </p:cNvPr>
          <p:cNvSpPr txBox="1"/>
          <p:nvPr/>
        </p:nvSpPr>
        <p:spPr>
          <a:xfrm>
            <a:off x="3743325" y="2867025"/>
            <a:ext cx="1664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 = ½ (t – y)</a:t>
            </a:r>
            <a:r>
              <a:rPr kumimoji="0" lang="hu-HU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B2454-D1C8-4460-9CEE-F684A85CAA22}"/>
              </a:ext>
            </a:extLst>
          </p:cNvPr>
          <p:cNvSpPr txBox="1"/>
          <p:nvPr/>
        </p:nvSpPr>
        <p:spPr>
          <a:xfrm>
            <a:off x="247650" y="3248025"/>
            <a:ext cx="4905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First, let’s apply the chain rule as follows: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7A49841-3B05-46EE-BA1D-6358EA9F0A30}"/>
              </a:ext>
            </a:extLst>
          </p:cNvPr>
          <p:cNvGrpSpPr/>
          <p:nvPr/>
        </p:nvGrpSpPr>
        <p:grpSpPr>
          <a:xfrm>
            <a:off x="3552826" y="3695696"/>
            <a:ext cx="1900088" cy="819153"/>
            <a:chOff x="2527226" y="3848100"/>
            <a:chExt cx="1668387" cy="5912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20C5D5F-7E54-438B-878D-878B87BE2B1D}"/>
                    </a:ext>
                  </a:extLst>
                </p:cNvPr>
                <p:cNvSpPr txBox="1"/>
                <p:nvPr/>
              </p:nvSpPr>
              <p:spPr>
                <a:xfrm>
                  <a:off x="2527226" y="3848100"/>
                  <a:ext cx="645626" cy="531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𝑤𝑖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20C5D5F-7E54-438B-878D-878B87BE2B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7226" y="3848100"/>
                  <a:ext cx="645626" cy="53163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F7D8AB-2C51-4425-ADA1-1E5A3DEEEF6E}"/>
                </a:ext>
              </a:extLst>
            </p:cNvPr>
            <p:cNvSpPr txBox="1"/>
            <p:nvPr/>
          </p:nvSpPr>
          <p:spPr>
            <a:xfrm>
              <a:off x="3000375" y="3975969"/>
              <a:ext cx="403782" cy="31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6E3C4DA-DD92-4EA0-9C78-E436CDDA7E51}"/>
                    </a:ext>
                  </a:extLst>
                </p:cNvPr>
                <p:cNvSpPr txBox="1"/>
                <p:nvPr/>
              </p:nvSpPr>
              <p:spPr>
                <a:xfrm>
                  <a:off x="3238500" y="3867149"/>
                  <a:ext cx="508606" cy="572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6E3C4DA-DD92-4EA0-9C78-E436CDDA7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500" y="3867149"/>
                  <a:ext cx="508606" cy="5722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0B7C074-93F0-4D4D-8299-1675A616FA98}"/>
                    </a:ext>
                  </a:extLst>
                </p:cNvPr>
                <p:cNvSpPr txBox="1"/>
                <p:nvPr/>
              </p:nvSpPr>
              <p:spPr>
                <a:xfrm>
                  <a:off x="3619500" y="3869675"/>
                  <a:ext cx="576113" cy="531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𝑤𝑖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0B7C074-93F0-4D4D-8299-1675A616FA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0" y="3869675"/>
                  <a:ext cx="576113" cy="5316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A123B0-96BD-4D37-87E2-22685E4C23D0}"/>
              </a:ext>
            </a:extLst>
          </p:cNvPr>
          <p:cNvGrpSpPr/>
          <p:nvPr/>
        </p:nvGrpSpPr>
        <p:grpSpPr>
          <a:xfrm>
            <a:off x="3524250" y="4667249"/>
            <a:ext cx="2218154" cy="666336"/>
            <a:chOff x="2581275" y="4600574"/>
            <a:chExt cx="2218154" cy="6663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FA1AADA-A18E-4CF1-8964-4765DF89D8F9}"/>
                    </a:ext>
                  </a:extLst>
                </p:cNvPr>
                <p:cNvSpPr txBox="1"/>
                <p:nvPr/>
              </p:nvSpPr>
              <p:spPr>
                <a:xfrm>
                  <a:off x="2581275" y="4600574"/>
                  <a:ext cx="508606" cy="666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FA1AADA-A18E-4CF1-8964-4765DF89D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275" y="4600574"/>
                  <a:ext cx="508606" cy="666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D61E36-B6D1-4FB3-A57D-4E8738B08A02}"/>
                </a:ext>
              </a:extLst>
            </p:cNvPr>
            <p:cNvSpPr txBox="1"/>
            <p:nvPr/>
          </p:nvSpPr>
          <p:spPr>
            <a:xfrm>
              <a:off x="3000374" y="4757019"/>
              <a:ext cx="1799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 - (t-y)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D8CC114-D636-49CA-9218-FA4903010FC3}"/>
              </a:ext>
            </a:extLst>
          </p:cNvPr>
          <p:cNvSpPr txBox="1"/>
          <p:nvPr/>
        </p:nvSpPr>
        <p:spPr>
          <a:xfrm>
            <a:off x="3971924" y="2120543"/>
            <a:ext cx="594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FE5BCE-6FAF-481B-AEE8-0D15D0FDA5CC}"/>
              </a:ext>
            </a:extLst>
          </p:cNvPr>
          <p:cNvSpPr txBox="1"/>
          <p:nvPr/>
        </p:nvSpPr>
        <p:spPr>
          <a:xfrm>
            <a:off x="847725" y="2472067"/>
            <a:ext cx="673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addition we presume the following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error function 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4EFDEF-67A3-4F5A-AABB-19B53BC63B85}"/>
              </a:ext>
            </a:extLst>
          </p:cNvPr>
          <p:cNvSpPr txBox="1"/>
          <p:nvPr/>
        </p:nvSpPr>
        <p:spPr>
          <a:xfrm>
            <a:off x="247650" y="4432236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40362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</a:t>
            </a:r>
            <a:r>
              <a:rPr lang="en-US" dirty="0" smtClean="0"/>
              <a:t>Processors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1261247"/>
            <a:ext cx="88960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 smtClean="0"/>
              <a:t>“</a:t>
            </a:r>
            <a:r>
              <a:rPr lang="en-US" sz="1600" dirty="0"/>
              <a:t>Artificial intelligence is the future, not only for Russia, but for all </a:t>
            </a:r>
            <a:r>
              <a:rPr lang="en-US" sz="1600" dirty="0" smtClean="0"/>
              <a:t> mankind.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/>
              <a:t> It </a:t>
            </a:r>
            <a:r>
              <a:rPr lang="en-US" sz="1600" dirty="0"/>
              <a:t>comes with colossal opportunities, but also threats that are difficult to predict. </a:t>
            </a:r>
            <a:endParaRPr lang="en-US" sz="1600" dirty="0" smtClean="0"/>
          </a:p>
          <a:p>
            <a:pPr fontAlgn="base"/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Whoever </a:t>
            </a:r>
            <a:r>
              <a:rPr lang="en-US" sz="1600" dirty="0">
                <a:solidFill>
                  <a:srgbClr val="FF0000"/>
                </a:solidFill>
              </a:rPr>
              <a:t>becomes the leader in this sphere will become the ruler of the world</a:t>
            </a:r>
            <a:r>
              <a:rPr lang="en-US" sz="1600" dirty="0" smtClean="0">
                <a:solidFill>
                  <a:srgbClr val="FF0000"/>
                </a:solidFill>
              </a:rPr>
              <a:t>.”</a:t>
            </a:r>
            <a:endParaRPr lang="en-US" sz="14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528968"/>
            <a:ext cx="695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Significance of AI (as seen already in the in the politics) 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341" y="914403"/>
            <a:ext cx="4475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09/2017 Putin while speaking to students</a:t>
            </a:r>
            <a:endParaRPr lang="en-US" sz="16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322" y="6474371"/>
            <a:ext cx="3605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(Source: The Verge, </a:t>
            </a:r>
            <a:r>
              <a:rPr lang="en-US" sz="1600" dirty="0"/>
              <a:t>Sep 4, 2017</a:t>
            </a:r>
            <a:endParaRPr lang="en-US" sz="1600" dirty="0" smtClean="0"/>
          </a:p>
        </p:txBody>
      </p:sp>
      <p:pic>
        <p:nvPicPr>
          <p:cNvPr id="5122" name="Picture 2" descr="https://cdn.vox-cdn.com/thumbor/AL_86YcA8DR8UfNUqkFZaO8FuXQ=/0x0:3000x2000/1200x800/filters:focal(1260x760:1740x1240)/cdn.vox-cdn.com/uploads/chorus_image/image/56505801/683141080.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/>
          <a:stretch/>
        </p:blipFill>
        <p:spPr bwMode="auto">
          <a:xfrm>
            <a:off x="1155077" y="2561933"/>
            <a:ext cx="6365357" cy="382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CACF-06D0-4342-B4F3-6A45AEE9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(12)</a:t>
            </a:r>
            <a:endParaRPr lang="hu-HU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8CC53E-31F7-4B4B-8BB8-60A438FBF3C2}"/>
              </a:ext>
            </a:extLst>
          </p:cNvPr>
          <p:cNvGrpSpPr/>
          <p:nvPr/>
        </p:nvGrpSpPr>
        <p:grpSpPr>
          <a:xfrm>
            <a:off x="3971925" y="3117199"/>
            <a:ext cx="1233107" cy="711851"/>
            <a:chOff x="4905076" y="3736324"/>
            <a:chExt cx="1166731" cy="614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493436-45F5-44F3-8265-B44021719AA8}"/>
                    </a:ext>
                  </a:extLst>
                </p:cNvPr>
                <p:cNvSpPr txBox="1"/>
                <p:nvPr/>
              </p:nvSpPr>
              <p:spPr>
                <a:xfrm>
                  <a:off x="4905076" y="3736324"/>
                  <a:ext cx="547837" cy="6144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𝑧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𝑤𝑖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493436-45F5-44F3-8265-B44021719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5076" y="3736324"/>
                  <a:ext cx="547837" cy="61445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7D4E41-4586-4209-A385-4C697F63EC8A}"/>
                </a:ext>
              </a:extLst>
            </p:cNvPr>
            <p:cNvSpPr txBox="1"/>
            <p:nvPr/>
          </p:nvSpPr>
          <p:spPr>
            <a:xfrm>
              <a:off x="5391150" y="3890244"/>
              <a:ext cx="40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4EF8CF-C27D-4CB8-9257-2334DD6713FE}"/>
                </a:ext>
              </a:extLst>
            </p:cNvPr>
            <p:cNvSpPr txBox="1"/>
            <p:nvPr/>
          </p:nvSpPr>
          <p:spPr>
            <a:xfrm>
              <a:off x="5638800" y="3876674"/>
              <a:ext cx="433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13B083-524B-4233-AF0F-4EA41CFB5492}"/>
              </a:ext>
            </a:extLst>
          </p:cNvPr>
          <p:cNvGrpSpPr/>
          <p:nvPr/>
        </p:nvGrpSpPr>
        <p:grpSpPr>
          <a:xfrm>
            <a:off x="2905125" y="4000500"/>
            <a:ext cx="3162299" cy="857250"/>
            <a:chOff x="4965626" y="4486275"/>
            <a:chExt cx="3063948" cy="7796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4D79BE-26C3-4585-BA64-EA98689C1BD2}"/>
                    </a:ext>
                  </a:extLst>
                </p:cNvPr>
                <p:cNvSpPr txBox="1"/>
                <p:nvPr/>
              </p:nvSpPr>
              <p:spPr>
                <a:xfrm>
                  <a:off x="4965626" y="4486275"/>
                  <a:ext cx="645626" cy="619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𝐸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𝑤𝑖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4D79BE-26C3-4585-BA64-EA98689C1B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5626" y="4486275"/>
                  <a:ext cx="645626" cy="6190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4CA083-AFD7-412A-8C98-2F7C9177245D}"/>
                </a:ext>
              </a:extLst>
            </p:cNvPr>
            <p:cNvSpPr txBox="1"/>
            <p:nvPr/>
          </p:nvSpPr>
          <p:spPr>
            <a:xfrm>
              <a:off x="5488825" y="4629644"/>
              <a:ext cx="40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F0B046-6708-4A06-B71A-C6B9C5A48BC6}"/>
                </a:ext>
              </a:extLst>
            </p:cNvPr>
            <p:cNvSpPr txBox="1"/>
            <p:nvPr/>
          </p:nvSpPr>
          <p:spPr>
            <a:xfrm>
              <a:off x="5734049" y="4619625"/>
              <a:ext cx="2295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 (t-y)*f’(z)*xi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D2345D-711C-4A55-9358-4381AD1FBF4E}"/>
              </a:ext>
            </a:extLst>
          </p:cNvPr>
          <p:cNvSpPr txBox="1"/>
          <p:nvPr/>
        </p:nvSpPr>
        <p:spPr>
          <a:xfrm>
            <a:off x="2895601" y="4914900"/>
            <a:ext cx="316097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∂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E/∂wi = -xi*(t - y)*f’(z)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759047-1CEE-43FD-A936-852966DD2170}"/>
              </a:ext>
            </a:extLst>
          </p:cNvPr>
          <p:cNvGrpSpPr/>
          <p:nvPr/>
        </p:nvGrpSpPr>
        <p:grpSpPr>
          <a:xfrm>
            <a:off x="3724275" y="1383650"/>
            <a:ext cx="1643153" cy="630621"/>
            <a:chOff x="2562225" y="1631300"/>
            <a:chExt cx="1643153" cy="6306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A96144-B4D8-42E7-A038-497FF9968282}"/>
                    </a:ext>
                  </a:extLst>
                </p:cNvPr>
                <p:cNvSpPr txBox="1"/>
                <p:nvPr/>
              </p:nvSpPr>
              <p:spPr>
                <a:xfrm>
                  <a:off x="2562225" y="1631300"/>
                  <a:ext cx="576113" cy="619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𝑤𝑖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A96144-B4D8-42E7-A038-497FF99682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2225" y="1631300"/>
                  <a:ext cx="576113" cy="61908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F1FC50-9BEB-462B-A092-D6A52BDF7FD0}"/>
                </a:ext>
              </a:extLst>
            </p:cNvPr>
            <p:cNvSpPr txBox="1"/>
            <p:nvPr/>
          </p:nvSpPr>
          <p:spPr>
            <a:xfrm>
              <a:off x="3057525" y="1804269"/>
              <a:ext cx="40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6A97FB-A930-4707-AC32-1E96B58BF4E6}"/>
                    </a:ext>
                  </a:extLst>
                </p:cNvPr>
                <p:cNvSpPr txBox="1"/>
                <p:nvPr/>
              </p:nvSpPr>
              <p:spPr>
                <a:xfrm>
                  <a:off x="3699339" y="1642841"/>
                  <a:ext cx="506039" cy="619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𝑤𝑖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6A97FB-A930-4707-AC32-1E96B58BF4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9339" y="1642841"/>
                  <a:ext cx="506039" cy="61908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608CEDB-A0C0-47F7-AEB7-4C7E628432B6}"/>
                    </a:ext>
                  </a:extLst>
                </p:cNvPr>
                <p:cNvSpPr txBox="1"/>
                <p:nvPr/>
              </p:nvSpPr>
              <p:spPr>
                <a:xfrm>
                  <a:off x="3138338" y="1640397"/>
                  <a:ext cx="789694" cy="618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𝑑𝑦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𝑑𝑧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608CEDB-A0C0-47F7-AEB7-4C7E628432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8338" y="1640397"/>
                  <a:ext cx="789694" cy="61824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981DA6-0DFA-4617-95A9-9AF8A519FD31}"/>
              </a:ext>
            </a:extLst>
          </p:cNvPr>
          <p:cNvGrpSpPr/>
          <p:nvPr/>
        </p:nvGrpSpPr>
        <p:grpSpPr>
          <a:xfrm>
            <a:off x="3705225" y="2438400"/>
            <a:ext cx="1685925" cy="704850"/>
            <a:chOff x="2816702" y="2305050"/>
            <a:chExt cx="1574323" cy="6182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0570D3-8CC1-4B28-BEF9-2D4FE28B909D}"/>
                    </a:ext>
                  </a:extLst>
                </p:cNvPr>
                <p:cNvSpPr txBox="1"/>
                <p:nvPr/>
              </p:nvSpPr>
              <p:spPr>
                <a:xfrm>
                  <a:off x="2816702" y="2305050"/>
                  <a:ext cx="463630" cy="618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𝑑𝑦</m:t>
                            </m:r>
                          </m:num>
                          <m:den>
                            <m:r>
                              <a:rPr kumimoji="0" lang="hu-H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𝑑𝑧</m:t>
                            </m:r>
                          </m:den>
                        </m:f>
                      </m:oMath>
                    </m:oMathPara>
                  </a14:m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0570D3-8CC1-4B28-BEF9-2D4FE28B9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6702" y="2305050"/>
                  <a:ext cx="463630" cy="61824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05A86C-A7E6-4FA8-BA99-5A8A6E1A36E6}"/>
                </a:ext>
              </a:extLst>
            </p:cNvPr>
            <p:cNvSpPr txBox="1"/>
            <p:nvPr/>
          </p:nvSpPr>
          <p:spPr>
            <a:xfrm>
              <a:off x="3200400" y="2442444"/>
              <a:ext cx="40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36ED4E-856B-4EC9-8612-04ACBA41BD01}"/>
                </a:ext>
              </a:extLst>
            </p:cNvPr>
            <p:cNvSpPr txBox="1"/>
            <p:nvPr/>
          </p:nvSpPr>
          <p:spPr>
            <a:xfrm>
              <a:off x="3505200" y="2419350"/>
              <a:ext cx="88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f’(z)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C35BA6C-FDC0-4557-9521-7FAE9A464F15}"/>
              </a:ext>
            </a:extLst>
          </p:cNvPr>
          <p:cNvSpPr txBox="1"/>
          <p:nvPr/>
        </p:nvSpPr>
        <p:spPr>
          <a:xfrm>
            <a:off x="581025" y="981075"/>
            <a:ext cx="476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repeated use of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chain rule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yields: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2C8CC-6AF5-463F-A66F-6E1516B04868}"/>
              </a:ext>
            </a:extLst>
          </p:cNvPr>
          <p:cNvSpPr txBox="1"/>
          <p:nvPr/>
        </p:nvSpPr>
        <p:spPr>
          <a:xfrm>
            <a:off x="133350" y="527048"/>
            <a:ext cx="375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Derivation of the delta rule -2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B0D2C8-BAD7-4F78-8D5F-E028E818DFB3}"/>
              </a:ext>
            </a:extLst>
          </p:cNvPr>
          <p:cNvSpPr txBox="1"/>
          <p:nvPr/>
        </p:nvSpPr>
        <p:spPr>
          <a:xfrm>
            <a:off x="571500" y="2057400"/>
            <a:ext cx="3821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 let’s take into account that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94B1D5-6D56-43B9-A7B2-72ADBE5624A5}"/>
              </a:ext>
            </a:extLst>
          </p:cNvPr>
          <p:cNvSpPr txBox="1"/>
          <p:nvPr/>
        </p:nvSpPr>
        <p:spPr>
          <a:xfrm>
            <a:off x="5133976" y="2609849"/>
            <a:ext cx="589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68A489-2A87-4A11-B4A5-D5E52F1F23D8}"/>
              </a:ext>
            </a:extLst>
          </p:cNvPr>
          <p:cNvSpPr txBox="1"/>
          <p:nvPr/>
        </p:nvSpPr>
        <p:spPr>
          <a:xfrm>
            <a:off x="571500" y="3675281"/>
            <a:ext cx="212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then: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88FE17-99B1-459A-9D59-ED5192EB8A4D}"/>
              </a:ext>
            </a:extLst>
          </p:cNvPr>
          <p:cNvSpPr txBox="1"/>
          <p:nvPr/>
        </p:nvSpPr>
        <p:spPr>
          <a:xfrm>
            <a:off x="561975" y="4610099"/>
            <a:ext cx="1010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I.e.:</a:t>
            </a:r>
          </a:p>
        </p:txBody>
      </p:sp>
    </p:spTree>
    <p:extLst>
      <p:ext uri="{BB962C8B-B14F-4D97-AF65-F5344CB8AC3E}">
        <p14:creationId xmlns:p14="http://schemas.microsoft.com/office/powerpoint/2010/main" val="11902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A483-EE03-4AFB-8E55-1ECA2120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(13)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FE43F-7FCE-44AA-9E79-B1F756EC7C2F}"/>
              </a:ext>
            </a:extLst>
          </p:cNvPr>
          <p:cNvSpPr txBox="1"/>
          <p:nvPr/>
        </p:nvSpPr>
        <p:spPr>
          <a:xfrm>
            <a:off x="114300" y="514350"/>
            <a:ext cx="662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Extension of the delta rule to multiple output nodes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33903-1B3C-4D51-A4A0-7C8877E7C3B1}"/>
              </a:ext>
            </a:extLst>
          </p:cNvPr>
          <p:cNvSpPr txBox="1"/>
          <p:nvPr/>
        </p:nvSpPr>
        <p:spPr>
          <a:xfrm>
            <a:off x="381000" y="912813"/>
            <a:ext cx="82541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case there is a need for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two-dimensional indexing for the weights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considering both the input nodes (i) and the output nodes (j).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zi becomes: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E8E6C8-FA5A-41CF-A068-612225C94661}"/>
              </a:ext>
            </a:extLst>
          </p:cNvPr>
          <p:cNvGrpSpPr/>
          <p:nvPr/>
        </p:nvGrpSpPr>
        <p:grpSpPr>
          <a:xfrm>
            <a:off x="3171825" y="3267073"/>
            <a:ext cx="2276475" cy="641415"/>
            <a:chOff x="3352800" y="1419225"/>
            <a:chExt cx="2476500" cy="51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B46BBE7-04F4-475B-B9E9-1BAFADCA697D}"/>
                    </a:ext>
                  </a:extLst>
                </p:cNvPr>
                <p:cNvSpPr txBox="1"/>
                <p:nvPr/>
              </p:nvSpPr>
              <p:spPr>
                <a:xfrm>
                  <a:off x="3352800" y="1419225"/>
                  <a:ext cx="2476500" cy="483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E 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∑</m:t>
                      </m:r>
                    </m:oMath>
                  </a14:m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(tj – yj)</a:t>
                  </a:r>
                  <a:r>
                    <a:rPr kumimoji="0" lang="hu-HU" sz="16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B46BBE7-04F4-475B-B9E9-1BAFADCA6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1419225"/>
                  <a:ext cx="2476500" cy="483466"/>
                </a:xfrm>
                <a:prstGeom prst="rect">
                  <a:avLst/>
                </a:prstGeom>
                <a:blipFill>
                  <a:blip r:embed="rId2"/>
                  <a:stretch>
                    <a:fillRect l="-1337"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98FFEC-B81D-4F89-9651-83AA2A355040}"/>
                </a:ext>
              </a:extLst>
            </p:cNvPr>
            <p:cNvSpPr txBox="1"/>
            <p:nvPr/>
          </p:nvSpPr>
          <p:spPr>
            <a:xfrm>
              <a:off x="4136361" y="1662753"/>
              <a:ext cx="210219" cy="2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j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C13226-8D41-4A9F-8E15-720FF7BFA3F4}"/>
              </a:ext>
            </a:extLst>
          </p:cNvPr>
          <p:cNvGrpSpPr/>
          <p:nvPr/>
        </p:nvGrpSpPr>
        <p:grpSpPr>
          <a:xfrm>
            <a:off x="2505075" y="4053510"/>
            <a:ext cx="4219576" cy="766139"/>
            <a:chOff x="2943224" y="2805487"/>
            <a:chExt cx="3981451" cy="546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E2BB7B-B198-4411-94ED-4CDF31FA21ED}"/>
                    </a:ext>
                  </a:extLst>
                </p:cNvPr>
                <p:cNvSpPr txBox="1"/>
                <p:nvPr/>
              </p:nvSpPr>
              <p:spPr>
                <a:xfrm>
                  <a:off x="2943224" y="2805487"/>
                  <a:ext cx="3981451" cy="458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 ∆wij = - </a:t>
                  </a:r>
                  <a:r>
                    <a:rPr kumimoji="0" lang="el-G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η</a:t>
                  </a: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*</a:t>
                  </a:r>
                  <a:r>
                    <a:rPr kumimoji="0" lang="hu-H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hu-H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hu-H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hu-H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hu-HU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hu-H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∑</a:t>
                  </a: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(tj - yj)*f’(z)*xij 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E2BB7B-B198-4411-94ED-4CDF31FA2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3224" y="2805487"/>
                  <a:ext cx="3981451" cy="45851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7F37D-2717-410C-8904-400092457660}"/>
                </a:ext>
              </a:extLst>
            </p:cNvPr>
            <p:cNvSpPr txBox="1"/>
            <p:nvPr/>
          </p:nvSpPr>
          <p:spPr>
            <a:xfrm>
              <a:off x="4482350" y="3057724"/>
              <a:ext cx="182428" cy="294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j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CDC7776-4A98-4561-AF6C-207B99B207BF}"/>
              </a:ext>
            </a:extLst>
          </p:cNvPr>
          <p:cNvSpPr txBox="1"/>
          <p:nvPr/>
        </p:nvSpPr>
        <p:spPr>
          <a:xfrm>
            <a:off x="352426" y="3819524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then for ∆wij: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31CC70-A242-4913-9C06-0CFDEB5EC122}"/>
              </a:ext>
            </a:extLst>
          </p:cNvPr>
          <p:cNvGrpSpPr/>
          <p:nvPr/>
        </p:nvGrpSpPr>
        <p:grpSpPr>
          <a:xfrm>
            <a:off x="3003550" y="1885963"/>
            <a:ext cx="2663823" cy="671916"/>
            <a:chOff x="3203575" y="1552588"/>
            <a:chExt cx="2663823" cy="67191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02C906-DCF0-4880-A79F-B589FD615C9E}"/>
                </a:ext>
              </a:extLst>
            </p:cNvPr>
            <p:cNvSpPr txBox="1"/>
            <p:nvPr/>
          </p:nvSpPr>
          <p:spPr>
            <a:xfrm>
              <a:off x="3203575" y="1552588"/>
              <a:ext cx="2663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zi = bi + </a:t>
              </a:r>
              <a:r>
                <a:rPr kumimoji="0" lang="hu-H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∑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xi(T) * wi,j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7627A1-772A-4236-9387-2EB5FD09A1FC}"/>
                </a:ext>
              </a:extLst>
            </p:cNvPr>
            <p:cNvSpPr txBox="1"/>
            <p:nvPr/>
          </p:nvSpPr>
          <p:spPr>
            <a:xfrm>
              <a:off x="4269604" y="1885950"/>
              <a:ext cx="291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EBB50E-E4C5-4E9A-8CF1-D6D4E07C8347}"/>
              </a:ext>
            </a:extLst>
          </p:cNvPr>
          <p:cNvSpPr txBox="1"/>
          <p:nvPr/>
        </p:nvSpPr>
        <p:spPr>
          <a:xfrm>
            <a:off x="390524" y="2581275"/>
            <a:ext cx="847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Furthermore,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error function (E) has to be modified as well to represent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all errors occuring with all outputs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6376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115F-FF50-48CF-824F-A366CA5C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(14)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8929D-01E2-435A-88C0-341678B01CF4}"/>
              </a:ext>
            </a:extLst>
          </p:cNvPr>
          <p:cNvSpPr txBox="1"/>
          <p:nvPr/>
        </p:nvSpPr>
        <p:spPr>
          <a:xfrm>
            <a:off x="114300" y="523875"/>
            <a:ext cx="820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Extension of the delta rule to multiple output nodes and multiple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test patterns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E04DAC-AF55-4FB3-AC16-8E81A88DECF8}"/>
              </a:ext>
            </a:extLst>
          </p:cNvPr>
          <p:cNvGrpSpPr/>
          <p:nvPr/>
        </p:nvGrpSpPr>
        <p:grpSpPr>
          <a:xfrm>
            <a:off x="3486150" y="1724023"/>
            <a:ext cx="2314575" cy="790577"/>
            <a:chOff x="3524250" y="4752973"/>
            <a:chExt cx="2276475" cy="671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344AF7F-DB13-47B8-8BB3-A0195EDE4BC0}"/>
                    </a:ext>
                  </a:extLst>
                </p:cNvPr>
                <p:cNvSpPr txBox="1"/>
                <p:nvPr/>
              </p:nvSpPr>
              <p:spPr>
                <a:xfrm>
                  <a:off x="3524250" y="4752973"/>
                  <a:ext cx="2276475" cy="483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E 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∑∑</m:t>
                      </m:r>
                    </m:oMath>
                  </a14:m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(tj – yj)</a:t>
                  </a:r>
                  <a:r>
                    <a:rPr kumimoji="0" lang="hu-HU" sz="16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344AF7F-DB13-47B8-8BB3-A0195EDE4B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250" y="4752973"/>
                  <a:ext cx="2276475" cy="483466"/>
                </a:xfrm>
                <a:prstGeom prst="rect">
                  <a:avLst/>
                </a:prstGeom>
                <a:blipFill>
                  <a:blip r:embed="rId2"/>
                  <a:stretch>
                    <a:fillRect l="-1579"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C81B3D-2AFD-4C33-B913-90ACA9507C78}"/>
                </a:ext>
              </a:extLst>
            </p:cNvPr>
            <p:cNvSpPr txBox="1"/>
            <p:nvPr/>
          </p:nvSpPr>
          <p:spPr>
            <a:xfrm>
              <a:off x="4438650" y="5067300"/>
              <a:ext cx="264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149748-460B-4FE2-B15B-28C80AA89B8B}"/>
                </a:ext>
              </a:extLst>
            </p:cNvPr>
            <p:cNvSpPr txBox="1"/>
            <p:nvPr/>
          </p:nvSpPr>
          <p:spPr>
            <a:xfrm>
              <a:off x="4276725" y="5086350"/>
              <a:ext cx="302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A974B4-3840-4ADD-A651-01A1D7354542}"/>
              </a:ext>
            </a:extLst>
          </p:cNvPr>
          <p:cNvSpPr txBox="1"/>
          <p:nvPr/>
        </p:nvSpPr>
        <p:spPr>
          <a:xfrm>
            <a:off x="304801" y="2352674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95371-2920-4BB2-88C2-06F7CE716B36}"/>
              </a:ext>
            </a:extLst>
          </p:cNvPr>
          <p:cNvGrpSpPr/>
          <p:nvPr/>
        </p:nvGrpSpPr>
        <p:grpSpPr>
          <a:xfrm>
            <a:off x="2486025" y="2662864"/>
            <a:ext cx="4143376" cy="713093"/>
            <a:chOff x="2638425" y="4939339"/>
            <a:chExt cx="4143376" cy="7130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5997D24-900B-446E-827C-932F6CB5BDF7}"/>
                    </a:ext>
                  </a:extLst>
                </p:cNvPr>
                <p:cNvSpPr txBox="1"/>
                <p:nvPr/>
              </p:nvSpPr>
              <p:spPr>
                <a:xfrm>
                  <a:off x="2638425" y="4939339"/>
                  <a:ext cx="4143376" cy="5375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 ∆wij = - </a:t>
                  </a:r>
                  <a:r>
                    <a:rPr kumimoji="0" lang="el-G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η</a:t>
                  </a: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*</a:t>
                  </a:r>
                  <a:r>
                    <a:rPr kumimoji="0" lang="hu-H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hu-H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hu-H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hu-HU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r>
                        <a:rPr kumimoji="0" lang="hu-HU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hu-HU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∑∑</a:t>
                  </a:r>
                  <a:r>
                    <a:rPr kumimoji="0" lang="hu-H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(tj - yj)*f’(z)*xij 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5997D24-900B-446E-827C-932F6CB5BD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425" y="4939339"/>
                  <a:ext cx="4143376" cy="537536"/>
                </a:xfrm>
                <a:prstGeom prst="rect">
                  <a:avLst/>
                </a:prstGeom>
                <a:blipFill>
                  <a:blip r:embed="rId3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39E2DA-997A-432E-B8E5-46244EDD39C3}"/>
                </a:ext>
              </a:extLst>
            </p:cNvPr>
            <p:cNvSpPr txBox="1"/>
            <p:nvPr/>
          </p:nvSpPr>
          <p:spPr>
            <a:xfrm>
              <a:off x="4419600" y="5295900"/>
              <a:ext cx="255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DCA325-B803-4732-804E-F87E869E7113}"/>
                </a:ext>
              </a:extLst>
            </p:cNvPr>
            <p:cNvSpPr txBox="1"/>
            <p:nvPr/>
          </p:nvSpPr>
          <p:spPr>
            <a:xfrm>
              <a:off x="4267200" y="5313878"/>
              <a:ext cx="264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92D5EC-1434-420A-AFBD-F3CC7416459C}"/>
              </a:ext>
            </a:extLst>
          </p:cNvPr>
          <p:cNvSpPr txBox="1"/>
          <p:nvPr/>
        </p:nvSpPr>
        <p:spPr>
          <a:xfrm>
            <a:off x="142875" y="3390898"/>
            <a:ext cx="83248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Extensions to multi-layer NNs is out of the scope of this lecture note.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A3014-FA5A-4866-8869-8D97D0D84225}"/>
              </a:ext>
            </a:extLst>
          </p:cNvPr>
          <p:cNvSpPr txBox="1"/>
          <p:nvPr/>
        </p:nvSpPr>
        <p:spPr>
          <a:xfrm>
            <a:off x="323850" y="1172618"/>
            <a:ext cx="8771860" cy="58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ther are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test patters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usual)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error accumulates for all test patterns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i.e.:</a:t>
            </a:r>
          </a:p>
        </p:txBody>
      </p:sp>
    </p:spTree>
    <p:extLst>
      <p:ext uri="{BB962C8B-B14F-4D97-AF65-F5344CB8AC3E}">
        <p14:creationId xmlns:p14="http://schemas.microsoft.com/office/powerpoint/2010/main" val="6410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70C-85E1-45BE-8EFE-9AB0457A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(15)</a:t>
            </a:r>
            <a:endParaRPr lang="hu-HU" dirty="0"/>
          </a:p>
        </p:txBody>
      </p:sp>
      <p:pic>
        <p:nvPicPr>
          <p:cNvPr id="11266" name="Picture 2" descr="Performance comparison between algorithms">
            <a:extLst>
              <a:ext uri="{FF2B5EF4-FFF2-40B4-BE49-F238E27FC236}">
                <a16:creationId xmlns:a16="http://schemas.microsoft.com/office/drawing/2014/main" id="{A233AF7F-7BE4-4042-8709-BB4F26BA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2352674"/>
            <a:ext cx="5819775" cy="41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986C8C-CB39-4E5B-A4AA-626691FD3059}"/>
              </a:ext>
            </a:extLst>
          </p:cNvPr>
          <p:cNvSpPr txBox="1"/>
          <p:nvPr/>
        </p:nvSpPr>
        <p:spPr>
          <a:xfrm>
            <a:off x="104775" y="523875"/>
            <a:ext cx="427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learning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schemes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[12]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F12F7-0D84-46DC-85C8-BEDEC6664E55}"/>
              </a:ext>
            </a:extLst>
          </p:cNvPr>
          <p:cNvSpPr txBox="1"/>
          <p:nvPr/>
        </p:nvSpPr>
        <p:spPr>
          <a:xfrm>
            <a:off x="142875" y="838200"/>
            <a:ext cx="901920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the Gradient descent approach there are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further learning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approaches used for NNs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approaches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 in speed and memory size demand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Figure.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related details are out of the scope of this lecture note.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7C2C4-241A-4501-BA86-E68F2E005ADE}"/>
              </a:ext>
            </a:extLst>
          </p:cNvPr>
          <p:cNvSpPr txBox="1"/>
          <p:nvPr/>
        </p:nvSpPr>
        <p:spPr>
          <a:xfrm>
            <a:off x="2495550" y="6448425"/>
            <a:ext cx="5048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Learning approaches used for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NNs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[12]</a:t>
            </a:r>
          </a:p>
        </p:txBody>
      </p:sp>
    </p:spTree>
    <p:extLst>
      <p:ext uri="{BB962C8B-B14F-4D97-AF65-F5344CB8AC3E}">
        <p14:creationId xmlns:p14="http://schemas.microsoft.com/office/powerpoint/2010/main" val="29180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891" y="516078"/>
            <a:ext cx="409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93331" y="888072"/>
            <a:ext cx="7451422" cy="4959431"/>
            <a:chOff x="993331" y="968195"/>
            <a:chExt cx="7182337" cy="44240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8564"/>
            <a:stretch/>
          </p:blipFill>
          <p:spPr>
            <a:xfrm>
              <a:off x="993331" y="968195"/>
              <a:ext cx="7182337" cy="442408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1963271" y="3845859"/>
              <a:ext cx="1882588" cy="40341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4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183" y="519136"/>
            <a:ext cx="4080023" cy="37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64705" y="995477"/>
            <a:ext cx="6280797" cy="5319600"/>
            <a:chOff x="1464705" y="1081202"/>
            <a:chExt cx="6280797" cy="5319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705" y="1081202"/>
              <a:ext cx="6280797" cy="53196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 bwMode="auto">
            <a:xfrm>
              <a:off x="2272553" y="1990165"/>
              <a:ext cx="45719" cy="45719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6884" y="6010836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 hidden nodes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83742" y="1398495"/>
              <a:ext cx="1846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 hidden layer)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1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19" y="1010954"/>
            <a:ext cx="5300343" cy="5675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036" y="516079"/>
            <a:ext cx="4109043" cy="37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52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45" y="983021"/>
            <a:ext cx="5980905" cy="56743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78" y="516080"/>
            <a:ext cx="411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056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(20)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79" y="909300"/>
            <a:ext cx="7624482" cy="5589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036" y="516080"/>
            <a:ext cx="4124334" cy="37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427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(21)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99" y="861773"/>
            <a:ext cx="6308010" cy="5488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31" y="516080"/>
            <a:ext cx="4127648" cy="37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874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85" name="AutoShape 11"/>
          <p:cNvSpPr>
            <a:spLocks noChangeArrowheads="1"/>
          </p:cNvSpPr>
          <p:nvPr/>
        </p:nvSpPr>
        <p:spPr bwMode="auto">
          <a:xfrm>
            <a:off x="961574" y="1636720"/>
            <a:ext cx="7570866" cy="504826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1. Introduction to neural networks</a:t>
            </a:r>
          </a:p>
        </p:txBody>
      </p:sp>
      <p:sp>
        <p:nvSpPr>
          <p:cNvPr id="40986" name="Text Box 12"/>
          <p:cNvSpPr txBox="1">
            <a:spLocks noChangeArrowheads="1"/>
          </p:cNvSpPr>
          <p:nvPr/>
        </p:nvSpPr>
        <p:spPr bwMode="auto">
          <a:xfrm>
            <a:off x="606804" y="1701808"/>
            <a:ext cx="4026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 </a:t>
            </a:r>
            <a:endParaRPr lang="en-US" altLang="en-US" sz="1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0983" name="AutoShape 15"/>
          <p:cNvSpPr>
            <a:spLocks noChangeArrowheads="1"/>
          </p:cNvSpPr>
          <p:nvPr/>
        </p:nvSpPr>
        <p:spPr bwMode="auto">
          <a:xfrm>
            <a:off x="961573" y="2284413"/>
            <a:ext cx="7570867" cy="504825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NN 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p</a:t>
            </a:r>
            <a:r>
              <a:rPr lang="en-US" altLang="en-US" sz="1900" dirty="0" err="1">
                <a:solidFill>
                  <a:srgbClr val="FFFFFF"/>
                </a:solidFill>
                <a:cs typeface="Arial" charset="0"/>
              </a:rPr>
              <a:t>rocessing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0984" name="Text Box 16"/>
          <p:cNvSpPr txBox="1">
            <a:spLocks noChangeArrowheads="1"/>
          </p:cNvSpPr>
          <p:nvPr/>
        </p:nvSpPr>
        <p:spPr bwMode="auto">
          <a:xfrm>
            <a:off x="606804" y="2349501"/>
            <a:ext cx="4026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 </a:t>
            </a:r>
            <a:endParaRPr lang="en-US" altLang="en-US" sz="1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0981" name="AutoShape 18"/>
          <p:cNvSpPr>
            <a:spLocks noChangeArrowheads="1"/>
          </p:cNvSpPr>
          <p:nvPr/>
        </p:nvSpPr>
        <p:spPr bwMode="auto">
          <a:xfrm>
            <a:off x="961574" y="2932113"/>
            <a:ext cx="7570866" cy="504825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References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0982" name="Text Box 19"/>
          <p:cNvSpPr txBox="1">
            <a:spLocks noChangeArrowheads="1"/>
          </p:cNvSpPr>
          <p:nvPr/>
        </p:nvSpPr>
        <p:spPr bwMode="auto">
          <a:xfrm>
            <a:off x="606804" y="2997201"/>
            <a:ext cx="4026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 </a:t>
            </a:r>
            <a:endParaRPr lang="en-US" altLang="en-US" sz="190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Feedforward NNs (22)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90" y="931770"/>
            <a:ext cx="5967821" cy="567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037" y="516079"/>
            <a:ext cx="4099518" cy="376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Voice recognition -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777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Convolutional NNs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/>
          <a:stretch/>
        </p:blipFill>
        <p:spPr>
          <a:xfrm>
            <a:off x="9526" y="1457325"/>
            <a:ext cx="9134474" cy="3383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0D6AD-4A3E-4392-AA23-4FBEBAFF6913}"/>
              </a:ext>
            </a:extLst>
          </p:cNvPr>
          <p:cNvSpPr txBox="1"/>
          <p:nvPr/>
        </p:nvSpPr>
        <p:spPr>
          <a:xfrm>
            <a:off x="66675" y="523875"/>
            <a:ext cx="5467350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dirty="0">
                <a:solidFill>
                  <a:schemeClr val="accent6"/>
                </a:solidFill>
              </a:rPr>
              <a:t>1.3 C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onvolutional NNs</a:t>
            </a:r>
          </a:p>
          <a:p>
            <a:r>
              <a:rPr lang="hu-HU" dirty="0">
                <a:solidFill>
                  <a:schemeClr val="accent6"/>
                </a:solidFill>
              </a:rPr>
              <a:t>      Example of a Convolutional NN </a:t>
            </a:r>
            <a:r>
              <a:rPr lang="hu-HU" dirty="0"/>
              <a:t>[13] </a:t>
            </a:r>
          </a:p>
        </p:txBody>
      </p:sp>
    </p:spTree>
    <p:extLst>
      <p:ext uri="{BB962C8B-B14F-4D97-AF65-F5344CB8AC3E}">
        <p14:creationId xmlns:p14="http://schemas.microsoft.com/office/powerpoint/2010/main" val="38771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A03F-D827-408A-9B21-6119DD53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(2)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97B05-8DE4-4619-B0ED-267BD7A3CDDD}"/>
              </a:ext>
            </a:extLst>
          </p:cNvPr>
          <p:cNvSpPr txBox="1"/>
          <p:nvPr/>
        </p:nvSpPr>
        <p:spPr>
          <a:xfrm>
            <a:off x="104774" y="485775"/>
            <a:ext cx="507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Basic concepts used in convolutional NNs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7154B-2110-4B4F-8BFD-99CFE47785E5}"/>
              </a:ext>
            </a:extLst>
          </p:cNvPr>
          <p:cNvSpPr txBox="1"/>
          <p:nvPr/>
        </p:nvSpPr>
        <p:spPr>
          <a:xfrm>
            <a:off x="257175" y="923925"/>
            <a:ext cx="816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Convolutional NNs perform a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feature extration </a:t>
            </a:r>
            <a:r>
              <a:rPr lang="hu-HU" sz="1600" dirty="0">
                <a:latin typeface="+mn-lt"/>
              </a:rPr>
              <a:t>phase before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classification</a:t>
            </a:r>
            <a:r>
              <a:rPr lang="hu-HU" sz="1600" dirty="0">
                <a:latin typeface="+mn-lt"/>
              </a:rPr>
              <a:t>, as</a:t>
            </a:r>
          </a:p>
          <a:p>
            <a:r>
              <a:rPr lang="hu-HU" sz="1600" dirty="0"/>
              <a:t>  seen in the Figure below.</a:t>
            </a:r>
            <a:endParaRPr lang="hu-HU" sz="16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585CC-451A-43C8-8AFD-9DA48938A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/>
          <a:stretch/>
        </p:blipFill>
        <p:spPr>
          <a:xfrm>
            <a:off x="104774" y="1841281"/>
            <a:ext cx="9039226" cy="3330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C4D731-CAD5-4FDF-B3F1-7AA91CFE7643}"/>
              </a:ext>
            </a:extLst>
          </p:cNvPr>
          <p:cNvSpPr txBox="1"/>
          <p:nvPr/>
        </p:nvSpPr>
        <p:spPr>
          <a:xfrm>
            <a:off x="2962274" y="5305425"/>
            <a:ext cx="4238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Figure: Example convolutional NN [13]</a:t>
            </a:r>
          </a:p>
        </p:txBody>
      </p:sp>
    </p:spTree>
    <p:extLst>
      <p:ext uri="{BB962C8B-B14F-4D97-AF65-F5344CB8AC3E}">
        <p14:creationId xmlns:p14="http://schemas.microsoft.com/office/powerpoint/2010/main" val="14064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A5D0-62F0-4F19-ABC7-4EFEAA77F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(3)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88947-917D-402A-8CFB-3B2A39FA28F7}"/>
              </a:ext>
            </a:extLst>
          </p:cNvPr>
          <p:cNvSpPr txBox="1"/>
          <p:nvPr/>
        </p:nvSpPr>
        <p:spPr>
          <a:xfrm>
            <a:off x="38100" y="476249"/>
            <a:ext cx="368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Feature extraction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AC4AA-F2FE-45A4-B5AC-90E0BA1BDAD1}"/>
              </a:ext>
            </a:extLst>
          </p:cNvPr>
          <p:cNvSpPr txBox="1"/>
          <p:nvPr/>
        </p:nvSpPr>
        <p:spPr>
          <a:xfrm>
            <a:off x="123825" y="876300"/>
            <a:ext cx="995197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Features</a:t>
            </a:r>
            <a:r>
              <a:rPr lang="hu-HU" sz="1600" dirty="0"/>
              <a:t> are </a:t>
            </a:r>
            <a:r>
              <a:rPr lang="hu-HU" sz="1600" dirty="0">
                <a:solidFill>
                  <a:srgbClr val="0070C0"/>
                </a:solidFill>
              </a:rPr>
              <a:t>distinct patterns </a:t>
            </a:r>
            <a:r>
              <a:rPr lang="hu-HU" sz="1600" dirty="0"/>
              <a:t>(observations) in images, like edges or circles 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in generic object classification or even a pair of eyes in human face detection.</a:t>
            </a:r>
            <a:endParaRPr lang="hu-HU" sz="1600" dirty="0">
              <a:latin typeface="+mn-lt"/>
            </a:endParaRPr>
          </a:p>
          <a:p>
            <a:r>
              <a:rPr lang="hu-HU" sz="1600" dirty="0">
                <a:latin typeface="+mn-lt"/>
              </a:rPr>
              <a:t>Feature extraction is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performed by computing the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convolution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 of the input data with</a:t>
            </a:r>
          </a:p>
          <a:p>
            <a:r>
              <a:rPr lang="hu-HU" sz="1600" dirty="0">
                <a:solidFill>
                  <a:srgbClr val="0070C0"/>
                </a:solidFill>
                <a:latin typeface="+mn-lt"/>
              </a:rPr>
              <a:t>  appropriately chosen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filters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45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F26C-940A-408F-A84C-C8883D06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(4)</a:t>
            </a:r>
            <a:endParaRPr lang="hu-H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E59D0-ED12-457F-ACD4-85D959150779}"/>
              </a:ext>
            </a:extLst>
          </p:cNvPr>
          <p:cNvGrpSpPr/>
          <p:nvPr/>
        </p:nvGrpSpPr>
        <p:grpSpPr>
          <a:xfrm>
            <a:off x="648929" y="1199535"/>
            <a:ext cx="7761417" cy="3725656"/>
            <a:chOff x="647700" y="1605190"/>
            <a:chExt cx="7667396" cy="3647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943359-5398-4E58-8CB5-D7C44899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700" y="1605190"/>
              <a:ext cx="3657371" cy="36478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59E267-5323-4E9E-AA96-CE6BD0D18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7953" y="1605190"/>
              <a:ext cx="3657143" cy="364761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5F2FD6-69E8-4840-9CA6-E14EBEE4B37A}"/>
              </a:ext>
            </a:extLst>
          </p:cNvPr>
          <p:cNvSpPr txBox="1"/>
          <p:nvPr/>
        </p:nvSpPr>
        <p:spPr>
          <a:xfrm>
            <a:off x="108155" y="523874"/>
            <a:ext cx="750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1: Input data for recognition of hadwritten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digits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[14]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062C4-75F0-4401-B6B7-BA898BD11407}"/>
              </a:ext>
            </a:extLst>
          </p:cNvPr>
          <p:cNvSpPr txBox="1"/>
          <p:nvPr/>
        </p:nvSpPr>
        <p:spPr>
          <a:xfrm>
            <a:off x="276225" y="5421729"/>
            <a:ext cx="886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Note that the </a:t>
            </a:r>
            <a:r>
              <a:rPr lang="en-US" sz="1600" dirty="0"/>
              <a:t>value of each pixel in the matrix will range from 0 to 255</a:t>
            </a:r>
            <a:r>
              <a:rPr lang="hu-HU" sz="1600" dirty="0"/>
              <a:t>,</a:t>
            </a:r>
            <a:r>
              <a:rPr lang="en-US" sz="1600" dirty="0"/>
              <a:t> </a:t>
            </a:r>
            <a:endParaRPr lang="hu-HU" sz="1600" dirty="0"/>
          </a:p>
          <a:p>
            <a:r>
              <a:rPr lang="hu-HU" sz="1600" dirty="0"/>
              <a:t>  </a:t>
            </a:r>
            <a:r>
              <a:rPr lang="en-US" sz="1600" dirty="0"/>
              <a:t>zero indicating black and 255 white</a:t>
            </a:r>
            <a:r>
              <a:rPr lang="hu-HU" sz="1600" dirty="0"/>
              <a:t>.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04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7256-FC19-4FA5-BCD5-C91BEE77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(5)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CB05D-8EDA-4889-AF80-9EA04D22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763"/>
            <a:ext cx="9144000" cy="4498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47087-12C6-4313-BFC5-3F57EEEEBBF0}"/>
              </a:ext>
            </a:extLst>
          </p:cNvPr>
          <p:cNvSpPr txBox="1"/>
          <p:nvPr/>
        </p:nvSpPr>
        <p:spPr>
          <a:xfrm>
            <a:off x="118294" y="523874"/>
            <a:ext cx="721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2: Input data for face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recognition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[15]</a:t>
            </a:r>
          </a:p>
        </p:txBody>
      </p:sp>
    </p:spTree>
    <p:extLst>
      <p:ext uri="{BB962C8B-B14F-4D97-AF65-F5344CB8AC3E}">
        <p14:creationId xmlns:p14="http://schemas.microsoft.com/office/powerpoint/2010/main" val="33978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8788-81DD-419E-A112-261300CF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(6)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A6D2B-30F5-4F06-A543-BDFBEA8D5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381" y="1409952"/>
            <a:ext cx="5695238" cy="4038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87D03-E840-485B-85A4-8C87C41CFA06}"/>
              </a:ext>
            </a:extLst>
          </p:cNvPr>
          <p:cNvSpPr txBox="1"/>
          <p:nvPr/>
        </p:nvSpPr>
        <p:spPr>
          <a:xfrm>
            <a:off x="104775" y="523874"/>
            <a:ext cx="726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3: Color input data for an image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segment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[16]</a:t>
            </a:r>
          </a:p>
        </p:txBody>
      </p:sp>
    </p:spTree>
    <p:extLst>
      <p:ext uri="{BB962C8B-B14F-4D97-AF65-F5344CB8AC3E}">
        <p14:creationId xmlns:p14="http://schemas.microsoft.com/office/powerpoint/2010/main" val="31228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036B-EC7E-46F3-AFBD-6E242EB0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(7)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69C0C-924D-4E2B-A806-92EB8B8B7E1C}"/>
              </a:ext>
            </a:extLst>
          </p:cNvPr>
          <p:cNvSpPr txBox="1"/>
          <p:nvPr/>
        </p:nvSpPr>
        <p:spPr>
          <a:xfrm>
            <a:off x="95249" y="523874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+mn-lt"/>
              </a:rPr>
              <a:t>Filters</a:t>
            </a:r>
            <a:r>
              <a:rPr lang="hu-HU" dirty="0">
                <a:latin typeface="+mn-lt"/>
              </a:rPr>
              <a:t> [16]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AAFFF-CCCC-4224-A5AE-A5D15D8D4314}"/>
              </a:ext>
            </a:extLst>
          </p:cNvPr>
          <p:cNvSpPr txBox="1"/>
          <p:nvPr/>
        </p:nvSpPr>
        <p:spPr>
          <a:xfrm>
            <a:off x="152400" y="910113"/>
            <a:ext cx="891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A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filter </a:t>
            </a:r>
            <a:r>
              <a:rPr lang="hu-HU" sz="1600" dirty="0">
                <a:latin typeface="+mn-lt"/>
              </a:rPr>
              <a:t>(or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kernel</a:t>
            </a:r>
            <a:r>
              <a:rPr lang="hu-HU" sz="1600" dirty="0">
                <a:latin typeface="+mn-lt"/>
              </a:rPr>
              <a:t>) is a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small-sized matrix </a:t>
            </a:r>
            <a:r>
              <a:rPr lang="hu-HU" sz="1600" dirty="0">
                <a:latin typeface="+mn-lt"/>
              </a:rPr>
              <a:t>(e.g. a 3x3 or 5x5 matrix) that is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</a:t>
            </a:r>
            <a:r>
              <a:rPr lang="hu-HU" sz="1600" dirty="0">
                <a:latin typeface="+mn-lt"/>
              </a:rPr>
              <a:t>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convolved </a:t>
            </a:r>
            <a:r>
              <a:rPr lang="hu-HU" sz="1600" dirty="0">
                <a:solidFill>
                  <a:srgbClr val="0070C0"/>
                </a:solidFill>
              </a:rPr>
              <a:t>with the input image to obtain an </a:t>
            </a:r>
            <a:r>
              <a:rPr lang="hu-HU" sz="1600" dirty="0">
                <a:solidFill>
                  <a:srgbClr val="FF0000"/>
                </a:solidFill>
              </a:rPr>
              <a:t>activation map</a:t>
            </a:r>
            <a:r>
              <a:rPr lang="hu-HU" sz="16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  <a:latin typeface="+mn-lt"/>
              </a:rPr>
              <a:t>On activation maps </a:t>
            </a:r>
            <a:r>
              <a:rPr lang="hu-HU" sz="1600" dirty="0">
                <a:solidFill>
                  <a:srgbClr val="0070C0"/>
                </a:solidFill>
              </a:rPr>
              <a:t>specific pixel regions are identified</a:t>
            </a:r>
            <a:r>
              <a:rPr lang="hu-HU" sz="1600" dirty="0"/>
              <a:t>, i.e. they contribute to 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  feature extraction.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70C0"/>
                </a:solidFill>
                <a:latin typeface="+mn-lt"/>
              </a:rPr>
              <a:t>Filters have to be </a:t>
            </a:r>
            <a:r>
              <a:rPr lang="hu-HU" sz="1600" dirty="0">
                <a:solidFill>
                  <a:srgbClr val="0070C0"/>
                </a:solidFill>
              </a:rPr>
              <a:t>chosen according to the targeted classification task, </a:t>
            </a:r>
            <a:r>
              <a:rPr lang="hu-HU" sz="1600" dirty="0"/>
              <a:t>as shown below.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In</a:t>
            </a:r>
            <a:r>
              <a:rPr lang="hu-HU" sz="1600" dirty="0"/>
              <a:t> Convolutional NNs typically </a:t>
            </a:r>
            <a:r>
              <a:rPr lang="hu-HU" sz="1600" dirty="0">
                <a:solidFill>
                  <a:srgbClr val="0070C0"/>
                </a:solidFill>
              </a:rPr>
              <a:t>multiple suitable filters </a:t>
            </a:r>
            <a:r>
              <a:rPr lang="hu-HU" sz="1600" dirty="0"/>
              <a:t>are chosen.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2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ED0E-3D78-465D-A8DC-E8BB32732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(8)</a:t>
            </a:r>
            <a:endParaRPr lang="hu-H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78C769-710B-47EB-B74F-273FAC528588}"/>
              </a:ext>
            </a:extLst>
          </p:cNvPr>
          <p:cNvGrpSpPr/>
          <p:nvPr/>
        </p:nvGrpSpPr>
        <p:grpSpPr>
          <a:xfrm>
            <a:off x="2381250" y="895350"/>
            <a:ext cx="5953125" cy="5695949"/>
            <a:chOff x="504825" y="133516"/>
            <a:chExt cx="8052693" cy="76412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75A687-FF7E-4848-8C06-667D64B34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825" y="133516"/>
              <a:ext cx="8029079" cy="270209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7D286D-AC95-449C-B2EB-CE247E9F8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65"/>
            <a:stretch/>
          </p:blipFill>
          <p:spPr>
            <a:xfrm>
              <a:off x="796521" y="2784500"/>
              <a:ext cx="7760997" cy="49902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A620EB-D4EE-4A41-9261-A6A678BC2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558" y="3109952"/>
              <a:ext cx="1714286" cy="63809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9E171B8-B5C3-4A2E-9E0D-F3ECF604FB00}"/>
              </a:ext>
            </a:extLst>
          </p:cNvPr>
          <p:cNvSpPr txBox="1"/>
          <p:nvPr/>
        </p:nvSpPr>
        <p:spPr>
          <a:xfrm>
            <a:off x="114299" y="523875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Examples for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filtering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[14]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651A3-B468-4D12-87AD-489CA5C05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10" y="3195716"/>
            <a:ext cx="1276190" cy="1257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24F1-0E03-4F96-B782-9ED0669F1F1E}"/>
              </a:ext>
            </a:extLst>
          </p:cNvPr>
          <p:cNvSpPr txBox="1"/>
          <p:nvPr/>
        </p:nvSpPr>
        <p:spPr>
          <a:xfrm>
            <a:off x="457200" y="2752725"/>
            <a:ext cx="150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n-lt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30893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1. Introduction to neural networks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604F0EE0-2E5D-46D6-85DD-C1F28F8E7218}"/>
              </a:ext>
            </a:extLst>
          </p:cNvPr>
          <p:cNvGrpSpPr>
            <a:grpSpLocks/>
          </p:cNvGrpSpPr>
          <p:nvPr/>
        </p:nvGrpSpPr>
        <p:grpSpPr bwMode="auto">
          <a:xfrm>
            <a:off x="640189" y="2662976"/>
            <a:ext cx="7640212" cy="504825"/>
            <a:chOff x="481" y="2160"/>
            <a:chExt cx="4621" cy="318"/>
          </a:xfrm>
        </p:grpSpPr>
        <p:sp>
          <p:nvSpPr>
            <p:cNvPr id="4" name="AutoShape 11">
              <a:extLst>
                <a:ext uri="{FF2B5EF4-FFF2-40B4-BE49-F238E27FC236}">
                  <a16:creationId xmlns:a16="http://schemas.microsoft.com/office/drawing/2014/main" id="{683BD267-52EE-4CFF-A6A3-02669AFC2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1.</a:t>
              </a: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1 </a:t>
              </a:r>
              <a:r>
                <a:rPr lang="en-US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Overview</a:t>
              </a:r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F86B81C0-8809-42CA-9269-4078C9A0B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201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A5493293-353C-4531-9D59-11854FFC514E}"/>
              </a:ext>
            </a:extLst>
          </p:cNvPr>
          <p:cNvGrpSpPr>
            <a:grpSpLocks/>
          </p:cNvGrpSpPr>
          <p:nvPr/>
        </p:nvGrpSpPr>
        <p:grpSpPr bwMode="auto">
          <a:xfrm>
            <a:off x="639400" y="3214187"/>
            <a:ext cx="7641000" cy="504825"/>
            <a:chOff x="481" y="2160"/>
            <a:chExt cx="4621" cy="318"/>
          </a:xfrm>
        </p:grpSpPr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id="{CADA2160-8B82-4391-B63D-0E453AAF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Feedforward NNs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B3FB73AB-2E6C-4EBC-AF26-7B339892F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195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BEBC5214-179C-46D6-B5A0-DAD20436E0C3}"/>
              </a:ext>
            </a:extLst>
          </p:cNvPr>
          <p:cNvGrpSpPr>
            <a:grpSpLocks/>
          </p:cNvGrpSpPr>
          <p:nvPr/>
        </p:nvGrpSpPr>
        <p:grpSpPr bwMode="auto">
          <a:xfrm>
            <a:off x="639400" y="3786556"/>
            <a:ext cx="7641000" cy="504825"/>
            <a:chOff x="481" y="2160"/>
            <a:chExt cx="4621" cy="318"/>
          </a:xfrm>
        </p:grpSpPr>
        <p:sp>
          <p:nvSpPr>
            <p:cNvPr id="10" name="AutoShape 21">
              <a:extLst>
                <a:ext uri="{FF2B5EF4-FFF2-40B4-BE49-F238E27FC236}">
                  <a16:creationId xmlns:a16="http://schemas.microsoft.com/office/drawing/2014/main" id="{44701F19-29C1-4B7F-820C-18E3F31C4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Convolutional NNs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. 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3972FF65-6EE2-4F1D-89FF-6BA6DBC6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189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12" name="Group 20">
            <a:extLst>
              <a:ext uri="{FF2B5EF4-FFF2-40B4-BE49-F238E27FC236}">
                <a16:creationId xmlns:a16="http://schemas.microsoft.com/office/drawing/2014/main" id="{B174C68D-5BF3-49C7-AEB6-8F5FA20A0194}"/>
              </a:ext>
            </a:extLst>
          </p:cNvPr>
          <p:cNvGrpSpPr>
            <a:grpSpLocks/>
          </p:cNvGrpSpPr>
          <p:nvPr/>
        </p:nvGrpSpPr>
        <p:grpSpPr bwMode="auto">
          <a:xfrm>
            <a:off x="609149" y="4329481"/>
            <a:ext cx="7671251" cy="504825"/>
            <a:chOff x="457" y="2160"/>
            <a:chExt cx="4645" cy="318"/>
          </a:xfrm>
        </p:grpSpPr>
        <p:sp>
          <p:nvSpPr>
            <p:cNvPr id="13" name="AutoShape 21">
              <a:extLst>
                <a:ext uri="{FF2B5EF4-FFF2-40B4-BE49-F238E27FC236}">
                  <a16:creationId xmlns:a16="http://schemas.microsoft.com/office/drawing/2014/main" id="{F5C9E952-8C9E-49E4-BDBA-E50C5B823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Application of NNs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4DA2D356-7D18-442A-83E7-7DA91334E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" y="2195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92430" y="5207269"/>
            <a:ext cx="4807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Only Sections 1.1 and 1.4 will be discussed. </a:t>
            </a:r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8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D1385-F73B-43D8-9BA2-1FFCEA13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(9)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7190C-A146-4876-8E64-F7650742E237}"/>
              </a:ext>
            </a:extLst>
          </p:cNvPr>
          <p:cNvSpPr txBox="1"/>
          <p:nvPr/>
        </p:nvSpPr>
        <p:spPr>
          <a:xfrm>
            <a:off x="85726" y="523874"/>
            <a:ext cx="380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Convolution as used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in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NNs</a:t>
            </a:r>
            <a:endParaRPr lang="hu-HU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771AA-2E94-413D-9995-C0EF62F68460}"/>
              </a:ext>
            </a:extLst>
          </p:cNvPr>
          <p:cNvSpPr txBox="1"/>
          <p:nvPr/>
        </p:nvSpPr>
        <p:spPr>
          <a:xfrm>
            <a:off x="247651" y="904875"/>
            <a:ext cx="84497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</a:rPr>
              <a:t>Convolution</a:t>
            </a:r>
            <a:r>
              <a:rPr lang="hu-HU" sz="1600" dirty="0"/>
              <a:t> is in fact a </a:t>
            </a:r>
            <a:r>
              <a:rPr lang="hu-HU" sz="1600" dirty="0">
                <a:solidFill>
                  <a:srgbClr val="0070C0"/>
                </a:solidFill>
              </a:rPr>
              <a:t>mathematical concept</a:t>
            </a:r>
            <a:r>
              <a:rPr lang="hu-HU" sz="1600" dirty="0"/>
              <a:t>, used in many disciplines, like </a:t>
            </a:r>
          </a:p>
          <a:p>
            <a:r>
              <a:rPr lang="hu-HU" sz="1600" dirty="0"/>
              <a:t>      signal analysist, signal processing, image processing etc., we want’t not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  discuss here.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FF0000"/>
                </a:solidFill>
              </a:rPr>
              <a:t>Convolution in NNs </a:t>
            </a:r>
            <a:r>
              <a:rPr lang="hu-HU" sz="1600" dirty="0"/>
              <a:t>is understood </a:t>
            </a:r>
            <a:r>
              <a:rPr lang="hu-HU" sz="1600" dirty="0">
                <a:solidFill>
                  <a:srgbClr val="0070C0"/>
                </a:solidFill>
              </a:rPr>
              <a:t>slightly differently</a:t>
            </a:r>
            <a:r>
              <a:rPr lang="hu-HU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70C0"/>
                </a:solidFill>
              </a:rPr>
              <a:t>In convolutional NNs </a:t>
            </a:r>
            <a:r>
              <a:rPr lang="hu-HU" sz="1600" dirty="0"/>
              <a:t>a number of </a:t>
            </a:r>
            <a:r>
              <a:rPr lang="hu-HU" sz="1600" dirty="0">
                <a:solidFill>
                  <a:srgbClr val="FF0000"/>
                </a:solidFill>
              </a:rPr>
              <a:t>Filter matrices Fi </a:t>
            </a:r>
            <a:r>
              <a:rPr lang="hu-HU" sz="1600" dirty="0"/>
              <a:t>are appropriately chosen </a:t>
            </a:r>
            <a:r>
              <a:rPr lang="hu-HU" sz="1600" dirty="0">
                <a:solidFill>
                  <a:srgbClr val="FF0000"/>
                </a:solidFill>
              </a:rPr>
              <a:t>and the convolution of each Filter matrix and the Input matrix </a:t>
            </a:r>
            <a:r>
              <a:rPr lang="hu-HU" sz="1600" dirty="0">
                <a:solidFill>
                  <a:srgbClr val="0070C0"/>
                </a:solidFill>
              </a:rPr>
              <a:t>is computed </a:t>
            </a:r>
            <a:r>
              <a:rPr lang="hu-HU" sz="1600" dirty="0"/>
              <a:t>giving an </a:t>
            </a:r>
            <a:r>
              <a:rPr lang="hu-HU" sz="1600" dirty="0">
                <a:solidFill>
                  <a:srgbClr val="FF0000"/>
                </a:solidFill>
              </a:rPr>
              <a:t>Activation matrix </a:t>
            </a:r>
            <a:r>
              <a:rPr lang="hu-HU" sz="1600" dirty="0"/>
              <a:t>as follows: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ED683-AD8F-4BF4-84B6-EE30B5574DBB}"/>
              </a:ext>
            </a:extLst>
          </p:cNvPr>
          <p:cNvSpPr txBox="1"/>
          <p:nvPr/>
        </p:nvSpPr>
        <p:spPr>
          <a:xfrm>
            <a:off x="219075" y="2838450"/>
            <a:ext cx="89693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The convolution is calculated while t</a:t>
            </a:r>
            <a:r>
              <a:rPr lang="hu-HU" sz="1600" dirty="0">
                <a:latin typeface="+mn-lt"/>
              </a:rPr>
              <a:t>he small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Filter matrix </a:t>
            </a:r>
            <a:r>
              <a:rPr lang="hu-HU" sz="1600" dirty="0">
                <a:latin typeface="+mn-lt"/>
              </a:rPr>
              <a:t>(say e.g. 5x5) is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slided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 stepwise across the width and the heigh o</a:t>
            </a:r>
            <a:r>
              <a:rPr lang="hu-HU" sz="1600" dirty="0">
                <a:solidFill>
                  <a:srgbClr val="0070C0"/>
                </a:solidFill>
              </a:rPr>
              <a:t>f the Input matrix</a:t>
            </a:r>
            <a:r>
              <a:rPr lang="hu-HU" sz="1600" dirty="0"/>
              <a:t>, beginning e.g. at</a:t>
            </a:r>
          </a:p>
          <a:p>
            <a:r>
              <a:rPr lang="hu-HU" sz="1600" dirty="0"/>
              <a:t>      the upper left corner, and </a:t>
            </a:r>
            <a:r>
              <a:rPr lang="hu-HU" sz="1600" dirty="0">
                <a:solidFill>
                  <a:srgbClr val="0070C0"/>
                </a:solidFill>
              </a:rPr>
              <a:t>in each position the </a:t>
            </a:r>
            <a:r>
              <a:rPr lang="hu-HU" sz="1600" dirty="0">
                <a:solidFill>
                  <a:srgbClr val="FF0000"/>
                </a:solidFill>
              </a:rPr>
              <a:t>dot product </a:t>
            </a:r>
            <a:r>
              <a:rPr lang="hu-HU" sz="1600" dirty="0">
                <a:solidFill>
                  <a:srgbClr val="0070C0"/>
                </a:solidFill>
              </a:rPr>
              <a:t>between the raws of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 the Input matrix that is covered by the Filter matrix and the raws of the Filter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     matrix will be calculated.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The </a:t>
            </a:r>
            <a:r>
              <a:rPr lang="hu-HU" sz="1600" dirty="0">
                <a:solidFill>
                  <a:srgbClr val="FF0000"/>
                </a:solidFill>
              </a:rPr>
              <a:t>dot product </a:t>
            </a:r>
            <a:r>
              <a:rPr lang="hu-HU" sz="1600" dirty="0"/>
              <a:t>gives in each position </a:t>
            </a:r>
            <a:r>
              <a:rPr lang="hu-HU" sz="1600" dirty="0">
                <a:solidFill>
                  <a:srgbClr val="0070C0"/>
                </a:solidFill>
              </a:rPr>
              <a:t>one element of the 2-dimensional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  Activation matrix</a:t>
            </a:r>
            <a:r>
              <a:rPr lang="hu-HU" sz="1600" dirty="0"/>
              <a:t> and represents the </a:t>
            </a:r>
            <a:r>
              <a:rPr lang="hu-HU" sz="1600" dirty="0">
                <a:solidFill>
                  <a:srgbClr val="0070C0"/>
                </a:solidFill>
              </a:rPr>
              <a:t>response</a:t>
            </a:r>
            <a:r>
              <a:rPr lang="hu-HU" sz="1600" dirty="0"/>
              <a:t> of the filter at that spatial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   position.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The filter will be trained to contribute for the identification of specific features, 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  like edges of some orientation etc. </a:t>
            </a:r>
            <a:r>
              <a:rPr lang="hu-HU" sz="1600" dirty="0"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Subsequently, we demonstrate on an example how the convolution of an Input matrix and a Filter matrix is calculated.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7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6E87-97AF-4712-AFC2-5D74CC9B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(10)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127A0-9205-486E-83F6-1F977F8EC852}"/>
              </a:ext>
            </a:extLst>
          </p:cNvPr>
          <p:cNvSpPr txBox="1"/>
          <p:nvPr/>
        </p:nvSpPr>
        <p:spPr>
          <a:xfrm>
            <a:off x="133350" y="523875"/>
            <a:ext cx="878205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600" dirty="0">
                <a:solidFill>
                  <a:srgbClr val="FF0000"/>
                </a:solidFill>
              </a:rPr>
              <a:t>Remark</a:t>
            </a:r>
          </a:p>
          <a:p>
            <a:r>
              <a:rPr lang="hu-HU" sz="1600" dirty="0">
                <a:latin typeface="+mn-lt"/>
              </a:rPr>
              <a:t>The dot product of two N-dimensional vectors (e.g. u and v) is calculated as shown</a:t>
            </a:r>
          </a:p>
          <a:p>
            <a:r>
              <a:rPr lang="hu-HU" sz="1600" dirty="0">
                <a:latin typeface="+mn-lt"/>
              </a:rPr>
              <a:t> below: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F98E04-9C30-4D0D-A7EB-0FA505EF9C30}"/>
              </a:ext>
            </a:extLst>
          </p:cNvPr>
          <p:cNvGrpSpPr/>
          <p:nvPr/>
        </p:nvGrpSpPr>
        <p:grpSpPr>
          <a:xfrm>
            <a:off x="3781424" y="1276350"/>
            <a:ext cx="1447800" cy="845583"/>
            <a:chOff x="2133599" y="4467225"/>
            <a:chExt cx="1447800" cy="8455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13953F-3501-4E37-A98F-CF82205186AD}"/>
                </a:ext>
              </a:extLst>
            </p:cNvPr>
            <p:cNvSpPr txBox="1"/>
            <p:nvPr/>
          </p:nvSpPr>
          <p:spPr>
            <a:xfrm>
              <a:off x="2143124" y="4648200"/>
              <a:ext cx="1438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>
                  <a:latin typeface="+mn-lt"/>
                </a:rPr>
                <a:t>∑</a:t>
              </a:r>
              <a:r>
                <a:rPr lang="hu-HU" sz="2000" dirty="0">
                  <a:latin typeface="+mn-lt"/>
                </a:rPr>
                <a:t> </a:t>
              </a:r>
              <a:r>
                <a:rPr lang="hu-HU" sz="1600" dirty="0">
                  <a:latin typeface="+mn-lt"/>
                </a:rPr>
                <a:t>ui * vi</a:t>
              </a:r>
              <a:endParaRPr lang="hu-HU" sz="2000" dirty="0">
                <a:latin typeface="+mn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EB972C-C6DC-4A02-89DD-AAAD8C5ED8ED}"/>
                </a:ext>
              </a:extLst>
            </p:cNvPr>
            <p:cNvSpPr txBox="1"/>
            <p:nvPr/>
          </p:nvSpPr>
          <p:spPr>
            <a:xfrm>
              <a:off x="2133599" y="5005031"/>
              <a:ext cx="510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>
                  <a:latin typeface="+mn-lt"/>
                </a:rPr>
                <a:t>i=0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5A0A25-13D1-4557-8FE7-D645A054C20A}"/>
                </a:ext>
              </a:extLst>
            </p:cNvPr>
            <p:cNvSpPr txBox="1"/>
            <p:nvPr/>
          </p:nvSpPr>
          <p:spPr>
            <a:xfrm>
              <a:off x="2133599" y="4467225"/>
              <a:ext cx="5327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>
                  <a:latin typeface="+mn-lt"/>
                </a:rPr>
                <a:t>N-1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03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0775-F8AE-4A56-821D-2DBE602F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(11)</a:t>
            </a:r>
            <a:endParaRPr lang="hu-H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A7059-15C8-4FC6-9A96-DC9D877F221E}"/>
              </a:ext>
            </a:extLst>
          </p:cNvPr>
          <p:cNvSpPr txBox="1"/>
          <p:nvPr/>
        </p:nvSpPr>
        <p:spPr>
          <a:xfrm>
            <a:off x="152400" y="933450"/>
            <a:ext cx="86677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Let demonstrate the way of calculting the convolution of an Input matrix and 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 a</a:t>
            </a:r>
            <a:r>
              <a:rPr lang="hu-HU" sz="1600" dirty="0">
                <a:latin typeface="+mn-lt"/>
              </a:rPr>
              <a:t> Filter matrix on an example.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Let the </a:t>
            </a:r>
            <a:r>
              <a:rPr lang="hu-HU" sz="1600" dirty="0">
                <a:solidFill>
                  <a:srgbClr val="FF0000"/>
                </a:solidFill>
              </a:rPr>
              <a:t>Input matrix (I) </a:t>
            </a:r>
            <a:r>
              <a:rPr lang="hu-HU" sz="1600" dirty="0"/>
              <a:t>and the </a:t>
            </a:r>
            <a:r>
              <a:rPr lang="hu-HU" sz="1600" dirty="0">
                <a:solidFill>
                  <a:srgbClr val="FF0000"/>
                </a:solidFill>
              </a:rPr>
              <a:t>Filter matrix (F) </a:t>
            </a:r>
            <a:r>
              <a:rPr lang="hu-HU" sz="1600" dirty="0"/>
              <a:t>be as shown below.</a:t>
            </a:r>
            <a:endParaRPr lang="hu-HU" sz="16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479328-9A37-4D18-89D4-5D7CC619247B}"/>
              </a:ext>
            </a:extLst>
          </p:cNvPr>
          <p:cNvGrpSpPr/>
          <p:nvPr/>
        </p:nvGrpSpPr>
        <p:grpSpPr>
          <a:xfrm>
            <a:off x="2107668" y="2562225"/>
            <a:ext cx="4636918" cy="2609849"/>
            <a:chOff x="2107668" y="2562225"/>
            <a:chExt cx="4636918" cy="26098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F22EF4-58A5-4C60-AF5E-7356EC13D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7668" y="2914649"/>
              <a:ext cx="2599170" cy="22574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035FB2-E7B8-4377-9899-F9BA9706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75" y="3474597"/>
              <a:ext cx="1639111" cy="15172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1D8633-CDF6-4700-9ED2-0E9CAB55AE4D}"/>
                </a:ext>
              </a:extLst>
            </p:cNvPr>
            <p:cNvSpPr txBox="1"/>
            <p:nvPr/>
          </p:nvSpPr>
          <p:spPr>
            <a:xfrm>
              <a:off x="3028950" y="2562225"/>
              <a:ext cx="8588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>
                  <a:latin typeface="+mn-lt"/>
                </a:rPr>
                <a:t>I(5,5)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3BAF43-AD0B-4AEF-8AC3-27FC19DD196B}"/>
                </a:ext>
              </a:extLst>
            </p:cNvPr>
            <p:cNvSpPr txBox="1"/>
            <p:nvPr/>
          </p:nvSpPr>
          <p:spPr>
            <a:xfrm>
              <a:off x="5467351" y="3086100"/>
              <a:ext cx="820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>
                  <a:latin typeface="+mn-lt"/>
                </a:rPr>
                <a:t>F(3,3)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8DA55A4-0183-4B2E-9AE8-BAAA51E9887F}"/>
              </a:ext>
            </a:extLst>
          </p:cNvPr>
          <p:cNvSpPr txBox="1"/>
          <p:nvPr/>
        </p:nvSpPr>
        <p:spPr>
          <a:xfrm>
            <a:off x="114300" y="519113"/>
            <a:ext cx="8963025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for calculating the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convolution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[14]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-1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964151-7791-4AEE-8269-72D3F11E325F}"/>
              </a:ext>
            </a:extLst>
          </p:cNvPr>
          <p:cNvSpPr/>
          <p:nvPr/>
        </p:nvSpPr>
        <p:spPr>
          <a:xfrm>
            <a:off x="3044723" y="3244334"/>
            <a:ext cx="305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56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75C6-29A6-41A1-87C7-0FC9CB8C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(12)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1A422-1526-46D9-A00E-5D33FEB14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0" t="8829" r="5314" b="24672"/>
          <a:stretch/>
        </p:blipFill>
        <p:spPr>
          <a:xfrm>
            <a:off x="2704607" y="2866806"/>
            <a:ext cx="3602977" cy="2007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36B0F-45B1-40FF-9C58-84807F9103E8}"/>
              </a:ext>
            </a:extLst>
          </p:cNvPr>
          <p:cNvSpPr txBox="1"/>
          <p:nvPr/>
        </p:nvSpPr>
        <p:spPr>
          <a:xfrm>
            <a:off x="142875" y="895350"/>
            <a:ext cx="8905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First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let place the Filter matrix F to the left upper corner of the Input matrix I and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 calculate the sum of the dot products of the row vectors</a:t>
            </a:r>
            <a:r>
              <a:rPr lang="hu-HU" sz="1600" dirty="0">
                <a:latin typeface="+mn-lt"/>
              </a:rPr>
              <a:t>, to get the A0,0 </a:t>
            </a:r>
          </a:p>
          <a:p>
            <a:r>
              <a:rPr lang="hu-HU" sz="1600" dirty="0"/>
              <a:t>     </a:t>
            </a:r>
            <a:r>
              <a:rPr lang="hu-HU" sz="1600" dirty="0">
                <a:latin typeface="+mn-lt"/>
              </a:rPr>
              <a:t> element of the Actvation matrix, as indicated below, i.e.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F83829-F77F-4695-9D70-3760A5A26A6D}"/>
              </a:ext>
            </a:extLst>
          </p:cNvPr>
          <p:cNvGrpSpPr/>
          <p:nvPr/>
        </p:nvGrpSpPr>
        <p:grpSpPr>
          <a:xfrm>
            <a:off x="3419475" y="1743075"/>
            <a:ext cx="2276475" cy="1085850"/>
            <a:chOff x="3409950" y="1733550"/>
            <a:chExt cx="2209259" cy="9943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2F067E-2E35-4783-B90D-82D8BE0A0CCA}"/>
                </a:ext>
              </a:extLst>
            </p:cNvPr>
            <p:cNvSpPr txBox="1"/>
            <p:nvPr/>
          </p:nvSpPr>
          <p:spPr>
            <a:xfrm>
              <a:off x="3409950" y="1733550"/>
              <a:ext cx="2209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>
                  <a:latin typeface="+mn-lt"/>
                </a:rPr>
                <a:t>A0,0 = </a:t>
              </a:r>
              <a:r>
                <a:rPr lang="hu-HU" sz="2400" dirty="0">
                  <a:latin typeface="+mn-lt"/>
                </a:rPr>
                <a:t>∑</a:t>
              </a:r>
              <a:r>
                <a:rPr lang="hu-HU" sz="1600" dirty="0">
                  <a:latin typeface="+mn-lt"/>
                </a:rPr>
                <a:t> Fi,j * Ii,j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44A34A-9ED2-4940-BBAE-3771D7E2E382}"/>
                </a:ext>
              </a:extLst>
            </p:cNvPr>
            <p:cNvSpPr txBox="1"/>
            <p:nvPr/>
          </p:nvSpPr>
          <p:spPr>
            <a:xfrm>
              <a:off x="4010024" y="2143125"/>
              <a:ext cx="155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>
                  <a:latin typeface="+mn-lt"/>
                </a:rPr>
                <a:t>i  = 0, 2</a:t>
              </a:r>
            </a:p>
            <a:p>
              <a:r>
                <a:rPr lang="hu-HU" sz="1600" dirty="0">
                  <a:latin typeface="+mn-lt"/>
                </a:rPr>
                <a:t>j = 0, 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D4749C-4DA9-4187-BF7F-11214B96374F}"/>
              </a:ext>
            </a:extLst>
          </p:cNvPr>
          <p:cNvSpPr txBox="1"/>
          <p:nvPr/>
        </p:nvSpPr>
        <p:spPr>
          <a:xfrm>
            <a:off x="3209925" y="5057775"/>
            <a:ext cx="79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I(5,5)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E0AB7-CC13-4426-BB53-833B3D3B6BD1}"/>
              </a:ext>
            </a:extLst>
          </p:cNvPr>
          <p:cNvSpPr txBox="1"/>
          <p:nvPr/>
        </p:nvSpPr>
        <p:spPr>
          <a:xfrm>
            <a:off x="5172075" y="4619625"/>
            <a:ext cx="913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A(3,3)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B4FD8-F35F-41BA-ADE1-18F10DD410AB}"/>
              </a:ext>
            </a:extLst>
          </p:cNvPr>
          <p:cNvSpPr txBox="1"/>
          <p:nvPr/>
        </p:nvSpPr>
        <p:spPr>
          <a:xfrm>
            <a:off x="104775" y="519113"/>
            <a:ext cx="8943975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for calculating the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convolution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[14]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5607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5819-419D-4A11-9EEE-9BC70350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(13)</a:t>
            </a:r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022B5-A627-4B50-BB83-BFF74140477F}"/>
              </a:ext>
            </a:extLst>
          </p:cNvPr>
          <p:cNvSpPr txBox="1"/>
          <p:nvPr/>
        </p:nvSpPr>
        <p:spPr>
          <a:xfrm>
            <a:off x="238125" y="885825"/>
            <a:ext cx="8670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Then the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Filter matrix is slided towards the right </a:t>
            </a:r>
            <a:r>
              <a:rPr lang="hu-HU" sz="1600" dirty="0">
                <a:latin typeface="+mn-lt"/>
              </a:rPr>
              <a:t>by one (or more positions, </a:t>
            </a:r>
          </a:p>
          <a:p>
            <a:r>
              <a:rPr lang="hu-HU" sz="1600" dirty="0"/>
              <a:t>     </a:t>
            </a:r>
            <a:r>
              <a:rPr lang="hu-HU" sz="1600" dirty="0">
                <a:latin typeface="+mn-lt"/>
              </a:rPr>
              <a:t> called the stride) and the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calculation </a:t>
            </a:r>
            <a:r>
              <a:rPr lang="hu-HU" sz="1600" dirty="0">
                <a:solidFill>
                  <a:srgbClr val="0070C0"/>
                </a:solidFill>
              </a:rPr>
              <a:t>is repeated </a:t>
            </a:r>
            <a:r>
              <a:rPr lang="hu-HU" sz="1600" dirty="0"/>
              <a:t>for the A0,1 element, as</a:t>
            </a:r>
          </a:p>
          <a:p>
            <a:r>
              <a:rPr lang="hu-HU" sz="1600" dirty="0"/>
              <a:t>      seen below for a stride of 1.</a:t>
            </a:r>
            <a:endParaRPr lang="hu-HU" sz="16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63702-66B4-41AF-9982-22DA75119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2" t="9028" r="4744" b="23921"/>
          <a:stretch/>
        </p:blipFill>
        <p:spPr>
          <a:xfrm>
            <a:off x="2828925" y="2918428"/>
            <a:ext cx="3626671" cy="20326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E2361-18AD-4800-AD9A-B723AD48989D}"/>
              </a:ext>
            </a:extLst>
          </p:cNvPr>
          <p:cNvGrpSpPr/>
          <p:nvPr/>
        </p:nvGrpSpPr>
        <p:grpSpPr>
          <a:xfrm>
            <a:off x="3257550" y="1752600"/>
            <a:ext cx="2391279" cy="913793"/>
            <a:chOff x="3409950" y="2124075"/>
            <a:chExt cx="2153154" cy="7581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C8CCAF-B723-42C2-9E4A-85C800CCD577}"/>
                </a:ext>
              </a:extLst>
            </p:cNvPr>
            <p:cNvSpPr txBox="1"/>
            <p:nvPr/>
          </p:nvSpPr>
          <p:spPr>
            <a:xfrm>
              <a:off x="3409950" y="2124075"/>
              <a:ext cx="2153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>
                  <a:latin typeface="+mn-lt"/>
                </a:rPr>
                <a:t>A0,1 = </a:t>
              </a:r>
              <a:r>
                <a:rPr lang="hu-HU" sz="2400" dirty="0">
                  <a:latin typeface="+mn-lt"/>
                </a:rPr>
                <a:t>∑</a:t>
              </a:r>
              <a:r>
                <a:rPr lang="hu-HU" sz="1600" dirty="0">
                  <a:latin typeface="+mn-lt"/>
                </a:rPr>
                <a:t> Fi,j * Ii,j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C4873D-34B4-4F09-8F2C-B55A1D9FEFB5}"/>
                </a:ext>
              </a:extLst>
            </p:cNvPr>
            <p:cNvSpPr txBox="1"/>
            <p:nvPr/>
          </p:nvSpPr>
          <p:spPr>
            <a:xfrm>
              <a:off x="3984294" y="2448132"/>
              <a:ext cx="1552575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>
                  <a:latin typeface="+mn-lt"/>
                </a:rPr>
                <a:t>i  = 1, 3</a:t>
              </a:r>
            </a:p>
            <a:p>
              <a:r>
                <a:rPr lang="hu-HU" sz="1400" dirty="0">
                  <a:latin typeface="+mn-lt"/>
                </a:rPr>
                <a:t>J = 0,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AD046CB-0598-4C1A-B6B1-630261B23D1E}"/>
              </a:ext>
            </a:extLst>
          </p:cNvPr>
          <p:cNvSpPr txBox="1"/>
          <p:nvPr/>
        </p:nvSpPr>
        <p:spPr>
          <a:xfrm>
            <a:off x="3390901" y="5114925"/>
            <a:ext cx="801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I(5,5)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25129-4C8C-42EE-91C1-149E5E0CA20A}"/>
              </a:ext>
            </a:extLst>
          </p:cNvPr>
          <p:cNvSpPr txBox="1"/>
          <p:nvPr/>
        </p:nvSpPr>
        <p:spPr>
          <a:xfrm>
            <a:off x="5295900" y="5105399"/>
            <a:ext cx="88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A(3.3)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C5D402-16C0-4648-90EC-4C697506544D}"/>
              </a:ext>
            </a:extLst>
          </p:cNvPr>
          <p:cNvSpPr/>
          <p:nvPr/>
        </p:nvSpPr>
        <p:spPr bwMode="auto">
          <a:xfrm>
            <a:off x="5534025" y="3417265"/>
            <a:ext cx="382390" cy="3641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0AEF5-037F-4A21-B796-ADFA6A99400E}"/>
              </a:ext>
            </a:extLst>
          </p:cNvPr>
          <p:cNvSpPr txBox="1"/>
          <p:nvPr/>
        </p:nvSpPr>
        <p:spPr>
          <a:xfrm>
            <a:off x="123825" y="519113"/>
            <a:ext cx="8924925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for calculating the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convolution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[14]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-3</a:t>
            </a:r>
          </a:p>
        </p:txBody>
      </p:sp>
    </p:spTree>
    <p:extLst>
      <p:ext uri="{BB962C8B-B14F-4D97-AF65-F5344CB8AC3E}">
        <p14:creationId xmlns:p14="http://schemas.microsoft.com/office/powerpoint/2010/main" val="17581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99CC-2C3B-4677-8147-BB409069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(14)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6D9BE-D7F6-45BD-AB75-7874B9B5227E}"/>
              </a:ext>
            </a:extLst>
          </p:cNvPr>
          <p:cNvSpPr txBox="1"/>
          <p:nvPr/>
        </p:nvSpPr>
        <p:spPr>
          <a:xfrm>
            <a:off x="295275" y="885825"/>
            <a:ext cx="9523916" cy="140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Subsequently, the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Filter matrix is slided repeatedly towards the right until the 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     boundary of the Input matrix is reached</a:t>
            </a:r>
            <a:r>
              <a:rPr lang="hu-HU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Next the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Filter matrix F is slided one row below the left corner </a:t>
            </a:r>
            <a:r>
              <a:rPr lang="hu-HU" sz="1600" dirty="0">
                <a:solidFill>
                  <a:srgbClr val="0070C0"/>
                </a:solidFill>
              </a:rPr>
              <a:t>and the process is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 repeated until the entire Input matrix has been processed</a:t>
            </a:r>
            <a:r>
              <a:rPr lang="hu-HU" sz="1600" dirty="0"/>
              <a:t>, as indicated in the</a:t>
            </a:r>
          </a:p>
          <a:p>
            <a:r>
              <a:rPr lang="hu-HU" sz="1600" dirty="0"/>
              <a:t>      next Figure.</a:t>
            </a:r>
            <a:endParaRPr lang="hu-HU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2B81D-2AC8-4FD1-BD37-DCE2A7837BF2}"/>
              </a:ext>
            </a:extLst>
          </p:cNvPr>
          <p:cNvSpPr txBox="1"/>
          <p:nvPr/>
        </p:nvSpPr>
        <p:spPr>
          <a:xfrm>
            <a:off x="76201" y="519113"/>
            <a:ext cx="897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for calculating the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convolution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[14]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-4</a:t>
            </a:r>
          </a:p>
        </p:txBody>
      </p:sp>
    </p:spTree>
    <p:extLst>
      <p:ext uri="{BB962C8B-B14F-4D97-AF65-F5344CB8AC3E}">
        <p14:creationId xmlns:p14="http://schemas.microsoft.com/office/powerpoint/2010/main" val="27502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25E7-8F4B-43D5-814D-0DB4DC74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(15)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16DA7-A2D6-4927-A77D-47C1340E3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9" t="11187" r="6132" b="24107"/>
          <a:stretch/>
        </p:blipFill>
        <p:spPr>
          <a:xfrm>
            <a:off x="4673831" y="3923101"/>
            <a:ext cx="3651020" cy="2096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77D057-5C02-4220-BBC1-528FA8F9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0" t="10934" r="6268" b="24175"/>
          <a:stretch/>
        </p:blipFill>
        <p:spPr>
          <a:xfrm>
            <a:off x="787567" y="3935530"/>
            <a:ext cx="3578397" cy="205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D843A-19DE-4819-9AF8-A48AF84A86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0" t="8830" r="5314" b="24236"/>
          <a:stretch/>
        </p:blipFill>
        <p:spPr>
          <a:xfrm>
            <a:off x="876300" y="1161832"/>
            <a:ext cx="3564384" cy="1999466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8418F-93CB-407C-8469-FB3F43A803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82" t="9028" r="4744" b="24206"/>
          <a:stretch/>
        </p:blipFill>
        <p:spPr>
          <a:xfrm>
            <a:off x="4701804" y="1161831"/>
            <a:ext cx="3582591" cy="19994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25CD2C-7807-41F0-A73C-CBF8BE7B6A80}"/>
              </a:ext>
            </a:extLst>
          </p:cNvPr>
          <p:cNvSpPr txBox="1"/>
          <p:nvPr/>
        </p:nvSpPr>
        <p:spPr>
          <a:xfrm>
            <a:off x="1419226" y="3257550"/>
            <a:ext cx="801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I(5,5)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D298A-A882-4F3D-B41D-49123848ACBA}"/>
              </a:ext>
            </a:extLst>
          </p:cNvPr>
          <p:cNvSpPr txBox="1"/>
          <p:nvPr/>
        </p:nvSpPr>
        <p:spPr>
          <a:xfrm>
            <a:off x="5343526" y="3267075"/>
            <a:ext cx="801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I(5,5)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57BD0-8539-4456-8AF5-1A4BCCCD54B5}"/>
              </a:ext>
            </a:extLst>
          </p:cNvPr>
          <p:cNvSpPr txBox="1"/>
          <p:nvPr/>
        </p:nvSpPr>
        <p:spPr>
          <a:xfrm>
            <a:off x="1419226" y="6076950"/>
            <a:ext cx="801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I(5,5)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9044D-BEA1-45C3-A59C-AD75E26A60BA}"/>
              </a:ext>
            </a:extLst>
          </p:cNvPr>
          <p:cNvSpPr txBox="1"/>
          <p:nvPr/>
        </p:nvSpPr>
        <p:spPr>
          <a:xfrm>
            <a:off x="5372101" y="6067425"/>
            <a:ext cx="801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I(5,5)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77891-0ABC-44B9-ADDD-AE77E5220D34}"/>
              </a:ext>
            </a:extLst>
          </p:cNvPr>
          <p:cNvSpPr txBox="1"/>
          <p:nvPr/>
        </p:nvSpPr>
        <p:spPr>
          <a:xfrm>
            <a:off x="7115176" y="2943225"/>
            <a:ext cx="923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A(3.3)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1D7EE-EBFE-48C9-B7A2-C047D333C70C}"/>
              </a:ext>
            </a:extLst>
          </p:cNvPr>
          <p:cNvSpPr txBox="1"/>
          <p:nvPr/>
        </p:nvSpPr>
        <p:spPr>
          <a:xfrm>
            <a:off x="7153276" y="5781674"/>
            <a:ext cx="94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A(3.3)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9917CF-946F-46BA-A132-5D0EA866B707}"/>
              </a:ext>
            </a:extLst>
          </p:cNvPr>
          <p:cNvSpPr txBox="1"/>
          <p:nvPr/>
        </p:nvSpPr>
        <p:spPr>
          <a:xfrm>
            <a:off x="3152776" y="5762624"/>
            <a:ext cx="94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A(3.3)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9B49E9-9E08-4567-9163-ECD6752E8A01}"/>
              </a:ext>
            </a:extLst>
          </p:cNvPr>
          <p:cNvSpPr txBox="1"/>
          <p:nvPr/>
        </p:nvSpPr>
        <p:spPr>
          <a:xfrm>
            <a:off x="3228976" y="2933700"/>
            <a:ext cx="923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A(0,0)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C309C-4D19-4D59-B83F-E3BDB47FC9C8}"/>
              </a:ext>
            </a:extLst>
          </p:cNvPr>
          <p:cNvSpPr/>
          <p:nvPr/>
        </p:nvSpPr>
        <p:spPr bwMode="auto">
          <a:xfrm>
            <a:off x="3174512" y="1650710"/>
            <a:ext cx="387007" cy="3604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3FB08F-86A5-40B4-B358-41F9198E7AD1}"/>
              </a:ext>
            </a:extLst>
          </p:cNvPr>
          <p:cNvSpPr/>
          <p:nvPr/>
        </p:nvSpPr>
        <p:spPr bwMode="auto">
          <a:xfrm>
            <a:off x="7372350" y="1655140"/>
            <a:ext cx="382390" cy="3641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D8A3D-6FBF-497A-9ADD-F2C5A287CBCE}"/>
              </a:ext>
            </a:extLst>
          </p:cNvPr>
          <p:cNvSpPr/>
          <p:nvPr/>
        </p:nvSpPr>
        <p:spPr bwMode="auto">
          <a:xfrm>
            <a:off x="3493224" y="5176390"/>
            <a:ext cx="399021" cy="3863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2A0F46-EA31-437F-A70F-4E778459B4C4}"/>
              </a:ext>
            </a:extLst>
          </p:cNvPr>
          <p:cNvSpPr/>
          <p:nvPr/>
        </p:nvSpPr>
        <p:spPr bwMode="auto">
          <a:xfrm>
            <a:off x="7814807" y="5183340"/>
            <a:ext cx="403200" cy="3908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953AFF-5631-4323-B3F6-8CA6659A1F3C}"/>
              </a:ext>
            </a:extLst>
          </p:cNvPr>
          <p:cNvSpPr txBox="1"/>
          <p:nvPr/>
        </p:nvSpPr>
        <p:spPr>
          <a:xfrm>
            <a:off x="104774" y="500063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</a:rPr>
              <a:t>Example for calculating the </a:t>
            </a:r>
            <a:r>
              <a:rPr lang="hu-HU" dirty="0" err="1">
                <a:solidFill>
                  <a:schemeClr val="accent6"/>
                </a:solidFill>
              </a:rPr>
              <a:t>convolution</a:t>
            </a:r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/>
              <a:t>[14]</a:t>
            </a:r>
            <a:r>
              <a:rPr lang="hu-HU" dirty="0">
                <a:solidFill>
                  <a:schemeClr val="accent6"/>
                </a:solidFill>
              </a:rPr>
              <a:t> -5</a:t>
            </a:r>
          </a:p>
        </p:txBody>
      </p:sp>
    </p:spTree>
    <p:extLst>
      <p:ext uri="{BB962C8B-B14F-4D97-AF65-F5344CB8AC3E}">
        <p14:creationId xmlns:p14="http://schemas.microsoft.com/office/powerpoint/2010/main" val="21886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626D-B1E7-4BBB-A20A-99471CC5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(16)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A5EFB2-1BDC-4413-8902-89D21177BE9E}"/>
              </a:ext>
            </a:extLst>
          </p:cNvPr>
          <p:cNvSpPr txBox="1"/>
          <p:nvPr/>
        </p:nvSpPr>
        <p:spPr>
          <a:xfrm>
            <a:off x="107950" y="1162050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In general, the </a:t>
            </a:r>
            <a:r>
              <a:rPr lang="hu-HU" sz="1600" dirty="0">
                <a:solidFill>
                  <a:srgbClr val="0070C0"/>
                </a:solidFill>
              </a:rPr>
              <a:t>convolution of a filter matrix F(u,v) and the Input matrix (I(n,m)</a:t>
            </a:r>
          </a:p>
          <a:p>
            <a:r>
              <a:rPr lang="hu-HU" sz="1600" dirty="0"/>
              <a:t>  results in the </a:t>
            </a:r>
            <a:r>
              <a:rPr lang="hu-HU" sz="1600" dirty="0">
                <a:solidFill>
                  <a:srgbClr val="FF0000"/>
                </a:solidFill>
              </a:rPr>
              <a:t>Activation matrix (A(n-u, m-v)) </a:t>
            </a:r>
            <a:r>
              <a:rPr lang="hu-HU" sz="1600" dirty="0"/>
              <a:t>that is calculated as follows: </a:t>
            </a:r>
            <a:endParaRPr lang="hu-HU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D4C2D-6513-4752-80F4-29014AA564B1}"/>
              </a:ext>
            </a:extLst>
          </p:cNvPr>
          <p:cNvSpPr txBox="1"/>
          <p:nvPr/>
        </p:nvSpPr>
        <p:spPr>
          <a:xfrm>
            <a:off x="2876550" y="1866900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+mn-lt"/>
              </a:rPr>
              <a:t>Ai,j = </a:t>
            </a:r>
            <a:r>
              <a:rPr lang="hu-HU" sz="2400" dirty="0">
                <a:latin typeface="+mn-lt"/>
              </a:rPr>
              <a:t>∑</a:t>
            </a:r>
            <a:r>
              <a:rPr lang="hu-HU" sz="1600" dirty="0">
                <a:latin typeface="+mn-lt"/>
              </a:rPr>
              <a:t> Fi,j * Ii+k,j+l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E52CF-7C1C-408E-832F-A31A77F19149}"/>
              </a:ext>
            </a:extLst>
          </p:cNvPr>
          <p:cNvSpPr txBox="1"/>
          <p:nvPr/>
        </p:nvSpPr>
        <p:spPr>
          <a:xfrm>
            <a:off x="3086100" y="2343150"/>
            <a:ext cx="164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n-lt"/>
              </a:rPr>
              <a:t>i  = 0, u-1</a:t>
            </a:r>
          </a:p>
          <a:p>
            <a:r>
              <a:rPr lang="hu-HU" sz="1400" dirty="0">
                <a:latin typeface="+mn-lt"/>
              </a:rPr>
              <a:t>j =  0, v-1</a:t>
            </a:r>
          </a:p>
          <a:p>
            <a:r>
              <a:rPr lang="hu-HU" sz="1400" dirty="0"/>
              <a:t>k = 0,n-u-1</a:t>
            </a:r>
          </a:p>
          <a:p>
            <a:r>
              <a:rPr lang="hu-HU" sz="1400" dirty="0"/>
              <a:t>l = 0, m-v-1</a:t>
            </a:r>
            <a:endParaRPr lang="hu-HU" sz="14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7B66F-EFE1-433D-B32F-76B80D4F37A9}"/>
              </a:ext>
            </a:extLst>
          </p:cNvPr>
          <p:cNvSpPr txBox="1"/>
          <p:nvPr/>
        </p:nvSpPr>
        <p:spPr>
          <a:xfrm>
            <a:off x="123826" y="517525"/>
            <a:ext cx="8677274" cy="66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Computing the convolution (here dot product) of the image and the </a:t>
            </a:r>
          </a:p>
          <a:p>
            <a:r>
              <a:rPr lang="hu-HU" dirty="0">
                <a:solidFill>
                  <a:schemeClr val="accent6"/>
                </a:solidFill>
              </a:rPr>
              <a:t>  filter </a:t>
            </a:r>
            <a:r>
              <a:rPr lang="hu-HU" dirty="0" err="1">
                <a:solidFill>
                  <a:schemeClr val="accent6"/>
                </a:solidFill>
              </a:rPr>
              <a:t>matrix</a:t>
            </a:r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/>
              <a:t>[14]</a:t>
            </a:r>
          </a:p>
        </p:txBody>
      </p:sp>
    </p:spTree>
    <p:extLst>
      <p:ext uri="{BB962C8B-B14F-4D97-AF65-F5344CB8AC3E}">
        <p14:creationId xmlns:p14="http://schemas.microsoft.com/office/powerpoint/2010/main" val="24060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E70A-52E9-42BE-AD8D-F12BF79A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(17)</a:t>
            </a:r>
            <a:endParaRPr lang="hu-H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43A1C5-F51D-45CD-8DE5-3BBCEE229FE5}"/>
              </a:ext>
            </a:extLst>
          </p:cNvPr>
          <p:cNvGrpSpPr/>
          <p:nvPr/>
        </p:nvGrpSpPr>
        <p:grpSpPr>
          <a:xfrm>
            <a:off x="3533775" y="1438274"/>
            <a:ext cx="2066925" cy="1362075"/>
            <a:chOff x="2076450" y="3434442"/>
            <a:chExt cx="2114550" cy="15136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1694A6-0E80-42A3-97AD-1AC597BC1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204" t="2898" r="24366" b="4076"/>
            <a:stretch/>
          </p:blipFill>
          <p:spPr>
            <a:xfrm>
              <a:off x="2076450" y="3434442"/>
              <a:ext cx="2114550" cy="151360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9778DC7-2E0B-431F-8D17-AAD92A3EE0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59000" y="3543300"/>
              <a:ext cx="0" cy="140474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CAB4EDD-106F-4945-9768-39E2FF1817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8300" y="3514725"/>
              <a:ext cx="0" cy="140474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E91DA3D-602A-4E5A-A527-BEDB329FF638}"/>
              </a:ext>
            </a:extLst>
          </p:cNvPr>
          <p:cNvSpPr txBox="1"/>
          <p:nvPr/>
        </p:nvSpPr>
        <p:spPr>
          <a:xfrm>
            <a:off x="95251" y="523874"/>
            <a:ext cx="806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Another example for calculating the convolution on a real life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A1303-DC19-4B64-90A3-91D4ACB6A096}"/>
              </a:ext>
            </a:extLst>
          </p:cNvPr>
          <p:cNvSpPr txBox="1"/>
          <p:nvPr/>
        </p:nvSpPr>
        <p:spPr>
          <a:xfrm>
            <a:off x="4181476" y="2867025"/>
            <a:ext cx="852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F(3,3)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E2B04-7C4C-4C2E-9CB8-ADA30552E938}"/>
              </a:ext>
            </a:extLst>
          </p:cNvPr>
          <p:cNvSpPr txBox="1"/>
          <p:nvPr/>
        </p:nvSpPr>
        <p:spPr>
          <a:xfrm>
            <a:off x="152400" y="3352800"/>
            <a:ext cx="7184718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We note that the above filter sharpens the contours, as seen below.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4650BD-C5ED-49AF-901C-35AF42F417BC}"/>
              </a:ext>
            </a:extLst>
          </p:cNvPr>
          <p:cNvSpPr txBox="1"/>
          <p:nvPr/>
        </p:nvSpPr>
        <p:spPr>
          <a:xfrm>
            <a:off x="123825" y="876300"/>
            <a:ext cx="478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Let choose the Filter matrix as </a:t>
            </a:r>
            <a:r>
              <a:rPr lang="hu-HU" sz="1600" dirty="0" err="1">
                <a:latin typeface="+mn-lt"/>
              </a:rPr>
              <a:t>follow</a:t>
            </a:r>
            <a:r>
              <a:rPr lang="hu-HU" sz="1600" dirty="0">
                <a:latin typeface="+mn-lt"/>
              </a:rPr>
              <a:t> [15]:</a:t>
            </a:r>
          </a:p>
        </p:txBody>
      </p:sp>
    </p:spTree>
    <p:extLst>
      <p:ext uri="{BB962C8B-B14F-4D97-AF65-F5344CB8AC3E}">
        <p14:creationId xmlns:p14="http://schemas.microsoft.com/office/powerpoint/2010/main" val="41843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F1CC-5A63-4974-AE5A-767AD3B6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(18)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9CD47-BF22-4152-824C-8AD9C2F69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" t="8148" r="1354" b="17223"/>
          <a:stretch/>
        </p:blipFill>
        <p:spPr>
          <a:xfrm>
            <a:off x="107950" y="1276350"/>
            <a:ext cx="8912225" cy="3838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EE1217-10B6-41A8-983F-88AEC85C6F3E}"/>
              </a:ext>
            </a:extLst>
          </p:cNvPr>
          <p:cNvSpPr txBox="1"/>
          <p:nvPr/>
        </p:nvSpPr>
        <p:spPr>
          <a:xfrm>
            <a:off x="104775" y="507999"/>
            <a:ext cx="5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Example 2 for calculating the </a:t>
            </a:r>
            <a:r>
              <a:rPr lang="hu-HU" dirty="0" err="1">
                <a:solidFill>
                  <a:schemeClr val="accent6"/>
                </a:solidFill>
                <a:latin typeface="+mn-lt"/>
              </a:rPr>
              <a:t>convolution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252B3-0326-4E96-9404-7F2E2F670CB0}"/>
              </a:ext>
            </a:extLst>
          </p:cNvPr>
          <p:cNvSpPr txBox="1"/>
          <p:nvPr/>
        </p:nvSpPr>
        <p:spPr>
          <a:xfrm>
            <a:off x="107950" y="5372100"/>
            <a:ext cx="86671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>
                <a:latin typeface="+mn-lt"/>
              </a:rPr>
              <a:t>Note that </a:t>
            </a:r>
            <a:r>
              <a:rPr lang="hu-HU" sz="1600" dirty="0"/>
              <a:t>indexing is chosen in the above Figure differently </a:t>
            </a:r>
            <a:r>
              <a:rPr lang="hu-HU" sz="1600" dirty="0">
                <a:latin typeface="+mn-lt"/>
              </a:rPr>
              <a:t>than before.</a:t>
            </a:r>
          </a:p>
          <a:p>
            <a:r>
              <a:rPr lang="hu-HU" sz="1600" dirty="0"/>
              <a:t>We would get the same kind of indexing as before if the Input matrix would be</a:t>
            </a:r>
          </a:p>
          <a:p>
            <a:r>
              <a:rPr lang="hu-HU" sz="1600" dirty="0"/>
              <a:t>  padded before calculating the convolution on all four sides by 00-valued pixels.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1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 Overview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E1AC6-DFBC-4D35-8967-4A3F2BF7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(19)</a:t>
            </a:r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25CA0-217B-4883-95DC-DD9956251346}"/>
              </a:ext>
            </a:extLst>
          </p:cNvPr>
          <p:cNvSpPr txBox="1"/>
          <p:nvPr/>
        </p:nvSpPr>
        <p:spPr>
          <a:xfrm>
            <a:off x="95250" y="514349"/>
            <a:ext cx="4781549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Subsampling (Down sampling) 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C1415-B8DC-4FFC-8CEB-718F85B02169}"/>
              </a:ext>
            </a:extLst>
          </p:cNvPr>
          <p:cNvSpPr txBox="1"/>
          <p:nvPr/>
        </p:nvSpPr>
        <p:spPr>
          <a:xfrm>
            <a:off x="107950" y="904875"/>
            <a:ext cx="845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It is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performed on layers following a convolutional layer</a:t>
            </a:r>
            <a:r>
              <a:rPr lang="hu-HU" sz="1600" dirty="0">
                <a:latin typeface="+mn-lt"/>
              </a:rPr>
              <a:t>, as seen in the example</a:t>
            </a:r>
          </a:p>
          <a:p>
            <a:r>
              <a:rPr lang="hu-HU" sz="1600" dirty="0"/>
              <a:t>Convolutional NN (see below).</a:t>
            </a:r>
            <a:endParaRPr lang="hu-HU" sz="16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EAAEDA-B4C4-4591-93F6-69AA31E64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" t="1781" r="208" b="-1781"/>
          <a:stretch/>
        </p:blipFill>
        <p:spPr>
          <a:xfrm>
            <a:off x="104775" y="1765081"/>
            <a:ext cx="9039225" cy="33307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5C504F-43F2-4D00-9EC9-40EB4DA1C907}"/>
              </a:ext>
            </a:extLst>
          </p:cNvPr>
          <p:cNvSpPr txBox="1"/>
          <p:nvPr/>
        </p:nvSpPr>
        <p:spPr>
          <a:xfrm>
            <a:off x="2962275" y="5229225"/>
            <a:ext cx="4210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Figure: Example convolutional NN [13]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6AA843-E1C8-40EF-A5E6-8AAD5E4458E2}"/>
              </a:ext>
            </a:extLst>
          </p:cNvPr>
          <p:cNvSpPr/>
          <p:nvPr/>
        </p:nvSpPr>
        <p:spPr bwMode="auto">
          <a:xfrm>
            <a:off x="2724150" y="4048126"/>
            <a:ext cx="1200150" cy="4719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DC5B4E-FA45-462E-88E0-DBBCD5D382E5}"/>
              </a:ext>
            </a:extLst>
          </p:cNvPr>
          <p:cNvSpPr/>
          <p:nvPr/>
        </p:nvSpPr>
        <p:spPr bwMode="auto">
          <a:xfrm>
            <a:off x="5505450" y="4286251"/>
            <a:ext cx="1200150" cy="4719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5185C-2AEE-4418-AD3D-3218E4A53429}"/>
              </a:ext>
            </a:extLst>
          </p:cNvPr>
          <p:cNvSpPr txBox="1"/>
          <p:nvPr/>
        </p:nvSpPr>
        <p:spPr>
          <a:xfrm>
            <a:off x="171449" y="5953125"/>
            <a:ext cx="8663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Its </a:t>
            </a:r>
            <a:r>
              <a:rPr lang="hu-HU" sz="1600" dirty="0">
                <a:solidFill>
                  <a:srgbClr val="FF0000"/>
                </a:solidFill>
              </a:rPr>
              <a:t>aim</a:t>
            </a:r>
            <a:r>
              <a:rPr lang="hu-HU" sz="1600" dirty="0"/>
              <a:t> is </a:t>
            </a:r>
            <a:r>
              <a:rPr lang="hu-HU" sz="1600" dirty="0">
                <a:solidFill>
                  <a:srgbClr val="0070C0"/>
                </a:solidFill>
              </a:rPr>
              <a:t>to reduce the spatial dimension of the Activation layer </a:t>
            </a:r>
            <a:r>
              <a:rPr lang="hu-HU" sz="1600" dirty="0"/>
              <a:t>(Feature map)</a:t>
            </a:r>
          </a:p>
          <a:p>
            <a:r>
              <a:rPr lang="hu-HU" sz="1600" dirty="0"/>
              <a:t>      and thus </a:t>
            </a:r>
            <a:r>
              <a:rPr lang="hu-HU" sz="1600" dirty="0">
                <a:solidFill>
                  <a:srgbClr val="0070C0"/>
                </a:solidFill>
              </a:rPr>
              <a:t>to reduce the computational overhead</a:t>
            </a:r>
            <a:r>
              <a:rPr lang="hu-H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67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1FBC-88A9-4097-B0B4-4BD2BFEF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(20)</a:t>
            </a:r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97EDC-119C-4F52-83BC-4C05E02B4E89}"/>
              </a:ext>
            </a:extLst>
          </p:cNvPr>
          <p:cNvSpPr txBox="1"/>
          <p:nvPr/>
        </p:nvSpPr>
        <p:spPr>
          <a:xfrm>
            <a:off x="133351" y="523874"/>
            <a:ext cx="479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Subsampling (Down sampling) </a:t>
            </a:r>
            <a:r>
              <a:rPr lang="hu-HU" dirty="0">
                <a:latin typeface="+mn-lt"/>
              </a:rPr>
              <a:t>[16]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DD47B-8CEF-46F6-9F85-3DE1142FCD28}"/>
              </a:ext>
            </a:extLst>
          </p:cNvPr>
          <p:cNvSpPr txBox="1"/>
          <p:nvPr/>
        </p:nvSpPr>
        <p:spPr>
          <a:xfrm>
            <a:off x="323850" y="904874"/>
            <a:ext cx="873896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Subsamling is performed much like the convolution operation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by using a sliding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  window </a:t>
            </a:r>
            <a:r>
              <a:rPr lang="hu-HU" sz="1600" dirty="0"/>
              <a:t>(e.g. A 2x2 window) that is moved accross the activation layer by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     one or </a:t>
            </a:r>
            <a:r>
              <a:rPr lang="hu-HU" sz="1600" dirty="0">
                <a:latin typeface="+mn-lt"/>
              </a:rPr>
              <a:t>multiple units (called strides).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Subsampling </a:t>
            </a:r>
            <a:r>
              <a:rPr lang="hu-HU" sz="1600" dirty="0">
                <a:solidFill>
                  <a:srgbClr val="0070C0"/>
                </a:solidFill>
              </a:rPr>
              <a:t>replaces the values within the window by a single value that is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     typically the maximum value observable in the window </a:t>
            </a:r>
            <a:r>
              <a:rPr lang="hu-HU" sz="1600" dirty="0"/>
              <a:t>(called max polling),</a:t>
            </a:r>
          </a:p>
          <a:p>
            <a:r>
              <a:rPr lang="hu-HU" sz="1600" dirty="0"/>
              <a:t>      as seen in the Figure below.</a:t>
            </a:r>
            <a:endParaRPr lang="hu-HU" sz="16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E9D88-48F3-48F5-816D-4481504D649E}"/>
              </a:ext>
            </a:extLst>
          </p:cNvPr>
          <p:cNvSpPr txBox="1"/>
          <p:nvPr/>
        </p:nvSpPr>
        <p:spPr>
          <a:xfrm>
            <a:off x="180975" y="3962400"/>
            <a:ext cx="220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+mn-lt"/>
              </a:rPr>
              <a:t>Figure: Principle of </a:t>
            </a:r>
          </a:p>
          <a:p>
            <a:pPr algn="ctr"/>
            <a:r>
              <a:rPr lang="hu-HU" sz="1600" dirty="0" err="1">
                <a:latin typeface="+mn-lt"/>
              </a:rPr>
              <a:t>subsampling</a:t>
            </a:r>
            <a:r>
              <a:rPr lang="hu-HU" sz="1600" dirty="0">
                <a:latin typeface="+mn-lt"/>
              </a:rPr>
              <a:t> [14]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C6CB89-3850-4B2F-9AD4-BC35B5FE6423}"/>
              </a:ext>
            </a:extLst>
          </p:cNvPr>
          <p:cNvGrpSpPr/>
          <p:nvPr/>
        </p:nvGrpSpPr>
        <p:grpSpPr>
          <a:xfrm>
            <a:off x="2407226" y="2419350"/>
            <a:ext cx="5549324" cy="4257675"/>
            <a:chOff x="2407226" y="2419350"/>
            <a:chExt cx="5260399" cy="42576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A94078-8D62-4AF2-A379-A1D3374D7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5782" r="-182" b="10706"/>
            <a:stretch/>
          </p:blipFill>
          <p:spPr>
            <a:xfrm>
              <a:off x="2407226" y="2419350"/>
              <a:ext cx="5260399" cy="425767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04CE35-3161-4616-AAFA-893E0801153A}"/>
                </a:ext>
              </a:extLst>
            </p:cNvPr>
            <p:cNvSpPr/>
            <p:nvPr/>
          </p:nvSpPr>
          <p:spPr bwMode="auto">
            <a:xfrm>
              <a:off x="4686300" y="4886325"/>
              <a:ext cx="1809750" cy="47119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D367B6-1884-48C2-8B41-E2D68EB2C810}"/>
                </a:ext>
              </a:extLst>
            </p:cNvPr>
            <p:cNvSpPr txBox="1"/>
            <p:nvPr/>
          </p:nvSpPr>
          <p:spPr>
            <a:xfrm>
              <a:off x="4381501" y="4924426"/>
              <a:ext cx="23628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+mn-lt"/>
                </a:rPr>
                <a:t>Max pooling with a</a:t>
              </a:r>
            </a:p>
            <a:p>
              <a:pPr algn="ctr"/>
              <a:r>
                <a:rPr lang="hu-HU" sz="1100" dirty="0"/>
                <a:t>2x2 window and a </a:t>
              </a:r>
              <a:r>
                <a:rPr lang="hu-HU" sz="1100" dirty="0">
                  <a:latin typeface="+mn-lt"/>
                </a:rPr>
                <a:t>stride of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1E3DB-C4FD-4DA4-94D8-7B75308A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Convolutional NNs (21)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20440-0E6F-4DEA-A2F6-F344422DD5B9}"/>
              </a:ext>
            </a:extLst>
          </p:cNvPr>
          <p:cNvSpPr txBox="1"/>
          <p:nvPr/>
        </p:nvSpPr>
        <p:spPr>
          <a:xfrm>
            <a:off x="95250" y="507999"/>
            <a:ext cx="210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Classification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1D44B-5AAF-46C7-81A9-182F8ED4A26C}"/>
              </a:ext>
            </a:extLst>
          </p:cNvPr>
          <p:cNvSpPr txBox="1"/>
          <p:nvPr/>
        </p:nvSpPr>
        <p:spPr>
          <a:xfrm>
            <a:off x="133350" y="895350"/>
            <a:ext cx="789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In convolutional NNs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feature extraction is followed by classification </a:t>
            </a:r>
            <a:r>
              <a:rPr lang="hu-HU" sz="1600" dirty="0">
                <a:latin typeface="+mn-lt"/>
              </a:rPr>
              <a:t>that is </a:t>
            </a:r>
          </a:p>
          <a:p>
            <a:r>
              <a:rPr lang="hu-HU" sz="1600" dirty="0"/>
              <a:t>  performed by a fully connected NN, as indicated below.</a:t>
            </a:r>
            <a:endParaRPr lang="hu-HU" sz="16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53951-2147-4992-B9DF-A11ED5F09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"/>
          <a:stretch/>
        </p:blipFill>
        <p:spPr>
          <a:xfrm>
            <a:off x="95250" y="1669831"/>
            <a:ext cx="9020175" cy="3330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5FDA49-9CE9-46EC-A34D-C40768F5D767}"/>
              </a:ext>
            </a:extLst>
          </p:cNvPr>
          <p:cNvSpPr txBox="1"/>
          <p:nvPr/>
        </p:nvSpPr>
        <p:spPr>
          <a:xfrm>
            <a:off x="2933700" y="5133975"/>
            <a:ext cx="422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Figure: Example convolutional NN [13]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B2828D-FB45-4CD8-9174-98665B443CC1}"/>
              </a:ext>
            </a:extLst>
          </p:cNvPr>
          <p:cNvSpPr/>
          <p:nvPr/>
        </p:nvSpPr>
        <p:spPr bwMode="auto">
          <a:xfrm>
            <a:off x="7534275" y="4581525"/>
            <a:ext cx="1514475" cy="4190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Application of NNs</a:t>
            </a:r>
            <a:endParaRPr kumimoji="0" lang="en-US" altLang="en-US" sz="19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510"/>
          <a:stretch/>
        </p:blipFill>
        <p:spPr>
          <a:xfrm>
            <a:off x="0" y="1494306"/>
            <a:ext cx="9144000" cy="46581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0989"/>
            <a:ext cx="5646097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dirty="0">
                <a:solidFill>
                  <a:schemeClr val="accent6"/>
                </a:solidFill>
                <a:latin typeface="+mn-lt"/>
              </a:rPr>
              <a:t>1.4 Application of NNs</a:t>
            </a:r>
          </a:p>
          <a:p>
            <a:r>
              <a:rPr lang="hu-HU" dirty="0">
                <a:solidFill>
                  <a:schemeClr val="accent6"/>
                </a:solidFill>
                <a:latin typeface="+mn-lt"/>
              </a:rPr>
              <a:t>     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Principle of using NNs for recognition</a:t>
            </a:r>
            <a:r>
              <a:rPr lang="hu-HU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[17]</a:t>
            </a:r>
            <a:r>
              <a:rPr lang="en-US" dirty="0">
                <a:latin typeface="+mn-lt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591506" y="6348188"/>
            <a:ext cx="3279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következtetés</a:t>
            </a:r>
            <a:r>
              <a:rPr lang="en-US" sz="1600" dirty="0" smtClean="0"/>
              <a:t>/</a:t>
            </a:r>
            <a:r>
              <a:rPr lang="en-US" sz="1600" dirty="0" err="1" smtClean="0"/>
              <a:t>felismerés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45223" y="6201111"/>
            <a:ext cx="214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gyakorlás</a:t>
            </a:r>
            <a:r>
              <a:rPr lang="en-US" sz="1600" dirty="0" smtClean="0"/>
              <a:t>/</a:t>
            </a:r>
            <a:r>
              <a:rPr lang="en-US" sz="1600" dirty="0" err="1" smtClean="0"/>
              <a:t>tanítás</a:t>
            </a:r>
            <a:r>
              <a:rPr lang="en-US" sz="1600" dirty="0" smtClean="0"/>
              <a:t>)</a:t>
            </a:r>
          </a:p>
          <a:p>
            <a:pPr algn="ctr"/>
            <a:r>
              <a:rPr lang="en-US" sz="1600" dirty="0" err="1" smtClean="0"/>
              <a:t>tanító</a:t>
            </a:r>
            <a:r>
              <a:rPr lang="en-US" sz="1600" dirty="0" smtClean="0"/>
              <a:t> </a:t>
            </a:r>
            <a:r>
              <a:rPr lang="en-US" sz="1600" dirty="0" err="1" smtClean="0"/>
              <a:t>adathalmaz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09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77" y="537883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Main steps in using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NNs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for recognition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30" y="927848"/>
            <a:ext cx="8878584" cy="2577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Choose an appropriate </a:t>
            </a:r>
            <a:r>
              <a:rPr lang="en-US" sz="1600" dirty="0" err="1">
                <a:latin typeface="+mn-lt"/>
              </a:rPr>
              <a:t>NN</a:t>
            </a:r>
            <a:r>
              <a:rPr lang="en-US" sz="1600" dirty="0">
                <a:latin typeface="+mn-lt"/>
              </a:rPr>
              <a:t> model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Choose an appropriate activation function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Select an appropriate framework (</a:t>
            </a:r>
            <a:r>
              <a:rPr lang="en-US" sz="1600" dirty="0" err="1"/>
              <a:t>HW</a:t>
            </a:r>
            <a:r>
              <a:rPr lang="en-US" sz="1600" dirty="0"/>
              <a:t>/SW) for writing and running the program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Write the program for training the </a:t>
            </a:r>
            <a:r>
              <a:rPr lang="en-US" sz="1600" dirty="0" err="1"/>
              <a:t>NN</a:t>
            </a:r>
            <a:r>
              <a:rPr lang="en-US" sz="1600" dirty="0"/>
              <a:t> while using an </a:t>
            </a:r>
            <a:r>
              <a:rPr lang="en-US" sz="1600" dirty="0" err="1"/>
              <a:t>NN</a:t>
            </a:r>
            <a:r>
              <a:rPr lang="en-US" sz="1600" dirty="0"/>
              <a:t> framework (e.g. </a:t>
            </a:r>
            <a:r>
              <a:rPr lang="en-US" sz="1600" dirty="0" err="1"/>
              <a:t>Coffe2</a:t>
            </a:r>
            <a:r>
              <a:rPr lang="en-US" sz="1600" dirty="0"/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Collect an input dataset and perform the training of the </a:t>
            </a:r>
            <a:r>
              <a:rPr lang="en-US" sz="1600" dirty="0" err="1"/>
              <a:t>NN</a:t>
            </a:r>
            <a:endParaRPr 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 the </a:t>
            </a:r>
            <a:r>
              <a:rPr lang="en-US" sz="1600" dirty="0" err="1"/>
              <a:t>NN</a:t>
            </a:r>
            <a:r>
              <a:rPr lang="en-US" sz="1600" dirty="0"/>
              <a:t> for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 the model and/or the activation function to raise precision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      </a:t>
            </a:r>
            <a:r>
              <a:rPr lang="en-US" sz="1600" dirty="0"/>
              <a:t>or reduce run time for training or inference </a:t>
            </a:r>
            <a:endParaRPr lang="hu-HU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Use the </a:t>
            </a:r>
            <a:r>
              <a:rPr lang="hu-HU" sz="1600" dirty="0"/>
              <a:t>trained model with a given dataset for recognition (inference)</a:t>
            </a:r>
            <a:endParaRPr lang="en-US" sz="1600" dirty="0">
              <a:latin typeface="+mn-lt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F49544-E7B8-4C1D-B465-BB104B3A8CE0}"/>
              </a:ext>
            </a:extLst>
          </p:cNvPr>
          <p:cNvSpPr txBox="1"/>
          <p:nvPr/>
        </p:nvSpPr>
        <p:spPr>
          <a:xfrm>
            <a:off x="85725" y="500063"/>
            <a:ext cx="6849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Remark on the computational demand of training and inference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A993E-E043-417E-9571-12A2182C24F0}"/>
              </a:ext>
            </a:extLst>
          </p:cNvPr>
          <p:cNvSpPr txBox="1"/>
          <p:nvPr/>
        </p:nvSpPr>
        <p:spPr>
          <a:xfrm>
            <a:off x="104774" y="1181100"/>
            <a:ext cx="8738761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„</a:t>
            </a:r>
            <a:r>
              <a:rPr lang="en-US" sz="1600" dirty="0">
                <a:solidFill>
                  <a:srgbClr val="FF0000"/>
                </a:solidFill>
              </a:rPr>
              <a:t>Training</a:t>
            </a:r>
            <a:r>
              <a:rPr lang="en-US" sz="1600" dirty="0"/>
              <a:t> a machine learning model is even more difficult than running it,</a:t>
            </a:r>
            <a:r>
              <a:rPr lang="hu-HU" sz="1600" dirty="0"/>
              <a:t>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0070C0"/>
                </a:solidFill>
              </a:rPr>
              <a:t>days</a:t>
            </a:r>
            <a:endParaRPr lang="hu-H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hu-HU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0070C0"/>
                </a:solidFill>
              </a:rPr>
              <a:t>or weeks of computation on the best available CPUs and GPUs are commonly</a:t>
            </a:r>
            <a:endParaRPr lang="hu-HU" sz="1600" dirty="0">
              <a:solidFill>
                <a:srgbClr val="0070C0"/>
              </a:solidFill>
            </a:endParaRPr>
          </a:p>
          <a:p>
            <a:r>
              <a:rPr lang="hu-HU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0070C0"/>
                </a:solidFill>
              </a:rPr>
              <a:t> required to reach state-of-the-art levels of accuracy</a:t>
            </a:r>
            <a:r>
              <a:rPr lang="hu-HU" sz="1600" dirty="0">
                <a:solidFill>
                  <a:srgbClr val="0070C0"/>
                </a:solidFill>
              </a:rPr>
              <a:t>”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  <a:endParaRPr lang="hu-H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177E6-0FE7-4633-9AB9-88FC438F42A7}"/>
              </a:ext>
            </a:extLst>
          </p:cNvPr>
          <p:cNvSpPr txBox="1"/>
          <p:nvPr/>
        </p:nvSpPr>
        <p:spPr>
          <a:xfrm>
            <a:off x="123824" y="818556"/>
            <a:ext cx="641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According to Google’s scientists, published in 05/2017 [18]: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18AF7-1D4F-448C-A2B8-21D49284BE79}"/>
              </a:ext>
            </a:extLst>
          </p:cNvPr>
          <p:cNvSpPr txBox="1"/>
          <p:nvPr/>
        </p:nvSpPr>
        <p:spPr>
          <a:xfrm>
            <a:off x="209550" y="2051189"/>
            <a:ext cx="89229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We cite also another remarkable statement for the compute demand of training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 from the chief scientisf at </a:t>
            </a:r>
            <a:r>
              <a:rPr lang="hu-HU" sz="1600" dirty="0" smtClean="0"/>
              <a:t>Baidu</a:t>
            </a:r>
            <a:r>
              <a:rPr lang="en-US" sz="1600" dirty="0" smtClean="0"/>
              <a:t> (Andrew Ng)</a:t>
            </a:r>
            <a:r>
              <a:rPr lang="hu-HU" sz="1600" dirty="0" smtClean="0"/>
              <a:t> </a:t>
            </a:r>
            <a:r>
              <a:rPr lang="hu-HU" sz="1600" dirty="0"/>
              <a:t>[17]: 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„T</a:t>
            </a:r>
            <a:r>
              <a:rPr lang="en-US" sz="1600" dirty="0">
                <a:solidFill>
                  <a:srgbClr val="0070C0"/>
                </a:solidFill>
              </a:rPr>
              <a:t>raining one of Baidu’s Chinese speech recognition models requires not only four </a:t>
            </a:r>
            <a:endParaRPr lang="hu-HU" sz="1600" dirty="0">
              <a:solidFill>
                <a:srgbClr val="0070C0"/>
              </a:solidFill>
            </a:endParaRPr>
          </a:p>
          <a:p>
            <a:r>
              <a:rPr lang="hu-HU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0070C0"/>
                </a:solidFill>
              </a:rPr>
              <a:t>terabytes of training data, </a:t>
            </a:r>
            <a:r>
              <a:rPr lang="en-US" sz="1600" dirty="0"/>
              <a:t>but also </a:t>
            </a:r>
            <a:r>
              <a:rPr lang="en-US" sz="1600" dirty="0">
                <a:solidFill>
                  <a:srgbClr val="0070C0"/>
                </a:solidFill>
              </a:rPr>
              <a:t>20 exaflops of compute — that’s 20 billion times</a:t>
            </a:r>
            <a:endParaRPr lang="hu-H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en-US" sz="1600" i="1" dirty="0">
                <a:solidFill>
                  <a:srgbClr val="0070C0"/>
                </a:solidFill>
              </a:rPr>
              <a:t>billion </a:t>
            </a:r>
            <a:r>
              <a:rPr lang="en-US" sz="1600" dirty="0">
                <a:solidFill>
                  <a:srgbClr val="0070C0"/>
                </a:solidFill>
              </a:rPr>
              <a:t>math operations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— across the entire training cycle</a:t>
            </a:r>
            <a:r>
              <a:rPr lang="hu-HU" sz="1600" dirty="0"/>
              <a:t>”</a:t>
            </a:r>
            <a:r>
              <a:rPr lang="en-US" sz="1600" dirty="0"/>
              <a:t>.</a:t>
            </a:r>
            <a:endParaRPr lang="hu-H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FED0-05D3-4188-858E-B93EA0990B33}"/>
              </a:ext>
            </a:extLst>
          </p:cNvPr>
          <p:cNvSpPr txBox="1"/>
          <p:nvPr/>
        </p:nvSpPr>
        <p:spPr>
          <a:xfrm>
            <a:off x="229251" y="5964777"/>
            <a:ext cx="1582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tera: 10</a:t>
            </a:r>
            <a:r>
              <a:rPr lang="hu-HU" sz="1600" baseline="30000" dirty="0"/>
              <a:t>12</a:t>
            </a:r>
          </a:p>
          <a:p>
            <a:r>
              <a:rPr lang="hu-HU" sz="1600" dirty="0"/>
              <a:t>peta: 10</a:t>
            </a:r>
            <a:r>
              <a:rPr lang="hu-HU" sz="1600" baseline="30000" dirty="0"/>
              <a:t>15</a:t>
            </a:r>
          </a:p>
          <a:p>
            <a:r>
              <a:rPr lang="hu-HU" sz="1600" dirty="0"/>
              <a:t>exa:  10</a:t>
            </a:r>
            <a:r>
              <a:rPr lang="hu-HU" sz="1600" baseline="30000" dirty="0"/>
              <a:t>18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E8CFD2-EA56-4C47-9344-AEE39579E425}"/>
              </a:ext>
            </a:extLst>
          </p:cNvPr>
          <p:cNvSpPr txBox="1"/>
          <p:nvPr/>
        </p:nvSpPr>
        <p:spPr>
          <a:xfrm>
            <a:off x="38101" y="519113"/>
            <a:ext cx="8912848" cy="59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Note</a:t>
            </a:r>
            <a:r>
              <a:rPr lang="hu-HU" sz="1600" dirty="0"/>
              <a:t> that matrix multiplications and convolutions (computing dot products) are the</a:t>
            </a:r>
          </a:p>
          <a:p>
            <a:r>
              <a:rPr lang="hu-HU" sz="1600" dirty="0"/>
              <a:t>  typical elementary operations in NNs.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5106" y="6369269"/>
            <a:ext cx="3158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(dot product: </a:t>
            </a:r>
            <a:r>
              <a:rPr lang="en-US" sz="1600" dirty="0" err="1" smtClean="0"/>
              <a:t>skalár</a:t>
            </a:r>
            <a:r>
              <a:rPr lang="en-US" sz="1600" dirty="0" smtClean="0"/>
              <a:t> </a:t>
            </a:r>
            <a:r>
              <a:rPr lang="en-US" sz="1600" dirty="0" err="1" smtClean="0"/>
              <a:t>szorzat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81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517" r="5729" b="44306"/>
          <a:stretch/>
        </p:blipFill>
        <p:spPr>
          <a:xfrm>
            <a:off x="0" y="1230410"/>
            <a:ext cx="8620125" cy="860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775" y="524996"/>
            <a:ext cx="400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AI programming frameworks </a:t>
            </a:r>
            <a:r>
              <a:rPr lang="en-US" dirty="0"/>
              <a:t>[</a:t>
            </a:r>
            <a:r>
              <a:rPr lang="hu-HU" dirty="0"/>
              <a:t>1</a:t>
            </a:r>
            <a:r>
              <a:rPr lang="en-US" dirty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494" y="2814356"/>
            <a:ext cx="88723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Neon: Intel (originally from </a:t>
            </a:r>
            <a:r>
              <a:rPr lang="en-US" sz="1600" dirty="0" err="1"/>
              <a:t>Nervana</a:t>
            </a:r>
            <a:r>
              <a:rPr lang="en-US" sz="1600" dirty="0"/>
              <a:t> Systems, Python based), released: 05/2015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TensorFlow</a:t>
            </a:r>
            <a:r>
              <a:rPr lang="en-US" sz="1600" dirty="0"/>
              <a:t>: Google, released 11/2015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Caffe</a:t>
            </a:r>
            <a:r>
              <a:rPr lang="en-US" sz="1600" dirty="0"/>
              <a:t>: Facebook, originally developed at U. of California, Berkeley,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      release </a:t>
            </a:r>
            <a:r>
              <a:rPr lang="en-US" sz="1600" dirty="0" err="1"/>
              <a:t>vo</a:t>
            </a:r>
            <a:r>
              <a:rPr lang="en-US" sz="1600" dirty="0"/>
              <a:t>: 12/2013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Caffe2</a:t>
            </a:r>
            <a:r>
              <a:rPr lang="en-US" sz="1600" dirty="0"/>
              <a:t>: Facebook, 04/2017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Caffe2</a:t>
            </a:r>
            <a:r>
              <a:rPr lang="en-US" sz="1600" dirty="0"/>
              <a:t> Go: Facebook, 10/2017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MXNet</a:t>
            </a:r>
            <a:r>
              <a:rPr lang="en-US" sz="1600" dirty="0"/>
              <a:t> (originated at the Carnegie Mellon U. and U. of Washington.</a:t>
            </a:r>
          </a:p>
          <a:p>
            <a:r>
              <a:rPr lang="en-US" sz="1600" dirty="0"/>
              <a:t>      It is now developed in cooperation by multiple universities and companies,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       including Amazon, Baidu, Intel, Microsoft and </a:t>
            </a:r>
            <a:r>
              <a:rPr lang="en-US" sz="1600" dirty="0" err="1"/>
              <a:t>Nvidia</a:t>
            </a:r>
            <a:r>
              <a:rPr lang="en-US" sz="1600" dirty="0"/>
              <a:t>.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    Supports building and training models in Python, R, Scala, Julia, and C++).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918" y="2464734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Remarks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941" y="5757847"/>
            <a:ext cx="5432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GitHub is a development platform inspired by the way you work. From </a:t>
            </a:r>
            <a:r>
              <a:rPr lang="en-US" sz="1400" dirty="0">
                <a:hlinkClick r:id="rId2"/>
              </a:rPr>
              <a:t>open source</a:t>
            </a:r>
            <a:r>
              <a:rPr lang="en-US" sz="1400" dirty="0"/>
              <a:t> to </a:t>
            </a:r>
            <a:r>
              <a:rPr lang="en-US" sz="1400" dirty="0">
                <a:hlinkClick r:id="rId3"/>
              </a:rPr>
              <a:t>business</a:t>
            </a:r>
            <a:r>
              <a:rPr lang="en-US" sz="1400" dirty="0"/>
              <a:t>, you can host and review code, manage projects, and build software alongside millions of other developers.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732" y="522196"/>
            <a:ext cx="925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Adoption of deep learning tools on GitHub development platform</a:t>
            </a:r>
            <a:r>
              <a:rPr lang="hu-HU" dirty="0">
                <a:solidFill>
                  <a:schemeClr val="accent6"/>
                </a:solidFill>
              </a:rPr>
              <a:t> in 2017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[</a:t>
            </a:r>
            <a:r>
              <a:rPr lang="hu-HU" dirty="0"/>
              <a:t>19</a:t>
            </a:r>
            <a:r>
              <a:rPr lang="en-US" dirty="0"/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089213"/>
            <a:ext cx="9144000" cy="3401055"/>
            <a:chOff x="0" y="1317812"/>
            <a:chExt cx="9144000" cy="3401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25182"/>
            <a:stretch/>
          </p:blipFill>
          <p:spPr>
            <a:xfrm>
              <a:off x="0" y="1435278"/>
              <a:ext cx="9144000" cy="32835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487127" y="1317812"/>
              <a:ext cx="1508955" cy="215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(1)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966" b="4650"/>
          <a:stretch/>
        </p:blipFill>
        <p:spPr>
          <a:xfrm>
            <a:off x="851331" y="1415989"/>
            <a:ext cx="7134436" cy="5442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725" y="482414"/>
            <a:ext cx="6178550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dirty="0">
                <a:solidFill>
                  <a:schemeClr val="accent6"/>
                </a:solidFill>
              </a:rPr>
              <a:t>1.1 Overview</a:t>
            </a:r>
          </a:p>
          <a:p>
            <a:pPr>
              <a:spcAft>
                <a:spcPts val="200"/>
              </a:spcAft>
            </a:pPr>
            <a:r>
              <a:rPr lang="hu-HU" dirty="0">
                <a:solidFill>
                  <a:schemeClr val="accent6"/>
                </a:solidFill>
              </a:rPr>
              <a:t>      Neural networks (NN) </a:t>
            </a:r>
            <a:r>
              <a:rPr lang="en-US" dirty="0">
                <a:solidFill>
                  <a:schemeClr val="accent6"/>
                </a:solidFill>
              </a:rPr>
              <a:t>and related notions </a:t>
            </a:r>
            <a:r>
              <a:rPr lang="en-US" dirty="0" smtClean="0"/>
              <a:t>[46]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784"/>
          <a:stretch/>
        </p:blipFill>
        <p:spPr>
          <a:xfrm>
            <a:off x="-9525" y="1090588"/>
            <a:ext cx="9153525" cy="4599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E9CF2-FD11-4ED2-93F4-E3B62D8CDA99}"/>
              </a:ext>
            </a:extLst>
          </p:cNvPr>
          <p:cNvSpPr txBox="1"/>
          <p:nvPr/>
        </p:nvSpPr>
        <p:spPr>
          <a:xfrm>
            <a:off x="104774" y="523875"/>
            <a:ext cx="705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</a:rPr>
              <a:t>Certain facts about popular </a:t>
            </a:r>
            <a:r>
              <a:rPr lang="hu-HU" dirty="0" smtClean="0">
                <a:solidFill>
                  <a:schemeClr val="accent6"/>
                </a:solidFill>
              </a:rPr>
              <a:t>developme</a:t>
            </a:r>
            <a:r>
              <a:rPr lang="en-US" dirty="0" smtClean="0">
                <a:solidFill>
                  <a:schemeClr val="accent6"/>
                </a:solidFill>
              </a:rPr>
              <a:t>n</a:t>
            </a:r>
            <a:r>
              <a:rPr lang="hu-HU" dirty="0" smtClean="0">
                <a:solidFill>
                  <a:schemeClr val="accent6"/>
                </a:solidFill>
              </a:rPr>
              <a:t>t </a:t>
            </a:r>
            <a:r>
              <a:rPr lang="hu-HU" dirty="0">
                <a:solidFill>
                  <a:schemeClr val="accent6"/>
                </a:solidFill>
              </a:rPr>
              <a:t>frameworks </a:t>
            </a:r>
            <a:r>
              <a:rPr lang="hu-HU" dirty="0"/>
              <a:t>[20]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995"/>
          <a:stretch/>
        </p:blipFill>
        <p:spPr>
          <a:xfrm>
            <a:off x="0" y="1089214"/>
            <a:ext cx="9144000" cy="4179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84096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Select deep learning applications </a:t>
            </a:r>
            <a:r>
              <a:rPr lang="en-US" dirty="0"/>
              <a:t>[</a:t>
            </a:r>
            <a:r>
              <a:rPr lang="hu-HU" dirty="0"/>
              <a:t>3</a:t>
            </a:r>
            <a:r>
              <a:rPr lang="en-US" dirty="0"/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949"/>
            <a:ext cx="9144000" cy="5141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75" y="510988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Example: Discovering a new planet system by using NN techniques </a:t>
            </a:r>
            <a:r>
              <a:rPr lang="en-US" dirty="0"/>
              <a:t>[</a:t>
            </a:r>
            <a:r>
              <a:rPr lang="hu-HU" dirty="0"/>
              <a:t>21</a:t>
            </a:r>
            <a:r>
              <a:rPr lang="en-US" dirty="0"/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765" t="32998" r="40147" b="28847"/>
          <a:stretch/>
        </p:blipFill>
        <p:spPr>
          <a:xfrm>
            <a:off x="57150" y="1220492"/>
            <a:ext cx="9048750" cy="4504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77" y="510989"/>
            <a:ext cx="860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Example: Discovering a new planet system by using NN techniques </a:t>
            </a:r>
            <a:r>
              <a:rPr lang="en-US" dirty="0"/>
              <a:t>[2</a:t>
            </a:r>
            <a:r>
              <a:rPr lang="hu-HU" dirty="0"/>
              <a:t>1</a:t>
            </a:r>
            <a:r>
              <a:rPr lang="en-US" dirty="0"/>
              <a:t>]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9" t="16777"/>
          <a:stretch/>
        </p:blipFill>
        <p:spPr>
          <a:xfrm>
            <a:off x="1419225" y="1126751"/>
            <a:ext cx="6475879" cy="3060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93" y="510990"/>
            <a:ext cx="852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Possibility to use deep learning to improve heuristics in techniques </a:t>
            </a:r>
            <a:r>
              <a:rPr lang="en-US" dirty="0"/>
              <a:t>[</a:t>
            </a:r>
            <a:r>
              <a:rPr lang="hu-HU" dirty="0"/>
              <a:t>22</a:t>
            </a:r>
            <a:r>
              <a:rPr lang="en-US" dirty="0"/>
              <a:t>]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150824" y="6337737"/>
            <a:ext cx="7963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(heuristics: </a:t>
            </a:r>
            <a:r>
              <a:rPr lang="en-US" sz="1600" dirty="0" err="1" smtClean="0">
                <a:latin typeface="+mn-lt"/>
              </a:rPr>
              <a:t>nem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algoritmikus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hanem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egy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szabályrendszeren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alapuló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4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613" b="13598"/>
          <a:stretch/>
        </p:blipFill>
        <p:spPr>
          <a:xfrm>
            <a:off x="0" y="1156450"/>
            <a:ext cx="9144000" cy="3455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9" y="513648"/>
            <a:ext cx="905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Achievements by utilizing deep learning in image and speech recognition </a:t>
            </a:r>
            <a:r>
              <a:rPr lang="en-US" dirty="0"/>
              <a:t>[</a:t>
            </a:r>
            <a:r>
              <a:rPr lang="hu-HU" dirty="0"/>
              <a:t>3</a:t>
            </a:r>
            <a:r>
              <a:rPr lang="en-US" dirty="0"/>
              <a:t>] 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1.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Application of NNs 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NN 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rocessing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79D5CF42-53C0-47B3-9521-3334E9DE4A57}"/>
              </a:ext>
            </a:extLst>
          </p:cNvPr>
          <p:cNvGrpSpPr>
            <a:grpSpLocks/>
          </p:cNvGrpSpPr>
          <p:nvPr/>
        </p:nvGrpSpPr>
        <p:grpSpPr bwMode="auto">
          <a:xfrm>
            <a:off x="640189" y="2662976"/>
            <a:ext cx="7640212" cy="504825"/>
            <a:chOff x="481" y="2160"/>
            <a:chExt cx="4621" cy="318"/>
          </a:xfrm>
        </p:grpSpPr>
        <p:sp>
          <p:nvSpPr>
            <p:cNvPr id="4" name="AutoShape 11">
              <a:extLst>
                <a:ext uri="{FF2B5EF4-FFF2-40B4-BE49-F238E27FC236}">
                  <a16:creationId xmlns:a16="http://schemas.microsoft.com/office/drawing/2014/main" id="{BCD785FC-3209-4A63-BCCF-11411E425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NN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rocessing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units implemented in mobiles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E85B61F7-AD32-458B-8484-36BDFEA3C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201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9E24CA48-2436-45E4-B75E-B9D5873B5F93}"/>
              </a:ext>
            </a:extLst>
          </p:cNvPr>
          <p:cNvGrpSpPr>
            <a:grpSpLocks/>
          </p:cNvGrpSpPr>
          <p:nvPr/>
        </p:nvGrpSpPr>
        <p:grpSpPr bwMode="auto">
          <a:xfrm>
            <a:off x="639400" y="3214187"/>
            <a:ext cx="7641000" cy="504825"/>
            <a:chOff x="481" y="2160"/>
            <a:chExt cx="4621" cy="318"/>
          </a:xfrm>
        </p:grpSpPr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id="{40C0329A-9E76-4972-90DC-465C9C078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2.2 On-board NN co-processors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DF665383-463E-46BE-8E13-D85DACAE5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195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6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NN 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rocessing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units implemented in mobiles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5228EE1F-766F-4856-B096-0DAA7FDC3260}"/>
              </a:ext>
            </a:extLst>
          </p:cNvPr>
          <p:cNvGrpSpPr>
            <a:grpSpLocks/>
          </p:cNvGrpSpPr>
          <p:nvPr/>
        </p:nvGrpSpPr>
        <p:grpSpPr bwMode="auto">
          <a:xfrm>
            <a:off x="640189" y="2662976"/>
            <a:ext cx="7640212" cy="504825"/>
            <a:chOff x="481" y="2160"/>
            <a:chExt cx="4621" cy="318"/>
          </a:xfrm>
        </p:grpSpPr>
        <p:sp>
          <p:nvSpPr>
            <p:cNvPr id="4" name="AutoShape 11">
              <a:extLst>
                <a:ext uri="{FF2B5EF4-FFF2-40B4-BE49-F238E27FC236}">
                  <a16:creationId xmlns:a16="http://schemas.microsoft.com/office/drawing/2014/main" id="{BBCD12F2-1944-4FD5-A10C-44F991905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2.1.1 Overview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89D90CE3-839C-464B-B805-F07E3BE50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201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43570E5F-254F-4546-AF7D-1EC205128CA9}"/>
              </a:ext>
            </a:extLst>
          </p:cNvPr>
          <p:cNvGrpSpPr>
            <a:grpSpLocks/>
          </p:cNvGrpSpPr>
          <p:nvPr/>
        </p:nvGrpSpPr>
        <p:grpSpPr bwMode="auto">
          <a:xfrm>
            <a:off x="639400" y="3214187"/>
            <a:ext cx="7641000" cy="504825"/>
            <a:chOff x="481" y="2160"/>
            <a:chExt cx="4621" cy="318"/>
          </a:xfrm>
        </p:grpSpPr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id="{A805E21C-E8AD-43E3-A0AB-837F6BC00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2.1.2 The </a:t>
              </a:r>
              <a:r>
                <a:rPr lang="en-US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NPU </a:t>
              </a:r>
              <a:r>
                <a:rPr lang="hu-HU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of Huawei’s Kirin 970 processor</a:t>
              </a:r>
              <a:endParaRPr lang="en-US" altLang="en-US" sz="1900" dirty="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046028EE-97D0-4904-B8FB-799FA6E54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195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5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2.1.1 Overview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2.1.1 Overview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024" y="510991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</a:rPr>
              <a:t>2.1.1 Overview</a:t>
            </a:r>
            <a:endParaRPr lang="en-US" dirty="0">
              <a:solidFill>
                <a:schemeClr val="accent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086778"/>
              </p:ext>
            </p:extLst>
          </p:nvPr>
        </p:nvGraphicFramePr>
        <p:xfrm>
          <a:off x="142875" y="1131981"/>
          <a:ext cx="8821267" cy="3735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8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6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41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78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Firm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Part of the processor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Used in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Launched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Designation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Origin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SDK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88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Huawei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Kirin 970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Mate 10</a:t>
                      </a:r>
                    </a:p>
                    <a:p>
                      <a:pPr algn="ctr"/>
                      <a:r>
                        <a:rPr lang="en-US" sz="1300" dirty="0"/>
                        <a:t>Mate 10 Pro</a:t>
                      </a:r>
                    </a:p>
                    <a:p>
                      <a:pPr algn="ctr"/>
                      <a:r>
                        <a:rPr lang="en-US" sz="1300" dirty="0"/>
                        <a:t>Honor </a:t>
                      </a:r>
                      <a:r>
                        <a:rPr lang="en-US" sz="1300" dirty="0" err="1"/>
                        <a:t>V10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NPU</a:t>
                      </a:r>
                      <a:endParaRPr lang="en-US" sz="1300" dirty="0"/>
                    </a:p>
                    <a:p>
                      <a:pPr algn="ctr"/>
                      <a:r>
                        <a:rPr lang="en-US" sz="1300" dirty="0"/>
                        <a:t> (Neural Processing Unit)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Cambricon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1A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Open Platform for Mobile AI</a:t>
                      </a:r>
                    </a:p>
                    <a:p>
                      <a:pPr algn="ctr"/>
                      <a:r>
                        <a:rPr lang="en-US" sz="1300" dirty="0"/>
                        <a:t>(Huawei's API/ </a:t>
                      </a:r>
                      <a:r>
                        <a:rPr lang="en-US" sz="1300" dirty="0" err="1"/>
                        <a:t>TensorFlow</a:t>
                      </a:r>
                      <a:r>
                        <a:rPr lang="en-US" sz="1300" dirty="0"/>
                        <a:t>/</a:t>
                      </a:r>
                      <a:r>
                        <a:rPr lang="en-US" sz="1300" dirty="0" err="1"/>
                        <a:t>Caffe2</a:t>
                      </a:r>
                      <a:r>
                        <a:rPr lang="en-US" sz="13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27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Qualcomm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Snapdragoon</a:t>
                      </a:r>
                      <a:r>
                        <a:rPr lang="en-US" sz="1300" dirty="0"/>
                        <a:t> 845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Galaxy </a:t>
                      </a:r>
                      <a:r>
                        <a:rPr lang="en-US" sz="1300" dirty="0" err="1"/>
                        <a:t>S9</a:t>
                      </a:r>
                      <a:r>
                        <a:rPr lang="en-US" sz="13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07/2018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NP</a:t>
                      </a:r>
                    </a:p>
                    <a:p>
                      <a:pPr algn="ctr"/>
                      <a:r>
                        <a:rPr lang="en-US" sz="1300" dirty="0"/>
                        <a:t> (Neural Processing Engine)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DeePhi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Techn</a:t>
                      </a:r>
                      <a:r>
                        <a:rPr lang="en-US" sz="1300" dirty="0"/>
                        <a:t>.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NPE</a:t>
                      </a:r>
                      <a:r>
                        <a:rPr lang="en-US" sz="1300" dirty="0"/>
                        <a:t> SDK</a:t>
                      </a:r>
                    </a:p>
                    <a:p>
                      <a:pPr algn="ctr"/>
                      <a:r>
                        <a:rPr lang="en-US" sz="1300" dirty="0"/>
                        <a:t>(</a:t>
                      </a:r>
                      <a:r>
                        <a:rPr lang="en-US" sz="1300" dirty="0" err="1"/>
                        <a:t>Caffe</a:t>
                      </a:r>
                      <a:r>
                        <a:rPr lang="en-US" sz="1300" dirty="0"/>
                        <a:t>/</a:t>
                      </a:r>
                      <a:r>
                        <a:rPr lang="en-US" sz="1300" dirty="0" err="1"/>
                        <a:t>Caffe2</a:t>
                      </a:r>
                      <a:r>
                        <a:rPr lang="en-US" sz="1300" dirty="0"/>
                        <a:t>/</a:t>
                      </a:r>
                      <a:r>
                        <a:rPr lang="en-US" sz="1300" dirty="0" err="1"/>
                        <a:t>TensorFlow</a:t>
                      </a:r>
                      <a:r>
                        <a:rPr lang="en-US" sz="13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27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Apple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A11</a:t>
                      </a:r>
                      <a:r>
                        <a:rPr lang="en-US" sz="1300" dirty="0"/>
                        <a:t> </a:t>
                      </a:r>
                    </a:p>
                    <a:p>
                      <a:pPr algn="ctr"/>
                      <a:r>
                        <a:rPr lang="en-US" sz="1300" dirty="0"/>
                        <a:t>(Bionic)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iPhone 8</a:t>
                      </a:r>
                    </a:p>
                    <a:p>
                      <a:pPr algn="ctr"/>
                      <a:r>
                        <a:rPr lang="en-US" sz="1300" dirty="0"/>
                        <a:t>iPhone 8 Plus</a:t>
                      </a:r>
                    </a:p>
                    <a:p>
                      <a:pPr algn="ctr"/>
                      <a:r>
                        <a:rPr lang="en-US" sz="1300" dirty="0"/>
                        <a:t>iPhone 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09/2017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Neural Engine</a:t>
                      </a:r>
                    </a:p>
                    <a:p>
                      <a:pPr algn="ctr"/>
                      <a:r>
                        <a:rPr lang="en-US" sz="1300" dirty="0"/>
                        <a:t>(dual cores)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978C415-2B7A-4DE5-B883-56C361622286}"/>
              </a:ext>
            </a:extLst>
          </p:cNvPr>
          <p:cNvSpPr txBox="1"/>
          <p:nvPr/>
        </p:nvSpPr>
        <p:spPr>
          <a:xfrm>
            <a:off x="133350" y="5057775"/>
            <a:ext cx="71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Note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522CC-6037-44FB-9482-2833D298F0D9}"/>
              </a:ext>
            </a:extLst>
          </p:cNvPr>
          <p:cNvSpPr txBox="1"/>
          <p:nvPr/>
        </p:nvSpPr>
        <p:spPr>
          <a:xfrm>
            <a:off x="142876" y="5381625"/>
            <a:ext cx="8830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Recent capabilities of the the NN processing units implemented in mobiles allow </a:t>
            </a:r>
          </a:p>
          <a:p>
            <a:r>
              <a:rPr lang="hu-HU" sz="1600" dirty="0"/>
              <a:t>  to</a:t>
            </a:r>
            <a:r>
              <a:rPr lang="hu-HU" sz="1600" dirty="0">
                <a:solidFill>
                  <a:srgbClr val="FF0000"/>
                </a:solidFill>
              </a:rPr>
              <a:t> use these on-chip accelerators only for inference tasks</a:t>
            </a:r>
            <a:r>
              <a:rPr lang="hu-HU" sz="1600" dirty="0"/>
              <a:t>, like face recognition</a:t>
            </a:r>
          </a:p>
          <a:p>
            <a:r>
              <a:rPr lang="hu-HU" sz="1600" dirty="0"/>
              <a:t>  on already trained NNs whereas </a:t>
            </a:r>
            <a:r>
              <a:rPr lang="hu-HU" sz="1600" dirty="0">
                <a:solidFill>
                  <a:srgbClr val="0070C0"/>
                </a:solidFill>
              </a:rPr>
              <a:t>training needs much higher computing potential, </a:t>
            </a:r>
          </a:p>
          <a:p>
            <a:r>
              <a:rPr lang="hu-HU" sz="1600" dirty="0"/>
              <a:t>  e.g. servers supported by on-board GPUs or NN units. </a:t>
            </a:r>
          </a:p>
        </p:txBody>
      </p:sp>
    </p:spTree>
    <p:extLst>
      <p:ext uri="{BB962C8B-B14F-4D97-AF65-F5344CB8AC3E}">
        <p14:creationId xmlns:p14="http://schemas.microsoft.com/office/powerpoint/2010/main" val="253997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514"/>
            <a:ext cx="9144000" cy="3255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024" y="486897"/>
            <a:ext cx="5900974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The notion of deep learning</a:t>
            </a:r>
          </a:p>
          <a:p>
            <a:r>
              <a:rPr lang="en-US" sz="1600" dirty="0" smtClean="0">
                <a:solidFill>
                  <a:schemeClr val="accent6"/>
                </a:solidFill>
                <a:latin typeface="+mn-lt"/>
              </a:rPr>
              <a:t>It</a:t>
            </a:r>
            <a:r>
              <a:rPr lang="hu-HU" sz="16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accent6"/>
                </a:solidFill>
                <a:latin typeface="+mn-lt"/>
              </a:rPr>
              <a:t>is connected with the concepts of </a:t>
            </a:r>
            <a:r>
              <a:rPr lang="hu-HU" sz="16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depth of NNs </a:t>
            </a:r>
            <a:r>
              <a:rPr lang="en-US" sz="1600" dirty="0">
                <a:latin typeface="+mn-lt"/>
              </a:rPr>
              <a:t>[</a:t>
            </a:r>
            <a:r>
              <a:rPr lang="hu-HU" sz="1600" dirty="0">
                <a:latin typeface="+mn-lt"/>
              </a:rPr>
              <a:t>2</a:t>
            </a:r>
            <a:r>
              <a:rPr lang="en-US" sz="1600" dirty="0">
                <a:latin typeface="+mn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471" y="5430924"/>
            <a:ext cx="828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0070C0"/>
                </a:solidFill>
              </a:rPr>
              <a:t>Deep NNs </a:t>
            </a:r>
            <a:r>
              <a:rPr lang="hu-HU" sz="1600" dirty="0"/>
              <a:t>may be </a:t>
            </a:r>
            <a:r>
              <a:rPr lang="hu-HU" sz="1600" dirty="0">
                <a:solidFill>
                  <a:srgbClr val="0070C0"/>
                </a:solidFill>
              </a:rPr>
              <a:t>of various type</a:t>
            </a:r>
            <a:r>
              <a:rPr lang="hu-HU" sz="1600" dirty="0"/>
              <a:t>, like feedforward or convolutional NNs, as</a:t>
            </a:r>
          </a:p>
          <a:p>
            <a:r>
              <a:rPr lang="hu-HU" sz="1600" dirty="0"/>
              <a:t>  discussed in the Sections </a:t>
            </a:r>
            <a:r>
              <a:rPr lang="en-US" sz="1600" dirty="0" smtClean="0"/>
              <a:t>1.2 and 1.3</a:t>
            </a:r>
            <a:r>
              <a:rPr lang="hu-HU" sz="1600" dirty="0" smtClean="0"/>
              <a:t>. </a:t>
            </a:r>
            <a:r>
              <a:rPr lang="en-US" sz="1600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E5112-5013-4AC2-9D2A-3939DE7DA897}"/>
              </a:ext>
            </a:extLst>
          </p:cNvPr>
          <p:cNvSpPr txBox="1"/>
          <p:nvPr/>
        </p:nvSpPr>
        <p:spPr>
          <a:xfrm>
            <a:off x="134471" y="5020481"/>
            <a:ext cx="6478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  <a:latin typeface="+mn-lt"/>
              </a:rPr>
              <a:t>Deep learning </a:t>
            </a:r>
            <a:r>
              <a:rPr lang="hu-HU" sz="1600" dirty="0">
                <a:latin typeface="+mn-lt"/>
              </a:rPr>
              <a:t>means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using </a:t>
            </a:r>
            <a:r>
              <a:rPr lang="hu-HU" sz="1600" dirty="0">
                <a:solidFill>
                  <a:srgbClr val="FF0000"/>
                </a:solidFill>
                <a:latin typeface="+mn-lt"/>
              </a:rPr>
              <a:t>deep NNs </a:t>
            </a:r>
            <a:r>
              <a:rPr lang="hu-HU" sz="1600" dirty="0">
                <a:solidFill>
                  <a:srgbClr val="0070C0"/>
                </a:solidFill>
                <a:latin typeface="+mn-lt"/>
              </a:rPr>
              <a:t>for Machine learning.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65" y="6484883"/>
            <a:ext cx="2963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(feedforward: </a:t>
            </a:r>
            <a:r>
              <a:rPr lang="en-US" sz="1600" dirty="0" err="1" smtClean="0">
                <a:latin typeface="+mn-lt"/>
              </a:rPr>
              <a:t>előrecsatolt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1" y="6474371"/>
            <a:ext cx="3065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(hidden layer: </a:t>
            </a:r>
            <a:r>
              <a:rPr lang="en-US" sz="1600" dirty="0" err="1" smtClean="0">
                <a:latin typeface="+mn-lt"/>
              </a:rPr>
              <a:t>rejtett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réteg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2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9DE9-9CCA-4735-9224-4C7C888E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2.1.1 Overview (2)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EF2E8-B3A0-4EC2-A74A-B8C0EF610FEF}"/>
              </a:ext>
            </a:extLst>
          </p:cNvPr>
          <p:cNvSpPr txBox="1"/>
          <p:nvPr/>
        </p:nvSpPr>
        <p:spPr>
          <a:xfrm>
            <a:off x="161925" y="876301"/>
            <a:ext cx="9059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Until now (1/2018) no details became available about the NN processing </a:t>
            </a:r>
            <a:r>
              <a:rPr lang="hu-HU" sz="1600" dirty="0" smtClean="0"/>
              <a:t>unit</a:t>
            </a:r>
            <a:r>
              <a:rPr lang="en-US" sz="1600" dirty="0" smtClean="0"/>
              <a:t>s</a:t>
            </a:r>
            <a:r>
              <a:rPr lang="hu-HU" sz="1600" dirty="0" smtClean="0"/>
              <a:t> </a:t>
            </a:r>
            <a:endParaRPr lang="hu-HU" sz="1600" dirty="0"/>
          </a:p>
          <a:p>
            <a:r>
              <a:rPr lang="hu-HU" sz="1600" dirty="0"/>
              <a:t> </a:t>
            </a:r>
            <a:r>
              <a:rPr lang="en-US" sz="1600" dirty="0" smtClean="0"/>
              <a:t>  </a:t>
            </a:r>
            <a:r>
              <a:rPr lang="hu-HU" sz="1600" dirty="0" smtClean="0"/>
              <a:t>of Qua</a:t>
            </a:r>
            <a:r>
              <a:rPr lang="en-US" sz="1600" dirty="0" smtClean="0"/>
              <a:t>l</a:t>
            </a:r>
            <a:r>
              <a:rPr lang="hu-HU" sz="1600" dirty="0" smtClean="0"/>
              <a:t>comm </a:t>
            </a:r>
            <a:r>
              <a:rPr lang="hu-HU" sz="1600" dirty="0"/>
              <a:t>and Apple so </a:t>
            </a:r>
            <a:r>
              <a:rPr lang="hu-HU" sz="1600" dirty="0" smtClean="0"/>
              <a:t>subsequ</a:t>
            </a:r>
            <a:r>
              <a:rPr lang="en-US" sz="1600" dirty="0" smtClean="0"/>
              <a:t>e</a:t>
            </a:r>
            <a:r>
              <a:rPr lang="hu-HU" sz="1600" dirty="0" smtClean="0"/>
              <a:t>ntly</a:t>
            </a:r>
            <a:r>
              <a:rPr lang="hu-HU" sz="1600" dirty="0"/>
              <a:t>, we discuss only Huawei’s </a:t>
            </a:r>
            <a:r>
              <a:rPr lang="hu-HU" sz="1600" dirty="0" smtClean="0"/>
              <a:t>Neural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hu-HU" sz="1600" dirty="0" smtClean="0"/>
              <a:t>Processing</a:t>
            </a:r>
            <a:r>
              <a:rPr lang="en-US" sz="1600" dirty="0" smtClean="0"/>
              <a:t> </a:t>
            </a:r>
            <a:r>
              <a:rPr lang="hu-HU" sz="1600" dirty="0" smtClean="0"/>
              <a:t>Unit </a:t>
            </a:r>
            <a:r>
              <a:rPr lang="hu-HU" sz="1600" dirty="0"/>
              <a:t>(NPU) that is part of the Kirin 970 processor.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0851-8527-4848-A906-0C5A30F36C1D}"/>
              </a:ext>
            </a:extLst>
          </p:cNvPr>
          <p:cNvSpPr txBox="1"/>
          <p:nvPr/>
        </p:nvSpPr>
        <p:spPr>
          <a:xfrm>
            <a:off x="85725" y="519113"/>
            <a:ext cx="1000185" cy="34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Remark</a:t>
            </a:r>
          </a:p>
        </p:txBody>
      </p:sp>
    </p:spTree>
    <p:extLst>
      <p:ext uri="{BB962C8B-B14F-4D97-AF65-F5344CB8AC3E}">
        <p14:creationId xmlns:p14="http://schemas.microsoft.com/office/powerpoint/2010/main" val="3580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2.1.2 The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NPU 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of Huawei’s Kirin 970 processor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(1)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84819" y="522969"/>
            <a:ext cx="560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2D2D8A"/>
                </a:solidFill>
              </a:rPr>
              <a:t>2.1.2 </a:t>
            </a:r>
            <a:r>
              <a:rPr lang="en-US" dirty="0">
                <a:solidFill>
                  <a:srgbClr val="2D2D8A"/>
                </a:solidFill>
              </a:rPr>
              <a:t>The NPU</a:t>
            </a:r>
            <a:r>
              <a:rPr lang="hu-HU" dirty="0">
                <a:solidFill>
                  <a:srgbClr val="2D2D8A"/>
                </a:solidFill>
              </a:rPr>
              <a:t> of Huawei’s Kirin 970 processor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972" y="934311"/>
            <a:ext cx="8753102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Kirin 970's </a:t>
            </a:r>
            <a:r>
              <a:rPr lang="en-US" sz="1600" dirty="0">
                <a:solidFill>
                  <a:srgbClr val="FF0000"/>
                </a:solidFill>
              </a:rPr>
              <a:t>NPU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hu-HU" sz="1600" dirty="0">
                <a:solidFill>
                  <a:srgbClr val="FF0000"/>
                </a:solidFill>
              </a:rPr>
              <a:t>(Neural Processing unit)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is </a:t>
            </a:r>
            <a:r>
              <a:rPr lang="en-US" sz="1600" dirty="0">
                <a:solidFill>
                  <a:srgbClr val="0070C0"/>
                </a:solidFill>
              </a:rPr>
              <a:t>licensed from </a:t>
            </a:r>
            <a:r>
              <a:rPr lang="en-US" sz="1600" dirty="0" err="1">
                <a:solidFill>
                  <a:srgbClr val="0070C0"/>
                </a:solidFill>
              </a:rPr>
              <a:t>Cambricon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endParaRPr lang="hu-HU" sz="1600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    </a:t>
            </a:r>
            <a:r>
              <a:rPr lang="en-US" sz="1600" dirty="0">
                <a:solidFill>
                  <a:srgbClr val="0070C0"/>
                </a:solidFill>
              </a:rPr>
              <a:t>Technologies </a:t>
            </a:r>
            <a:r>
              <a:rPr lang="en-US" sz="1600" dirty="0">
                <a:solidFill>
                  <a:srgbClr val="000000"/>
                </a:solidFill>
              </a:rPr>
              <a:t>Ltd. (a Chinese </a:t>
            </a:r>
            <a:r>
              <a:rPr lang="en-US" sz="1600" dirty="0" smtClean="0">
                <a:solidFill>
                  <a:srgbClr val="000000"/>
                </a:solidFill>
              </a:rPr>
              <a:t>upstart founded in 2016).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</a:rPr>
              <a:t>licenced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Cambricon-1A NPU </a:t>
            </a:r>
            <a:r>
              <a:rPr lang="en-US" sz="1600" dirty="0">
                <a:solidFill>
                  <a:srgbClr val="000000"/>
                </a:solidFill>
              </a:rPr>
              <a:t>can perform </a:t>
            </a:r>
            <a:r>
              <a:rPr lang="en-US" sz="1600" dirty="0">
                <a:solidFill>
                  <a:srgbClr val="0070C0"/>
                </a:solidFill>
              </a:rPr>
              <a:t>1.92 TFLOPS FP16 operations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At the moment</a:t>
            </a:r>
            <a:r>
              <a:rPr lang="hu-HU" sz="1600" dirty="0">
                <a:solidFill>
                  <a:srgbClr val="000000"/>
                </a:solidFill>
              </a:rPr>
              <a:t>,</a:t>
            </a:r>
            <a:r>
              <a:rPr lang="en-US" sz="1600" dirty="0">
                <a:solidFill>
                  <a:srgbClr val="000000"/>
                </a:solidFill>
              </a:rPr>
              <a:t> there are no technical details available </a:t>
            </a:r>
            <a:r>
              <a:rPr lang="en-US" sz="1600" dirty="0" smtClean="0">
                <a:solidFill>
                  <a:srgbClr val="000000"/>
                </a:solidFill>
              </a:rPr>
              <a:t>regarding this NPU,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only some details are public about </a:t>
            </a:r>
            <a:r>
              <a:rPr lang="en-US" sz="1600" dirty="0" smtClean="0">
                <a:solidFill>
                  <a:srgbClr val="000000"/>
                </a:solidFill>
              </a:rPr>
              <a:t>its </a:t>
            </a:r>
            <a:r>
              <a:rPr lang="en-US" sz="1600" dirty="0" smtClean="0">
                <a:solidFill>
                  <a:srgbClr val="FF0000"/>
                </a:solidFill>
              </a:rPr>
              <a:t>predecessor</a:t>
            </a:r>
            <a:r>
              <a:rPr lang="en-US" sz="1600" dirty="0" smtClean="0">
                <a:solidFill>
                  <a:srgbClr val="000000"/>
                </a:solidFill>
              </a:rPr>
              <a:t>, which is a </a:t>
            </a:r>
            <a:r>
              <a:rPr lang="en-US" sz="1600" dirty="0">
                <a:solidFill>
                  <a:srgbClr val="FF0000"/>
                </a:solidFill>
              </a:rPr>
              <a:t>prototype </a:t>
            </a:r>
            <a:r>
              <a:rPr lang="en-US" sz="1600" dirty="0" smtClean="0">
                <a:solidFill>
                  <a:srgbClr val="FF0000"/>
                </a:solidFill>
              </a:rPr>
              <a:t>design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(on 65 nm technology).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to give an insight of Kirin </a:t>
            </a:r>
            <a:r>
              <a:rPr lang="en-US" sz="1600" dirty="0" err="1">
                <a:solidFill>
                  <a:srgbClr val="000000"/>
                </a:solidFill>
              </a:rPr>
              <a:t>970's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NPU</a:t>
            </a:r>
            <a:r>
              <a:rPr lang="en-US" sz="1600" dirty="0">
                <a:solidFill>
                  <a:srgbClr val="000000"/>
                </a:solidFill>
              </a:rPr>
              <a:t>, below we discuss briefly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the previous prototype design.</a:t>
            </a:r>
          </a:p>
        </p:txBody>
      </p:sp>
    </p:spTree>
    <p:extLst>
      <p:ext uri="{BB962C8B-B14F-4D97-AF65-F5344CB8AC3E}">
        <p14:creationId xmlns:p14="http://schemas.microsoft.com/office/powerpoint/2010/main" val="11280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01" y="1828798"/>
            <a:ext cx="5728304" cy="4296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819" y="542019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Remark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86" y="850021"/>
            <a:ext cx="912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Cambricon</a:t>
            </a:r>
            <a:r>
              <a:rPr lang="en-US" sz="1600" dirty="0">
                <a:solidFill>
                  <a:srgbClr val="000000"/>
                </a:solidFill>
              </a:rPr>
              <a:t> is named after the </a:t>
            </a:r>
            <a:r>
              <a:rPr lang="en-US" sz="1600" dirty="0">
                <a:solidFill>
                  <a:srgbClr val="FF0000"/>
                </a:solidFill>
              </a:rPr>
              <a:t>Cambrian explosion</a:t>
            </a:r>
            <a:r>
              <a:rPr lang="en-US" sz="1600" dirty="0">
                <a:solidFill>
                  <a:srgbClr val="000000"/>
                </a:solidFill>
              </a:rPr>
              <a:t>, a relatively short epoch when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animal diversity sudden exploded, roughly 540 million years ago, as indicated below.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6917" y="6327223"/>
            <a:ext cx="3996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Figure: The Cambrian explosion [</a:t>
            </a:r>
            <a:r>
              <a:rPr lang="hu-HU" sz="1600" dirty="0">
                <a:solidFill>
                  <a:srgbClr val="000000"/>
                </a:solidFill>
              </a:rPr>
              <a:t>23</a:t>
            </a:r>
            <a:r>
              <a:rPr lang="en-US" sz="16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541" y="192292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74" y="3160059"/>
            <a:ext cx="211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Phylum: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Group of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 related organisms</a:t>
            </a:r>
          </a:p>
        </p:txBody>
      </p:sp>
    </p:spTree>
    <p:extLst>
      <p:ext uri="{BB962C8B-B14F-4D97-AF65-F5344CB8AC3E}">
        <p14:creationId xmlns:p14="http://schemas.microsoft.com/office/powerpoint/2010/main" val="5267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2.1.2 The NPU of Huawei’s Kirin 970 processor</a:t>
            </a:r>
            <a:r>
              <a:rPr lang="hu-HU" dirty="0"/>
              <a:t> 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94" y="542022"/>
            <a:ext cx="879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Overview of a previous design to </a:t>
            </a:r>
            <a:r>
              <a:rPr lang="en-US" dirty="0" smtClean="0">
                <a:solidFill>
                  <a:srgbClr val="2D2D8A"/>
                </a:solidFill>
              </a:rPr>
              <a:t>the 1A </a:t>
            </a:r>
            <a:r>
              <a:rPr lang="en-US" dirty="0">
                <a:solidFill>
                  <a:srgbClr val="2D2D8A"/>
                </a:solidFill>
              </a:rPr>
              <a:t>NPU (a prototype design)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 smtClean="0"/>
              <a:t>] -1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490" y="967874"/>
            <a:ext cx="8256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Key feature </a:t>
            </a:r>
            <a:r>
              <a:rPr lang="en-US" sz="1600" dirty="0">
                <a:solidFill>
                  <a:srgbClr val="000000"/>
                </a:solidFill>
              </a:rPr>
              <a:t>of the prototype </a:t>
            </a:r>
            <a:r>
              <a:rPr lang="en-US" sz="1600" dirty="0" err="1">
                <a:solidFill>
                  <a:srgbClr val="000000"/>
                </a:solidFill>
              </a:rPr>
              <a:t>NPU</a:t>
            </a:r>
            <a:r>
              <a:rPr lang="en-US" sz="1600" dirty="0">
                <a:solidFill>
                  <a:srgbClr val="000000"/>
                </a:solidFill>
              </a:rPr>
              <a:t> design is the </a:t>
            </a:r>
            <a:r>
              <a:rPr lang="en-US" sz="1600" dirty="0">
                <a:solidFill>
                  <a:srgbClr val="0070C0"/>
                </a:solidFill>
              </a:rPr>
              <a:t>capability to perform </a:t>
            </a:r>
            <a:r>
              <a:rPr lang="en-US" sz="1600" dirty="0">
                <a:solidFill>
                  <a:srgbClr val="FF0000"/>
                </a:solidFill>
              </a:rPr>
              <a:t>matrix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operations </a:t>
            </a:r>
            <a:r>
              <a:rPr lang="en-US" sz="1600" dirty="0">
                <a:solidFill>
                  <a:srgbClr val="0070C0"/>
                </a:solidFill>
              </a:rPr>
              <a:t>by means of 1024 multipliers and 1024 adders</a:t>
            </a:r>
            <a:r>
              <a:rPr lang="en-US" sz="1600" dirty="0">
                <a:solidFill>
                  <a:srgbClr val="000000"/>
                </a:solidFill>
              </a:rPr>
              <a:t>, while </a:t>
            </a:r>
            <a:r>
              <a:rPr lang="en-US" sz="1600" dirty="0">
                <a:solidFill>
                  <a:srgbClr val="0070C0"/>
                </a:solidFill>
              </a:rPr>
              <a:t>data are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kept an an on-die scratchpad memory </a:t>
            </a:r>
            <a:r>
              <a:rPr lang="en-US" sz="1600" dirty="0">
                <a:solidFill>
                  <a:srgbClr val="000000"/>
                </a:solidFill>
              </a:rPr>
              <a:t>of 768 KB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</a:t>
            </a:r>
            <a:r>
              <a:rPr lang="hu-HU" sz="1800" dirty="0" smtClean="0"/>
              <a:t>(</a:t>
            </a:r>
            <a:r>
              <a:rPr lang="en-US" sz="1800" dirty="0" smtClean="0"/>
              <a:t>4</a:t>
            </a:r>
            <a:r>
              <a:rPr lang="hu-HU" sz="1800" dirty="0" smtClean="0"/>
              <a:t>)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3" t="11431"/>
          <a:stretch/>
        </p:blipFill>
        <p:spPr>
          <a:xfrm>
            <a:off x="102667" y="1210237"/>
            <a:ext cx="8955316" cy="3952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5" y="541805"/>
            <a:ext cx="624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Overview of the instruction types of </a:t>
            </a:r>
            <a:r>
              <a:rPr lang="en-US" dirty="0" err="1">
                <a:solidFill>
                  <a:srgbClr val="2D2D8A"/>
                </a:solidFill>
              </a:rPr>
              <a:t>Cambricon</a:t>
            </a:r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/>
              <a:t>]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770094"/>
            <a:ext cx="7772400" cy="56477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2.1.2 The NPU of Huawei’s Kirin 970 processor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94" y="542022"/>
            <a:ext cx="894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Overview of a previous design to </a:t>
            </a:r>
            <a:r>
              <a:rPr lang="en-US" dirty="0" smtClean="0">
                <a:solidFill>
                  <a:srgbClr val="2D2D8A"/>
                </a:solidFill>
              </a:rPr>
              <a:t>the 1A </a:t>
            </a:r>
            <a:r>
              <a:rPr lang="en-US" dirty="0">
                <a:solidFill>
                  <a:srgbClr val="2D2D8A"/>
                </a:solidFill>
              </a:rPr>
              <a:t>NPU (a prototype design)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 smtClean="0"/>
              <a:t>] -2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490" y="967874"/>
            <a:ext cx="8695009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similarity to </a:t>
            </a:r>
            <a:r>
              <a:rPr lang="en-US" sz="1600" dirty="0" smtClean="0">
                <a:solidFill>
                  <a:srgbClr val="FF0000"/>
                </a:solidFill>
              </a:rPr>
              <a:t>GPUs: </a:t>
            </a:r>
            <a:r>
              <a:rPr lang="en-US" sz="1600" dirty="0" smtClean="0">
                <a:solidFill>
                  <a:srgbClr val="000000"/>
                </a:solidFill>
              </a:rPr>
              <a:t>both </a:t>
            </a:r>
            <a:r>
              <a:rPr lang="en-US" sz="1600" dirty="0">
                <a:solidFill>
                  <a:srgbClr val="000000"/>
                </a:solidFill>
              </a:rPr>
              <a:t>NPUs and GPUs </a:t>
            </a:r>
            <a:r>
              <a:rPr lang="en-US" sz="1600" dirty="0">
                <a:solidFill>
                  <a:srgbClr val="0070C0"/>
                </a:solidFill>
              </a:rPr>
              <a:t>are capable to perform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operations on </a:t>
            </a:r>
            <a:r>
              <a:rPr lang="en-US" sz="1600" dirty="0" smtClean="0">
                <a:solidFill>
                  <a:srgbClr val="0070C0"/>
                </a:solidFill>
              </a:rPr>
              <a:t>matrices.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Significant </a:t>
            </a:r>
            <a:r>
              <a:rPr lang="en-US" sz="1600" dirty="0">
                <a:solidFill>
                  <a:srgbClr val="FF0000"/>
                </a:solidFill>
              </a:rPr>
              <a:t>difference </a:t>
            </a:r>
            <a:r>
              <a:rPr lang="en-US" sz="1600" dirty="0">
                <a:solidFill>
                  <a:srgbClr val="000000"/>
                </a:solidFill>
              </a:rPr>
              <a:t>between NPUs </a:t>
            </a:r>
            <a:r>
              <a:rPr lang="en-US" sz="1600" dirty="0" smtClean="0">
                <a:solidFill>
                  <a:srgbClr val="000000"/>
                </a:solidFill>
              </a:rPr>
              <a:t>and GPUs: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GPUs </a:t>
            </a:r>
            <a:r>
              <a:rPr lang="en-US" sz="1600" dirty="0">
                <a:solidFill>
                  <a:srgbClr val="0070C0"/>
                </a:solidFill>
              </a:rPr>
              <a:t>hold the data to be processed in the main memory</a:t>
            </a:r>
            <a:r>
              <a:rPr lang="en-US" sz="1600" dirty="0" smtClean="0">
                <a:solidFill>
                  <a:srgbClr val="0070C0"/>
                </a:solidFill>
              </a:rPr>
              <a:t>, whereas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the </a:t>
            </a:r>
            <a:r>
              <a:rPr lang="en-US" sz="1600" dirty="0">
                <a:solidFill>
                  <a:srgbClr val="0070C0"/>
                </a:solidFill>
              </a:rPr>
              <a:t>implemented </a:t>
            </a:r>
            <a:r>
              <a:rPr lang="en-US" sz="1600" dirty="0">
                <a:solidFill>
                  <a:srgbClr val="FF0000"/>
                </a:solidFill>
              </a:rPr>
              <a:t>prototype NPU </a:t>
            </a:r>
            <a:r>
              <a:rPr lang="en-US" sz="1600" dirty="0" smtClean="0">
                <a:solidFill>
                  <a:srgbClr val="FF0000"/>
                </a:solidFill>
              </a:rPr>
              <a:t>keeps </a:t>
            </a:r>
            <a:r>
              <a:rPr lang="en-US" sz="1600" dirty="0">
                <a:solidFill>
                  <a:srgbClr val="FF0000"/>
                </a:solidFill>
              </a:rPr>
              <a:t>data in </a:t>
            </a:r>
            <a:r>
              <a:rPr lang="en-US" sz="1600" dirty="0" smtClean="0">
                <a:solidFill>
                  <a:srgbClr val="FF0000"/>
                </a:solidFill>
              </a:rPr>
              <a:t>an on-die </a:t>
            </a:r>
            <a:r>
              <a:rPr lang="en-US" sz="1600" dirty="0">
                <a:solidFill>
                  <a:srgbClr val="FF0000"/>
                </a:solidFill>
              </a:rPr>
              <a:t>scratchpad memory.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This </a:t>
            </a:r>
            <a:r>
              <a:rPr lang="en-US" sz="1600" dirty="0">
                <a:solidFill>
                  <a:srgbClr val="000000"/>
                </a:solidFill>
              </a:rPr>
              <a:t>results in notable </a:t>
            </a:r>
            <a:r>
              <a:rPr lang="en-US" sz="1600" dirty="0">
                <a:solidFill>
                  <a:srgbClr val="0070C0"/>
                </a:solidFill>
              </a:rPr>
              <a:t>higher performance and efficiency </a:t>
            </a:r>
            <a:r>
              <a:rPr lang="en-US" sz="1600" dirty="0">
                <a:solidFill>
                  <a:srgbClr val="000000"/>
                </a:solidFill>
              </a:rPr>
              <a:t>compared to GPU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>
                <a:solidFill>
                  <a:srgbClr val="000000"/>
                </a:solidFill>
              </a:rPr>
              <a:t>execution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2.1.2 The NPU of Huawei’s Kirin 970 processor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43873" y="2126682"/>
            <a:ext cx="145103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</a:rPr>
              <a:t>Matrices kept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</a:rPr>
              <a:t>in </a:t>
            </a:r>
            <a:r>
              <a:rPr lang="en-US" sz="1300" b="1" dirty="0" err="1">
                <a:solidFill>
                  <a:srgbClr val="000000"/>
                </a:solidFill>
              </a:rPr>
              <a:t>HBMs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24002" y="2126682"/>
            <a:ext cx="244169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</a:rPr>
              <a:t>Matrices kept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</a:rPr>
              <a:t>in a scratchpad memory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4086253" y="1534644"/>
            <a:ext cx="2278" cy="21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4085100" y="1745682"/>
            <a:ext cx="0" cy="296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40349" y="1242256"/>
            <a:ext cx="421140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</a:rPr>
              <a:t>Holding data during matrix </a:t>
            </a:r>
            <a:r>
              <a:rPr lang="en-US" sz="1300" b="1" dirty="0">
                <a:solidFill>
                  <a:srgbClr val="000000"/>
                </a:solidFill>
              </a:rPr>
              <a:t>computations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1277" y="2126682"/>
            <a:ext cx="207140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</a:rPr>
              <a:t>Matrices kept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</a:rPr>
              <a:t>in the main memory</a:t>
            </a:r>
          </a:p>
        </p:txBody>
      </p:sp>
      <p:cxnSp>
        <p:nvCxnSpPr>
          <p:cNvPr id="9" name="Straight Connector 8"/>
          <p:cNvCxnSpPr>
            <a:stCxn id="5" idx="1"/>
            <a:endCxn id="12" idx="7"/>
          </p:cNvCxnSpPr>
          <p:nvPr/>
        </p:nvCxnSpPr>
        <p:spPr>
          <a:xfrm flipH="1">
            <a:off x="1591681" y="1745682"/>
            <a:ext cx="2494572" cy="283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0"/>
            <a:endCxn id="13" idx="7"/>
          </p:cNvCxnSpPr>
          <p:nvPr/>
        </p:nvCxnSpPr>
        <p:spPr>
          <a:xfrm>
            <a:off x="4085100" y="1745682"/>
            <a:ext cx="2559335" cy="2741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052189" y="20155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1536125" y="202015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588880" y="201079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200" y="2838571"/>
            <a:ext cx="20155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</a:rPr>
              <a:t>Integrated or discrete</a:t>
            </a: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</a:rPr>
              <a:t> GPUs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6489" y="2838571"/>
            <a:ext cx="308841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</a:rPr>
              <a:t>Google's TPUv2 (2017</a:t>
            </a:r>
            <a:r>
              <a:rPr lang="en-US" sz="1300" dirty="0" smtClean="0">
                <a:solidFill>
                  <a:srgbClr val="000000"/>
                </a:solidFill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Google’s TPUv3 (2018 announced)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5645" y="2838571"/>
            <a:ext cx="2636427" cy="1007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300" dirty="0" err="1">
                <a:solidFill>
                  <a:srgbClr val="000000"/>
                </a:solidFill>
              </a:rPr>
              <a:t>Cambricon</a:t>
            </a:r>
            <a:r>
              <a:rPr lang="en-US" sz="1300" dirty="0">
                <a:solidFill>
                  <a:srgbClr val="000000"/>
                </a:solidFill>
              </a:rPr>
              <a:t> Prototype (2016) </a:t>
            </a:r>
          </a:p>
          <a:p>
            <a:pPr algn="ctr">
              <a:spcAft>
                <a:spcPts val="300"/>
              </a:spcAft>
            </a:pPr>
            <a:r>
              <a:rPr lang="en-US" sz="1300" dirty="0" err="1">
                <a:solidFill>
                  <a:srgbClr val="000000"/>
                </a:solidFill>
              </a:rPr>
              <a:t>Cambricon</a:t>
            </a:r>
            <a:r>
              <a:rPr lang="en-US" sz="1300" dirty="0">
                <a:solidFill>
                  <a:srgbClr val="000000"/>
                </a:solidFill>
              </a:rPr>
              <a:t> A1 in</a:t>
            </a: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</a:rPr>
              <a:t>  Huawei Kirin 970 (2017</a:t>
            </a:r>
            <a:r>
              <a:rPr lang="en-US" sz="1300" dirty="0" smtClean="0">
                <a:solidFill>
                  <a:srgbClr val="000000"/>
                </a:solidFill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Google’s TPU (2015)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75" y="528967"/>
            <a:ext cx="495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Holding data during matrix computations</a:t>
            </a:r>
            <a:endParaRPr lang="en-US" dirty="0" smtClean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30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</a:t>
            </a:r>
            <a:r>
              <a:rPr lang="hu-HU" sz="1800" dirty="0" smtClean="0"/>
              <a:t>(</a:t>
            </a:r>
            <a:r>
              <a:rPr lang="en-US" sz="1800" dirty="0" smtClean="0"/>
              <a:t>7</a:t>
            </a:r>
            <a:r>
              <a:rPr lang="hu-HU" sz="1800" dirty="0" smtClean="0"/>
              <a:t>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90293" y="541805"/>
            <a:ext cx="625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Block diagram of the </a:t>
            </a:r>
            <a:r>
              <a:rPr lang="en-US" dirty="0" err="1">
                <a:solidFill>
                  <a:schemeClr val="accent6"/>
                </a:solidFill>
              </a:rPr>
              <a:t>Cambricon</a:t>
            </a:r>
            <a:r>
              <a:rPr lang="en-US" dirty="0">
                <a:solidFill>
                  <a:schemeClr val="accent6"/>
                </a:solidFill>
              </a:rPr>
              <a:t> prototype NPU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/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0634" y="1119399"/>
            <a:ext cx="8918418" cy="4513414"/>
            <a:chOff x="130634" y="1119399"/>
            <a:chExt cx="8918418" cy="45134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634" y="1119399"/>
              <a:ext cx="8918418" cy="415649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02506" y="28642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64 KB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39754" y="5289175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32x24</a:t>
              </a:r>
              <a:r>
                <a:rPr lang="en-US" sz="1400" dirty="0"/>
                <a:t> KB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6108" y="5325036"/>
              <a:ext cx="1481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Issue width: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8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2.1.2 The NPU of Huawei’s Kirin 970 processor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94" y="542022"/>
            <a:ext cx="879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Overview of a previous design to </a:t>
            </a:r>
            <a:r>
              <a:rPr lang="en-US" dirty="0" smtClean="0">
                <a:solidFill>
                  <a:srgbClr val="2D2D8A"/>
                </a:solidFill>
              </a:rPr>
              <a:t>the 1A </a:t>
            </a:r>
            <a:r>
              <a:rPr lang="en-US" dirty="0">
                <a:solidFill>
                  <a:srgbClr val="2D2D8A"/>
                </a:solidFill>
              </a:rPr>
              <a:t>NPU (a prototype design)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 smtClean="0"/>
              <a:t>] -3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490" y="967874"/>
            <a:ext cx="89208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further difference</a:t>
            </a:r>
            <a:r>
              <a:rPr lang="en-US" sz="1600" dirty="0">
                <a:solidFill>
                  <a:srgbClr val="000000"/>
                </a:solidFill>
              </a:rPr>
              <a:t> between NPUs and </a:t>
            </a:r>
            <a:r>
              <a:rPr lang="en-US" sz="1600" dirty="0" smtClean="0">
                <a:solidFill>
                  <a:srgbClr val="000000"/>
                </a:solidFill>
              </a:rPr>
              <a:t>GPUs: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     </a:t>
            </a:r>
            <a:r>
              <a:rPr lang="en-US" sz="1600" dirty="0">
                <a:solidFill>
                  <a:srgbClr val="0070C0"/>
                </a:solidFill>
              </a:rPr>
              <a:t>GPUs have to process </a:t>
            </a:r>
            <a:r>
              <a:rPr lang="en-US" sz="1600" dirty="0" smtClean="0">
                <a:solidFill>
                  <a:srgbClr val="0070C0"/>
                </a:solidFill>
              </a:rPr>
              <a:t>basically </a:t>
            </a:r>
            <a:r>
              <a:rPr lang="en-US" sz="1600" dirty="0">
                <a:solidFill>
                  <a:srgbClr val="0070C0"/>
                </a:solidFill>
              </a:rPr>
              <a:t>FP32 data</a:t>
            </a:r>
            <a:r>
              <a:rPr lang="en-US" sz="1600" dirty="0">
                <a:solidFill>
                  <a:srgbClr val="000000"/>
                </a:solidFill>
              </a:rPr>
              <a:t> (for 3D representation) </a:t>
            </a:r>
            <a:r>
              <a:rPr lang="en-US" sz="1600" dirty="0">
                <a:solidFill>
                  <a:srgbClr val="0070C0"/>
                </a:solidFill>
              </a:rPr>
              <a:t>or FP64 data </a:t>
            </a:r>
            <a:endParaRPr lang="en-US" sz="16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for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scientific </a:t>
            </a:r>
            <a:r>
              <a:rPr lang="en-US" sz="1600" dirty="0" smtClean="0">
                <a:solidFill>
                  <a:srgbClr val="000000"/>
                </a:solidFill>
              </a:rPr>
              <a:t>computing by </a:t>
            </a:r>
            <a:r>
              <a:rPr lang="en-US" sz="1600" dirty="0">
                <a:solidFill>
                  <a:srgbClr val="000000"/>
                </a:solidFill>
              </a:rPr>
              <a:t>means of OpenCL or </a:t>
            </a:r>
            <a:r>
              <a:rPr lang="en-US" sz="1600" dirty="0" smtClean="0">
                <a:solidFill>
                  <a:srgbClr val="000000"/>
                </a:solidFill>
              </a:rPr>
              <a:t>CUDA) </a:t>
            </a:r>
            <a:r>
              <a:rPr lang="en-US" sz="1600" dirty="0">
                <a:solidFill>
                  <a:srgbClr val="000000"/>
                </a:solidFill>
              </a:rPr>
              <a:t>whereas 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NPUs </a:t>
            </a:r>
            <a:r>
              <a:rPr lang="en-US" sz="1600" dirty="0">
                <a:solidFill>
                  <a:srgbClr val="0070C0"/>
                </a:solidFill>
              </a:rPr>
              <a:t>process </a:t>
            </a:r>
            <a:r>
              <a:rPr lang="en-US" sz="1600" dirty="0" smtClean="0">
                <a:solidFill>
                  <a:srgbClr val="0070C0"/>
                </a:solidFill>
              </a:rPr>
              <a:t>mainly FP16 </a:t>
            </a:r>
            <a:r>
              <a:rPr lang="en-US" sz="1600" dirty="0">
                <a:solidFill>
                  <a:srgbClr val="0070C0"/>
                </a:solidFill>
              </a:rPr>
              <a:t>or FP8 data </a:t>
            </a:r>
            <a:r>
              <a:rPr lang="en-US" sz="1600" dirty="0">
                <a:solidFill>
                  <a:srgbClr val="000000"/>
                </a:solidFill>
              </a:rPr>
              <a:t>considering the point how precisely 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  </a:t>
            </a:r>
            <a:r>
              <a:rPr lang="en-US" sz="1600" dirty="0" smtClean="0">
                <a:solidFill>
                  <a:srgbClr val="000000"/>
                </a:solidFill>
              </a:rPr>
              <a:t>NN </a:t>
            </a:r>
            <a:r>
              <a:rPr lang="en-US" sz="1600" dirty="0">
                <a:solidFill>
                  <a:srgbClr val="000000"/>
                </a:solidFill>
              </a:rPr>
              <a:t>weights need to be </a:t>
            </a:r>
            <a:r>
              <a:rPr lang="en-US" sz="1600" dirty="0" smtClean="0">
                <a:solidFill>
                  <a:srgbClr val="000000"/>
                </a:solidFill>
              </a:rPr>
              <a:t>represented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369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Overview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504495"/>
            <a:ext cx="37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First seminal</a:t>
            </a:r>
            <a:r>
              <a:rPr lang="en-US" sz="1600" dirty="0" smtClean="0">
                <a:solidFill>
                  <a:schemeClr val="accent6"/>
                </a:solidFill>
                <a:latin typeface="+mn-lt"/>
              </a:rPr>
              <a:t> publications in NNs</a:t>
            </a:r>
            <a:endParaRPr lang="en-US" sz="1600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914400"/>
            <a:ext cx="8685968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1957  </a:t>
            </a:r>
            <a:r>
              <a:rPr lang="en-US" sz="1600" dirty="0" smtClean="0"/>
              <a:t>Rosenblatt (</a:t>
            </a:r>
            <a:r>
              <a:rPr lang="en-US" sz="1600" dirty="0"/>
              <a:t>Cornell Aeronautical </a:t>
            </a:r>
            <a:r>
              <a:rPr lang="en-US" sz="1600" dirty="0" smtClean="0"/>
              <a:t>Laboratory) : Perceptron</a:t>
            </a:r>
          </a:p>
          <a:p>
            <a:pPr>
              <a:spcAft>
                <a:spcPts val="600"/>
              </a:spcAft>
            </a:pPr>
            <a:r>
              <a:rPr lang="fr-FR" sz="1600" dirty="0" smtClean="0"/>
              <a:t>1969  </a:t>
            </a:r>
            <a:r>
              <a:rPr lang="fr-FR" sz="1600" dirty="0" err="1" smtClean="0"/>
              <a:t>Minsky</a:t>
            </a:r>
            <a:r>
              <a:rPr lang="fr-FR" sz="1600" dirty="0" smtClean="0"/>
              <a:t>, </a:t>
            </a:r>
            <a:r>
              <a:rPr lang="fr-FR" sz="1600" dirty="0" err="1" smtClean="0"/>
              <a:t>Papert</a:t>
            </a:r>
            <a:r>
              <a:rPr lang="fr-FR" sz="1600" dirty="0" smtClean="0"/>
              <a:t> (MIT Media </a:t>
            </a:r>
            <a:r>
              <a:rPr lang="fr-FR" sz="1600" dirty="0" err="1" smtClean="0"/>
              <a:t>Lab</a:t>
            </a:r>
            <a:r>
              <a:rPr lang="fr-FR" sz="1600" dirty="0" smtClean="0"/>
              <a:t>): Perceptrons</a:t>
            </a:r>
          </a:p>
          <a:p>
            <a:pPr marL="342900" indent="-342900">
              <a:buAutoNum type="arabicPlain" startAt="1985"/>
            </a:pPr>
            <a:r>
              <a:rPr lang="en-US" sz="1600" dirty="0" smtClean="0"/>
              <a:t>  Ackley, Hinton, </a:t>
            </a:r>
            <a:r>
              <a:rPr lang="en-US" sz="1600" dirty="0" err="1" smtClean="0"/>
              <a:t>Sejnowski</a:t>
            </a:r>
            <a:r>
              <a:rPr lang="en-US" sz="1600" dirty="0" smtClean="0"/>
              <a:t> (Carnegie-Mellon University): </a:t>
            </a:r>
            <a:r>
              <a:rPr lang="en-US" sz="1600" dirty="0"/>
              <a:t>A Learning </a:t>
            </a:r>
            <a:r>
              <a:rPr lang="en-US" sz="1600" dirty="0" err="1" smtClean="0"/>
              <a:t>Algorith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    </a:t>
            </a:r>
            <a:r>
              <a:rPr lang="en-US" sz="1600" dirty="0"/>
              <a:t>for Boltzmann </a:t>
            </a:r>
            <a:r>
              <a:rPr lang="en-US" sz="1600" dirty="0" smtClean="0"/>
              <a:t>Machines</a:t>
            </a:r>
          </a:p>
          <a:p>
            <a:pPr marL="342900" indent="-342900">
              <a:buAutoNum type="arabicPlain" startAt="1989"/>
            </a:pPr>
            <a:r>
              <a:rPr lang="en-US" sz="1600" dirty="0" smtClean="0"/>
              <a:t>  </a:t>
            </a:r>
            <a:r>
              <a:rPr lang="en-US" sz="1600" dirty="0" err="1" smtClean="0"/>
              <a:t>LeCun</a:t>
            </a:r>
            <a:r>
              <a:rPr lang="en-US" sz="1600" dirty="0" smtClean="0"/>
              <a:t> &amp; </a:t>
            </a:r>
            <a:r>
              <a:rPr lang="en-US" sz="1600" dirty="0"/>
              <a:t>al. (AT&amp;T Bell Labs): ”Backpropagation Applied to </a:t>
            </a:r>
            <a:r>
              <a:rPr lang="en-US" sz="1600" dirty="0" smtClean="0"/>
              <a:t>Handwritten</a:t>
            </a:r>
          </a:p>
          <a:p>
            <a:r>
              <a:rPr lang="en-US" sz="1600" dirty="0" smtClean="0"/>
              <a:t>           </a:t>
            </a:r>
            <a:r>
              <a:rPr lang="en-US" sz="1600" dirty="0"/>
              <a:t>Zip Code Recognition”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163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</a:t>
            </a:r>
            <a:r>
              <a:rPr lang="hu-HU" sz="1800" dirty="0" smtClean="0"/>
              <a:t>(</a:t>
            </a:r>
            <a:r>
              <a:rPr lang="en-US" sz="1800" dirty="0" smtClean="0"/>
              <a:t>9</a:t>
            </a:r>
            <a:r>
              <a:rPr lang="hu-HU" sz="1800" dirty="0" smtClean="0"/>
              <a:t>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04775" y="542017"/>
            <a:ext cx="674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Implementation of the matrix computational unit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/>
              <a:t>]</a:t>
            </a:r>
            <a:r>
              <a:rPr lang="en-US" dirty="0">
                <a:solidFill>
                  <a:srgbClr val="2D2D8A"/>
                </a:solidFill>
              </a:rPr>
              <a:t>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668" y="964065"/>
            <a:ext cx="835356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2D2D8A"/>
                </a:solidFill>
              </a:rPr>
              <a:t>1 K adders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2D2D8A"/>
                </a:solidFill>
              </a:rPr>
              <a:t>1 K multipliers </a:t>
            </a:r>
            <a:r>
              <a:rPr lang="en-US" sz="1600" dirty="0">
                <a:solidFill>
                  <a:srgbClr val="000000"/>
                </a:solidFill>
              </a:rPr>
              <a:t>has been divided into </a:t>
            </a:r>
            <a:r>
              <a:rPr lang="en-US" sz="1600" dirty="0">
                <a:solidFill>
                  <a:srgbClr val="FF0000"/>
                </a:solidFill>
              </a:rPr>
              <a:t>32 separate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computational blocks</a:t>
            </a:r>
            <a:r>
              <a:rPr lang="en-US" sz="1600" dirty="0">
                <a:solidFill>
                  <a:srgbClr val="000000"/>
                </a:solidFill>
              </a:rPr>
              <a:t> to avoid excessive wire congestion and power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 consumption on long distance data transfers.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000000"/>
                </a:solidFill>
              </a:rPr>
              <a:t>32 computational blocks are </a:t>
            </a:r>
            <a:r>
              <a:rPr lang="en-US" sz="1600" dirty="0">
                <a:solidFill>
                  <a:srgbClr val="0070C0"/>
                </a:solidFill>
              </a:rPr>
              <a:t>connected </a:t>
            </a:r>
            <a:r>
              <a:rPr lang="en-US" sz="1600" dirty="0">
                <a:solidFill>
                  <a:srgbClr val="000000"/>
                </a:solidFill>
              </a:rPr>
              <a:t>through an </a:t>
            </a:r>
            <a:r>
              <a:rPr lang="en-US" sz="1600" dirty="0">
                <a:solidFill>
                  <a:srgbClr val="FF0000"/>
                </a:solidFill>
              </a:rPr>
              <a:t>h-tree</a:t>
            </a:r>
            <a:r>
              <a:rPr lang="en-US" sz="1600" dirty="0">
                <a:solidFill>
                  <a:srgbClr val="000000"/>
                </a:solidFill>
              </a:rPr>
              <a:t> bus that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broadcasts input values to each computational block and collects output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 values from each block. </a:t>
            </a:r>
          </a:p>
        </p:txBody>
      </p:sp>
    </p:spTree>
    <p:extLst>
      <p:ext uri="{BB962C8B-B14F-4D97-AF65-F5344CB8AC3E}">
        <p14:creationId xmlns:p14="http://schemas.microsoft.com/office/powerpoint/2010/main" val="40055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7" b="59406"/>
          <a:stretch>
            <a:fillRect/>
          </a:stretch>
        </p:blipFill>
        <p:spPr bwMode="auto">
          <a:xfrm>
            <a:off x="1761207" y="2259611"/>
            <a:ext cx="18446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1" r="-7297" b="59406"/>
          <a:stretch>
            <a:fillRect/>
          </a:stretch>
        </p:blipFill>
        <p:spPr bwMode="auto">
          <a:xfrm>
            <a:off x="4615646" y="2259611"/>
            <a:ext cx="2946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725" y="541319"/>
            <a:ext cx="573163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Remark</a:t>
            </a:r>
            <a:r>
              <a:rPr lang="en-US" sz="1600" dirty="0">
                <a:solidFill>
                  <a:srgbClr val="333399"/>
                </a:solidFill>
              </a:rPr>
              <a:t>: Tree-based distribution networks</a:t>
            </a:r>
            <a:r>
              <a:rPr lang="hu-HU" sz="1600" dirty="0">
                <a:solidFill>
                  <a:srgbClr val="333399"/>
                </a:solidFill>
              </a:rPr>
              <a:t> </a:t>
            </a:r>
            <a:r>
              <a:rPr lang="en-US" sz="1600" dirty="0">
                <a:solidFill>
                  <a:srgbClr val="333399"/>
                </a:solidFill>
              </a:rPr>
              <a:t>(DNs) </a:t>
            </a:r>
            <a:r>
              <a:rPr lang="hu-HU" sz="1600" dirty="0">
                <a:solidFill>
                  <a:srgbClr val="000000"/>
                </a:solidFill>
              </a:rPr>
              <a:t>[25]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257" y="4750399"/>
            <a:ext cx="1227137" cy="293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000000"/>
                </a:solidFill>
              </a:rPr>
              <a:t>Binary tree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55459" y="4775799"/>
            <a:ext cx="784225" cy="293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000000"/>
                </a:solidFill>
              </a:rPr>
              <a:t>H-tree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2.1.2 The NPU of Huawei’s Kirin 970 processor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4E6B4226-5441-433F-BF1E-239A0EAF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318" y="1724515"/>
            <a:ext cx="22990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Binary-tree based </a:t>
            </a:r>
            <a:r>
              <a:rPr lang="en-US" sz="1300" b="1" dirty="0" err="1">
                <a:solidFill>
                  <a:srgbClr val="000000"/>
                </a:solidFill>
                <a:latin typeface="Verdana"/>
              </a:rPr>
              <a:t>DNs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74CE52B9-CC85-4EED-9FFF-20579E8AD5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8468" y="1392728"/>
            <a:ext cx="1748756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B6C2693E-9798-4EEB-A884-2053C34E6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24" y="1392727"/>
            <a:ext cx="1791485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CD100283-5B84-4274-A221-8710374D4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417" y="1721340"/>
            <a:ext cx="18325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H-tree based </a:t>
            </a:r>
            <a:r>
              <a:rPr lang="en-US" sz="1300" b="1" dirty="0" err="1">
                <a:solidFill>
                  <a:srgbClr val="000000"/>
                </a:solidFill>
                <a:latin typeface="Verdana"/>
              </a:rPr>
              <a:t>DNs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09173D-D2FF-4723-87B2-20EA1486A4B6}"/>
              </a:ext>
            </a:extLst>
          </p:cNvPr>
          <p:cNvSpPr txBox="1"/>
          <p:nvPr/>
        </p:nvSpPr>
        <p:spPr>
          <a:xfrm>
            <a:off x="3553986" y="1038715"/>
            <a:ext cx="1731564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000000"/>
                </a:solidFill>
              </a:rPr>
              <a:t>Tree-based </a:t>
            </a:r>
            <a:r>
              <a:rPr lang="en-US" sz="1300" b="1" dirty="0" err="1">
                <a:solidFill>
                  <a:srgbClr val="000000"/>
                </a:solidFill>
              </a:rPr>
              <a:t>DNs</a:t>
            </a:r>
            <a:r>
              <a:rPr lang="en-US" sz="13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0B4EB7-E314-4832-BB22-CD2BE6EE2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371" y="1597817"/>
            <a:ext cx="67995" cy="6756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12D90D-87D2-470E-B121-85F18D308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839" y="1602358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7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</a:t>
            </a:r>
            <a:r>
              <a:rPr lang="hu-HU" sz="1800" dirty="0" smtClean="0"/>
              <a:t>(</a:t>
            </a:r>
            <a:r>
              <a:rPr lang="en-US" sz="1800" dirty="0" smtClean="0"/>
              <a:t>11</a:t>
            </a:r>
            <a:r>
              <a:rPr lang="hu-HU" sz="1800" dirty="0" smtClean="0"/>
              <a:t>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17930" y="522967"/>
            <a:ext cx="680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Implementation of the matrix computational unit </a:t>
            </a:r>
            <a:r>
              <a:rPr lang="en-US" dirty="0"/>
              <a:t>[</a:t>
            </a:r>
            <a:r>
              <a:rPr lang="hu-HU" dirty="0"/>
              <a:t>24</a:t>
            </a:r>
            <a:r>
              <a:rPr lang="en-US" dirty="0"/>
              <a:t>]</a:t>
            </a:r>
            <a:r>
              <a:rPr lang="en-US" dirty="0">
                <a:solidFill>
                  <a:srgbClr val="2D2D8A"/>
                </a:solidFill>
              </a:rPr>
              <a:t>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396" y="964065"/>
            <a:ext cx="8757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Each computational block </a:t>
            </a:r>
            <a:r>
              <a:rPr lang="en-US" sz="1600" dirty="0">
                <a:solidFill>
                  <a:srgbClr val="000000"/>
                </a:solidFill>
              </a:rPr>
              <a:t>possesses a </a:t>
            </a:r>
            <a:r>
              <a:rPr lang="en-US" sz="1600" dirty="0">
                <a:solidFill>
                  <a:srgbClr val="FF0000"/>
                </a:solidFill>
              </a:rPr>
              <a:t>24 KB scratchpad</a:t>
            </a:r>
            <a:r>
              <a:rPr lang="en-US" sz="1600" dirty="0">
                <a:solidFill>
                  <a:srgbClr val="000000"/>
                </a:solidFill>
              </a:rPr>
              <a:t>, thus 32 computational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blocks have altogether 32 x 24 = 768 KB scratchpad memory.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467" t="3129" r="27764" b="18498"/>
          <a:stretch/>
        </p:blipFill>
        <p:spPr>
          <a:xfrm>
            <a:off x="2484419" y="1814552"/>
            <a:ext cx="3800876" cy="3864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509" y="5881041"/>
            <a:ext cx="815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Layout of the </a:t>
            </a:r>
            <a:r>
              <a:rPr lang="en-US" sz="1600" dirty="0" err="1" smtClean="0"/>
              <a:t>Cambricon</a:t>
            </a:r>
            <a:r>
              <a:rPr lang="en-US" sz="1600" dirty="0" smtClean="0"/>
              <a:t> prototype chip implemented in TSMC 65 nm 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technology (55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[24]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372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2.1.2 The NPU of Huawei’s Kirin 970 processor</a:t>
            </a:r>
            <a:r>
              <a:rPr lang="hu-HU" sz="1800" dirty="0"/>
              <a:t> </a:t>
            </a:r>
            <a:r>
              <a:rPr lang="hu-HU" sz="1800" dirty="0" smtClean="0"/>
              <a:t>(</a:t>
            </a:r>
            <a:r>
              <a:rPr lang="en-US" sz="1800" dirty="0" smtClean="0"/>
              <a:t>12</a:t>
            </a:r>
            <a:r>
              <a:rPr lang="hu-HU" sz="1800" dirty="0" smtClean="0"/>
              <a:t>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" y="541805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Open Mobile AI Platform </a:t>
            </a:r>
            <a:r>
              <a:rPr lang="en-US" dirty="0"/>
              <a:t>[</a:t>
            </a:r>
            <a:r>
              <a:rPr lang="hu-HU" dirty="0"/>
              <a:t>26</a:t>
            </a:r>
            <a:r>
              <a:rPr lang="en-US" dirty="0"/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256" y="966963"/>
            <a:ext cx="881241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To attract 3rd party interest in the Ai capabilities of the Kirin 970 Huawei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announced an </a:t>
            </a:r>
            <a:r>
              <a:rPr lang="en-US" sz="1600" dirty="0">
                <a:solidFill>
                  <a:srgbClr val="FF0000"/>
                </a:solidFill>
              </a:rPr>
              <a:t>"Open Platform for mobile AI" </a:t>
            </a:r>
            <a:r>
              <a:rPr lang="en-US" sz="1600" dirty="0">
                <a:solidFill>
                  <a:srgbClr val="000000"/>
                </a:solidFill>
              </a:rPr>
              <a:t>initiatives.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This allows developers to use either Huawei's own APIs, Google's </a:t>
            </a:r>
            <a:r>
              <a:rPr lang="en-US" sz="1600" dirty="0" err="1">
                <a:solidFill>
                  <a:srgbClr val="000000"/>
                </a:solidFill>
              </a:rPr>
              <a:t>TensorFlow</a:t>
            </a:r>
            <a:r>
              <a:rPr lang="en-US" sz="1600" dirty="0">
                <a:solidFill>
                  <a:srgbClr val="000000"/>
                </a:solidFill>
              </a:rPr>
              <a:t> or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Facebook's </a:t>
            </a:r>
            <a:r>
              <a:rPr lang="en-US" sz="1600" dirty="0" err="1">
                <a:solidFill>
                  <a:srgbClr val="000000"/>
                </a:solidFill>
              </a:rPr>
              <a:t>Caffe2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459" r="21598" b="8004"/>
          <a:stretch/>
        </p:blipFill>
        <p:spPr>
          <a:xfrm>
            <a:off x="932963" y="2272550"/>
            <a:ext cx="7027692" cy="3966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4" y="6387354"/>
            <a:ext cx="8552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Figure: Huawei's announcement of the "Open Mobile AI platform" in 9/2017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081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 On-board NN co-processors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35FAFEBE-D04F-4454-9024-192B7F591766}"/>
              </a:ext>
            </a:extLst>
          </p:cNvPr>
          <p:cNvGrpSpPr>
            <a:grpSpLocks/>
          </p:cNvGrpSpPr>
          <p:nvPr/>
        </p:nvGrpSpPr>
        <p:grpSpPr bwMode="auto">
          <a:xfrm>
            <a:off x="640189" y="2662976"/>
            <a:ext cx="7640212" cy="504825"/>
            <a:chOff x="481" y="2160"/>
            <a:chExt cx="4621" cy="318"/>
          </a:xfrm>
        </p:grpSpPr>
        <p:sp>
          <p:nvSpPr>
            <p:cNvPr id="4" name="AutoShape 11">
              <a:extLst>
                <a:ext uri="{FF2B5EF4-FFF2-40B4-BE49-F238E27FC236}">
                  <a16:creationId xmlns:a16="http://schemas.microsoft.com/office/drawing/2014/main" id="{8658E85F-D29E-4258-BA6A-8D5C9BA82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2.2.1 Overview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32D0A50A-4543-4700-B06A-BED7FBCD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201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BC9066E5-B409-4E62-94DE-74B188F8F905}"/>
              </a:ext>
            </a:extLst>
          </p:cNvPr>
          <p:cNvGrpSpPr>
            <a:grpSpLocks/>
          </p:cNvGrpSpPr>
          <p:nvPr/>
        </p:nvGrpSpPr>
        <p:grpSpPr bwMode="auto">
          <a:xfrm>
            <a:off x="639400" y="3214187"/>
            <a:ext cx="7641000" cy="504825"/>
            <a:chOff x="481" y="2160"/>
            <a:chExt cx="4621" cy="318"/>
          </a:xfrm>
        </p:grpSpPr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id="{C9539B77-F3D1-4948-B09B-8C4AB94DE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2.2.2 </a:t>
              </a:r>
              <a:r>
                <a:rPr lang="en-US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Google</a:t>
              </a:r>
              <a:r>
                <a:rPr lang="hu-HU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’s</a:t>
              </a:r>
              <a:r>
                <a:rPr lang="en-US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 TPU</a:t>
              </a:r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2BD29335-D63E-4B52-8E48-E02962903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195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9573A017-A879-425F-B96D-84FD712CEA91}"/>
              </a:ext>
            </a:extLst>
          </p:cNvPr>
          <p:cNvGrpSpPr>
            <a:grpSpLocks/>
          </p:cNvGrpSpPr>
          <p:nvPr/>
        </p:nvGrpSpPr>
        <p:grpSpPr bwMode="auto">
          <a:xfrm>
            <a:off x="649714" y="3759336"/>
            <a:ext cx="7640212" cy="504825"/>
            <a:chOff x="481" y="2160"/>
            <a:chExt cx="4621" cy="318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F9AC90ED-AA94-4570-9BAE-20D33EB3B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2.2.3 </a:t>
              </a:r>
              <a:r>
                <a:rPr lang="en-US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Google's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+mn-lt"/>
                  <a:cs typeface="Arial" charset="0"/>
                </a:rPr>
                <a:t>TPUv2</a:t>
              </a:r>
              <a:endParaRPr lang="en-US" altLang="en-US" sz="1900" dirty="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A1E5931B-F219-4455-935C-99B1AA22E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201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60A5EA89-6C66-4586-B952-9ADFC54791D3}"/>
              </a:ext>
            </a:extLst>
          </p:cNvPr>
          <p:cNvGrpSpPr>
            <a:grpSpLocks/>
          </p:cNvGrpSpPr>
          <p:nvPr/>
        </p:nvGrpSpPr>
        <p:grpSpPr bwMode="auto">
          <a:xfrm>
            <a:off x="648925" y="4878109"/>
            <a:ext cx="7641000" cy="504825"/>
            <a:chOff x="481" y="2160"/>
            <a:chExt cx="4621" cy="318"/>
          </a:xfrm>
        </p:grpSpPr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1AC47337-BEEC-427B-88E4-3D266E6C3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2.2.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Intel's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Nervana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C118A9EA-5C6C-4B52-BB6D-27746E3FF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195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9573A017-A879-425F-B96D-84FD712CEA91}"/>
              </a:ext>
            </a:extLst>
          </p:cNvPr>
          <p:cNvGrpSpPr>
            <a:grpSpLocks/>
          </p:cNvGrpSpPr>
          <p:nvPr/>
        </p:nvGrpSpPr>
        <p:grpSpPr bwMode="auto">
          <a:xfrm>
            <a:off x="665484" y="4321641"/>
            <a:ext cx="7640212" cy="504825"/>
            <a:chOff x="481" y="2160"/>
            <a:chExt cx="4621" cy="318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F9AC90ED-AA94-4570-9BAE-20D33EB3B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+mn-lt"/>
                  <a:cs typeface="Arial" charset="0"/>
                </a:rPr>
                <a:t>2.2.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+mn-lt"/>
                  <a:cs typeface="Arial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+mn-lt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+mn-lt"/>
                  <a:cs typeface="Arial" charset="0"/>
                </a:rPr>
                <a:t>Google's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+mn-lt"/>
                  <a:cs typeface="Arial" charset="0"/>
                </a:rPr>
                <a:t>TPUv3</a:t>
              </a:r>
              <a:endParaRPr lang="en-US" altLang="en-US" sz="1900" dirty="0">
                <a:solidFill>
                  <a:srgbClr val="FFFFF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A1E5931B-F219-4455-935C-99B1AA22E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2201"/>
              <a:ext cx="23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1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2.2.1 Overview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E7DA-95BC-4CC6-9C9B-38AAEC4A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2.2.1 Overview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9BC43-4D9A-497C-9C66-8BD6566BEB9B}"/>
              </a:ext>
            </a:extLst>
          </p:cNvPr>
          <p:cNvSpPr txBox="1"/>
          <p:nvPr/>
        </p:nvSpPr>
        <p:spPr>
          <a:xfrm>
            <a:off x="123825" y="519113"/>
            <a:ext cx="4114800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dirty="0">
                <a:solidFill>
                  <a:schemeClr val="accent6"/>
                </a:solidFill>
                <a:latin typeface="+mn-lt"/>
              </a:rPr>
              <a:t>2.2.1 On-board NN-co-processors</a:t>
            </a:r>
          </a:p>
          <a:p>
            <a:r>
              <a:rPr lang="hu-HU" dirty="0">
                <a:solidFill>
                  <a:schemeClr val="accent6"/>
                </a:solidFill>
              </a:rPr>
              <a:t>        Overview </a:t>
            </a:r>
            <a:endParaRPr lang="hu-HU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9B205-21B6-4496-B46C-E9D441C3B673}"/>
              </a:ext>
            </a:extLst>
          </p:cNvPr>
          <p:cNvSpPr txBox="1"/>
          <p:nvPr/>
        </p:nvSpPr>
        <p:spPr>
          <a:xfrm>
            <a:off x="114300" y="1181099"/>
            <a:ext cx="735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+mn-lt"/>
              </a:rPr>
              <a:t>Until now the following on-board NN co-processors became known: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56BB83D-89DB-460E-AFF0-3C02B23AD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880" y="2340111"/>
            <a:ext cx="1929871" cy="29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hu-HU" sz="1300" b="1" dirty="0">
                <a:solidFill>
                  <a:srgbClr val="000000"/>
                </a:solidFill>
                <a:latin typeface="Verdana"/>
              </a:rPr>
              <a:t>Google’s designes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Line 13">
            <a:extLst>
              <a:ext uri="{FF2B5EF4-FFF2-40B4-BE49-F238E27FC236}">
                <a16:creationId xmlns:a16="http://schemas.microsoft.com/office/drawing/2014/main" id="{02C0B565-FBED-46B6-AE5C-5F3C275778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8943" y="2030903"/>
            <a:ext cx="1748756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60B33E43-40EE-4BA1-87A2-9B5D91B7C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699" y="2030902"/>
            <a:ext cx="1791485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C86556B6-CABD-4321-A58A-6CCD7C70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229" y="2339934"/>
            <a:ext cx="14718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hu-HU" sz="1300" b="1" dirty="0">
                <a:solidFill>
                  <a:srgbClr val="000000"/>
                </a:solidFill>
                <a:latin typeface="Verdana"/>
              </a:rPr>
              <a:t>Intel’s design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62ECC-BEE4-40F3-9A54-33EB59554FC2}"/>
              </a:ext>
            </a:extLst>
          </p:cNvPr>
          <p:cNvSpPr txBox="1"/>
          <p:nvPr/>
        </p:nvSpPr>
        <p:spPr>
          <a:xfrm>
            <a:off x="3220610" y="1695450"/>
            <a:ext cx="25515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1300" b="1" dirty="0">
                <a:solidFill>
                  <a:srgbClr val="000000"/>
                </a:solidFill>
              </a:rPr>
              <a:t>On-board co-processors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6791EF-168D-423A-8481-067C6F45A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846" y="2235992"/>
            <a:ext cx="67995" cy="6756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77D016-69E1-4FA7-9461-1D30DD8E2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314" y="2240533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EC9A5-0FE1-44A2-87E8-802E26D7C624}"/>
              </a:ext>
            </a:extLst>
          </p:cNvPr>
          <p:cNvSpPr txBox="1"/>
          <p:nvPr/>
        </p:nvSpPr>
        <p:spPr>
          <a:xfrm>
            <a:off x="1885950" y="2733675"/>
            <a:ext cx="1572786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sz="1300" i="1" dirty="0">
                <a:latin typeface="+mn-lt"/>
              </a:rPr>
              <a:t>TPU (2015)</a:t>
            </a:r>
          </a:p>
          <a:p>
            <a:pPr>
              <a:spcAft>
                <a:spcPts val="200"/>
              </a:spcAft>
            </a:pPr>
            <a:r>
              <a:rPr lang="hu-HU" sz="1300" i="1" dirty="0" smtClean="0"/>
              <a:t>TPU</a:t>
            </a:r>
            <a:r>
              <a:rPr lang="en-US" sz="1300" i="1" dirty="0" smtClean="0"/>
              <a:t>v</a:t>
            </a:r>
            <a:r>
              <a:rPr lang="hu-HU" sz="1300" i="1" dirty="0" smtClean="0"/>
              <a:t>2 </a:t>
            </a:r>
            <a:r>
              <a:rPr lang="hu-HU" sz="1300" i="1" dirty="0"/>
              <a:t>(2017</a:t>
            </a:r>
            <a:r>
              <a:rPr lang="hu-HU" sz="1300" i="1" dirty="0" smtClean="0"/>
              <a:t>)</a:t>
            </a:r>
            <a:endParaRPr lang="en-US" sz="1300" i="1" dirty="0" smtClean="0"/>
          </a:p>
          <a:p>
            <a:pPr>
              <a:spcAft>
                <a:spcPts val="200"/>
              </a:spcAft>
            </a:pPr>
            <a:r>
              <a:rPr lang="en-US" sz="1300" i="1" dirty="0" smtClean="0">
                <a:latin typeface="+mn-lt"/>
              </a:rPr>
              <a:t>TPUv3 (2018)</a:t>
            </a:r>
            <a:endParaRPr lang="hu-HU" sz="1300" i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F4F7E4-0B38-4D45-B8D0-4FFD91867A33}"/>
              </a:ext>
            </a:extLst>
          </p:cNvPr>
          <p:cNvSpPr txBox="1"/>
          <p:nvPr/>
        </p:nvSpPr>
        <p:spPr>
          <a:xfrm>
            <a:off x="5334000" y="2734240"/>
            <a:ext cx="18660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i="1" dirty="0">
                <a:latin typeface="+mn-lt"/>
              </a:rPr>
              <a:t>Nervana (2017?)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ED7FB-466B-4F64-AEDC-90B1ED394365}"/>
              </a:ext>
            </a:extLst>
          </p:cNvPr>
          <p:cNvSpPr txBox="1"/>
          <p:nvPr/>
        </p:nvSpPr>
        <p:spPr>
          <a:xfrm>
            <a:off x="1352181" y="3578512"/>
            <a:ext cx="3046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>
                <a:latin typeface="+mn-lt"/>
              </a:rPr>
              <a:t>(Sections </a:t>
            </a:r>
            <a:r>
              <a:rPr lang="en-US" sz="1300" dirty="0" smtClean="0">
                <a:latin typeface="+mn-lt"/>
              </a:rPr>
              <a:t>2.</a:t>
            </a:r>
            <a:r>
              <a:rPr lang="hu-HU" sz="1300" dirty="0" smtClean="0">
                <a:latin typeface="+mn-lt"/>
              </a:rPr>
              <a:t>2.2/2.2.3</a:t>
            </a:r>
            <a:r>
              <a:rPr lang="en-US" sz="1300" dirty="0" smtClean="0">
                <a:latin typeface="+mn-lt"/>
              </a:rPr>
              <a:t>/2.2.4)</a:t>
            </a:r>
            <a:endParaRPr lang="hu-HU" sz="13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98F3BD-D08A-4867-829B-2832D1C63BDC}"/>
              </a:ext>
            </a:extLst>
          </p:cNvPr>
          <p:cNvSpPr txBox="1"/>
          <p:nvPr/>
        </p:nvSpPr>
        <p:spPr>
          <a:xfrm>
            <a:off x="5476190" y="3612221"/>
            <a:ext cx="14668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>
                <a:latin typeface="+mn-lt"/>
              </a:rPr>
              <a:t>(Section </a:t>
            </a:r>
            <a:r>
              <a:rPr lang="hu-HU" sz="1300" dirty="0" smtClean="0">
                <a:latin typeface="+mn-lt"/>
              </a:rPr>
              <a:t>2.2.</a:t>
            </a:r>
            <a:r>
              <a:rPr lang="en-US" sz="1300" dirty="0" smtClean="0">
                <a:latin typeface="+mn-lt"/>
              </a:rPr>
              <a:t>5</a:t>
            </a:r>
            <a:r>
              <a:rPr lang="hu-HU" sz="1300" dirty="0" smtClean="0">
                <a:latin typeface="+mn-lt"/>
              </a:rPr>
              <a:t>)</a:t>
            </a:r>
            <a:endParaRPr lang="hu-HU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3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717895" y="1754045"/>
            <a:ext cx="758952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TPU</a:t>
            </a:r>
          </a:p>
        </p:txBody>
      </p:sp>
    </p:spTree>
    <p:extLst>
      <p:ext uri="{BB962C8B-B14F-4D97-AF65-F5344CB8AC3E}">
        <p14:creationId xmlns:p14="http://schemas.microsoft.com/office/powerpoint/2010/main" val="16023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471" y="51099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n-lt"/>
              </a:rPr>
              <a:t>2.2.2 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Google's TPU </a:t>
            </a:r>
            <a:r>
              <a:rPr lang="en-US" dirty="0">
                <a:latin typeface="+mn-lt"/>
              </a:rPr>
              <a:t>[</a:t>
            </a:r>
            <a:r>
              <a:rPr lang="hu-HU" dirty="0"/>
              <a:t>29</a:t>
            </a:r>
            <a:r>
              <a:rPr lang="en-US" dirty="0">
                <a:latin typeface="+mn-lt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472" y="927849"/>
            <a:ext cx="8953220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0000"/>
                </a:solidFill>
                <a:latin typeface="+mn-lt"/>
              </a:rPr>
              <a:t>TPU</a:t>
            </a:r>
            <a:r>
              <a:rPr lang="en-US" sz="1600" dirty="0">
                <a:latin typeface="+mn-lt"/>
              </a:rPr>
              <a:t> is </a:t>
            </a:r>
            <a:r>
              <a:rPr lang="en-US" sz="1600" dirty="0"/>
              <a:t>an abbreviation of </a:t>
            </a:r>
            <a:r>
              <a:rPr lang="en-US" sz="1600" dirty="0">
                <a:solidFill>
                  <a:srgbClr val="FF0000"/>
                </a:solidFill>
              </a:rPr>
              <a:t>Tensor Processing Unit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is actually an </a:t>
            </a:r>
            <a:r>
              <a:rPr lang="en-US" sz="1600" dirty="0">
                <a:solidFill>
                  <a:srgbClr val="0070C0"/>
                </a:solidFill>
              </a:rPr>
              <a:t>an </a:t>
            </a:r>
            <a:r>
              <a:rPr lang="en-US" sz="1600" dirty="0">
                <a:solidFill>
                  <a:srgbClr val="FF0000"/>
                </a:solidFill>
              </a:rPr>
              <a:t>external accelerator card </a:t>
            </a:r>
            <a:r>
              <a:rPr lang="en-US" sz="1600" dirty="0"/>
              <a:t>that </a:t>
            </a:r>
            <a:r>
              <a:rPr lang="en-US" sz="1600" dirty="0">
                <a:solidFill>
                  <a:srgbClr val="0070C0"/>
                </a:solidFill>
              </a:rPr>
              <a:t>fits into an </a:t>
            </a:r>
            <a:r>
              <a:rPr lang="en-US" sz="1600" dirty="0" err="1">
                <a:solidFill>
                  <a:srgbClr val="0070C0"/>
                </a:solidFill>
              </a:rPr>
              <a:t>SATA</a:t>
            </a:r>
            <a:r>
              <a:rPr lang="en-US" sz="1600" dirty="0">
                <a:solidFill>
                  <a:srgbClr val="0070C0"/>
                </a:solidFill>
              </a:rPr>
              <a:t> hard disk slot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for drop-in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TPU is connected to its host </a:t>
            </a:r>
            <a:r>
              <a:rPr lang="en-US" sz="1600" dirty="0">
                <a:solidFill>
                  <a:srgbClr val="0070C0"/>
                </a:solidFill>
              </a:rPr>
              <a:t>via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 </a:t>
            </a:r>
            <a:r>
              <a:rPr lang="en-US" sz="1600" dirty="0" err="1">
                <a:solidFill>
                  <a:srgbClr val="0070C0"/>
                </a:solidFill>
              </a:rPr>
              <a:t>PCIe</a:t>
            </a:r>
            <a:r>
              <a:rPr lang="en-US" sz="1600" dirty="0">
                <a:solidFill>
                  <a:srgbClr val="0070C0"/>
                </a:solidFill>
              </a:rPr>
              <a:t> Gen3 x16 bus </a:t>
            </a:r>
            <a:r>
              <a:rPr lang="en-US" sz="1600" dirty="0"/>
              <a:t>that provides </a:t>
            </a:r>
            <a:r>
              <a:rPr lang="en-US" sz="1600" dirty="0" smtClean="0"/>
              <a:t>12.5 GB/s 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/>
              <a:t>      of effective bandwidth.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TPUs are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operational inside Google since 2015.</a:t>
            </a:r>
            <a:endParaRPr lang="hu-HU" sz="1600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A TPU card can compute 92 T FX8  operations/sec.</a:t>
            </a: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Google's </a:t>
            </a:r>
            <a:r>
              <a:rPr lang="en-US" sz="1600" dirty="0" err="1"/>
              <a:t>TPUs</a:t>
            </a:r>
            <a:r>
              <a:rPr lang="en-US" sz="1600" dirty="0"/>
              <a:t> are proprietary, they are not commercially available.</a:t>
            </a:r>
            <a:endParaRPr lang="en-US" sz="1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471" y="649492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603" y="342900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Remark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497" y="3738284"/>
            <a:ext cx="8886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Google hired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world known scientists </a:t>
            </a:r>
            <a:r>
              <a:rPr lang="en-US" sz="1600" dirty="0">
                <a:latin typeface="+mn-lt"/>
              </a:rPr>
              <a:t>to design the </a:t>
            </a:r>
            <a:r>
              <a:rPr lang="en-US" sz="1600" dirty="0" err="1">
                <a:latin typeface="+mn-lt"/>
              </a:rPr>
              <a:t>TPU</a:t>
            </a:r>
            <a:r>
              <a:rPr lang="en-US" sz="1600" dirty="0">
                <a:latin typeface="+mn-lt"/>
              </a:rPr>
              <a:t>, including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David Patterson</a:t>
            </a:r>
            <a:r>
              <a:rPr lang="en-US" sz="1600" dirty="0">
                <a:latin typeface="+mn-lt"/>
              </a:rPr>
              <a:t>,</a:t>
            </a:r>
          </a:p>
          <a:p>
            <a:r>
              <a:rPr lang="en-US" sz="1600" dirty="0"/>
              <a:t>  (U. of California (until 2016), he developed one of the first RISC machines and</a:t>
            </a:r>
          </a:p>
          <a:p>
            <a:r>
              <a:rPr lang="en-US" sz="1600" dirty="0"/>
              <a:t>  coined the term RISC) or </a:t>
            </a:r>
            <a:r>
              <a:rPr lang="en-US" sz="1600" dirty="0">
                <a:solidFill>
                  <a:srgbClr val="0070C0"/>
                </a:solidFill>
              </a:rPr>
              <a:t>Norman </a:t>
            </a:r>
            <a:r>
              <a:rPr lang="en-US" sz="1600" dirty="0" err="1">
                <a:solidFill>
                  <a:srgbClr val="0070C0"/>
                </a:solidFill>
              </a:rPr>
              <a:t>Jouppi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(he was one of the architects of the MIPS</a:t>
            </a:r>
          </a:p>
          <a:p>
            <a:r>
              <a:rPr lang="en-US" sz="1600" dirty="0"/>
              <a:t>  RISC machine at Stanford and designer of four high speed computers at various</a:t>
            </a:r>
          </a:p>
          <a:p>
            <a:r>
              <a:rPr lang="en-US" sz="1600" dirty="0"/>
              <a:t>  firms).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15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2.2.2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Google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’s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 TPU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625" y="524605"/>
            <a:ext cx="479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Deployment of TPUs within Google </a:t>
            </a:r>
            <a:r>
              <a:rPr lang="en-US" dirty="0">
                <a:latin typeface="+mn-lt"/>
              </a:rPr>
              <a:t>[</a:t>
            </a:r>
            <a:r>
              <a:rPr lang="hu-HU" dirty="0">
                <a:latin typeface="+mn-lt"/>
              </a:rPr>
              <a:t>30</a:t>
            </a:r>
            <a:r>
              <a:rPr lang="en-US" dirty="0">
                <a:latin typeface="+mn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151" y="984947"/>
            <a:ext cx="8791317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 </a:t>
            </a:r>
            <a:r>
              <a:rPr lang="en-US" sz="1600" dirty="0" err="1">
                <a:latin typeface="+mn-lt"/>
              </a:rPr>
              <a:t>TPUs</a:t>
            </a:r>
            <a:r>
              <a:rPr lang="en-US" sz="1600" dirty="0">
                <a:latin typeface="+mn-lt"/>
              </a:rPr>
              <a:t> were suitable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for inference on already trained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NN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models </a:t>
            </a:r>
            <a:r>
              <a:rPr lang="en-US" sz="1600" dirty="0">
                <a:latin typeface="+mn-lt"/>
              </a:rPr>
              <a:t>rather than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>
                <a:latin typeface="+mn-lt"/>
              </a:rPr>
              <a:t>     for training.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Training</a:t>
            </a:r>
            <a:r>
              <a:rPr lang="en-US" sz="1600" dirty="0"/>
              <a:t> was done </a:t>
            </a:r>
            <a:r>
              <a:rPr lang="en-US" sz="1600" dirty="0">
                <a:solidFill>
                  <a:srgbClr val="0070C0"/>
                </a:solidFill>
              </a:rPr>
              <a:t>separately on top-end GPUs and CPUs </a:t>
            </a:r>
            <a:r>
              <a:rPr lang="en-US" sz="1600" dirty="0"/>
              <a:t>since training time on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on these high-end equipment still took days or 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use of </a:t>
            </a:r>
            <a:r>
              <a:rPr lang="en-US" sz="1600" dirty="0" err="1"/>
              <a:t>TPUs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notable improved the quality of language translations, searches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or image recognition by Google.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 indication for the efficiency of </a:t>
            </a:r>
            <a:r>
              <a:rPr lang="en-US" sz="1600" dirty="0" err="1"/>
              <a:t>TPUs</a:t>
            </a:r>
            <a:r>
              <a:rPr lang="en-US" sz="1600" dirty="0"/>
              <a:t> is the statement that an individual </a:t>
            </a:r>
            <a:r>
              <a:rPr lang="en-US" sz="1600" dirty="0" err="1"/>
              <a:t>TPU</a:t>
            </a:r>
            <a:r>
              <a:rPr lang="en-US" sz="1600" dirty="0"/>
              <a:t> </a:t>
            </a:r>
          </a:p>
          <a:p>
            <a:r>
              <a:rPr lang="en-US" sz="1600" dirty="0"/>
              <a:t>      can process over 100 million photos a day [</a:t>
            </a:r>
            <a:r>
              <a:rPr lang="hu-HU" sz="1600" dirty="0"/>
              <a:t>31</a:t>
            </a:r>
            <a:r>
              <a:rPr lang="en-US" sz="1600" dirty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23855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26199</TotalTime>
  <Words>8411</Words>
  <Application>Microsoft Office PowerPoint</Application>
  <PresentationFormat>On-screen Show (4:3)</PresentationFormat>
  <Paragraphs>1111</Paragraphs>
  <Slides>144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144</vt:i4>
      </vt:variant>
    </vt:vector>
  </HeadingPairs>
  <TitlesOfParts>
    <vt:vector size="158" baseType="lpstr">
      <vt:lpstr>Arial</vt:lpstr>
      <vt:lpstr>Calibri</vt:lpstr>
      <vt:lpstr>Cambria Math</vt:lpstr>
      <vt:lpstr>Garamond</vt:lpstr>
      <vt:lpstr>Symbol</vt:lpstr>
      <vt:lpstr>Verdana</vt:lpstr>
      <vt:lpstr>Wingdings</vt:lpstr>
      <vt:lpstr>3_Default Design</vt:lpstr>
      <vt:lpstr>1_Default Design</vt:lpstr>
      <vt:lpstr>2_Level</vt:lpstr>
      <vt:lpstr>5_Default Design</vt:lpstr>
      <vt:lpstr>6_Default Design</vt:lpstr>
      <vt:lpstr>4_Default Design</vt:lpstr>
      <vt:lpstr>2_Default Design</vt:lpstr>
      <vt:lpstr>PowerPoint Presentation</vt:lpstr>
      <vt:lpstr>Neural Network Processors (1)</vt:lpstr>
      <vt:lpstr>Neural Network Processors (2)</vt:lpstr>
      <vt:lpstr>PowerPoint Presentation</vt:lpstr>
      <vt:lpstr>PowerPoint Presentation</vt:lpstr>
      <vt:lpstr>PowerPoint Presentation</vt:lpstr>
      <vt:lpstr>1.1 Overview (1)</vt:lpstr>
      <vt:lpstr>1.1 Overview (2)</vt:lpstr>
      <vt:lpstr>1.1 Overview (3)</vt:lpstr>
      <vt:lpstr>1.1 Overview (4)</vt:lpstr>
      <vt:lpstr>1.1 Overview (5)</vt:lpstr>
      <vt:lpstr>1.1 Overview (6)</vt:lpstr>
      <vt:lpstr>1.1 Overview (7)</vt:lpstr>
      <vt:lpstr>1.1 Overview (8)</vt:lpstr>
      <vt:lpstr>1.1 Overview (9)</vt:lpstr>
      <vt:lpstr>1.1 Overview (10)</vt:lpstr>
      <vt:lpstr>1.1 Overview (11)</vt:lpstr>
      <vt:lpstr>PowerPoint Presentation</vt:lpstr>
      <vt:lpstr>1.2 Feedforward NNs (1)</vt:lpstr>
      <vt:lpstr>1.2 Feedforward NNs (2)</vt:lpstr>
      <vt:lpstr>1.2 Feedforward NNs (3)</vt:lpstr>
      <vt:lpstr>1.2 Feedforward NNs (4)</vt:lpstr>
      <vt:lpstr>1.2 Feedforward NNs (5)</vt:lpstr>
      <vt:lpstr>1.2 Feedforward NNs (6)</vt:lpstr>
      <vt:lpstr>1.2 Feedforward NNs (7)</vt:lpstr>
      <vt:lpstr>1.2 Feedforward NNs (8)</vt:lpstr>
      <vt:lpstr>1.2 Feedforward NNs (9)</vt:lpstr>
      <vt:lpstr>1.2 Feedforward NNs (10)</vt:lpstr>
      <vt:lpstr>1.2 Feedforward NNs (11)</vt:lpstr>
      <vt:lpstr>1.2 Feedforward NNs (12)</vt:lpstr>
      <vt:lpstr>1.2 Feedforward NNs (13)</vt:lpstr>
      <vt:lpstr>1.2 Feedforward NNs (14)</vt:lpstr>
      <vt:lpstr>1.2 Feedforward NNs (15)</vt:lpstr>
      <vt:lpstr>1.2 Feedforward NNs (16)</vt:lpstr>
      <vt:lpstr>1.2 Feedforward NNs (17)</vt:lpstr>
      <vt:lpstr>1.2 Feedforward NNs (18)</vt:lpstr>
      <vt:lpstr>1.2 Feedforward NNs (19)</vt:lpstr>
      <vt:lpstr>1.2 Feedforward NNs (20)</vt:lpstr>
      <vt:lpstr>1.2 Feedforward NNs (21)</vt:lpstr>
      <vt:lpstr>1.2 Feedforward NNs (22)</vt:lpstr>
      <vt:lpstr>PowerPoint Presentation</vt:lpstr>
      <vt:lpstr>1.3 Convolutional NNs (1)</vt:lpstr>
      <vt:lpstr>1.3 Convolutional NNs (2)</vt:lpstr>
      <vt:lpstr>1.3 Convolutional NNs (3)</vt:lpstr>
      <vt:lpstr>1.3 Convolutional NNs (4)</vt:lpstr>
      <vt:lpstr>1.3 Convolutional NNs (5)</vt:lpstr>
      <vt:lpstr>1.3 Convolutional NNs (6)</vt:lpstr>
      <vt:lpstr>1.3 Convolutional NNs (7)</vt:lpstr>
      <vt:lpstr>1.3 Convolutional NNs (8)</vt:lpstr>
      <vt:lpstr>1.3 Convolutional NNs (9)</vt:lpstr>
      <vt:lpstr>1.3 Convolutional NNs (10)</vt:lpstr>
      <vt:lpstr>1.3 Convolutional NNs (11)</vt:lpstr>
      <vt:lpstr>1.3 Convolutional NNs (12)</vt:lpstr>
      <vt:lpstr>1.3 Convolutional NNs (13)</vt:lpstr>
      <vt:lpstr>1.3 Convolutional NNs (14)</vt:lpstr>
      <vt:lpstr>1.3 Convolutional NNs (15)</vt:lpstr>
      <vt:lpstr>1.3 Convolutional NNs (16)</vt:lpstr>
      <vt:lpstr>1.3 Convolutional NNs (17)</vt:lpstr>
      <vt:lpstr>1.3 Convolutional NNs (18)</vt:lpstr>
      <vt:lpstr>1.3 Convolutional NNs (19)</vt:lpstr>
      <vt:lpstr>1.3 Convolutional NNs (20)</vt:lpstr>
      <vt:lpstr>1.3 Convolutional NNs (21)</vt:lpstr>
      <vt:lpstr>PowerPoint Presentation</vt:lpstr>
      <vt:lpstr>1.4 Application of NNs (1)</vt:lpstr>
      <vt:lpstr>1.4 Application of NNs (2)</vt:lpstr>
      <vt:lpstr>1.4 Application of NNs (3)</vt:lpstr>
      <vt:lpstr>1.4 Application of NNs (4)</vt:lpstr>
      <vt:lpstr>1.4 Application of NNs (5)</vt:lpstr>
      <vt:lpstr>1.4 Application of NNs (6)</vt:lpstr>
      <vt:lpstr>1.4 Application of NNs (7)</vt:lpstr>
      <vt:lpstr>1.4 Application of NNs (8)</vt:lpstr>
      <vt:lpstr>1.4 Application of NNs (9)</vt:lpstr>
      <vt:lpstr>1.4 Application of NNs (10)</vt:lpstr>
      <vt:lpstr>1.4 Application of NNs (11)</vt:lpstr>
      <vt:lpstr>1.4 Application of NNs (12)</vt:lpstr>
      <vt:lpstr>PowerPoint Presentation</vt:lpstr>
      <vt:lpstr>PowerPoint Presentation</vt:lpstr>
      <vt:lpstr>PowerPoint Presentation</vt:lpstr>
      <vt:lpstr>2.1.1 Overview (1)</vt:lpstr>
      <vt:lpstr>2.1.1 Overview (2)</vt:lpstr>
      <vt:lpstr>PowerPoint Presentation</vt:lpstr>
      <vt:lpstr>2.1.2 The NPU of Huawei’s Kirin 970 processor (1)</vt:lpstr>
      <vt:lpstr>2.1.2 The NPU of Huawei’s Kirin 970 processor (2)</vt:lpstr>
      <vt:lpstr>2.1.2 The NPU of Huawei’s Kirin 970 processor (3)</vt:lpstr>
      <vt:lpstr>2.1.2 The NPU of Huawei’s Kirin 970 processor (4)</vt:lpstr>
      <vt:lpstr>2.1.2 The NPU of Huawei’s Kirin 970 processor (5)</vt:lpstr>
      <vt:lpstr>2.1.2 The NPU of Huawei’s Kirin 970 processor (6)</vt:lpstr>
      <vt:lpstr>2.1.2 The NPU of Huawei’s Kirin 970 processor (7)</vt:lpstr>
      <vt:lpstr>2.1.2 The NPU of Huawei’s Kirin 970 processor (8)</vt:lpstr>
      <vt:lpstr>2.1.2 The NPU of Huawei’s Kirin 970 processor (9)</vt:lpstr>
      <vt:lpstr>PowerPoint Presentation</vt:lpstr>
      <vt:lpstr>2.1.2 The NPU of Huawei’s Kirin 970 processor (11)</vt:lpstr>
      <vt:lpstr>2.1.2 The NPU of Huawei’s Kirin 970 processor (12)</vt:lpstr>
      <vt:lpstr>PowerPoint Presentation</vt:lpstr>
      <vt:lpstr>PowerPoint Presentation</vt:lpstr>
      <vt:lpstr>2.2.1 Overview (1)</vt:lpstr>
      <vt:lpstr>PowerPoint Presentation</vt:lpstr>
      <vt:lpstr>2.2.2 Google’s TPU ()</vt:lpstr>
      <vt:lpstr>2.2.2 Google’s TPU (2)</vt:lpstr>
      <vt:lpstr>2.2.2 Google’s TPU (3)</vt:lpstr>
      <vt:lpstr>2.2.2 Google’s TPU (4)</vt:lpstr>
      <vt:lpstr>2.2.2 Google’s TPU (5)</vt:lpstr>
      <vt:lpstr>2.2.2 Google’s TPU (6)</vt:lpstr>
      <vt:lpstr>2.2.2 Google’s TPU (7)</vt:lpstr>
      <vt:lpstr>PowerPoint Presentation</vt:lpstr>
      <vt:lpstr>2.2.3 Google's TPU2 (1)</vt:lpstr>
      <vt:lpstr>2.2.3 Google's TPUv2 (2)</vt:lpstr>
      <vt:lpstr>2.2.3 Google's TPUv2 (2b)</vt:lpstr>
      <vt:lpstr>2.2.3 Google's TPUv2 (3)</vt:lpstr>
      <vt:lpstr>2.2.3 Google's TPUv2 (4)</vt:lpstr>
      <vt:lpstr>2.2.3 Google's TPUv2 (5)</vt:lpstr>
      <vt:lpstr>2.2.3 Google's TPUv2 (6)</vt:lpstr>
      <vt:lpstr>2.2.3 Google's TPUv2 (7)</vt:lpstr>
      <vt:lpstr>2.2.3 Google's TPUv2 (8)</vt:lpstr>
      <vt:lpstr>2.2.3 Google's TPUv2 (9)</vt:lpstr>
      <vt:lpstr>PowerPoint Presentation</vt:lpstr>
      <vt:lpstr>2.2.4 Google's TPUv3 (1)</vt:lpstr>
      <vt:lpstr>2.2.4 Google's TPUv3 (2)</vt:lpstr>
      <vt:lpstr>2.2.4 Google's TPUv3 (3)</vt:lpstr>
      <vt:lpstr>2.2.4 Google's TPUv3 (4)</vt:lpstr>
      <vt:lpstr>2.2.4 Google's TPUv3 (5)</vt:lpstr>
      <vt:lpstr>2.2.4 Google's TPUv3 (6)</vt:lpstr>
      <vt:lpstr>2.2.4 Google's TPUv3 (7)</vt:lpstr>
      <vt:lpstr>2.2.4 Google's TPUv3 (8)</vt:lpstr>
      <vt:lpstr>2.2.4 Google's TPUv3 (9)</vt:lpstr>
      <vt:lpstr>PowerPoint Presentation</vt:lpstr>
      <vt:lpstr>2.2.5 Intel's Nervana (1)</vt:lpstr>
      <vt:lpstr>2.2.5 Intel's Nervana (2)</vt:lpstr>
      <vt:lpstr>2.2.5 Intel's Nervana (3)</vt:lpstr>
      <vt:lpstr>2.2.5 Intel's Nervana (4)</vt:lpstr>
      <vt:lpstr>2.2.5 Intel's Nervana (5)</vt:lpstr>
      <vt:lpstr>2.2.5 Intel's Nervana (6)</vt:lpstr>
      <vt:lpstr>2.2.5 Intel's Nervana (7)</vt:lpstr>
      <vt:lpstr>2.2.5 Intel's Nervana (8)</vt:lpstr>
      <vt:lpstr>2.2.5 Intel's Nervana (9)</vt:lpstr>
      <vt:lpstr>2.2.5 Intel's Nervana (10)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683</cp:revision>
  <dcterms:created xsi:type="dcterms:W3CDTF">2017-12-11T04:24:59Z</dcterms:created>
  <dcterms:modified xsi:type="dcterms:W3CDTF">2018-09-13T09:19:12Z</dcterms:modified>
</cp:coreProperties>
</file>